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bookmarkIdSeed="4">
  <p:sldMasterIdLst>
    <p:sldMasterId id="2147483648" r:id="rId1"/>
    <p:sldMasterId id="2147483660" r:id="rId2"/>
  </p:sldMasterIdLst>
  <p:notesMasterIdLst>
    <p:notesMasterId r:id="rId3"/>
  </p:notesMasterIdLst>
  <p:sldIdLst>
    <p:sldId id="263" r:id="rId4"/>
    <p:sldId id="535" r:id="rId5"/>
    <p:sldId id="439" r:id="rId6"/>
    <p:sldId id="260" r:id="rId7"/>
    <p:sldId id="554" r:id="rId8"/>
    <p:sldId id="555" r:id="rId9"/>
    <p:sldId id="507" r:id="rId10"/>
    <p:sldId id="556" r:id="rId11"/>
    <p:sldId id="557" r:id="rId12"/>
    <p:sldId id="573" r:id="rId13"/>
    <p:sldId id="506" r:id="rId14"/>
    <p:sldId id="562" r:id="rId15"/>
    <p:sldId id="508" r:id="rId16"/>
    <p:sldId id="509" r:id="rId17"/>
    <p:sldId id="559" r:id="rId18"/>
    <p:sldId id="560" r:id="rId19"/>
    <p:sldId id="561" r:id="rId20"/>
    <p:sldId id="563" r:id="rId21"/>
    <p:sldId id="564" r:id="rId22"/>
    <p:sldId id="565" r:id="rId23"/>
    <p:sldId id="566" r:id="rId24"/>
    <p:sldId id="567" r:id="rId25"/>
    <p:sldId id="568" r:id="rId26"/>
    <p:sldId id="569" r:id="rId27"/>
    <p:sldId id="570" r:id="rId28"/>
    <p:sldId id="571" r:id="rId29"/>
    <p:sldId id="572" r:id="rId30"/>
    <p:sldId id="301"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94" autoAdjust="0"/>
    <p:restoredTop sz="94660"/>
  </p:normalViewPr>
  <p:slideViewPr>
    <p:cSldViewPr snapToGrid="0">
      <p:cViewPr>
        <p:scale>
          <a:sx n="100" d="100"/>
          <a:sy n="100" d="100"/>
        </p:scale>
        <p:origin x="-756" y="-402"/>
      </p:cViewPr>
      <p:guideLst>
        <p:guide orient="horz" pos="2105"/>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tags" Target="tags/tag257.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1572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3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jpeg" /><Relationship Id="rId3" Type="http://schemas.openxmlformats.org/officeDocument/2006/relationships/hyperlink" Target="https://image.baidu.com/search/detail?ct=503316480&amp;z=undefined&amp;tn=baiduimagedetail&amp;ipn=d&amp;word=%E5%85%B1%E5%90%8C%E5%AF%8C%E8%A3%95&amp;step_word=&amp;ie=utf-8&amp;in=&amp;cl=2&amp;lm=-1&amp;st=undefined&amp;hd=undefined&amp;latest=undefined&amp;copyright=undefined&amp;cs=3016114521,3254513943&amp;os=1746026762,2446679322&amp;simid=4173720603,633407290&amp;pn=21&amp;rn=1&amp;di=72270&amp;ln=1774&amp;fr=&amp;fmq=1638796645681_R&amp;fm=&amp;ic=undefined&amp;s=undefined&amp;se=&amp;sme=&amp;tab=0&amp;width=undefined&amp;height=undefined&amp;face=undefined&amp;is=0,0&amp;istype=0&amp;ist=&amp;jit=&amp;bdtype=0&amp;spn=0&amp;pi=0&amp;gsm=0&amp;objurl=https://gimg2.baidu.com/image_search/src%3Dhttp%3A%2F%2Fnimg.ws.126.net%2F%3Furl%3Dhttp%253A%252F%252Fdingyue.ws.126.net%252F2021%252F0907%252F09c8eb29j00qz2706000mc000j60086c.jpg%26thumbnail%3D650x2147483647%26quality%3D80%26type%3Djpg%26refer%3Dhttp%3A%2F%2Fnimg.ws.126.net%26app%3D2002%26size%3Df9999,10000%26q%3Da80%26n%3D0%26g%3D0n%26fmt%3Djpeg?sec%3D1641388645%26t%3D31962a419b4d64476dd573730f26b782&amp;rpstart=0&amp;rpnum=0&amp;adpicid=0&amp;nojc=undefined&amp;dyTabStr=MCwxLDMsMiw2LDUsNCw3LDgsOQ%3D%3D" TargetMode="External" /><Relationship Id="rId4" Type="http://schemas.openxmlformats.org/officeDocument/2006/relationships/tags" Target="../tags/tag2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jpeg" /><Relationship Id="rId3" Type="http://schemas.openxmlformats.org/officeDocument/2006/relationships/hyperlink" Target="https://image.baidu.com/search/detail?ct=503316480&amp;z=undefined&amp;tn=baiduimagedetail&amp;ipn=d&amp;word=%E5%85%B1%E5%90%8C%E5%AF%8C%E8%A3%95&amp;step_word=&amp;ie=utf-8&amp;in=&amp;cl=2&amp;lm=-1&amp;st=undefined&amp;hd=undefined&amp;latest=undefined&amp;copyright=undefined&amp;cs=4171192661,2276023988&amp;os=2410462235,2574915183&amp;simid=3549190180,394393317&amp;pn=25&amp;rn=1&amp;di=113850&amp;ln=1774&amp;fr=&amp;fmq=1638796645681_R&amp;fm=&amp;ic=undefined&amp;s=undefined&amp;se=&amp;sme=&amp;tab=0&amp;width=undefined&amp;height=undefined&amp;face=undefined&amp;is=0,0&amp;istype=0&amp;ist=&amp;jit=&amp;bdtype=0&amp;spn=0&amp;pi=0&amp;gsm=0&amp;objurl=https://gimg2.baidu.com/image_search/src%3Dhttp%3A%2F%2Ftxt39-2.book118.com%2F2018%2F0511%2Fbook165811%2F165810506.jpg%26refer%3Dhttp%3A%2F%2Ftxt39-2.book118.com%26app%3D2002%26size%3Df9999,10000%26q%3Da80%26n%3D0%26g%3D0n%26fmt%3Djpeg?sec%3D1641388645%26t%3D537330ff8f3101d2da1fd242bf47750f&amp;rpstart=0&amp;rpnum=0&amp;adpicid=0&amp;nojc=undefined&amp;dyTabStr=MCwxLDMsMiw2LDUsNCw3LDgsOQ%3D%3D" TargetMode="External" /><Relationship Id="rId4" Type="http://schemas.openxmlformats.org/officeDocument/2006/relationships/tags" Target="../tags/tag2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jpeg" /><Relationship Id="rId3" Type="http://schemas.openxmlformats.org/officeDocument/2006/relationships/hyperlink" Target="https://image.baidu.com/search/detail?ct=503316480&amp;z=0&amp;tn=baiduimagedetail&amp;ipn=d&amp;word=%E5%85%B1%E5%90%8C%E5%AF%8C%E8%A3%95&amp;step_word=&amp;ie=utf-8&amp;in=&amp;cl=2&amp;lm=-1&amp;st=-1&amp;hd=undefined&amp;latest=undefined&amp;copyright=undefined&amp;cs=3562692575,1843540552&amp;os=1178075099,1796665632&amp;simid=3459937613,605182817&amp;pn=2&amp;rn=1&amp;di=70620&amp;ln=1770&amp;fr=&amp;fmq=1638796645681_R_D&amp;ic=undefined&amp;s=undefined&amp;se=&amp;sme=&amp;tab=0&amp;width=undefined&amp;height=undefined&amp;face=undefined&amp;is=0,0&amp;istype=2&amp;ist=&amp;jit=&amp;bdtype=0&amp;spn=0&amp;pi=0&amp;gsm=0&amp;objurl=https://gimg2.baidu.com/image_search/src%3Dhttp%3A%2F%2Finews.gtimg.com%2Fnewsapp_bt%2F0%2F13920610895%2F1000.jpg%26refer%3Dhttp%3A%2F%2Finews.gtimg.com%26app%3D2002%26size%3Df9999,10000%26q%3Da80%26n%3D0%26g%3D0n%26fmt%3Djpeg?sec%3D1641391560%26t%3D64beaf5c2f17a64a1f092292b9896e84&amp;rpstart=0&amp;rpnum=0&amp;adpicid=0&amp;nojc=undefined&amp;dyTabStr=MCwxLDMsMiw2LDUsNCw3LDgsOQ%3D%3D" TargetMode="External" /><Relationship Id="rId4" Type="http://schemas.openxmlformats.org/officeDocument/2006/relationships/tags" Target="../tags/tag2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jpeg" /><Relationship Id="rId3" Type="http://schemas.openxmlformats.org/officeDocument/2006/relationships/hyperlink" Target="https://image.baidu.com/search/detail?ct=503316480&amp;z=&amp;tn=baiduimagedetail&amp;ipn=d&amp;word=%E9%92%A5%E5%8C%99%E5%85%B1%E5%90%8C%E5%AF%8C%E8%A3%95&amp;step_word=&amp;ie=utf-8&amp;in=&amp;cl=2&amp;lm=-1&amp;st=-1&amp;hd=&amp;latest=&amp;copyright=&amp;cs=1266223305,2984644409&amp;os=2055485510,552320824&amp;simid=1266223305,2984644409&amp;pn=14&amp;rn=1&amp;di=14300&amp;ln=651&amp;fr=&amp;fmq=1638798346717_R&amp;ic=&amp;s=undefined&amp;se=&amp;sme=&amp;tab=0&amp;width=&amp;height=&amp;face=undefined&amp;is=0,0&amp;istype=2&amp;ist=&amp;jit=&amp;bdtype=0&amp;spn=0&amp;pi=0&amp;gsm=0&amp;objurl=https://gimg2.baidu.com/image_search/src%3Dhttp%3A%2F%2Fp8.itc.cn%2Fq_70%2Fimages03%2F20210611%2F2483a83d0d994358a1b15a4e1a406414.jpeg%26refer%3Dhttp%3A%2F%2Fp8.itc.cn%26app%3D2002%26size%3Df9999,10000%26q%3Da80%26n%3D0%26g%3D0n%26fmt%3Djpeg?sec%3D1641390347%26t%3De79b47fdad4fa906098c2960bc63a2b3&amp;rpstart=0&amp;rpnum=0&amp;adpicid=0&amp;nojc=undefined&amp;dyTabStr=MCwxLDMsMiw2LDUsNCw3LDgsOQ%3D%3D" TargetMode="External" /><Relationship Id="rId4" Type="http://schemas.openxmlformats.org/officeDocument/2006/relationships/tags" Target="../tags/tag24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27.xml" /><Relationship Id="rId12" Type="http://schemas.openxmlformats.org/officeDocument/2006/relationships/tags" Target="../tags/tag22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png" /><Relationship Id="rId7" Type="http://schemas.openxmlformats.org/officeDocument/2006/relationships/tags" Target="../tags/tag225.xml" /><Relationship Id="rId8" Type="http://schemas.openxmlformats.org/officeDocument/2006/relationships/image" Target="../media/image3.png" /><Relationship Id="rId9"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2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gif" /><Relationship Id="rId3" Type="http://schemas.openxmlformats.org/officeDocument/2006/relationships/image" Target="../media/image8.jpeg" /><Relationship Id="rId4" Type="http://schemas.openxmlformats.org/officeDocument/2006/relationships/hyperlink" Target="https://image.baidu.com/search/detail?ct=503316480&amp;z=undefined&amp;tn=baiduimagedetail&amp;ipn=d&amp;word=%E5%85%B1%E5%90%8C%E5%AF%8C%E8%A3%95&amp;step_word=&amp;ie=utf-8&amp;in=&amp;cl=2&amp;lm=-1&amp;st=undefined&amp;hd=undefined&amp;latest=undefined&amp;copyright=undefined&amp;cs=1547146566,3706658286&amp;os=2682057788,3557427997&amp;simid=3464987706,421735649&amp;pn=0&amp;rn=1&amp;di=1430&amp;ln=1774&amp;fr=&amp;fmq=1638796645681_R&amp;fm=&amp;ic=undefined&amp;s=undefined&amp;se=&amp;sme=&amp;tab=0&amp;width=undefined&amp;height=undefined&amp;face=undefined&amp;is=0,0&amp;istype=0&amp;ist=&amp;jit=&amp;bdtype=0&amp;spn=0&amp;pi=0&amp;gsm=0&amp;objurl=https://gimg2.baidu.com/image_search/src%3Dhttp%3A%2F%2Fp5.itc.cn%2Fimages01%2F20210906%2Fc8c706bfe81f4cda80de864ba557601a.jpeg%26refer%3Dhttp%3A%2F%2Fp5.itc.cn%26app%3D2002%26size%3Df9999,10000%26q%3Da80%26n%3D0%26g%3D0n%26fmt%3Djpeg?sec%3D1641388645%26t%3D9821f4437236c2c698fbbf3120ab62e3&amp;rpstart=0&amp;rpnum=0&amp;adpicid=0&amp;nojc=undefined&amp;dyTabStr=MCwxLDMsMiw2LDUsNCw3LDgsOQ%3D%3D" TargetMode="External" /><Relationship Id="rId5" Type="http://schemas.openxmlformats.org/officeDocument/2006/relationships/image" Target="../media/image9.jpeg" /><Relationship Id="rId6" Type="http://schemas.openxmlformats.org/officeDocument/2006/relationships/hyperlink" Target="https://image.baidu.com/search/detail?ct=503316480&amp;z=undefined&amp;tn=baiduimagedetail&amp;ipn=d&amp;word=%E5%85%B1%E5%90%8C%E5%AF%8C%E8%A3%95&amp;step_word=&amp;ie=utf-8&amp;in=&amp;cl=2&amp;lm=-1&amp;st=undefined&amp;hd=undefined&amp;latest=undefined&amp;copyright=undefined&amp;cs=1684271293,1664659390&amp;os=1134521359,3117788066&amp;simid=3524612855,518143208&amp;pn=3&amp;rn=1&amp;di=6050&amp;ln=1774&amp;fr=&amp;fmq=1638796645681_R&amp;fm=&amp;ic=undefined&amp;s=undefined&amp;se=&amp;sme=&amp;tab=0&amp;width=undefined&amp;height=undefined&amp;face=undefined&amp;is=0,0&amp;istype=0&amp;ist=&amp;jit=&amp;bdtype=0&amp;spn=0&amp;pi=0&amp;gsm=0&amp;objurl=https://gimg2.baidu.com/image_search/src%3Dhttp%3A%2F%2Fnimg.ws.126.net%2F%3Furl%3Dhttp%3A%2F%2Fdingyue.ws.126.net%2F2021%2F0828%2Fadb5dfabj00qyjo46002jc000u000i9m.jpg%26thumbnail%3D650x2147483647%26quality%3D80%26type%3Djpg%26refer%3Dhttp%3A%2F%2Fnimg.ws.126.net%26app%3D2002%26size%3Df9999,10000%26q%3Da80%26n%3D0%26g%3D0n%26fmt%3Djpeg?sec%3D1641388645%26t%3D99b22cd111e91206e3ba2d084cf61c84&amp;rpstart=0&amp;rpnum=0&amp;adpicid=0&amp;nojc=undefined&amp;dyTabStr=MCwxLDMsMiw2LDUsNCw3LDgsOQ%3D%3D" TargetMode="External" /><Relationship Id="rId7" Type="http://schemas.openxmlformats.org/officeDocument/2006/relationships/tags" Target="../tags/tag23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tags" Target="../tags/tag23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 Id="rId3" Type="http://schemas.openxmlformats.org/officeDocument/2006/relationships/hyperlink" Target="https://image.baidu.com/search/detail?ct=503316480&amp;z=undefined&amp;tn=baiduimagedetail&amp;ipn=d&amp;word=%E5%85%B1%E5%90%8C%E5%AF%8C%E8%A3%95&amp;step_word=&amp;ie=utf-8&amp;in=&amp;cl=2&amp;lm=-1&amp;st=undefined&amp;hd=undefined&amp;latest=undefined&amp;copyright=undefined&amp;cs=2714783549,2162470709&amp;os=1300212448,1936256129&amp;simid=4092960921,631629609&amp;pn=4&amp;rn=1&amp;di=49170&amp;ln=1774&amp;fr=&amp;fmq=1638796645681_R&amp;fm=&amp;ic=undefined&amp;s=undefined&amp;se=&amp;sme=&amp;tab=0&amp;width=undefined&amp;height=undefined&amp;face=undefined&amp;is=0,0&amp;istype=0&amp;ist=&amp;jit=&amp;bdtype=0&amp;spn=0&amp;pi=0&amp;gsm=0&amp;objurl=https://gimg2.baidu.com/image_search/src%3Dhttp%3A%2F%2Finews.gtimg.com%2Fnewsapp_bt%2F0%2F13905774199%2F1000.jpg%26refer%3Dhttp%3A%2F%2Finews.gtimg.com%26app%3D2002%26size%3Df9999,10000%26q%3Da80%26n%3D0%26g%3D0n%26fmt%3Djpeg?sec%3D1641388645%26t%3Da4b2cebb64031b11540792a6fbd33fb8&amp;rpstart=0&amp;rpnum=0&amp;adpicid=0&amp;nojc=undefined&amp;dyTabStr=MCwxLDMsMiw2LDUsNCw3LDgsOQ%3D%3D" TargetMode="External" /><Relationship Id="rId4" Type="http://schemas.openxmlformats.org/officeDocument/2006/relationships/tags" Target="../tags/tag23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367990" y="1779270"/>
            <a:ext cx="11001050" cy="316992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新高考作文</a:t>
            </a:r>
            <a:endParaRPr lang="zh-CN" altLang="en-US" sz="4400" b="1">
              <a:solidFill>
                <a:schemeClr val="tx1"/>
              </a:solidFill>
              <a:sym typeface="+mn-ea"/>
            </a:endParaRPr>
          </a:p>
          <a:p>
            <a:pPr algn="ctr">
              <a:lnSpc>
                <a:spcPct val="150000"/>
              </a:lnSpc>
            </a:pPr>
            <a:r>
              <a:rPr lang="zh-CN" altLang="en-US" sz="4400" b="1">
                <a:solidFill>
                  <a:schemeClr val="tx1"/>
                </a:solidFill>
                <a:sym typeface="+mn-ea"/>
              </a:rPr>
              <a:t>热点素材（六）</a:t>
            </a:r>
            <a:r>
              <a:rPr lang="en-US" altLang="zh-CN" sz="4400" b="1">
                <a:solidFill>
                  <a:srgbClr val="002060"/>
                </a:solidFill>
                <a:sym typeface="+mn-ea"/>
              </a:rPr>
              <a:t> </a:t>
            </a:r>
          </a:p>
          <a:p>
            <a:pPr algn="ctr">
              <a:lnSpc>
                <a:spcPct val="150000"/>
              </a:lnSpc>
            </a:pPr>
            <a:r>
              <a:rPr lang="zh-CN" altLang="en-US" sz="5400" b="1">
                <a:solidFill>
                  <a:srgbClr val="002060"/>
                </a:solidFill>
                <a:latin typeface="楷体" panose="02010609060101010101" charset="-122"/>
                <a:ea typeface="楷体" panose="02010609060101010101" charset="-122"/>
                <a:sym typeface="+mn-ea"/>
              </a:rPr>
              <a:t>第</a:t>
            </a:r>
            <a:r>
              <a:rPr lang="en-US" altLang="zh-CN" sz="5400" b="1" smtClean="0">
                <a:solidFill>
                  <a:srgbClr val="002060"/>
                </a:solidFill>
                <a:latin typeface="楷体" panose="02010609060101010101" charset="-122"/>
                <a:ea typeface="楷体" panose="02010609060101010101" charset="-122"/>
                <a:sym typeface="+mn-ea"/>
              </a:rPr>
              <a:t>13</a:t>
            </a:r>
            <a:r>
              <a:rPr lang="zh-CN" altLang="en-US" sz="5400" b="1" smtClean="0">
                <a:solidFill>
                  <a:srgbClr val="002060"/>
                </a:solidFill>
                <a:latin typeface="楷体" panose="02010609060101010101" charset="-122"/>
                <a:ea typeface="楷体" panose="02010609060101010101" charset="-122"/>
                <a:sym typeface="+mn-ea"/>
              </a:rPr>
              <a:t>讲</a:t>
            </a:r>
            <a:r>
              <a:rPr lang="en-US" altLang="zh-CN" sz="4800" b="1" smtClean="0">
                <a:solidFill>
                  <a:srgbClr val="002060"/>
                </a:solidFill>
                <a:sym typeface="+mn-ea"/>
              </a:rPr>
              <a:t>  </a:t>
            </a:r>
            <a:r>
              <a:rPr lang="zh-CN" altLang="en-US" sz="5400" b="1" smtClean="0">
                <a:solidFill>
                  <a:srgbClr val="002060"/>
                </a:solidFill>
                <a:latin typeface="楷体" panose="02010609060101010101" charset="-122"/>
                <a:ea typeface="楷体" panose="02010609060101010101" charset="-122"/>
                <a:sym typeface="+mn-ea"/>
              </a:rPr>
              <a:t>共同富裕，久久为功</a:t>
            </a:r>
            <a:endParaRPr lang="zh-CN" altLang="en-US" sz="5400" b="1">
              <a:solidFill>
                <a:srgbClr val="002060"/>
              </a:solidFill>
              <a:latin typeface="楷体" panose="02010609060101010101" charset="-122"/>
              <a:ea typeface="楷体" panose="02010609060101010101" charset="-122"/>
              <a:sym typeface="+mn-ea"/>
            </a:endParaRPr>
          </a:p>
        </p:txBody>
      </p:sp>
      <p:sp>
        <p:nvSpPr>
          <p:cNvPr id="9" name="矩形 8"/>
          <p:cNvSpPr/>
          <p:nvPr/>
        </p:nvSpPr>
        <p:spPr>
          <a:xfrm>
            <a:off x="9739630" y="5368290"/>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30997"/>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精彩时评</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1000" y="1123402"/>
            <a:ext cx="11811000" cy="4093428"/>
          </a:xfrm>
          <a:prstGeom prst="rect">
            <a:avLst/>
          </a:prstGeom>
        </p:spPr>
        <p:txBody>
          <a:bodyPr wrap="square">
            <a:spAutoFit/>
          </a:bodyPr>
          <a:lstStyle/>
          <a:p>
            <a:pPr algn="ctr"/>
            <a:r>
              <a:rPr lang="en-US" altLang="zh-CN" sz="3600" b="1" smtClean="0">
                <a:solidFill>
                  <a:srgbClr val="FF0000"/>
                </a:solidFill>
                <a:latin typeface="楷体" panose="02010609060101010101" charset="-122"/>
                <a:ea typeface="楷体" panose="02010609060101010101" charset="-122"/>
                <a:cs typeface="楷体" panose="02010609060101010101" charset="-122"/>
              </a:rPr>
              <a:t>01</a:t>
            </a:r>
            <a:r>
              <a:rPr lang="zh-CN" altLang="en-US" sz="3600" b="1" smtClean="0">
                <a:solidFill>
                  <a:srgbClr val="FF0000"/>
                </a:solidFill>
                <a:latin typeface="楷体" panose="02010609060101010101" charset="-122"/>
                <a:ea typeface="楷体" panose="02010609060101010101" charset="-122"/>
                <a:cs typeface="楷体" panose="02010609060101010101" charset="-122"/>
              </a:rPr>
              <a:t>  以</a:t>
            </a:r>
            <a:r>
              <a:rPr lang="zh-CN" altLang="en-US" sz="3600" b="1">
                <a:solidFill>
                  <a:srgbClr val="FF0000"/>
                </a:solidFill>
                <a:latin typeface="楷体" panose="02010609060101010101" charset="-122"/>
                <a:ea typeface="楷体" panose="02010609060101010101" charset="-122"/>
                <a:cs typeface="楷体" panose="02010609060101010101" charset="-122"/>
              </a:rPr>
              <a:t>拓荒牛精神，开拓共同富裕之</a:t>
            </a:r>
            <a:r>
              <a:rPr lang="zh-CN" altLang="en-US" sz="3600" b="1" smtClean="0">
                <a:solidFill>
                  <a:srgbClr val="FF0000"/>
                </a:solidFill>
                <a:latin typeface="楷体" panose="02010609060101010101" charset="-122"/>
                <a:ea typeface="楷体" panose="02010609060101010101" charset="-122"/>
                <a:cs typeface="楷体" panose="02010609060101010101" charset="-122"/>
              </a:rPr>
              <a:t>路</a:t>
            </a:r>
            <a:endParaRPr lang="zh-CN" altLang="en-US" sz="3600" b="1">
              <a:solidFill>
                <a:srgbClr val="FF0000"/>
              </a:solidFill>
              <a:latin typeface="楷体" panose="02010609060101010101" charset="-122"/>
              <a:ea typeface="楷体" panose="02010609060101010101" charset="-122"/>
              <a:cs typeface="楷体" panose="02010609060101010101" charset="-122"/>
            </a:endParaRPr>
          </a:p>
          <a:p>
            <a:r>
              <a:rPr lang="zh-CN" altLang="en-US" sz="2800" smtClean="0">
                <a:solidFill>
                  <a:srgbClr val="333333"/>
                </a:solidFill>
                <a:latin typeface="楷体" panose="02010609060101010101" charset="-122"/>
                <a:ea typeface="楷体" panose="02010609060101010101" charset="-122"/>
                <a:cs typeface="楷体" panose="02010609060101010101" charset="-122"/>
              </a:rPr>
              <a:t>    习</a:t>
            </a:r>
            <a:r>
              <a:rPr lang="zh-CN" altLang="en-US" sz="2800">
                <a:solidFill>
                  <a:srgbClr val="333333"/>
                </a:solidFill>
                <a:latin typeface="楷体" panose="02010609060101010101" charset="-122"/>
                <a:ea typeface="楷体" panose="02010609060101010101" charset="-122"/>
                <a:cs typeface="楷体" panose="02010609060101010101" charset="-122"/>
              </a:rPr>
              <a:t>近平总书记曾指出：“中国人民要过上美好生活，还要继续付出艰苦努力。发展依然是当代中国的第一要务，中国执政者的首要使命就是集中力量提高人民生活水平，逐步实现共同富裕。为此，我们提出了‘两个一百年’奋斗目标</a:t>
            </a:r>
            <a:r>
              <a:rPr lang="en-US" altLang="zh-CN" sz="2800">
                <a:solidFill>
                  <a:srgbClr val="333333"/>
                </a:solidFill>
                <a:latin typeface="楷体" panose="02010609060101010101" charset="-122"/>
                <a:ea typeface="楷体" panose="02010609060101010101" charset="-122"/>
                <a:cs typeface="楷体" panose="02010609060101010101" charset="-122"/>
              </a:rPr>
              <a:t>……</a:t>
            </a:r>
            <a:r>
              <a:rPr lang="zh-CN" altLang="en-US" sz="2800">
                <a:solidFill>
                  <a:srgbClr val="333333"/>
                </a:solidFill>
                <a:latin typeface="楷体" panose="02010609060101010101" charset="-122"/>
                <a:ea typeface="楷体" panose="02010609060101010101" charset="-122"/>
                <a:cs typeface="楷体" panose="02010609060101010101" charset="-122"/>
              </a:rPr>
              <a:t>我们现在所做的一切，都是为了实现这个既定目标。习近平总书记提出的‘两个一百年’奋斗目标，第一个奋斗目标已经基本实现，而</a:t>
            </a:r>
            <a:r>
              <a:rPr lang="en-US" altLang="zh-CN" sz="2800">
                <a:solidFill>
                  <a:srgbClr val="333333"/>
                </a:solidFill>
                <a:latin typeface="楷体" panose="02010609060101010101" charset="-122"/>
                <a:ea typeface="楷体" panose="02010609060101010101" charset="-122"/>
                <a:cs typeface="楷体" panose="02010609060101010101" charset="-122"/>
              </a:rPr>
              <a:t>2021</a:t>
            </a:r>
            <a:r>
              <a:rPr lang="zh-CN" altLang="en-US" sz="2800">
                <a:solidFill>
                  <a:srgbClr val="333333"/>
                </a:solidFill>
                <a:latin typeface="楷体" panose="02010609060101010101" charset="-122"/>
                <a:ea typeface="楷体" panose="02010609060101010101" charset="-122"/>
                <a:cs typeface="楷体" panose="02010609060101010101" charset="-122"/>
              </a:rPr>
              <a:t>年则是第二个百年奋斗目标的新起点。</a:t>
            </a:r>
            <a:r>
              <a:rPr lang="zh-CN" altLang="en-US" sz="2800" b="1" u="sng">
                <a:solidFill>
                  <a:srgbClr val="0052FF"/>
                </a:solidFill>
                <a:latin typeface="楷体" panose="02010609060101010101" charset="-122"/>
                <a:ea typeface="楷体" panose="02010609060101010101" charset="-122"/>
                <a:cs typeface="楷体" panose="02010609060101010101" charset="-122"/>
              </a:rPr>
              <a:t>实现新百年的奋斗目标，“拓荒牛精神”仍然是我们迫切的需求。</a:t>
            </a:r>
            <a:endParaRPr lang="zh-CN" altLang="en-US" sz="2800">
              <a:solidFill>
                <a:srgbClr val="333333"/>
              </a:solidFill>
              <a:latin typeface="楷体" panose="02010609060101010101" charset="-122"/>
              <a:ea typeface="楷体" panose="02010609060101010101" charset="-122"/>
              <a:cs typeface="楷体" panose="02010609060101010101" charset="-122"/>
            </a:endParaRPr>
          </a:p>
          <a:p>
            <a:endParaRPr lang="zh-CN" altLang="en-US" sz="2800">
              <a:solidFill>
                <a:srgbClr val="333333"/>
              </a:solidFill>
              <a:latin typeface="楷体" panose="02010609060101010101" charset="-122"/>
              <a:ea typeface="楷体" panose="02010609060101010101" charset="-122"/>
              <a:cs typeface="楷体" panose="02010609060101010101" charset="-122"/>
            </a:endParaRPr>
          </a:p>
        </p:txBody>
      </p:sp>
      <p:sp>
        <p:nvSpPr>
          <p:cNvPr id="6" name="矩形 5"/>
          <p:cNvSpPr/>
          <p:nvPr/>
        </p:nvSpPr>
        <p:spPr>
          <a:xfrm>
            <a:off x="381000" y="200072"/>
            <a:ext cx="2954655" cy="923330"/>
          </a:xfrm>
          <a:prstGeom prst="rect">
            <a:avLst/>
          </a:prstGeom>
          <a:solidFill>
            <a:srgbClr val="00B0F0"/>
          </a:solidFill>
        </p:spPr>
        <p:txBody>
          <a:bodyPr wrap="none" lIns="91440" tIns="45720" rIns="91440" bIns="45720">
            <a:spAutoFit/>
          </a:bodyPr>
          <a:lstStyle/>
          <a:p>
            <a:pPr algn="ctr"/>
            <a:r>
              <a:rPr lang="zh-CN" altLang="en-US" sz="54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精彩</a:t>
            </a:r>
            <a:r>
              <a:rPr lang="zh-CN" altLang="en-US"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时评</a:t>
            </a:r>
            <a:endParaRPr lang="zh-CN" altLang="en-US" sz="54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3074" name="Picture 2">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99510" y="5029407"/>
            <a:ext cx="8873290" cy="182859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3067" y="649705"/>
            <a:ext cx="11522118" cy="5016758"/>
          </a:xfrm>
          <a:prstGeom prst="rect">
            <a:avLst/>
          </a:prstGeom>
        </p:spPr>
        <p:txBody>
          <a:bodyPr wrap="square">
            <a:spAutoFit/>
          </a:bodyPr>
          <a:lstStyle/>
          <a:p>
            <a:r>
              <a:rPr lang="zh-CN" altLang="en-US" sz="3200" b="1">
                <a:solidFill>
                  <a:srgbClr val="0052FF"/>
                </a:solidFill>
                <a:latin typeface="楷体" panose="02010609060101010101" charset="-122"/>
                <a:ea typeface="楷体" panose="02010609060101010101" charset="-122"/>
                <a:cs typeface="楷体" panose="02010609060101010101" charset="-122"/>
              </a:rPr>
              <a:t> </a:t>
            </a:r>
            <a:r>
              <a:rPr lang="zh-CN" altLang="en-US" sz="3200" b="1" u="sng">
                <a:solidFill>
                  <a:srgbClr val="0052FF"/>
                </a:solidFill>
                <a:latin typeface="楷体" panose="02010609060101010101" charset="-122"/>
                <a:ea typeface="楷体" panose="02010609060101010101" charset="-122"/>
                <a:cs typeface="楷体" panose="02010609060101010101" charset="-122"/>
              </a:rPr>
              <a:t>拓荒牛精神，曾经唱响</a:t>
            </a:r>
            <a:r>
              <a:rPr lang="en-US" altLang="zh-CN" sz="3200" b="1" u="sng">
                <a:solidFill>
                  <a:srgbClr val="0052FF"/>
                </a:solidFill>
                <a:latin typeface="楷体" panose="02010609060101010101" charset="-122"/>
                <a:ea typeface="楷体" panose="02010609060101010101" charset="-122"/>
                <a:cs typeface="楷体" panose="02010609060101010101" charset="-122"/>
              </a:rPr>
              <a:t>《</a:t>
            </a:r>
            <a:r>
              <a:rPr lang="zh-CN" altLang="en-US" sz="3200" b="1" u="sng">
                <a:solidFill>
                  <a:srgbClr val="0052FF"/>
                </a:solidFill>
                <a:latin typeface="楷体" panose="02010609060101010101" charset="-122"/>
                <a:ea typeface="楷体" panose="02010609060101010101" charset="-122"/>
                <a:cs typeface="楷体" panose="02010609060101010101" charset="-122"/>
              </a:rPr>
              <a:t>春天的故事</a:t>
            </a:r>
            <a:r>
              <a:rPr lang="en-US" altLang="zh-CN" sz="3200" b="1" u="sng">
                <a:solidFill>
                  <a:srgbClr val="0052FF"/>
                </a:solidFill>
                <a:latin typeface="楷体" panose="02010609060101010101" charset="-122"/>
                <a:ea typeface="楷体" panose="02010609060101010101" charset="-122"/>
                <a:cs typeface="楷体" panose="02010609060101010101" charset="-122"/>
              </a:rPr>
              <a:t>》</a:t>
            </a:r>
            <a:r>
              <a:rPr lang="zh-CN" altLang="en-US" sz="3200" b="1" u="sng">
                <a:solidFill>
                  <a:srgbClr val="0052FF"/>
                </a:solidFill>
                <a:latin typeface="楷体" panose="02010609060101010101" charset="-122"/>
                <a:ea typeface="楷体" panose="02010609060101010101" charset="-122"/>
                <a:cs typeface="楷体" panose="02010609060101010101" charset="-122"/>
              </a:rPr>
              <a:t>，激励我们昂首阔步迈进新时代。 </a:t>
            </a:r>
            <a:r>
              <a:rPr lang="en-US" altLang="zh-CN" sz="3200">
                <a:solidFill>
                  <a:srgbClr val="333333"/>
                </a:solidFill>
                <a:latin typeface="楷体" panose="02010609060101010101" charset="-122"/>
                <a:ea typeface="楷体" panose="02010609060101010101" charset="-122"/>
                <a:cs typeface="楷体" panose="02010609060101010101" charset="-122"/>
              </a:rPr>
              <a:t>30</a:t>
            </a:r>
            <a:r>
              <a:rPr lang="zh-CN" altLang="en-US" sz="3200">
                <a:solidFill>
                  <a:srgbClr val="333333"/>
                </a:solidFill>
                <a:latin typeface="楷体" panose="02010609060101010101" charset="-122"/>
                <a:ea typeface="楷体" panose="02010609060101010101" charset="-122"/>
                <a:cs typeface="楷体" panose="02010609060101010101" charset="-122"/>
              </a:rPr>
              <a:t>多年前，深圳的创业者们正是发扬了“拓荒牛精神”，任劳任怨，无私奉献，将一个贫穷的边陲小镇，开垦成为一个国际性现代化城市，并成为中国改革开放的最亮丽窗口。</a:t>
            </a:r>
            <a:r>
              <a:rPr lang="zh-CN" altLang="en-US" sz="3200" b="1">
                <a:solidFill>
                  <a:srgbClr val="333333"/>
                </a:solidFill>
                <a:latin typeface="楷体" panose="02010609060101010101" charset="-122"/>
                <a:ea typeface="楷体" panose="02010609060101010101" charset="-122"/>
                <a:cs typeface="楷体" panose="02010609060101010101" charset="-122"/>
              </a:rPr>
              <a:t>“拓荒牛精神”，就是一种开拓、勤勉、奋斗、拼搏精神。</a:t>
            </a:r>
            <a:r>
              <a:rPr lang="zh-CN" altLang="en-US" sz="3200" u="sng">
                <a:solidFill>
                  <a:srgbClr val="333333"/>
                </a:solidFill>
                <a:latin typeface="楷体" panose="02010609060101010101" charset="-122"/>
                <a:ea typeface="楷体" panose="02010609060101010101" charset="-122"/>
                <a:cs typeface="楷体" panose="02010609060101010101" charset="-122"/>
              </a:rPr>
              <a:t>假如不曾见过严冬的万物凋零，又怎会有看到春天蓓蕾绽放时惊喜！也正是“拓荒牛精神”，唱响了一曲</a:t>
            </a:r>
            <a:r>
              <a:rPr lang="en-US" altLang="zh-CN" sz="3200" u="sng">
                <a:solidFill>
                  <a:srgbClr val="333333"/>
                </a:solidFill>
                <a:latin typeface="楷体" panose="02010609060101010101" charset="-122"/>
                <a:ea typeface="楷体" panose="02010609060101010101" charset="-122"/>
                <a:cs typeface="楷体" panose="02010609060101010101" charset="-122"/>
              </a:rPr>
              <a:t>《</a:t>
            </a:r>
            <a:r>
              <a:rPr lang="zh-CN" altLang="en-US" sz="3200" u="sng">
                <a:solidFill>
                  <a:srgbClr val="333333"/>
                </a:solidFill>
                <a:latin typeface="楷体" panose="02010609060101010101" charset="-122"/>
                <a:ea typeface="楷体" panose="02010609060101010101" charset="-122"/>
                <a:cs typeface="楷体" panose="02010609060101010101" charset="-122"/>
              </a:rPr>
              <a:t>春天的故事</a:t>
            </a:r>
            <a:r>
              <a:rPr lang="en-US" altLang="zh-CN" sz="3200" u="sng">
                <a:solidFill>
                  <a:srgbClr val="333333"/>
                </a:solidFill>
                <a:latin typeface="楷体" panose="02010609060101010101" charset="-122"/>
                <a:ea typeface="楷体" panose="02010609060101010101" charset="-122"/>
                <a:cs typeface="楷体" panose="02010609060101010101" charset="-122"/>
              </a:rPr>
              <a:t>》</a:t>
            </a:r>
            <a:r>
              <a:rPr lang="zh-CN" altLang="en-US" sz="3200" u="sng">
                <a:solidFill>
                  <a:srgbClr val="333333"/>
                </a:solidFill>
                <a:latin typeface="楷体" panose="02010609060101010101" charset="-122"/>
                <a:ea typeface="楷体" panose="02010609060101010101" charset="-122"/>
                <a:cs typeface="楷体" panose="02010609060101010101" charset="-122"/>
              </a:rPr>
              <a:t>，让改革开放的春天，唤醒了贫穷小镇的热土，开拓创新的深圳人，走上了伟大的“拓荒”之路，实现了一位老人改革开放的宏伟大业。</a:t>
            </a:r>
            <a:endParaRPr lang="zh-CN" altLang="en-US" sz="32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58800" y="381000"/>
            <a:ext cx="6705600" cy="6001643"/>
          </a:xfrm>
          <a:prstGeom prst="rect">
            <a:avLst/>
          </a:prstGeom>
        </p:spPr>
        <p:txBody>
          <a:bodyPr wrap="square">
            <a:spAutoFit/>
          </a:bodyPr>
          <a:lstStyle/>
          <a:p>
            <a:r>
              <a:rPr lang="zh-CN" altLang="en-US" sz="3200" u="sng" smtClean="0">
                <a:solidFill>
                  <a:srgbClr val="333333"/>
                </a:solidFill>
                <a:latin typeface="楷体" panose="02010609060101010101" charset="-122"/>
                <a:ea typeface="楷体" panose="02010609060101010101" charset="-122"/>
                <a:cs typeface="楷体" panose="02010609060101010101" charset="-122"/>
              </a:rPr>
              <a:t>    发扬</a:t>
            </a:r>
            <a:r>
              <a:rPr lang="zh-CN" altLang="en-US" sz="3200" u="sng">
                <a:solidFill>
                  <a:srgbClr val="333333"/>
                </a:solidFill>
                <a:latin typeface="楷体" panose="02010609060101010101" charset="-122"/>
                <a:ea typeface="楷体" panose="02010609060101010101" charset="-122"/>
                <a:cs typeface="楷体" panose="02010609060101010101" charset="-122"/>
              </a:rPr>
              <a:t>“拓荒牛精神”，在十三五的收官之年，我们的嫦娥五号实现了首个无人月面取样返回的伟大壮举，标志着中国探月工程“绕、落、回”三步走的战斗任务取得圆满胜利。映射出中国航天脚踏实地的精神和开拓创新的风采。在抗击新冠疫情的战役中，“拓荒牛精神”同样激励着我国的科研人员奋力攻关，超常规“加速”推进新冠疫苗的研发，取得了丰硕的成果，使得中国研制的疫苗其安全性、有效性、可及性获多国认可。</a:t>
            </a:r>
            <a:endParaRPr lang="zh-CN" altLang="en-US" sz="3200">
              <a:solidFill>
                <a:srgbClr val="333333"/>
              </a:solidFill>
              <a:latin typeface="楷体" panose="02010609060101010101" charset="-122"/>
              <a:ea typeface="楷体" panose="02010609060101010101" charset="-122"/>
              <a:cs typeface="楷体" panose="02010609060101010101" charset="-122"/>
            </a:endParaRPr>
          </a:p>
        </p:txBody>
      </p:sp>
      <p:pic>
        <p:nvPicPr>
          <p:cNvPr id="4098" name="Picture 2">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05031" y="1595883"/>
            <a:ext cx="4430295" cy="35718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1160" y="334010"/>
            <a:ext cx="11087100" cy="6320790"/>
          </a:xfrm>
          <a:noFill/>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r>
              <a:rPr lang="zh-CN" altLang="en-US" sz="3200" b="1" smtClean="0">
                <a:solidFill>
                  <a:srgbClr val="0052FF"/>
                </a:solidFill>
                <a:latin typeface="楷体" panose="02010609060101010101" charset="-122"/>
                <a:ea typeface="楷体" panose="02010609060101010101" charset="-122"/>
                <a:cs typeface="楷体" panose="02010609060101010101" charset="-122"/>
              </a:rPr>
              <a:t>     拓荒牛</a:t>
            </a:r>
            <a:r>
              <a:rPr lang="zh-CN" altLang="en-US" sz="3200" b="1">
                <a:solidFill>
                  <a:srgbClr val="0052FF"/>
                </a:solidFill>
                <a:latin typeface="楷体" panose="02010609060101010101" charset="-122"/>
                <a:ea typeface="楷体" panose="02010609060101010101" charset="-122"/>
                <a:cs typeface="楷体" panose="02010609060101010101" charset="-122"/>
              </a:rPr>
              <a:t>精神，将会续写</a:t>
            </a:r>
            <a:r>
              <a:rPr lang="en-US" altLang="zh-CN" sz="3200" b="1">
                <a:solidFill>
                  <a:srgbClr val="0052FF"/>
                </a:solidFill>
                <a:latin typeface="楷体" panose="02010609060101010101" charset="-122"/>
                <a:ea typeface="楷体" panose="02010609060101010101" charset="-122"/>
                <a:cs typeface="楷体" panose="02010609060101010101" charset="-122"/>
              </a:rPr>
              <a:t>《</a:t>
            </a:r>
            <a:r>
              <a:rPr lang="zh-CN" altLang="en-US" sz="3200" b="1">
                <a:solidFill>
                  <a:srgbClr val="0052FF"/>
                </a:solidFill>
                <a:latin typeface="楷体" panose="02010609060101010101" charset="-122"/>
                <a:ea typeface="楷体" panose="02010609060101010101" charset="-122"/>
                <a:cs typeface="楷体" panose="02010609060101010101" charset="-122"/>
              </a:rPr>
              <a:t>春天的故事</a:t>
            </a:r>
            <a:r>
              <a:rPr lang="en-US" altLang="zh-CN" sz="3200" b="1">
                <a:solidFill>
                  <a:srgbClr val="0052FF"/>
                </a:solidFill>
                <a:latin typeface="楷体" panose="02010609060101010101" charset="-122"/>
                <a:ea typeface="楷体" panose="02010609060101010101" charset="-122"/>
                <a:cs typeface="楷体" panose="02010609060101010101" charset="-122"/>
              </a:rPr>
              <a:t>》</a:t>
            </a:r>
            <a:r>
              <a:rPr lang="zh-CN" altLang="en-US" sz="3200" b="1">
                <a:solidFill>
                  <a:srgbClr val="0052FF"/>
                </a:solidFill>
                <a:latin typeface="楷体" panose="02010609060101010101" charset="-122"/>
                <a:ea typeface="楷体" panose="02010609060101010101" charset="-122"/>
                <a:cs typeface="楷体" panose="02010609060101010101" charset="-122"/>
              </a:rPr>
              <a:t>，鼓舞我们实现共同富裕的新目标。</a:t>
            </a:r>
            <a:r>
              <a:rPr lang="en-US" altLang="zh-CN" sz="3200">
                <a:solidFill>
                  <a:srgbClr val="333333"/>
                </a:solidFill>
                <a:latin typeface="楷体" panose="02010609060101010101" charset="-122"/>
                <a:ea typeface="楷体" panose="02010609060101010101" charset="-122"/>
                <a:cs typeface="楷体" panose="02010609060101010101" charset="-122"/>
              </a:rPr>
              <a:t>2021</a:t>
            </a:r>
            <a:r>
              <a:rPr lang="zh-CN" altLang="en-US" sz="3200">
                <a:solidFill>
                  <a:srgbClr val="333333"/>
                </a:solidFill>
                <a:latin typeface="楷体" panose="02010609060101010101" charset="-122"/>
                <a:ea typeface="楷体" panose="02010609060101010101" charset="-122"/>
                <a:cs typeface="楷体" panose="02010609060101010101" charset="-122"/>
              </a:rPr>
              <a:t>年既是十四五规划的开局之年，更是新百年奋斗目标的新起点，春风正徐徐吹来，而春天的故事还需要我们继续唱响，并为之续写更多开拓创新的新内容、新含义。正如身处改革热土的深圳人，发扬“拓荒牛”的特区精神，始终保持“闯”的劲头，为续写更多“春天的故事”，开拓创新，努力拼搏。而全面建成小康社会、全面深化改革、全面依法治国、全面从严治党，‘四个全面’战略布局。”为我们实现新一轮百年奋斗目标奠定了坚实基础</a:t>
            </a:r>
            <a:r>
              <a:rPr lang="zh-CN" altLang="en-US" sz="3200" smtClean="0">
                <a:solidFill>
                  <a:srgbClr val="333333"/>
                </a:solidFill>
                <a:latin typeface="楷体" panose="02010609060101010101" charset="-122"/>
                <a:ea typeface="楷体" panose="02010609060101010101" charset="-122"/>
                <a:cs typeface="楷体" panose="02010609060101010101" charset="-122"/>
              </a:rPr>
              <a:t>。</a:t>
            </a:r>
            <a:endParaRPr lang="en-US" altLang="zh-CN" sz="3200" smtClean="0">
              <a:solidFill>
                <a:srgbClr val="333333"/>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60946" y="0"/>
            <a:ext cx="11405937" cy="6617196"/>
          </a:xfrm>
          <a:prstGeom prst="rect">
            <a:avLst/>
          </a:prstGeom>
        </p:spPr>
        <p:txBody>
          <a:bodyPr wrap="square">
            <a:spAutoFit/>
          </a:bodyPr>
          <a:lstStyle/>
          <a:p>
            <a:pPr algn="ctr"/>
            <a:r>
              <a:rPr lang="en-US" altLang="zh-CN" sz="3200" b="1" smtClean="0">
                <a:solidFill>
                  <a:srgbClr val="FF0000"/>
                </a:solidFill>
                <a:latin typeface="楷体" panose="02010609060101010101" charset="-122"/>
                <a:ea typeface="楷体" panose="02010609060101010101" charset="-122"/>
                <a:cs typeface="楷体" panose="02010609060101010101" charset="-122"/>
              </a:rPr>
              <a:t>02</a:t>
            </a:r>
            <a:r>
              <a:rPr lang="zh-CN" altLang="en-US" sz="3200" b="1" smtClean="0">
                <a:solidFill>
                  <a:srgbClr val="FF0000"/>
                </a:solidFill>
                <a:latin typeface="楷体" panose="02010609060101010101" charset="-122"/>
                <a:ea typeface="楷体" panose="02010609060101010101" charset="-122"/>
                <a:cs typeface="楷体" panose="02010609060101010101" charset="-122"/>
              </a:rPr>
              <a:t>  坚守</a:t>
            </a:r>
            <a:r>
              <a:rPr lang="zh-CN" altLang="en-US" sz="3200" b="1">
                <a:solidFill>
                  <a:srgbClr val="FF0000"/>
                </a:solidFill>
                <a:latin typeface="楷体" panose="02010609060101010101" charset="-122"/>
                <a:ea typeface="楷体" panose="02010609060101010101" charset="-122"/>
                <a:cs typeface="楷体" panose="02010609060101010101" charset="-122"/>
              </a:rPr>
              <a:t>人民立场 描绘共同富裕新画卷</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2800" smtClean="0">
                <a:solidFill>
                  <a:srgbClr val="333333"/>
                </a:solidFill>
                <a:latin typeface="楷体" panose="02010609060101010101" charset="-122"/>
                <a:ea typeface="楷体" panose="02010609060101010101" charset="-122"/>
                <a:cs typeface="楷体" panose="02010609060101010101" charset="-122"/>
              </a:rPr>
              <a:t>   </a:t>
            </a:r>
            <a:r>
              <a:rPr lang="zh-CN" altLang="en-US" sz="2800" b="1" smtClean="0">
                <a:solidFill>
                  <a:srgbClr val="333333"/>
                </a:solidFill>
                <a:latin typeface="楷体" panose="02010609060101010101" charset="-122"/>
                <a:ea typeface="楷体" panose="02010609060101010101" charset="-122"/>
                <a:cs typeface="楷体" panose="02010609060101010101" charset="-122"/>
              </a:rPr>
              <a:t>利</a:t>
            </a:r>
            <a:r>
              <a:rPr lang="zh-CN" altLang="en-US" sz="2800" b="1">
                <a:solidFill>
                  <a:srgbClr val="333333"/>
                </a:solidFill>
                <a:latin typeface="楷体" panose="02010609060101010101" charset="-122"/>
                <a:ea typeface="楷体" panose="02010609060101010101" charset="-122"/>
                <a:cs typeface="楷体" panose="02010609060101010101" charset="-122"/>
              </a:rPr>
              <a:t>在一身勿谋也，利在天下者必谋之；利在一时固谋也，利在万世者更谋之。</a:t>
            </a:r>
            <a:r>
              <a:rPr lang="zh-CN" altLang="en-US" sz="2800">
                <a:solidFill>
                  <a:srgbClr val="333333"/>
                </a:solidFill>
                <a:latin typeface="楷体" panose="02010609060101010101" charset="-122"/>
                <a:ea typeface="楷体" panose="02010609060101010101" charset="-122"/>
                <a:cs typeface="楷体" panose="02010609060101010101" charset="-122"/>
              </a:rPr>
              <a:t>共同富裕是社会主义的本质要求，是中国式现代化的重要特征。</a:t>
            </a:r>
            <a:r>
              <a:rPr lang="zh-CN" altLang="en-US" sz="2800" b="1">
                <a:solidFill>
                  <a:srgbClr val="333333"/>
                </a:solidFill>
                <a:latin typeface="楷体" panose="02010609060101010101" charset="-122"/>
                <a:ea typeface="楷体" panose="02010609060101010101" charset="-122"/>
                <a:cs typeface="楷体" panose="02010609060101010101" charset="-122"/>
              </a:rPr>
              <a:t>共同富裕重在“共同”，贵在“高质量”。</a:t>
            </a:r>
            <a:r>
              <a:rPr lang="zh-CN" altLang="en-US" sz="2800">
                <a:solidFill>
                  <a:srgbClr val="333333"/>
                </a:solidFill>
                <a:latin typeface="楷体" panose="02010609060101010101" charset="-122"/>
                <a:ea typeface="楷体" panose="02010609060101010101" charset="-122"/>
                <a:cs typeface="楷体" panose="02010609060101010101" charset="-122"/>
              </a:rPr>
              <a:t>让共同富裕的道路越走越宽广，就要</a:t>
            </a:r>
            <a:r>
              <a:rPr lang="zh-CN" altLang="en-US" sz="2800" b="1">
                <a:solidFill>
                  <a:srgbClr val="333333"/>
                </a:solidFill>
                <a:latin typeface="楷体" panose="02010609060101010101" charset="-122"/>
                <a:ea typeface="楷体" panose="02010609060101010101" charset="-122"/>
                <a:cs typeface="楷体" panose="02010609060101010101" charset="-122"/>
              </a:rPr>
              <a:t>采取有力措施保障和改善民生，切实解决好人民群众最关心最直接最现实的利益问题，不断增强人民群众获得感、幸福感、安全感。</a:t>
            </a:r>
            <a:endParaRPr lang="zh-CN" altLang="en-US" sz="2800">
              <a:solidFill>
                <a:srgbClr val="333333"/>
              </a:solidFill>
              <a:latin typeface="楷体" panose="02010609060101010101" charset="-122"/>
              <a:ea typeface="楷体" panose="02010609060101010101" charset="-122"/>
              <a:cs typeface="楷体" panose="02010609060101010101" charset="-122"/>
            </a:endParaRPr>
          </a:p>
          <a:p>
            <a:pPr algn="just"/>
            <a:r>
              <a:rPr lang="zh-CN" altLang="en-US" sz="2800" b="1" smtClean="0">
                <a:solidFill>
                  <a:srgbClr val="FF0000"/>
                </a:solidFill>
                <a:latin typeface="楷体" panose="02010609060101010101" charset="-122"/>
                <a:ea typeface="楷体" panose="02010609060101010101" charset="-122"/>
                <a:cs typeface="楷体" panose="02010609060101010101" charset="-122"/>
              </a:rPr>
              <a:t>   坚持</a:t>
            </a:r>
            <a:r>
              <a:rPr lang="zh-CN" altLang="en-US" sz="2800" b="1">
                <a:solidFill>
                  <a:srgbClr val="FF0000"/>
                </a:solidFill>
                <a:latin typeface="楷体" panose="02010609060101010101" charset="-122"/>
                <a:ea typeface="楷体" panose="02010609060101010101" charset="-122"/>
                <a:cs typeface="楷体" panose="02010609060101010101" charset="-122"/>
              </a:rPr>
              <a:t>使命在肩，找准“始终为民”的步调子。</a:t>
            </a:r>
            <a:r>
              <a:rPr lang="zh-CN" altLang="en-US" sz="2800" b="1">
                <a:solidFill>
                  <a:srgbClr val="333333"/>
                </a:solidFill>
                <a:latin typeface="楷体" panose="02010609060101010101" charset="-122"/>
                <a:ea typeface="楷体" panose="02010609060101010101" charset="-122"/>
                <a:cs typeface="楷体" panose="02010609060101010101" charset="-122"/>
              </a:rPr>
              <a:t>江山就是人民，人民就是江山。</a:t>
            </a:r>
            <a:r>
              <a:rPr lang="zh-CN" altLang="en-US" sz="2800">
                <a:solidFill>
                  <a:srgbClr val="333333"/>
                </a:solidFill>
                <a:latin typeface="楷体" panose="02010609060101010101" charset="-122"/>
                <a:ea typeface="楷体" panose="02010609060101010101" charset="-122"/>
                <a:cs typeface="楷体" panose="02010609060101010101" charset="-122"/>
              </a:rPr>
              <a:t>共同富裕是人民群众的共同期盼，是中国共产党矢志奋斗的初心使命。回首百年历程，党团结带领人民进行革命、建设、改革，始终朝着实现共同富裕的目标不懈前进，从一穷二白到全面建成小康社会取得伟大历史性成就，付出了艰苦卓绝的努力，为推动共同富裕迈出了坚实的一步。当前我国发展不充分不平衡的问题仍然突出，区域发展不协调的问题依然存在，</a:t>
            </a:r>
            <a:r>
              <a:rPr lang="zh-CN" altLang="en-US" sz="2800" b="1">
                <a:solidFill>
                  <a:srgbClr val="333333"/>
                </a:solidFill>
                <a:latin typeface="楷体" panose="02010609060101010101" charset="-122"/>
                <a:ea typeface="楷体" panose="02010609060101010101" charset="-122"/>
                <a:cs typeface="楷体" panose="02010609060101010101" charset="-122"/>
              </a:rPr>
              <a:t>立足新发展阶段，走中国特色社会主义共同富裕之路，充分发挥党总揽全局、协调各方的领导核心作用，凝聚起全体人民向着共同富裕这个目标努力前行的向心力。</a:t>
            </a:r>
            <a:endParaRPr lang="zh-CN" altLang="en-US" sz="2800" b="0" i="0" u="none" strike="noStrike">
              <a:solidFill>
                <a:srgbClr val="333333"/>
              </a:solidFill>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543536"/>
            <a:ext cx="11879179" cy="6001643"/>
          </a:xfrm>
          <a:prstGeom prst="rect">
            <a:avLst/>
          </a:prstGeom>
        </p:spPr>
        <p:txBody>
          <a:bodyPr wrap="square">
            <a:spAutoFit/>
          </a:bodyPr>
          <a:lstStyle/>
          <a:p>
            <a:pPr algn="just"/>
            <a:r>
              <a:rPr lang="zh-CN" altLang="en-US" sz="2400" b="1" smtClean="0">
                <a:solidFill>
                  <a:srgbClr val="FF0000"/>
                </a:solidFill>
                <a:latin typeface="楷体" panose="02010609060101010101" charset="-122"/>
                <a:ea typeface="楷体" panose="02010609060101010101" charset="-122"/>
                <a:cs typeface="楷体" panose="02010609060101010101" charset="-122"/>
              </a:rPr>
              <a:t>   坚持</a:t>
            </a:r>
            <a:r>
              <a:rPr lang="zh-CN" altLang="en-US" sz="2400" b="1">
                <a:solidFill>
                  <a:srgbClr val="FF0000"/>
                </a:solidFill>
                <a:latin typeface="楷体" panose="02010609060101010101" charset="-122"/>
                <a:ea typeface="楷体" panose="02010609060101010101" charset="-122"/>
                <a:cs typeface="楷体" panose="02010609060101010101" charset="-122"/>
              </a:rPr>
              <a:t>高质发展，鼓起“富民为始”的钱袋子。</a:t>
            </a:r>
            <a:r>
              <a:rPr lang="zh-CN" altLang="en-US" sz="2400" b="1">
                <a:solidFill>
                  <a:srgbClr val="333333"/>
                </a:solidFill>
                <a:latin typeface="楷体" panose="02010609060101010101" charset="-122"/>
                <a:ea typeface="楷体" panose="02010609060101010101" charset="-122"/>
                <a:cs typeface="楷体" panose="02010609060101010101" charset="-122"/>
              </a:rPr>
              <a:t>治国之道，富民为始。</a:t>
            </a:r>
            <a:r>
              <a:rPr lang="zh-CN" altLang="en-US" sz="2400">
                <a:solidFill>
                  <a:srgbClr val="333333"/>
                </a:solidFill>
                <a:latin typeface="楷体" panose="02010609060101010101" charset="-122"/>
                <a:ea typeface="楷体" panose="02010609060101010101" charset="-122"/>
                <a:cs typeface="楷体" panose="02010609060101010101" charset="-122"/>
              </a:rPr>
              <a:t>决定共同富裕的最主要因素是经济社会的发展水平，</a:t>
            </a:r>
            <a:r>
              <a:rPr lang="zh-CN" altLang="en-US" sz="2400" b="1">
                <a:solidFill>
                  <a:srgbClr val="333333"/>
                </a:solidFill>
                <a:latin typeface="楷体" panose="02010609060101010101" charset="-122"/>
                <a:ea typeface="楷体" panose="02010609060101010101" charset="-122"/>
                <a:cs typeface="楷体" panose="02010609060101010101" charset="-122"/>
              </a:rPr>
              <a:t>实现经济社会高质发展既要“做大蛋糕”，也要“分好蛋糕”。</a:t>
            </a:r>
            <a:r>
              <a:rPr lang="zh-CN" altLang="en-US" sz="2400">
                <a:solidFill>
                  <a:srgbClr val="333333"/>
                </a:solidFill>
                <a:latin typeface="楷体" panose="02010609060101010101" charset="-122"/>
                <a:ea typeface="楷体" panose="02010609060101010101" charset="-122"/>
                <a:cs typeface="楷体" panose="02010609060101010101" charset="-122"/>
              </a:rPr>
              <a:t>做大蛋糕要坚持以经济建设为中心，不断解放和发展生产力，充分调动人民群众的积极性、主动性、创造性，贯彻新发展理念，构建新发展格局，推动高质量发展，夯实共同富裕的物质基础。</a:t>
            </a:r>
            <a:r>
              <a:rPr lang="zh-CN" altLang="en-US" sz="2400" b="1">
                <a:solidFill>
                  <a:srgbClr val="333333"/>
                </a:solidFill>
                <a:latin typeface="楷体" panose="02010609060101010101" charset="-122"/>
                <a:ea typeface="楷体" panose="02010609060101010101" charset="-122"/>
                <a:cs typeface="楷体" panose="02010609060101010101" charset="-122"/>
              </a:rPr>
              <a:t>分好蛋糕要正确处理效率和公平的关系，构建初次分配、再次分配、三次分配协调配套的基础性制度安排，加大税收、社保、转移支付等调节力度并提高精准性，扩大中等收入群体比重，增加低收入群体收入，形成中间大、两头小的橄榄型分配结构。</a:t>
            </a:r>
            <a:endParaRPr lang="zh-CN" altLang="en-US" sz="2400">
              <a:solidFill>
                <a:srgbClr val="333333"/>
              </a:solidFill>
              <a:latin typeface="楷体" panose="02010609060101010101" charset="-122"/>
              <a:ea typeface="楷体" panose="02010609060101010101" charset="-122"/>
              <a:cs typeface="楷体" panose="02010609060101010101" charset="-122"/>
            </a:endParaRPr>
          </a:p>
          <a:p>
            <a:pPr algn="just"/>
            <a:r>
              <a:rPr lang="zh-CN" altLang="en-US" sz="2400" b="1" smtClean="0">
                <a:solidFill>
                  <a:srgbClr val="FF0000"/>
                </a:solidFill>
                <a:latin typeface="楷体" panose="02010609060101010101" charset="-122"/>
                <a:ea typeface="楷体" panose="02010609060101010101" charset="-122"/>
                <a:cs typeface="楷体" panose="02010609060101010101" charset="-122"/>
              </a:rPr>
              <a:t>   坚持</a:t>
            </a:r>
            <a:r>
              <a:rPr lang="zh-CN" altLang="en-US" sz="2400" b="1">
                <a:solidFill>
                  <a:srgbClr val="FF0000"/>
                </a:solidFill>
                <a:latin typeface="楷体" panose="02010609060101010101" charset="-122"/>
                <a:ea typeface="楷体" panose="02010609060101010101" charset="-122"/>
                <a:cs typeface="楷体" panose="02010609060101010101" charset="-122"/>
              </a:rPr>
              <a:t>久久为功，实现“国泰民安”的好日子。</a:t>
            </a:r>
            <a:r>
              <a:rPr lang="zh-CN" altLang="en-US" sz="2400" b="1">
                <a:solidFill>
                  <a:srgbClr val="333333"/>
                </a:solidFill>
                <a:latin typeface="楷体" panose="02010609060101010101" charset="-122"/>
                <a:ea typeface="楷体" panose="02010609060101010101" charset="-122"/>
                <a:cs typeface="楷体" panose="02010609060101010101" charset="-122"/>
              </a:rPr>
              <a:t>仓癝实而知礼节，衣食足而知荣辱。</a:t>
            </a:r>
            <a:r>
              <a:rPr lang="zh-CN" altLang="en-US" sz="2400">
                <a:solidFill>
                  <a:srgbClr val="333333"/>
                </a:solidFill>
                <a:latin typeface="楷体" panose="02010609060101010101" charset="-122"/>
                <a:ea typeface="楷体" panose="02010609060101010101" charset="-122"/>
                <a:cs typeface="楷体" panose="02010609060101010101" charset="-122"/>
              </a:rPr>
              <a:t>当前，我国社会主要矛盾已经转化为人民日益增长的美好生活需要和不平衡不充分的发展之间的矛盾，扎实推动共同富裕显得格外重要，</a:t>
            </a:r>
            <a:r>
              <a:rPr lang="zh-CN" altLang="en-US" sz="2400" b="1">
                <a:solidFill>
                  <a:srgbClr val="333333"/>
                </a:solidFill>
                <a:latin typeface="楷体" panose="02010609060101010101" charset="-122"/>
                <a:ea typeface="楷体" panose="02010609060101010101" charset="-122"/>
                <a:cs typeface="楷体" panose="02010609060101010101" charset="-122"/>
              </a:rPr>
              <a:t>既要让群众“钱袋”鼓起来，也要让脑袋富起来，还要让生态好起来，实现物质富裕、精神富裕、生态富裕的统一。</a:t>
            </a:r>
            <a:r>
              <a:rPr lang="zh-CN" altLang="en-US" sz="2400">
                <a:solidFill>
                  <a:srgbClr val="333333"/>
                </a:solidFill>
                <a:latin typeface="楷体" panose="02010609060101010101" charset="-122"/>
                <a:ea typeface="楷体" panose="02010609060101010101" charset="-122"/>
                <a:cs typeface="楷体" panose="02010609060101010101" charset="-122"/>
              </a:rPr>
              <a:t>我们应当看到，共同富裕是循序渐进的过程，共享发展成果必将有一个从低级到高级，从不均衡到均衡的过程，</a:t>
            </a:r>
            <a:r>
              <a:rPr lang="zh-CN" altLang="en-US" sz="2400" b="1">
                <a:solidFill>
                  <a:srgbClr val="333333"/>
                </a:solidFill>
                <a:latin typeface="楷体" panose="02010609060101010101" charset="-122"/>
                <a:ea typeface="楷体" panose="02010609060101010101" charset="-122"/>
                <a:cs typeface="楷体" panose="02010609060101010101" charset="-122"/>
              </a:rPr>
              <a:t>通往共同富裕之路，需要目标笃定，久久为功，积小胜为大胜，努力打造群众看得见、摸得着、真实可感的幸福图景，构建新时代下人文之美、生态之美、和谐之美的文明图景</a:t>
            </a:r>
            <a:r>
              <a:rPr lang="zh-CN" altLang="en-US" sz="2400" b="1" smtClean="0">
                <a:solidFill>
                  <a:srgbClr val="333333"/>
                </a:solidFill>
                <a:latin typeface="楷体" panose="02010609060101010101" charset="-122"/>
                <a:ea typeface="楷体" panose="02010609060101010101" charset="-122"/>
                <a:cs typeface="楷体" panose="02010609060101010101" charset="-122"/>
              </a:rPr>
              <a:t>。</a:t>
            </a:r>
            <a:endParaRPr lang="zh-CN" altLang="en-US" sz="2400">
              <a:solidFill>
                <a:srgbClr val="333333"/>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708484" y="-3128211"/>
            <a:ext cx="184731" cy="369332"/>
          </a:xfrm>
          <a:prstGeom prst="rect">
            <a:avLst/>
          </a:prstGeom>
          <a:noFill/>
        </p:spPr>
        <p:txBody>
          <a:bodyPr wrap="none" rtlCol="0">
            <a:spAutoFit/>
          </a:bodyPr>
          <a:lstStyle/>
          <a:p>
            <a:endParaRPr kumimoji="1" lang="zh-CN" altLang="en-US"/>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21895" y="4513259"/>
            <a:ext cx="11245517" cy="2062103"/>
          </a:xfrm>
          <a:prstGeom prst="rect">
            <a:avLst/>
          </a:prstGeom>
        </p:spPr>
        <p:txBody>
          <a:bodyPr wrap="square">
            <a:spAutoFit/>
          </a:bodyPr>
          <a:lstStyle/>
          <a:p>
            <a:r>
              <a:rPr lang="zh-CN" altLang="en-US" sz="3200" b="1">
                <a:latin typeface="楷体" panose="02010609060101010101" charset="-122"/>
                <a:ea typeface="楷体" panose="02010609060101010101" charset="-122"/>
                <a:cs typeface="楷体" panose="02010609060101010101" charset="-122"/>
              </a:rPr>
              <a:t> 行而不辍，未来可期。</a:t>
            </a:r>
            <a:r>
              <a:rPr lang="zh-CN" altLang="en-US" sz="3200">
                <a:latin typeface="楷体" panose="02010609060101010101" charset="-122"/>
                <a:ea typeface="楷体" panose="02010609060101010101" charset="-122"/>
                <a:cs typeface="楷体" panose="02010609060101010101" charset="-122"/>
              </a:rPr>
              <a:t>我们正在向第二个百年奋斗目标迈进，共同富裕是民心所向，我们要</a:t>
            </a:r>
            <a:r>
              <a:rPr lang="zh-CN" altLang="en-US" sz="3200" b="1">
                <a:latin typeface="楷体" panose="02010609060101010101" charset="-122"/>
                <a:ea typeface="楷体" panose="02010609060101010101" charset="-122"/>
                <a:cs typeface="楷体" panose="02010609060101010101" charset="-122"/>
              </a:rPr>
              <a:t>上下同心，共同奋斗，更好满足人民日益增长的美好生活需要，定能描绘出百姓富、生活美、高质量的全新图景。</a:t>
            </a:r>
            <a:endParaRPr lang="zh-CN" altLang="en-US" sz="3200"/>
          </a:p>
        </p:txBody>
      </p:sp>
      <p:pic>
        <p:nvPicPr>
          <p:cNvPr id="5124" name="Picture 4">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16404" y="286318"/>
            <a:ext cx="8351100" cy="422694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86063" y="536412"/>
            <a:ext cx="10716126" cy="3970318"/>
          </a:xfrm>
          <a:prstGeom prst="rect">
            <a:avLst/>
          </a:prstGeom>
        </p:spPr>
        <p:txBody>
          <a:bodyPr wrap="square">
            <a:spAutoFit/>
          </a:bodyPr>
          <a:lstStyle/>
          <a:p>
            <a:pPr algn="ctr"/>
            <a:r>
              <a:rPr lang="en-US" altLang="zh-CN" sz="3600" b="1" smtClean="0">
                <a:solidFill>
                  <a:srgbClr val="FF0000"/>
                </a:solidFill>
                <a:latin typeface="仿宋" panose="02010609060101010101" charset="-122"/>
                <a:ea typeface="仿宋" panose="02010609060101010101" charset="-122"/>
                <a:cs typeface="仿宋" panose="02010609060101010101" charset="-122"/>
              </a:rPr>
              <a:t>03</a:t>
            </a:r>
            <a:r>
              <a:rPr lang="zh-CN" altLang="en-US" sz="3600" b="1" smtClean="0">
                <a:solidFill>
                  <a:srgbClr val="FF0000"/>
                </a:solidFill>
                <a:latin typeface="仿宋" panose="02010609060101010101" charset="-122"/>
                <a:ea typeface="仿宋" panose="02010609060101010101" charset="-122"/>
                <a:cs typeface="仿宋" panose="02010609060101010101" charset="-122"/>
              </a:rPr>
              <a:t> “</a:t>
            </a:r>
            <a:r>
              <a:rPr lang="zh-CN" altLang="en-US" sz="3600" b="1">
                <a:solidFill>
                  <a:srgbClr val="FF0000"/>
                </a:solidFill>
                <a:latin typeface="仿宋" panose="02010609060101010101" charset="-122"/>
                <a:ea typeface="仿宋" panose="02010609060101010101" charset="-122"/>
                <a:cs typeface="仿宋" panose="02010609060101010101" charset="-122"/>
              </a:rPr>
              <a:t>五把金钥匙”打开“共同富裕”</a:t>
            </a:r>
            <a:r>
              <a:rPr lang="zh-CN" altLang="en-US" sz="3600" b="1" smtClean="0">
                <a:solidFill>
                  <a:srgbClr val="FF0000"/>
                </a:solidFill>
                <a:latin typeface="仿宋" panose="02010609060101010101" charset="-122"/>
                <a:ea typeface="仿宋" panose="02010609060101010101" charset="-122"/>
                <a:cs typeface="仿宋" panose="02010609060101010101" charset="-122"/>
              </a:rPr>
              <a:t>大门</a:t>
            </a:r>
            <a:endParaRPr lang="en-US" altLang="zh-CN" sz="3600" b="1" smtClean="0">
              <a:solidFill>
                <a:srgbClr val="FF0000"/>
              </a:solidFill>
              <a:latin typeface="仿宋" panose="02010609060101010101" charset="-122"/>
              <a:ea typeface="仿宋" panose="02010609060101010101" charset="-122"/>
              <a:cs typeface="仿宋" panose="02010609060101010101" charset="-122"/>
            </a:endParaRPr>
          </a:p>
          <a:p>
            <a:r>
              <a:rPr lang="zh-CN" altLang="en-US" sz="3600" smtClean="0">
                <a:latin typeface="仿宋" panose="02010609060101010101" charset="-122"/>
                <a:ea typeface="仿宋" panose="02010609060101010101" charset="-122"/>
                <a:cs typeface="仿宋" panose="02010609060101010101" charset="-122"/>
              </a:rPr>
              <a:t>             </a:t>
            </a:r>
            <a:r>
              <a:rPr lang="zh-CN" altLang="en-US" sz="2800" smtClean="0">
                <a:latin typeface="仿宋" panose="02010609060101010101" charset="-122"/>
                <a:ea typeface="仿宋" panose="02010609060101010101" charset="-122"/>
                <a:cs typeface="仿宋" panose="02010609060101010101" charset="-122"/>
              </a:rPr>
              <a:t>来源</a:t>
            </a:r>
            <a:r>
              <a:rPr lang="zh-CN" altLang="en-US" sz="2800">
                <a:latin typeface="仿宋" panose="02010609060101010101" charset="-122"/>
                <a:ea typeface="仿宋" panose="02010609060101010101" charset="-122"/>
                <a:cs typeface="仿宋" panose="02010609060101010101" charset="-122"/>
              </a:rPr>
              <a:t>：金羊网</a:t>
            </a:r>
            <a:r>
              <a:rPr lang="en-US" altLang="zh-CN" sz="2800">
                <a:latin typeface="仿宋" panose="02010609060101010101" charset="-122"/>
                <a:ea typeface="仿宋" panose="02010609060101010101" charset="-122"/>
                <a:cs typeface="仿宋" panose="02010609060101010101" charset="-122"/>
              </a:rPr>
              <a:t>2021-08-22 21:43</a:t>
            </a:r>
            <a:br>
              <a:rPr lang="en-US" altLang="zh-CN" sz="2800">
                <a:latin typeface="仿宋" panose="02010609060101010101" charset="-122"/>
                <a:ea typeface="仿宋" panose="02010609060101010101" charset="-122"/>
                <a:cs typeface="仿宋" panose="02010609060101010101" charset="-122"/>
              </a:rPr>
            </a:br>
            <a:r>
              <a:rPr lang="zh-CN" altLang="en-US" sz="3600" smtClean="0">
                <a:latin typeface="仿宋" panose="02010609060101010101" charset="-122"/>
                <a:ea typeface="仿宋" panose="02010609060101010101" charset="-122"/>
                <a:cs typeface="仿宋" panose="02010609060101010101" charset="-122"/>
              </a:rPr>
              <a:t>      </a:t>
            </a:r>
            <a:r>
              <a:rPr lang="en-US" altLang="zh-CN" sz="3600" smtClean="0">
                <a:latin typeface="仿宋" panose="02010609060101010101" charset="-122"/>
                <a:ea typeface="仿宋" panose="02010609060101010101" charset="-122"/>
                <a:cs typeface="仿宋" panose="02010609060101010101" charset="-122"/>
              </a:rPr>
              <a:t>8</a:t>
            </a:r>
            <a:r>
              <a:rPr lang="zh-CN" altLang="en-US" sz="3600">
                <a:latin typeface="仿宋" panose="02010609060101010101" charset="-122"/>
                <a:ea typeface="仿宋" panose="02010609060101010101" charset="-122"/>
                <a:cs typeface="仿宋" panose="02010609060101010101" charset="-122"/>
              </a:rPr>
              <a:t>月</a:t>
            </a:r>
            <a:r>
              <a:rPr lang="en-US" altLang="zh-CN" sz="3600">
                <a:latin typeface="仿宋" panose="02010609060101010101" charset="-122"/>
                <a:ea typeface="仿宋" panose="02010609060101010101" charset="-122"/>
                <a:cs typeface="仿宋" panose="02010609060101010101" charset="-122"/>
              </a:rPr>
              <a:t>17</a:t>
            </a:r>
            <a:r>
              <a:rPr lang="zh-CN" altLang="en-US" sz="3600">
                <a:latin typeface="仿宋" panose="02010609060101010101" charset="-122"/>
                <a:ea typeface="仿宋" panose="02010609060101010101" charset="-122"/>
                <a:cs typeface="仿宋" panose="02010609060101010101" charset="-122"/>
              </a:rPr>
              <a:t>日，习近平总书记主持召开中央财经委员会第十次会议，研究了扎实促进共同富裕问题。全面建设社会主义现代化国家新征程已经开启，中央召开这次会议，对</a:t>
            </a:r>
            <a:r>
              <a:rPr lang="zh-CN" altLang="en-US" sz="3600">
                <a:solidFill>
                  <a:srgbClr val="FF0000"/>
                </a:solidFill>
                <a:latin typeface="仿宋" panose="02010609060101010101" charset="-122"/>
                <a:ea typeface="仿宋" panose="02010609060101010101" charset="-122"/>
                <a:cs typeface="仿宋" panose="02010609060101010101" charset="-122"/>
              </a:rPr>
              <a:t>促进共同富裕的方向、路径和重要</a:t>
            </a:r>
            <a:r>
              <a:rPr lang="zh-CN" altLang="en-US" sz="3600" smtClean="0">
                <a:solidFill>
                  <a:srgbClr val="FF0000"/>
                </a:solidFill>
                <a:latin typeface="仿宋" panose="02010609060101010101" charset="-122"/>
                <a:ea typeface="仿宋" panose="02010609060101010101" charset="-122"/>
                <a:cs typeface="仿宋" panose="02010609060101010101" charset="-122"/>
              </a:rPr>
              <a:t>任务</a:t>
            </a:r>
            <a:r>
              <a:rPr lang="zh-CN" altLang="en-US" sz="3600" smtClean="0">
                <a:latin typeface="仿宋" panose="02010609060101010101" charset="-122"/>
                <a:ea typeface="仿宋" panose="02010609060101010101" charset="-122"/>
                <a:cs typeface="仿宋" panose="02010609060101010101" charset="-122"/>
              </a:rPr>
              <a:t>等</a:t>
            </a:r>
            <a:r>
              <a:rPr lang="zh-CN" altLang="en-US" sz="3600">
                <a:latin typeface="仿宋" panose="02010609060101010101" charset="-122"/>
                <a:ea typeface="仿宋" panose="02010609060101010101" charset="-122"/>
                <a:cs typeface="仿宋" panose="02010609060101010101" charset="-122"/>
              </a:rPr>
              <a:t>，作出更为明确的阐释和部署。</a:t>
            </a:r>
          </a:p>
        </p:txBody>
      </p:sp>
      <p:pic>
        <p:nvPicPr>
          <p:cNvPr id="6148" name="Picture 4">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789972" y="3931220"/>
            <a:ext cx="2926780" cy="292678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33137" y="579358"/>
            <a:ext cx="10972800" cy="6278642"/>
          </a:xfrm>
          <a:prstGeom prst="rect">
            <a:avLst/>
          </a:prstGeom>
        </p:spPr>
        <p:txBody>
          <a:bodyPr wrap="square">
            <a:spAutoFit/>
          </a:bodyPr>
          <a:lstStyle/>
          <a:p>
            <a:r>
              <a:rPr lang="zh-CN" altLang="en-US" sz="3200" smtClean="0">
                <a:latin typeface="仿宋" panose="02010609060101010101" charset="-122"/>
                <a:ea typeface="仿宋" panose="02010609060101010101" charset="-122"/>
                <a:cs typeface="仿宋" panose="02010609060101010101" charset="-122"/>
              </a:rPr>
              <a:t>   </a:t>
            </a:r>
            <a:r>
              <a:rPr lang="zh-CN" altLang="en-US" sz="3200" smtClean="0">
                <a:solidFill>
                  <a:srgbClr val="FF0000"/>
                </a:solidFill>
                <a:latin typeface="仿宋" panose="02010609060101010101" charset="-122"/>
                <a:ea typeface="仿宋" panose="02010609060101010101" charset="-122"/>
                <a:cs typeface="仿宋" panose="02010609060101010101" charset="-122"/>
              </a:rPr>
              <a:t>“</a:t>
            </a:r>
            <a:r>
              <a:rPr lang="zh-CN" altLang="en-US" sz="3200">
                <a:solidFill>
                  <a:srgbClr val="FF0000"/>
                </a:solidFill>
                <a:latin typeface="仿宋" panose="02010609060101010101" charset="-122"/>
                <a:ea typeface="仿宋" panose="02010609060101010101" charset="-122"/>
                <a:cs typeface="仿宋" panose="02010609060101010101" charset="-122"/>
              </a:rPr>
              <a:t>共同富裕是自古以来我国人民的一个基本思想”。</a:t>
            </a:r>
            <a:r>
              <a:rPr lang="en-US" altLang="zh-CN" sz="3200">
                <a:latin typeface="仿宋" panose="02010609060101010101" charset="-122"/>
                <a:ea typeface="仿宋" panose="02010609060101010101" charset="-122"/>
                <a:cs typeface="仿宋" panose="02010609060101010101" charset="-122"/>
              </a:rPr>
              <a:t>1985</a:t>
            </a:r>
            <a:r>
              <a:rPr lang="zh-CN" altLang="en-US" sz="3200">
                <a:latin typeface="仿宋" panose="02010609060101010101" charset="-122"/>
                <a:ea typeface="仿宋" panose="02010609060101010101" charset="-122"/>
                <a:cs typeface="仿宋" panose="02010609060101010101" charset="-122"/>
              </a:rPr>
              <a:t>年</a:t>
            </a:r>
            <a:r>
              <a:rPr lang="en-US" altLang="zh-CN" sz="3200">
                <a:latin typeface="仿宋" panose="02010609060101010101" charset="-122"/>
                <a:ea typeface="仿宋" panose="02010609060101010101" charset="-122"/>
                <a:cs typeface="仿宋" panose="02010609060101010101" charset="-122"/>
              </a:rPr>
              <a:t>3</a:t>
            </a:r>
            <a:r>
              <a:rPr lang="zh-CN" altLang="en-US" sz="3200">
                <a:latin typeface="仿宋" panose="02010609060101010101" charset="-122"/>
                <a:ea typeface="仿宋" panose="02010609060101010101" charset="-122"/>
                <a:cs typeface="仿宋" panose="02010609060101010101" charset="-122"/>
              </a:rPr>
              <a:t>月邓小平在</a:t>
            </a:r>
            <a:r>
              <a:rPr lang="en-US" altLang="zh-CN" sz="3200">
                <a:latin typeface="仿宋" panose="02010609060101010101" charset="-122"/>
                <a:ea typeface="仿宋" panose="02010609060101010101" charset="-122"/>
                <a:cs typeface="仿宋" panose="02010609060101010101" charset="-122"/>
              </a:rPr>
              <a:t>《</a:t>
            </a:r>
            <a:r>
              <a:rPr lang="zh-CN" altLang="en-US" sz="3200">
                <a:latin typeface="仿宋" panose="02010609060101010101" charset="-122"/>
                <a:ea typeface="仿宋" panose="02010609060101010101" charset="-122"/>
                <a:cs typeface="仿宋" panose="02010609060101010101" charset="-122"/>
              </a:rPr>
              <a:t>一靠理想二靠纪律才能团结起来</a:t>
            </a:r>
            <a:r>
              <a:rPr lang="en-US" altLang="zh-CN" sz="3200">
                <a:latin typeface="仿宋" panose="02010609060101010101" charset="-122"/>
                <a:ea typeface="仿宋" panose="02010609060101010101" charset="-122"/>
                <a:cs typeface="仿宋" panose="02010609060101010101" charset="-122"/>
              </a:rPr>
              <a:t>》</a:t>
            </a:r>
            <a:r>
              <a:rPr lang="zh-CN" altLang="en-US" sz="3200">
                <a:latin typeface="仿宋" panose="02010609060101010101" charset="-122"/>
                <a:ea typeface="仿宋" panose="02010609060101010101" charset="-122"/>
                <a:cs typeface="仿宋" panose="02010609060101010101" charset="-122"/>
              </a:rPr>
              <a:t>的讲话，他指出：“社会主义的目的就是要全国人民共同富裕，不是两极分化。”这是共同富裕第一次正式提出，这也是社会主义的本质要求，历史的年轮继续向前走了</a:t>
            </a:r>
            <a:r>
              <a:rPr lang="en-US" altLang="zh-CN" sz="3200">
                <a:latin typeface="仿宋" panose="02010609060101010101" charset="-122"/>
                <a:ea typeface="仿宋" panose="02010609060101010101" charset="-122"/>
                <a:cs typeface="仿宋" panose="02010609060101010101" charset="-122"/>
              </a:rPr>
              <a:t>36</a:t>
            </a:r>
            <a:r>
              <a:rPr lang="zh-CN" altLang="en-US" sz="3200">
                <a:latin typeface="仿宋" panose="02010609060101010101" charset="-122"/>
                <a:ea typeface="仿宋" panose="02010609060101010101" charset="-122"/>
                <a:cs typeface="仿宋" panose="02010609060101010101" charset="-122"/>
              </a:rPr>
              <a:t>年，今天，我们更鲜明地说“共同富裕”，不仅是我们具备了更适合的条件，更是因为人民群众对美好生活的向往更加急切，这也体现了“共同富裕”是顺应历史发展规律、是顺应民意期盼、是符合中国新阶段的国情的。</a:t>
            </a:r>
            <a:r>
              <a:rPr lang="zh-CN" altLang="en-US" sz="3200">
                <a:solidFill>
                  <a:srgbClr val="FF0000"/>
                </a:solidFill>
                <a:latin typeface="仿宋" panose="02010609060101010101" charset="-122"/>
                <a:ea typeface="仿宋" panose="02010609060101010101" charset="-122"/>
                <a:cs typeface="仿宋" panose="02010609060101010101" charset="-122"/>
              </a:rPr>
              <a:t>“一把钥匙开一把锁”。</a:t>
            </a:r>
            <a:r>
              <a:rPr lang="zh-CN" altLang="en-US" sz="3200">
                <a:latin typeface="仿宋" panose="02010609060101010101" charset="-122"/>
                <a:ea typeface="仿宋" panose="02010609060101010101" charset="-122"/>
                <a:cs typeface="仿宋" panose="02010609060101010101" charset="-122"/>
              </a:rPr>
              <a:t>要实现“共同富裕”并没有我们想象的简单，要书写好这张历史考卷，尤其需要我们用对</a:t>
            </a:r>
            <a:r>
              <a:rPr lang="zh-CN" altLang="en-US" sz="3200">
                <a:solidFill>
                  <a:srgbClr val="FF0000"/>
                </a:solidFill>
                <a:latin typeface="仿宋" panose="02010609060101010101" charset="-122"/>
                <a:ea typeface="仿宋" panose="02010609060101010101" charset="-122"/>
                <a:cs typeface="仿宋" panose="02010609060101010101" charset="-122"/>
              </a:rPr>
              <a:t>“五把金钥匙”</a:t>
            </a:r>
            <a:r>
              <a:rPr lang="zh-CN" altLang="en-US" sz="3200">
                <a:latin typeface="仿宋" panose="02010609060101010101" charset="-122"/>
                <a:ea typeface="仿宋" panose="02010609060101010101" charset="-122"/>
                <a:cs typeface="仿宋" panose="02010609060101010101" charset="-122"/>
              </a:rPr>
              <a:t>，科学部署、全面出击、精准用力，才能让“共同富裕”从梦想照进现实</a:t>
            </a:r>
            <a:r>
              <a:rPr lang="zh-CN" altLang="en-US" sz="3200">
                <a:latin typeface="Optima-Regular" charset="0"/>
              </a:rPr>
              <a:t>。</a:t>
            </a:r>
            <a:br>
              <a:rPr lang="zh-CN" altLang="en-US"/>
            </a:br>
            <a:endParaRPr lang="zh-CN" altLang="en-US"/>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501015" y="1370081"/>
            <a:ext cx="10970895" cy="5033728"/>
          </a:xfrm>
          <a:prstGeom prst="rect">
            <a:avLst/>
          </a:prstGeom>
        </p:spPr>
      </p:pic>
      <p:sp>
        <p:nvSpPr>
          <p:cNvPr id="2" name="内容占位符 2"/>
          <p:cNvSpPr>
            <a:spLocks noGrp="1"/>
          </p:cNvSpPr>
          <p:nvPr/>
        </p:nvSpPr>
        <p:spPr>
          <a:xfrm>
            <a:off x="501014" y="1494768"/>
            <a:ext cx="10970895" cy="4870450"/>
          </a:xfrm>
          <a:prstGeom prst="rect">
            <a:avLst/>
          </a:prstGeom>
        </p:spPr>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smtClean="0"/>
              <a:t>      脱贫</a:t>
            </a:r>
            <a:r>
              <a:rPr lang="zh-CN" altLang="en-US" sz="2400"/>
              <a:t>摘帽不是终点，而是新生活新奋斗的起点。解决发展不平衡不充分问题、缩小城乡区域发展差距、实现人的全面发展和全体人民共同富裕仍然任重道远。</a:t>
            </a:r>
          </a:p>
          <a:p>
            <a:pPr marL="0" indent="0">
              <a:buNone/>
            </a:pPr>
            <a:r>
              <a:rPr lang="zh-CN" altLang="en-US" sz="2400" smtClean="0">
                <a:latin typeface="华文行楷" panose="02010800040101010101" charset="-122"/>
                <a:ea typeface="华文行楷" panose="02010800040101010101" charset="-122"/>
                <a:cs typeface="华文行楷" panose="02010800040101010101" charset="-122"/>
              </a:rPr>
              <a:t>            </a:t>
            </a:r>
            <a:r>
              <a:rPr lang="en-US" altLang="zh-CN" sz="2400" smtClean="0">
                <a:latin typeface="华文行楷" panose="02010800040101010101" charset="-122"/>
                <a:ea typeface="华文行楷" panose="02010800040101010101" charset="-122"/>
                <a:cs typeface="华文行楷" panose="02010800040101010101" charset="-122"/>
              </a:rPr>
              <a:t>--</a:t>
            </a:r>
            <a:r>
              <a:rPr lang="en-US" altLang="zh-CN" sz="2400">
                <a:latin typeface="华文行楷" panose="02010800040101010101" charset="-122"/>
                <a:ea typeface="华文行楷" panose="02010800040101010101" charset="-122"/>
                <a:cs typeface="华文行楷" panose="02010800040101010101" charset="-122"/>
              </a:rPr>
              <a:t>2021</a:t>
            </a:r>
            <a:r>
              <a:rPr lang="zh-CN" altLang="en-US" sz="2400">
                <a:latin typeface="华文行楷" panose="02010800040101010101" charset="-122"/>
                <a:ea typeface="华文行楷" panose="02010800040101010101" charset="-122"/>
                <a:cs typeface="华文行楷" panose="02010800040101010101" charset="-122"/>
              </a:rPr>
              <a:t>年</a:t>
            </a:r>
            <a:r>
              <a:rPr lang="en-US" altLang="zh-CN" sz="2400">
                <a:latin typeface="华文行楷" panose="02010800040101010101" charset="-122"/>
                <a:ea typeface="华文行楷" panose="02010800040101010101" charset="-122"/>
                <a:cs typeface="华文行楷" panose="02010800040101010101" charset="-122"/>
              </a:rPr>
              <a:t>2</a:t>
            </a:r>
            <a:r>
              <a:rPr lang="zh-CN" altLang="en-US" sz="2400">
                <a:latin typeface="华文行楷" panose="02010800040101010101" charset="-122"/>
                <a:ea typeface="华文行楷" panose="02010800040101010101" charset="-122"/>
                <a:cs typeface="华文行楷" panose="02010800040101010101" charset="-122"/>
              </a:rPr>
              <a:t>月</a:t>
            </a:r>
            <a:r>
              <a:rPr lang="en-US" altLang="zh-CN" sz="2400">
                <a:latin typeface="华文行楷" panose="02010800040101010101" charset="-122"/>
                <a:ea typeface="华文行楷" panose="02010800040101010101" charset="-122"/>
                <a:cs typeface="华文行楷" panose="02010800040101010101" charset="-122"/>
              </a:rPr>
              <a:t>25</a:t>
            </a:r>
            <a:r>
              <a:rPr lang="zh-CN" altLang="en-US" sz="2400">
                <a:latin typeface="华文行楷" panose="02010800040101010101" charset="-122"/>
                <a:ea typeface="华文行楷" panose="02010800040101010101" charset="-122"/>
                <a:cs typeface="华文行楷" panose="02010800040101010101" charset="-122"/>
              </a:rPr>
              <a:t>日，习近平在全国脱贫攻坚总结表彰大会上的讲话</a:t>
            </a:r>
          </a:p>
          <a:p>
            <a:pPr marL="0" indent="0">
              <a:buNone/>
            </a:pPr>
            <a:r>
              <a:rPr lang="zh-CN" altLang="en-US" sz="2400" smtClean="0"/>
              <a:t>     我国</a:t>
            </a:r>
            <a:r>
              <a:rPr lang="zh-CN" altLang="en-US" sz="2400"/>
              <a:t>正处于并将长期处于社会主义初级阶段，我们不能做超越阶段的事情，但也不是说在逐步实现共同富裕方面就无所作为，而是要根据现有条件把能做的事情尽量做起来，积小胜为大胜，不断朝着全体人民共同富裕的目标</a:t>
            </a:r>
            <a:r>
              <a:rPr lang="zh-CN" altLang="en-US" sz="2400" smtClean="0"/>
              <a:t>前进。</a:t>
            </a:r>
            <a:r>
              <a:rPr lang="zh-CN" altLang="en-US" sz="2400" smtClean="0">
                <a:latin typeface="华文行楷" panose="02010800040101010101" charset="-122"/>
                <a:ea typeface="华文行楷" panose="02010800040101010101" charset="-122"/>
                <a:cs typeface="华文行楷" panose="02010800040101010101" charset="-122"/>
              </a:rPr>
              <a:t>    </a:t>
            </a:r>
            <a:r>
              <a:rPr lang="en-US" altLang="zh-CN" sz="2400" smtClean="0">
                <a:latin typeface="华文行楷" panose="02010800040101010101" charset="-122"/>
                <a:ea typeface="华文行楷" panose="02010800040101010101" charset="-122"/>
                <a:cs typeface="华文行楷" panose="02010800040101010101" charset="-122"/>
              </a:rPr>
              <a:t>--2016</a:t>
            </a:r>
            <a:r>
              <a:rPr lang="zh-CN" altLang="en-US" sz="2400" smtClean="0">
                <a:latin typeface="华文行楷" panose="02010800040101010101" charset="-122"/>
                <a:ea typeface="华文行楷" panose="02010800040101010101" charset="-122"/>
                <a:cs typeface="华文行楷" panose="02010800040101010101" charset="-122"/>
              </a:rPr>
              <a:t>年</a:t>
            </a:r>
            <a:r>
              <a:rPr lang="en-US" altLang="zh-CN" sz="2400" smtClean="0">
                <a:latin typeface="华文行楷" panose="02010800040101010101" charset="-122"/>
                <a:ea typeface="华文行楷" panose="02010800040101010101" charset="-122"/>
                <a:cs typeface="华文行楷" panose="02010800040101010101" charset="-122"/>
              </a:rPr>
              <a:t>1</a:t>
            </a:r>
            <a:r>
              <a:rPr lang="zh-CN" altLang="en-US" sz="2400" smtClean="0">
                <a:latin typeface="华文行楷" panose="02010800040101010101" charset="-122"/>
                <a:ea typeface="华文行楷" panose="02010800040101010101" charset="-122"/>
                <a:cs typeface="华文行楷" panose="02010800040101010101" charset="-122"/>
              </a:rPr>
              <a:t>月</a:t>
            </a:r>
            <a:r>
              <a:rPr lang="en-US" altLang="zh-CN" sz="2400" smtClean="0">
                <a:latin typeface="华文行楷" panose="02010800040101010101" charset="-122"/>
                <a:ea typeface="华文行楷" panose="02010800040101010101" charset="-122"/>
                <a:cs typeface="华文行楷" panose="02010800040101010101" charset="-122"/>
              </a:rPr>
              <a:t>18</a:t>
            </a:r>
            <a:r>
              <a:rPr lang="zh-CN" altLang="en-US" sz="2400" smtClean="0">
                <a:latin typeface="华文行楷" panose="02010800040101010101" charset="-122"/>
                <a:ea typeface="华文行楷" panose="02010800040101010101" charset="-122"/>
                <a:cs typeface="华文行楷" panose="02010800040101010101" charset="-122"/>
              </a:rPr>
              <a:t>日，习近平在省部级主要领导干部学习贯彻党的十八届五中全会精神专题研讨班上的讲话</a:t>
            </a:r>
            <a:endParaRPr lang="zh-CN" altLang="en-US" sz="2400">
              <a:latin typeface="华文行楷" panose="02010800040101010101" charset="-122"/>
              <a:ea typeface="华文行楷" panose="02010800040101010101" charset="-122"/>
              <a:cs typeface="华文行楷" panose="02010800040101010101" charset="-122"/>
            </a:endParaRPr>
          </a:p>
        </p:txBody>
      </p:sp>
      <p:sp>
        <p:nvSpPr>
          <p:cNvPr id="11" name="矩形 10"/>
          <p:cNvSpPr/>
          <p:nvPr/>
        </p:nvSpPr>
        <p:spPr>
          <a:xfrm>
            <a:off x="197764" y="472059"/>
            <a:ext cx="10959465" cy="830997"/>
          </a:xfrm>
          <a:prstGeom prst="rect">
            <a:avLst/>
          </a:prstGeom>
          <a:noFill/>
          <a:ln>
            <a:noFill/>
          </a:ln>
        </p:spPr>
        <p:txBody>
          <a:bodyPr wrap="square" rtlCol="0" anchor="t">
            <a:spAutoFit/>
          </a:bodyPr>
          <a:lstStyle/>
          <a:p>
            <a:pPr algn="ctr"/>
            <a:r>
              <a:rPr lang="zh-CN" altLang="en-US" sz="4800" smtClean="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共同富裕，我们在路上</a:t>
            </a:r>
            <a:endParaRPr lang="zh-CN" altLang="en-US" sz="48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ustDataLst>
      <p:tags r:id="rId1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4589" y="1035313"/>
            <a:ext cx="11558337" cy="4524315"/>
          </a:xfrm>
          <a:prstGeom prst="rect">
            <a:avLst/>
          </a:prstGeom>
        </p:spPr>
        <p:txBody>
          <a:bodyPr wrap="square">
            <a:spAutoFit/>
          </a:bodyPr>
          <a:lstStyle/>
          <a:p>
            <a:r>
              <a:rPr lang="zh-CN" altLang="en-US" sz="3200" smtClean="0">
                <a:solidFill>
                  <a:srgbClr val="C00000"/>
                </a:solidFill>
                <a:latin typeface="仿宋" panose="02010609060101010101" charset="-122"/>
                <a:ea typeface="仿宋" panose="02010609060101010101" charset="-122"/>
                <a:cs typeface="仿宋" panose="02010609060101010101" charset="-122"/>
              </a:rPr>
              <a:t>    </a:t>
            </a:r>
            <a:r>
              <a:rPr lang="zh-CN" altLang="en-US" sz="3200" u="sng" smtClean="0">
                <a:solidFill>
                  <a:srgbClr val="C00000"/>
                </a:solidFill>
                <a:latin typeface="仿宋" panose="02010609060101010101" charset="-122"/>
                <a:ea typeface="仿宋" panose="02010609060101010101" charset="-122"/>
                <a:cs typeface="仿宋" panose="02010609060101010101" charset="-122"/>
              </a:rPr>
              <a:t> 用</a:t>
            </a:r>
            <a:r>
              <a:rPr lang="zh-CN" altLang="en-US" sz="3200" u="sng">
                <a:solidFill>
                  <a:srgbClr val="C00000"/>
                </a:solidFill>
                <a:latin typeface="仿宋" panose="02010609060101010101" charset="-122"/>
                <a:ea typeface="仿宋" panose="02010609060101010101" charset="-122"/>
                <a:cs typeface="仿宋" panose="02010609060101010101" charset="-122"/>
              </a:rPr>
              <a:t>对“定位金钥匙”，始终把“共同富裕”放在关键位置。</a:t>
            </a:r>
            <a:r>
              <a:rPr lang="zh-CN" altLang="en-US" sz="3200">
                <a:solidFill>
                  <a:srgbClr val="333333"/>
                </a:solidFill>
                <a:latin typeface="仿宋" panose="02010609060101010101" charset="-122"/>
                <a:ea typeface="仿宋" panose="02010609060101010101" charset="-122"/>
                <a:cs typeface="仿宋" panose="02010609060101010101" charset="-122"/>
              </a:rPr>
              <a:t>“共同富裕”并不是“空降”的新目标，而是始终贯穿党和人民事业发展的过程中，尤其是党的十八大以来，党中央把逐步实现全体人民共同富裕摆在更加重要的位置上。新阶段，我们要促进“共同富裕”，就需要用对“定位金钥匙”，要始终把“共同富裕”放在关键位置，在保障和改善民生、打赢脱贫攻坚战、全面建成小康社会等工作上努力，为促进“共同富裕”目标创造良好的条件，让每一个“赶考者”都能在推动“共同富裕”目标实现的道路上持之以恒、坚持不懈。</a:t>
            </a:r>
            <a:endParaRPr lang="zh-CN" altLang="en-US" sz="32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1053" y="836928"/>
            <a:ext cx="11550316" cy="5078313"/>
          </a:xfrm>
          <a:prstGeom prst="rect">
            <a:avLst/>
          </a:prstGeom>
        </p:spPr>
        <p:txBody>
          <a:bodyPr wrap="square">
            <a:spAutoFit/>
          </a:bodyPr>
          <a:lstStyle/>
          <a:p>
            <a:r>
              <a:rPr lang="zh-CN" altLang="en-US" sz="3600" smtClean="0">
                <a:solidFill>
                  <a:srgbClr val="C00000"/>
                </a:solidFill>
                <a:latin typeface="仿宋" panose="02010609060101010101" charset="-122"/>
                <a:ea typeface="仿宋" panose="02010609060101010101" charset="-122"/>
                <a:cs typeface="仿宋" panose="02010609060101010101" charset="-122"/>
              </a:rPr>
              <a:t>    </a:t>
            </a:r>
            <a:r>
              <a:rPr lang="zh-CN" altLang="en-US" sz="3600" u="sng" smtClean="0">
                <a:solidFill>
                  <a:srgbClr val="C00000"/>
                </a:solidFill>
                <a:latin typeface="仿宋" panose="02010609060101010101" charset="-122"/>
                <a:ea typeface="仿宋" panose="02010609060101010101" charset="-122"/>
                <a:cs typeface="仿宋" panose="02010609060101010101" charset="-122"/>
              </a:rPr>
              <a:t>用</a:t>
            </a:r>
            <a:r>
              <a:rPr lang="zh-CN" altLang="en-US" sz="3600" u="sng">
                <a:solidFill>
                  <a:srgbClr val="C00000"/>
                </a:solidFill>
                <a:latin typeface="仿宋" panose="02010609060101010101" charset="-122"/>
                <a:ea typeface="仿宋" panose="02010609060101010101" charset="-122"/>
                <a:cs typeface="仿宋" panose="02010609060101010101" charset="-122"/>
              </a:rPr>
              <a:t>对“思想金钥匙”，要认清“共同富裕”新时代的特征。</a:t>
            </a:r>
            <a:r>
              <a:rPr lang="zh-CN" altLang="en-US" sz="3600">
                <a:solidFill>
                  <a:srgbClr val="333333"/>
                </a:solidFill>
                <a:latin typeface="仿宋" panose="02010609060101010101" charset="-122"/>
                <a:ea typeface="仿宋" panose="02010609060101010101" charset="-122"/>
                <a:cs typeface="仿宋" panose="02010609060101010101" charset="-122"/>
              </a:rPr>
              <a:t>发展才是硬道理，虽然我们国家的现状和面貌发生了巨大的改变，但是我们依然能够看到，我国仍然处于并将长期处于社会主义初级阶段，只有我们思想上认清我们的发展定位，才能把“高质量发展”作为当前的重要任务。共同富裕是“中国式现代化的重要特征”；“在高质量发展中促进共同富裕”。这是促进共同富裕的时代特征和必然路径，为我们在思想上“导航”，才能用“思想金钥匙”更好地解密发展的新路径。</a:t>
            </a:r>
            <a:endParaRPr lang="zh-CN" altLang="en-US" sz="36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12821" y="776498"/>
            <a:ext cx="11622505" cy="5016758"/>
          </a:xfrm>
          <a:prstGeom prst="rect">
            <a:avLst/>
          </a:prstGeom>
        </p:spPr>
        <p:txBody>
          <a:bodyPr wrap="square">
            <a:spAutoFit/>
          </a:bodyPr>
          <a:lstStyle/>
          <a:p>
            <a:r>
              <a:rPr lang="zh-CN" altLang="en-US" sz="3200" u="sng" smtClean="0">
                <a:solidFill>
                  <a:srgbClr val="C00000"/>
                </a:solidFill>
                <a:latin typeface="仿宋" panose="02010609060101010101" charset="-122"/>
                <a:ea typeface="仿宋" panose="02010609060101010101" charset="-122"/>
                <a:cs typeface="仿宋" panose="02010609060101010101" charset="-122"/>
              </a:rPr>
              <a:t>    用</a:t>
            </a:r>
            <a:r>
              <a:rPr lang="zh-CN" altLang="en-US" sz="3200" u="sng">
                <a:solidFill>
                  <a:srgbClr val="C00000"/>
                </a:solidFill>
                <a:latin typeface="仿宋" panose="02010609060101010101" charset="-122"/>
                <a:ea typeface="仿宋" panose="02010609060101010101" charset="-122"/>
                <a:cs typeface="仿宋" panose="02010609060101010101" charset="-122"/>
              </a:rPr>
              <a:t>对“方向金钥匙”，能把准“共同富裕”丰富时代内涵。</a:t>
            </a:r>
            <a:r>
              <a:rPr lang="zh-CN" altLang="en-US" sz="3200">
                <a:solidFill>
                  <a:srgbClr val="333333"/>
                </a:solidFill>
                <a:latin typeface="仿宋" panose="02010609060101010101" charset="-122"/>
                <a:ea typeface="仿宋" panose="02010609060101010101" charset="-122"/>
                <a:cs typeface="仿宋" panose="02010609060101010101" charset="-122"/>
              </a:rPr>
              <a:t>共同富裕是全体人民的共同追求，但我们存在发展不均衡的特点，这就需要我们在促进“共同富裕”的过程中，要用对“方向金钥匙”。“共同富裕是全体人民的富裕，是人民群众物质生活和精神生活都富裕，不是少数人的富裕，也不是整齐划一的平均主义，要分阶段促进共同富裕。”显然，共同富裕不是同步富裕，更不能简单地搞“平均主义”，这就需要我们把准“全体人民富裕”“物质生活和精神生活富裕”“勤劳创新致富”“逐步共同富裕”这四层丰富的时代内涵，才能为我们新阶段推动共同富裕目标落实指明方向。</a:t>
            </a:r>
            <a:endParaRPr lang="zh-CN" altLang="en-US" sz="32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64694" y="855112"/>
            <a:ext cx="11622505" cy="5078313"/>
          </a:xfrm>
          <a:prstGeom prst="rect">
            <a:avLst/>
          </a:prstGeom>
        </p:spPr>
        <p:txBody>
          <a:bodyPr wrap="square">
            <a:spAutoFit/>
          </a:bodyPr>
          <a:lstStyle/>
          <a:p>
            <a:r>
              <a:rPr lang="zh-CN" altLang="en-US" sz="3600" smtClean="0">
                <a:solidFill>
                  <a:srgbClr val="C00000"/>
                </a:solidFill>
                <a:latin typeface="仿宋" panose="02010609060101010101" charset="-122"/>
                <a:ea typeface="仿宋" panose="02010609060101010101" charset="-122"/>
                <a:cs typeface="仿宋" panose="02010609060101010101" charset="-122"/>
              </a:rPr>
              <a:t>    </a:t>
            </a:r>
            <a:r>
              <a:rPr lang="zh-CN" altLang="en-US" sz="3600" u="sng" smtClean="0">
                <a:solidFill>
                  <a:srgbClr val="C00000"/>
                </a:solidFill>
                <a:latin typeface="仿宋" panose="02010609060101010101" charset="-122"/>
                <a:ea typeface="仿宋" panose="02010609060101010101" charset="-122"/>
                <a:cs typeface="仿宋" panose="02010609060101010101" charset="-122"/>
              </a:rPr>
              <a:t> 用</a:t>
            </a:r>
            <a:r>
              <a:rPr lang="zh-CN" altLang="en-US" sz="3600" u="sng">
                <a:solidFill>
                  <a:srgbClr val="C00000"/>
                </a:solidFill>
                <a:latin typeface="仿宋" panose="02010609060101010101" charset="-122"/>
                <a:ea typeface="仿宋" panose="02010609060101010101" charset="-122"/>
                <a:cs typeface="仿宋" panose="02010609060101010101" charset="-122"/>
              </a:rPr>
              <a:t>对“方法金钥匙”，能明确“共同富裕”落实的新方法。</a:t>
            </a:r>
            <a:r>
              <a:rPr lang="zh-CN" altLang="en-US" sz="3600">
                <a:solidFill>
                  <a:srgbClr val="333333"/>
                </a:solidFill>
                <a:latin typeface="仿宋" panose="02010609060101010101" charset="-122"/>
                <a:ea typeface="仿宋" panose="02010609060101010101" charset="-122"/>
                <a:cs typeface="仿宋" panose="02010609060101010101" charset="-122"/>
              </a:rPr>
              <a:t>实现“共同富裕”目标，具有长期性、艰巨性、复杂性等特点，我们要更好地因地制宜、因时制宜、因事制宜、因人制宜，这就需要探索更加有效的路径，必须用对“方法金钥匙”。正确的方法是做好工作的重要保证。要立足当前国情来科学谋划，始终坚持“两个毫不动摇”，要建立科学的公共政策体系，在做大“蛋糕”的同时还能分配好“蛋糕”，才能循序渐进，不断地推动“共同富裕”落实。</a:t>
            </a:r>
            <a:endParaRPr lang="zh-CN" altLang="en-US" sz="36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33137" y="981307"/>
            <a:ext cx="10539663" cy="5016758"/>
          </a:xfrm>
          <a:prstGeom prst="rect">
            <a:avLst/>
          </a:prstGeom>
        </p:spPr>
        <p:txBody>
          <a:bodyPr wrap="square">
            <a:spAutoFit/>
          </a:bodyPr>
          <a:lstStyle/>
          <a:p>
            <a:r>
              <a:rPr lang="zh-CN" altLang="en-US" sz="3200" smtClean="0">
                <a:solidFill>
                  <a:srgbClr val="C00000"/>
                </a:solidFill>
                <a:latin typeface="仿宋" panose="02010609060101010101" charset="-122"/>
                <a:ea typeface="仿宋" panose="02010609060101010101" charset="-122"/>
                <a:cs typeface="仿宋" panose="02010609060101010101" charset="-122"/>
              </a:rPr>
              <a:t>     </a:t>
            </a:r>
            <a:r>
              <a:rPr lang="zh-CN" altLang="en-US" sz="3200" u="sng" smtClean="0">
                <a:solidFill>
                  <a:srgbClr val="C00000"/>
                </a:solidFill>
                <a:latin typeface="仿宋" panose="02010609060101010101" charset="-122"/>
                <a:ea typeface="仿宋" panose="02010609060101010101" charset="-122"/>
                <a:cs typeface="仿宋" panose="02010609060101010101" charset="-122"/>
              </a:rPr>
              <a:t>用</a:t>
            </a:r>
            <a:r>
              <a:rPr lang="zh-CN" altLang="en-US" sz="3200" u="sng">
                <a:solidFill>
                  <a:srgbClr val="C00000"/>
                </a:solidFill>
                <a:latin typeface="仿宋" panose="02010609060101010101" charset="-122"/>
                <a:ea typeface="仿宋" panose="02010609060101010101" charset="-122"/>
                <a:cs typeface="仿宋" panose="02010609060101010101" charset="-122"/>
              </a:rPr>
              <a:t>对“人民金钥匙”，须处理“共同富裕”各项工作关系。</a:t>
            </a:r>
            <a:r>
              <a:rPr lang="zh-CN" altLang="en-US" sz="3200">
                <a:solidFill>
                  <a:srgbClr val="333333"/>
                </a:solidFill>
                <a:latin typeface="仿宋" panose="02010609060101010101" charset="-122"/>
                <a:ea typeface="仿宋" panose="02010609060101010101" charset="-122"/>
                <a:cs typeface="仿宋" panose="02010609060101010101" charset="-122"/>
              </a:rPr>
              <a:t>“治国之道，富民为始。” “共同富裕”体现的是全体人民的共同期盼，要避免“富者累巨万，而贫者食糟糠”的现象出现，尤其需要用对“人民金钥匙”，始终坚持“以人民为中心”的执政理念。“天下之治乱，不在一姓之兴亡，而在万民之忧乐。”要处理好效率与公平的关系，提高发展的平衡性、协调性、包容性，能够促进人的全面发展，让越来越多的人用勤劳的双手、无尽的智慧为自己换来美好生活，朝着“共同富裕”的目标扎实前进。</a:t>
            </a:r>
            <a:endParaRPr lang="zh-CN" altLang="en-US" sz="32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184791" y="453008"/>
            <a:ext cx="7058343" cy="584775"/>
          </a:xfrm>
          <a:prstGeom prst="rect">
            <a:avLst/>
          </a:prstGeom>
        </p:spPr>
        <p:txBody>
          <a:bodyPr wrap="none">
            <a:spAutoFit/>
          </a:bodyPr>
          <a:lstStyle/>
          <a:p>
            <a:r>
              <a:rPr lang="en-US" altLang="zh-CN" sz="3200" smtClean="0">
                <a:solidFill>
                  <a:srgbClr val="FF0000"/>
                </a:solidFill>
                <a:latin typeface="-apple-system" charset="0"/>
              </a:rPr>
              <a:t>04</a:t>
            </a:r>
            <a:r>
              <a:rPr lang="zh-CN" altLang="en-US" sz="3200" smtClean="0">
                <a:solidFill>
                  <a:srgbClr val="FF0000"/>
                </a:solidFill>
                <a:latin typeface="-apple-system" charset="0"/>
              </a:rPr>
              <a:t>  坚守</a:t>
            </a:r>
            <a:r>
              <a:rPr lang="zh-CN" altLang="en-US" sz="3200">
                <a:solidFill>
                  <a:srgbClr val="FF0000"/>
                </a:solidFill>
                <a:latin typeface="-apple-system" charset="0"/>
              </a:rPr>
              <a:t>人民立场 描绘共同富裕新画卷</a:t>
            </a:r>
            <a:endParaRPr lang="zh-CN" altLang="en-US" sz="3200" b="0" i="0" u="none" strike="noStrike">
              <a:solidFill>
                <a:srgbClr val="FF0000"/>
              </a:solidFill>
              <a:effectLst/>
              <a:latin typeface="-apple-system" charset="0"/>
            </a:endParaRPr>
          </a:p>
        </p:txBody>
      </p:sp>
      <p:sp>
        <p:nvSpPr>
          <p:cNvPr id="3" name="矩形 2"/>
          <p:cNvSpPr/>
          <p:nvPr/>
        </p:nvSpPr>
        <p:spPr>
          <a:xfrm>
            <a:off x="721895" y="1371107"/>
            <a:ext cx="11044988" cy="4893647"/>
          </a:xfrm>
          <a:prstGeom prst="rect">
            <a:avLst/>
          </a:prstGeom>
        </p:spPr>
        <p:txBody>
          <a:bodyPr wrap="square">
            <a:spAutoFit/>
          </a:bodyPr>
          <a:lstStyle/>
          <a:p>
            <a:pPr algn="just"/>
            <a:r>
              <a:rPr lang="zh-CN" altLang="en-US" sz="2400" b="1" smtClean="0">
                <a:solidFill>
                  <a:srgbClr val="FF0000"/>
                </a:solidFill>
                <a:latin typeface="仿宋" panose="02010609060101010101" charset="-122"/>
                <a:ea typeface="仿宋" panose="02010609060101010101" charset="-122"/>
                <a:cs typeface="仿宋" panose="02010609060101010101" charset="-122"/>
              </a:rPr>
              <a:t>   利</a:t>
            </a:r>
            <a:r>
              <a:rPr lang="zh-CN" altLang="en-US" sz="2400" b="1">
                <a:solidFill>
                  <a:srgbClr val="FF0000"/>
                </a:solidFill>
                <a:latin typeface="仿宋" panose="02010609060101010101" charset="-122"/>
                <a:ea typeface="仿宋" panose="02010609060101010101" charset="-122"/>
                <a:cs typeface="仿宋" panose="02010609060101010101" charset="-122"/>
              </a:rPr>
              <a:t>在一身勿谋也，利在天下者必谋之；利在一时固谋也，利在万世者更谋之。</a:t>
            </a:r>
            <a:r>
              <a:rPr lang="zh-CN" altLang="en-US" sz="2400">
                <a:solidFill>
                  <a:srgbClr val="333333"/>
                </a:solidFill>
                <a:latin typeface="仿宋" panose="02010609060101010101" charset="-122"/>
                <a:ea typeface="仿宋" panose="02010609060101010101" charset="-122"/>
                <a:cs typeface="仿宋" panose="02010609060101010101" charset="-122"/>
              </a:rPr>
              <a:t>共同富裕是社会主义的本质要求，是中国式现代化的重要特征。</a:t>
            </a:r>
            <a:r>
              <a:rPr lang="zh-CN" altLang="en-US" sz="2400" b="1">
                <a:solidFill>
                  <a:srgbClr val="333333"/>
                </a:solidFill>
                <a:latin typeface="仿宋" panose="02010609060101010101" charset="-122"/>
                <a:ea typeface="仿宋" panose="02010609060101010101" charset="-122"/>
                <a:cs typeface="仿宋" panose="02010609060101010101" charset="-122"/>
              </a:rPr>
              <a:t>共同富裕重在“共同”，贵在“高质量”。</a:t>
            </a:r>
            <a:r>
              <a:rPr lang="zh-CN" altLang="en-US" sz="2400">
                <a:solidFill>
                  <a:srgbClr val="333333"/>
                </a:solidFill>
                <a:latin typeface="仿宋" panose="02010609060101010101" charset="-122"/>
                <a:ea typeface="仿宋" panose="02010609060101010101" charset="-122"/>
                <a:cs typeface="仿宋" panose="02010609060101010101" charset="-122"/>
              </a:rPr>
              <a:t>让共同富裕的道路越走越宽广，就要</a:t>
            </a:r>
            <a:r>
              <a:rPr lang="zh-CN" altLang="en-US" sz="2400" b="1">
                <a:solidFill>
                  <a:srgbClr val="333333"/>
                </a:solidFill>
                <a:latin typeface="仿宋" panose="02010609060101010101" charset="-122"/>
                <a:ea typeface="仿宋" panose="02010609060101010101" charset="-122"/>
                <a:cs typeface="仿宋" panose="02010609060101010101" charset="-122"/>
              </a:rPr>
              <a:t>采取有力措施保障和改善民生，切实解决好人民群众最关心最直接最现实的利益问题，不断增强人民群众获得感、幸福感、安全感。</a:t>
            </a:r>
            <a:endParaRPr lang="zh-CN" altLang="en-US" sz="2400">
              <a:solidFill>
                <a:srgbClr val="333333"/>
              </a:solidFill>
              <a:latin typeface="仿宋" panose="02010609060101010101" charset="-122"/>
              <a:ea typeface="仿宋" panose="02010609060101010101" charset="-122"/>
              <a:cs typeface="仿宋" panose="02010609060101010101" charset="-122"/>
            </a:endParaRPr>
          </a:p>
          <a:p>
            <a:pPr algn="just"/>
            <a:r>
              <a:rPr lang="zh-CN" altLang="en-US" sz="2400" b="1" smtClean="0">
                <a:solidFill>
                  <a:srgbClr val="FF0000"/>
                </a:solidFill>
                <a:latin typeface="仿宋" panose="02010609060101010101" charset="-122"/>
                <a:ea typeface="仿宋" panose="02010609060101010101" charset="-122"/>
                <a:cs typeface="仿宋" panose="02010609060101010101" charset="-122"/>
              </a:rPr>
              <a:t>   坚持</a:t>
            </a:r>
            <a:r>
              <a:rPr lang="zh-CN" altLang="en-US" sz="2400" b="1">
                <a:solidFill>
                  <a:srgbClr val="FF0000"/>
                </a:solidFill>
                <a:latin typeface="仿宋" panose="02010609060101010101" charset="-122"/>
                <a:ea typeface="仿宋" panose="02010609060101010101" charset="-122"/>
                <a:cs typeface="仿宋" panose="02010609060101010101" charset="-122"/>
              </a:rPr>
              <a:t>使命在肩，找准“始终为民”的步调子。</a:t>
            </a:r>
            <a:r>
              <a:rPr lang="zh-CN" altLang="en-US" sz="2400" b="1">
                <a:solidFill>
                  <a:srgbClr val="333333"/>
                </a:solidFill>
                <a:latin typeface="仿宋" panose="02010609060101010101" charset="-122"/>
                <a:ea typeface="仿宋" panose="02010609060101010101" charset="-122"/>
                <a:cs typeface="仿宋" panose="02010609060101010101" charset="-122"/>
              </a:rPr>
              <a:t>江山就是人民，人民就是江山。</a:t>
            </a:r>
            <a:r>
              <a:rPr lang="zh-CN" altLang="en-US" sz="2400">
                <a:solidFill>
                  <a:srgbClr val="333333"/>
                </a:solidFill>
                <a:latin typeface="仿宋" panose="02010609060101010101" charset="-122"/>
                <a:ea typeface="仿宋" panose="02010609060101010101" charset="-122"/>
                <a:cs typeface="仿宋" panose="02010609060101010101" charset="-122"/>
              </a:rPr>
              <a:t>共同富裕是人民群众的共同期盼，是中国共产党矢志奋斗的初心使命。回首百年历程，党团结带领人民进行革命、建设、改革，始终朝着实现共同富裕的目标不懈前进，从一穷二白到全面建成小康社会取得伟大历史性成就，付出了艰苦卓绝的努力，为推动共同富裕迈出了坚实的一步。当前我国发展不充分不平衡的问题仍然突出，区域发展不协调的问题依然存在，</a:t>
            </a:r>
            <a:r>
              <a:rPr lang="zh-CN" altLang="en-US" sz="2400" b="1">
                <a:solidFill>
                  <a:srgbClr val="333333"/>
                </a:solidFill>
                <a:latin typeface="仿宋" panose="02010609060101010101" charset="-122"/>
                <a:ea typeface="仿宋" panose="02010609060101010101" charset="-122"/>
                <a:cs typeface="仿宋" panose="02010609060101010101" charset="-122"/>
              </a:rPr>
              <a:t>立足新发展阶段，走中国特色社会主义共同富裕之路，充分发挥党总揽全局、协调各方的领导核心作用，凝聚起全体人民向着共同富裕这个目标努力前行的向心力。</a:t>
            </a:r>
            <a:endParaRPr lang="zh-CN" altLang="en-US" sz="2400" b="0" i="0" u="none" strike="noStrike">
              <a:solidFill>
                <a:srgbClr val="333333"/>
              </a:solidFill>
              <a:effectLst/>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9072" y="776498"/>
            <a:ext cx="11357811" cy="5509200"/>
          </a:xfrm>
          <a:prstGeom prst="rect">
            <a:avLst/>
          </a:prstGeom>
        </p:spPr>
        <p:txBody>
          <a:bodyPr wrap="square">
            <a:spAutoFit/>
          </a:bodyPr>
          <a:lstStyle/>
          <a:p>
            <a:r>
              <a:rPr lang="zh-CN" altLang="en-US" sz="2800" b="1" smtClean="0">
                <a:solidFill>
                  <a:srgbClr val="FF0000"/>
                </a:solidFill>
                <a:latin typeface="仿宋" panose="02010609060101010101" charset="-122"/>
                <a:ea typeface="仿宋" panose="02010609060101010101" charset="-122"/>
                <a:cs typeface="仿宋" panose="02010609060101010101" charset="-122"/>
              </a:rPr>
              <a:t>   </a:t>
            </a:r>
            <a:r>
              <a:rPr lang="zh-CN" altLang="en-US" sz="3200" b="1" smtClean="0">
                <a:solidFill>
                  <a:srgbClr val="FF0000"/>
                </a:solidFill>
                <a:latin typeface="仿宋" panose="02010609060101010101" charset="-122"/>
                <a:ea typeface="仿宋" panose="02010609060101010101" charset="-122"/>
                <a:cs typeface="仿宋" panose="02010609060101010101" charset="-122"/>
              </a:rPr>
              <a:t>坚持</a:t>
            </a:r>
            <a:r>
              <a:rPr lang="zh-CN" altLang="en-US" sz="3200" b="1">
                <a:solidFill>
                  <a:srgbClr val="FF0000"/>
                </a:solidFill>
                <a:latin typeface="仿宋" panose="02010609060101010101" charset="-122"/>
                <a:ea typeface="仿宋" panose="02010609060101010101" charset="-122"/>
                <a:cs typeface="仿宋" panose="02010609060101010101" charset="-122"/>
              </a:rPr>
              <a:t>高质发展，鼓起“富民为始”的钱袋子。</a:t>
            </a:r>
            <a:r>
              <a:rPr lang="zh-CN" altLang="en-US" sz="3200" b="1">
                <a:solidFill>
                  <a:srgbClr val="333333"/>
                </a:solidFill>
                <a:latin typeface="仿宋" panose="02010609060101010101" charset="-122"/>
                <a:ea typeface="仿宋" panose="02010609060101010101" charset="-122"/>
                <a:cs typeface="仿宋" panose="02010609060101010101" charset="-122"/>
              </a:rPr>
              <a:t>治国之道，富民为始。</a:t>
            </a:r>
            <a:r>
              <a:rPr lang="zh-CN" altLang="en-US" sz="3200">
                <a:solidFill>
                  <a:srgbClr val="333333"/>
                </a:solidFill>
                <a:latin typeface="仿宋" panose="02010609060101010101" charset="-122"/>
                <a:ea typeface="仿宋" panose="02010609060101010101" charset="-122"/>
                <a:cs typeface="仿宋" panose="02010609060101010101" charset="-122"/>
              </a:rPr>
              <a:t>决定共同富裕的最主要因素是经济社会的发展水平，</a:t>
            </a:r>
            <a:r>
              <a:rPr lang="zh-CN" altLang="en-US" sz="3200" b="1">
                <a:solidFill>
                  <a:srgbClr val="333333"/>
                </a:solidFill>
                <a:latin typeface="仿宋" panose="02010609060101010101" charset="-122"/>
                <a:ea typeface="仿宋" panose="02010609060101010101" charset="-122"/>
                <a:cs typeface="仿宋" panose="02010609060101010101" charset="-122"/>
              </a:rPr>
              <a:t>实现经济社会高质发展既要“做大蛋糕”，也要“分好蛋糕”。</a:t>
            </a:r>
            <a:r>
              <a:rPr lang="zh-CN" altLang="en-US" sz="3200">
                <a:solidFill>
                  <a:srgbClr val="333333"/>
                </a:solidFill>
                <a:latin typeface="仿宋" panose="02010609060101010101" charset="-122"/>
                <a:ea typeface="仿宋" panose="02010609060101010101" charset="-122"/>
                <a:cs typeface="仿宋" panose="02010609060101010101" charset="-122"/>
              </a:rPr>
              <a:t>做大蛋糕要坚持以经济建设为中心，不断解放和发展生产力，充分调动人民群众的积极性、主动性、创造性，贯彻新发展理念，构建新发展格局，推动高质量发展，夯实共同富裕的物质基础。</a:t>
            </a:r>
            <a:r>
              <a:rPr lang="zh-CN" altLang="en-US" sz="3200" b="1">
                <a:solidFill>
                  <a:srgbClr val="333333"/>
                </a:solidFill>
                <a:latin typeface="仿宋" panose="02010609060101010101" charset="-122"/>
                <a:ea typeface="仿宋" panose="02010609060101010101" charset="-122"/>
                <a:cs typeface="仿宋" panose="02010609060101010101" charset="-122"/>
              </a:rPr>
              <a:t>分好蛋糕要正确处理效率和公平的关系，构建初次分配、再次分配、三次分配协调配套的基础性制度安排，加大税收、社保、转移支付等调节力度并提高精准性，扩大中等收入群体比重，增加低收入群体收入，形成中间大、两头小的橄榄型分配结构</a:t>
            </a:r>
            <a:r>
              <a:rPr lang="zh-CN" altLang="en-US" sz="2400" b="1">
                <a:solidFill>
                  <a:srgbClr val="333333"/>
                </a:solidFill>
                <a:latin typeface="仿宋_GB2312" charset="0"/>
              </a:rPr>
              <a:t>。</a:t>
            </a:r>
            <a:endParaRPr lang="zh-CN" altLang="en-US" sz="24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0"/>
            <a:ext cx="12248148" cy="6986528"/>
          </a:xfrm>
          <a:prstGeom prst="rect">
            <a:avLst/>
          </a:prstGeom>
        </p:spPr>
        <p:txBody>
          <a:bodyPr wrap="square">
            <a:spAutoFit/>
          </a:bodyPr>
          <a:lstStyle/>
          <a:p>
            <a:pPr algn="just"/>
            <a:r>
              <a:rPr lang="zh-CN" altLang="en-US" sz="3200" b="1" smtClean="0">
                <a:solidFill>
                  <a:srgbClr val="FF0000"/>
                </a:solidFill>
                <a:latin typeface="仿宋" panose="02010609060101010101" charset="-122"/>
                <a:ea typeface="仿宋" panose="02010609060101010101" charset="-122"/>
                <a:cs typeface="仿宋" panose="02010609060101010101" charset="-122"/>
              </a:rPr>
              <a:t>   坚持</a:t>
            </a:r>
            <a:r>
              <a:rPr lang="zh-CN" altLang="en-US" sz="3200" b="1">
                <a:solidFill>
                  <a:srgbClr val="FF0000"/>
                </a:solidFill>
                <a:latin typeface="仿宋" panose="02010609060101010101" charset="-122"/>
                <a:ea typeface="仿宋" panose="02010609060101010101" charset="-122"/>
                <a:cs typeface="仿宋" panose="02010609060101010101" charset="-122"/>
              </a:rPr>
              <a:t>久久为功，实现“国泰民安”的好日子。</a:t>
            </a:r>
            <a:r>
              <a:rPr lang="zh-CN" altLang="en-US" sz="3200" b="1">
                <a:solidFill>
                  <a:srgbClr val="333333"/>
                </a:solidFill>
                <a:latin typeface="仿宋" panose="02010609060101010101" charset="-122"/>
                <a:ea typeface="仿宋" panose="02010609060101010101" charset="-122"/>
                <a:cs typeface="仿宋" panose="02010609060101010101" charset="-122"/>
              </a:rPr>
              <a:t>仓癝实而知礼节，衣食足而知荣辱。</a:t>
            </a:r>
            <a:r>
              <a:rPr lang="zh-CN" altLang="en-US" sz="3200">
                <a:solidFill>
                  <a:srgbClr val="333333"/>
                </a:solidFill>
                <a:latin typeface="仿宋" panose="02010609060101010101" charset="-122"/>
                <a:ea typeface="仿宋" panose="02010609060101010101" charset="-122"/>
                <a:cs typeface="仿宋" panose="02010609060101010101" charset="-122"/>
              </a:rPr>
              <a:t>当前，我国社会主要矛盾已经转化为人民日益增长的美好生活需要和不平衡不充分的发展之间的矛盾，扎实推动共同富裕显得格外重要，</a:t>
            </a:r>
            <a:r>
              <a:rPr lang="zh-CN" altLang="en-US" sz="3200" b="1">
                <a:solidFill>
                  <a:srgbClr val="333333"/>
                </a:solidFill>
                <a:latin typeface="仿宋" panose="02010609060101010101" charset="-122"/>
                <a:ea typeface="仿宋" panose="02010609060101010101" charset="-122"/>
                <a:cs typeface="仿宋" panose="02010609060101010101" charset="-122"/>
              </a:rPr>
              <a:t>既要让群众“钱袋”鼓起来，也要让脑袋富起来，还要让生态好起来，实现物质富裕、精神富裕、生态富裕的统一。</a:t>
            </a:r>
            <a:r>
              <a:rPr lang="zh-CN" altLang="en-US" sz="3200">
                <a:solidFill>
                  <a:srgbClr val="333333"/>
                </a:solidFill>
                <a:latin typeface="仿宋" panose="02010609060101010101" charset="-122"/>
                <a:ea typeface="仿宋" panose="02010609060101010101" charset="-122"/>
                <a:cs typeface="仿宋" panose="02010609060101010101" charset="-122"/>
              </a:rPr>
              <a:t>我们应当看到，共同富裕是循序渐进的过程，共享发展成果必将有一个从低级到高级，从不均衡到均衡的过程，</a:t>
            </a:r>
            <a:r>
              <a:rPr lang="zh-CN" altLang="en-US" sz="3200" b="1">
                <a:solidFill>
                  <a:srgbClr val="333333"/>
                </a:solidFill>
                <a:latin typeface="仿宋" panose="02010609060101010101" charset="-122"/>
                <a:ea typeface="仿宋" panose="02010609060101010101" charset="-122"/>
                <a:cs typeface="仿宋" panose="02010609060101010101" charset="-122"/>
              </a:rPr>
              <a:t>通往共同富裕之路，需要目标笃定，久久为功，积小胜为大胜，努力打造群众看得见、摸得着、真实可感的幸福图景，构建新时代下人文之美、生态之美、和谐之美的文明图景。</a:t>
            </a:r>
            <a:endParaRPr lang="zh-CN" altLang="en-US" sz="3200">
              <a:solidFill>
                <a:srgbClr val="333333"/>
              </a:solidFill>
              <a:latin typeface="仿宋" panose="02010609060101010101" charset="-122"/>
              <a:ea typeface="仿宋" panose="02010609060101010101" charset="-122"/>
              <a:cs typeface="仿宋" panose="02010609060101010101" charset="-122"/>
            </a:endParaRPr>
          </a:p>
          <a:p>
            <a:r>
              <a:rPr lang="zh-CN" altLang="en-US" sz="3200" b="1" smtClean="0">
                <a:latin typeface="仿宋" panose="02010609060101010101" charset="-122"/>
                <a:ea typeface="仿宋" panose="02010609060101010101" charset="-122"/>
                <a:cs typeface="仿宋" panose="02010609060101010101" charset="-122"/>
              </a:rPr>
              <a:t>   </a:t>
            </a:r>
            <a:r>
              <a:rPr lang="zh-CN" altLang="en-US" sz="3200" b="1" smtClean="0">
                <a:solidFill>
                  <a:srgbClr val="FF0000"/>
                </a:solidFill>
                <a:latin typeface="仿宋" panose="02010609060101010101" charset="-122"/>
                <a:ea typeface="仿宋" panose="02010609060101010101" charset="-122"/>
                <a:cs typeface="仿宋" panose="02010609060101010101" charset="-122"/>
              </a:rPr>
              <a:t>行</a:t>
            </a:r>
            <a:r>
              <a:rPr lang="zh-CN" altLang="en-US" sz="3200" b="1">
                <a:solidFill>
                  <a:srgbClr val="FF0000"/>
                </a:solidFill>
                <a:latin typeface="仿宋" panose="02010609060101010101" charset="-122"/>
                <a:ea typeface="仿宋" panose="02010609060101010101" charset="-122"/>
                <a:cs typeface="仿宋" panose="02010609060101010101" charset="-122"/>
              </a:rPr>
              <a:t>而不辍，未来可期。</a:t>
            </a:r>
            <a:r>
              <a:rPr lang="zh-CN" altLang="en-US" sz="3200">
                <a:latin typeface="仿宋" panose="02010609060101010101" charset="-122"/>
                <a:ea typeface="仿宋" panose="02010609060101010101" charset="-122"/>
                <a:cs typeface="仿宋" panose="02010609060101010101" charset="-122"/>
              </a:rPr>
              <a:t>我们正在向第二个百年奋斗目标迈进，共同富裕是民心所向，我们要</a:t>
            </a:r>
            <a:r>
              <a:rPr lang="zh-CN" altLang="en-US" sz="3200" b="1">
                <a:latin typeface="仿宋" panose="02010609060101010101" charset="-122"/>
                <a:ea typeface="仿宋" panose="02010609060101010101" charset="-122"/>
                <a:cs typeface="仿宋" panose="02010609060101010101" charset="-122"/>
              </a:rPr>
              <a:t>上下同心，共同奋斗，更好满足人民日益增长的美好生活需要，定能描绘出百姓富、生活美、高质量的全新图景</a:t>
            </a:r>
            <a:r>
              <a:rPr lang="zh-CN" altLang="en-US" sz="3200" b="1" smtClean="0">
                <a:latin typeface="仿宋" panose="02010609060101010101" charset="-122"/>
                <a:ea typeface="仿宋" panose="02010609060101010101" charset="-122"/>
                <a:cs typeface="仿宋" panose="02010609060101010101" charset="-122"/>
              </a:rPr>
              <a:t>。</a:t>
            </a:r>
            <a:endParaRPr lang="zh-CN" altLang="en-US" sz="3200">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rgbClr val="002060"/>
                </a:solidFill>
                <a:sym typeface="+mn-ea"/>
              </a:rPr>
              <a:t>第</a:t>
            </a:r>
            <a:r>
              <a:rPr lang="en-US" altLang="zh-CN" b="1" smtClean="0">
                <a:solidFill>
                  <a:srgbClr val="002060"/>
                </a:solidFill>
                <a:sym typeface="+mn-ea"/>
              </a:rPr>
              <a:t>13</a:t>
            </a:r>
            <a:r>
              <a:rPr lang="zh-CN" altLang="en-US" b="1" smtClean="0">
                <a:solidFill>
                  <a:srgbClr val="002060"/>
                </a:solidFill>
                <a:sym typeface="+mn-ea"/>
              </a:rPr>
              <a:t>讲  共同富裕，久久为功   </a:t>
            </a:r>
            <a:r>
              <a:rPr lang="zh-CN" altLang="en-US" b="1">
                <a:solidFill>
                  <a:srgbClr val="002060"/>
                </a:solidFill>
              </a:rPr>
              <a:t>2021.1</a:t>
            </a:r>
            <a:r>
              <a:rPr lang="en-US" altLang="zh-CN" b="1">
                <a:solidFill>
                  <a:srgbClr val="002060"/>
                </a:solidFill>
              </a:rPr>
              <a:t>2</a:t>
            </a:r>
          </a:p>
        </p:txBody>
      </p:sp>
      <p:sp>
        <p:nvSpPr>
          <p:cNvPr id="2" name="标题 1"/>
          <p:cNvSpPr>
            <a:spLocks noGrp="1"/>
          </p:cNvSpPr>
          <p:nvPr>
            <p:ph type="title" idx="13"/>
            <p:custDataLst>
              <p:tags r:id="rId4"/>
            </p:custDataLst>
          </p:nvPr>
        </p:nvSpPr>
        <p:spPr/>
        <p:txBody>
          <a:bodyPr/>
          <a:lstStyle/>
          <a:p>
            <a:r>
              <a:rPr lang="en-US" altLang="zh-CN"/>
              <a:t>THANKS</a:t>
            </a:r>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30997"/>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smtClean="0">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经典</a:t>
            </a: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素材</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Rectangle 7"/>
          <p:cNvSpPr>
            <a:spLocks noChangeArrowheads="1"/>
          </p:cNvSpPr>
          <p:nvPr/>
        </p:nvSpPr>
        <p:spPr bwMode="auto">
          <a:xfrm>
            <a:off x="1431656" y="-256137"/>
            <a:ext cx="3382336"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x-none" altLang="x-none" sz="1800" b="0" i="0" u="none" strike="noStrike" cap="none" normalizeH="0" baseline="0">
                <a:ln>
                  <a:noFill/>
                </a:ln>
                <a:solidFill>
                  <a:srgbClr val="FF0000"/>
                </a:solidFill>
                <a:effectLst/>
                <a:latin typeface="Arial" panose="020b0604020202020204" pitchFamily="34" charset="0"/>
              </a:rPr>
            </a:br>
            <a:r>
              <a:rPr kumimoji="0" lang="x-none" altLang="x-none" sz="1050" b="0" i="0" u="none" strike="noStrike" cap="none" normalizeH="0" baseline="0">
                <a:ln>
                  <a:noFill/>
                </a:ln>
                <a:solidFill>
                  <a:srgbClr val="FF0000"/>
                </a:solidFill>
                <a:effectLst/>
                <a:latin typeface="Arial" panose="020b0604020202020204" pitchFamily="34" charset="0"/>
              </a:rPr>
              <a:t>  </a:t>
            </a:r>
            <a:r>
              <a:rPr kumimoji="0" lang="x-none" altLang="x-none" sz="8000" b="1" i="0" u="none" strike="noStrike" cap="none" normalizeH="0" baseline="0">
                <a:ln>
                  <a:noFill/>
                </a:ln>
                <a:solidFill>
                  <a:srgbClr val="FF0000"/>
                </a:solidFill>
                <a:effectLst/>
                <a:latin typeface="Arial" panose="020b0604020202020204" pitchFamily="34" charset="0"/>
              </a:rPr>
              <a:t>共</a:t>
            </a:r>
            <a:r>
              <a:rPr kumimoji="0" lang="x-none" altLang="x-none" sz="2000" b="1" i="0" u="none" strike="noStrike" cap="none" normalizeH="0" baseline="0">
                <a:ln>
                  <a:noFill/>
                </a:ln>
                <a:solidFill>
                  <a:srgbClr val="FF0000"/>
                </a:solidFill>
                <a:effectLst/>
                <a:latin typeface="Arial" panose="020b0604020202020204" pitchFamily="34" charset="0"/>
              </a:rPr>
              <a:t>同富裕言论摘录</a:t>
            </a:r>
            <a:r>
              <a:rPr kumimoji="0" lang="x-none" altLang="x-none" sz="1800" b="1" i="0" u="none" strike="noStrike" cap="none" normalizeH="0" baseline="0">
                <a:ln>
                  <a:noFill/>
                </a:ln>
                <a:solidFill>
                  <a:srgbClr val="FF0000"/>
                </a:solidFill>
                <a:effectLst/>
                <a:latin typeface="Arial" panose="020b0604020202020204" pitchFamily="34" charset="0"/>
              </a:rPr>
              <a:t>10则</a:t>
            </a:r>
            <a:br>
              <a:rPr kumimoji="0" lang="x-none" altLang="x-none" sz="1800" b="1" i="0" u="none" strike="noStrike" cap="none" normalizeH="0" baseline="0">
                <a:ln>
                  <a:noFill/>
                </a:ln>
                <a:solidFill>
                  <a:srgbClr val="FF0000"/>
                </a:solidFill>
                <a:effectLst/>
                <a:latin typeface="Arial" panose="020b0604020202020204" pitchFamily="34" charset="0"/>
              </a:rPr>
            </a:br>
            <a:br>
              <a:rPr kumimoji="0" lang="x-none" altLang="x-none" sz="1800" b="0" i="0" u="none" strike="noStrike" cap="none" normalizeH="0" baseline="0">
                <a:ln>
                  <a:noFill/>
                </a:ln>
                <a:solidFill>
                  <a:srgbClr val="FF0000"/>
                </a:solidFill>
                <a:effectLst/>
                <a:latin typeface="Arial" panose="020b0604020202020204" pitchFamily="34" charset="0"/>
              </a:rPr>
            </a:br>
            <a:endParaRPr kumimoji="0" lang="x-none" altLang="x-none" sz="1800" b="0" i="0" u="none" strike="noStrike" cap="none" normalizeH="0" baseline="0">
              <a:ln>
                <a:noFill/>
              </a:ln>
              <a:solidFill>
                <a:srgbClr val="FF0000"/>
              </a:solidFill>
              <a:effectLst/>
              <a:latin typeface="Arial" panose="020b0604020202020204" pitchFamily="34" charset="0"/>
            </a:endParaRPr>
          </a:p>
        </p:txBody>
      </p:sp>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7756" y="201478"/>
            <a:ext cx="1093900" cy="845949"/>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452685" y="1706520"/>
            <a:ext cx="7458708" cy="4246245"/>
          </a:xfrm>
          <a:prstGeom prst="rect">
            <a:avLst/>
          </a:prstGeom>
          <a:solidFill>
            <a:schemeClr val="tx2">
              <a:lumMod val="75000"/>
            </a:schemeClr>
          </a:solidFill>
        </p:spPr>
        <p:txBody>
          <a:bodyPr wrap="square">
            <a:spAutoFit/>
          </a:bodyPr>
          <a:lstStyle/>
          <a:p>
            <a:pPr algn="l"/>
            <a:r>
              <a:rPr lang="en-US" altLang="zh-CN">
                <a:solidFill>
                  <a:srgbClr val="000000"/>
                </a:solidFill>
                <a:latin typeface="mp-quote" charset="0"/>
              </a:rPr>
              <a:t>1.</a:t>
            </a:r>
            <a:r>
              <a:rPr lang="zh-CN" altLang="en-US">
                <a:solidFill>
                  <a:srgbClr val="000000"/>
                </a:solidFill>
                <a:latin typeface="mp-quote" charset="0"/>
              </a:rPr>
              <a:t>促进全体人民共同富裕是一项长期任务，也是一项现实任务，脚踏实地，久久为功，行则必至，做则必成</a:t>
            </a:r>
            <a:r>
              <a:rPr lang="zh-CN" altLang="en-US" smtClean="0">
                <a:solidFill>
                  <a:srgbClr val="000000"/>
                </a:solidFill>
                <a:latin typeface="mp-quote" charset="0"/>
              </a:rPr>
              <a:t>。</a:t>
            </a:r>
            <a:endParaRPr lang="en-US" altLang="zh-CN" smtClean="0">
              <a:solidFill>
                <a:srgbClr val="6E6865"/>
              </a:solidFill>
              <a:latin typeface="mp-quote" charset="0"/>
            </a:endParaRPr>
          </a:p>
          <a:p>
            <a:pPr algn="l"/>
            <a:r>
              <a:rPr lang="zh-CN" altLang="en-US">
                <a:solidFill>
                  <a:srgbClr val="6E6865"/>
                </a:solidFill>
                <a:latin typeface="mp-quote" charset="0"/>
              </a:rPr>
              <a:t> </a:t>
            </a:r>
            <a:r>
              <a:rPr lang="zh-CN" altLang="en-US" smtClean="0">
                <a:solidFill>
                  <a:srgbClr val="6E6865"/>
                </a:solidFill>
                <a:latin typeface="mp-quote" charset="0"/>
              </a:rPr>
              <a:t>  </a:t>
            </a:r>
            <a:r>
              <a:rPr lang="en-US" altLang="zh-CN" smtClean="0">
                <a:solidFill>
                  <a:srgbClr val="6E6865"/>
                </a:solidFill>
                <a:latin typeface="mp-quote" charset="0"/>
              </a:rPr>
              <a:t>‘’‘’‘</a:t>
            </a:r>
            <a:r>
              <a:rPr lang="zh-CN" altLang="en-US" smtClean="0">
                <a:solidFill>
                  <a:srgbClr val="6E6865"/>
                </a:solidFill>
                <a:latin typeface="mp-quote" charset="0"/>
              </a:rPr>
              <a:t>；                                                                                     </a:t>
            </a:r>
            <a:endParaRPr lang="zh-CN" altLang="en-US">
              <a:solidFill>
                <a:srgbClr val="6E6865"/>
              </a:solidFill>
              <a:latin typeface="mp-quote" charset="0"/>
            </a:endParaRPr>
          </a:p>
          <a:p>
            <a:pPr algn="l"/>
            <a:r>
              <a:rPr lang="en-US" altLang="zh-CN">
                <a:solidFill>
                  <a:srgbClr val="000000"/>
                </a:solidFill>
                <a:latin typeface="mp-quote" charset="0"/>
              </a:rPr>
              <a:t>2.</a:t>
            </a:r>
            <a:r>
              <a:rPr lang="zh-CN" altLang="en-US">
                <a:solidFill>
                  <a:srgbClr val="000000"/>
                </a:solidFill>
                <a:latin typeface="mp-quote" charset="0"/>
              </a:rPr>
              <a:t>以奋斗为浪花，奔向共同富裕的大江大河。发展路上，别忘了弱势群体，不让任何人</a:t>
            </a:r>
            <a:r>
              <a:rPr lang="zh-CN" altLang="en-US" smtClean="0">
                <a:solidFill>
                  <a:srgbClr val="000000"/>
                </a:solidFill>
                <a:latin typeface="mp-quote" charset="0"/>
              </a:rPr>
              <a:t>掉队</a:t>
            </a:r>
            <a:r>
              <a:rPr lang="zh-CN" altLang="en-US">
                <a:solidFill>
                  <a:srgbClr val="000000"/>
                </a:solidFill>
                <a:latin typeface="mp-quote" charset="0"/>
              </a:rPr>
              <a:t> </a:t>
            </a:r>
            <a:r>
              <a:rPr lang="zh-CN" altLang="en-US" smtClean="0">
                <a:solidFill>
                  <a:srgbClr val="000000"/>
                </a:solidFill>
                <a:latin typeface="mp-quote" charset="0"/>
              </a:rPr>
              <a:t>。                                                      </a:t>
            </a:r>
            <a:endParaRPr lang="zh-CN" altLang="en-US">
              <a:solidFill>
                <a:srgbClr val="6E6865"/>
              </a:solidFill>
              <a:latin typeface="mp-quote" charset="0"/>
            </a:endParaRPr>
          </a:p>
          <a:p>
            <a:pPr algn="l"/>
            <a:r>
              <a:rPr lang="en-US" altLang="zh-CN">
                <a:solidFill>
                  <a:srgbClr val="050505"/>
                </a:solidFill>
                <a:latin typeface="微软雅黑" panose="020b0503020204020204" pitchFamily="34" charset="-122"/>
              </a:rPr>
              <a:t>3.</a:t>
            </a:r>
            <a:r>
              <a:rPr lang="zh-CN" altLang="en-US">
                <a:solidFill>
                  <a:srgbClr val="050505"/>
                </a:solidFill>
                <a:latin typeface="微软雅黑" panose="020b0503020204020204" pitchFamily="34" charset="-122"/>
              </a:rPr>
              <a:t>社会主义最大的优越性就是共同富裕，这是体现社会主义本质的一个东西”。改革开放后，我们党深刻总结正反两方面历史经验，认识到贫穷不是社会主义，打破传统体制束缚，允许一部分人、一部分地区先</a:t>
            </a:r>
            <a:r>
              <a:rPr lang="zh-CN" altLang="en-US" smtClean="0">
                <a:solidFill>
                  <a:srgbClr val="050505"/>
                </a:solidFill>
                <a:latin typeface="微软雅黑" panose="020b0503020204020204" pitchFamily="34" charset="-122"/>
              </a:rPr>
              <a:t>富起来。                                                                    </a:t>
            </a:r>
            <a:r>
              <a:rPr lang="en-US" altLang="zh-CN" smtClean="0">
                <a:solidFill>
                  <a:srgbClr val="050505"/>
                </a:solidFill>
                <a:latin typeface="微软雅黑" panose="020b0503020204020204" pitchFamily="34" charset="-122"/>
              </a:rPr>
              <a:t>——《</a:t>
            </a:r>
            <a:r>
              <a:rPr lang="zh-CN" altLang="en-US">
                <a:solidFill>
                  <a:srgbClr val="050505"/>
                </a:solidFill>
                <a:latin typeface="微软雅黑" panose="020b0503020204020204" pitchFamily="34" charset="-122"/>
              </a:rPr>
              <a:t>求是</a:t>
            </a:r>
            <a:r>
              <a:rPr lang="en-US" altLang="zh-CN">
                <a:solidFill>
                  <a:srgbClr val="050505"/>
                </a:solidFill>
                <a:latin typeface="微软雅黑" panose="020b0503020204020204" pitchFamily="34" charset="-122"/>
              </a:rPr>
              <a:t>》</a:t>
            </a:r>
            <a:br>
              <a:rPr lang="en-US" altLang="zh-CN">
                <a:solidFill>
                  <a:srgbClr val="050505"/>
                </a:solidFill>
                <a:latin typeface="微软雅黑" panose="020b0503020204020204" pitchFamily="34" charset="-122"/>
              </a:rPr>
            </a:br>
            <a:br>
              <a:rPr lang="zh-CN" altLang="en-US"/>
            </a:br>
            <a:r>
              <a:rPr lang="zh-CN" altLang="en-US">
                <a:solidFill>
                  <a:srgbClr val="050505"/>
                </a:solidFill>
                <a:latin typeface="微软雅黑" panose="020b0503020204020204" pitchFamily="34" charset="-122"/>
              </a:rPr>
              <a:t> </a:t>
            </a:r>
            <a:r>
              <a:rPr lang="en-US" altLang="zh-CN" smtClean="0">
                <a:solidFill>
                  <a:srgbClr val="050505"/>
                </a:solidFill>
                <a:latin typeface="微软雅黑" panose="020b0503020204020204" pitchFamily="34" charset="-122"/>
              </a:rPr>
              <a:t>4</a:t>
            </a:r>
            <a:r>
              <a:rPr lang="en-US" altLang="zh-CN">
                <a:solidFill>
                  <a:srgbClr val="050505"/>
                </a:solidFill>
                <a:latin typeface="微软雅黑" panose="020b0503020204020204" pitchFamily="34" charset="-122"/>
              </a:rPr>
              <a:t>.</a:t>
            </a:r>
            <a:r>
              <a:rPr lang="zh-CN" altLang="en-US">
                <a:solidFill>
                  <a:srgbClr val="050505"/>
                </a:solidFill>
                <a:latin typeface="微软雅黑" panose="020b0503020204020204" pitchFamily="34" charset="-122"/>
              </a:rPr>
              <a:t>简而言之，所谓同步富裕是所有人以同样速度“齐步走”，同时抵达富裕；同等富裕是所有人达到同等程度的富裕。我国社会历来有“不患寡而患不均”的观念，然而，我们要认识到，在我国当前发展阶段，所谓同步富裕、同等富裕都是违背事物发展规律的，极易落入平均主义、“口惠而实不至”</a:t>
            </a:r>
            <a:r>
              <a:rPr lang="zh-CN" altLang="en-US" smtClean="0">
                <a:solidFill>
                  <a:srgbClr val="050505"/>
                </a:solidFill>
                <a:latin typeface="微软雅黑" panose="020b0503020204020204" pitchFamily="34" charset="-122"/>
              </a:rPr>
              <a:t>的泥潭。                                      </a:t>
            </a:r>
            <a:r>
              <a:rPr lang="en-US" altLang="zh-CN" smtClean="0">
                <a:solidFill>
                  <a:srgbClr val="050505"/>
                </a:solidFill>
                <a:latin typeface="微软雅黑" panose="020b0503020204020204" pitchFamily="34" charset="-122"/>
              </a:rPr>
              <a:t>——《</a:t>
            </a:r>
            <a:r>
              <a:rPr lang="zh-CN" altLang="en-US">
                <a:solidFill>
                  <a:srgbClr val="050505"/>
                </a:solidFill>
                <a:latin typeface="微软雅黑" panose="020b0503020204020204" pitchFamily="34" charset="-122"/>
              </a:rPr>
              <a:t>半月谈</a:t>
            </a:r>
            <a:r>
              <a:rPr lang="en-US" altLang="zh-CN">
                <a:solidFill>
                  <a:srgbClr val="050505"/>
                </a:solidFill>
                <a:latin typeface="微软雅黑" panose="020b0503020204020204" pitchFamily="34" charset="-122"/>
              </a:rPr>
              <a:t>》</a:t>
            </a:r>
            <a:endParaRPr lang="zh-CN" altLang="en-US"/>
          </a:p>
        </p:txBody>
      </p:sp>
      <p:pic>
        <p:nvPicPr>
          <p:cNvPr id="1026" name="Picture 2">
            <a:hlinkClick r:id="rId4"/>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57411" y="3570392"/>
            <a:ext cx="3793957" cy="32876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hlinkClick r:id="rId6"/>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57411" y="396675"/>
            <a:ext cx="3793957" cy="281858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0481" y="341816"/>
            <a:ext cx="11897532" cy="6370975"/>
          </a:xfrm>
          <a:prstGeom prst="rect">
            <a:avLst/>
          </a:prstGeom>
          <a:solidFill>
            <a:schemeClr val="tx2">
              <a:lumMod val="75000"/>
            </a:schemeClr>
          </a:solidFill>
        </p:spPr>
        <p:txBody>
          <a:bodyPr wrap="square">
            <a:spAutoFit/>
          </a:bodyPr>
          <a:lstStyle/>
          <a:p>
            <a:pPr algn="just"/>
            <a:r>
              <a:rPr lang="zh-CN" altLang="en-US" sz="2400" smtClean="0">
                <a:solidFill>
                  <a:srgbClr val="050505"/>
                </a:solidFill>
                <a:latin typeface="楷体" panose="02010609060101010101" charset="-122"/>
                <a:ea typeface="楷体" panose="02010609060101010101" charset="-122"/>
                <a:cs typeface="楷体" panose="02010609060101010101" charset="-122"/>
              </a:rPr>
              <a:t>      </a:t>
            </a:r>
            <a:r>
              <a:rPr lang="en-US" altLang="zh-CN" sz="2400" smtClean="0">
                <a:solidFill>
                  <a:srgbClr val="050505"/>
                </a:solidFill>
                <a:latin typeface="楷体" panose="02010609060101010101" charset="-122"/>
                <a:ea typeface="楷体" panose="02010609060101010101" charset="-122"/>
                <a:cs typeface="楷体" panose="02010609060101010101" charset="-122"/>
              </a:rPr>
              <a:t>5</a:t>
            </a:r>
            <a:r>
              <a:rPr lang="en-US" altLang="zh-CN" sz="2400">
                <a:solidFill>
                  <a:srgbClr val="050505"/>
                </a:solidFill>
                <a:latin typeface="楷体" panose="02010609060101010101" charset="-122"/>
                <a:ea typeface="楷体" panose="02010609060101010101" charset="-122"/>
                <a:cs typeface="楷体" panose="02010609060101010101" charset="-122"/>
              </a:rPr>
              <a:t>.</a:t>
            </a:r>
            <a:r>
              <a:rPr lang="zh-CN" altLang="en-US" sz="2400">
                <a:solidFill>
                  <a:srgbClr val="050505"/>
                </a:solidFill>
                <a:latin typeface="楷体" panose="02010609060101010101" charset="-122"/>
                <a:ea typeface="楷体" panose="02010609060101010101" charset="-122"/>
                <a:cs typeface="楷体" panose="02010609060101010101" charset="-122"/>
              </a:rPr>
              <a:t>慈善捐赠的“道德负担”是原罪思维的延续。中国的哲学传统含有浓厚的处世成分，指导人们如何为自己谋取更多的利益。延续了上千年的性善论与性恶论争辩，无非是给人的行为找个符合自己利益的理由。性善论的虚无缥缈为性恶论的“眼见为实”提供了更多的论辩依据。按照这种学说，某个人天生都带着原罪来到世间，不管你做什么都可以跟人性勾连起来。慈善捐赠这种行为的善，也可以被解读成慈善者的“赎罪”。看不得慈善的好，将慈善捐赠当作一种“罪”，这样的舆论思潮，成为摆在慈善捐赠者面前的“道德巨石”，压得他们抬不起头。挺不住“道德巨石”的压力，重新世俗化，意味着对弱势群体关上了爱的大门。</a:t>
            </a:r>
            <a:r>
              <a:rPr lang="en-US" altLang="zh-CN" sz="2400">
                <a:solidFill>
                  <a:srgbClr val="050505"/>
                </a:solidFill>
                <a:latin typeface="楷体" panose="02010609060101010101" charset="-122"/>
                <a:ea typeface="楷体" panose="02010609060101010101" charset="-122"/>
                <a:cs typeface="楷体" panose="02010609060101010101" charset="-122"/>
              </a:rPr>
              <a:t>——</a:t>
            </a:r>
            <a:r>
              <a:rPr lang="zh-CN" altLang="en-US" sz="2400">
                <a:solidFill>
                  <a:srgbClr val="050505"/>
                </a:solidFill>
                <a:latin typeface="楷体" panose="02010609060101010101" charset="-122"/>
                <a:ea typeface="楷体" panose="02010609060101010101" charset="-122"/>
                <a:cs typeface="楷体" panose="02010609060101010101" charset="-122"/>
              </a:rPr>
              <a:t>刘海明（重庆大学教授、博导）</a:t>
            </a:r>
            <a:r>
              <a:rPr lang="zh-CN" altLang="en-US" sz="2400" b="1">
                <a:solidFill>
                  <a:srgbClr val="050505"/>
                </a:solidFill>
                <a:latin typeface="楷体" panose="02010609060101010101" charset="-122"/>
                <a:ea typeface="楷体" panose="02010609060101010101" charset="-122"/>
                <a:cs typeface="楷体" panose="02010609060101010101" charset="-122"/>
              </a:rPr>
              <a:t> </a:t>
            </a:r>
            <a:endParaRPr lang="zh-CN" altLang="en-US" sz="2400" b="1">
              <a:solidFill>
                <a:srgbClr val="6E6865"/>
              </a:solidFill>
              <a:latin typeface="楷体" panose="02010609060101010101" charset="-122"/>
              <a:ea typeface="楷体" panose="02010609060101010101" charset="-122"/>
              <a:cs typeface="楷体" panose="02010609060101010101" charset="-122"/>
            </a:endParaRPr>
          </a:p>
          <a:p>
            <a:r>
              <a:rPr lang="zh-CN" altLang="en-US" sz="2400">
                <a:solidFill>
                  <a:srgbClr val="050505"/>
                </a:solidFill>
                <a:latin typeface="楷体" panose="02010609060101010101" charset="-122"/>
                <a:ea typeface="楷体" panose="02010609060101010101" charset="-122"/>
                <a:cs typeface="楷体" panose="02010609060101010101" charset="-122"/>
              </a:rPr>
              <a:t>      </a:t>
            </a:r>
            <a:r>
              <a:rPr lang="en-US" altLang="zh-CN" sz="2400">
                <a:solidFill>
                  <a:srgbClr val="050505"/>
                </a:solidFill>
                <a:latin typeface="楷体" panose="02010609060101010101" charset="-122"/>
                <a:ea typeface="楷体" panose="02010609060101010101" charset="-122"/>
                <a:cs typeface="楷体" panose="02010609060101010101" charset="-122"/>
              </a:rPr>
              <a:t>6.</a:t>
            </a:r>
            <a:r>
              <a:rPr lang="zh-CN" altLang="en-US" sz="2400">
                <a:solidFill>
                  <a:srgbClr val="050505"/>
                </a:solidFill>
                <a:latin typeface="楷体" panose="02010609060101010101" charset="-122"/>
                <a:ea typeface="楷体" panose="02010609060101010101" charset="-122"/>
                <a:cs typeface="楷体" panose="02010609060101010101" charset="-122"/>
              </a:rPr>
              <a:t>这次重要会议强调了一个最重要的逻辑：底层逻辑。这个逻辑就是从增速优先转向兼顾公平。现在国富了，一部分人富了，但不代表人民富，整体富。共同富裕，就是要解决初心问题，解决公平问题。真正的社会主义是全体人民都富裕，学有所教、劳有所得、病有所医、老有所养、住有所居、心有所栖。凭什么有人一天可以赚一爽，凭什么有的富人一天就能赚一亿？能力和运气是一部分，更多则是时代给你的红利。</a:t>
            </a:r>
            <a:r>
              <a:rPr lang="en-US" altLang="zh-CN" sz="2400">
                <a:solidFill>
                  <a:srgbClr val="050505"/>
                </a:solidFill>
                <a:latin typeface="楷体" panose="02010609060101010101" charset="-122"/>
                <a:ea typeface="楷体" panose="02010609060101010101" charset="-122"/>
                <a:cs typeface="楷体" panose="02010609060101010101" charset="-122"/>
              </a:rPr>
              <a:t>——</a:t>
            </a:r>
            <a:r>
              <a:rPr lang="zh-CN" altLang="en-US" sz="2400">
                <a:solidFill>
                  <a:srgbClr val="050505"/>
                </a:solidFill>
                <a:latin typeface="楷体" panose="02010609060101010101" charset="-122"/>
                <a:ea typeface="楷体" panose="02010609060101010101" charset="-122"/>
                <a:cs typeface="楷体" panose="02010609060101010101" charset="-122"/>
              </a:rPr>
              <a:t>知名媒体人 燕梳楼</a:t>
            </a:r>
            <a:br>
              <a:rPr lang="zh-CN" altLang="en-US" sz="2400">
                <a:latin typeface="楷体" panose="02010609060101010101" charset="-122"/>
                <a:ea typeface="楷体" panose="02010609060101010101" charset="-122"/>
                <a:cs typeface="楷体" panose="02010609060101010101" charset="-122"/>
              </a:rPr>
            </a:br>
            <a:r>
              <a:rPr lang="zh-CN" altLang="en-US" sz="2400" smtClean="0">
                <a:latin typeface="楷体" panose="02010609060101010101" charset="-122"/>
                <a:ea typeface="楷体" panose="02010609060101010101" charset="-122"/>
                <a:cs typeface="楷体" panose="02010609060101010101" charset="-122"/>
              </a:rPr>
              <a:t>     </a:t>
            </a:r>
            <a:r>
              <a:rPr lang="en-US" altLang="zh-CN" sz="2400" smtClean="0">
                <a:solidFill>
                  <a:srgbClr val="050505"/>
                </a:solidFill>
                <a:latin typeface="楷体" panose="02010609060101010101" charset="-122"/>
                <a:ea typeface="楷体" panose="02010609060101010101" charset="-122"/>
                <a:cs typeface="楷体" panose="02010609060101010101" charset="-122"/>
              </a:rPr>
              <a:t>7</a:t>
            </a:r>
            <a:r>
              <a:rPr lang="en-US" altLang="zh-CN" sz="2400">
                <a:solidFill>
                  <a:srgbClr val="050505"/>
                </a:solidFill>
                <a:latin typeface="楷体" panose="02010609060101010101" charset="-122"/>
                <a:ea typeface="楷体" panose="02010609060101010101" charset="-122"/>
                <a:cs typeface="楷体" panose="02010609060101010101" charset="-122"/>
              </a:rPr>
              <a:t>.</a:t>
            </a:r>
            <a:r>
              <a:rPr lang="zh-CN" altLang="en-US" sz="2400">
                <a:solidFill>
                  <a:srgbClr val="050505"/>
                </a:solidFill>
                <a:latin typeface="楷体" panose="02010609060101010101" charset="-122"/>
                <a:ea typeface="楷体" panose="02010609060101010101" charset="-122"/>
                <a:cs typeface="楷体" panose="02010609060101010101" charset="-122"/>
              </a:rPr>
              <a:t>脚踏实地、久久为功，不吊高胃口、不做“过头事”，尽力而为、量力而行，使示范区建设与经济发展阶段相适应、与现代化建设进程相协调，不断形成推动共同富裕的阶段性标志性成果。</a:t>
            </a:r>
            <a:r>
              <a:rPr lang="en-US" altLang="zh-CN" sz="2400">
                <a:solidFill>
                  <a:srgbClr val="050505"/>
                </a:solidFill>
                <a:latin typeface="楷体" panose="02010609060101010101" charset="-122"/>
                <a:ea typeface="楷体" panose="02010609060101010101" charset="-122"/>
                <a:cs typeface="楷体" panose="02010609060101010101" charset="-122"/>
              </a:rPr>
              <a:t>——</a:t>
            </a:r>
            <a:r>
              <a:rPr lang="zh-CN" altLang="en-US" sz="2400">
                <a:solidFill>
                  <a:srgbClr val="050505"/>
                </a:solidFill>
                <a:latin typeface="楷体" panose="02010609060101010101" charset="-122"/>
                <a:ea typeface="楷体" panose="02010609060101010101" charset="-122"/>
                <a:cs typeface="楷体" panose="02010609060101010101" charset="-122"/>
              </a:rPr>
              <a:t>人民日报评论 徐晓明（中央党校副研究员）</a:t>
            </a:r>
            <a:endParaRPr lang="zh-CN" altLang="en-US" sz="2400">
              <a:latin typeface="楷体" panose="02010609060101010101" charset="-122"/>
              <a:ea typeface="楷体" panose="02010609060101010101" charset="-122"/>
              <a:cs typeface="楷体" panose="02010609060101010101" charset="-122"/>
            </a:endParaRPr>
          </a:p>
        </p:txBody>
      </p:sp>
      <p:pic>
        <p:nvPicPr>
          <p:cNvPr id="5" name="New picture"/>
          <p:cNvPicPr/>
          <p:nvPr/>
        </p:nvPicPr>
        <p:blipFill>
          <a:blip r:embed="rId2"/>
          <a:stretch>
            <a:fillRect/>
          </a:stretch>
        </p:blipFill>
        <p:spPr>
          <a:xfrm>
            <a:off x="11557000" y="10541000"/>
            <a:ext cx="355600" cy="266700"/>
          </a:xfrm>
          <a:prstGeom prst="cube">
            <a:avLst/>
          </a:prstGeom>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1000" y="588625"/>
            <a:ext cx="11607800" cy="6001643"/>
          </a:xfrm>
          <a:prstGeom prst="rect">
            <a:avLst/>
          </a:prstGeom>
          <a:solidFill>
            <a:schemeClr val="tx2">
              <a:lumMod val="75000"/>
            </a:schemeClr>
          </a:solidFill>
        </p:spPr>
        <p:txBody>
          <a:bodyPr wrap="square">
            <a:spAutoFit/>
          </a:bodyPr>
          <a:lstStyle/>
          <a:p>
            <a:r>
              <a:rPr lang="en-US" altLang="zh-CN" sz="3200">
                <a:latin typeface="楷体" panose="02010609060101010101" charset="-122"/>
                <a:ea typeface="楷体" panose="02010609060101010101" charset="-122"/>
                <a:cs typeface="楷体" panose="02010609060101010101" charset="-122"/>
              </a:rPr>
              <a:t>8.</a:t>
            </a:r>
            <a:r>
              <a:rPr lang="zh-CN" altLang="en-US" sz="3200">
                <a:latin typeface="楷体" panose="02010609060101010101" charset="-122"/>
                <a:ea typeface="楷体" panose="02010609060101010101" charset="-122"/>
                <a:cs typeface="楷体" panose="02010609060101010101" charset="-122"/>
              </a:rPr>
              <a:t>共同富裕要求更加注重发展共享。共同富裕要求更加注重分配公平。共同富裕要求更加重视民生福祉。共同富裕要求更加注重高质量发展。共同富裕要求建立更为实质性平等的社会。共同富裕要求更加注重人的全面发展。共同富裕是社会主义的本质要求，是人民群众的共同期盼，是党在第二个百年宏伟篇章开篇之际作出的重大战略延展</a:t>
            </a:r>
            <a:r>
              <a:rPr lang="zh-CN" altLang="en-US" sz="3200" smtClean="0">
                <a:latin typeface="楷体" panose="02010609060101010101" charset="-122"/>
                <a:ea typeface="楷体" panose="02010609060101010101" charset="-122"/>
                <a:cs typeface="楷体" panose="02010609060101010101" charset="-122"/>
              </a:rPr>
              <a:t>。          </a:t>
            </a:r>
            <a:r>
              <a:rPr lang="en-US" altLang="zh-CN" sz="3200" smtClean="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光明日报 王若磊（中共中央党校教授</a:t>
            </a:r>
            <a:r>
              <a:rPr lang="zh-CN" altLang="en-US" sz="3200" smtClean="0">
                <a:latin typeface="楷体" panose="02010609060101010101" charset="-122"/>
                <a:ea typeface="楷体" panose="02010609060101010101" charset="-122"/>
                <a:cs typeface="楷体" panose="02010609060101010101" charset="-122"/>
              </a:rPr>
              <a:t>）</a:t>
            </a:r>
            <a:br>
              <a:rPr lang="zh-CN" altLang="en-US" sz="3200">
                <a:latin typeface="楷体" panose="02010609060101010101" charset="-122"/>
                <a:ea typeface="楷体" panose="02010609060101010101" charset="-122"/>
                <a:cs typeface="楷体" panose="02010609060101010101" charset="-122"/>
              </a:rPr>
            </a:br>
            <a:r>
              <a:rPr lang="en-US" altLang="zh-CN" sz="3200">
                <a:latin typeface="楷体" panose="02010609060101010101" charset="-122"/>
                <a:ea typeface="楷体" panose="02010609060101010101" charset="-122"/>
                <a:cs typeface="楷体" panose="02010609060101010101" charset="-122"/>
              </a:rPr>
              <a:t>10.</a:t>
            </a:r>
            <a:r>
              <a:rPr lang="zh-CN" altLang="en-US" sz="3200">
                <a:latin typeface="楷体" panose="02010609060101010101" charset="-122"/>
                <a:ea typeface="楷体" panose="02010609060101010101" charset="-122"/>
                <a:cs typeface="楷体" panose="02010609060101010101" charset="-122"/>
              </a:rPr>
              <a:t>我看到有人提出的一些疑问和担心，我想凭借自己的阅历和信念对那些人说，中国追求共同富裕决不会是大政方针的所谓“轮回”。中国决不可能重走“大锅饭”老路，搞平均主义，共同富裕更不意味着“杀富济贫”</a:t>
            </a:r>
            <a:r>
              <a:rPr lang="zh-CN" altLang="en-US" sz="3200" smtClean="0">
                <a:latin typeface="楷体" panose="02010609060101010101" charset="-122"/>
                <a:ea typeface="楷体" panose="02010609060101010101" charset="-122"/>
                <a:cs typeface="楷体" panose="02010609060101010101" charset="-122"/>
              </a:rPr>
              <a:t>。              </a:t>
            </a:r>
            <a:r>
              <a:rPr lang="en-US" altLang="zh-CN" sz="3200" smtClean="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环球时报 胡锡进</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39295" y="1682888"/>
            <a:ext cx="6546516" cy="4524315"/>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gradFill>
        </p:spPr>
        <p:txBody>
          <a:bodyPr wrap="square">
            <a:spAutoFit/>
          </a:bodyPr>
          <a:lstStyle/>
          <a:p>
            <a:r>
              <a:rPr lang="zh-CN" altLang="en-US" sz="3200">
                <a:solidFill>
                  <a:srgbClr val="000000"/>
                </a:solidFill>
                <a:latin typeface="楷体" panose="02010609060101010101" charset="-122"/>
                <a:ea typeface="楷体" panose="02010609060101010101" charset="-122"/>
                <a:cs typeface="楷体" panose="02010609060101010101" charset="-122"/>
              </a:rPr>
              <a:t>从共建共享走向共富，关键要形成“人人享有”的合理分配格局。</a:t>
            </a:r>
            <a:endParaRPr lang="zh-CN" altLang="en-US" sz="3200">
              <a:solidFill>
                <a:srgbClr val="C00000"/>
              </a:solidFill>
              <a:latin typeface="楷体" panose="02010609060101010101" charset="-122"/>
              <a:ea typeface="楷体" panose="02010609060101010101" charset="-122"/>
              <a:cs typeface="楷体" panose="02010609060101010101" charset="-122"/>
            </a:endParaRPr>
          </a:p>
          <a:p>
            <a:r>
              <a:rPr lang="zh-CN" altLang="en-US" sz="3200">
                <a:solidFill>
                  <a:srgbClr val="333333"/>
                </a:solidFill>
                <a:latin typeface="楷体" panose="02010609060101010101" charset="-122"/>
                <a:ea typeface="楷体" panose="02010609060101010101" charset="-122"/>
                <a:cs typeface="楷体" panose="02010609060101010101" charset="-122"/>
              </a:rPr>
              <a:t>打破城乡二元壁垒，促进共同富裕。</a:t>
            </a:r>
            <a:br>
              <a:rPr lang="zh-CN" altLang="en-US" sz="3200">
                <a:solidFill>
                  <a:srgbClr val="333333"/>
                </a:solidFill>
                <a:latin typeface="楷体" panose="02010609060101010101" charset="-122"/>
                <a:ea typeface="楷体" panose="02010609060101010101" charset="-122"/>
                <a:cs typeface="楷体" panose="02010609060101010101" charset="-122"/>
              </a:rPr>
            </a:br>
            <a:r>
              <a:rPr lang="zh-CN" altLang="en-US" sz="3200">
                <a:solidFill>
                  <a:srgbClr val="333333"/>
                </a:solidFill>
                <a:latin typeface="楷体" panose="02010609060101010101" charset="-122"/>
                <a:ea typeface="楷体" panose="02010609060101010101" charset="-122"/>
                <a:cs typeface="楷体" panose="02010609060101010101" charset="-122"/>
              </a:rPr>
              <a:t>弥合区域失衡鸿沟，促进共同富裕。</a:t>
            </a:r>
            <a:br>
              <a:rPr lang="zh-CN" altLang="en-US" sz="3200">
                <a:solidFill>
                  <a:srgbClr val="333333"/>
                </a:solidFill>
                <a:latin typeface="楷体" panose="02010609060101010101" charset="-122"/>
                <a:ea typeface="楷体" panose="02010609060101010101" charset="-122"/>
                <a:cs typeface="楷体" panose="02010609060101010101" charset="-122"/>
              </a:rPr>
            </a:br>
            <a:r>
              <a:rPr lang="zh-CN" altLang="en-US" sz="3200">
                <a:solidFill>
                  <a:srgbClr val="333333"/>
                </a:solidFill>
                <a:latin typeface="楷体" panose="02010609060101010101" charset="-122"/>
                <a:ea typeface="楷体" panose="02010609060101010101" charset="-122"/>
                <a:cs typeface="楷体" panose="02010609060101010101" charset="-122"/>
              </a:rPr>
              <a:t>构建合理分配格局，促进共同富裕。</a:t>
            </a:r>
            <a:br>
              <a:rPr lang="zh-CN" altLang="en-US" sz="3200">
                <a:solidFill>
                  <a:srgbClr val="333333"/>
                </a:solidFill>
                <a:latin typeface="楷体" panose="02010609060101010101" charset="-122"/>
                <a:ea typeface="楷体" panose="02010609060101010101" charset="-122"/>
                <a:cs typeface="楷体" panose="02010609060101010101" charset="-122"/>
              </a:rPr>
            </a:br>
            <a:r>
              <a:rPr lang="zh-CN" altLang="en-US" sz="3200">
                <a:solidFill>
                  <a:srgbClr val="333333"/>
                </a:solidFill>
                <a:latin typeface="楷体" panose="02010609060101010101" charset="-122"/>
                <a:ea typeface="楷体" panose="02010609060101010101" charset="-122"/>
                <a:cs typeface="楷体" panose="02010609060101010101" charset="-122"/>
              </a:rPr>
              <a:t>从共建共享走向共富，首要的是积极营造“人人参与”的发展环境。</a:t>
            </a:r>
            <a:br>
              <a:rPr lang="zh-CN" altLang="en-US" sz="3200">
                <a:solidFill>
                  <a:srgbClr val="333333"/>
                </a:solidFill>
                <a:latin typeface="楷体" panose="02010609060101010101" charset="-122"/>
                <a:ea typeface="楷体" panose="02010609060101010101" charset="-122"/>
                <a:cs typeface="楷体" panose="02010609060101010101" charset="-122"/>
              </a:rPr>
            </a:br>
            <a:r>
              <a:rPr lang="zh-CN" altLang="en-US" sz="3200">
                <a:solidFill>
                  <a:srgbClr val="333333"/>
                </a:solidFill>
                <a:latin typeface="楷体" panose="02010609060101010101" charset="-122"/>
                <a:ea typeface="楷体" panose="02010609060101010101" charset="-122"/>
                <a:cs typeface="楷体" panose="02010609060101010101" charset="-122"/>
              </a:rPr>
              <a:t>从共建共享走向共富，重点在做好保障“人人尽力”的制度</a:t>
            </a:r>
            <a:r>
              <a:rPr lang="zh-CN" altLang="en-US" sz="3200" smtClean="0">
                <a:solidFill>
                  <a:srgbClr val="333333"/>
                </a:solidFill>
                <a:latin typeface="楷体" panose="02010609060101010101" charset="-122"/>
                <a:ea typeface="楷体" panose="02010609060101010101" charset="-122"/>
                <a:cs typeface="楷体" panose="02010609060101010101" charset="-122"/>
              </a:rPr>
              <a:t>安排。</a:t>
            </a:r>
            <a:endParaRPr lang="zh-CN" altLang="en-US" sz="3200">
              <a:latin typeface="楷体" panose="02010609060101010101" charset="-122"/>
              <a:ea typeface="楷体" panose="02010609060101010101" charset="-122"/>
              <a:cs typeface="楷体" panose="02010609060101010101" charset="-122"/>
            </a:endParaRPr>
          </a:p>
        </p:txBody>
      </p:sp>
      <p:sp>
        <p:nvSpPr>
          <p:cNvPr id="5" name="矩形 4"/>
          <p:cNvSpPr/>
          <p:nvPr/>
        </p:nvSpPr>
        <p:spPr>
          <a:xfrm>
            <a:off x="4288473" y="25360"/>
            <a:ext cx="2954655" cy="1200329"/>
          </a:xfrm>
          <a:prstGeom prst="rect">
            <a:avLst/>
          </a:prstGeom>
          <a:noFill/>
        </p:spPr>
        <p:txBody>
          <a:bodyPr wrap="none" lIns="91440" tIns="45720" rIns="91440" bIns="45720">
            <a:spAutoFit/>
          </a:bodyPr>
          <a:lstStyle/>
          <a:p>
            <a:pPr algn="ctr"/>
            <a:r>
              <a:rPr lang="zh-CN" altLang="en-US" sz="7200" b="0" cap="none" spc="0" smtClean="0">
                <a:ln w="0"/>
                <a:solidFill>
                  <a:srgbClr val="00B050"/>
                </a:solidFill>
                <a:effectLst>
                  <a:outerShdw blurRad="38100" dist="25400" dir="5400000" algn="ctr" rotWithShape="0">
                    <a:srgbClr val="6E747A">
                      <a:alpha val="43000"/>
                    </a:srgbClr>
                  </a:outerShdw>
                </a:effectLst>
              </a:rPr>
              <a:t>筋骨句</a:t>
            </a:r>
            <a:endParaRPr lang="zh-CN" altLang="en-US" sz="7200" b="0" cap="none" spc="0">
              <a:ln w="0"/>
              <a:solidFill>
                <a:srgbClr val="00B050"/>
              </a:solidFill>
              <a:effectLst>
                <a:outerShdw blurRad="38100" dist="25400" dir="5400000" algn="ctr" rotWithShape="0">
                  <a:srgbClr val="6E747A">
                    <a:alpha val="43000"/>
                  </a:srgbClr>
                </a:outerShdw>
              </a:effectLst>
            </a:endParaRPr>
          </a:p>
        </p:txBody>
      </p:sp>
      <p:pic>
        <p:nvPicPr>
          <p:cNvPr id="2050" name="Picture 2">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85811" y="2477193"/>
            <a:ext cx="5213811" cy="293570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31800" y="1708289"/>
            <a:ext cx="11303000" cy="4401205"/>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gradFill>
        </p:spPr>
        <p:txBody>
          <a:bodyPr wrap="square">
            <a:spAutoFit/>
          </a:bodyPr>
          <a:lstStyle/>
          <a:p>
            <a:r>
              <a:rPr lang="zh-CN" altLang="en-US" sz="4000"/>
              <a:t>民亦劳止，汔可小康。</a:t>
            </a:r>
            <a:r>
              <a:rPr lang="en-US" altLang="zh-CN" sz="4000"/>
              <a:t>——《</a:t>
            </a:r>
            <a:r>
              <a:rPr lang="zh-CN" altLang="en-US" sz="4000"/>
              <a:t>诗经</a:t>
            </a:r>
            <a:r>
              <a:rPr lang="en-US" altLang="zh-CN" sz="4000"/>
              <a:t>》</a:t>
            </a:r>
            <a:br>
              <a:rPr lang="zh-CN" altLang="en-US" sz="4000"/>
            </a:br>
            <a:r>
              <a:rPr lang="zh-CN" altLang="en-US" sz="4000"/>
              <a:t>治国之道，富民为始。</a:t>
            </a:r>
            <a:r>
              <a:rPr lang="en-US" altLang="zh-CN" sz="4000"/>
              <a:t>——《</a:t>
            </a:r>
            <a:r>
              <a:rPr lang="zh-CN" altLang="en-US" sz="4000"/>
              <a:t>史记</a:t>
            </a:r>
            <a:r>
              <a:rPr lang="en-US" altLang="zh-CN" sz="4000"/>
              <a:t>》</a:t>
            </a:r>
            <a:br>
              <a:rPr lang="zh-CN" altLang="en-US" sz="4000"/>
            </a:br>
            <a:r>
              <a:rPr lang="zh-CN" altLang="en-US" sz="4000"/>
              <a:t>发展永无止境，奋斗未有穷期。</a:t>
            </a:r>
            <a:br>
              <a:rPr lang="zh-CN" altLang="en-US" sz="4000"/>
            </a:br>
            <a:r>
              <a:rPr lang="zh-CN" altLang="en-US" sz="4000"/>
              <a:t>脱贫摘帽不是终点，而是新生活、新奋斗的起点。</a:t>
            </a:r>
            <a:br>
              <a:rPr lang="zh-CN" altLang="en-US" sz="4000"/>
            </a:br>
            <a:r>
              <a:rPr lang="zh-CN" altLang="en-US" sz="4000"/>
              <a:t>共同富裕，既要先富带后富，也要后富学先富。</a:t>
            </a:r>
            <a:br>
              <a:rPr lang="zh-CN" altLang="en-US" sz="4000"/>
            </a:br>
            <a:r>
              <a:rPr lang="zh-CN" altLang="en-US" sz="4000"/>
              <a:t>全面建成小康社会，一个也不能少；共同富裕路上，一个也不能掉队。</a:t>
            </a:r>
            <a:endParaRPr lang="zh-CN" altLang="en-US" sz="4000">
              <a:latin typeface="楷体" panose="02010609060101010101" charset="-122"/>
              <a:ea typeface="楷体" panose="02010609060101010101" charset="-122"/>
              <a:cs typeface="楷体" panose="02010609060101010101" charset="-122"/>
            </a:endParaRPr>
          </a:p>
        </p:txBody>
      </p:sp>
      <p:sp>
        <p:nvSpPr>
          <p:cNvPr id="5" name="矩形 4"/>
          <p:cNvSpPr/>
          <p:nvPr/>
        </p:nvSpPr>
        <p:spPr>
          <a:xfrm>
            <a:off x="3826812" y="25360"/>
            <a:ext cx="3877985" cy="1200329"/>
          </a:xfrm>
          <a:prstGeom prst="rect">
            <a:avLst/>
          </a:prstGeom>
          <a:noFill/>
        </p:spPr>
        <p:txBody>
          <a:bodyPr wrap="none" lIns="91440" tIns="45720" rIns="91440" bIns="45720">
            <a:spAutoFit/>
          </a:bodyPr>
          <a:lstStyle/>
          <a:p>
            <a:pPr algn="ctr"/>
            <a:r>
              <a:rPr lang="zh-CN" altLang="en-US" sz="7200" b="0" cap="none" spc="0" smtClean="0">
                <a:ln w="0"/>
                <a:solidFill>
                  <a:srgbClr val="00B050"/>
                </a:solidFill>
                <a:effectLst>
                  <a:outerShdw blurRad="38100" dist="25400" dir="5400000" algn="ctr" rotWithShape="0">
                    <a:srgbClr val="6E747A">
                      <a:alpha val="43000"/>
                    </a:srgbClr>
                  </a:outerShdw>
                </a:effectLst>
              </a:rPr>
              <a:t>高分语言</a:t>
            </a:r>
            <a:endParaRPr lang="zh-CN" altLang="en-US" sz="7200" b="0" cap="none" spc="0">
              <a:ln w="0"/>
              <a:solidFill>
                <a:srgbClr val="00B050"/>
              </a:solidFill>
              <a:effectLst>
                <a:outerShdw blurRad="38100" dist="25400" dir="5400000" algn="ctr" rotWithShape="0">
                  <a:srgbClr val="6E747A">
                    <a:alpha val="43000"/>
                  </a:srgbClr>
                </a:outerShdw>
              </a:effectLst>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842015"/>
            <a:ext cx="6019800" cy="4524315"/>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gradFill>
        </p:spPr>
        <p:txBody>
          <a:bodyPr wrap="square">
            <a:spAutoFit/>
          </a:bodyPr>
          <a:lstStyle/>
          <a:p>
            <a:r>
              <a:rPr lang="en-US" altLang="zh-CN" sz="3600"/>
              <a:t>《</a:t>
            </a:r>
            <a:r>
              <a:rPr lang="zh-CN" altLang="en-US" sz="3600"/>
              <a:t>让每个人金贵起来</a:t>
            </a:r>
            <a:r>
              <a:rPr lang="en-US" altLang="zh-CN" sz="3600"/>
              <a:t>》</a:t>
            </a:r>
            <a:br>
              <a:rPr lang="zh-CN" altLang="en-US" sz="3600"/>
            </a:br>
            <a:r>
              <a:rPr lang="en-US" altLang="zh-CN" sz="3600"/>
              <a:t>《</a:t>
            </a:r>
            <a:r>
              <a:rPr lang="zh-CN" altLang="en-US" sz="3600" smtClean="0"/>
              <a:t>治国之</a:t>
            </a:r>
            <a:r>
              <a:rPr lang="zh-CN" altLang="en-US" sz="3600"/>
              <a:t>道，富民为始</a:t>
            </a:r>
            <a:r>
              <a:rPr lang="en-US" altLang="zh-CN" sz="3600"/>
              <a:t>》</a:t>
            </a:r>
            <a:br>
              <a:rPr lang="zh-CN" altLang="en-US" sz="3600"/>
            </a:br>
            <a:r>
              <a:rPr lang="en-US" altLang="zh-CN" sz="3600"/>
              <a:t>《</a:t>
            </a:r>
            <a:r>
              <a:rPr lang="zh-CN" altLang="en-US" sz="3600"/>
              <a:t>不忘初心，共同富裕</a:t>
            </a:r>
            <a:r>
              <a:rPr lang="en-US" altLang="zh-CN" sz="3600"/>
              <a:t>》</a:t>
            </a:r>
            <a:br>
              <a:rPr lang="zh-CN" altLang="en-US" sz="3600"/>
            </a:br>
            <a:r>
              <a:rPr lang="en-US" altLang="zh-CN" sz="3600"/>
              <a:t>《</a:t>
            </a:r>
            <a:r>
              <a:rPr lang="zh-CN" altLang="en-US" sz="3600"/>
              <a:t>共同富裕助力中国梦</a:t>
            </a:r>
            <a:r>
              <a:rPr lang="en-US" altLang="zh-CN" sz="3600"/>
              <a:t>》</a:t>
            </a:r>
            <a:br>
              <a:rPr lang="zh-CN" altLang="en-US" sz="3600"/>
            </a:br>
            <a:r>
              <a:rPr lang="en-US" altLang="zh-CN" sz="3600"/>
              <a:t>《</a:t>
            </a:r>
            <a:r>
              <a:rPr lang="zh-CN" altLang="en-US" sz="3600"/>
              <a:t>青春逐梦，富强中国</a:t>
            </a:r>
            <a:r>
              <a:rPr lang="en-US" altLang="zh-CN" sz="3600"/>
              <a:t>》</a:t>
            </a:r>
            <a:br>
              <a:rPr lang="zh-CN" altLang="en-US" sz="3600"/>
            </a:br>
            <a:r>
              <a:rPr lang="en-US" altLang="zh-CN" sz="3600"/>
              <a:t>《</a:t>
            </a:r>
            <a:r>
              <a:rPr lang="zh-CN" altLang="en-US" sz="3600"/>
              <a:t>共同富裕助力中国梦</a:t>
            </a:r>
            <a:r>
              <a:rPr lang="en-US" altLang="zh-CN" sz="3600"/>
              <a:t>》</a:t>
            </a:r>
            <a:br>
              <a:rPr lang="zh-CN" altLang="en-US" sz="3600"/>
            </a:br>
            <a:r>
              <a:rPr lang="en-US" altLang="zh-CN" sz="3600"/>
              <a:t>《</a:t>
            </a:r>
            <a:r>
              <a:rPr lang="zh-CN" altLang="en-US" sz="3600"/>
              <a:t>中国人，共同富起来</a:t>
            </a:r>
            <a:r>
              <a:rPr lang="en-US" altLang="zh-CN" sz="3600"/>
              <a:t>》</a:t>
            </a:r>
            <a:br>
              <a:rPr lang="zh-CN" altLang="en-US" sz="3600"/>
            </a:br>
            <a:r>
              <a:rPr lang="en-US" altLang="zh-CN" sz="3600"/>
              <a:t>《</a:t>
            </a:r>
            <a:r>
              <a:rPr lang="zh-CN" altLang="en-US" sz="3600"/>
              <a:t>共同富裕，要靠双手</a:t>
            </a:r>
            <a:r>
              <a:rPr lang="en-US" altLang="zh-CN" sz="3600"/>
              <a:t>》</a:t>
            </a:r>
            <a:endParaRPr lang="zh-CN" altLang="en-US" sz="3600">
              <a:latin typeface="楷体" panose="02010609060101010101" charset="-122"/>
              <a:ea typeface="楷体" panose="02010609060101010101" charset="-122"/>
              <a:cs typeface="楷体" panose="02010609060101010101" charset="-122"/>
            </a:endParaRPr>
          </a:p>
        </p:txBody>
      </p:sp>
      <p:sp>
        <p:nvSpPr>
          <p:cNvPr id="5" name="矩形 4"/>
          <p:cNvSpPr/>
          <p:nvPr/>
        </p:nvSpPr>
        <p:spPr>
          <a:xfrm>
            <a:off x="3826814" y="25360"/>
            <a:ext cx="3877986" cy="1200329"/>
          </a:xfrm>
          <a:prstGeom prst="rect">
            <a:avLst/>
          </a:prstGeom>
          <a:noFill/>
        </p:spPr>
        <p:txBody>
          <a:bodyPr wrap="none" lIns="91440" tIns="45720" rIns="91440" bIns="45720">
            <a:spAutoFit/>
          </a:bodyPr>
          <a:lstStyle/>
          <a:p>
            <a:pPr algn="ctr"/>
            <a:r>
              <a:rPr lang="zh-CN" altLang="en-US" sz="7200" b="0" cap="none" spc="0" smtClean="0">
                <a:ln w="0"/>
                <a:solidFill>
                  <a:srgbClr val="00B050"/>
                </a:solidFill>
                <a:effectLst>
                  <a:outerShdw blurRad="38100" dist="25400" dir="5400000" algn="ctr" rotWithShape="0">
                    <a:srgbClr val="6E747A">
                      <a:alpha val="43000"/>
                    </a:srgbClr>
                  </a:outerShdw>
                </a:effectLst>
              </a:rPr>
              <a:t>满分题目</a:t>
            </a:r>
            <a:endParaRPr lang="zh-CN" altLang="en-US" sz="7200" b="0" cap="none" spc="0">
              <a:ln w="0"/>
              <a:solidFill>
                <a:srgbClr val="00B050"/>
              </a:solidFill>
              <a:effectLst>
                <a:outerShdw blurRad="38100" dist="25400" dir="5400000" algn="ctr" rotWithShape="0">
                  <a:srgbClr val="6E747A">
                    <a:alpha val="43000"/>
                  </a:srgbClr>
                </a:outerShdw>
              </a:effectLst>
            </a:endParaRPr>
          </a:p>
        </p:txBody>
      </p:sp>
      <p:sp>
        <p:nvSpPr>
          <p:cNvPr id="6" name="矩形 5"/>
          <p:cNvSpPr/>
          <p:nvPr/>
        </p:nvSpPr>
        <p:spPr>
          <a:xfrm>
            <a:off x="5317958" y="2405874"/>
            <a:ext cx="6874042" cy="4524315"/>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gradFill>
        </p:spPr>
        <p:txBody>
          <a:bodyPr wrap="square">
            <a:spAutoFit/>
          </a:bodyPr>
          <a:lstStyle/>
          <a:p>
            <a:r>
              <a:rPr lang="en-US" altLang="zh-CN" sz="3600"/>
              <a:t>《</a:t>
            </a:r>
            <a:r>
              <a:rPr lang="zh-CN" altLang="en-US" sz="3600"/>
              <a:t>共同富裕，民之愿景</a:t>
            </a:r>
            <a:r>
              <a:rPr lang="en-US" altLang="zh-CN" sz="3600"/>
              <a:t>》</a:t>
            </a:r>
            <a:br>
              <a:rPr lang="zh-CN" altLang="en-US" sz="3600"/>
            </a:br>
            <a:r>
              <a:rPr lang="en-US" altLang="zh-CN" sz="3600"/>
              <a:t>《</a:t>
            </a:r>
            <a:r>
              <a:rPr lang="zh-CN" altLang="en-US" sz="3600"/>
              <a:t>国强民富，心之所向</a:t>
            </a:r>
            <a:r>
              <a:rPr lang="en-US" altLang="zh-CN" sz="3600"/>
              <a:t>》</a:t>
            </a:r>
            <a:br>
              <a:rPr lang="zh-CN" altLang="en-US" sz="3600"/>
            </a:br>
            <a:r>
              <a:rPr lang="en-US" altLang="zh-CN" sz="3600"/>
              <a:t>《</a:t>
            </a:r>
            <a:r>
              <a:rPr lang="zh-CN" altLang="en-US" sz="3600"/>
              <a:t>共同富裕，不能靠远眺</a:t>
            </a:r>
            <a:r>
              <a:rPr lang="en-US" altLang="zh-CN" sz="3600"/>
              <a:t>》</a:t>
            </a:r>
            <a:br>
              <a:rPr lang="zh-CN" altLang="en-US" sz="3600"/>
            </a:br>
            <a:r>
              <a:rPr lang="en-US" altLang="zh-CN" sz="3600"/>
              <a:t>《</a:t>
            </a:r>
            <a:r>
              <a:rPr lang="zh-CN" altLang="en-US" sz="3600"/>
              <a:t>共同富裕成就社会新高度</a:t>
            </a:r>
            <a:r>
              <a:rPr lang="en-US" altLang="zh-CN" sz="3600"/>
              <a:t>》</a:t>
            </a:r>
            <a:br>
              <a:rPr lang="zh-CN" altLang="en-US" sz="3600"/>
            </a:br>
            <a:r>
              <a:rPr lang="en-US" altLang="zh-CN" sz="3600"/>
              <a:t>《</a:t>
            </a:r>
            <a:r>
              <a:rPr lang="zh-CN" altLang="en-US" sz="3600"/>
              <a:t>青春奋斗，实现共同富裕</a:t>
            </a:r>
            <a:r>
              <a:rPr lang="en-US" altLang="zh-CN" sz="3600"/>
              <a:t>》</a:t>
            </a:r>
            <a:br>
              <a:rPr lang="zh-CN" altLang="en-US" sz="3600"/>
            </a:br>
            <a:r>
              <a:rPr lang="en-US" altLang="zh-CN" sz="3600"/>
              <a:t>《</a:t>
            </a:r>
            <a:r>
              <a:rPr lang="zh-CN" altLang="en-US" sz="3600"/>
              <a:t>愿每个人身上照耀平等之光</a:t>
            </a:r>
            <a:r>
              <a:rPr lang="en-US" altLang="zh-CN" sz="3600"/>
              <a:t>》</a:t>
            </a:r>
            <a:br>
              <a:rPr lang="zh-CN" altLang="en-US" sz="3600"/>
            </a:br>
            <a:r>
              <a:rPr lang="en-US" altLang="zh-CN" sz="3600"/>
              <a:t>《</a:t>
            </a:r>
            <a:r>
              <a:rPr lang="zh-CN" altLang="en-US" sz="3600"/>
              <a:t>高速发展路上，别丢下慢行者</a:t>
            </a:r>
            <a:r>
              <a:rPr lang="en-US" altLang="zh-CN" sz="3600" smtClean="0"/>
              <a:t>》</a:t>
            </a:r>
          </a:p>
          <a:p>
            <a:endParaRPr lang="zh-CN" altLang="en-US" sz="36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8.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9.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1.xml><?xml version="1.0" encoding="utf-8"?>
<p:tagLst xmlns:p="http://schemas.openxmlformats.org/presentationml/2006/main">
  <p:tag name="KSO_WM_SPECIAL_SOURCE" val="bdnull"/>
</p:tagLst>
</file>

<file path=ppt/tags/tag232.xml><?xml version="1.0" encoding="utf-8"?>
<p:tagLst xmlns:p="http://schemas.openxmlformats.org/presentationml/2006/main">
  <p:tag name="KSO_WM_SPECIAL_SOURCE" val="bdnull"/>
</p:tagLst>
</file>

<file path=ppt/tags/tag23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6.xml><?xml version="1.0" encoding="utf-8"?>
<p:tagLst xmlns:p="http://schemas.openxmlformats.org/presentationml/2006/main">
  <p:tag name="KSO_WM_SPECIAL_SOURCE" val="bdnull"/>
</p:tagLst>
</file>

<file path=ppt/tags/tag23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8.xml><?xml version="1.0" encoding="utf-8"?>
<p:tagLst xmlns:p="http://schemas.openxmlformats.org/presentationml/2006/main">
  <p:tag name="KSO_WM_SPECIAL_SOURCE" val="bdnull"/>
</p:tagLst>
</file>

<file path=ppt/tags/tag23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SPECIAL_SOURCE" val="bdnull"/>
</p:tagLst>
</file>

<file path=ppt/tags/tag242.xml><?xml version="1.0" encoding="utf-8"?>
<p:tagLst xmlns:p="http://schemas.openxmlformats.org/presentationml/2006/main">
  <p:tag name="KSO_WM_SPECIAL_SOURCE" val="bdnull"/>
</p:tagLst>
</file>

<file path=ppt/tags/tag243.xml><?xml version="1.0" encoding="utf-8"?>
<p:tagLst xmlns:p="http://schemas.openxmlformats.org/presentationml/2006/main">
  <p:tag name="KSO_WM_SPECIAL_SOURCE" val="bdnull"/>
</p:tagLst>
</file>

<file path=ppt/tags/tag244.xml><?xml version="1.0" encoding="utf-8"?>
<p:tagLst xmlns:p="http://schemas.openxmlformats.org/presentationml/2006/main">
  <p:tag name="KSO_WM_SPECIAL_SOURCE" val="bdnull"/>
</p:tagLst>
</file>

<file path=ppt/tags/tag245.xml><?xml version="1.0" encoding="utf-8"?>
<p:tagLst xmlns:p="http://schemas.openxmlformats.org/presentationml/2006/main">
  <p:tag name="KSO_WM_SPECIAL_SOURCE" val="bdnull"/>
</p:tagLst>
</file>

<file path=ppt/tags/tag246.xml><?xml version="1.0" encoding="utf-8"?>
<p:tagLst xmlns:p="http://schemas.openxmlformats.org/presentationml/2006/main">
  <p:tag name="KSO_WM_SPECIAL_SOURCE" val="bdnull"/>
</p:tagLst>
</file>

<file path=ppt/tags/tag247.xml><?xml version="1.0" encoding="utf-8"?>
<p:tagLst xmlns:p="http://schemas.openxmlformats.org/presentationml/2006/main">
  <p:tag name="KSO_WM_SPECIAL_SOURCE" val="bdnull"/>
</p:tagLst>
</file>

<file path=ppt/tags/tag248.xml><?xml version="1.0" encoding="utf-8"?>
<p:tagLst xmlns:p="http://schemas.openxmlformats.org/presentationml/2006/main">
  <p:tag name="KSO_WM_SPECIAL_SOURCE" val="bdnull"/>
</p:tagLst>
</file>

<file path=ppt/tags/tag249.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SPECIAL_SOURCE" val="bdnull"/>
</p:tagLst>
</file>

<file path=ppt/tags/tag251.xml><?xml version="1.0" encoding="utf-8"?>
<p:tagLst xmlns:p="http://schemas.openxmlformats.org/presentationml/2006/main">
  <p:tag name="KSO_WM_SPECIAL_SOURCE" val="bdnull"/>
</p:tagLst>
</file>

<file path=ppt/tags/tag252.xml><?xml version="1.0" encoding="utf-8"?>
<p:tagLst xmlns:p="http://schemas.openxmlformats.org/presentationml/2006/main">
  <p:tag name="KSO_WM_SPECIAL_SOURCE" val="bdnull"/>
</p:tagLst>
</file>

<file path=ppt/tags/tag253.xml><?xml version="1.0" encoding="utf-8"?>
<p:tagLst xmlns:p="http://schemas.openxmlformats.org/presentationml/2006/main">
  <p:tag name="KSO_WM_SPECIAL_SOURCE" val="bdnull"/>
</p:tagLst>
</file>

<file path=ppt/tags/tag254.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5.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6.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7.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58</Paragraphs>
  <Slides>28</Slides>
  <Notes>1</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28</vt:i4>
      </vt:variant>
    </vt:vector>
  </HeadingPairs>
  <TitlesOfParts>
    <vt:vector baseType="lpstr" size="45">
      <vt:lpstr>Arial</vt:lpstr>
      <vt:lpstr>微软雅黑</vt:lpstr>
      <vt:lpstr>Wingdings</vt:lpstr>
      <vt:lpstr>汉仪旗黑-85S</vt:lpstr>
      <vt:lpstr>Calibri Light</vt:lpstr>
      <vt:lpstr>Calibri</vt:lpstr>
      <vt:lpstr>楷体</vt:lpstr>
      <vt:lpstr>华文行楷</vt:lpstr>
      <vt:lpstr>隶书</vt:lpstr>
      <vt:lpstr>等线</vt:lpstr>
      <vt:lpstr>方正粗黑宋简体</vt:lpstr>
      <vt:lpstr>mp-quote</vt:lpstr>
      <vt:lpstr>仿宋</vt:lpstr>
      <vt:lpstr>Optima-Regular</vt:lpstr>
      <vt:lpstr>-apple-system</vt:lpstr>
      <vt:lpstr>仿宋_GB2312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2021-12-09T11:40:49.233</cp:lastPrinted>
  <dcterms:created xsi:type="dcterms:W3CDTF">2021-12-09T11:40:49Z</dcterms:created>
  <dcterms:modified xsi:type="dcterms:W3CDTF">2021-12-09T03:40:50Z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