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2022/5/30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s://gimg2.baidu.com/image_search/src=http%3A%2F%2Fupload-images.jianshu.io%2Fupload_images%2F22728646-c63d0da2ab42fdba.jpeg&amp;refer=http%3A%2F%2Fupload-images.jianshu.io&amp;app=2002&amp;size=f9999,10000&amp;q=a80&amp;n=0&amp;g=0n&amp;fmt=auto?sec=1656511399&amp;t=54e39d304f7dd13867c08a3c9fdb69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571744"/>
            <a:ext cx="5847911" cy="3929066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857232"/>
            <a:ext cx="9144000" cy="1470025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zh-CN" altLang="en-US" sz="66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登快阁</a:t>
            </a:r>
            <a:endParaRPr lang="zh-CN" altLang="en-US" sz="66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28662" y="3571876"/>
            <a:ext cx="857256" cy="2967046"/>
          </a:xfrm>
        </p:spPr>
        <p:txBody>
          <a:bodyPr vert="eaVert">
            <a:norm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作者：黄庭坚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落木千山天远大，澄江一道月分明</a:t>
            </a:r>
            <a:endParaRPr lang="zh-CN" alt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2</a:t>
            </a:r>
            <a:r>
              <a:rPr lang="en-US" sz="2800" b="1" dirty="0"/>
              <a:t>. </a:t>
            </a:r>
            <a:r>
              <a:rPr lang="zh-CN" altLang="en-US" sz="2800" b="1" dirty="0"/>
              <a:t>颔联和杜甫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登高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的颔联“无边落木萧萧下，不尽长江滚滚来”表现的意境一样吗？请分析。</a:t>
            </a: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都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表现了景物的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辽远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阔大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的特点，意境开阔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但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与杜诗的沉郁顿挫、慷慨悲壮的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意境不同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的是，黄诗通过辽远阔大、空明澄澈的景物表现出一种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如释重负，放达不羁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的胸襟。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朱弦已为佳人绝，青眼聊因美酒横</a:t>
            </a:r>
            <a:endParaRPr lang="zh-CN" alt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/>
              <a:t>3</a:t>
            </a:r>
            <a:r>
              <a:rPr lang="en-US" b="1" dirty="0"/>
              <a:t>.</a:t>
            </a:r>
            <a:r>
              <a:rPr lang="zh-CN" altLang="en-US" b="1" dirty="0"/>
              <a:t>颈联运用了什么表现手法？请结合诗句简要分析。</a:t>
            </a:r>
          </a:p>
          <a:p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用典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前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句用伯牙捧琴谢知音的故事。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吕氏春秋本味篇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载：“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钟子期死，伯牙破琴绝弦，终身不复鼓琴，以为世无足复为鼓琴者。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”慨叹知音不在，我又与谁弄琴？表达知音难觅的孤寂之情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后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句用阮籍青白眼事。史载阮籍善为青白眼，“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见礼俗之士，以白眼对之，见所悦之人，乃见青眼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”。感叹自己有志向，有抱负不能得以实现的寂寞与无奈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万里归船弄长笛，此心吾与白鸥盟</a:t>
            </a:r>
            <a:endParaRPr lang="zh-CN" alt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4</a:t>
            </a:r>
            <a:r>
              <a:rPr lang="en-US" sz="2800" b="1" dirty="0"/>
              <a:t>.</a:t>
            </a:r>
            <a:r>
              <a:rPr lang="zh-CN" altLang="en-US" sz="2800" b="1" dirty="0"/>
              <a:t>尾联表明了诗人怎样的人生理想？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弃官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归隐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诗人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感受到自己的抱负无法实现、自己的胸怀无人理解的痛苦，诗人面对澄江秋月的无限美景，弃官归隐之心油然而生，就寄托于“归船”、“白鸥”。</a:t>
            </a:r>
          </a:p>
          <a:p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3200" b="1" i="1" dirty="0" smtClean="0"/>
              <a:t>小结：</a:t>
            </a:r>
            <a:endParaRPr lang="zh-CN" altLang="en-US" sz="3200" b="1" i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/>
              <a:t>5</a:t>
            </a:r>
            <a:r>
              <a:rPr lang="zh-CN" altLang="en-US" sz="2800" b="1" dirty="0"/>
              <a:t>．这首诗表达了诗人多方面的感情，请结合全诗简要分析。</a:t>
            </a:r>
          </a:p>
          <a:p>
            <a:r>
              <a:rPr lang="en-US" altLang="zh-CN" sz="2800" b="1" dirty="0" smtClean="0"/>
              <a:t>①</a:t>
            </a:r>
            <a:r>
              <a:rPr lang="zh-CN" altLang="en-US" sz="2800" b="1" dirty="0"/>
              <a:t>对公事（官场生活）的厌倦</a:t>
            </a:r>
            <a:r>
              <a:rPr lang="zh-CN" altLang="en-US" sz="2800" b="1" dirty="0" smtClean="0"/>
              <a:t>；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②</a:t>
            </a:r>
            <a:r>
              <a:rPr lang="zh-CN" altLang="en-US" sz="2800" b="1" dirty="0"/>
              <a:t>对大自然美好景色的热爱</a:t>
            </a:r>
            <a:r>
              <a:rPr lang="zh-CN" altLang="en-US" sz="2800" b="1" dirty="0" smtClean="0"/>
              <a:t>；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③</a:t>
            </a:r>
            <a:r>
              <a:rPr lang="zh-CN" altLang="en-US" sz="2800" b="1" dirty="0"/>
              <a:t>因世无知己（缺少知音）、怀才不遇而借酒浇愁的苦闷和感慨</a:t>
            </a:r>
            <a:r>
              <a:rPr lang="zh-CN" altLang="en-US" sz="2800" b="1" dirty="0" smtClean="0"/>
              <a:t>；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④</a:t>
            </a:r>
            <a:r>
              <a:rPr lang="zh-CN" altLang="en-US" sz="2800" b="1" dirty="0"/>
              <a:t>还有辞官还乡、回归自然过那种自由自在生活的愿望的流露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黄庭坚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笔下的这种归隐之情与陶潜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饮酒其五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或王维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积雨辋川庄作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所呈现的归隐超脱的意境显然不同。陶潜和王维的隐逸之情不仅存在于笔端，也存在于二人的实际行为中，他们有归隐之意且有归隐之举，而黄庭坚虽与白鸥相盟，但结合其生平经历，我们发现他始终没有实现这一盟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/>
              <a:t>讨论：诗人为什么明知官场扰人、归隐甚快，却依然终生流连官场在宦海沉浮呢？ </a:t>
            </a:r>
            <a:endParaRPr lang="zh-CN" altLang="en-US" sz="2800" dirty="0"/>
          </a:p>
          <a:p>
            <a:endParaRPr lang="zh-CN" altLang="en-US" sz="28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2800" b="1" dirty="0"/>
              <a:t>【</a:t>
            </a:r>
            <a:r>
              <a:rPr lang="zh-CN" altLang="en-US" sz="2800" b="1" dirty="0"/>
              <a:t>猜测</a:t>
            </a:r>
            <a:r>
              <a:rPr lang="en-US" sz="2800" b="1" dirty="0"/>
              <a:t>1</a:t>
            </a:r>
            <a:r>
              <a:rPr lang="en-US" altLang="zh-CN" sz="2800" b="1" dirty="0"/>
              <a:t>】“</a:t>
            </a:r>
            <a:r>
              <a:rPr lang="zh-CN" altLang="en-US" sz="2800" b="1" dirty="0"/>
              <a:t>大隐隐于市”？</a:t>
            </a:r>
          </a:p>
          <a:p>
            <a:r>
              <a:rPr lang="zh-CN" altLang="en-US" sz="2800" b="1" dirty="0"/>
              <a:t>恐怕不是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“</a:t>
            </a:r>
            <a:r>
              <a:rPr lang="zh-CN" altLang="en-US" sz="2800" b="1" dirty="0"/>
              <a:t>大隐隐于市”的境界应如苏辙在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黄州快哉亭记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中所阐述的那样旷达：“使其中坦然，不以物伤性，将何适而非快？</a:t>
            </a:r>
            <a:r>
              <a:rPr lang="zh-CN" altLang="en-US" sz="2800" b="1" dirty="0" smtClean="0"/>
              <a:t>”</a:t>
            </a:r>
            <a:endParaRPr lang="zh-CN" altLang="en-US" sz="2800" b="1" dirty="0"/>
          </a:p>
          <a:p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85728"/>
            <a:ext cx="8643998" cy="6215106"/>
          </a:xfrm>
        </p:spPr>
        <p:txBody>
          <a:bodyPr>
            <a:noAutofit/>
          </a:bodyPr>
          <a:lstStyle/>
          <a:p>
            <a:r>
              <a:rPr lang="en-US" altLang="zh-CN" sz="2600" b="1" dirty="0"/>
              <a:t>【</a:t>
            </a:r>
            <a:r>
              <a:rPr lang="zh-CN" altLang="en-US" sz="2600" b="1" dirty="0"/>
              <a:t>猜测</a:t>
            </a:r>
            <a:r>
              <a:rPr lang="en-US" sz="2600" b="1" dirty="0"/>
              <a:t>2</a:t>
            </a:r>
            <a:r>
              <a:rPr lang="en-US" altLang="zh-CN" sz="2600" b="1" dirty="0"/>
              <a:t>】</a:t>
            </a:r>
            <a:r>
              <a:rPr lang="zh-CN" altLang="en-US" sz="2600" b="1" dirty="0"/>
              <a:t>争名逐利？</a:t>
            </a:r>
          </a:p>
          <a:p>
            <a:r>
              <a:rPr lang="zh-CN" altLang="en-US" sz="2600" b="1" dirty="0"/>
              <a:t>更加不是。我们回过头去看诗的第一句第一个词</a:t>
            </a:r>
            <a:r>
              <a:rPr lang="en-US" altLang="zh-CN" sz="2600" b="1" dirty="0"/>
              <a:t>——“</a:t>
            </a:r>
            <a:r>
              <a:rPr lang="zh-CN" altLang="en-US" sz="2600" b="1" dirty="0"/>
              <a:t>痴儿”。“痴儿”一词出自</a:t>
            </a:r>
            <a:r>
              <a:rPr lang="en-US" altLang="zh-CN" sz="2600" b="1" dirty="0"/>
              <a:t>《</a:t>
            </a:r>
            <a:r>
              <a:rPr lang="zh-CN" altLang="en-US" sz="2600" b="1" dirty="0"/>
              <a:t>晋</a:t>
            </a:r>
            <a:r>
              <a:rPr lang="zh-CN" altLang="en-US" sz="2600" b="1" dirty="0" smtClean="0"/>
              <a:t>书</a:t>
            </a:r>
            <a:r>
              <a:rPr lang="en-US" altLang="zh-CN" sz="2600" b="1" dirty="0" smtClean="0"/>
              <a:t>·</a:t>
            </a:r>
            <a:r>
              <a:rPr lang="zh-CN" altLang="en-US" sz="2600" b="1" dirty="0" smtClean="0"/>
              <a:t>列传</a:t>
            </a:r>
            <a:r>
              <a:rPr lang="zh-CN" altLang="en-US" sz="2600" b="1" dirty="0"/>
              <a:t>十七章</a:t>
            </a:r>
            <a:r>
              <a:rPr lang="en-US" altLang="zh-CN" sz="2600" b="1" dirty="0"/>
              <a:t>》</a:t>
            </a:r>
            <a:r>
              <a:rPr lang="zh-CN" altLang="en-US" sz="2600" b="1" dirty="0"/>
              <a:t>：为人清正的傅咸屡屡批评在朝为官的杨骏，杨骏之弟、傅咸之友杨济便写信婉劝傅咸停止批评：“江海之流混混，故能成其深广也。天下大器，非可稍了，而相观每事欲了。生子痴，了官事。官事未易了也。了事正作痴，复为快耳。</a:t>
            </a:r>
            <a:r>
              <a:rPr lang="zh-CN" altLang="en-US" sz="2600" b="1" dirty="0" smtClean="0"/>
              <a:t>” 刘勰</a:t>
            </a:r>
            <a:r>
              <a:rPr lang="zh-CN" altLang="en-US" sz="2600" b="1" dirty="0"/>
              <a:t>在</a:t>
            </a:r>
            <a:r>
              <a:rPr lang="en-US" altLang="zh-CN" sz="2600" b="1" dirty="0"/>
              <a:t>《</a:t>
            </a:r>
            <a:r>
              <a:rPr lang="zh-CN" altLang="en-US" sz="2600" b="1" dirty="0"/>
              <a:t>文心雕龙</a:t>
            </a:r>
            <a:r>
              <a:rPr lang="en-US" altLang="zh-CN" sz="2600" b="1" dirty="0"/>
              <a:t>·</a:t>
            </a:r>
            <a:r>
              <a:rPr lang="zh-CN" altLang="en-US" sz="2600" b="1" dirty="0"/>
              <a:t>明诗篇</a:t>
            </a:r>
            <a:r>
              <a:rPr lang="en-US" altLang="zh-CN" sz="2600" b="1" dirty="0"/>
              <a:t>》</a:t>
            </a:r>
            <a:r>
              <a:rPr lang="zh-CN" altLang="en-US" sz="2600" b="1" dirty="0"/>
              <a:t>也总结晋人时风是“嗤笑徇务之志，崇盛忘机之谈”。</a:t>
            </a:r>
          </a:p>
          <a:p>
            <a:r>
              <a:rPr lang="zh-CN" altLang="en-US" sz="2600" b="1" dirty="0"/>
              <a:t>可见，在许多文人眼中，过于关心时务政事就是“痴”的表现。所以心有“忘机”之愿而当时正在泰和县为官的黄庭坚便只能自嘲为“痴儿”，深知自己投身宦海的行为在他人眼中、在自己心中均是痴傻之举，他并不想随波逐流、争名逐利。那他流连官场、宦海浮沉却不乘船归去又是为哪般？</a:t>
            </a:r>
          </a:p>
          <a:p>
            <a:endParaRPr lang="zh-CN" alt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Autofit/>
          </a:bodyPr>
          <a:lstStyle/>
          <a:p>
            <a:r>
              <a:rPr lang="en-US" altLang="zh-CN" sz="2800" b="1" dirty="0"/>
              <a:t>【</a:t>
            </a:r>
            <a:r>
              <a:rPr lang="zh-CN" altLang="en-US" sz="2800" b="1" dirty="0"/>
              <a:t>猜测</a:t>
            </a:r>
            <a:r>
              <a:rPr lang="en-US" sz="2800" b="1" dirty="0"/>
              <a:t>3</a:t>
            </a:r>
            <a:r>
              <a:rPr lang="en-US" altLang="zh-CN" sz="2800" b="1" dirty="0"/>
              <a:t>】</a:t>
            </a:r>
            <a:r>
              <a:rPr lang="zh-CN" altLang="en-US" sz="2800" b="1" dirty="0"/>
              <a:t>：</a:t>
            </a:r>
            <a:r>
              <a:rPr lang="zh-CN" alt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济世安民的士大夫情怀。</a:t>
            </a:r>
          </a:p>
          <a:p>
            <a:r>
              <a:rPr lang="zh-CN" altLang="en-US" sz="2800" b="1" dirty="0"/>
              <a:t>若能更全面地了解黄庭坚的诗词、事迹和性格，我们会发现他虽无逐名之衷，却有济世之怀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这</a:t>
            </a:r>
            <a:r>
              <a:rPr lang="zh-CN" altLang="en-US" sz="2800" b="1" dirty="0"/>
              <a:t>其实是中国许许多多</a:t>
            </a:r>
            <a:r>
              <a:rPr lang="zh-CN" altLang="en-US" sz="2800" b="1" dirty="0" smtClean="0"/>
              <a:t>士大夫共有</a:t>
            </a:r>
            <a:r>
              <a:rPr lang="zh-CN" altLang="en-US" sz="2800" b="1" dirty="0"/>
              <a:t>的高尚情怀。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孟子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曰：“达则兼济天下，穷则独善其身”，而</a:t>
            </a:r>
            <a:r>
              <a:rPr lang="zh-CN" altLang="en-US" sz="2800" b="1" dirty="0">
                <a:solidFill>
                  <a:srgbClr val="FF0000"/>
                </a:solidFill>
              </a:rPr>
              <a:t>李白</a:t>
            </a:r>
            <a:r>
              <a:rPr lang="zh-CN" altLang="en-US" sz="2800" b="1" dirty="0"/>
              <a:t>却说：“</a:t>
            </a:r>
            <a:r>
              <a:rPr lang="zh-CN" altLang="en-US" sz="2800" b="1" dirty="0">
                <a:solidFill>
                  <a:srgbClr val="FF0000"/>
                </a:solidFill>
              </a:rPr>
              <a:t>苟无济代心，独善亦何益？</a:t>
            </a:r>
            <a:r>
              <a:rPr lang="zh-CN" altLang="en-US" sz="2800" b="1" dirty="0"/>
              <a:t>”黄庭坚正是这样的人。他们不同于那些归隐之士，即使对“榆柳荫后檐，桃李罗堂前”的生活心向往之，却难以拂袖而去；虽不求闻达天下，却依然会在走下快阁之后变回一方父母官，做回那个“痴儿”，兢兢业业地去“了却公家事”了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0100" y="428604"/>
            <a:ext cx="742955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/>
              <a:t>雨中登岳阳楼望君山</a:t>
            </a:r>
          </a:p>
          <a:p>
            <a:pPr algn="ctr"/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黄庭坚</a:t>
            </a:r>
            <a:endParaRPr lang="zh-CN" altLang="en-US" sz="2800" b="1" dirty="0" smtClean="0"/>
          </a:p>
          <a:p>
            <a:pPr algn="ctr"/>
            <a:endParaRPr lang="en-US" altLang="zh-CN" sz="2800" b="1" dirty="0" smtClean="0"/>
          </a:p>
          <a:p>
            <a:pPr algn="ctr"/>
            <a:r>
              <a:rPr lang="zh-CN" altLang="en-US" sz="2800" b="1" i="1" dirty="0" smtClean="0"/>
              <a:t>其一</a:t>
            </a:r>
            <a:endParaRPr lang="zh-CN" altLang="en-US" sz="2800" b="1" i="1" dirty="0" smtClean="0"/>
          </a:p>
          <a:p>
            <a:pPr algn="ctr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投荒万死鬓毛斑，生入瞿塘滟滪关。</a:t>
            </a:r>
          </a:p>
          <a:p>
            <a:pPr algn="ctr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未到江南先一笑，岳阳楼上对君山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en-US" sz="2800" b="1" dirty="0" smtClean="0"/>
          </a:p>
          <a:p>
            <a:pPr algn="ctr"/>
            <a:r>
              <a:rPr lang="zh-CN" altLang="en-US" sz="2800" b="1" i="1" dirty="0" smtClean="0"/>
              <a:t>其二</a:t>
            </a:r>
          </a:p>
          <a:p>
            <a:pPr algn="ctr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满川风雨独凭栏，绾结湘娥十二鬟。</a:t>
            </a:r>
          </a:p>
          <a:p>
            <a:pPr algn="ctr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可惜不当湖水面，银山堆里看青山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 smtClean="0"/>
              <a:t>注：宋</a:t>
            </a:r>
            <a:r>
              <a:rPr lang="zh-CN" altLang="en-US" sz="2400" b="1" dirty="0" smtClean="0"/>
              <a:t>崇宁元年，黄庭坚贬谪四川近六年后被赦，在回江西老家的路上经过岳阳，写下此诗。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00034" y="928670"/>
            <a:ext cx="800105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寄黄几复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800" b="1" dirty="0" smtClean="0"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800" b="1" dirty="0" smtClean="0">
                <a:latin typeface="Calibri" pitchFamily="34" charset="0"/>
                <a:ea typeface="宋体" pitchFamily="2" charset="-122"/>
                <a:cs typeface="Times New Roman" pitchFamily="18" charset="0"/>
              </a:rPr>
              <a:t>黄庭坚</a:t>
            </a:r>
            <a:endParaRPr lang="en-US" altLang="zh-CN" sz="2800" b="1" dirty="0" smtClean="0"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我居北海君南海，寄雁传书谢不能。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桃李春风一杯酒，江湖夜雨十年灯。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持家但有四立壁，治病不蕲三折肱。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想得读书头已白，隔溪猿哭瘴溪藤。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half" idx="1"/>
          </p:nvPr>
        </p:nvSpPr>
        <p:spPr>
          <a:xfrm>
            <a:off x="571472" y="1214422"/>
            <a:ext cx="4038600" cy="4525963"/>
          </a:xfrm>
        </p:spPr>
        <p:txBody>
          <a:bodyPr/>
          <a:lstStyle/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黄庭坚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(1045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－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1105)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，字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鲁直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，自号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山谷道人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，晚号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涪翁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，洪州分宁（今江西修水）人，因旧属豫章郡，故又称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黄豫章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。曾任地方官和国史编修官，北宋诗人、词人、书法家，为盛极一时的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江西诗派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开山之祖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362" name="Picture 2" descr="查看源图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57166"/>
            <a:ext cx="2857500" cy="5715000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5214942" y="6143644"/>
            <a:ext cx="3441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/>
              <a:t>付爱民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黄庭坚肖像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2011</a:t>
            </a:r>
            <a:r>
              <a:rPr lang="zh-CN" altLang="en-US" b="1" dirty="0" smtClean="0"/>
              <a:t>）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>
            <a:no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“苏门四学士”</a:t>
            </a: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北宋文学家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黄庭坚、秦观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（字少游，一字太虚，号淮海居士）、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晁补之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（字无咎，号归来子）和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张耒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字文潜，号柯山）的并称。苏轼是继欧阳修之后主持北宋文坛的领袖人物，在当时的作家中间享有巨大的声誉，一时与之交游或接受他的指导者甚多，黄、秦、晁、张四人都曾得到他的培养、奖掖和荐拔。在苏轼的众多门生和崇拜者中，他最欣赏和重视这四个人。最先将他们的名字并提和加以宣传的，就是苏轼本人。由于苏轼的推誉，四人很快名满天下。不过“苏门四学士”这一称号只是表明这四位作家得到过苏轼的垂青和指导，接受过他的文学影响，而并不意味着他们或他们与苏轼可以统称为一个文学流派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“苏门六君子”（苏门六学士）</a:t>
            </a:r>
          </a:p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即苏门四学士和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李廌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sz="2400" b="1" dirty="0" err="1" smtClean="0">
                <a:latin typeface="楷体" pitchFamily="49" charset="-122"/>
                <a:ea typeface="楷体" pitchFamily="49" charset="-122"/>
              </a:rPr>
              <a:t>zhì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，字方叔）、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陈师道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（字履常、无己，号后山居士）的合称。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“宋四家”</a:t>
            </a:r>
          </a:p>
          <a:p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黄庭坚的书法独树一格，自成一家，他和北宋书法家苏轼、米芾和蔡襄齐名，世称为“宋四家”。</a:t>
            </a:r>
          </a:p>
        </p:txBody>
      </p:sp>
      <p:pic>
        <p:nvPicPr>
          <p:cNvPr id="1026" name="Picture 2" descr="查看源图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285728"/>
            <a:ext cx="3692968" cy="63690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zh-CN" altLang="en-US" sz="2800" b="1" dirty="0"/>
              <a:t>“二十四孝”主角之一</a:t>
            </a:r>
          </a:p>
          <a:p>
            <a:r>
              <a:rPr lang="zh-CN" altLang="en-US" sz="2800" b="1" dirty="0">
                <a:solidFill>
                  <a:srgbClr val="FF0000"/>
                </a:solidFill>
              </a:rPr>
              <a:t>涤亲溺器</a:t>
            </a:r>
            <a:r>
              <a:rPr lang="zh-CN" altLang="en-US" sz="2800" b="1" dirty="0"/>
              <a:t>：宋黄庭坚，元符中为太史，性至孝。身虽贵显，奉母尽诚。每夕，亲自为母涤溺器，未尝一刻，不供子职。有诗称赞：贵显闻天下，平生孝事亲。亲自涤溺器，不用婢妾人。</a:t>
            </a:r>
          </a:p>
          <a:p>
            <a:r>
              <a:rPr lang="zh-CN" altLang="en-US" sz="2800" b="1" dirty="0" smtClean="0"/>
              <a:t>所以苏东坡</a:t>
            </a:r>
            <a:r>
              <a:rPr lang="zh-CN" altLang="en-US" sz="2800" b="1" dirty="0"/>
              <a:t>赞叹他「瑰伟之文，妙绝当世；孝友之行，追配古人。」这是说他的文章瑰伟，气韵超然，无可比拟；而他孝顺父母，友爱兄弟的情操，可以媲美古人。</a:t>
            </a:r>
          </a:p>
          <a:p>
            <a:endParaRPr lang="zh-CN" altLang="en-US" sz="2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背景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/>
              <a:t>宋神宗元丰五年（</a:t>
            </a:r>
            <a:r>
              <a:rPr lang="en-US" sz="2800" b="1" dirty="0"/>
              <a:t>1082</a:t>
            </a:r>
            <a:r>
              <a:rPr lang="zh-CN" altLang="en-US" sz="2800" b="1" dirty="0"/>
              <a:t>），黄庭坚当时在吉州太和县（今江西泰和）知县任上。此时作者三十八岁，在太和令任上已有三个年头。百姓的困苦，官吏的尸位素餐，使作者有志难展，于是产生孤独寂寞之感。公事之余，诗人常到</a:t>
            </a:r>
            <a:r>
              <a:rPr lang="en-US" sz="2800" b="1" dirty="0"/>
              <a:t>"</a:t>
            </a:r>
            <a:r>
              <a:rPr lang="zh-CN" altLang="en-US" sz="2800" b="1" dirty="0"/>
              <a:t>澄江之上，以江山广远，景物清华得名</a:t>
            </a:r>
            <a:r>
              <a:rPr lang="en-US" sz="2800" b="1" dirty="0"/>
              <a:t>"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清一</a:t>
            </a:r>
            <a:r>
              <a:rPr lang="zh-CN" altLang="en-US" sz="2800" b="1" dirty="0" smtClean="0"/>
              <a:t>统治</a:t>
            </a:r>
            <a:r>
              <a:rPr lang="en-US" altLang="zh-CN" sz="2800" b="1" dirty="0" smtClean="0"/>
              <a:t>·</a:t>
            </a:r>
            <a:r>
              <a:rPr lang="zh-CN" altLang="en-US" sz="2800" b="1" dirty="0" smtClean="0"/>
              <a:t>吉</a:t>
            </a:r>
            <a:r>
              <a:rPr lang="zh-CN" altLang="en-US" sz="2800" b="1" dirty="0"/>
              <a:t>安府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）的快阁上览胜。</a:t>
            </a:r>
          </a:p>
          <a:p>
            <a:endParaRPr lang="zh-CN" altLang="en-US" sz="28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35798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补注：</a:t>
            </a:r>
            <a:endParaRPr lang="en-US" sz="2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sz="26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、了却：完成。</a:t>
            </a:r>
          </a:p>
          <a:p>
            <a:r>
              <a:rPr lang="en-US" sz="2600" b="1" dirty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、东西：东西两边。指在阁中四处周览。</a:t>
            </a:r>
          </a:p>
          <a:p>
            <a:r>
              <a:rPr lang="en-US" sz="26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、落木：落叶。千山：众山。</a:t>
            </a:r>
          </a:p>
          <a:p>
            <a:r>
              <a:rPr lang="en-US" sz="2600" b="1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、澄江：指赣江。澄，澄澈，清澈。</a:t>
            </a:r>
          </a:p>
          <a:p>
            <a:r>
              <a:rPr lang="en-US" sz="2600" b="1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、佳人：美人，引申为知己、知音。</a:t>
            </a:r>
          </a:p>
          <a:p>
            <a:r>
              <a:rPr lang="en-US" sz="2600" b="1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、聊，暂且。</a:t>
            </a:r>
          </a:p>
          <a:p>
            <a:r>
              <a:rPr lang="en-US" sz="2600" b="1" dirty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、弄：演奏。</a:t>
            </a:r>
          </a:p>
          <a:p>
            <a:r>
              <a:rPr lang="en-US" sz="2600" b="1" dirty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、与白鸥盟：据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列子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黄帝</a:t>
            </a:r>
            <a:r>
              <a:rPr lang="en-US" altLang="zh-CN" sz="26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600" b="1" dirty="0">
                <a:latin typeface="楷体" pitchFamily="49" charset="-122"/>
                <a:ea typeface="楷体" pitchFamily="49" charset="-122"/>
              </a:rPr>
              <a:t>：“海上之人有好沤（同“鸥”）鸟者，每旦之海上从沤鸟游，沤鸟之至者，百住（“住”当作“数”）而不止。其父曰：‘吾闻沤鸟皆从汝游，汝取来吾玩之。’明日之海上，沤鸟舞而不下也。”后人以与鸥鸟盟誓表示毫无机心（巧诈之心，机巧功利之心），这里是指无利禄之心，借指归隐</a:t>
            </a:r>
            <a:r>
              <a:rPr lang="zh-CN" altLang="en-US" sz="26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译文</a:t>
            </a:r>
            <a:endParaRPr lang="zh-CN" altLang="en-US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b="1" dirty="0"/>
              <a:t>我这愚痴的书生今天办完了公事，趁着傍晚雨后初晴，登上快阁，倚着栏杆周览风景。</a:t>
            </a:r>
          </a:p>
          <a:p>
            <a:r>
              <a:rPr lang="zh-CN" altLang="en-US" sz="2800" b="1" dirty="0"/>
              <a:t>众山之上，万木萧疏，天空更显得辽远阔大，而在朗朗明月下，是一道清澈的江水。</a:t>
            </a:r>
          </a:p>
          <a:p>
            <a:r>
              <a:rPr lang="zh-CN" altLang="en-US" sz="2800" b="1" dirty="0"/>
              <a:t>友人远离，早已没有弄弦的兴致了，青眼就姑且只为美酒而端看。</a:t>
            </a:r>
          </a:p>
          <a:p>
            <a:r>
              <a:rPr lang="zh-CN" altLang="en-US" sz="2800" b="1" dirty="0"/>
              <a:t>找只船坐上去，吹着笛子，漂流到万里之外的家乡去，我的心与白鸥订盟，再无俗念牵挂</a:t>
            </a:r>
            <a:r>
              <a:rPr lang="zh-CN" altLang="en-US" sz="2800" b="1" dirty="0" smtClean="0"/>
              <a:t>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痴儿了却公家事，快阁东西倚晚晴</a:t>
            </a:r>
            <a:endParaRPr lang="zh-CN" altLang="en-US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1</a:t>
            </a:r>
            <a:r>
              <a:rPr lang="zh-CN" altLang="en-US" sz="2800" b="1" dirty="0"/>
              <a:t>．首联表达了诗人什么样的心情？</a:t>
            </a: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如释重负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的欢快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心情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诗人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此时已厌倦了为官之事。“了却”，足见其如释重负之心，终于从案牍中得以短暂的休憩，有机会，有闲暇登上快阁“倚晚晴”，心情是多么的愉悦。</a:t>
            </a:r>
          </a:p>
          <a:p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2016</Words>
  <PresentationFormat>全屏显示(4:3)</PresentationFormat>
  <Paragraphs>85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登快阁</vt:lpstr>
      <vt:lpstr>幻灯片 2</vt:lpstr>
      <vt:lpstr>幻灯片 3</vt:lpstr>
      <vt:lpstr>幻灯片 4</vt:lpstr>
      <vt:lpstr>幻灯片 5</vt:lpstr>
      <vt:lpstr>背景</vt:lpstr>
      <vt:lpstr>幻灯片 7</vt:lpstr>
      <vt:lpstr>译文</vt:lpstr>
      <vt:lpstr>痴儿了却公家事，快阁东西倚晚晴</vt:lpstr>
      <vt:lpstr>落木千山天远大，澄江一道月分明</vt:lpstr>
      <vt:lpstr>朱弦已为佳人绝，青眼聊因美酒横</vt:lpstr>
      <vt:lpstr>万里归船弄长笛，此心吾与白鸥盟</vt:lpstr>
      <vt:lpstr>小结：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登快阁</dc:title>
  <dc:creator>Benjamin</dc:creator>
  <cp:lastModifiedBy>Benjamin</cp:lastModifiedBy>
  <cp:revision>9</cp:revision>
  <dcterms:created xsi:type="dcterms:W3CDTF">2022-05-30T12:59:45Z</dcterms:created>
  <dcterms:modified xsi:type="dcterms:W3CDTF">2022-05-30T14:07:36Z</dcterms:modified>
</cp:coreProperties>
</file>