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sldIdLst>
    <p:sldId id="257" r:id="rId4"/>
    <p:sldId id="256" r:id="rId5"/>
    <p:sldId id="278" r:id="rId6"/>
    <p:sldId id="258" r:id="rId7"/>
    <p:sldId id="262" r:id="rId8"/>
    <p:sldId id="260" r:id="rId9"/>
    <p:sldId id="263" r:id="rId10"/>
    <p:sldId id="271" r:id="rId11"/>
    <p:sldId id="264" r:id="rId12"/>
    <p:sldId id="265" r:id="rId13"/>
    <p:sldId id="267" r:id="rId14"/>
    <p:sldId id="269" r:id="rId15"/>
    <p:sldId id="272" r:id="rId16"/>
  </p:sldIdLst>
  <p:sldSz cx="9144000" cy="6858000"/>
  <p:notesSz cx="6858000" cy="9144000"/>
  <p:embeddedFontLs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文鼎行楷碑体_B" panose="04020800000000000000" charset="-122"/>
      <p:bold r:id="rId24"/>
    </p:embeddedFont>
    <p:embeddedFont>
      <p:font typeface="楷体" panose="02010609060101010101" charset="-122"/>
      <p:regular r:id="rId25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1828419" cy="18284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65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8607" y="274638"/>
            <a:ext cx="205660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74638"/>
            <a:ext cx="605059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8788" y="274638"/>
            <a:ext cx="8226425" cy="114300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8788" y="1598613"/>
            <a:ext cx="8226425" cy="45275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8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>
              <a:defRPr sz="13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2613" y="6245225"/>
            <a:ext cx="289877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ctr">
              <a:defRPr sz="1300">
                <a:ea typeface="宋体" panose="02010600030101010101" pitchFamily="2" charset="-122"/>
              </a:defRPr>
            </a:lvl1pPr>
          </a:lstStyle>
          <a:p>
            <a:pPr lvl="0"/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4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r">
              <a:defRPr sz="13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8953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3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1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7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3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2084546533_193451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20365" y="1898015"/>
            <a:ext cx="3871595" cy="11099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行楷碑体_B" panose="04020800000000000000" charset="-122"/>
                <a:ea typeface="文鼎行楷碑体_B" panose="04020800000000000000" charset="-122"/>
              </a:rPr>
              <a:t>语文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0715" y="3850640"/>
            <a:ext cx="30333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文鼎行楷碑体_B" panose="04020800000000000000" charset="-122"/>
                <a:ea typeface="文鼎行楷碑体_B" panose="04020800000000000000" charset="-122"/>
              </a:rPr>
              <a:t>主讲人：陈国刚</a:t>
            </a:r>
            <a:endParaRPr lang="zh-CN" altLang="en-US" sz="3200" b="1">
              <a:solidFill>
                <a:schemeClr val="tx1"/>
              </a:solidFill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3760" y="4920615"/>
            <a:ext cx="25679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QQ:657461439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70" name=" 170"/>
          <p:cNvSpPr/>
          <p:nvPr/>
        </p:nvSpPr>
        <p:spPr>
          <a:xfrm>
            <a:off x="7875905" y="6391910"/>
            <a:ext cx="1268095" cy="558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7030A0"/>
                </a:solidFill>
              </a:rPr>
              <a:t>第一课时</a:t>
            </a:r>
            <a:endParaRPr lang="zh-CN" altLang="en-US" b="1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93b1OOOPIC7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64b1OOOPIC5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 descr="38b1OOOPICe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88b1OOOPICd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2481466_225303001652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03275"/>
            <a:ext cx="9144000" cy="605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818130" y="255270"/>
            <a:ext cx="477393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8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行楷碑体_B" panose="04020800000000000000" charset="-122"/>
                <a:ea typeface="文鼎行楷碑体_B" panose="04020800000000000000" charset="-122"/>
                <a:sym typeface="+mn-ea"/>
              </a:rPr>
              <a:t>语文是什么</a:t>
            </a:r>
            <a:endParaRPr lang="zh-CN" altLang="en-US" sz="8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795" y="4128135"/>
            <a:ext cx="608711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400" b="1"/>
          </a:p>
          <a:p>
            <a:r>
              <a:rPr lang="en-US" altLang="zh-CN" sz="2400"/>
              <a:t>       3.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语言</a:t>
            </a:r>
            <a:r>
              <a:rPr lang="en-US" altLang="zh-CN" sz="2400"/>
              <a:t>+</a:t>
            </a:r>
            <a:r>
              <a:rPr lang="zh-CN" altLang="en-US" sz="2400"/>
              <a:t>文字</a:t>
            </a:r>
            <a:endParaRPr lang="zh-CN" altLang="en-US" sz="2400"/>
          </a:p>
          <a:p>
            <a:r>
              <a:rPr lang="en-US" altLang="zh-CN" sz="2400"/>
              <a:t>       4.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语言</a:t>
            </a:r>
            <a:r>
              <a:rPr lang="en-US" altLang="zh-CN" sz="2400"/>
              <a:t>+</a:t>
            </a:r>
            <a:r>
              <a:rPr lang="zh-CN" altLang="en-US" sz="2400"/>
              <a:t>文学</a:t>
            </a:r>
            <a:endParaRPr lang="zh-CN" altLang="en-US" sz="2400"/>
          </a:p>
          <a:p>
            <a:r>
              <a:rPr lang="en-US" altLang="zh-CN" sz="2400"/>
              <a:t>       5.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语言</a:t>
            </a:r>
            <a:r>
              <a:rPr lang="en-US" altLang="zh-CN" sz="2400"/>
              <a:t>+</a:t>
            </a:r>
            <a:r>
              <a:rPr lang="zh-CN" altLang="en-US" sz="2400"/>
              <a:t>文字</a:t>
            </a:r>
            <a:r>
              <a:rPr lang="en-US" altLang="zh-CN" sz="2400"/>
              <a:t>+</a:t>
            </a:r>
            <a:r>
              <a:rPr lang="zh-CN" altLang="en-US" sz="2400"/>
              <a:t>文章</a:t>
            </a:r>
            <a:endParaRPr lang="zh-CN" altLang="en-US" sz="2400"/>
          </a:p>
          <a:p>
            <a:r>
              <a:rPr lang="en-US" altLang="zh-CN" sz="2400"/>
              <a:t>       6.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语言</a:t>
            </a:r>
            <a:r>
              <a:rPr lang="en-US" altLang="zh-CN" sz="2400"/>
              <a:t>+</a:t>
            </a:r>
            <a:r>
              <a:rPr lang="zh-CN" altLang="en-US" sz="2400"/>
              <a:t>文学</a:t>
            </a:r>
            <a:r>
              <a:rPr lang="en-US" altLang="zh-CN" sz="2400"/>
              <a:t>+</a:t>
            </a:r>
            <a:r>
              <a:rPr lang="zh-CN" altLang="en-US" sz="2400"/>
              <a:t>文化</a:t>
            </a:r>
            <a:endParaRPr lang="zh-CN" altLang="en-US" sz="2400"/>
          </a:p>
          <a:p>
            <a:r>
              <a:rPr lang="en-US" altLang="zh-CN" sz="2400"/>
              <a:t>       7.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语言</a:t>
            </a:r>
            <a:r>
              <a:rPr lang="en-US" altLang="zh-CN" sz="2400"/>
              <a:t>+</a:t>
            </a:r>
            <a:r>
              <a:rPr lang="zh-CN" altLang="en-US" sz="2400"/>
              <a:t>文字</a:t>
            </a:r>
            <a:r>
              <a:rPr lang="en-US" altLang="zh-CN" sz="2400"/>
              <a:t>+</a:t>
            </a:r>
            <a:r>
              <a:rPr lang="zh-CN" altLang="en-US" sz="2400"/>
              <a:t>文学</a:t>
            </a:r>
            <a:r>
              <a:rPr lang="en-US" altLang="zh-CN" sz="2400"/>
              <a:t>+</a:t>
            </a:r>
            <a:r>
              <a:rPr lang="zh-CN" altLang="en-US" sz="2400"/>
              <a:t>文章</a:t>
            </a:r>
            <a:r>
              <a:rPr lang="en-US" altLang="zh-CN" sz="2400"/>
              <a:t>+</a:t>
            </a:r>
            <a:r>
              <a:rPr lang="zh-CN" altLang="en-US" sz="2400"/>
              <a:t>文化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818130" y="3097530"/>
            <a:ext cx="544131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400" b="1"/>
          </a:p>
          <a:p>
            <a:r>
              <a:rPr lang="en-US" altLang="zh-CN" sz="2400"/>
              <a:t>       1.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口头语言</a:t>
            </a:r>
            <a:r>
              <a:rPr lang="en-US" altLang="zh-CN" sz="2400"/>
              <a:t>+</a:t>
            </a:r>
            <a:r>
              <a:rPr lang="zh-CN" altLang="en-US" sz="2400"/>
              <a:t>书面语言</a:t>
            </a:r>
            <a:endParaRPr lang="zh-CN" altLang="en-US" sz="2400"/>
          </a:p>
          <a:p>
            <a:r>
              <a:rPr lang="en-US" altLang="zh-CN" sz="2400"/>
              <a:t>       2.</a:t>
            </a:r>
            <a:r>
              <a:rPr lang="zh-CN" altLang="en-US" sz="2400"/>
              <a:t>语文</a:t>
            </a:r>
            <a:r>
              <a:rPr lang="en-US" altLang="zh-CN" sz="2400"/>
              <a:t>=</a:t>
            </a:r>
            <a:r>
              <a:rPr lang="zh-CN" altLang="en-US" sz="2400"/>
              <a:t>国语【小学】</a:t>
            </a:r>
            <a:r>
              <a:rPr lang="en-US" altLang="zh-CN" sz="2400"/>
              <a:t>+</a:t>
            </a:r>
            <a:r>
              <a:rPr lang="zh-CN" altLang="en-US" sz="2400"/>
              <a:t>国文【中学】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4465" y="4652010"/>
            <a:ext cx="33801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语文是一种智慧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64465" y="5396865"/>
            <a:ext cx="437388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横批：人多病少财富</a:t>
            </a:r>
            <a:endParaRPr lang="zh-CN" altLang="en-US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上联：养猪大如山老鼠头头死        </a:t>
            </a:r>
            <a:endParaRPr lang="zh-CN" altLang="en-US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下联：酿酒缸缸好造醋坛坛酸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465" y="858520"/>
            <a:ext cx="60572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cs typeface="+mn-ea"/>
              </a:rPr>
              <a:t>.语文是一种幽默</a:t>
            </a:r>
            <a:endParaRPr lang="zh-CN" altLang="en-US" sz="3200" b="1">
              <a:solidFill>
                <a:srgbClr val="FF0000"/>
              </a:solidFill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465" y="1512570"/>
            <a:ext cx="870775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“比”对“北”说：夫妻一场，何必闹离婚呢？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“尺”对“尽”说：姐姐，结果出来了。你怀的是双胞胎。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“臣”对“巨”说：和你一样的面积。我却有三室俩厅。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“茜”对“晒”说：出太阳了，咋不戴顶草帽？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“兵”对“丘”说：看看战争有多残酷，俩条腿都炸飞了！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“日”对“曰”说：该减肥了。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“人”对“从”说：你怎么还没去做分离手术？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“土”对“丑”说：别以为披肩发就好看，其实骨子里还是老土。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“寸”对“过”说：老爷子，买躺椅了？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lang="zh-CN" altLang="en-US" sz="2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“叉”对“又”说：什么时候整的容啊？脸上那颗痣呢？ </a:t>
            </a:r>
            <a:endParaRPr lang="zh-CN" altLang="en-US" sz="2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465" y="279400"/>
            <a:ext cx="61880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cs typeface="+mn-ea"/>
                <a:sym typeface="+mn-ea"/>
              </a:rPr>
              <a:t>1</a:t>
            </a:r>
            <a:r>
              <a:rPr lang="en-US" altLang="zh-CN" sz="3200" b="1">
                <a:solidFill>
                  <a:srgbClr val="FF0000"/>
                </a:solidFill>
              </a:rPr>
              <a:t>.</a:t>
            </a:r>
            <a:r>
              <a:rPr lang="zh-CN" altLang="en-US" sz="3200" b="1">
                <a:solidFill>
                  <a:srgbClr val="FF0000"/>
                </a:solidFill>
              </a:rPr>
              <a:t>语文是一本社会百科全书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2935" y="5396865"/>
            <a:ext cx="467677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横批：人多病，少财富</a:t>
            </a:r>
            <a:endParaRPr lang="zh-CN" altLang="en-US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上联：养猪大如山老鼠，头头死        </a:t>
            </a:r>
            <a:endParaRPr lang="zh-CN" altLang="en-US" sz="24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下联：酿酒缸缸好造醋，坛坛酸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11114_1da4f58d05cb14993859r02ieCqWpV7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37360" y="2834640"/>
            <a:ext cx="56692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8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行楷碑体_B" panose="04020800000000000000" charset="-122"/>
                <a:ea typeface="文鼎行楷碑体_B" panose="04020800000000000000" charset="-122"/>
              </a:rPr>
              <a:t>为什么要学语文</a:t>
            </a:r>
            <a:endParaRPr lang="zh-CN" altLang="en-US" sz="8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35b1OOOPIC4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71545" y="1278890"/>
            <a:ext cx="567245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b="1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3200" b="1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我还是很喜欢你，像风走了八千里，不问归期。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8135" y="3019425"/>
            <a:ext cx="824547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</a:rPr>
              <a:t>我还是很喜欢你，像sin平方加cos平方，始终如一。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我还是很喜欢你，像初中的自由落体，不计阻力。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我还是很喜欢你，像南海是中国的，不容置疑。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我还是很喜欢你，像旧臣等待王朝复辟，遥遥无期。</a:t>
            </a:r>
            <a:endParaRPr lang="en-US" altLang="zh-CN" sz="2400" b="1">
              <a:solidFill>
                <a:schemeClr val="tx1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我还是很喜欢你，算了，语文老师对不起！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>
                <a:sym typeface="+mn-ea"/>
              </a:rPr>
              <a:t>.........</a:t>
            </a:r>
            <a:endParaRPr lang="en-US" altLang="zh-CN" sz="24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34b1OOOPICd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96010" y="2609215"/>
            <a:ext cx="7704455" cy="2286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1"/>
                </a:solidFill>
              </a:rPr>
              <a:t>学习诗歌，让我们腹有诗书更有风度；</a:t>
            </a:r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</a:rPr>
              <a:t>学习散文，让我们思绪飞扬更有气质；</a:t>
            </a:r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</a:rPr>
              <a:t>学习小说，让我们阅尽沧桑更加从容；</a:t>
            </a:r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</a:rPr>
              <a:t>学习戏剧，让我们体味矛盾更加敏锐。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0600" y="750570"/>
            <a:ext cx="537591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48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更真、更善、更美</a:t>
            </a:r>
            <a:endParaRPr lang="zh-CN" altLang="en-US" sz="48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59b1OOOPIC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22475" y="2153285"/>
            <a:ext cx="670687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学习语文不是权宜之行而是终生之法，不是一技在手而是一生之道。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3480" y="529590"/>
            <a:ext cx="492315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行楷碑体_B" panose="04020800000000000000" charset="-122"/>
                <a:ea typeface="文鼎行楷碑体_B" panose="04020800000000000000" charset="-122"/>
              </a:rPr>
              <a:t>怎样学好语文？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行楷碑体_B" panose="04020800000000000000" charset="-122"/>
              <a:ea typeface="文鼎行楷碑体_B" panose="0402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9570" y="3533140"/>
            <a:ext cx="5317490" cy="2225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习惯很重要，动口动手更动脑。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2.积累是王道，厚积薄发效果好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3.预习不可少，合理抢跑占先机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4.读书破万卷，博采众长视野宽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5.每天做忆记，坚持写作保状态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41b1OOOPICa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737610" y="3309620"/>
            <a:ext cx="388556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谢谢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64b1OOOPIC5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全屏显示(4:3)</PresentationFormat>
  <Paragraphs>74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文鼎行楷碑体_B</vt:lpstr>
      <vt:lpstr>楷体</vt:lpstr>
      <vt:lpstr>微软雅黑</vt:lpstr>
      <vt:lpstr>Office 主题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yovole</dc:creator>
  <cp:lastModifiedBy>chenguogang</cp:lastModifiedBy>
  <cp:revision>10</cp:revision>
  <dcterms:created xsi:type="dcterms:W3CDTF">2013-06-03T01:56:00Z</dcterms:created>
  <dcterms:modified xsi:type="dcterms:W3CDTF">2016-08-31T08:27:34Z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