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8" r:id="rId3"/>
    <p:sldId id="345" r:id="rId4"/>
    <p:sldId id="407" r:id="rId5"/>
    <p:sldId id="365" r:id="rId6"/>
    <p:sldId id="350" r:id="rId7"/>
    <p:sldId id="370" r:id="rId8"/>
    <p:sldId id="408" r:id="rId9"/>
    <p:sldId id="353" r:id="rId10"/>
    <p:sldId id="356" r:id="rId11"/>
    <p:sldId id="373" r:id="rId12"/>
    <p:sldId id="371" r:id="rId13"/>
    <p:sldId id="372" r:id="rId14"/>
    <p:sldId id="409" r:id="rId15"/>
    <p:sldId id="361" r:id="rId16"/>
    <p:sldId id="351" r:id="rId17"/>
  </p:sldIdLst>
  <p:sldSz cx="9144000" cy="6858000" type="screen4x3"/>
  <p:notesSz cx="6858000" cy="9144000"/>
  <p:embeddedFontLst>
    <p:embeddedFont>
      <p:font typeface="楷体_GB2312" panose="02010609030101010101" pitchFamily="1" charset="-122"/>
      <p:regular r:id="rId23"/>
    </p:embeddedFont>
    <p:embeddedFont>
      <p:font typeface="华文新魏" panose="02010800040101010101" pitchFamily="2" charset="-122"/>
      <p:regular r:id="rId24"/>
    </p:embeddedFont>
    <p:embeddedFont>
      <p:font typeface="隶书" panose="02010509060101010101" pitchFamily="49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华文行楷" panose="02010800040101010101" pitchFamily="2" charset="-122"/>
      <p:regular r:id="rId28"/>
    </p:embeddedFont>
    <p:embeddedFont>
      <p:font typeface="方正姚体" panose="02010601030101010101" pitchFamily="2" charset="-122"/>
      <p:regular r:id="rId29"/>
    </p:embeddedFont>
    <p:embeddedFont>
      <p:font typeface="华文中宋" panose="02010600040101010101" pitchFamily="2" charset="-122"/>
      <p:regular r:id="rId3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FF99FF"/>
    <a:srgbClr val="FF33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7" autoAdjust="0"/>
    <p:restoredTop sz="94602" autoAdjust="0"/>
  </p:normalViewPr>
  <p:slideViewPr>
    <p:cSldViewPr>
      <p:cViewPr>
        <p:scale>
          <a:sx n="80" d="100"/>
          <a:sy n="80" d="100"/>
        </p:scale>
        <p:origin x="-894" y="-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5F67B-C084-454E-94C4-8A44CCFC74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D713DC-DFD7-4C48-A0B0-D8BDDF475C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24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8667DC6-C607-4A67-8E48-0F5F360483D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小牛"/>
          <p:cNvPicPr>
            <a:picLocks noChangeAspect="1" noChangeArrowheads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6200" y="41275"/>
            <a:ext cx="838200" cy="7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1028700" y="211137"/>
            <a:ext cx="693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☆ </a:t>
            </a:r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中国古代精美</a:t>
            </a:r>
            <a:r>
              <a:rPr lang="zh-CN" altLang="en-US" sz="2400" dirty="0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散文</a:t>
            </a:r>
            <a:r>
              <a:rPr lang="en-US" altLang="zh-CN" sz="2400" dirty="0" smtClean="0">
                <a:solidFill>
                  <a:srgbClr val="FF0000"/>
                </a:solidFill>
                <a:latin typeface="Arial" panose="020B0604020202020204"/>
                <a:ea typeface="楷体_GB2312" panose="02010609030101010101" pitchFamily="1" charset="-122"/>
              </a:rPr>
              <a:t>——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爱莲说</a:t>
            </a:r>
            <a:r>
              <a:rPr lang="en-US" altLang="zh-CN" sz="24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》</a:t>
            </a:r>
            <a:endParaRPr lang="en-US" altLang="zh-CN" sz="24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066800" y="609600"/>
            <a:ext cx="5029200" cy="537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pitchFamily="18" charset="0"/>
                <a:ea typeface="隶书" panose="02010509060101010101" pitchFamily="49" charset="-122"/>
              </a:rPr>
              <a:t>作者简介：</a:t>
            </a:r>
            <a:endParaRPr kumimoji="1" lang="zh-CN" altLang="en-US" sz="4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dirty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kumimoji="1" lang="zh-CN" altLang="en-US" sz="3600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周敦颐</a:t>
            </a:r>
            <a:r>
              <a:rPr kumimoji="1" lang="zh-CN" altLang="en-US" sz="3600" dirty="0">
                <a:latin typeface="方正大标宋简体" pitchFamily="2" charset="-122"/>
                <a:ea typeface="方正大标宋简体" pitchFamily="2" charset="-122"/>
              </a:rPr>
              <a:t>，（</a:t>
            </a:r>
            <a:r>
              <a:rPr kumimoji="1" lang="en-US" altLang="zh-CN" sz="3600" dirty="0">
                <a:latin typeface="方正大标宋简体" pitchFamily="2" charset="-122"/>
                <a:ea typeface="方正大标宋简体" pitchFamily="2" charset="-122"/>
              </a:rPr>
              <a:t>1017</a:t>
            </a:r>
            <a:r>
              <a:rPr kumimoji="1" lang="en-US" altLang="zh-CN" sz="3600" dirty="0">
                <a:latin typeface="Times New Roman" panose="02020603050405020304"/>
                <a:ea typeface="方正大标宋简体" pitchFamily="2" charset="-122"/>
              </a:rPr>
              <a:t>——</a:t>
            </a:r>
            <a:r>
              <a:rPr kumimoji="1" lang="en-US" altLang="zh-CN" sz="3600" dirty="0">
                <a:latin typeface="方正大标宋简体" pitchFamily="2" charset="-122"/>
                <a:ea typeface="方正大标宋简体" pitchFamily="2" charset="-122"/>
              </a:rPr>
              <a:t> 1073</a:t>
            </a:r>
            <a:r>
              <a:rPr kumimoji="1" lang="zh-CN" altLang="en-US" sz="3600" dirty="0">
                <a:latin typeface="方正大标宋简体" pitchFamily="2" charset="-122"/>
                <a:ea typeface="方正大标宋简体" pitchFamily="2" charset="-122"/>
              </a:rPr>
              <a:t>），</a:t>
            </a:r>
            <a:r>
              <a:rPr kumimoji="1" lang="zh-CN" altLang="en-US" sz="3600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宋代</a:t>
            </a:r>
            <a:r>
              <a:rPr kumimoji="1" lang="zh-CN" altLang="en-US" sz="3600" dirty="0">
                <a:latin typeface="方正大标宋简体" pitchFamily="2" charset="-122"/>
                <a:ea typeface="方正大标宋简体" pitchFamily="2" charset="-122"/>
              </a:rPr>
              <a:t>著名的唯心主义</a:t>
            </a:r>
            <a:r>
              <a:rPr kumimoji="1" lang="zh-CN" altLang="en-US" sz="3600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哲学家</a:t>
            </a:r>
            <a:r>
              <a:rPr kumimoji="1" lang="zh-CN" altLang="en-US" sz="3600" dirty="0">
                <a:latin typeface="方正大标宋简体" pitchFamily="2" charset="-122"/>
                <a:ea typeface="方正大标宋简体" pitchFamily="2" charset="-122"/>
              </a:rPr>
              <a:t>。字茂叔，道州营道人。晚年在庐山莲花峰下建濂溪书屋讲学，世称</a:t>
            </a:r>
            <a:r>
              <a:rPr kumimoji="1" lang="zh-CN" altLang="en-US" sz="3600" dirty="0">
                <a:latin typeface="Times New Roman" panose="02020603050405020304"/>
                <a:ea typeface="方正大标宋简体" pitchFamily="2" charset="-122"/>
              </a:rPr>
              <a:t>“</a:t>
            </a:r>
            <a:r>
              <a:rPr kumimoji="1" lang="zh-CN" altLang="en-US" sz="3600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濂溪先生</a:t>
            </a:r>
            <a:r>
              <a:rPr kumimoji="1" lang="zh-CN" altLang="en-US" sz="3600" dirty="0">
                <a:latin typeface="Times New Roman" panose="02020603050405020304"/>
                <a:ea typeface="方正大标宋简体" pitchFamily="2" charset="-122"/>
              </a:rPr>
              <a:t>”</a:t>
            </a:r>
            <a:r>
              <a:rPr kumimoji="1" lang="zh-CN" altLang="en-US" sz="3600" dirty="0">
                <a:latin typeface="方正大标宋简体" pitchFamily="2" charset="-122"/>
                <a:ea typeface="方正大标宋简体" pitchFamily="2" charset="-122"/>
              </a:rPr>
              <a:t>。宋代理学创始人，著</a:t>
            </a:r>
            <a:r>
              <a:rPr kumimoji="1" lang="en-US" altLang="zh-CN" sz="3600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《</a:t>
            </a:r>
            <a:r>
              <a:rPr kumimoji="1" lang="zh-CN" altLang="en-US" sz="3600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周元公集</a:t>
            </a:r>
            <a:r>
              <a:rPr kumimoji="1" lang="en-US" altLang="zh-CN" sz="3600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》</a:t>
            </a:r>
            <a:r>
              <a:rPr kumimoji="1" lang="zh-CN" altLang="en-US" sz="3600" dirty="0">
                <a:latin typeface="方正大标宋简体" pitchFamily="2" charset="-122"/>
                <a:ea typeface="方正大标宋简体" pitchFamily="2" charset="-122"/>
              </a:rPr>
              <a:t>。</a:t>
            </a:r>
            <a:endParaRPr kumimoji="1" lang="zh-CN" altLang="en-US" sz="3600" dirty="0">
              <a:latin typeface="方正大标宋简体" pitchFamily="2" charset="-122"/>
              <a:ea typeface="方正大标宋简体" pitchFamily="2" charset="-122"/>
            </a:endParaRPr>
          </a:p>
        </p:txBody>
      </p:sp>
      <p:pic>
        <p:nvPicPr>
          <p:cNvPr id="41987" name="Picture 3" descr="2008828141445589"/>
          <p:cNvPicPr>
            <a:picLocks noChangeAspect="1" noChangeArrowheads="1"/>
          </p:cNvPicPr>
          <p:nvPr/>
        </p:nvPicPr>
        <p:blipFill>
          <a:blip r:embed="rId1">
            <a:grayscl/>
          </a:blip>
          <a:srcRect/>
          <a:stretch>
            <a:fillRect/>
          </a:stretch>
        </p:blipFill>
        <p:spPr bwMode="auto">
          <a:xfrm>
            <a:off x="6172200" y="685800"/>
            <a:ext cx="29718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533400"/>
            <a:ext cx="8229600" cy="832485"/>
          </a:xfrm>
          <a:solidFill>
            <a:srgbClr val="92D05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>
                <a:solidFill>
                  <a:srgbClr val="FF0000"/>
                </a:solidFill>
              </a:rPr>
              <a:t>托物言志   以花喻人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03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4400" b="1" dirty="0"/>
              <a:t>全文以</a:t>
            </a:r>
            <a:r>
              <a:rPr lang="zh-CN" altLang="en-US" sz="4400" b="1" dirty="0">
                <a:solidFill>
                  <a:srgbClr val="CC0066"/>
                </a:solidFill>
                <a:ea typeface="黑体" panose="02010609060101010101" pitchFamily="49" charset="-122"/>
              </a:rPr>
              <a:t>托物言志，以莲喻人</a:t>
            </a:r>
            <a:r>
              <a:rPr lang="zh-CN" altLang="en-US" sz="4400" b="1" dirty="0"/>
              <a:t>，</a:t>
            </a:r>
            <a:r>
              <a:rPr lang="zh-CN" altLang="en-US" sz="4400" b="1" dirty="0">
                <a:solidFill>
                  <a:srgbClr val="FF0000"/>
                </a:solidFill>
              </a:rPr>
              <a:t>通过对莲花的描写和赞美，</a:t>
            </a:r>
            <a:r>
              <a:rPr lang="zh-CN" altLang="en-US" sz="4400" b="1" dirty="0">
                <a:solidFill>
                  <a:srgbClr val="CC0066"/>
                </a:solidFill>
                <a:ea typeface="黑体" panose="02010609060101010101" pitchFamily="49" charset="-122"/>
              </a:rPr>
              <a:t>表达了作者在污浊的环境中，不随世俗、不慕名利、洁身自好的君子情操。</a:t>
            </a:r>
            <a:endParaRPr lang="zh-CN" altLang="en-US" sz="4400" b="1" dirty="0">
              <a:solidFill>
                <a:srgbClr val="CC0066"/>
              </a:solidFill>
              <a:ea typeface="黑体" panose="02010609060101010101" pitchFamily="49" charset="-122"/>
            </a:endParaRPr>
          </a:p>
        </p:txBody>
      </p:sp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457200" y="5121275"/>
            <a:ext cx="7696200" cy="5791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</a:rPr>
              <a:t>最能概括莲高贵品质的中心句：</a:t>
            </a:r>
            <a:endParaRPr lang="zh-CN" altLang="en-US" sz="3200" b="1">
              <a:solidFill>
                <a:srgbClr val="000099"/>
              </a:solidFill>
            </a:endParaRPr>
          </a:p>
        </p:txBody>
      </p:sp>
      <p:sp>
        <p:nvSpPr>
          <p:cNvPr id="160773" name="Text Box 5"/>
          <p:cNvSpPr txBox="1">
            <a:spLocks noChangeArrowheads="1"/>
          </p:cNvSpPr>
          <p:nvPr/>
        </p:nvSpPr>
        <p:spPr bwMode="auto">
          <a:xfrm>
            <a:off x="1181735" y="5800725"/>
            <a:ext cx="6616700" cy="70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黑体" panose="02010609060101010101" pitchFamily="49" charset="-122"/>
              </a:rPr>
              <a:t>莲，花之君子者也！</a:t>
            </a:r>
            <a:endParaRPr lang="zh-CN" altLang="en-US" sz="4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 animBg="1"/>
      <p:bldP spid="160771" grpId="0" build="p"/>
      <p:bldP spid="160772" grpId="0" animBg="1"/>
      <p:bldP spid="16077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ext Box 2"/>
          <p:cNvSpPr txBox="1">
            <a:spLocks noChangeArrowheads="1"/>
          </p:cNvSpPr>
          <p:nvPr/>
        </p:nvSpPr>
        <p:spPr bwMode="auto">
          <a:xfrm>
            <a:off x="3851275" y="1341438"/>
            <a:ext cx="424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latin typeface="Times New Roman" panose="02020603050405020304" pitchFamily="18" charset="0"/>
                <a:ea typeface="华文行楷" panose="02010800040101010101" pitchFamily="2" charset="-122"/>
              </a:rPr>
              <a:t>陶渊明为何爱菊？</a:t>
            </a:r>
            <a:endParaRPr lang="zh-CN" altLang="en-US" sz="400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58723" name="Text Box 3"/>
          <p:cNvSpPr txBox="1">
            <a:spLocks noChangeArrowheads="1"/>
          </p:cNvSpPr>
          <p:nvPr/>
        </p:nvSpPr>
        <p:spPr bwMode="auto">
          <a:xfrm>
            <a:off x="3851275" y="3860800"/>
            <a:ext cx="424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latin typeface="Times New Roman" panose="02020603050405020304" pitchFamily="18" charset="0"/>
                <a:ea typeface="华文行楷" panose="02010800040101010101" pitchFamily="2" charset="-122"/>
              </a:rPr>
              <a:t>世人为何爱牡丹？</a:t>
            </a:r>
            <a:endParaRPr lang="zh-CN" altLang="en-US" sz="400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158724" name="Picture 4" descr="13"/>
          <p:cNvPicPr>
            <a:picLocks noChangeAspect="1" noChangeArrowheads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395288" y="765175"/>
            <a:ext cx="3168650" cy="22748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25" name="Picture 5" descr="图片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573463"/>
            <a:ext cx="3170237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autoUpdateAnimBg="0"/>
      <p:bldP spid="15872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f7778c8b3ff6262b69d281671336e98f_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765175"/>
            <a:ext cx="12239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47" name="Picture 3" descr="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49725"/>
            <a:ext cx="11509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1547813" y="908050"/>
            <a:ext cx="647700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</a:rPr>
              <a:t>菊</a:t>
            </a:r>
            <a:r>
              <a:rPr lang="zh-CN" altLang="en-US" sz="3600" b="1"/>
              <a:t>隐逸者</a:t>
            </a:r>
            <a:endParaRPr lang="zh-CN" altLang="en-US" sz="3600" b="1"/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1524000" y="3886200"/>
            <a:ext cx="6350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</a:rPr>
              <a:t>牡丹</a:t>
            </a:r>
            <a:r>
              <a:rPr lang="zh-CN" altLang="en-US" sz="3600" b="1"/>
              <a:t>富贵者</a:t>
            </a:r>
            <a:endParaRPr lang="zh-CN" altLang="en-US" sz="3600" b="1"/>
          </a:p>
        </p:txBody>
      </p:sp>
      <p:sp>
        <p:nvSpPr>
          <p:cNvPr id="159750" name="Line 6"/>
          <p:cNvSpPr>
            <a:spLocks noChangeShapeType="1"/>
          </p:cNvSpPr>
          <p:nvPr/>
        </p:nvSpPr>
        <p:spPr bwMode="auto">
          <a:xfrm>
            <a:off x="2286000" y="1981200"/>
            <a:ext cx="215900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751" name="Line 7"/>
          <p:cNvSpPr>
            <a:spLocks noChangeShapeType="1"/>
          </p:cNvSpPr>
          <p:nvPr/>
        </p:nvSpPr>
        <p:spPr bwMode="auto">
          <a:xfrm flipV="1">
            <a:off x="2411413" y="3716338"/>
            <a:ext cx="20161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 rot="1537705">
            <a:off x="2590800" y="1295400"/>
            <a:ext cx="172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正面衬托</a:t>
            </a:r>
            <a:endParaRPr lang="zh-CN" altLang="en-US" sz="2800" b="1"/>
          </a:p>
        </p:txBody>
      </p:sp>
      <p:sp>
        <p:nvSpPr>
          <p:cNvPr id="159753" name="Rectangle 9"/>
          <p:cNvSpPr>
            <a:spLocks noChangeArrowheads="1"/>
          </p:cNvSpPr>
          <p:nvPr/>
        </p:nvSpPr>
        <p:spPr bwMode="auto">
          <a:xfrm rot="19192610">
            <a:off x="2330450" y="3724275"/>
            <a:ext cx="18811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反面衬托</a:t>
            </a:r>
            <a:endParaRPr lang="zh-CN" altLang="en-US" sz="2800" b="1"/>
          </a:p>
        </p:txBody>
      </p:sp>
      <p:sp>
        <p:nvSpPr>
          <p:cNvPr id="159754" name="Text Box 10"/>
          <p:cNvSpPr txBox="1">
            <a:spLocks noChangeArrowheads="1"/>
          </p:cNvSpPr>
          <p:nvPr/>
        </p:nvSpPr>
        <p:spPr bwMode="auto">
          <a:xfrm>
            <a:off x="4572000" y="2781300"/>
            <a:ext cx="733425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君子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59755" name="Text Box 11"/>
          <p:cNvSpPr txBox="1">
            <a:spLocks noChangeArrowheads="1"/>
          </p:cNvSpPr>
          <p:nvPr/>
        </p:nvSpPr>
        <p:spPr bwMode="auto">
          <a:xfrm>
            <a:off x="5943600" y="1828800"/>
            <a:ext cx="30257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高洁质朴</a:t>
            </a:r>
            <a:endParaRPr lang="zh-CN" altLang="en-US" sz="3600" b="1"/>
          </a:p>
        </p:txBody>
      </p:sp>
      <p:sp>
        <p:nvSpPr>
          <p:cNvPr id="159756" name="Text Box 12"/>
          <p:cNvSpPr txBox="1">
            <a:spLocks noChangeArrowheads="1"/>
          </p:cNvSpPr>
          <p:nvPr/>
        </p:nvSpPr>
        <p:spPr bwMode="auto">
          <a:xfrm>
            <a:off x="6019800" y="3505200"/>
            <a:ext cx="206057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600" b="1"/>
          </a:p>
          <a:p>
            <a:pPr>
              <a:spcBef>
                <a:spcPct val="50000"/>
              </a:spcBef>
            </a:pPr>
            <a:r>
              <a:rPr lang="zh-CN" altLang="en-US" sz="3600" b="1"/>
              <a:t>洁身自好</a:t>
            </a:r>
            <a:endParaRPr lang="zh-CN" altLang="en-US" sz="3600" b="1"/>
          </a:p>
          <a:p>
            <a:pPr>
              <a:spcBef>
                <a:spcPct val="50000"/>
              </a:spcBef>
            </a:pPr>
            <a:r>
              <a:rPr lang="zh-CN" altLang="en-US" sz="3600" b="1"/>
              <a:t>不与世俗同流合污</a:t>
            </a:r>
            <a:endParaRPr lang="zh-CN" altLang="en-US" sz="3600" b="1"/>
          </a:p>
        </p:txBody>
      </p:sp>
      <p:sp>
        <p:nvSpPr>
          <p:cNvPr id="159757" name="Text Box 13"/>
          <p:cNvSpPr txBox="1">
            <a:spLocks noChangeArrowheads="1"/>
          </p:cNvSpPr>
          <p:nvPr/>
        </p:nvSpPr>
        <p:spPr bwMode="auto">
          <a:xfrm>
            <a:off x="2286000" y="1828800"/>
            <a:ext cx="24257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anose="02010609060101010101" pitchFamily="49" charset="-122"/>
              </a:rPr>
              <a:t>隐居避世</a:t>
            </a:r>
            <a:endParaRPr lang="zh-CN" altLang="en-US" sz="3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59758" name="Text Box 14"/>
          <p:cNvSpPr txBox="1">
            <a:spLocks noChangeArrowheads="1"/>
          </p:cNvSpPr>
          <p:nvPr/>
        </p:nvSpPr>
        <p:spPr bwMode="auto">
          <a:xfrm>
            <a:off x="2209800" y="4572000"/>
            <a:ext cx="22098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anose="02010609060101010101" pitchFamily="49" charset="-122"/>
              </a:rPr>
              <a:t>追名逐利</a:t>
            </a:r>
            <a:endParaRPr lang="zh-CN" altLang="en-US" sz="3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59759" name="Picture 15" descr="莲花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514600"/>
            <a:ext cx="23622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9760" name="Text Box 16"/>
          <p:cNvSpPr txBox="1">
            <a:spLocks noChangeArrowheads="1"/>
          </p:cNvSpPr>
          <p:nvPr/>
        </p:nvSpPr>
        <p:spPr bwMode="auto">
          <a:xfrm>
            <a:off x="6096000" y="762000"/>
            <a:ext cx="1219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0099"/>
                </a:solidFill>
                <a:ea typeface="黑体" panose="02010609060101010101" pitchFamily="49" charset="-122"/>
              </a:rPr>
              <a:t>莲</a:t>
            </a:r>
            <a:endParaRPr lang="zh-CN" altLang="en-US" sz="5400">
              <a:solidFill>
                <a:srgbClr val="000099"/>
              </a:solidFill>
              <a:ea typeface="黑体" panose="02010609060101010101" pitchFamily="49" charset="-122"/>
            </a:endParaRPr>
          </a:p>
        </p:txBody>
      </p:sp>
      <p:sp>
        <p:nvSpPr>
          <p:cNvPr id="159761" name="AutoShape 17"/>
          <p:cNvSpPr>
            <a:spLocks noChangeArrowheads="1"/>
          </p:cNvSpPr>
          <p:nvPr/>
        </p:nvSpPr>
        <p:spPr bwMode="auto">
          <a:xfrm>
            <a:off x="3048000" y="228600"/>
            <a:ext cx="1876425" cy="1228725"/>
          </a:xfrm>
          <a:prstGeom prst="cloudCallout">
            <a:avLst>
              <a:gd name="adj1" fmla="val 242722"/>
              <a:gd name="adj2" fmla="val 208009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惋惜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9762" name="AutoShape 18"/>
          <p:cNvSpPr>
            <a:spLocks noChangeArrowheads="1"/>
          </p:cNvSpPr>
          <p:nvPr/>
        </p:nvSpPr>
        <p:spPr bwMode="auto">
          <a:xfrm>
            <a:off x="2057400" y="5638800"/>
            <a:ext cx="2133600" cy="990600"/>
          </a:xfrm>
          <a:prstGeom prst="cloudCallout">
            <a:avLst>
              <a:gd name="adj1" fmla="val 202306"/>
              <a:gd name="adj2" fmla="val -188139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鄙视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9763" name="AutoShape 19"/>
          <p:cNvSpPr>
            <a:spLocks noChangeArrowheads="1"/>
          </p:cNvSpPr>
          <p:nvPr/>
        </p:nvSpPr>
        <p:spPr bwMode="auto">
          <a:xfrm>
            <a:off x="7239000" y="685800"/>
            <a:ext cx="1673225" cy="1008063"/>
          </a:xfrm>
          <a:prstGeom prst="cloudCallout">
            <a:avLst>
              <a:gd name="adj1" fmla="val 6644"/>
              <a:gd name="adj2" fmla="val 400236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赞扬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algn="ctr"/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5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159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0" dur="500"/>
                                        <p:tgtEl>
                                          <p:spTgt spid="15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15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9" grpId="0" autoUpdateAnimBg="0"/>
      <p:bldP spid="159750" grpId="0" animBg="1"/>
      <p:bldP spid="159751" grpId="0" animBg="1"/>
      <p:bldP spid="159752" grpId="0" autoUpdateAnimBg="0"/>
      <p:bldP spid="159753" grpId="0" autoUpdateAnimBg="0"/>
      <p:bldP spid="159754" grpId="0" bldLvl="0" animBg="1" autoUpdateAnimBg="0"/>
      <p:bldP spid="159755" grpId="0" autoUpdateAnimBg="0"/>
      <p:bldP spid="159756" grpId="0" autoUpdateAnimBg="0"/>
      <p:bldP spid="159757" grpId="0" bldLvl="0" animBg="1" autoUpdateAnimBg="0"/>
      <p:bldP spid="159758" grpId="0" bldLvl="0" autoUpdateAnimBg="0"/>
      <p:bldP spid="159761" grpId="0" animBg="1" autoUpdateAnimBg="0"/>
      <p:bldP spid="159762" grpId="0" animBg="1" autoUpdateAnimBg="0"/>
      <p:bldP spid="159763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908050"/>
            <a:ext cx="8459787" cy="685800"/>
          </a:xfrm>
          <a:solidFill>
            <a:schemeClr val="accent1">
              <a:lumMod val="90000"/>
            </a:schemeClr>
          </a:solidFill>
          <a:ln>
            <a:solidFill>
              <a:srgbClr val="FF0000"/>
            </a:solidFill>
            <a:miter lim="800000"/>
          </a:ln>
        </p:spPr>
        <p:txBody>
          <a:bodyPr/>
          <a:lstStyle/>
          <a:p>
            <a:pPr algn="l"/>
            <a:r>
              <a:rPr lang="zh-CN" altLang="en-US" sz="4000" smtClean="0">
                <a:solidFill>
                  <a:srgbClr val="FF0000"/>
                </a:solidFill>
                <a:ea typeface="隶书" panose="02010509060101010101" pitchFamily="49" charset="-122"/>
              </a:rPr>
              <a:t>怎样理解“莲之爱，同予者何人”？</a:t>
            </a:r>
            <a:endParaRPr lang="zh-CN" altLang="en-US" sz="4000" smtClean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705600"/>
            <a:ext cx="9144000" cy="1524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3600" smtClean="0">
                <a:solidFill>
                  <a:srgbClr val="FF3300"/>
                </a:solidFill>
              </a:rPr>
              <a:t>          </a:t>
            </a:r>
            <a:endParaRPr lang="en-US" altLang="zh-CN" b="1" smtClean="0">
              <a:solidFill>
                <a:srgbClr val="000066"/>
              </a:solidFill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30530" y="2396490"/>
            <a:ext cx="8180705" cy="2844165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3200">
                <a:solidFill>
                  <a:srgbClr val="000066"/>
                </a:solidFill>
                <a:latin typeface="Times New Roman" panose="02020603050405020304" pitchFamily="18" charset="0"/>
              </a:rPr>
              <a:t>         </a:t>
            </a:r>
            <a:r>
              <a:rPr kumimoji="1" lang="zh-CN" altLang="en-US" sz="4000">
                <a:solidFill>
                  <a:srgbClr val="FF0000"/>
                </a:solidFill>
                <a:latin typeface="Times New Roman" panose="02020603050405020304" pitchFamily="18" charset="0"/>
              </a:rPr>
              <a:t>这是一个反问句。一方面照应上文“予独爱莲”，另一方面也透露出对人生世事的感叹，慨叹当时与作者志同道合的人少，能做到品行高洁的人少。</a:t>
            </a:r>
            <a:endParaRPr kumimoji="1" lang="zh-CN" altLang="en-US" sz="4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ldLvl="0" animBg="1" autoUpdateAnimBg="0"/>
      <p:bldP spid="53252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>
            <p:ph type="ctrTitle"/>
          </p:nvPr>
        </p:nvSpPr>
        <p:spPr bwMode="auto">
          <a:xfrm>
            <a:off x="273050" y="123825"/>
            <a:ext cx="7790180" cy="137668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zh-CN" altLang="en-US" dirty="0">
                <a:latin typeface="方正姚体" panose="02010601030101010101" pitchFamily="2" charset="-122"/>
                <a:ea typeface="方正姚体" panose="02010601030101010101" pitchFamily="2" charset="-122"/>
              </a:rPr>
              <a:t>思考：比较阅读</a:t>
            </a:r>
            <a:br>
              <a:rPr lang="zh-CN" altLang="en-US" dirty="0"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zh-CN" altLang="en-US" dirty="0"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b="1" dirty="0">
                <a:solidFill>
                  <a:srgbClr val="FF0000"/>
                </a:solidFill>
                <a:ea typeface="华文新魏" panose="02010800040101010101" pitchFamily="2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ea typeface="华文新魏" panose="02010800040101010101" pitchFamily="2" charset="-122"/>
              </a:rPr>
              <a:t>陋室铭</a:t>
            </a:r>
            <a:r>
              <a:rPr lang="en-US" altLang="zh-CN" b="1" dirty="0">
                <a:solidFill>
                  <a:srgbClr val="FF0000"/>
                </a:solidFill>
                <a:ea typeface="华文新魏" panose="02010800040101010101" pitchFamily="2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ea typeface="华文新魏" panose="02010800040101010101" pitchFamily="2" charset="-122"/>
              </a:rPr>
              <a:t>与</a:t>
            </a:r>
            <a:r>
              <a:rPr lang="en-US" altLang="zh-CN" b="1" dirty="0">
                <a:solidFill>
                  <a:srgbClr val="FF0000"/>
                </a:solidFill>
                <a:ea typeface="华文新魏" panose="02010800040101010101" pitchFamily="2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ea typeface="华文新魏" panose="02010800040101010101" pitchFamily="2" charset="-122"/>
              </a:rPr>
              <a:t>爱莲说</a:t>
            </a:r>
            <a:r>
              <a:rPr lang="en-US" altLang="zh-CN" b="1" dirty="0">
                <a:solidFill>
                  <a:srgbClr val="FF0000"/>
                </a:solidFill>
                <a:ea typeface="华文新魏" panose="02010800040101010101" pitchFamily="2" charset="-122"/>
              </a:rPr>
              <a:t>》</a:t>
            </a:r>
            <a:endParaRPr lang="en-US" altLang="zh-CN" b="1" dirty="0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147459" name="Rectangle 3"/>
          <p:cNvSpPr>
            <a:spLocks noChangeArrowheads="1"/>
          </p:cNvSpPr>
          <p:nvPr>
            <p:ph type="subTitle" idx="1"/>
          </p:nvPr>
        </p:nvSpPr>
        <p:spPr bwMode="auto">
          <a:xfrm>
            <a:off x="1229995" y="1602105"/>
            <a:ext cx="7546975" cy="2410460"/>
          </a:xfrm>
          <a:solidFill>
            <a:srgbClr val="00B0F0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、主题：都表现了作者的洁身自好、不慕名利的生活态度；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、立意：都以衬托手法托物言志；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、表达方式：都大量运用描写。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1143000" y="4114800"/>
            <a:ext cx="7633970" cy="259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、文体：一为</a:t>
            </a:r>
            <a:r>
              <a:rPr kumimoji="1" lang="zh-CN" altLang="en-US" sz="3600" b="1" dirty="0">
                <a:latin typeface="Times New Roman" panose="02020603050405020304"/>
                <a:ea typeface="华文中宋" panose="02010600040101010101" pitchFamily="2" charset="-122"/>
              </a:rPr>
              <a:t>“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铭</a:t>
            </a:r>
            <a:r>
              <a:rPr kumimoji="1" lang="zh-CN" altLang="en-US" sz="3600" b="1" dirty="0">
                <a:latin typeface="Times New Roman" panose="02020603050405020304"/>
                <a:ea typeface="华文中宋" panose="02010600040101010101" pitchFamily="2" charset="-122"/>
              </a:rPr>
              <a:t>”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，一为</a:t>
            </a:r>
            <a:r>
              <a:rPr kumimoji="1" lang="zh-CN" altLang="en-US" sz="3600" b="1" dirty="0">
                <a:latin typeface="Times New Roman" panose="02020603050405020304"/>
                <a:ea typeface="华文中宋" panose="02010600040101010101" pitchFamily="2" charset="-122"/>
              </a:rPr>
              <a:t>“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说</a:t>
            </a:r>
            <a:r>
              <a:rPr kumimoji="1" lang="zh-CN" altLang="en-US" sz="3600" b="1" dirty="0">
                <a:latin typeface="Times New Roman" panose="02020603050405020304"/>
                <a:ea typeface="华文中宋" panose="02010600040101010101" pitchFamily="2" charset="-122"/>
              </a:rPr>
              <a:t>”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；</a:t>
            </a:r>
            <a:endParaRPr kumimoji="1"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、句式：</a:t>
            </a: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陋</a:t>
            </a: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以骈句为主，</a:t>
            </a: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爱</a:t>
            </a: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则以散句为主；</a:t>
            </a:r>
            <a:endParaRPr kumimoji="1"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、线索：</a:t>
            </a: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陋</a:t>
            </a: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以</a:t>
            </a:r>
            <a:r>
              <a:rPr kumimoji="1" lang="zh-CN" altLang="en-US" sz="3600" b="1" dirty="0">
                <a:latin typeface="Times New Roman" panose="02020603050405020304"/>
                <a:ea typeface="华文中宋" panose="02010600040101010101" pitchFamily="2" charset="-122"/>
              </a:rPr>
              <a:t>“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惟吾德馨</a:t>
            </a:r>
            <a:r>
              <a:rPr kumimoji="1" lang="zh-CN" altLang="en-US" sz="3600" b="1" dirty="0">
                <a:latin typeface="Times New Roman" panose="02020603050405020304"/>
                <a:ea typeface="华文中宋" panose="02010600040101010101" pitchFamily="2" charset="-122"/>
              </a:rPr>
              <a:t>”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引领全文，</a:t>
            </a: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爱</a:t>
            </a:r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以</a:t>
            </a:r>
            <a:r>
              <a:rPr kumimoji="1" lang="zh-CN" altLang="en-US" sz="3600" b="1" dirty="0">
                <a:latin typeface="Times New Roman" panose="02020603050405020304"/>
                <a:ea typeface="华文中宋" panose="02010600040101010101" pitchFamily="2" charset="-122"/>
              </a:rPr>
              <a:t>“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爱</a:t>
            </a:r>
            <a:r>
              <a:rPr kumimoji="1" lang="zh-CN" altLang="en-US" sz="3600" b="1" dirty="0">
                <a:latin typeface="Times New Roman" panose="02020603050405020304"/>
                <a:ea typeface="华文中宋" panose="02010600040101010101" pitchFamily="2" charset="-122"/>
              </a:rPr>
              <a:t>”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贯穿始终。</a:t>
            </a:r>
            <a:endParaRPr kumimoji="1"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47461" name="Group 5"/>
          <p:cNvGrpSpPr/>
          <p:nvPr/>
        </p:nvGrpSpPr>
        <p:grpSpPr bwMode="auto">
          <a:xfrm>
            <a:off x="457200" y="2286000"/>
            <a:ext cx="609600" cy="1524000"/>
            <a:chOff x="288" y="1440"/>
            <a:chExt cx="384" cy="960"/>
          </a:xfrm>
        </p:grpSpPr>
        <p:sp>
          <p:nvSpPr>
            <p:cNvPr id="147462" name="Text Box 6"/>
            <p:cNvSpPr txBox="1">
              <a:spLocks noChangeArrowheads="1"/>
            </p:cNvSpPr>
            <p:nvPr/>
          </p:nvSpPr>
          <p:spPr bwMode="auto">
            <a:xfrm>
              <a:off x="288" y="1440"/>
              <a:ext cx="336" cy="8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dirty="0">
                  <a:latin typeface="Times New Roman" panose="02020603050405020304" pitchFamily="18" charset="0"/>
                  <a:ea typeface="华文行楷" panose="02010800040101010101" pitchFamily="2" charset="-122"/>
                </a:rPr>
                <a:t>相同点</a:t>
              </a:r>
              <a:endParaRPr kumimoji="1" lang="zh-CN" altLang="en-US" sz="2800" dirty="0"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147463" name="AutoShape 7"/>
            <p:cNvSpPr/>
            <p:nvPr/>
          </p:nvSpPr>
          <p:spPr bwMode="auto">
            <a:xfrm>
              <a:off x="624" y="1440"/>
              <a:ext cx="48" cy="960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47464" name="Group 8"/>
          <p:cNvGrpSpPr/>
          <p:nvPr/>
        </p:nvGrpSpPr>
        <p:grpSpPr bwMode="auto">
          <a:xfrm>
            <a:off x="457200" y="4343400"/>
            <a:ext cx="609600" cy="1524000"/>
            <a:chOff x="288" y="2736"/>
            <a:chExt cx="384" cy="960"/>
          </a:xfrm>
        </p:grpSpPr>
        <p:sp>
          <p:nvSpPr>
            <p:cNvPr id="147465" name="Text Box 9"/>
            <p:cNvSpPr txBox="1">
              <a:spLocks noChangeArrowheads="1"/>
            </p:cNvSpPr>
            <p:nvPr/>
          </p:nvSpPr>
          <p:spPr bwMode="auto">
            <a:xfrm>
              <a:off x="288" y="2784"/>
              <a:ext cx="336" cy="8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dirty="0">
                  <a:latin typeface="Times New Roman" panose="02020603050405020304" pitchFamily="18" charset="0"/>
                  <a:ea typeface="华文行楷" panose="02010800040101010101" pitchFamily="2" charset="-122"/>
                </a:rPr>
                <a:t>不同点</a:t>
              </a:r>
              <a:endParaRPr kumimoji="1" lang="zh-CN" altLang="en-US" sz="2800" dirty="0"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147466" name="AutoShape 10"/>
            <p:cNvSpPr/>
            <p:nvPr/>
          </p:nvSpPr>
          <p:spPr bwMode="auto">
            <a:xfrm>
              <a:off x="624" y="2736"/>
              <a:ext cx="48" cy="960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animBg="1"/>
      <p:bldP spid="147459" grpId="0" animBg="1" build="p"/>
      <p:bldP spid="1474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8450" y="189230"/>
            <a:ext cx="8342630" cy="164592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/>
              <a:t>                                </a:t>
            </a:r>
            <a:r>
              <a:rPr lang="zh-CN" altLang="en-US" sz="2800" b="1" dirty="0">
                <a:solidFill>
                  <a:srgbClr val="FF0000"/>
                </a:solidFill>
              </a:rPr>
              <a:t>当堂检测</a:t>
            </a:r>
            <a:br>
              <a:rPr lang="zh-CN" altLang="en-US" sz="2800" b="1" dirty="0">
                <a:solidFill>
                  <a:srgbClr val="FF0000"/>
                </a:solidFill>
              </a:rPr>
            </a:br>
            <a:r>
              <a:rPr lang="en-US" altLang="zh-CN" sz="2800" b="1" dirty="0"/>
              <a:t>1</a:t>
            </a:r>
            <a:r>
              <a:rPr lang="zh-CN" altLang="en-US" sz="2800" b="1" dirty="0"/>
              <a:t>、翻译句子： </a:t>
            </a:r>
            <a:br>
              <a:rPr lang="zh-CN" altLang="en-US" sz="2800" b="1" dirty="0"/>
            </a:br>
            <a:r>
              <a:rPr lang="zh-CN" altLang="en-US" sz="2800" b="1" dirty="0"/>
              <a:t>      菊之爱，陶后鲜有闻；莲之爱，同予者何人；牡丹之爱，宜乎众矣</a:t>
            </a:r>
            <a:r>
              <a:rPr lang="en-US" altLang="zh-CN" sz="2800" b="1" dirty="0"/>
              <a:t>. </a:t>
            </a:r>
            <a:endParaRPr lang="en-US" altLang="zh-CN" sz="4000" dirty="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5585" y="1981200"/>
            <a:ext cx="8711565" cy="1656080"/>
          </a:xfrm>
          <a:solidFill>
            <a:srgbClr val="FF0000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Tx/>
              <a:buNone/>
            </a:pPr>
            <a:r>
              <a:rPr lang="en-US" altLang="zh-CN" b="1" dirty="0"/>
              <a:t>        </a:t>
            </a:r>
            <a:r>
              <a:rPr lang="zh-CN" altLang="en-US" b="1" dirty="0">
                <a:solidFill>
                  <a:schemeClr val="bg1"/>
                </a:solidFill>
              </a:rPr>
              <a:t>对于菊花的喜爱，陶渊明以后很少听说了；对于莲花的喜爱，像我一样的还有什么人呢？对于牡丹的喜爱，人该是很多了。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0" y="3276600"/>
            <a:ext cx="9144000" cy="328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2800" b="1">
                <a:solidFill>
                  <a:schemeClr val="tx2"/>
                </a:solidFill>
              </a:rPr>
              <a:t>2</a:t>
            </a:r>
            <a:r>
              <a:rPr lang="zh-CN" altLang="en-US" sz="2800" b="1">
                <a:solidFill>
                  <a:schemeClr val="tx2"/>
                </a:solidFill>
              </a:rPr>
              <a:t>、用原文的语句回答。</a:t>
            </a:r>
            <a:br>
              <a:rPr lang="zh-CN" altLang="en-US" sz="2800" b="1">
                <a:solidFill>
                  <a:schemeClr val="tx2"/>
                </a:solidFill>
              </a:rPr>
            </a:br>
            <a:r>
              <a:rPr lang="zh-CN" altLang="en-US" sz="2800" b="1">
                <a:solidFill>
                  <a:schemeClr val="tx2"/>
                </a:solidFill>
              </a:rPr>
              <a:t>（</a:t>
            </a:r>
            <a:r>
              <a:rPr lang="en-US" altLang="zh-CN" sz="2800" b="1">
                <a:solidFill>
                  <a:schemeClr val="tx2"/>
                </a:solidFill>
              </a:rPr>
              <a:t>1</a:t>
            </a:r>
            <a:r>
              <a:rPr lang="zh-CN" altLang="en-US" sz="2800" b="1">
                <a:solidFill>
                  <a:schemeClr val="tx2"/>
                </a:solidFill>
              </a:rPr>
              <a:t>）文中体现菊花高洁、质朴的句子：</a:t>
            </a:r>
            <a:br>
              <a:rPr lang="zh-CN" altLang="en-US" sz="2800" b="1">
                <a:solidFill>
                  <a:schemeClr val="tx2"/>
                </a:solidFill>
              </a:rPr>
            </a:br>
            <a:r>
              <a:rPr lang="zh-CN" altLang="en-US" sz="2800" b="1" u="sng">
                <a:solidFill>
                  <a:schemeClr val="tx2"/>
                </a:solidFill>
              </a:rPr>
              <a:t>                </a:t>
            </a:r>
            <a:br>
              <a:rPr lang="zh-CN" altLang="en-US" sz="2800" b="1">
                <a:solidFill>
                  <a:schemeClr val="tx2"/>
                </a:solidFill>
              </a:rPr>
            </a:br>
            <a:r>
              <a:rPr lang="zh-CN" altLang="en-US" sz="2800" b="1">
                <a:solidFill>
                  <a:schemeClr val="tx2"/>
                </a:solidFill>
              </a:rPr>
              <a:t>（</a:t>
            </a:r>
            <a:r>
              <a:rPr lang="en-US" altLang="zh-CN" sz="2800" b="1">
                <a:solidFill>
                  <a:schemeClr val="tx2"/>
                </a:solidFill>
              </a:rPr>
              <a:t>2</a:t>
            </a:r>
            <a:r>
              <a:rPr lang="zh-CN" altLang="en-US" sz="2800" b="1">
                <a:solidFill>
                  <a:schemeClr val="tx2"/>
                </a:solidFill>
              </a:rPr>
              <a:t>）比喻君子不同流合污的语句：</a:t>
            </a:r>
            <a:br>
              <a:rPr lang="zh-CN" altLang="en-US" sz="2800" b="1">
                <a:solidFill>
                  <a:schemeClr val="tx2"/>
                </a:solidFill>
              </a:rPr>
            </a:br>
            <a:r>
              <a:rPr lang="zh-CN" altLang="en-US" sz="2800" b="1" u="sng">
                <a:solidFill>
                  <a:schemeClr val="tx2"/>
                </a:solidFill>
              </a:rPr>
              <a:t>                  </a:t>
            </a:r>
            <a:br>
              <a:rPr lang="zh-CN" altLang="en-US" sz="2800" b="1">
                <a:solidFill>
                  <a:schemeClr val="tx2"/>
                </a:solidFill>
              </a:rPr>
            </a:br>
            <a:r>
              <a:rPr lang="zh-CN" altLang="en-US" sz="2800" b="1">
                <a:solidFill>
                  <a:schemeClr val="tx2"/>
                </a:solidFill>
              </a:rPr>
              <a:t>（</a:t>
            </a:r>
            <a:r>
              <a:rPr lang="en-US" altLang="zh-CN" sz="2800" b="1">
                <a:solidFill>
                  <a:schemeClr val="tx2"/>
                </a:solidFill>
              </a:rPr>
              <a:t>3</a:t>
            </a:r>
            <a:r>
              <a:rPr lang="zh-CN" altLang="en-US" sz="2800" b="1">
                <a:solidFill>
                  <a:schemeClr val="tx2"/>
                </a:solidFill>
              </a:rPr>
              <a:t>）比喻君子美名远扬的语句：</a:t>
            </a:r>
            <a:r>
              <a:rPr lang="zh-CN" altLang="en-US" sz="2800">
                <a:solidFill>
                  <a:schemeClr val="tx2"/>
                </a:solidFill>
              </a:rPr>
              <a:t> </a:t>
            </a:r>
            <a:endParaRPr lang="zh-CN" altLang="en-US" sz="2800">
              <a:solidFill>
                <a:schemeClr val="tx2"/>
              </a:solidFill>
            </a:endParaRP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1836103" y="4387533"/>
            <a:ext cx="4897437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</a:rPr>
              <a:t>（</a:t>
            </a:r>
            <a:r>
              <a:rPr lang="en-US" altLang="zh-CN" sz="2800" b="1">
                <a:solidFill>
                  <a:schemeClr val="bg1"/>
                </a:solidFill>
              </a:rPr>
              <a:t>1</a:t>
            </a:r>
            <a:r>
              <a:rPr lang="zh-CN" altLang="en-US" sz="2800" b="1">
                <a:solidFill>
                  <a:schemeClr val="bg1"/>
                </a:solidFill>
              </a:rPr>
              <a:t>）予谓菊，花之隐逸者也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1836420" y="5276850"/>
            <a:ext cx="4679950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</a:rPr>
              <a:t>（</a:t>
            </a:r>
            <a:r>
              <a:rPr lang="en-US" altLang="zh-CN" sz="2800" b="1">
                <a:solidFill>
                  <a:schemeClr val="bg1"/>
                </a:solidFill>
              </a:rPr>
              <a:t>2</a:t>
            </a:r>
            <a:r>
              <a:rPr lang="zh-CN" altLang="en-US" sz="2800" b="1">
                <a:solidFill>
                  <a:schemeClr val="bg1"/>
                </a:solidFill>
              </a:rPr>
              <a:t>）出淤泥而不染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1836420" y="6190615"/>
            <a:ext cx="2663825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</a:rPr>
              <a:t>（</a:t>
            </a:r>
            <a:r>
              <a:rPr lang="en-US" altLang="zh-CN" sz="2800" b="1">
                <a:solidFill>
                  <a:schemeClr val="bg1"/>
                </a:solidFill>
              </a:rPr>
              <a:t>3</a:t>
            </a:r>
            <a:r>
              <a:rPr lang="zh-CN" altLang="en-US" sz="2800" b="1">
                <a:solidFill>
                  <a:schemeClr val="bg1"/>
                </a:solidFill>
              </a:rPr>
              <a:t>）香远益清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619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619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animBg="1" uiExpand="1" build="p"/>
      <p:bldP spid="136198" grpId="0" bldLvl="0" animBg="1"/>
      <p:bldP spid="136199" grpId="0" bldLvl="0" animBg="1"/>
      <p:bldP spid="13620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504190" y="836930"/>
            <a:ext cx="8015605" cy="323278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说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：</a:t>
            </a:r>
            <a:endParaRPr lang="zh-CN" altLang="en-US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说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是古代的一种文体，属议论文范畴，可以直接说明事物或论述道理，也可以借人借事或借物的记载来论述道理。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820738" y="147638"/>
            <a:ext cx="4822825" cy="1528762"/>
          </a:xfrm>
        </p:spPr>
        <p:txBody>
          <a:bodyPr vert="horz" wrap="square" lIns="91440" tIns="45720" rIns="91440" bIns="45720" anchor="ctr"/>
          <a:p>
            <a:pPr algn="l"/>
            <a:r>
              <a:rPr lang="zh-CN" altLang="en-US" sz="3800" b="1" dirty="0">
                <a:solidFill>
                  <a:srgbClr val="32757A"/>
                </a:solidFill>
                <a:ea typeface="微软雅黑" panose="020B0503020204020204" pitchFamily="34" charset="-122"/>
              </a:rPr>
              <a:t>    </a:t>
            </a:r>
            <a:endParaRPr lang="zh-CN" altLang="en-US" sz="3800" b="1" dirty="0">
              <a:solidFill>
                <a:srgbClr val="32757A"/>
              </a:solidFill>
              <a:ea typeface="微软雅黑" panose="020B0503020204020204" pitchFamily="34" charset="-122"/>
            </a:endParaRP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137160" y="147955"/>
            <a:ext cx="8834120" cy="6555105"/>
          </a:xfrm>
        </p:spPr>
        <p:txBody>
          <a:bodyPr vert="horz" wrap="square" lIns="91440" tIns="45720" rIns="91440" bIns="45720" anchor="t"/>
          <a:p>
            <a:pPr marL="0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8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　　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水陆草木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之花，可爱者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甚蕃。晋陶渊明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独爱菊。自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李唐来，世人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盛爱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牡丹。予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独爱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莲之出淤泥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而不染，濯清涟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而不妖，中通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外直，不蔓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不枝，香远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益清，亭亭</a:t>
            </a:r>
            <a:r>
              <a:rPr lang="en-US" altLang="zh-CN" sz="4200" b="1" dirty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净植，可远观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而不可亵玩焉。</a:t>
            </a:r>
            <a:endParaRPr lang="zh-CN" altLang="en-US" sz="4200" b="1" dirty="0">
              <a:solidFill>
                <a:schemeClr val="accent2"/>
              </a:solidFill>
              <a:ea typeface="微软雅黑" panose="020B0503020204020204" pitchFamily="34" charset="-122"/>
            </a:endParaRPr>
          </a:p>
          <a:p>
            <a:pPr marL="0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    　予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谓菊，花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之隐逸者也；牡丹，花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之富贵者也；莲，花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之君子者也。噫！菊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之爱，陶后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鲜有闻。莲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之爱，同予者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何人？牡丹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之爱，宜乎</a:t>
            </a:r>
            <a:r>
              <a:rPr lang="zh-CN" altLang="en-US" sz="4200" b="1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／</a:t>
            </a:r>
            <a:r>
              <a:rPr lang="zh-CN" altLang="en-US" sz="42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众矣</a:t>
            </a:r>
            <a:r>
              <a:rPr lang="zh-CN" altLang="en-US" sz="38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。</a:t>
            </a:r>
            <a:endParaRPr lang="zh-CN" altLang="en-US" sz="3800" b="1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sndAc>
      <p:stSnd>
        <p:snd r:embed="rId1" name="projctor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4000" dirty="0">
                <a:solidFill>
                  <a:schemeClr val="tx1"/>
                </a:solidFill>
              </a:rPr>
              <a:t>文言知识</a:t>
            </a:r>
            <a:r>
              <a:rPr lang="zh-CN" altLang="en-US" sz="4000" dirty="0" smtClean="0">
                <a:solidFill>
                  <a:schemeClr val="tx1"/>
                </a:solidFill>
              </a:rPr>
              <a:t>：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FontTx/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，词类活用：</a:t>
            </a:r>
            <a:endParaRPr lang="zh-CN" altLang="en-US" b="1" dirty="0"/>
          </a:p>
          <a:p>
            <a:pPr>
              <a:buFontTx/>
              <a:buNone/>
            </a:pPr>
            <a:r>
              <a:rPr lang="zh-CN" altLang="en-US" b="1" u="sng" dirty="0"/>
              <a:t>不</a:t>
            </a:r>
            <a:r>
              <a:rPr lang="zh-CN" altLang="en-US" b="1" u="sng" dirty="0">
                <a:solidFill>
                  <a:srgbClr val="FF0000"/>
                </a:solidFill>
              </a:rPr>
              <a:t>蔓</a:t>
            </a:r>
            <a:r>
              <a:rPr lang="zh-CN" altLang="en-US" b="1" u="sng" dirty="0"/>
              <a:t>不</a:t>
            </a:r>
            <a:r>
              <a:rPr lang="zh-CN" altLang="en-US" b="1" u="sng" dirty="0">
                <a:solidFill>
                  <a:srgbClr val="FF0000"/>
                </a:solidFill>
              </a:rPr>
              <a:t>枝</a:t>
            </a:r>
            <a:endParaRPr lang="zh-CN" altLang="en-US" b="1" u="sng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     名词活用作动词，长蔓或牵牵连连，生枝或枝枝节节。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，文言句式：</a:t>
            </a:r>
            <a:endParaRPr lang="zh-CN" altLang="en-US" b="1" dirty="0"/>
          </a:p>
          <a:p>
            <a:pPr>
              <a:buFontTx/>
              <a:buNone/>
            </a:pPr>
            <a:r>
              <a:rPr lang="zh-CN" altLang="en-US" b="1" u="sng" dirty="0"/>
              <a:t>菊，花之隐逸者也。</a:t>
            </a:r>
            <a:endParaRPr lang="zh-CN" altLang="en-US" b="1" u="sng" dirty="0"/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   判断句。菊，是花中的隐士。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609600" y="1752600"/>
            <a:ext cx="75438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b="1" dirty="0"/>
              <a:t>思考：</a:t>
            </a:r>
            <a:endParaRPr lang="zh-CN" altLang="en-US" sz="4400" b="1" dirty="0"/>
          </a:p>
          <a:p>
            <a:endParaRPr lang="zh-CN" altLang="en-US" sz="4400" b="1" dirty="0"/>
          </a:p>
          <a:p>
            <a:r>
              <a:rPr lang="en-US" altLang="zh-CN" sz="4400" b="1" dirty="0"/>
              <a:t>1</a:t>
            </a:r>
            <a:r>
              <a:rPr lang="zh-CN" altLang="en-US" sz="4400" b="1" dirty="0"/>
              <a:t>，作者分别从哪些方面描写莲花的？又赋予莲花哪些品格？</a:t>
            </a:r>
            <a:endParaRPr lang="zh-CN" altLang="en-US" sz="4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ext Box 2"/>
          <p:cNvSpPr txBox="1">
            <a:spLocks noChangeArrowheads="1"/>
          </p:cNvSpPr>
          <p:nvPr/>
        </p:nvSpPr>
        <p:spPr bwMode="auto">
          <a:xfrm>
            <a:off x="273050" y="2819400"/>
            <a:ext cx="109855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莲</a:t>
            </a:r>
            <a:endParaRPr lang="zh-CN" altLang="en-US" sz="6000" b="1">
              <a:solidFill>
                <a:srgbClr val="00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57699" name="AutoShape 3"/>
          <p:cNvSpPr/>
          <p:nvPr/>
        </p:nvSpPr>
        <p:spPr bwMode="auto">
          <a:xfrm>
            <a:off x="1143000" y="1295400"/>
            <a:ext cx="533400" cy="37338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1600200" y="1219200"/>
            <a:ext cx="2209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生长环境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1676400" y="3108960"/>
            <a:ext cx="2057400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体态香气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1676400" y="4800600"/>
            <a:ext cx="16764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风度气质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7703" name="AutoShape 7"/>
          <p:cNvSpPr/>
          <p:nvPr/>
        </p:nvSpPr>
        <p:spPr bwMode="auto">
          <a:xfrm>
            <a:off x="3657600" y="2667000"/>
            <a:ext cx="381000" cy="1447800"/>
          </a:xfrm>
          <a:prstGeom prst="leftBrace">
            <a:avLst>
              <a:gd name="adj1" fmla="val 31667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04" name="Text Box 8"/>
          <p:cNvSpPr txBox="1">
            <a:spLocks noChangeArrowheads="1"/>
          </p:cNvSpPr>
          <p:nvPr/>
        </p:nvSpPr>
        <p:spPr bwMode="auto">
          <a:xfrm>
            <a:off x="4114800" y="685800"/>
            <a:ext cx="50292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出淤泥而不染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7705" name="Text Box 9"/>
          <p:cNvSpPr txBox="1">
            <a:spLocks noChangeArrowheads="1"/>
          </p:cNvSpPr>
          <p:nvPr/>
        </p:nvSpPr>
        <p:spPr bwMode="auto">
          <a:xfrm>
            <a:off x="4114800" y="1524000"/>
            <a:ext cx="50292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濯清涟而不妖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7706" name="AutoShape 10"/>
          <p:cNvSpPr/>
          <p:nvPr/>
        </p:nvSpPr>
        <p:spPr bwMode="auto">
          <a:xfrm>
            <a:off x="3657600" y="822325"/>
            <a:ext cx="304800" cy="1371600"/>
          </a:xfrm>
          <a:prstGeom prst="leftBrace">
            <a:avLst>
              <a:gd name="adj1" fmla="val 37500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07" name="Text Box 11"/>
          <p:cNvSpPr txBox="1">
            <a:spLocks noChangeArrowheads="1"/>
          </p:cNvSpPr>
          <p:nvPr/>
        </p:nvSpPr>
        <p:spPr bwMode="auto">
          <a:xfrm>
            <a:off x="4114800" y="2514600"/>
            <a:ext cx="45720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中通外直，不蔓不枝                                         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7708" name="Text Box 12"/>
          <p:cNvSpPr txBox="1">
            <a:spLocks noChangeArrowheads="1"/>
          </p:cNvSpPr>
          <p:nvPr/>
        </p:nvSpPr>
        <p:spPr bwMode="auto">
          <a:xfrm>
            <a:off x="4191000" y="3810000"/>
            <a:ext cx="49530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香远益清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7709" name="Line 13"/>
          <p:cNvSpPr>
            <a:spLocks noChangeShapeType="1"/>
          </p:cNvSpPr>
          <p:nvPr/>
        </p:nvSpPr>
        <p:spPr bwMode="auto">
          <a:xfrm>
            <a:off x="3352800" y="5029200"/>
            <a:ext cx="762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7710" name="Text Box 14"/>
          <p:cNvSpPr txBox="1">
            <a:spLocks noChangeArrowheads="1"/>
          </p:cNvSpPr>
          <p:nvPr/>
        </p:nvSpPr>
        <p:spPr bwMode="auto">
          <a:xfrm>
            <a:off x="4038600" y="4724400"/>
            <a:ext cx="49530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亭亭净植，可远观而不可亵玩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7711" name="Text Box 15"/>
          <p:cNvSpPr txBox="1">
            <a:spLocks noChangeArrowheads="1"/>
          </p:cNvSpPr>
          <p:nvPr/>
        </p:nvSpPr>
        <p:spPr bwMode="auto">
          <a:xfrm>
            <a:off x="7086600" y="762000"/>
            <a:ext cx="1600200" cy="5175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（高洁）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157712" name="Text Box 16"/>
          <p:cNvSpPr txBox="1">
            <a:spLocks noChangeArrowheads="1"/>
          </p:cNvSpPr>
          <p:nvPr/>
        </p:nvSpPr>
        <p:spPr bwMode="auto">
          <a:xfrm>
            <a:off x="7086600" y="1676400"/>
            <a:ext cx="1600200" cy="5181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（质朴）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157713" name="Text Box 17"/>
          <p:cNvSpPr txBox="1">
            <a:spLocks noChangeArrowheads="1"/>
          </p:cNvSpPr>
          <p:nvPr/>
        </p:nvSpPr>
        <p:spPr bwMode="auto">
          <a:xfrm>
            <a:off x="7086600" y="3154680"/>
            <a:ext cx="1599565" cy="5181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（正直）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157714" name="Text Box 18"/>
          <p:cNvSpPr txBox="1">
            <a:spLocks noChangeArrowheads="1"/>
          </p:cNvSpPr>
          <p:nvPr/>
        </p:nvSpPr>
        <p:spPr bwMode="auto">
          <a:xfrm>
            <a:off x="7086600" y="3932555"/>
            <a:ext cx="1600200" cy="5181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（芳香）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157715" name="Text Box 19"/>
          <p:cNvSpPr txBox="1">
            <a:spLocks noChangeArrowheads="1"/>
          </p:cNvSpPr>
          <p:nvPr/>
        </p:nvSpPr>
        <p:spPr bwMode="auto">
          <a:xfrm>
            <a:off x="7087235" y="5410200"/>
            <a:ext cx="1598930" cy="5181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（庄重）</a:t>
            </a:r>
            <a:endParaRPr lang="zh-CN" altLang="en-US" sz="280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7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7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7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7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57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5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 bldLvl="0" autoUpdateAnimBg="0"/>
      <p:bldP spid="157701" grpId="0" bldLvl="0" animBg="1" autoUpdateAnimBg="0"/>
      <p:bldP spid="157702" grpId="0" bldLvl="0" autoUpdateAnimBg="0"/>
      <p:bldP spid="157703" grpId="0" animBg="1"/>
      <p:bldP spid="157704" grpId="0" autoUpdateAnimBg="0"/>
      <p:bldP spid="157705" grpId="0" autoUpdateAnimBg="0"/>
      <p:bldP spid="157707" grpId="0" autoUpdateAnimBg="0"/>
      <p:bldP spid="157708" grpId="0" autoUpdateAnimBg="0"/>
      <p:bldP spid="157709" grpId="0" animBg="1"/>
      <p:bldP spid="157710" grpId="0" autoUpdateAnimBg="0"/>
      <p:bldP spid="157711" grpId="0" bldLvl="0" animBg="1" autoUpdateAnimBg="0"/>
      <p:bldP spid="157712" grpId="0" bldLvl="0" animBg="1" autoUpdateAnimBg="0"/>
      <p:bldP spid="157713" grpId="0" bldLvl="0" animBg="1" autoUpdateAnimBg="0"/>
      <p:bldP spid="157714" grpId="0" bldLvl="0" animBg="1" autoUpdateAnimBg="0"/>
      <p:bldP spid="157715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60680" y="135890"/>
            <a:ext cx="8001000" cy="609600"/>
          </a:xfrm>
          <a:gradFill rotWithShape="0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solidFill>
              <a:srgbClr val="FF0000"/>
            </a:solidFill>
          </a:ln>
        </p:spPr>
        <p:txBody>
          <a:bodyPr/>
          <a:lstStyle/>
          <a:p>
            <a:pPr algn="l">
              <a:defRPr/>
            </a:pPr>
            <a:r>
              <a:rPr lang="zh-CN" altLang="en-US" sz="4000">
                <a:solidFill>
                  <a:srgbClr val="FF0000"/>
                </a:solidFill>
                <a:ea typeface="隶书" panose="02010509060101010101" pitchFamily="49" charset="-122"/>
              </a:rPr>
              <a:t>你认为莲与君子有哪些相同之处？</a:t>
            </a:r>
            <a:endParaRPr lang="zh-CN" altLang="en-US" sz="400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4643755" y="836930"/>
            <a:ext cx="4290060" cy="202819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kumimoji="1" lang="zh-CN" altLang="en-US" sz="2800">
                <a:solidFill>
                  <a:srgbClr val="FF3300"/>
                </a:solidFill>
                <a:latin typeface="Times New Roman" panose="02020603050405020304" pitchFamily="18" charset="0"/>
              </a:rPr>
              <a:t>象征君子身处污浊环境而不同流合污、不随俗浮沉；还象征君子的庄重、质朴，不哗众取宠，不炫耀自己。</a:t>
            </a:r>
            <a:endParaRPr kumimoji="1" lang="zh-CN" altLang="en-US" sz="4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643755" y="2997200"/>
            <a:ext cx="4289425" cy="944880"/>
          </a:xfrm>
          <a:prstGeom prst="rect">
            <a:avLst/>
          </a:prstGeom>
          <a:gradFill rotWithShape="0">
            <a:gsLst>
              <a:gs pos="0">
                <a:srgbClr val="FFFFF5"/>
              </a:gs>
              <a:gs pos="50000">
                <a:srgbClr val="FFFF99"/>
              </a:gs>
              <a:gs pos="100000">
                <a:srgbClr val="FFFFF5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kumimoji="1" lang="zh-CN" altLang="en-US" sz="2800">
                <a:solidFill>
                  <a:srgbClr val="FF3300"/>
                </a:solidFill>
                <a:latin typeface="Times New Roman" panose="02020603050405020304" pitchFamily="18" charset="0"/>
              </a:rPr>
              <a:t>象征君子的特立独行，正直不苟，豁达大度；</a:t>
            </a:r>
            <a:endParaRPr kumimoji="1" lang="zh-CN" altLang="en-US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953000" y="5029200"/>
            <a:ext cx="3673475" cy="126111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kumimoji="1" lang="zh-CN" altLang="en-US" sz="2800">
                <a:solidFill>
                  <a:srgbClr val="FF3300"/>
                </a:solidFill>
                <a:latin typeface="Times New Roman" panose="02020603050405020304" pitchFamily="18" charset="0"/>
              </a:rPr>
              <a:t>志洁行廉，仪态端庄，令人敬重而不敢轻侮。</a:t>
            </a:r>
            <a:endParaRPr kumimoji="1" lang="zh-CN" altLang="en-US" sz="4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98755" y="1066800"/>
            <a:ext cx="4373245" cy="5069205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400" b="1">
                <a:solidFill>
                  <a:srgbClr val="CCECFF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生长环境</a:t>
            </a:r>
            <a:r>
              <a:rPr kumimoji="1" lang="zh-CN" altLang="en-US" sz="3200">
                <a:latin typeface="Times New Roman" panose="02020603050405020304" pitchFamily="18" charset="0"/>
              </a:rPr>
              <a:t>：</a:t>
            </a:r>
            <a:r>
              <a:rPr kumimoji="1" lang="zh-CN" altLang="en-US" sz="3200">
                <a:solidFill>
                  <a:srgbClr val="33CC33"/>
                </a:solidFill>
                <a:latin typeface="Times New Roman" panose="02020603050405020304" pitchFamily="18" charset="0"/>
              </a:rPr>
              <a:t>“出淤泥而不染，濯清涟而不妖”</a:t>
            </a:r>
            <a:r>
              <a:rPr kumimoji="1" lang="zh-CN" altLang="en-US" sz="3200">
                <a:latin typeface="Times New Roman" panose="02020603050405020304" pitchFamily="18" charset="0"/>
              </a:rPr>
              <a:t> </a:t>
            </a:r>
            <a:endParaRPr kumimoji="1" lang="zh-CN" altLang="en-US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kumimoji="1" lang="zh-CN" altLang="en-US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kumimoji="1" lang="zh-CN" altLang="en-US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体态香气：</a:t>
            </a:r>
            <a:r>
              <a:rPr kumimoji="1" lang="zh-CN" altLang="en-US" sz="3200">
                <a:solidFill>
                  <a:srgbClr val="33CC33"/>
                </a:solidFill>
                <a:latin typeface="Times New Roman" panose="02020603050405020304" pitchFamily="18" charset="0"/>
              </a:rPr>
              <a:t>“中通外直，不蔓不枝香远益清”</a:t>
            </a:r>
            <a:endParaRPr kumimoji="1" lang="zh-CN" altLang="en-US" sz="3200">
              <a:solidFill>
                <a:srgbClr val="33CC33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kumimoji="1" lang="zh-CN" altLang="en-US" sz="320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kumimoji="1" lang="zh-CN" altLang="en-US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风度气质：</a:t>
            </a:r>
            <a:r>
              <a:rPr kumimoji="1" lang="zh-CN" altLang="en-US" sz="3200">
                <a:solidFill>
                  <a:srgbClr val="33CC33"/>
                </a:solidFill>
                <a:latin typeface="Times New Roman" panose="02020603050405020304" pitchFamily="18" charset="0"/>
              </a:rPr>
              <a:t>“亭亭净植，可远观而不可亵玩焉”</a:t>
            </a:r>
            <a:endParaRPr kumimoji="1" lang="zh-CN" altLang="en-US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ldLvl="0" animBg="1" autoUpdateAnimBg="0"/>
      <p:bldP spid="47108" grpId="0" bldLvl="0" animBg="1" autoUpdateAnimBg="0"/>
      <p:bldP spid="47109" grpId="0" bldLvl="0" animBg="1" autoUpdateAnimBg="0"/>
      <p:bldP spid="47110" grpId="0" bldLvl="0" animBg="1" autoUpdateAnimBg="0"/>
      <p:bldP spid="47111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609600" y="1752600"/>
            <a:ext cx="75438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b="1" dirty="0"/>
              <a:t>思考：</a:t>
            </a:r>
            <a:endParaRPr lang="zh-CN" altLang="en-US" sz="4400" b="1" dirty="0"/>
          </a:p>
          <a:p>
            <a:endParaRPr lang="zh-CN" altLang="en-US" sz="4400" b="1" dirty="0"/>
          </a:p>
          <a:p>
            <a:r>
              <a:rPr lang="en-US" altLang="zh-CN" sz="4400" b="1" dirty="0"/>
              <a:t>2</a:t>
            </a:r>
            <a:r>
              <a:rPr lang="zh-CN" altLang="en-US" sz="4400" b="1" dirty="0"/>
              <a:t>，作者仅仅是写莲花吗？本文用了什么表现手法？表达了作者什么思想感情？</a:t>
            </a:r>
            <a:endParaRPr lang="zh-CN" altLang="en-US" sz="4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28828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838200" y="685800"/>
            <a:ext cx="1066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</a:t>
            </a:r>
            <a:endParaRPr kumimoji="1" lang="zh-CN" altLang="en-US" sz="66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1752600" y="4052888"/>
            <a:ext cx="3962400" cy="8239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80008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出淤泥而不染</a:t>
            </a:r>
            <a:endParaRPr kumimoji="1" lang="zh-CN" altLang="en-US" sz="4800" b="1">
              <a:solidFill>
                <a:srgbClr val="80008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5943600" y="685800"/>
            <a:ext cx="144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66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志</a:t>
            </a:r>
            <a:endParaRPr kumimoji="1" lang="zh-CN" altLang="en-US" sz="66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1318" name="AutoShape 6"/>
          <p:cNvSpPr>
            <a:spLocks noChangeArrowheads="1"/>
          </p:cNvSpPr>
          <p:nvPr/>
        </p:nvSpPr>
        <p:spPr bwMode="auto">
          <a:xfrm>
            <a:off x="2514600" y="990600"/>
            <a:ext cx="2971800" cy="533400"/>
          </a:xfrm>
          <a:prstGeom prst="rightArrow">
            <a:avLst>
              <a:gd name="adj1" fmla="val 50000"/>
              <a:gd name="adj2" fmla="val 139286"/>
            </a:avLst>
          </a:prstGeom>
          <a:solidFill>
            <a:srgbClr val="00FF00"/>
          </a:solidFill>
          <a:ln w="19050">
            <a:solidFill>
              <a:srgbClr val="FF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304800" y="3138488"/>
            <a:ext cx="1600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莲花</a:t>
            </a:r>
            <a:endParaRPr kumimoji="1" lang="zh-CN" altLang="en-US" sz="5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1320" name="Text Box 8"/>
          <p:cNvSpPr txBox="1">
            <a:spLocks noChangeArrowheads="1"/>
          </p:cNvSpPr>
          <p:nvPr/>
        </p:nvSpPr>
        <p:spPr bwMode="auto">
          <a:xfrm>
            <a:off x="5562600" y="3962400"/>
            <a:ext cx="3810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不同流合污</a:t>
            </a:r>
            <a:endParaRPr kumimoji="1" lang="zh-CN" altLang="en-US" sz="5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2743200" y="2452688"/>
            <a:ext cx="1676400" cy="914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80008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纯洁</a:t>
            </a:r>
            <a:endParaRPr kumimoji="1" lang="zh-CN" altLang="en-US" sz="5400" b="1">
              <a:solidFill>
                <a:srgbClr val="80008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1322" name="Text Box 10"/>
          <p:cNvSpPr txBox="1">
            <a:spLocks noChangeArrowheads="1"/>
          </p:cNvSpPr>
          <p:nvPr/>
        </p:nvSpPr>
        <p:spPr bwMode="auto">
          <a:xfrm>
            <a:off x="5791200" y="2362200"/>
            <a:ext cx="3124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洁身自爱</a:t>
            </a:r>
            <a:endParaRPr kumimoji="1" lang="zh-CN" altLang="en-US" sz="5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autoUpdateAnimBg="0"/>
      <p:bldP spid="141316" grpId="0" animBg="1" autoUpdateAnimBg="0"/>
      <p:bldP spid="141317" grpId="0" autoUpdateAnimBg="0"/>
      <p:bldP spid="141318" grpId="0" animBg="1"/>
      <p:bldP spid="141319" grpId="0" autoUpdateAnimBg="0"/>
      <p:bldP spid="141320" grpId="0" autoUpdateAnimBg="0"/>
      <p:bldP spid="141321" grpId="0" animBg="1" autoUpdateAnimBg="0"/>
      <p:bldP spid="141322" grpId="0" autoUpdateAnimBg="0"/>
    </p:bldLst>
  </p:timing>
</p:sld>
</file>

<file path=ppt/tags/tag1.xml><?xml version="1.0" encoding="utf-8"?>
<p:tagLst xmlns:p="http://schemas.openxmlformats.org/presentationml/2006/main">
  <p:tag name="TIMING" val="|11.4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1483</Words>
  <Application>WPS 演示</Application>
  <PresentationFormat>全屏显示(4:3)</PresentationFormat>
  <Paragraphs>158</Paragraphs>
  <Slides>15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楷体_GB2312</vt:lpstr>
      <vt:lpstr>Arial</vt:lpstr>
      <vt:lpstr>华文新魏</vt:lpstr>
      <vt:lpstr>仿宋_GB2312</vt:lpstr>
      <vt:lpstr>Times New Roman</vt:lpstr>
      <vt:lpstr>隶书</vt:lpstr>
      <vt:lpstr>方正大标宋简体</vt:lpstr>
      <vt:lpstr>Times New Roman</vt:lpstr>
      <vt:lpstr>黑体</vt:lpstr>
      <vt:lpstr>Tahoma</vt:lpstr>
      <vt:lpstr>微软雅黑</vt:lpstr>
      <vt:lpstr>华文行楷</vt:lpstr>
      <vt:lpstr>方正舒体</vt:lpstr>
      <vt:lpstr>方正姚体</vt:lpstr>
      <vt:lpstr>华文中宋</vt:lpstr>
      <vt:lpstr>仿宋</vt:lpstr>
      <vt:lpstr>第一PPT模板网-WWW.1PPT.COM</vt:lpstr>
      <vt:lpstr>PowerPoint 演示文稿</vt:lpstr>
      <vt:lpstr>PowerPoint 演示文稿</vt:lpstr>
      <vt:lpstr>    </vt:lpstr>
      <vt:lpstr>文言知识：</vt:lpstr>
      <vt:lpstr>PowerPoint 演示文稿</vt:lpstr>
      <vt:lpstr>PowerPoint 演示文稿</vt:lpstr>
      <vt:lpstr>你认为莲与君子有哪些相同之处？</vt:lpstr>
      <vt:lpstr>PowerPoint 演示文稿</vt:lpstr>
      <vt:lpstr>PowerPoint 演示文稿</vt:lpstr>
      <vt:lpstr>托物言志   以花喻人</vt:lpstr>
      <vt:lpstr>PowerPoint 演示文稿</vt:lpstr>
      <vt:lpstr>PowerPoint 演示文稿</vt:lpstr>
      <vt:lpstr>怎样理解“莲之爱，同予者何人”？</vt:lpstr>
      <vt:lpstr>思考：比较阅读      《陋室铭》与《爱莲说》</vt:lpstr>
      <vt:lpstr>                                当堂检测 1、翻译句子：        菊之爱，陶后鲜有闻；莲之爱，同予者何人；牡丹之爱，宜乎众矣.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Administrator</cp:lastModifiedBy>
  <cp:revision>188</cp:revision>
  <cp:lastPrinted>2113-01-01T00:00:00Z</cp:lastPrinted>
  <dcterms:created xsi:type="dcterms:W3CDTF">2113-01-01T00:00:00Z</dcterms:created>
  <dcterms:modified xsi:type="dcterms:W3CDTF">2017-05-02T02:02:37Z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2052-10.1.0.6393</vt:lpwstr>
  </property>
</Properties>
</file>