
<file path=[Content_Types].xml><?xml version="1.0" encoding="utf-8"?>
<Types xmlns="http://schemas.openxmlformats.org/package/2006/content-types">
  <Default Extension="wav" ContentType="audio/x-wav"/>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413" r:id="rId3"/>
    <p:sldId id="411" r:id="rId4"/>
    <p:sldId id="426" r:id="rId5"/>
    <p:sldId id="417" r:id="rId6"/>
    <p:sldId id="418" r:id="rId7"/>
    <p:sldId id="419" r:id="rId8"/>
    <p:sldId id="420" r:id="rId9"/>
    <p:sldId id="421" r:id="rId10"/>
    <p:sldId id="423" r:id="rId11"/>
    <p:sldId id="425" r:id="rId12"/>
    <p:sldId id="430" r:id="rId13"/>
    <p:sldId id="409" r:id="rId14"/>
    <p:sldId id="431" r:id="rId15"/>
    <p:sldId id="432" r:id="rId16"/>
    <p:sldId id="435" r:id="rId17"/>
    <p:sldId id="436" r:id="rId18"/>
    <p:sldId id="437" r:id="rId19"/>
    <p:sldId id="444" r:id="rId20"/>
    <p:sldId id="445" r:id="rId21"/>
    <p:sldId id="438" r:id="rId22"/>
    <p:sldId id="439" r:id="rId23"/>
    <p:sldId id="410" r:id="rId24"/>
    <p:sldId id="446" r:id="rId25"/>
    <p:sldId id="447" r:id="rId26"/>
    <p:sldId id="412" r:id="rId27"/>
    <p:sldId id="414" r:id="rId28"/>
    <p:sldId id="415" r:id="rId29"/>
    <p:sldId id="440" r:id="rId30"/>
    <p:sldId id="441" r:id="rId31"/>
    <p:sldId id="442" r:id="rId32"/>
    <p:sldId id="462" r:id="rId33"/>
    <p:sldId id="428" r:id="rId34"/>
    <p:sldId id="416" r:id="rId35"/>
    <p:sldId id="427" r:id="rId36"/>
    <p:sldId id="443"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0" Type="http://schemas.openxmlformats.org/officeDocument/2006/relationships/tableStyles" Target="tableStyles.xml"/><Relationship Id="rId4" Type="http://schemas.openxmlformats.org/officeDocument/2006/relationships/slide" Target="slides/slide2.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lgn="l"/>
                <a:tab pos="1609725" algn="l"/>
                <a:tab pos="1609725" algn="l"/>
                <a:tab pos="1609725" algn="l"/>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3.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2.wav"/></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67.xml"/><Relationship Id="rId2" Type="http://schemas.openxmlformats.org/officeDocument/2006/relationships/image" Target="../media/image3.jpeg"/><Relationship Id="rId1" Type="http://schemas.openxmlformats.org/officeDocument/2006/relationships/tags" Target="../tags/tag6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8.xml"/><Relationship Id="rId1" Type="http://schemas.openxmlformats.org/officeDocument/2006/relationships/image" Target="../media/image5.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9.xml"/><Relationship Id="rId1" Type="http://schemas.openxmlformats.org/officeDocument/2006/relationships/image" Target="../media/image6.jpeg"/></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70.xml"/><Relationship Id="rId3" Type="http://schemas.openxmlformats.org/officeDocument/2006/relationships/hyperlink" Target="https://so.gushiwen.org/authorv_0f50cd3d6631.aspx" TargetMode="External"/><Relationship Id="rId2" Type="http://schemas.openxmlformats.org/officeDocument/2006/relationships/hyperlink" Target="https://so.gushiwen.org/authorv_0ba0cd79bdd5.aspx" TargetMode="External"/><Relationship Id="rId1" Type="http://schemas.openxmlformats.org/officeDocument/2006/relationships/image" Target="../media/image7.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1.xml"/><Relationship Id="rId1" Type="http://schemas.openxmlformats.org/officeDocument/2006/relationships/image" Target="../media/image8.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2.xml"/><Relationship Id="rId1" Type="http://schemas.openxmlformats.org/officeDocument/2006/relationships/image" Target="../media/image5.jpe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3.xml"/><Relationship Id="rId1" Type="http://schemas.openxmlformats.org/officeDocument/2006/relationships/image" Target="../media/image10.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4.xml"/><Relationship Id="rId1" Type="http://schemas.openxmlformats.org/officeDocument/2006/relationships/image" Target="../media/image11.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2.wav"/><Relationship Id="rId1" Type="http://schemas.openxmlformats.org/officeDocument/2006/relationships/audio" Target="../media/audio1.wav"/></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统编版语文必修上册</a:t>
            </a:r>
            <a:endParaRPr lang="zh-CN" altLang="en-US">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sp>
        <p:nvSpPr>
          <p:cNvPr id="3" name="内容占位符 2"/>
          <p:cNvSpPr>
            <a:spLocks noGrp="1"/>
          </p:cNvSpPr>
          <p:nvPr>
            <p:ph idx="1"/>
          </p:nvPr>
        </p:nvSpPr>
        <p:spPr>
          <a:xfrm>
            <a:off x="3311525" y="1883410"/>
            <a:ext cx="1950085" cy="4759325"/>
          </a:xfrm>
        </p:spPr>
        <p:txBody>
          <a:bodyPr/>
          <a:p>
            <a:pPr marL="0" indent="0">
              <a:buNone/>
            </a:pPr>
            <a:r>
              <a:rPr sz="9600">
                <a:ln w="12700">
                  <a:solidFill>
                    <a:schemeClr val="accent5"/>
                  </a:solidFill>
                  <a:prstDash val="solid"/>
                </a:ln>
                <a:solidFill>
                  <a:srgbClr val="FF0000"/>
                </a:solidFill>
                <a:effectLst/>
                <a:latin typeface="隶书" panose="02010509060101010101" charset="-122"/>
                <a:ea typeface="隶书" panose="02010509060101010101" charset="-122"/>
                <a:sym typeface="+mn-ea"/>
              </a:rPr>
              <a:t>静</a:t>
            </a:r>
            <a:endParaRPr sz="9600">
              <a:ln w="12700">
                <a:solidFill>
                  <a:schemeClr val="accent5"/>
                </a:solidFill>
                <a:prstDash val="solid"/>
              </a:ln>
              <a:solidFill>
                <a:srgbClr val="FF0000"/>
              </a:solidFill>
              <a:effectLst/>
              <a:latin typeface="隶书" panose="02010509060101010101" charset="-122"/>
              <a:ea typeface="隶书" panose="02010509060101010101" charset="-122"/>
              <a:sym typeface="+mn-ea"/>
            </a:endParaRPr>
          </a:p>
          <a:p>
            <a:pPr marL="0" indent="0">
              <a:buNone/>
            </a:pPr>
            <a:r>
              <a:rPr sz="9600">
                <a:ln w="12700">
                  <a:solidFill>
                    <a:schemeClr val="accent5"/>
                  </a:solidFill>
                  <a:prstDash val="solid"/>
                </a:ln>
                <a:solidFill>
                  <a:srgbClr val="FF0000"/>
                </a:solidFill>
                <a:effectLst/>
                <a:latin typeface="隶书" panose="02010509060101010101" charset="-122"/>
                <a:ea typeface="隶书" panose="02010509060101010101" charset="-122"/>
                <a:sym typeface="+mn-ea"/>
              </a:rPr>
              <a:t>女</a:t>
            </a:r>
            <a:endParaRPr lang="zh-CN" altLang="en-US" sz="9600">
              <a:ln w="12700">
                <a:solidFill>
                  <a:schemeClr val="accent5"/>
                </a:solidFill>
                <a:prstDash val="solid"/>
              </a:ln>
              <a:solidFill>
                <a:srgbClr val="FF0000"/>
              </a:solidFill>
              <a:effectLst/>
              <a:latin typeface="隶书" panose="02010509060101010101" charset="-122"/>
              <a:ea typeface="隶书" panose="02010509060101010101" charset="-122"/>
              <a:sym typeface="+mn-ea"/>
            </a:endParaRPr>
          </a:p>
        </p:txBody>
      </p:sp>
      <p:pic>
        <p:nvPicPr>
          <p:cNvPr id="4" name="图片 3" descr="31427ebadcc845459af9a7b61642f5e7"/>
          <p:cNvPicPr>
            <a:picLocks noChangeAspect="1"/>
          </p:cNvPicPr>
          <p:nvPr/>
        </p:nvPicPr>
        <p:blipFill>
          <a:blip r:embed="rId1"/>
          <a:stretch>
            <a:fillRect/>
          </a:stretch>
        </p:blipFill>
        <p:spPr>
          <a:xfrm>
            <a:off x="7639050" y="2096135"/>
            <a:ext cx="4552950" cy="4657725"/>
          </a:xfrm>
          <a:prstGeom prst="rect">
            <a:avLst/>
          </a:prstGeom>
        </p:spPr>
      </p:pic>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标题 1"/>
          <p:cNvSpPr>
            <a:spLocks noGrp="1" noRot="1"/>
          </p:cNvSpPr>
          <p:nvPr>
            <p:ph type="title"/>
          </p:nvPr>
        </p:nvSpPr>
        <p:spPr>
          <a:xfrm>
            <a:off x="204540" y="290265"/>
            <a:ext cx="10969200" cy="705600"/>
          </a:xfrm>
        </p:spPr>
        <p:txBody>
          <a:bodyPr anchor="ctr"/>
          <a:p>
            <a:r>
              <a:rPr altLang="zh-CN"/>
              <a:t>兴：</a:t>
            </a:r>
            <a:endParaRPr altLang="zh-CN"/>
          </a:p>
        </p:txBody>
      </p:sp>
      <p:sp>
        <p:nvSpPr>
          <p:cNvPr id="2" name="文本框 1"/>
          <p:cNvSpPr txBox="1"/>
          <p:nvPr/>
        </p:nvSpPr>
        <p:spPr>
          <a:xfrm>
            <a:off x="1544955" y="198120"/>
            <a:ext cx="10512425" cy="645160"/>
          </a:xfrm>
          <a:prstGeom prst="rect">
            <a:avLst/>
          </a:prstGeom>
          <a:noFill/>
        </p:spPr>
        <p:txBody>
          <a:bodyPr wrap="square" rtlCol="0" anchor="t">
            <a:spAutoFit/>
          </a:bodyPr>
          <a:p>
            <a:r>
              <a:rPr lang="zh-CN" altLang="en-US"/>
              <a:t>桑之未落，其叶沃若。于嗟鸠兮，无食桑葚！</a:t>
            </a:r>
            <a:endParaRPr lang="zh-CN" altLang="en-US"/>
          </a:p>
          <a:p>
            <a:r>
              <a:rPr lang="zh-CN" altLang="en-US"/>
              <a:t>于嗟女兮，无与士耽！士之耽兮，犹可说也。女之耽兮，不可说也。</a:t>
            </a:r>
            <a:endParaRPr lang="zh-CN" altLang="en-US"/>
          </a:p>
        </p:txBody>
      </p:sp>
      <p:sp>
        <p:nvSpPr>
          <p:cNvPr id="4" name="文本框 3"/>
          <p:cNvSpPr txBox="1"/>
          <p:nvPr/>
        </p:nvSpPr>
        <p:spPr>
          <a:xfrm>
            <a:off x="417830" y="2589530"/>
            <a:ext cx="10807700" cy="3415030"/>
          </a:xfrm>
          <a:prstGeom prst="rect">
            <a:avLst/>
          </a:prstGeom>
          <a:noFill/>
        </p:spPr>
        <p:txBody>
          <a:bodyPr wrap="square" rtlCol="0" anchor="t">
            <a:spAutoFit/>
          </a:bodyPr>
          <a:p>
            <a:r>
              <a:rPr lang="zh-CN" altLang="en-US"/>
              <a:t>朱熹《诗集传》谓第三章“比而兴也”，第四章“兴也”，也就是说这两章以抒情为主，诗中皆以桑树起兴，从诗人的年轻貌美写到体衰色减，同时揭示了男子对她从热爱到厌弃的经过。“桑之未落，其叶沃若”，以桑叶之润泽有光，比喻女子的容颜亮丽。“桑之落矣，其黄而陨”，以桑叶的枯黄飘落，比喻女子的憔悴和被弃。“于嗟鸠兮，无食桑葚；于嗟女兮，无与士耽”，则以“戒鸠无食桑葚以兴下句戒女无与士耽也”（《诗集传》）。桑葚是甜的，鸠多食则易致醉；爱情是美好的，人多迷恋则易上当受骗。男人沉溺于爱情犹可解脱。女子一旦堕入爱河，则无法挣离。这是多么沉痛的语言！从桑叶青青到桑叶黄落，不仅显示了女子年龄的由盛到衰，而且暗示了时光的推移。“自我徂尔，三岁食贫”，一般以为女子嫁过去三年，但另有一种解释：“三岁，多年。按‘三’是虚数，言其多，不是实指三年。”（程俊英《诗经译注》）实际上是说女子嫁过去好几年，夫妻关系渐渐不和，终至破裂。女子不得已又坐着车子，渡过淇水，回到娘家。她反覆考虑，自己并无一点差错，而是那个男子“二三其德”。在这里女子以反省的口气回顾了婚后的生活，找寻被遗弃的原因，结果得到了一条教训：在以男子为中心的社会里，只有痴心女子负心汉。</a:t>
            </a:r>
            <a:endParaRPr lang="zh-CN" altLang="en-US"/>
          </a:p>
        </p:txBody>
      </p:sp>
      <p:sp>
        <p:nvSpPr>
          <p:cNvPr id="5" name="文本框 4"/>
          <p:cNvSpPr txBox="1"/>
          <p:nvPr/>
        </p:nvSpPr>
        <p:spPr>
          <a:xfrm>
            <a:off x="1544955" y="843280"/>
            <a:ext cx="8375015" cy="645160"/>
          </a:xfrm>
          <a:prstGeom prst="rect">
            <a:avLst/>
          </a:prstGeom>
          <a:noFill/>
        </p:spPr>
        <p:txBody>
          <a:bodyPr wrap="square" rtlCol="0" anchor="t">
            <a:spAutoFit/>
          </a:bodyPr>
          <a:p>
            <a:r>
              <a:rPr lang="zh-CN" altLang="en-US"/>
              <a:t>桑之落矣，其黄而陨。自我徂尔，三岁食贫。淇水汤汤，渐车帷裳。</a:t>
            </a:r>
            <a:endParaRPr lang="zh-CN" altLang="en-US"/>
          </a:p>
          <a:p>
            <a:r>
              <a:rPr lang="zh-CN" altLang="en-US"/>
              <a:t>女也不爽，士贰其行。士也罔极，二三其德。</a:t>
            </a:r>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2946" name="Rectangle 2"/>
          <p:cNvSpPr>
            <a:spLocks noGrp="1" noRot="1"/>
          </p:cNvSpPr>
          <p:nvPr>
            <p:ph type="title"/>
          </p:nvPr>
        </p:nvSpPr>
        <p:spPr>
          <a:xfrm>
            <a:off x="1992313" y="0"/>
            <a:ext cx="8229600" cy="1143000"/>
          </a:xfrm>
        </p:spPr>
        <p:txBody>
          <a:bodyPr wrap="square" lIns="91440" tIns="45720" rIns="91440" bIns="45720" anchor="ctr"/>
          <a:p>
            <a:pPr eaLnBrk="1" hangingPunct="1"/>
            <a:r>
              <a:rPr lang="zh-CN" altLang="en-US" sz="4800" b="1" dirty="0">
                <a:solidFill>
                  <a:srgbClr val="0000CC"/>
                </a:solidFill>
              </a:rPr>
              <a:t>诗经的评价：</a:t>
            </a:r>
            <a:endParaRPr lang="zh-CN" altLang="en-US" sz="4800" b="1" dirty="0">
              <a:solidFill>
                <a:srgbClr val="0000CC"/>
              </a:solidFill>
            </a:endParaRPr>
          </a:p>
        </p:txBody>
      </p:sp>
      <p:sp>
        <p:nvSpPr>
          <p:cNvPr id="82947" name="Rectangle 3"/>
          <p:cNvSpPr>
            <a:spLocks noGrp="1" noRot="1"/>
          </p:cNvSpPr>
          <p:nvPr>
            <p:ph idx="1"/>
          </p:nvPr>
        </p:nvSpPr>
        <p:spPr>
          <a:xfrm>
            <a:off x="518795" y="1052830"/>
            <a:ext cx="11253470" cy="5327650"/>
          </a:xfrm>
        </p:spPr>
        <p:txBody>
          <a:bodyPr wrap="square" lIns="91440" tIns="45720" rIns="91440" bIns="45720" anchor="t">
            <a:normAutofit fontScale="90000"/>
          </a:bodyPr>
          <a:p>
            <a:pPr eaLnBrk="1" hangingPunct="1">
              <a:buNone/>
            </a:pPr>
            <a:r>
              <a:rPr lang="en-US" altLang="zh-CN" dirty="0">
                <a:solidFill>
                  <a:srgbClr val="000000"/>
                </a:solidFill>
              </a:rPr>
              <a:t>    </a:t>
            </a:r>
            <a:r>
              <a:rPr lang="zh-CN" altLang="en-US" sz="4000" b="1" dirty="0">
                <a:solidFill>
                  <a:srgbClr val="000000"/>
                </a:solidFill>
              </a:rPr>
              <a:t>孔子：“</a:t>
            </a:r>
            <a:r>
              <a:rPr lang="zh-CN" altLang="en-US" sz="4000" b="1" dirty="0">
                <a:solidFill>
                  <a:srgbClr val="0000CC"/>
                </a:solidFill>
              </a:rPr>
              <a:t>诗三百，一言以蔽之，曰：思无邪。” </a:t>
            </a:r>
            <a:br>
              <a:rPr lang="zh-CN" altLang="en-US" sz="4000" b="1" dirty="0">
                <a:solidFill>
                  <a:srgbClr val="0000CC"/>
                </a:solidFill>
              </a:rPr>
            </a:br>
            <a:endParaRPr lang="zh-CN" altLang="en-US" sz="4000" b="1" dirty="0">
              <a:solidFill>
                <a:srgbClr val="0000CC"/>
              </a:solidFill>
            </a:endParaRPr>
          </a:p>
          <a:p>
            <a:pPr eaLnBrk="1" hangingPunct="1">
              <a:buNone/>
            </a:pPr>
            <a:r>
              <a:rPr lang="zh-CN" altLang="en-US" sz="4400" b="1" dirty="0">
                <a:solidFill>
                  <a:srgbClr val="000000"/>
                </a:solidFill>
              </a:rPr>
              <a:t> </a:t>
            </a:r>
            <a:r>
              <a:rPr lang="zh-CN" altLang="en-US" sz="4800" b="1" dirty="0">
                <a:solidFill>
                  <a:srgbClr val="000000"/>
                </a:solidFill>
              </a:rPr>
              <a:t>蔽：概括。            </a:t>
            </a:r>
            <a:endParaRPr lang="zh-CN" altLang="en-US" sz="4800" b="1" dirty="0">
              <a:solidFill>
                <a:srgbClr val="000000"/>
              </a:solidFill>
            </a:endParaRPr>
          </a:p>
          <a:p>
            <a:pPr eaLnBrk="1" hangingPunct="1">
              <a:buNone/>
            </a:pPr>
            <a:r>
              <a:rPr lang="zh-CN" altLang="en-US" sz="4800" b="1" dirty="0">
                <a:solidFill>
                  <a:srgbClr val="000000"/>
                </a:solidFill>
              </a:rPr>
              <a:t> 无邪：健康向上的。</a:t>
            </a:r>
            <a:endParaRPr lang="zh-CN" altLang="en-US" sz="4800" b="1" dirty="0">
              <a:solidFill>
                <a:srgbClr val="000000"/>
              </a:solidFill>
            </a:endParaRPr>
          </a:p>
          <a:p>
            <a:pPr eaLnBrk="1" hangingPunct="1">
              <a:buNone/>
            </a:pPr>
            <a:r>
              <a:rPr lang="zh-CN" altLang="en-US" sz="4800" b="1" dirty="0">
                <a:solidFill>
                  <a:srgbClr val="000000"/>
                </a:solidFill>
              </a:rPr>
              <a:t>（既能陶冶人的美好情操，又能催人上进。）</a:t>
            </a:r>
            <a:endParaRPr lang="zh-CN" altLang="en-US" sz="4800" b="1" dirty="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82946"/>
                                        </p:tgtEl>
                                        <p:attrNameLst>
                                          <p:attrName>style.visibility</p:attrName>
                                        </p:attrNameLst>
                                      </p:cBhvr>
                                      <p:to>
                                        <p:strVal val="visible"/>
                                      </p:to>
                                    </p:set>
                                    <p:anim calcmode="lin" valueType="num">
                                      <p:cBhvr>
                                        <p:cTn id="7" dur="500" fill="hold"/>
                                        <p:tgtEl>
                                          <p:spTgt spid="82946"/>
                                        </p:tgtEl>
                                        <p:attrNameLst>
                                          <p:attrName>ppt_x</p:attrName>
                                        </p:attrNameLst>
                                      </p:cBhvr>
                                      <p:tavLst>
                                        <p:tav tm="0">
                                          <p:val>
                                            <p:strVal val="1+#ppt_w/2"/>
                                          </p:val>
                                        </p:tav>
                                        <p:tav tm="100000">
                                          <p:val>
                                            <p:strVal val="#ppt_x"/>
                                          </p:val>
                                        </p:tav>
                                      </p:tavLst>
                                    </p:anim>
                                    <p:anim calcmode="lin" valueType="num">
                                      <p:cBhvr>
                                        <p:cTn id="8" dur="500" fill="hold"/>
                                        <p:tgtEl>
                                          <p:spTgt spid="82946"/>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chimes.wav"/>
                                        </p:tgtEl>
                                      </p:cMediaNode>
                                    </p:audio>
                                  </p:sub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82947">
                                            <p:txEl>
                                              <p:charRg st="0" end="28"/>
                                            </p:txEl>
                                          </p:spTgt>
                                        </p:tgtEl>
                                        <p:attrNameLst>
                                          <p:attrName>style.visibility</p:attrName>
                                        </p:attrNameLst>
                                      </p:cBhvr>
                                      <p:to>
                                        <p:strVal val="visible"/>
                                      </p:to>
                                    </p:set>
                                    <p:animEffect transition="in" filter="box(in)">
                                      <p:cBhvr>
                                        <p:cTn id="13" dur="500"/>
                                        <p:tgtEl>
                                          <p:spTgt spid="82947">
                                            <p:txEl>
                                              <p:charRg st="0" end="28"/>
                                            </p:txEl>
                                          </p:spTgt>
                                        </p:tgtEl>
                                      </p:cBhvr>
                                    </p:animEffect>
                                  </p:childTnLst>
                                  <p:subTnLst>
                                    <p:audio>
                                      <p:cMediaNode>
                                        <p:cTn display="0" masterRel="sameClick">
                                          <p:stCondLst>
                                            <p:cond evt="begin" delay="0">
                                              <p:tn val="11"/>
                                            </p:cond>
                                          </p:stCondLst>
                                          <p:endCondLst>
                                            <p:cond evt="onStopAudio" delay="0">
                                              <p:tgtEl>
                                                <p:sldTgt/>
                                              </p:tgtEl>
                                            </p:cond>
                                          </p:endCondLst>
                                        </p:cTn>
                                        <p:tgtEl>
                                          <p:sndTgt r:embed="rId1" name="chimes.wav"/>
                                        </p:tgtEl>
                                      </p:cMediaNode>
                                    </p:audio>
                                  </p:sub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82947">
                                            <p:txEl>
                                              <p:charRg st="28" end="47"/>
                                            </p:txEl>
                                          </p:spTgt>
                                        </p:tgtEl>
                                        <p:attrNameLst>
                                          <p:attrName>style.visibility</p:attrName>
                                        </p:attrNameLst>
                                      </p:cBhvr>
                                      <p:to>
                                        <p:strVal val="visible"/>
                                      </p:to>
                                    </p:set>
                                    <p:animEffect transition="in" filter="box(in)">
                                      <p:cBhvr>
                                        <p:cTn id="18" dur="500"/>
                                        <p:tgtEl>
                                          <p:spTgt spid="82947">
                                            <p:txEl>
                                              <p:charRg st="28" end="47"/>
                                            </p:txEl>
                                          </p:spTgt>
                                        </p:tgtEl>
                                      </p:cBhvr>
                                    </p:animEffect>
                                  </p:childTnLst>
                                  <p:subTnLst>
                                    <p:audio>
                                      <p:cMediaNode>
                                        <p:cTn display="0" masterRel="sameClick">
                                          <p:stCondLst>
                                            <p:cond evt="begin" delay="0">
                                              <p:tn val="16"/>
                                            </p:cond>
                                          </p:stCondLst>
                                          <p:endCondLst>
                                            <p:cond evt="onStopAudio" delay="0">
                                              <p:tgtEl>
                                                <p:sldTgt/>
                                              </p:tgtEl>
                                            </p:cond>
                                          </p:endCondLst>
                                        </p:cTn>
                                        <p:tgtEl>
                                          <p:sndTgt r:embed="rId1" name="chimes.wav"/>
                                        </p:tgtEl>
                                      </p:cMediaNode>
                                    </p:audio>
                                  </p:sub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82947">
                                            <p:txEl>
                                              <p:charRg st="47" end="60"/>
                                            </p:txEl>
                                          </p:spTgt>
                                        </p:tgtEl>
                                        <p:attrNameLst>
                                          <p:attrName>style.visibility</p:attrName>
                                        </p:attrNameLst>
                                      </p:cBhvr>
                                      <p:to>
                                        <p:strVal val="visible"/>
                                      </p:to>
                                    </p:set>
                                    <p:animEffect transition="in" filter="box(in)">
                                      <p:cBhvr>
                                        <p:cTn id="23" dur="500"/>
                                        <p:tgtEl>
                                          <p:spTgt spid="82947">
                                            <p:txEl>
                                              <p:charRg st="47" end="60"/>
                                            </p:txEl>
                                          </p:spTgt>
                                        </p:tgtEl>
                                      </p:cBhvr>
                                    </p:animEffect>
                                  </p:childTnLst>
                                  <p:subTnLst>
                                    <p:audio>
                                      <p:cMediaNode>
                                        <p:cTn display="0" masterRel="sameClick">
                                          <p:stCondLst>
                                            <p:cond evt="begin" delay="0">
                                              <p:tn val="21"/>
                                            </p:cond>
                                          </p:stCondLst>
                                          <p:endCondLst>
                                            <p:cond evt="onStopAudio" delay="0">
                                              <p:tgtEl>
                                                <p:sldTgt/>
                                              </p:tgtEl>
                                            </p:cond>
                                          </p:endCondLst>
                                        </p:cTn>
                                        <p:tgtEl>
                                          <p:sndTgt r:embed="rId1" name="chimes.wav"/>
                                        </p:tgtEl>
                                      </p:cMediaNode>
                                    </p:audio>
                                  </p:subTnLst>
                                </p:cTn>
                              </p:par>
                            </p:childTnLst>
                          </p:cTn>
                        </p:par>
                      </p:childTnLst>
                    </p:cTn>
                  </p:par>
                  <p:par>
                    <p:cTn id="24" fill="hold">
                      <p:stCondLst>
                        <p:cond delay="indefinite"/>
                      </p:stCondLst>
                      <p:childTnLst>
                        <p:par>
                          <p:cTn id="25" fill="hold">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82947">
                                            <p:txEl>
                                              <p:charRg st="60" end="81"/>
                                            </p:txEl>
                                          </p:spTgt>
                                        </p:tgtEl>
                                        <p:attrNameLst>
                                          <p:attrName>style.visibility</p:attrName>
                                        </p:attrNameLst>
                                      </p:cBhvr>
                                      <p:to>
                                        <p:strVal val="visible"/>
                                      </p:to>
                                    </p:set>
                                    <p:animEffect transition="in" filter="box(in)">
                                      <p:cBhvr>
                                        <p:cTn id="28" dur="500"/>
                                        <p:tgtEl>
                                          <p:spTgt spid="82947">
                                            <p:txEl>
                                              <p:charRg st="60" end="81"/>
                                            </p:txEl>
                                          </p:spTgt>
                                        </p:tgtEl>
                                      </p:cBhvr>
                                    </p:animEffect>
                                  </p:childTnLst>
                                  <p:subTnLst>
                                    <p:audio>
                                      <p:cMediaNode>
                                        <p:cTn display="0" masterRel="sameClick">
                                          <p:stCondLst>
                                            <p:cond evt="begin" delay="0">
                                              <p:tn val="26"/>
                                            </p:cond>
                                          </p:stCondLst>
                                          <p:endCondLst>
                                            <p:cond evt="onStopAudio" delay="0">
                                              <p:tgtEl>
                                                <p:sldTgt/>
                                              </p:tgtEl>
                                            </p:cond>
                                          </p:endCondLst>
                                        </p:cTn>
                                        <p:tgtEl>
                                          <p:sndTgt r:embed="rId1"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6" grpId="0"/>
      <p:bldP spid="82947"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custDataLst>
              <p:tags r:id="rId1"/>
            </p:custDataLst>
          </p:nvPr>
        </p:nvSpPr>
        <p:spPr/>
        <p:txBody>
          <a:bodyPr>
            <a:scene3d>
              <a:camera prst="orthographicFront"/>
              <a:lightRig rig="threePt" dir="t"/>
            </a:scene3d>
          </a:bodyPr>
          <a:p>
            <a:r>
              <a:rPr lang="zh-CN" altLang="en-US" sz="480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sym typeface="+mn-ea"/>
              </a:rPr>
              <a:t>教学目标</a:t>
            </a:r>
            <a:r>
              <a:rPr lang="en-US" altLang="zh-CN" sz="480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sym typeface="+mn-ea"/>
              </a:rPr>
              <a:t>2</a:t>
            </a:r>
            <a:r>
              <a:rPr lang="zh-CN" altLang="en-US" sz="480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sym typeface="+mn-ea"/>
              </a:rPr>
              <a:t>：</a:t>
            </a:r>
            <a:r>
              <a:rPr sz="480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sym typeface="+mn-ea"/>
              </a:rPr>
              <a:t>概括《静女》的大意；</a:t>
            </a:r>
            <a:endParaRPr sz="480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a:p>
            <a:endParaRPr lang="zh-CN" altLang="en-US" sz="480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pic>
        <p:nvPicPr>
          <p:cNvPr id="4" name="图片 3" descr="1e0ede7abf07492785cd9047cd6b6a83"/>
          <p:cNvPicPr>
            <a:picLocks noChangeAspect="1"/>
          </p:cNvPicPr>
          <p:nvPr/>
        </p:nvPicPr>
        <p:blipFill>
          <a:blip r:embed="rId2"/>
          <a:stretch>
            <a:fillRect/>
          </a:stretch>
        </p:blipFill>
        <p:spPr>
          <a:xfrm>
            <a:off x="10307320" y="4686935"/>
            <a:ext cx="1960245" cy="2181225"/>
          </a:xfrm>
          <a:prstGeom prst="rect">
            <a:avLst/>
          </a:prstGeom>
        </p:spPr>
      </p:pic>
    </p:spTree>
    <p:custDataLst>
      <p:tags r:id="rId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Text Box 2"/>
          <p:cNvSpPr txBox="1"/>
          <p:nvPr/>
        </p:nvSpPr>
        <p:spPr>
          <a:xfrm>
            <a:off x="3935413" y="333375"/>
            <a:ext cx="309880" cy="645160"/>
          </a:xfrm>
          <a:prstGeom prst="rect">
            <a:avLst/>
          </a:prstGeom>
          <a:noFill/>
          <a:ln w="9525">
            <a:noFill/>
          </a:ln>
        </p:spPr>
        <p:txBody>
          <a:bodyPr wrap="none" anchor="t">
            <a:spAutoFit/>
          </a:bodyPr>
          <a:p>
            <a:endParaRPr lang="zh-CN" altLang="zh-CN" sz="3600" b="1" dirty="0">
              <a:solidFill>
                <a:srgbClr val="00CC00"/>
              </a:solidFill>
              <a:latin typeface="Times New Roman" panose="02020603050405020304" pitchFamily="18" charset="0"/>
              <a:ea typeface="宋体" panose="02010600030101010101" pitchFamily="2" charset="-122"/>
            </a:endParaRPr>
          </a:p>
        </p:txBody>
      </p:sp>
      <p:grpSp>
        <p:nvGrpSpPr>
          <p:cNvPr id="2" name="Group 3"/>
          <p:cNvGrpSpPr/>
          <p:nvPr/>
        </p:nvGrpSpPr>
        <p:grpSpPr>
          <a:xfrm>
            <a:off x="2703513" y="1368425"/>
            <a:ext cx="7161212" cy="3000375"/>
            <a:chOff x="743" y="800"/>
            <a:chExt cx="4511" cy="1890"/>
          </a:xfrm>
        </p:grpSpPr>
        <p:sp>
          <p:nvSpPr>
            <p:cNvPr id="32771" name="Text Box 4"/>
            <p:cNvSpPr txBox="1"/>
            <p:nvPr/>
          </p:nvSpPr>
          <p:spPr>
            <a:xfrm>
              <a:off x="748" y="800"/>
              <a:ext cx="597" cy="406"/>
            </a:xfrm>
            <a:prstGeom prst="rect">
              <a:avLst/>
            </a:prstGeom>
            <a:noFill/>
            <a:ln w="9525">
              <a:noFill/>
            </a:ln>
          </p:spPr>
          <p:txBody>
            <a:bodyPr wrap="none" anchor="t">
              <a:spAutoFit/>
            </a:bodyPr>
            <a:p>
              <a:r>
                <a:rPr lang="zh-CN" altLang="en-US" sz="3600" b="1" dirty="0">
                  <a:latin typeface="Times New Roman" panose="02020603050405020304" pitchFamily="18" charset="0"/>
                  <a:ea typeface="宋体" panose="02010600030101010101" pitchFamily="2" charset="-122"/>
                </a:rPr>
                <a:t>姝</a:t>
              </a:r>
              <a:r>
                <a:rPr lang="zh-CN" altLang="en-US" sz="2400" b="1" dirty="0">
                  <a:latin typeface="Times New Roman" panose="02020603050405020304" pitchFamily="18" charset="0"/>
                  <a:ea typeface="宋体" panose="02010600030101010101" pitchFamily="2" charset="-122"/>
                </a:rPr>
                <a:t>：</a:t>
              </a:r>
              <a:endParaRPr lang="zh-CN" altLang="en-US" sz="2400" b="1" dirty="0">
                <a:latin typeface="Times New Roman" panose="02020603050405020304" pitchFamily="18" charset="0"/>
                <a:ea typeface="宋体" panose="02010600030101010101" pitchFamily="2" charset="-122"/>
              </a:endParaRPr>
            </a:p>
          </p:txBody>
        </p:sp>
        <p:sp>
          <p:nvSpPr>
            <p:cNvPr id="32772" name="Text Box 5"/>
            <p:cNvSpPr txBox="1"/>
            <p:nvPr/>
          </p:nvSpPr>
          <p:spPr>
            <a:xfrm>
              <a:off x="2135" y="848"/>
              <a:ext cx="500" cy="406"/>
            </a:xfrm>
            <a:prstGeom prst="rect">
              <a:avLst/>
            </a:prstGeom>
            <a:noFill/>
            <a:ln w="9525">
              <a:noFill/>
            </a:ln>
          </p:spPr>
          <p:txBody>
            <a:bodyPr wrap="none" anchor="t">
              <a:spAutoFit/>
            </a:bodyPr>
            <a:p>
              <a:r>
                <a:rPr lang="zh-CN" altLang="en-US" sz="3600" b="1" dirty="0">
                  <a:latin typeface="Times New Roman" panose="02020603050405020304" pitchFamily="18" charset="0"/>
                  <a:ea typeface="宋体" panose="02010600030101010101" pitchFamily="2" charset="-122"/>
                </a:rPr>
                <a:t>俟</a:t>
              </a:r>
              <a:r>
                <a:rPr lang="en-US" altLang="zh-CN" sz="3600" b="1" dirty="0">
                  <a:latin typeface="Times New Roman" panose="02020603050405020304" pitchFamily="18" charset="0"/>
                  <a:ea typeface="宋体" panose="02010600030101010101" pitchFamily="2" charset="-122"/>
                </a:rPr>
                <a:t>:</a:t>
              </a:r>
              <a:endParaRPr lang="en-US" altLang="zh-CN" sz="3600" b="1" dirty="0">
                <a:latin typeface="Times New Roman" panose="02020603050405020304" pitchFamily="18" charset="0"/>
                <a:ea typeface="宋体" panose="02010600030101010101" pitchFamily="2" charset="-122"/>
              </a:endParaRPr>
            </a:p>
          </p:txBody>
        </p:sp>
        <p:sp>
          <p:nvSpPr>
            <p:cNvPr id="32773" name="Text Box 6"/>
            <p:cNvSpPr txBox="1"/>
            <p:nvPr/>
          </p:nvSpPr>
          <p:spPr>
            <a:xfrm>
              <a:off x="3216" y="848"/>
              <a:ext cx="694" cy="406"/>
            </a:xfrm>
            <a:prstGeom prst="rect">
              <a:avLst/>
            </a:prstGeom>
            <a:noFill/>
            <a:ln w="9525">
              <a:noFill/>
            </a:ln>
          </p:spPr>
          <p:txBody>
            <a:bodyPr wrap="none" anchor="t">
              <a:spAutoFit/>
            </a:bodyPr>
            <a:p>
              <a:r>
                <a:rPr lang="zh-CN" altLang="en-US" sz="3600" b="1" dirty="0">
                  <a:latin typeface="Times New Roman" panose="02020603050405020304" pitchFamily="18" charset="0"/>
                  <a:ea typeface="宋体" panose="02010600030101010101" pitchFamily="2" charset="-122"/>
                </a:rPr>
                <a:t>隅：</a:t>
              </a:r>
              <a:endParaRPr lang="zh-CN" altLang="en-US" sz="3600" b="1" dirty="0">
                <a:latin typeface="Times New Roman" panose="02020603050405020304" pitchFamily="18" charset="0"/>
                <a:ea typeface="宋体" panose="02010600030101010101" pitchFamily="2" charset="-122"/>
              </a:endParaRPr>
            </a:p>
          </p:txBody>
        </p:sp>
        <p:sp>
          <p:nvSpPr>
            <p:cNvPr id="32774" name="Text Box 7"/>
            <p:cNvSpPr txBox="1"/>
            <p:nvPr/>
          </p:nvSpPr>
          <p:spPr>
            <a:xfrm>
              <a:off x="4512" y="848"/>
              <a:ext cx="694" cy="406"/>
            </a:xfrm>
            <a:prstGeom prst="rect">
              <a:avLst/>
            </a:prstGeom>
            <a:noFill/>
            <a:ln w="9525">
              <a:noFill/>
            </a:ln>
          </p:spPr>
          <p:txBody>
            <a:bodyPr wrap="none" anchor="t">
              <a:spAutoFit/>
            </a:bodyPr>
            <a:p>
              <a:r>
                <a:rPr lang="zh-CN" altLang="en-US" sz="3600" b="1" dirty="0">
                  <a:latin typeface="Times New Roman" panose="02020603050405020304" pitchFamily="18" charset="0"/>
                  <a:ea typeface="宋体" panose="02010600030101010101" pitchFamily="2" charset="-122"/>
                </a:rPr>
                <a:t>搔：</a:t>
              </a:r>
              <a:endParaRPr lang="zh-CN" altLang="en-US" sz="3600" b="1" dirty="0">
                <a:latin typeface="Times New Roman" panose="02020603050405020304" pitchFamily="18" charset="0"/>
                <a:ea typeface="宋体" panose="02010600030101010101" pitchFamily="2" charset="-122"/>
              </a:endParaRPr>
            </a:p>
          </p:txBody>
        </p:sp>
        <p:sp>
          <p:nvSpPr>
            <p:cNvPr id="32775" name="Text Box 8"/>
            <p:cNvSpPr txBox="1"/>
            <p:nvPr/>
          </p:nvSpPr>
          <p:spPr>
            <a:xfrm>
              <a:off x="743" y="1521"/>
              <a:ext cx="758" cy="406"/>
            </a:xfrm>
            <a:prstGeom prst="rect">
              <a:avLst/>
            </a:prstGeom>
            <a:noFill/>
            <a:ln w="9525">
              <a:noFill/>
            </a:ln>
          </p:spPr>
          <p:txBody>
            <a:bodyPr wrap="none" anchor="t">
              <a:spAutoFit/>
            </a:bodyPr>
            <a:p>
              <a:r>
                <a:rPr lang="zh-CN" altLang="en-US" sz="3600" b="1" dirty="0">
                  <a:latin typeface="Times New Roman" panose="02020603050405020304" pitchFamily="18" charset="0"/>
                  <a:ea typeface="宋体" panose="02010600030101010101" pitchFamily="2" charset="-122"/>
                </a:rPr>
                <a:t>踟蹰</a:t>
              </a:r>
              <a:r>
                <a:rPr lang="en-US" altLang="zh-CN" sz="2400" b="1" dirty="0">
                  <a:latin typeface="Times New Roman" panose="02020603050405020304" pitchFamily="18" charset="0"/>
                  <a:ea typeface="宋体" panose="02010600030101010101" pitchFamily="2" charset="-122"/>
                </a:rPr>
                <a:t>:</a:t>
              </a:r>
              <a:endParaRPr lang="en-US" altLang="zh-CN" sz="2400" b="1" dirty="0">
                <a:latin typeface="Times New Roman" panose="02020603050405020304" pitchFamily="18" charset="0"/>
                <a:ea typeface="宋体" panose="02010600030101010101" pitchFamily="2" charset="-122"/>
              </a:endParaRPr>
            </a:p>
          </p:txBody>
        </p:sp>
        <p:sp>
          <p:nvSpPr>
            <p:cNvPr id="32776" name="Text Box 9"/>
            <p:cNvSpPr txBox="1"/>
            <p:nvPr/>
          </p:nvSpPr>
          <p:spPr>
            <a:xfrm>
              <a:off x="2448" y="1488"/>
              <a:ext cx="694" cy="406"/>
            </a:xfrm>
            <a:prstGeom prst="rect">
              <a:avLst/>
            </a:prstGeom>
            <a:noFill/>
            <a:ln w="9525">
              <a:noFill/>
            </a:ln>
          </p:spPr>
          <p:txBody>
            <a:bodyPr wrap="none" anchor="t">
              <a:spAutoFit/>
            </a:bodyPr>
            <a:p>
              <a:r>
                <a:rPr lang="zh-CN" altLang="en-US" sz="3600" b="1" dirty="0">
                  <a:latin typeface="Times New Roman" panose="02020603050405020304" pitchFamily="18" charset="0"/>
                  <a:ea typeface="宋体" panose="02010600030101010101" pitchFamily="2" charset="-122"/>
                </a:rPr>
                <a:t>娈：</a:t>
              </a:r>
              <a:endParaRPr lang="zh-CN" altLang="en-US" sz="3600" b="1" dirty="0">
                <a:latin typeface="Times New Roman" panose="02020603050405020304" pitchFamily="18" charset="0"/>
                <a:ea typeface="宋体" panose="02010600030101010101" pitchFamily="2" charset="-122"/>
              </a:endParaRPr>
            </a:p>
          </p:txBody>
        </p:sp>
        <p:sp>
          <p:nvSpPr>
            <p:cNvPr id="32777" name="Text Box 10"/>
            <p:cNvSpPr txBox="1"/>
            <p:nvPr/>
          </p:nvSpPr>
          <p:spPr>
            <a:xfrm>
              <a:off x="3504" y="1488"/>
              <a:ext cx="500" cy="406"/>
            </a:xfrm>
            <a:prstGeom prst="rect">
              <a:avLst/>
            </a:prstGeom>
            <a:noFill/>
            <a:ln w="9525">
              <a:noFill/>
            </a:ln>
          </p:spPr>
          <p:txBody>
            <a:bodyPr wrap="none" anchor="t">
              <a:spAutoFit/>
            </a:bodyPr>
            <a:p>
              <a:r>
                <a:rPr lang="zh-CN" altLang="en-US" sz="3600" b="1" dirty="0">
                  <a:latin typeface="Times New Roman" panose="02020603050405020304" pitchFamily="18" charset="0"/>
                  <a:ea typeface="宋体" panose="02010600030101010101" pitchFamily="2" charset="-122"/>
                </a:rPr>
                <a:t>贻</a:t>
              </a:r>
              <a:r>
                <a:rPr lang="en-US" altLang="zh-CN" sz="3600" b="1" dirty="0">
                  <a:latin typeface="Times New Roman" panose="02020603050405020304" pitchFamily="18" charset="0"/>
                  <a:ea typeface="宋体" panose="02010600030101010101" pitchFamily="2" charset="-122"/>
                </a:rPr>
                <a:t>:</a:t>
              </a:r>
              <a:endParaRPr lang="en-US" altLang="zh-CN" sz="3600" b="1" dirty="0">
                <a:latin typeface="Times New Roman" panose="02020603050405020304" pitchFamily="18" charset="0"/>
                <a:ea typeface="宋体" panose="02010600030101010101" pitchFamily="2" charset="-122"/>
              </a:endParaRPr>
            </a:p>
          </p:txBody>
        </p:sp>
        <p:sp>
          <p:nvSpPr>
            <p:cNvPr id="32778" name="Text Box 11"/>
            <p:cNvSpPr txBox="1"/>
            <p:nvPr/>
          </p:nvSpPr>
          <p:spPr>
            <a:xfrm>
              <a:off x="4560" y="1472"/>
              <a:ext cx="694" cy="406"/>
            </a:xfrm>
            <a:prstGeom prst="rect">
              <a:avLst/>
            </a:prstGeom>
            <a:noFill/>
            <a:ln w="9525">
              <a:noFill/>
            </a:ln>
          </p:spPr>
          <p:txBody>
            <a:bodyPr wrap="none" anchor="t">
              <a:spAutoFit/>
            </a:bodyPr>
            <a:p>
              <a:r>
                <a:rPr lang="zh-CN" altLang="en-US" sz="3600" b="1" dirty="0">
                  <a:latin typeface="Times New Roman" panose="02020603050405020304" pitchFamily="18" charset="0"/>
                  <a:ea typeface="宋体" panose="02010600030101010101" pitchFamily="2" charset="-122"/>
                </a:rPr>
                <a:t>彤：</a:t>
              </a:r>
              <a:endParaRPr lang="zh-CN" altLang="en-US" sz="3600" b="1" dirty="0">
                <a:latin typeface="Times New Roman" panose="02020603050405020304" pitchFamily="18" charset="0"/>
                <a:ea typeface="宋体" panose="02010600030101010101" pitchFamily="2" charset="-122"/>
              </a:endParaRPr>
            </a:p>
          </p:txBody>
        </p:sp>
        <p:sp>
          <p:nvSpPr>
            <p:cNvPr id="32779" name="Text Box 12"/>
            <p:cNvSpPr txBox="1"/>
            <p:nvPr/>
          </p:nvSpPr>
          <p:spPr>
            <a:xfrm>
              <a:off x="796" y="2256"/>
              <a:ext cx="500" cy="406"/>
            </a:xfrm>
            <a:prstGeom prst="rect">
              <a:avLst/>
            </a:prstGeom>
            <a:noFill/>
            <a:ln w="9525">
              <a:noFill/>
            </a:ln>
          </p:spPr>
          <p:txBody>
            <a:bodyPr wrap="none" anchor="t">
              <a:spAutoFit/>
            </a:bodyPr>
            <a:p>
              <a:r>
                <a:rPr lang="zh-CN" altLang="en-US" sz="3600" b="1" dirty="0">
                  <a:latin typeface="Times New Roman" panose="02020603050405020304" pitchFamily="18" charset="0"/>
                  <a:ea typeface="宋体" panose="02010600030101010101" pitchFamily="2" charset="-122"/>
                </a:rPr>
                <a:t>炜</a:t>
              </a:r>
              <a:r>
                <a:rPr lang="en-US" altLang="zh-CN" sz="3600" b="1" dirty="0">
                  <a:latin typeface="Times New Roman" panose="02020603050405020304" pitchFamily="18" charset="0"/>
                  <a:ea typeface="宋体" panose="02010600030101010101" pitchFamily="2" charset="-122"/>
                </a:rPr>
                <a:t>:</a:t>
              </a:r>
              <a:endParaRPr lang="en-US" altLang="zh-CN" sz="3600" b="1" dirty="0">
                <a:latin typeface="Times New Roman" panose="02020603050405020304" pitchFamily="18" charset="0"/>
                <a:ea typeface="宋体" panose="02010600030101010101" pitchFamily="2" charset="-122"/>
              </a:endParaRPr>
            </a:p>
          </p:txBody>
        </p:sp>
        <p:sp>
          <p:nvSpPr>
            <p:cNvPr id="32780" name="Text Box 13"/>
            <p:cNvSpPr txBox="1"/>
            <p:nvPr/>
          </p:nvSpPr>
          <p:spPr>
            <a:xfrm>
              <a:off x="2140" y="2236"/>
              <a:ext cx="694" cy="406"/>
            </a:xfrm>
            <a:prstGeom prst="rect">
              <a:avLst/>
            </a:prstGeom>
            <a:noFill/>
            <a:ln w="9525">
              <a:noFill/>
            </a:ln>
          </p:spPr>
          <p:txBody>
            <a:bodyPr wrap="none" anchor="t">
              <a:spAutoFit/>
            </a:bodyPr>
            <a:p>
              <a:r>
                <a:rPr lang="zh-CN" altLang="en-US" sz="3600" b="1" dirty="0">
                  <a:latin typeface="Times New Roman" panose="02020603050405020304" pitchFamily="18" charset="0"/>
                  <a:ea typeface="宋体" panose="02010600030101010101" pitchFamily="2" charset="-122"/>
                </a:rPr>
                <a:t>怿：</a:t>
              </a:r>
              <a:endParaRPr lang="zh-CN" altLang="en-US" sz="3600" b="1" dirty="0">
                <a:latin typeface="Times New Roman" panose="02020603050405020304" pitchFamily="18" charset="0"/>
                <a:ea typeface="宋体" panose="02010600030101010101" pitchFamily="2" charset="-122"/>
              </a:endParaRPr>
            </a:p>
          </p:txBody>
        </p:sp>
        <p:sp>
          <p:nvSpPr>
            <p:cNvPr id="32781" name="Text Box 14"/>
            <p:cNvSpPr txBox="1"/>
            <p:nvPr/>
          </p:nvSpPr>
          <p:spPr>
            <a:xfrm>
              <a:off x="3216" y="2256"/>
              <a:ext cx="694" cy="406"/>
            </a:xfrm>
            <a:prstGeom prst="rect">
              <a:avLst/>
            </a:prstGeom>
            <a:noFill/>
            <a:ln w="9525">
              <a:noFill/>
            </a:ln>
          </p:spPr>
          <p:txBody>
            <a:bodyPr wrap="none" anchor="t">
              <a:spAutoFit/>
            </a:bodyPr>
            <a:p>
              <a:r>
                <a:rPr lang="zh-CN" altLang="en-US" sz="3600" b="1" dirty="0">
                  <a:latin typeface="Times New Roman" panose="02020603050405020304" pitchFamily="18" charset="0"/>
                  <a:ea typeface="宋体" panose="02010600030101010101" pitchFamily="2" charset="-122"/>
                </a:rPr>
                <a:t>荑：</a:t>
              </a:r>
              <a:endParaRPr lang="zh-CN" altLang="en-US" sz="3600" b="1" dirty="0">
                <a:latin typeface="Times New Roman" panose="02020603050405020304" pitchFamily="18" charset="0"/>
                <a:ea typeface="宋体" panose="02010600030101010101" pitchFamily="2" charset="-122"/>
              </a:endParaRPr>
            </a:p>
          </p:txBody>
        </p:sp>
        <p:sp>
          <p:nvSpPr>
            <p:cNvPr id="32782" name="Text Box 15"/>
            <p:cNvSpPr txBox="1"/>
            <p:nvPr/>
          </p:nvSpPr>
          <p:spPr>
            <a:xfrm>
              <a:off x="4512" y="2284"/>
              <a:ext cx="500" cy="406"/>
            </a:xfrm>
            <a:prstGeom prst="rect">
              <a:avLst/>
            </a:prstGeom>
            <a:noFill/>
            <a:ln w="9525">
              <a:noFill/>
            </a:ln>
          </p:spPr>
          <p:txBody>
            <a:bodyPr wrap="none" anchor="t">
              <a:spAutoFit/>
            </a:bodyPr>
            <a:p>
              <a:r>
                <a:rPr lang="zh-CN" altLang="en-US" sz="3600" b="1" dirty="0">
                  <a:latin typeface="Times New Roman" panose="02020603050405020304" pitchFamily="18" charset="0"/>
                  <a:ea typeface="宋体" panose="02010600030101010101" pitchFamily="2" charset="-122"/>
                </a:rPr>
                <a:t>洵</a:t>
              </a:r>
              <a:r>
                <a:rPr lang="en-US" altLang="zh-CN" sz="3600" b="1" dirty="0">
                  <a:latin typeface="Times New Roman" panose="02020603050405020304" pitchFamily="18" charset="0"/>
                  <a:ea typeface="宋体" panose="02010600030101010101" pitchFamily="2" charset="-122"/>
                </a:rPr>
                <a:t>:</a:t>
              </a:r>
              <a:endParaRPr lang="en-US" altLang="zh-CN" sz="3600" b="1" dirty="0">
                <a:latin typeface="Times New Roman" panose="02020603050405020304" pitchFamily="18" charset="0"/>
                <a:ea typeface="宋体" panose="02010600030101010101" pitchFamily="2" charset="-122"/>
              </a:endParaRPr>
            </a:p>
          </p:txBody>
        </p:sp>
      </p:grpSp>
      <p:grpSp>
        <p:nvGrpSpPr>
          <p:cNvPr id="3" name="Group 16"/>
          <p:cNvGrpSpPr/>
          <p:nvPr/>
        </p:nvGrpSpPr>
        <p:grpSpPr>
          <a:xfrm>
            <a:off x="5562600" y="1385888"/>
            <a:ext cx="539750" cy="644525"/>
            <a:chOff x="2544" y="873"/>
            <a:chExt cx="340" cy="406"/>
          </a:xfrm>
        </p:grpSpPr>
        <p:sp>
          <p:nvSpPr>
            <p:cNvPr id="32784" name="Line 17"/>
            <p:cNvSpPr/>
            <p:nvPr/>
          </p:nvSpPr>
          <p:spPr>
            <a:xfrm>
              <a:off x="2784" y="960"/>
              <a:ext cx="48" cy="48"/>
            </a:xfrm>
            <a:prstGeom prst="line">
              <a:avLst/>
            </a:prstGeom>
            <a:ln w="9525">
              <a:noFill/>
            </a:ln>
          </p:spPr>
        </p:sp>
        <p:sp>
          <p:nvSpPr>
            <p:cNvPr id="32785" name="Text Box 18"/>
            <p:cNvSpPr txBox="1"/>
            <p:nvPr/>
          </p:nvSpPr>
          <p:spPr>
            <a:xfrm>
              <a:off x="2544" y="873"/>
              <a:ext cx="340" cy="406"/>
            </a:xfrm>
            <a:prstGeom prst="rect">
              <a:avLst/>
            </a:prstGeom>
            <a:noFill/>
            <a:ln w="9525">
              <a:noFill/>
            </a:ln>
          </p:spPr>
          <p:txBody>
            <a:bodyPr wrap="none" anchor="t">
              <a:spAutoFit/>
            </a:bodyPr>
            <a:p>
              <a:r>
                <a:rPr lang="en-US" altLang="zh-CN" sz="3600" b="1" dirty="0">
                  <a:solidFill>
                    <a:srgbClr val="FF3300"/>
                  </a:solidFill>
                  <a:latin typeface="宋体" panose="02010600030101010101" pitchFamily="2" charset="-122"/>
                  <a:ea typeface="宋体" panose="02010600030101010101" pitchFamily="2" charset="-122"/>
                </a:rPr>
                <a:t>s</a:t>
              </a:r>
              <a:r>
                <a:rPr lang="en-US" altLang="zh-CN" sz="3600" b="1" dirty="0">
                  <a:solidFill>
                    <a:srgbClr val="FF3300"/>
                  </a:solidFill>
                  <a:latin typeface="Times New Roman" panose="02020603050405020304" pitchFamily="18" charset="0"/>
                  <a:ea typeface="宋体" panose="02010600030101010101" pitchFamily="2" charset="-122"/>
                </a:rPr>
                <a:t>ì</a:t>
              </a:r>
              <a:endParaRPr lang="en-US" altLang="zh-CN" sz="3600" b="1" dirty="0">
                <a:solidFill>
                  <a:srgbClr val="FF3300"/>
                </a:solidFill>
                <a:latin typeface="宋体" panose="02010600030101010101" pitchFamily="2" charset="-122"/>
                <a:ea typeface="宋体" panose="02010600030101010101" pitchFamily="2" charset="-122"/>
              </a:endParaRPr>
            </a:p>
          </p:txBody>
        </p:sp>
      </p:grpSp>
      <p:grpSp>
        <p:nvGrpSpPr>
          <p:cNvPr id="4" name="Group 19"/>
          <p:cNvGrpSpPr/>
          <p:nvPr/>
        </p:nvGrpSpPr>
        <p:grpSpPr>
          <a:xfrm>
            <a:off x="7359650" y="1400175"/>
            <a:ext cx="666750" cy="644525"/>
            <a:chOff x="3600" y="882"/>
            <a:chExt cx="420" cy="406"/>
          </a:xfrm>
        </p:grpSpPr>
        <p:sp>
          <p:nvSpPr>
            <p:cNvPr id="32787" name="Line 20"/>
            <p:cNvSpPr/>
            <p:nvPr/>
          </p:nvSpPr>
          <p:spPr>
            <a:xfrm flipV="1">
              <a:off x="3861" y="978"/>
              <a:ext cx="48" cy="48"/>
            </a:xfrm>
            <a:prstGeom prst="line">
              <a:avLst/>
            </a:prstGeom>
            <a:ln w="9525" cap="flat" cmpd="sng">
              <a:solidFill>
                <a:schemeClr val="tx1"/>
              </a:solidFill>
              <a:prstDash val="solid"/>
              <a:round/>
              <a:headEnd type="none" w="med" len="med"/>
              <a:tailEnd type="none" w="med" len="med"/>
            </a:ln>
          </p:spPr>
        </p:sp>
        <p:sp>
          <p:nvSpPr>
            <p:cNvPr id="32788" name="Text Box 21"/>
            <p:cNvSpPr txBox="1"/>
            <p:nvPr/>
          </p:nvSpPr>
          <p:spPr>
            <a:xfrm>
              <a:off x="3600" y="882"/>
              <a:ext cx="420" cy="406"/>
            </a:xfrm>
            <a:prstGeom prst="rect">
              <a:avLst/>
            </a:prstGeom>
            <a:noFill/>
            <a:ln w="9525">
              <a:noFill/>
            </a:ln>
          </p:spPr>
          <p:txBody>
            <a:bodyPr wrap="none" anchor="t">
              <a:spAutoFit/>
            </a:bodyPr>
            <a:p>
              <a:r>
                <a:rPr lang="en-US" altLang="zh-CN" sz="3600" b="1" dirty="0">
                  <a:solidFill>
                    <a:srgbClr val="FF3300"/>
                  </a:solidFill>
                  <a:latin typeface="宋体" panose="02010600030101010101" pitchFamily="2" charset="-122"/>
                  <a:ea typeface="宋体" panose="02010600030101010101" pitchFamily="2" charset="-122"/>
                </a:rPr>
                <a:t>y</a:t>
              </a:r>
              <a:r>
                <a:rPr lang="en-US" altLang="zh-CN" sz="3600" b="1" dirty="0">
                  <a:solidFill>
                    <a:srgbClr val="FF3300"/>
                  </a:solidFill>
                  <a:latin typeface="Times New Roman" panose="02020603050405020304" pitchFamily="18" charset="0"/>
                  <a:ea typeface="宋体" panose="02010600030101010101" pitchFamily="2" charset="-122"/>
                </a:rPr>
                <a:t>ú</a:t>
              </a:r>
              <a:endParaRPr lang="en-US" altLang="zh-CN" sz="3600" b="1" dirty="0">
                <a:solidFill>
                  <a:srgbClr val="FF3300"/>
                </a:solidFill>
                <a:latin typeface="宋体" panose="02010600030101010101" pitchFamily="2" charset="-122"/>
                <a:ea typeface="宋体" panose="02010600030101010101" pitchFamily="2" charset="-122"/>
              </a:endParaRPr>
            </a:p>
          </p:txBody>
        </p:sp>
      </p:grpSp>
      <p:grpSp>
        <p:nvGrpSpPr>
          <p:cNvPr id="5" name="Group 22"/>
          <p:cNvGrpSpPr/>
          <p:nvPr/>
        </p:nvGrpSpPr>
        <p:grpSpPr>
          <a:xfrm>
            <a:off x="9340850" y="1298575"/>
            <a:ext cx="874713" cy="644525"/>
            <a:chOff x="4848" y="818"/>
            <a:chExt cx="551" cy="406"/>
          </a:xfrm>
        </p:grpSpPr>
        <p:sp>
          <p:nvSpPr>
            <p:cNvPr id="32790" name="Text Box 23"/>
            <p:cNvSpPr txBox="1"/>
            <p:nvPr/>
          </p:nvSpPr>
          <p:spPr>
            <a:xfrm>
              <a:off x="4848" y="818"/>
              <a:ext cx="551" cy="406"/>
            </a:xfrm>
            <a:prstGeom prst="rect">
              <a:avLst/>
            </a:prstGeom>
            <a:noFill/>
            <a:ln w="9525">
              <a:noFill/>
            </a:ln>
          </p:spPr>
          <p:txBody>
            <a:bodyPr wrap="none" anchor="t">
              <a:spAutoFit/>
            </a:bodyPr>
            <a:p>
              <a:r>
                <a:rPr lang="en-US" altLang="zh-CN" sz="3600" b="1" dirty="0">
                  <a:solidFill>
                    <a:srgbClr val="FF3300"/>
                  </a:solidFill>
                  <a:latin typeface="宋体" panose="02010600030101010101" pitchFamily="2" charset="-122"/>
                  <a:ea typeface="宋体" panose="02010600030101010101" pitchFamily="2" charset="-122"/>
                </a:rPr>
                <a:t>sāo</a:t>
              </a:r>
              <a:endParaRPr lang="en-US" altLang="zh-CN" sz="3600" b="1" dirty="0">
                <a:solidFill>
                  <a:srgbClr val="FF3300"/>
                </a:solidFill>
                <a:latin typeface="宋体" panose="02010600030101010101" pitchFamily="2" charset="-122"/>
                <a:ea typeface="宋体" panose="02010600030101010101" pitchFamily="2" charset="-122"/>
              </a:endParaRPr>
            </a:p>
          </p:txBody>
        </p:sp>
        <p:sp>
          <p:nvSpPr>
            <p:cNvPr id="32791" name="Line 24"/>
            <p:cNvSpPr/>
            <p:nvPr/>
          </p:nvSpPr>
          <p:spPr>
            <a:xfrm>
              <a:off x="5082" y="981"/>
              <a:ext cx="48" cy="0"/>
            </a:xfrm>
            <a:prstGeom prst="line">
              <a:avLst/>
            </a:prstGeom>
            <a:ln w="9525" cap="flat" cmpd="sng">
              <a:solidFill>
                <a:schemeClr val="tx1"/>
              </a:solidFill>
              <a:prstDash val="solid"/>
              <a:round/>
              <a:headEnd type="none" w="med" len="med"/>
              <a:tailEnd type="none" w="med" len="med"/>
            </a:ln>
          </p:spPr>
        </p:sp>
      </p:grpSp>
      <p:grpSp>
        <p:nvGrpSpPr>
          <p:cNvPr id="6" name="Group 25"/>
          <p:cNvGrpSpPr/>
          <p:nvPr/>
        </p:nvGrpSpPr>
        <p:grpSpPr>
          <a:xfrm>
            <a:off x="3792538" y="2420938"/>
            <a:ext cx="1547813" cy="584199"/>
            <a:chOff x="1324" y="1548"/>
            <a:chExt cx="975" cy="368"/>
          </a:xfrm>
        </p:grpSpPr>
        <p:sp>
          <p:nvSpPr>
            <p:cNvPr id="32793" name="Text Box 26"/>
            <p:cNvSpPr txBox="1"/>
            <p:nvPr/>
          </p:nvSpPr>
          <p:spPr>
            <a:xfrm>
              <a:off x="1324" y="1548"/>
              <a:ext cx="975" cy="368"/>
            </a:xfrm>
            <a:prstGeom prst="rect">
              <a:avLst/>
            </a:prstGeom>
            <a:noFill/>
            <a:ln w="9525">
              <a:noFill/>
            </a:ln>
          </p:spPr>
          <p:txBody>
            <a:bodyPr wrap="none" anchor="t">
              <a:spAutoFit/>
            </a:bodyPr>
            <a:p>
              <a:r>
                <a:rPr lang="en-US" altLang="zh-CN" sz="3200" b="1" dirty="0">
                  <a:solidFill>
                    <a:srgbClr val="FF3300"/>
                  </a:solidFill>
                  <a:latin typeface="宋体" panose="02010600030101010101" pitchFamily="2" charset="-122"/>
                  <a:ea typeface="宋体" panose="02010600030101010101" pitchFamily="2" charset="-122"/>
                </a:rPr>
                <a:t>ch</a:t>
              </a:r>
              <a:r>
                <a:rPr lang="en-US" altLang="zh-CN" sz="3200" b="1" dirty="0">
                  <a:solidFill>
                    <a:srgbClr val="FF3300"/>
                  </a:solidFill>
                  <a:latin typeface="Times New Roman" panose="02020603050405020304" pitchFamily="18" charset="0"/>
                  <a:ea typeface="宋体" panose="02010600030101010101" pitchFamily="2" charset="-122"/>
                </a:rPr>
                <a:t>í</a:t>
              </a:r>
              <a:r>
                <a:rPr lang="en-US" altLang="zh-CN" sz="3200" b="1" dirty="0">
                  <a:solidFill>
                    <a:srgbClr val="FF3300"/>
                  </a:solidFill>
                  <a:latin typeface="宋体" panose="02010600030101010101" pitchFamily="2" charset="-122"/>
                  <a:ea typeface="宋体" panose="02010600030101010101" pitchFamily="2" charset="-122"/>
                </a:rPr>
                <a:t> ch</a:t>
              </a:r>
              <a:r>
                <a:rPr lang="en-US" altLang="zh-CN" sz="3200" b="1" dirty="0">
                  <a:solidFill>
                    <a:srgbClr val="FF3300"/>
                  </a:solidFill>
                  <a:latin typeface="Times New Roman" panose="02020603050405020304" pitchFamily="18" charset="0"/>
                  <a:ea typeface="宋体" panose="02010600030101010101" pitchFamily="2" charset="-122"/>
                </a:rPr>
                <a:t>ú</a:t>
              </a:r>
              <a:endParaRPr lang="en-US" altLang="zh-CN" sz="3200" b="1" dirty="0">
                <a:solidFill>
                  <a:srgbClr val="FF3300"/>
                </a:solidFill>
                <a:latin typeface="宋体" panose="02010600030101010101" pitchFamily="2" charset="-122"/>
                <a:ea typeface="宋体" panose="02010600030101010101" pitchFamily="2" charset="-122"/>
              </a:endParaRPr>
            </a:p>
          </p:txBody>
        </p:sp>
        <p:sp>
          <p:nvSpPr>
            <p:cNvPr id="32794" name="Line 27"/>
            <p:cNvSpPr/>
            <p:nvPr/>
          </p:nvSpPr>
          <p:spPr>
            <a:xfrm flipV="1">
              <a:off x="1682" y="1629"/>
              <a:ext cx="48" cy="48"/>
            </a:xfrm>
            <a:prstGeom prst="line">
              <a:avLst/>
            </a:prstGeom>
            <a:ln w="9525" cap="flat" cmpd="sng">
              <a:solidFill>
                <a:schemeClr val="tx1"/>
              </a:solidFill>
              <a:prstDash val="solid"/>
              <a:round/>
              <a:headEnd type="none" w="med" len="med"/>
              <a:tailEnd type="none" w="med" len="med"/>
            </a:ln>
          </p:spPr>
        </p:sp>
        <p:sp>
          <p:nvSpPr>
            <p:cNvPr id="32795" name="Line 28"/>
            <p:cNvSpPr/>
            <p:nvPr/>
          </p:nvSpPr>
          <p:spPr>
            <a:xfrm flipV="1">
              <a:off x="2194" y="1632"/>
              <a:ext cx="48" cy="48"/>
            </a:xfrm>
            <a:prstGeom prst="line">
              <a:avLst/>
            </a:prstGeom>
            <a:ln w="9525" cap="flat" cmpd="sng">
              <a:solidFill>
                <a:schemeClr val="tx1"/>
              </a:solidFill>
              <a:prstDash val="solid"/>
              <a:round/>
              <a:headEnd type="none" w="med" len="med"/>
              <a:tailEnd type="none" w="med" len="med"/>
            </a:ln>
          </p:spPr>
        </p:sp>
      </p:grpSp>
      <p:grpSp>
        <p:nvGrpSpPr>
          <p:cNvPr id="7" name="Group 29"/>
          <p:cNvGrpSpPr/>
          <p:nvPr/>
        </p:nvGrpSpPr>
        <p:grpSpPr>
          <a:xfrm>
            <a:off x="5988050" y="2378075"/>
            <a:ext cx="969963" cy="644525"/>
            <a:chOff x="2812" y="1498"/>
            <a:chExt cx="611" cy="406"/>
          </a:xfrm>
        </p:grpSpPr>
        <p:sp>
          <p:nvSpPr>
            <p:cNvPr id="32797" name="Text Box 30"/>
            <p:cNvSpPr txBox="1"/>
            <p:nvPr/>
          </p:nvSpPr>
          <p:spPr>
            <a:xfrm>
              <a:off x="2812" y="1498"/>
              <a:ext cx="611" cy="406"/>
            </a:xfrm>
            <a:prstGeom prst="rect">
              <a:avLst/>
            </a:prstGeom>
            <a:noFill/>
            <a:ln w="9525">
              <a:noFill/>
            </a:ln>
          </p:spPr>
          <p:txBody>
            <a:bodyPr wrap="none" anchor="t">
              <a:spAutoFit/>
            </a:bodyPr>
            <a:p>
              <a:r>
                <a:rPr lang="en-US" altLang="zh-CN" sz="3600" dirty="0">
                  <a:solidFill>
                    <a:srgbClr val="FF3300"/>
                  </a:solidFill>
                  <a:latin typeface="Times New Roman" panose="02020603050405020304" pitchFamily="18" charset="0"/>
                  <a:ea typeface="宋体" panose="02010600030101010101" pitchFamily="2" charset="-122"/>
                </a:rPr>
                <a:t>luán</a:t>
              </a:r>
              <a:endParaRPr lang="en-US" altLang="zh-CN" sz="3600" dirty="0">
                <a:solidFill>
                  <a:srgbClr val="FF3300"/>
                </a:solidFill>
                <a:latin typeface="Times New Roman" panose="02020603050405020304" pitchFamily="18" charset="0"/>
                <a:ea typeface="宋体" panose="02010600030101010101" pitchFamily="2" charset="-122"/>
              </a:endParaRPr>
            </a:p>
          </p:txBody>
        </p:sp>
        <p:sp>
          <p:nvSpPr>
            <p:cNvPr id="32798" name="Line 31"/>
            <p:cNvSpPr/>
            <p:nvPr/>
          </p:nvSpPr>
          <p:spPr>
            <a:xfrm flipV="1">
              <a:off x="3185" y="1614"/>
              <a:ext cx="48" cy="48"/>
            </a:xfrm>
            <a:prstGeom prst="line">
              <a:avLst/>
            </a:prstGeom>
            <a:ln w="9525">
              <a:noFill/>
            </a:ln>
          </p:spPr>
        </p:sp>
      </p:grpSp>
      <p:grpSp>
        <p:nvGrpSpPr>
          <p:cNvPr id="8" name="Group 32"/>
          <p:cNvGrpSpPr/>
          <p:nvPr/>
        </p:nvGrpSpPr>
        <p:grpSpPr>
          <a:xfrm>
            <a:off x="7896225" y="2349500"/>
            <a:ext cx="539750" cy="644525"/>
            <a:chOff x="4012" y="1516"/>
            <a:chExt cx="340" cy="406"/>
          </a:xfrm>
        </p:grpSpPr>
        <p:sp>
          <p:nvSpPr>
            <p:cNvPr id="32800" name="Text Box 33"/>
            <p:cNvSpPr txBox="1"/>
            <p:nvPr/>
          </p:nvSpPr>
          <p:spPr>
            <a:xfrm>
              <a:off x="4012" y="1516"/>
              <a:ext cx="340" cy="406"/>
            </a:xfrm>
            <a:prstGeom prst="rect">
              <a:avLst/>
            </a:prstGeom>
            <a:noFill/>
            <a:ln w="9525">
              <a:noFill/>
            </a:ln>
          </p:spPr>
          <p:txBody>
            <a:bodyPr wrap="none" anchor="t">
              <a:spAutoFit/>
            </a:bodyPr>
            <a:p>
              <a:r>
                <a:rPr lang="en-US" altLang="zh-CN" sz="3600" b="1" dirty="0">
                  <a:solidFill>
                    <a:srgbClr val="FF3300"/>
                  </a:solidFill>
                  <a:latin typeface="宋体" panose="02010600030101010101" pitchFamily="2" charset="-122"/>
                  <a:ea typeface="宋体" panose="02010600030101010101" pitchFamily="2" charset="-122"/>
                </a:rPr>
                <a:t>y</a:t>
              </a:r>
              <a:r>
                <a:rPr lang="en-US" altLang="zh-CN" sz="3600" b="1" dirty="0">
                  <a:solidFill>
                    <a:srgbClr val="FF3300"/>
                  </a:solidFill>
                  <a:latin typeface="Times New Roman" panose="02020603050405020304" pitchFamily="18" charset="0"/>
                  <a:ea typeface="宋体" panose="02010600030101010101" pitchFamily="2" charset="-122"/>
                </a:rPr>
                <a:t>í</a:t>
              </a:r>
              <a:endParaRPr lang="en-US" altLang="zh-CN" sz="3600" b="1" dirty="0">
                <a:solidFill>
                  <a:srgbClr val="FF3300"/>
                </a:solidFill>
                <a:latin typeface="宋体" panose="02010600030101010101" pitchFamily="2" charset="-122"/>
                <a:ea typeface="宋体" panose="02010600030101010101" pitchFamily="2" charset="-122"/>
              </a:endParaRPr>
            </a:p>
          </p:txBody>
        </p:sp>
        <p:sp>
          <p:nvSpPr>
            <p:cNvPr id="32801" name="Line 34"/>
            <p:cNvSpPr/>
            <p:nvPr/>
          </p:nvSpPr>
          <p:spPr>
            <a:xfrm flipV="1">
              <a:off x="4265" y="1605"/>
              <a:ext cx="48" cy="48"/>
            </a:xfrm>
            <a:prstGeom prst="line">
              <a:avLst/>
            </a:prstGeom>
            <a:ln w="9525" cap="flat" cmpd="sng">
              <a:solidFill>
                <a:schemeClr val="tx1"/>
              </a:solidFill>
              <a:prstDash val="solid"/>
              <a:round/>
              <a:headEnd type="none" w="med" len="med"/>
              <a:tailEnd type="none" w="med" len="med"/>
            </a:ln>
          </p:spPr>
        </p:sp>
      </p:grpSp>
      <p:grpSp>
        <p:nvGrpSpPr>
          <p:cNvPr id="9" name="Group 35"/>
          <p:cNvGrpSpPr/>
          <p:nvPr/>
        </p:nvGrpSpPr>
        <p:grpSpPr>
          <a:xfrm>
            <a:off x="9432925" y="2479675"/>
            <a:ext cx="930275" cy="952500"/>
            <a:chOff x="4982" y="1562"/>
            <a:chExt cx="586" cy="600"/>
          </a:xfrm>
        </p:grpSpPr>
        <p:sp>
          <p:nvSpPr>
            <p:cNvPr id="32803" name="Text Box 36"/>
            <p:cNvSpPr txBox="1"/>
            <p:nvPr/>
          </p:nvSpPr>
          <p:spPr>
            <a:xfrm>
              <a:off x="4982" y="1562"/>
              <a:ext cx="586" cy="600"/>
            </a:xfrm>
            <a:prstGeom prst="rect">
              <a:avLst/>
            </a:prstGeom>
            <a:noFill/>
            <a:ln w="9525">
              <a:noFill/>
            </a:ln>
          </p:spPr>
          <p:txBody>
            <a:bodyPr anchor="t">
              <a:spAutoFit/>
            </a:bodyPr>
            <a:p>
              <a:r>
                <a:rPr lang="en-US" altLang="zh-CN" sz="2800" b="1" dirty="0">
                  <a:solidFill>
                    <a:srgbClr val="FF3300"/>
                  </a:solidFill>
                  <a:latin typeface="Times New Roman" panose="02020603050405020304" pitchFamily="18" charset="0"/>
                  <a:ea typeface="宋体" panose="02010600030101010101" pitchFamily="2" charset="-122"/>
                </a:rPr>
                <a:t>tóng</a:t>
              </a:r>
              <a:endParaRPr lang="en-US" altLang="zh-CN" sz="2800" b="1" dirty="0">
                <a:solidFill>
                  <a:srgbClr val="FF3300"/>
                </a:solidFill>
                <a:latin typeface="Times New Roman" panose="02020603050405020304" pitchFamily="18" charset="0"/>
                <a:ea typeface="宋体" panose="02010600030101010101" pitchFamily="2" charset="-122"/>
              </a:endParaRPr>
            </a:p>
            <a:p>
              <a:endParaRPr lang="en-US" altLang="zh-CN" sz="2800" b="1" dirty="0">
                <a:solidFill>
                  <a:srgbClr val="FF3300"/>
                </a:solidFill>
                <a:latin typeface="Times New Roman" panose="02020603050405020304" pitchFamily="18" charset="0"/>
                <a:ea typeface="宋体" panose="02010600030101010101" pitchFamily="2" charset="-122"/>
              </a:endParaRPr>
            </a:p>
          </p:txBody>
        </p:sp>
        <p:sp>
          <p:nvSpPr>
            <p:cNvPr id="32804" name="Line 37"/>
            <p:cNvSpPr/>
            <p:nvPr/>
          </p:nvSpPr>
          <p:spPr>
            <a:xfrm flipV="1">
              <a:off x="5142" y="1602"/>
              <a:ext cx="48" cy="48"/>
            </a:xfrm>
            <a:prstGeom prst="line">
              <a:avLst/>
            </a:prstGeom>
            <a:ln w="9525" cap="flat" cmpd="sng">
              <a:solidFill>
                <a:schemeClr val="tx1"/>
              </a:solidFill>
              <a:prstDash val="solid"/>
              <a:round/>
              <a:headEnd type="none" w="med" len="med"/>
              <a:tailEnd type="none" w="med" len="med"/>
            </a:ln>
          </p:spPr>
        </p:sp>
      </p:grpSp>
      <p:grpSp>
        <p:nvGrpSpPr>
          <p:cNvPr id="10" name="Group 38"/>
          <p:cNvGrpSpPr/>
          <p:nvPr/>
        </p:nvGrpSpPr>
        <p:grpSpPr>
          <a:xfrm>
            <a:off x="3567113" y="3505200"/>
            <a:ext cx="874712" cy="644525"/>
            <a:chOff x="1287" y="2208"/>
            <a:chExt cx="551" cy="406"/>
          </a:xfrm>
        </p:grpSpPr>
        <p:sp>
          <p:nvSpPr>
            <p:cNvPr id="32806" name="Text Box 39"/>
            <p:cNvSpPr txBox="1"/>
            <p:nvPr/>
          </p:nvSpPr>
          <p:spPr>
            <a:xfrm>
              <a:off x="1287" y="2208"/>
              <a:ext cx="551" cy="406"/>
            </a:xfrm>
            <a:prstGeom prst="rect">
              <a:avLst/>
            </a:prstGeom>
            <a:noFill/>
            <a:ln w="9525">
              <a:noFill/>
            </a:ln>
          </p:spPr>
          <p:txBody>
            <a:bodyPr wrap="none" anchor="t">
              <a:spAutoFit/>
            </a:bodyPr>
            <a:p>
              <a:r>
                <a:rPr lang="en-US" altLang="zh-CN" sz="3600" b="1" dirty="0">
                  <a:solidFill>
                    <a:srgbClr val="FF3300"/>
                  </a:solidFill>
                  <a:latin typeface="宋体" panose="02010600030101010101" pitchFamily="2" charset="-122"/>
                  <a:ea typeface="宋体" panose="02010600030101010101" pitchFamily="2" charset="-122"/>
                </a:rPr>
                <a:t>wěi</a:t>
              </a:r>
              <a:endParaRPr lang="en-US" altLang="zh-CN" sz="3600" b="1" dirty="0">
                <a:solidFill>
                  <a:srgbClr val="FF3300"/>
                </a:solidFill>
                <a:latin typeface="宋体" panose="02010600030101010101" pitchFamily="2" charset="-122"/>
                <a:ea typeface="宋体" panose="02010600030101010101" pitchFamily="2" charset="-122"/>
              </a:endParaRPr>
            </a:p>
          </p:txBody>
        </p:sp>
        <p:grpSp>
          <p:nvGrpSpPr>
            <p:cNvPr id="32807" name="Group 40"/>
            <p:cNvGrpSpPr/>
            <p:nvPr/>
          </p:nvGrpSpPr>
          <p:grpSpPr>
            <a:xfrm>
              <a:off x="1497" y="2322"/>
              <a:ext cx="96" cy="48"/>
              <a:chOff x="1008" y="2448"/>
              <a:chExt cx="96" cy="48"/>
            </a:xfrm>
          </p:grpSpPr>
          <p:sp>
            <p:nvSpPr>
              <p:cNvPr id="32808" name="Line 41"/>
              <p:cNvSpPr/>
              <p:nvPr/>
            </p:nvSpPr>
            <p:spPr>
              <a:xfrm>
                <a:off x="1008" y="2448"/>
                <a:ext cx="48" cy="48"/>
              </a:xfrm>
              <a:prstGeom prst="line">
                <a:avLst/>
              </a:prstGeom>
              <a:ln w="9525" cap="flat" cmpd="sng">
                <a:solidFill>
                  <a:schemeClr val="tx1"/>
                </a:solidFill>
                <a:prstDash val="solid"/>
                <a:round/>
                <a:headEnd type="none" w="med" len="med"/>
                <a:tailEnd type="none" w="med" len="med"/>
              </a:ln>
            </p:spPr>
          </p:sp>
          <p:sp>
            <p:nvSpPr>
              <p:cNvPr id="32809" name="Line 42"/>
              <p:cNvSpPr/>
              <p:nvPr/>
            </p:nvSpPr>
            <p:spPr>
              <a:xfrm flipH="1">
                <a:off x="1056" y="2448"/>
                <a:ext cx="48" cy="48"/>
              </a:xfrm>
              <a:prstGeom prst="line">
                <a:avLst/>
              </a:prstGeom>
              <a:ln w="9525" cap="flat" cmpd="sng">
                <a:solidFill>
                  <a:schemeClr val="tx1"/>
                </a:solidFill>
                <a:prstDash val="solid"/>
                <a:round/>
                <a:headEnd type="none" w="med" len="med"/>
                <a:tailEnd type="none" w="med" len="med"/>
              </a:ln>
            </p:spPr>
          </p:sp>
        </p:grpSp>
      </p:grpSp>
      <p:grpSp>
        <p:nvGrpSpPr>
          <p:cNvPr id="12" name="Group 43"/>
          <p:cNvGrpSpPr/>
          <p:nvPr/>
        </p:nvGrpSpPr>
        <p:grpSpPr>
          <a:xfrm>
            <a:off x="5607050" y="3533775"/>
            <a:ext cx="539750" cy="1198563"/>
            <a:chOff x="2519" y="2354"/>
            <a:chExt cx="340" cy="755"/>
          </a:xfrm>
        </p:grpSpPr>
        <p:sp>
          <p:nvSpPr>
            <p:cNvPr id="32811" name="Text Box 44"/>
            <p:cNvSpPr txBox="1"/>
            <p:nvPr/>
          </p:nvSpPr>
          <p:spPr>
            <a:xfrm>
              <a:off x="2519" y="2354"/>
              <a:ext cx="340" cy="755"/>
            </a:xfrm>
            <a:prstGeom prst="rect">
              <a:avLst/>
            </a:prstGeom>
            <a:noFill/>
            <a:ln w="9525">
              <a:noFill/>
            </a:ln>
          </p:spPr>
          <p:txBody>
            <a:bodyPr wrap="none" anchor="t">
              <a:spAutoFit/>
            </a:bodyPr>
            <a:p>
              <a:r>
                <a:rPr lang="en-US" altLang="zh-CN" sz="3600" b="1" dirty="0">
                  <a:solidFill>
                    <a:srgbClr val="FF3300"/>
                  </a:solidFill>
                  <a:latin typeface="宋体" panose="02010600030101010101" pitchFamily="2" charset="-122"/>
                  <a:ea typeface="宋体" panose="02010600030101010101" pitchFamily="2" charset="-122"/>
                </a:rPr>
                <a:t>y</a:t>
              </a:r>
              <a:r>
                <a:rPr lang="en-US" altLang="zh-CN" sz="3600" b="1" dirty="0">
                  <a:solidFill>
                    <a:srgbClr val="FF3300"/>
                  </a:solidFill>
                  <a:latin typeface="Times New Roman" panose="02020603050405020304" pitchFamily="18" charset="0"/>
                  <a:ea typeface="宋体" panose="02010600030101010101" pitchFamily="2" charset="-122"/>
                </a:rPr>
                <a:t>ì</a:t>
              </a:r>
              <a:endParaRPr lang="en-US" altLang="zh-CN" sz="3600" b="1" dirty="0">
                <a:solidFill>
                  <a:srgbClr val="FF3300"/>
                </a:solidFill>
                <a:latin typeface="宋体" panose="02010600030101010101" pitchFamily="2" charset="-122"/>
                <a:ea typeface="宋体" panose="02010600030101010101" pitchFamily="2" charset="-122"/>
              </a:endParaRPr>
            </a:p>
            <a:p>
              <a:endParaRPr lang="en-US" altLang="zh-CN" sz="3600" b="1" dirty="0">
                <a:solidFill>
                  <a:srgbClr val="FF3300"/>
                </a:solidFill>
                <a:latin typeface="宋体" panose="02010600030101010101" pitchFamily="2" charset="-122"/>
                <a:ea typeface="宋体" panose="02010600030101010101" pitchFamily="2" charset="-122"/>
              </a:endParaRPr>
            </a:p>
          </p:txBody>
        </p:sp>
        <p:sp>
          <p:nvSpPr>
            <p:cNvPr id="32812" name="Line 45"/>
            <p:cNvSpPr/>
            <p:nvPr/>
          </p:nvSpPr>
          <p:spPr>
            <a:xfrm>
              <a:off x="2754" y="2434"/>
              <a:ext cx="48" cy="48"/>
            </a:xfrm>
            <a:prstGeom prst="line">
              <a:avLst/>
            </a:prstGeom>
            <a:ln w="9525" cap="flat" cmpd="sng">
              <a:solidFill>
                <a:schemeClr val="tx1"/>
              </a:solidFill>
              <a:prstDash val="solid"/>
              <a:round/>
              <a:headEnd type="none" w="med" len="med"/>
              <a:tailEnd type="none" w="med" len="med"/>
            </a:ln>
          </p:spPr>
        </p:sp>
      </p:grpSp>
      <p:grpSp>
        <p:nvGrpSpPr>
          <p:cNvPr id="13" name="Group 46"/>
          <p:cNvGrpSpPr/>
          <p:nvPr/>
        </p:nvGrpSpPr>
        <p:grpSpPr>
          <a:xfrm>
            <a:off x="7464425" y="3500438"/>
            <a:ext cx="795338" cy="1198563"/>
            <a:chOff x="3744" y="2208"/>
            <a:chExt cx="501" cy="755"/>
          </a:xfrm>
        </p:grpSpPr>
        <p:sp>
          <p:nvSpPr>
            <p:cNvPr id="32814" name="Text Box 47"/>
            <p:cNvSpPr txBox="1"/>
            <p:nvPr/>
          </p:nvSpPr>
          <p:spPr>
            <a:xfrm>
              <a:off x="3744" y="2208"/>
              <a:ext cx="501" cy="755"/>
            </a:xfrm>
            <a:prstGeom prst="rect">
              <a:avLst/>
            </a:prstGeom>
            <a:noFill/>
            <a:ln w="9525">
              <a:noFill/>
            </a:ln>
          </p:spPr>
          <p:txBody>
            <a:bodyPr anchor="t">
              <a:spAutoFit/>
            </a:bodyPr>
            <a:p>
              <a:r>
                <a:rPr lang="en-US" altLang="zh-CN" sz="3600" b="1" dirty="0">
                  <a:solidFill>
                    <a:srgbClr val="FF3300"/>
                  </a:solidFill>
                  <a:latin typeface="宋体" panose="02010600030101010101" pitchFamily="2" charset="-122"/>
                  <a:ea typeface="宋体" panose="02010600030101010101" pitchFamily="2" charset="-122"/>
                </a:rPr>
                <a:t>t</a:t>
              </a:r>
              <a:r>
                <a:rPr lang="en-US" altLang="zh-CN" sz="3600" b="1" dirty="0">
                  <a:solidFill>
                    <a:srgbClr val="FF3300"/>
                  </a:solidFill>
                  <a:latin typeface="Times New Roman" panose="02020603050405020304" pitchFamily="18" charset="0"/>
                  <a:ea typeface="宋体" panose="02010600030101010101" pitchFamily="2" charset="-122"/>
                </a:rPr>
                <a:t>í</a:t>
              </a:r>
              <a:endParaRPr lang="en-US" altLang="zh-CN" sz="3600" b="1" dirty="0">
                <a:solidFill>
                  <a:srgbClr val="FF3300"/>
                </a:solidFill>
                <a:latin typeface="宋体" panose="02010600030101010101" pitchFamily="2" charset="-122"/>
                <a:ea typeface="宋体" panose="02010600030101010101" pitchFamily="2" charset="-122"/>
              </a:endParaRPr>
            </a:p>
            <a:p>
              <a:endParaRPr lang="en-US" altLang="zh-CN" sz="3600" b="1" dirty="0">
                <a:solidFill>
                  <a:srgbClr val="FF3300"/>
                </a:solidFill>
                <a:latin typeface="宋体" panose="02010600030101010101" pitchFamily="2" charset="-122"/>
                <a:ea typeface="宋体" panose="02010600030101010101" pitchFamily="2" charset="-122"/>
              </a:endParaRPr>
            </a:p>
          </p:txBody>
        </p:sp>
        <p:sp>
          <p:nvSpPr>
            <p:cNvPr id="32815" name="Line 48"/>
            <p:cNvSpPr/>
            <p:nvPr/>
          </p:nvSpPr>
          <p:spPr>
            <a:xfrm flipV="1">
              <a:off x="3984" y="2292"/>
              <a:ext cx="69" cy="94"/>
            </a:xfrm>
            <a:prstGeom prst="line">
              <a:avLst/>
            </a:prstGeom>
            <a:ln w="9525" cap="flat" cmpd="sng">
              <a:solidFill>
                <a:schemeClr val="tx1"/>
              </a:solidFill>
              <a:prstDash val="solid"/>
              <a:round/>
              <a:headEnd type="none" w="med" len="med"/>
              <a:tailEnd type="none" w="med" len="med"/>
            </a:ln>
          </p:spPr>
        </p:sp>
      </p:grpSp>
      <p:grpSp>
        <p:nvGrpSpPr>
          <p:cNvPr id="14" name="Group 49"/>
          <p:cNvGrpSpPr/>
          <p:nvPr/>
        </p:nvGrpSpPr>
        <p:grpSpPr>
          <a:xfrm>
            <a:off x="9372600" y="3609975"/>
            <a:ext cx="898525" cy="1198563"/>
            <a:chOff x="4934" y="2380"/>
            <a:chExt cx="566" cy="755"/>
          </a:xfrm>
        </p:grpSpPr>
        <p:sp>
          <p:nvSpPr>
            <p:cNvPr id="32817" name="Text Box 50"/>
            <p:cNvSpPr txBox="1"/>
            <p:nvPr/>
          </p:nvSpPr>
          <p:spPr>
            <a:xfrm>
              <a:off x="4934" y="2380"/>
              <a:ext cx="566" cy="755"/>
            </a:xfrm>
            <a:prstGeom prst="rect">
              <a:avLst/>
            </a:prstGeom>
            <a:noFill/>
            <a:ln w="9525">
              <a:noFill/>
            </a:ln>
          </p:spPr>
          <p:txBody>
            <a:bodyPr wrap="none" anchor="t">
              <a:spAutoFit/>
            </a:bodyPr>
            <a:p>
              <a:r>
                <a:rPr lang="en-US" altLang="zh-CN" sz="3600" b="1" dirty="0">
                  <a:solidFill>
                    <a:srgbClr val="FF3300"/>
                  </a:solidFill>
                  <a:latin typeface="宋体" panose="02010600030101010101" pitchFamily="2" charset="-122"/>
                  <a:ea typeface="宋体" panose="02010600030101010101" pitchFamily="2" charset="-122"/>
                </a:rPr>
                <a:t>x</a:t>
              </a:r>
              <a:r>
                <a:rPr lang="en-US" altLang="zh-CN" sz="3600" b="1" dirty="0">
                  <a:solidFill>
                    <a:srgbClr val="FF3300"/>
                  </a:solidFill>
                  <a:latin typeface="Times New Roman" panose="02020603050405020304" pitchFamily="18" charset="0"/>
                  <a:ea typeface="宋体" panose="02010600030101010101" pitchFamily="2" charset="-122"/>
                </a:rPr>
                <a:t>ú</a:t>
              </a:r>
              <a:r>
                <a:rPr lang="en-US" altLang="zh-CN" sz="3600" b="1" dirty="0">
                  <a:solidFill>
                    <a:srgbClr val="FF3300"/>
                  </a:solidFill>
                  <a:latin typeface="宋体" panose="02010600030101010101" pitchFamily="2" charset="-122"/>
                  <a:ea typeface="宋体" panose="02010600030101010101" pitchFamily="2" charset="-122"/>
                </a:rPr>
                <a:t>n</a:t>
              </a:r>
              <a:endParaRPr lang="en-US" altLang="zh-CN" sz="3600" b="1" dirty="0">
                <a:solidFill>
                  <a:srgbClr val="FF3300"/>
                </a:solidFill>
                <a:latin typeface="宋体" panose="02010600030101010101" pitchFamily="2" charset="-122"/>
                <a:ea typeface="宋体" panose="02010600030101010101" pitchFamily="2" charset="-122"/>
              </a:endParaRPr>
            </a:p>
            <a:p>
              <a:endParaRPr lang="en-US" altLang="zh-CN" sz="3600" b="1" dirty="0">
                <a:solidFill>
                  <a:srgbClr val="FF3300"/>
                </a:solidFill>
                <a:latin typeface="宋体" panose="02010600030101010101" pitchFamily="2" charset="-122"/>
                <a:ea typeface="宋体" panose="02010600030101010101" pitchFamily="2" charset="-122"/>
              </a:endParaRPr>
            </a:p>
          </p:txBody>
        </p:sp>
        <p:sp>
          <p:nvSpPr>
            <p:cNvPr id="32818" name="Line 51"/>
            <p:cNvSpPr/>
            <p:nvPr/>
          </p:nvSpPr>
          <p:spPr>
            <a:xfrm flipV="1">
              <a:off x="5199" y="2478"/>
              <a:ext cx="48" cy="48"/>
            </a:xfrm>
            <a:prstGeom prst="line">
              <a:avLst/>
            </a:prstGeom>
            <a:ln w="9525" cap="flat" cmpd="sng">
              <a:solidFill>
                <a:schemeClr val="tx1"/>
              </a:solidFill>
              <a:prstDash val="solid"/>
              <a:round/>
              <a:headEnd type="none" w="med" len="med"/>
              <a:tailEnd type="none" w="med" len="med"/>
            </a:ln>
          </p:spPr>
        </p:sp>
      </p:grpSp>
      <p:grpSp>
        <p:nvGrpSpPr>
          <p:cNvPr id="15" name="Group 53"/>
          <p:cNvGrpSpPr/>
          <p:nvPr/>
        </p:nvGrpSpPr>
        <p:grpSpPr>
          <a:xfrm>
            <a:off x="3505200" y="1295400"/>
            <a:ext cx="874713" cy="644525"/>
            <a:chOff x="1248" y="816"/>
            <a:chExt cx="551" cy="406"/>
          </a:xfrm>
        </p:grpSpPr>
        <p:sp>
          <p:nvSpPr>
            <p:cNvPr id="32820" name="Text Box 54"/>
            <p:cNvSpPr txBox="1"/>
            <p:nvPr/>
          </p:nvSpPr>
          <p:spPr>
            <a:xfrm>
              <a:off x="1248" y="816"/>
              <a:ext cx="551" cy="406"/>
            </a:xfrm>
            <a:prstGeom prst="rect">
              <a:avLst/>
            </a:prstGeom>
            <a:noFill/>
            <a:ln w="9525">
              <a:noFill/>
            </a:ln>
          </p:spPr>
          <p:txBody>
            <a:bodyPr wrap="none" anchor="t">
              <a:spAutoFit/>
            </a:bodyPr>
            <a:p>
              <a:r>
                <a:rPr lang="en-US" altLang="zh-CN" sz="3600" b="1" dirty="0">
                  <a:solidFill>
                    <a:srgbClr val="FF3300"/>
                  </a:solidFill>
                  <a:latin typeface="宋体" panose="02010600030101010101" pitchFamily="2" charset="-122"/>
                  <a:ea typeface="宋体" panose="02010600030101010101" pitchFamily="2" charset="-122"/>
                </a:rPr>
                <a:t>shū</a:t>
              </a:r>
              <a:endParaRPr lang="en-US" altLang="zh-CN" sz="3600" b="1" dirty="0">
                <a:solidFill>
                  <a:srgbClr val="FF3300"/>
                </a:solidFill>
                <a:latin typeface="宋体" panose="02010600030101010101" pitchFamily="2" charset="-122"/>
                <a:ea typeface="宋体" panose="02010600030101010101" pitchFamily="2" charset="-122"/>
              </a:endParaRPr>
            </a:p>
          </p:txBody>
        </p:sp>
        <p:sp>
          <p:nvSpPr>
            <p:cNvPr id="32821" name="Line 55"/>
            <p:cNvSpPr/>
            <p:nvPr/>
          </p:nvSpPr>
          <p:spPr>
            <a:xfrm>
              <a:off x="1641" y="960"/>
              <a:ext cx="48" cy="0"/>
            </a:xfrm>
            <a:prstGeom prst="line">
              <a:avLst/>
            </a:prstGeom>
            <a:ln w="9525" cap="flat" cmpd="sng">
              <a:solidFill>
                <a:schemeClr val="tx1"/>
              </a:solidFill>
              <a:prstDash val="solid"/>
              <a:round/>
              <a:headEnd type="none" w="med" len="med"/>
              <a:tailEnd type="none" w="med" len="med"/>
            </a:ln>
          </p:spPr>
        </p:sp>
      </p:grpSp>
      <p:sp>
        <p:nvSpPr>
          <p:cNvPr id="47161" name="Rectangle 57"/>
          <p:cNvSpPr/>
          <p:nvPr/>
        </p:nvSpPr>
        <p:spPr>
          <a:xfrm>
            <a:off x="1539875" y="394970"/>
            <a:ext cx="9883140" cy="706755"/>
          </a:xfrm>
          <a:prstGeom prst="rect">
            <a:avLst/>
          </a:prstGeom>
          <a:noFill/>
          <a:ln w="9525">
            <a:noFill/>
          </a:ln>
        </p:spPr>
        <p:txBody>
          <a:bodyPr wrap="none" anchor="t">
            <a:spAutoFit/>
          </a:bodyPr>
          <a:p>
            <a:r>
              <a:rPr lang="zh-CN" altLang="en-US" sz="40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ea typeface="宋体" panose="02010600030101010101" pitchFamily="2" charset="-122"/>
              </a:rPr>
              <a:t>一、音读：给生字注音，读准字音、句读。</a:t>
            </a:r>
            <a:endParaRPr lang="zh-CN" altLang="en-US" sz="40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716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3"/>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6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1" name="Rectangle 3"/>
          <p:cNvSpPr>
            <a:spLocks noGrp="1" noRot="1"/>
          </p:cNvSpPr>
          <p:nvPr>
            <p:ph idx="1"/>
          </p:nvPr>
        </p:nvSpPr>
        <p:spPr>
          <a:xfrm>
            <a:off x="1123315" y="548005"/>
            <a:ext cx="10495915" cy="1188085"/>
          </a:xfrm>
        </p:spPr>
        <p:txBody>
          <a:bodyPr wrap="square" lIns="91440" tIns="45720" rIns="91440" bIns="45720" anchor="t"/>
          <a:p>
            <a:pPr eaLnBrk="1" hangingPunct="1">
              <a:buNone/>
            </a:pPr>
            <a:r>
              <a:rPr lang="zh-CN" altLang="en-US" sz="3600" b="1" dirty="0">
                <a:solidFill>
                  <a:srgbClr val="663300"/>
                </a:solidFill>
              </a:rPr>
              <a:t>二、意读：用符号标注五类文言现象，疏通文意。</a:t>
            </a:r>
            <a:endParaRPr lang="zh-CN" altLang="en-US" sz="3600" b="1" dirty="0">
              <a:solidFill>
                <a:srgbClr val="663300"/>
              </a:solidFill>
            </a:endParaRPr>
          </a:p>
        </p:txBody>
      </p:sp>
      <p:sp>
        <p:nvSpPr>
          <p:cNvPr id="43012" name="Rectangle 4"/>
          <p:cNvSpPr/>
          <p:nvPr/>
        </p:nvSpPr>
        <p:spPr>
          <a:xfrm>
            <a:off x="4367213" y="3284538"/>
            <a:ext cx="576262" cy="647700"/>
          </a:xfrm>
          <a:prstGeom prst="rect">
            <a:avLst/>
          </a:prstGeom>
          <a:noFill/>
          <a:ln w="38100" cap="flat" cmpd="sng">
            <a:solidFill>
              <a:srgbClr val="FF0000"/>
            </a:solidFill>
            <a:prstDash val="solid"/>
            <a:miter/>
            <a:headEnd type="none" w="med" len="med"/>
            <a:tailEnd type="none" w="med" len="med"/>
          </a:ln>
        </p:spPr>
        <p:txBody>
          <a:bodyPr wrap="none" anchor="ctr"/>
          <a:p>
            <a:endParaRPr lang="zh-CN" altLang="en-US" dirty="0">
              <a:latin typeface="Arial" panose="020B0604020202020204" pitchFamily="34" charset="0"/>
              <a:ea typeface="宋体" panose="02010600030101010101" pitchFamily="2" charset="-122"/>
            </a:endParaRPr>
          </a:p>
        </p:txBody>
      </p:sp>
      <p:sp>
        <p:nvSpPr>
          <p:cNvPr id="43014" name="Oval 6"/>
          <p:cNvSpPr/>
          <p:nvPr/>
        </p:nvSpPr>
        <p:spPr>
          <a:xfrm>
            <a:off x="6456363" y="3284538"/>
            <a:ext cx="719137" cy="649287"/>
          </a:xfrm>
          <a:prstGeom prst="ellipse">
            <a:avLst/>
          </a:prstGeom>
          <a:noFill/>
          <a:ln w="38100" cap="flat" cmpd="sng">
            <a:solidFill>
              <a:srgbClr val="FF0000"/>
            </a:solidFill>
            <a:prstDash val="solid"/>
            <a:round/>
            <a:headEnd type="none" w="med" len="med"/>
            <a:tailEnd type="none" w="med" len="med"/>
          </a:ln>
        </p:spPr>
        <p:txBody>
          <a:bodyPr wrap="none" anchor="ctr"/>
          <a:p>
            <a:pPr algn="ctr"/>
            <a:endParaRPr lang="zh-CN" altLang="zh-CN" dirty="0">
              <a:latin typeface="Arial" panose="020B0604020202020204" pitchFamily="34" charset="0"/>
              <a:ea typeface="宋体" panose="02010600030101010101" pitchFamily="2" charset="-122"/>
            </a:endParaRPr>
          </a:p>
        </p:txBody>
      </p:sp>
      <p:sp>
        <p:nvSpPr>
          <p:cNvPr id="33797" name="Rectangle 8"/>
          <p:cNvSpPr/>
          <p:nvPr/>
        </p:nvSpPr>
        <p:spPr>
          <a:xfrm>
            <a:off x="8975725" y="3933825"/>
            <a:ext cx="259080" cy="368300"/>
          </a:xfrm>
          <a:prstGeom prst="rect">
            <a:avLst/>
          </a:prstGeom>
          <a:noFill/>
          <a:ln w="9525">
            <a:noFill/>
          </a:ln>
        </p:spPr>
        <p:txBody>
          <a:bodyPr wrap="none" anchor="t">
            <a:spAutoFit/>
          </a:bodyPr>
          <a:p>
            <a:r>
              <a:rPr lang="en-US" altLang="zh-CN" dirty="0">
                <a:latin typeface="Arial" panose="020B0604020202020204" pitchFamily="34" charset="0"/>
                <a:ea typeface="宋体" panose="02010600030101010101" pitchFamily="2" charset="-122"/>
              </a:rPr>
              <a:t>·</a:t>
            </a:r>
            <a:endParaRPr lang="en-US" altLang="zh-CN" dirty="0">
              <a:latin typeface="Arial" panose="020B0604020202020204" pitchFamily="34" charset="0"/>
              <a:ea typeface="宋体" panose="02010600030101010101" pitchFamily="2" charset="-122"/>
            </a:endParaRPr>
          </a:p>
        </p:txBody>
      </p:sp>
      <p:sp>
        <p:nvSpPr>
          <p:cNvPr id="43018" name="Text Box 10"/>
          <p:cNvSpPr txBox="1"/>
          <p:nvPr/>
        </p:nvSpPr>
        <p:spPr>
          <a:xfrm>
            <a:off x="4224338" y="5203825"/>
            <a:ext cx="1439862" cy="460375"/>
          </a:xfrm>
          <a:prstGeom prst="rect">
            <a:avLst/>
          </a:prstGeom>
          <a:noFill/>
          <a:ln w="9525">
            <a:noFill/>
          </a:ln>
        </p:spPr>
        <p:txBody>
          <a:bodyPr anchor="t">
            <a:spAutoFit/>
          </a:bodyPr>
          <a:p>
            <a:r>
              <a:rPr lang="en-US" altLang="zh-CN" sz="2400" b="1" dirty="0">
                <a:latin typeface="Arial" panose="020B0604020202020204" pitchFamily="34" charset="0"/>
                <a:ea typeface="宋体" panose="02010600030101010101" pitchFamily="2" charset="-122"/>
              </a:rPr>
              <a:t>②</a:t>
            </a:r>
            <a:r>
              <a:rPr lang="zh-CN" altLang="en-US" sz="2400" b="1" dirty="0">
                <a:latin typeface="Arial" panose="020B0604020202020204" pitchFamily="34" charset="0"/>
                <a:ea typeface="宋体" panose="02010600030101010101" pitchFamily="2" charset="-122"/>
              </a:rPr>
              <a:t>通假字</a:t>
            </a:r>
            <a:endParaRPr lang="zh-CN" altLang="en-US" sz="2400" b="1" dirty="0">
              <a:latin typeface="Arial" panose="020B0604020202020204" pitchFamily="34" charset="0"/>
              <a:ea typeface="宋体" panose="02010600030101010101" pitchFamily="2" charset="-122"/>
            </a:endParaRPr>
          </a:p>
        </p:txBody>
      </p:sp>
      <p:sp>
        <p:nvSpPr>
          <p:cNvPr id="43020" name="Text Box 12"/>
          <p:cNvSpPr txBox="1"/>
          <p:nvPr/>
        </p:nvSpPr>
        <p:spPr>
          <a:xfrm>
            <a:off x="4295775" y="3284538"/>
            <a:ext cx="576263" cy="645160"/>
          </a:xfrm>
          <a:prstGeom prst="rect">
            <a:avLst/>
          </a:prstGeom>
          <a:noFill/>
          <a:ln w="9525">
            <a:noFill/>
          </a:ln>
        </p:spPr>
        <p:txBody>
          <a:bodyPr anchor="t">
            <a:spAutoFit/>
          </a:bodyPr>
          <a:p>
            <a:r>
              <a:rPr lang="zh-CN" altLang="en-US" sz="3600" b="1" dirty="0">
                <a:latin typeface="Arial" panose="020B0604020202020204" pitchFamily="34" charset="0"/>
                <a:ea typeface="宋体" panose="02010600030101010101" pitchFamily="2" charset="-122"/>
              </a:rPr>
              <a:t>爱</a:t>
            </a:r>
            <a:endParaRPr lang="zh-CN" altLang="en-US" sz="3600" b="1" dirty="0">
              <a:latin typeface="Arial" panose="020B0604020202020204" pitchFamily="34" charset="0"/>
              <a:ea typeface="宋体" panose="02010600030101010101" pitchFamily="2" charset="-122"/>
            </a:endParaRPr>
          </a:p>
        </p:txBody>
      </p:sp>
      <p:sp>
        <p:nvSpPr>
          <p:cNvPr id="43021" name="Text Box 13"/>
          <p:cNvSpPr txBox="1"/>
          <p:nvPr/>
        </p:nvSpPr>
        <p:spPr>
          <a:xfrm>
            <a:off x="6096000" y="5203825"/>
            <a:ext cx="1871663" cy="460375"/>
          </a:xfrm>
          <a:prstGeom prst="rect">
            <a:avLst/>
          </a:prstGeom>
          <a:noFill/>
          <a:ln w="9525">
            <a:noFill/>
          </a:ln>
        </p:spPr>
        <p:txBody>
          <a:bodyPr anchor="t">
            <a:spAutoFit/>
          </a:bodyPr>
          <a:p>
            <a:r>
              <a:rPr lang="en-US" altLang="zh-CN" sz="2400" b="1" dirty="0">
                <a:latin typeface="Arial" panose="020B0604020202020204" pitchFamily="34" charset="0"/>
                <a:ea typeface="宋体" panose="02010600030101010101" pitchFamily="2" charset="-122"/>
              </a:rPr>
              <a:t>③</a:t>
            </a:r>
            <a:r>
              <a:rPr lang="zh-CN" altLang="en-US" sz="2400" b="1" dirty="0">
                <a:latin typeface="Arial" panose="020B0604020202020204" pitchFamily="34" charset="0"/>
                <a:ea typeface="宋体" panose="02010600030101010101" pitchFamily="2" charset="-122"/>
              </a:rPr>
              <a:t>词类活用</a:t>
            </a:r>
            <a:endParaRPr lang="zh-CN" altLang="en-US" sz="2400" b="1" dirty="0">
              <a:latin typeface="Arial" panose="020B0604020202020204" pitchFamily="34" charset="0"/>
              <a:ea typeface="宋体" panose="02010600030101010101" pitchFamily="2" charset="-122"/>
            </a:endParaRPr>
          </a:p>
        </p:txBody>
      </p:sp>
      <p:sp>
        <p:nvSpPr>
          <p:cNvPr id="43029" name="Rectangle 21"/>
          <p:cNvSpPr/>
          <p:nvPr/>
        </p:nvSpPr>
        <p:spPr>
          <a:xfrm>
            <a:off x="8975725" y="3141663"/>
            <a:ext cx="936625" cy="720725"/>
          </a:xfrm>
          <a:prstGeom prst="rect">
            <a:avLst/>
          </a:prstGeom>
          <a:noFill/>
          <a:ln w="38100" cap="flat" cmpd="sng">
            <a:solidFill>
              <a:schemeClr val="tx1"/>
            </a:solidFill>
            <a:prstDash val="solid"/>
            <a:miter/>
            <a:headEnd type="none" w="med" len="med"/>
            <a:tailEnd type="none" w="med" len="med"/>
          </a:ln>
        </p:spPr>
        <p:txBody>
          <a:bodyPr wrap="none" anchor="ctr"/>
          <a:p>
            <a:endParaRPr lang="zh-CN" altLang="en-US" dirty="0">
              <a:latin typeface="Arial" panose="020B0604020202020204" pitchFamily="34" charset="0"/>
              <a:ea typeface="宋体" panose="02010600030101010101" pitchFamily="2" charset="-122"/>
            </a:endParaRPr>
          </a:p>
        </p:txBody>
      </p:sp>
      <p:sp>
        <p:nvSpPr>
          <p:cNvPr id="43031" name="Text Box 23"/>
          <p:cNvSpPr txBox="1"/>
          <p:nvPr/>
        </p:nvSpPr>
        <p:spPr>
          <a:xfrm>
            <a:off x="8543925" y="5203825"/>
            <a:ext cx="1908175" cy="460375"/>
          </a:xfrm>
          <a:prstGeom prst="rect">
            <a:avLst/>
          </a:prstGeom>
          <a:noFill/>
          <a:ln w="9525">
            <a:noFill/>
          </a:ln>
        </p:spPr>
        <p:txBody>
          <a:bodyPr anchor="t">
            <a:spAutoFit/>
          </a:bodyPr>
          <a:p>
            <a:r>
              <a:rPr lang="en-US" altLang="zh-CN" sz="2400" b="1" dirty="0">
                <a:latin typeface="Arial" panose="020B0604020202020204" pitchFamily="34" charset="0"/>
                <a:ea typeface="宋体" panose="02010600030101010101" pitchFamily="2" charset="-122"/>
              </a:rPr>
              <a:t>④</a:t>
            </a:r>
            <a:r>
              <a:rPr lang="zh-CN" altLang="en-US" sz="2400" b="1" dirty="0">
                <a:latin typeface="Arial" panose="020B0604020202020204" pitchFamily="34" charset="0"/>
                <a:ea typeface="宋体" panose="02010600030101010101" pitchFamily="2" charset="-122"/>
              </a:rPr>
              <a:t>古今异义</a:t>
            </a:r>
            <a:endParaRPr lang="zh-CN" altLang="en-US" sz="2400" b="1" dirty="0">
              <a:latin typeface="Arial" panose="020B0604020202020204" pitchFamily="34" charset="0"/>
              <a:ea typeface="宋体" panose="02010600030101010101" pitchFamily="2" charset="-122"/>
            </a:endParaRPr>
          </a:p>
        </p:txBody>
      </p:sp>
      <p:sp>
        <p:nvSpPr>
          <p:cNvPr id="43038" name="Text Box 30"/>
          <p:cNvSpPr txBox="1"/>
          <p:nvPr/>
        </p:nvSpPr>
        <p:spPr>
          <a:xfrm>
            <a:off x="1774825" y="3429000"/>
            <a:ext cx="2019300" cy="645160"/>
          </a:xfrm>
          <a:prstGeom prst="rect">
            <a:avLst/>
          </a:prstGeom>
          <a:noFill/>
          <a:ln w="9525">
            <a:noFill/>
          </a:ln>
        </p:spPr>
        <p:txBody>
          <a:bodyPr wrap="none" anchor="t">
            <a:spAutoFit/>
          </a:bodyPr>
          <a:p>
            <a:r>
              <a:rPr lang="zh-CN" altLang="en-US" sz="3600" b="1" dirty="0">
                <a:latin typeface="Arial" panose="020B0604020202020204" pitchFamily="34" charset="0"/>
                <a:ea typeface="宋体" panose="02010600030101010101" pitchFamily="2" charset="-122"/>
              </a:rPr>
              <a:t>静女其姝</a:t>
            </a:r>
            <a:endParaRPr lang="zh-CN" altLang="en-US" sz="3600" b="1" dirty="0">
              <a:latin typeface="Arial" panose="020B0604020202020204" pitchFamily="34" charset="0"/>
              <a:ea typeface="宋体" panose="02010600030101010101" pitchFamily="2" charset="-122"/>
            </a:endParaRPr>
          </a:p>
        </p:txBody>
      </p:sp>
      <p:sp>
        <p:nvSpPr>
          <p:cNvPr id="43039" name="Text Box 31"/>
          <p:cNvSpPr txBox="1"/>
          <p:nvPr/>
        </p:nvSpPr>
        <p:spPr>
          <a:xfrm>
            <a:off x="3000375" y="3933825"/>
            <a:ext cx="894080" cy="521970"/>
          </a:xfrm>
          <a:prstGeom prst="rect">
            <a:avLst/>
          </a:prstGeom>
          <a:noFill/>
          <a:ln w="9525">
            <a:noFill/>
          </a:ln>
        </p:spPr>
        <p:txBody>
          <a:bodyPr wrap="none" anchor="t">
            <a:spAutoFit/>
          </a:bodyPr>
          <a:p>
            <a:r>
              <a:rPr lang="zh-CN" altLang="en-US" sz="2800" dirty="0">
                <a:solidFill>
                  <a:srgbClr val="FF3300"/>
                </a:solidFill>
                <a:latin typeface="Arial" panose="020B0604020202020204" pitchFamily="34" charset="0"/>
                <a:ea typeface="华文新魏" panose="02010800040101010101" pitchFamily="2" charset="-122"/>
              </a:rPr>
              <a:t>美丽</a:t>
            </a:r>
            <a:endParaRPr lang="zh-CN" altLang="en-US" sz="2800" dirty="0">
              <a:solidFill>
                <a:srgbClr val="FF3300"/>
              </a:solidFill>
              <a:latin typeface="Arial" panose="020B0604020202020204" pitchFamily="34" charset="0"/>
              <a:ea typeface="华文新魏" panose="02010800040101010101" pitchFamily="2" charset="-122"/>
            </a:endParaRPr>
          </a:p>
        </p:txBody>
      </p:sp>
      <p:sp>
        <p:nvSpPr>
          <p:cNvPr id="43040" name="AutoShape 32"/>
          <p:cNvSpPr/>
          <p:nvPr/>
        </p:nvSpPr>
        <p:spPr>
          <a:xfrm>
            <a:off x="3432175" y="2492375"/>
            <a:ext cx="4645025" cy="609600"/>
          </a:xfrm>
          <a:prstGeom prst="borderCallout1">
            <a:avLst>
              <a:gd name="adj1" fmla="val 18750"/>
              <a:gd name="adj2" fmla="val -1639"/>
              <a:gd name="adj3" fmla="val 174218"/>
              <a:gd name="adj4" fmla="val -9671"/>
            </a:avLst>
          </a:prstGeom>
          <a:noFill/>
          <a:ln w="9525" cap="flat" cmpd="sng">
            <a:solidFill>
              <a:srgbClr val="800000"/>
            </a:solidFill>
            <a:prstDash val="solid"/>
            <a:miter/>
            <a:headEnd type="triangle" w="med" len="med"/>
            <a:tailEnd type="none" w="med" len="med"/>
          </a:ln>
        </p:spPr>
        <p:txBody>
          <a:bodyPr anchor="t"/>
          <a:p>
            <a:pPr>
              <a:spcBef>
                <a:spcPct val="20000"/>
              </a:spcBef>
              <a:buClr>
                <a:schemeClr val="hlink"/>
              </a:buClr>
              <a:buSzPct val="70000"/>
              <a:buFont typeface="Wingdings" panose="05000000000000000000" pitchFamily="2" charset="2"/>
            </a:pPr>
            <a:r>
              <a:rPr lang="zh-CN" altLang="en-US" sz="2800" dirty="0">
                <a:solidFill>
                  <a:srgbClr val="FF3300"/>
                </a:solidFill>
                <a:latin typeface="Arial" panose="020B0604020202020204" pitchFamily="34" charset="0"/>
                <a:ea typeface="华文新魏" panose="02010800040101010101" pitchFamily="2" charset="-122"/>
              </a:rPr>
              <a:t>助词，做形容词词头，多么</a:t>
            </a:r>
            <a:endParaRPr lang="zh-CN" altLang="en-US" sz="2800" dirty="0">
              <a:solidFill>
                <a:srgbClr val="FF3300"/>
              </a:solidFill>
              <a:latin typeface="Arial" panose="020B0604020202020204" pitchFamily="34" charset="0"/>
              <a:ea typeface="华文新魏" panose="02010800040101010101" pitchFamily="2" charset="-122"/>
            </a:endParaRPr>
          </a:p>
          <a:p>
            <a:endParaRPr lang="en-US" altLang="zh-CN" sz="2800" dirty="0">
              <a:solidFill>
                <a:srgbClr val="FF3300"/>
              </a:solidFill>
              <a:latin typeface="Arial" panose="020B0604020202020204" pitchFamily="34" charset="0"/>
              <a:ea typeface="华文新魏" panose="02010800040101010101" pitchFamily="2" charset="-122"/>
            </a:endParaRPr>
          </a:p>
        </p:txBody>
      </p:sp>
      <p:sp>
        <p:nvSpPr>
          <p:cNvPr id="43041" name="Text Box 33"/>
          <p:cNvSpPr txBox="1"/>
          <p:nvPr/>
        </p:nvSpPr>
        <p:spPr>
          <a:xfrm>
            <a:off x="1774825" y="4838700"/>
            <a:ext cx="2233613" cy="829945"/>
          </a:xfrm>
          <a:prstGeom prst="rect">
            <a:avLst/>
          </a:prstGeom>
          <a:noFill/>
          <a:ln w="9525">
            <a:noFill/>
          </a:ln>
        </p:spPr>
        <p:txBody>
          <a:bodyPr anchor="t">
            <a:spAutoFit/>
          </a:bodyPr>
          <a:p>
            <a:r>
              <a:rPr lang="en-US" altLang="zh-CN" sz="2400" b="1" dirty="0">
                <a:latin typeface="Arial" panose="020B0604020202020204" pitchFamily="34" charset="0"/>
                <a:ea typeface="宋体" panose="02010600030101010101" pitchFamily="2" charset="-122"/>
              </a:rPr>
              <a:t>①</a:t>
            </a:r>
            <a:r>
              <a:rPr lang="zh-CN" altLang="en-US" sz="2400" b="1" dirty="0">
                <a:latin typeface="Arial" panose="020B0604020202020204" pitchFamily="34" charset="0"/>
                <a:ea typeface="宋体" panose="02010600030101010101" pitchFamily="2" charset="-122"/>
              </a:rPr>
              <a:t>给重点虚词、实词文下注释</a:t>
            </a:r>
            <a:endParaRPr lang="zh-CN" altLang="en-US" sz="2400" b="1" dirty="0">
              <a:latin typeface="Arial" panose="020B0604020202020204" pitchFamily="34" charset="0"/>
              <a:ea typeface="宋体" panose="02010600030101010101" pitchFamily="2" charset="-122"/>
            </a:endParaRPr>
          </a:p>
        </p:txBody>
      </p:sp>
      <p:sp>
        <p:nvSpPr>
          <p:cNvPr id="43042" name="Text Box 34"/>
          <p:cNvSpPr txBox="1"/>
          <p:nvPr/>
        </p:nvSpPr>
        <p:spPr>
          <a:xfrm>
            <a:off x="1847850" y="5949950"/>
            <a:ext cx="1727200" cy="460375"/>
          </a:xfrm>
          <a:prstGeom prst="rect">
            <a:avLst/>
          </a:prstGeom>
          <a:noFill/>
          <a:ln w="9525">
            <a:noFill/>
          </a:ln>
        </p:spPr>
        <p:txBody>
          <a:bodyPr anchor="t">
            <a:spAutoFit/>
          </a:bodyPr>
          <a:p>
            <a:r>
              <a:rPr lang="en-US" altLang="zh-CN" sz="2400" b="1" dirty="0">
                <a:latin typeface="Arial" panose="020B0604020202020204" pitchFamily="34" charset="0"/>
                <a:ea typeface="宋体" panose="02010600030101010101" pitchFamily="2" charset="-122"/>
              </a:rPr>
              <a:t>⑤</a:t>
            </a:r>
            <a:r>
              <a:rPr lang="zh-CN" altLang="en-US" sz="2400" b="1" dirty="0">
                <a:latin typeface="Arial" panose="020B0604020202020204" pitchFamily="34" charset="0"/>
                <a:ea typeface="宋体" panose="02010600030101010101" pitchFamily="2" charset="-122"/>
              </a:rPr>
              <a:t>特殊句式</a:t>
            </a:r>
            <a:endParaRPr lang="zh-CN" altLang="en-US" sz="2400" b="1" dirty="0">
              <a:latin typeface="Arial" panose="020B0604020202020204" pitchFamily="34" charset="0"/>
              <a:ea typeface="宋体" panose="02010600030101010101" pitchFamily="2" charset="-122"/>
            </a:endParaRPr>
          </a:p>
        </p:txBody>
      </p:sp>
      <p:sp>
        <p:nvSpPr>
          <p:cNvPr id="43043" name="Text Box 35"/>
          <p:cNvSpPr txBox="1"/>
          <p:nvPr/>
        </p:nvSpPr>
        <p:spPr>
          <a:xfrm>
            <a:off x="1558925" y="4005263"/>
            <a:ext cx="894080" cy="521970"/>
          </a:xfrm>
          <a:prstGeom prst="rect">
            <a:avLst/>
          </a:prstGeom>
          <a:noFill/>
          <a:ln w="9525">
            <a:noFill/>
          </a:ln>
        </p:spPr>
        <p:txBody>
          <a:bodyPr wrap="none" anchor="t">
            <a:spAutoFit/>
          </a:bodyPr>
          <a:p>
            <a:r>
              <a:rPr lang="zh-CN" altLang="en-US" sz="2800" dirty="0">
                <a:solidFill>
                  <a:srgbClr val="FF3300"/>
                </a:solidFill>
                <a:latin typeface="Arial" panose="020B0604020202020204" pitchFamily="34" charset="0"/>
                <a:ea typeface="华文新魏" panose="02010800040101010101" pitchFamily="2" charset="-122"/>
              </a:rPr>
              <a:t>文雅</a:t>
            </a:r>
            <a:endParaRPr lang="zh-CN" altLang="en-US" sz="2800" dirty="0">
              <a:solidFill>
                <a:srgbClr val="FF3300"/>
              </a:solidFill>
              <a:latin typeface="Arial" panose="020B0604020202020204" pitchFamily="34" charset="0"/>
              <a:ea typeface="华文新魏" panose="02010800040101010101" pitchFamily="2" charset="-122"/>
            </a:endParaRPr>
          </a:p>
        </p:txBody>
      </p:sp>
      <p:sp>
        <p:nvSpPr>
          <p:cNvPr id="43044" name="Text Box 36"/>
          <p:cNvSpPr txBox="1"/>
          <p:nvPr/>
        </p:nvSpPr>
        <p:spPr>
          <a:xfrm>
            <a:off x="9120188" y="3141663"/>
            <a:ext cx="641985" cy="645160"/>
          </a:xfrm>
          <a:prstGeom prst="rect">
            <a:avLst/>
          </a:prstGeom>
          <a:noFill/>
          <a:ln w="9525">
            <a:noFill/>
          </a:ln>
        </p:spPr>
        <p:txBody>
          <a:bodyPr wrap="none" anchor="t">
            <a:spAutoFit/>
          </a:bodyPr>
          <a:p>
            <a:r>
              <a:rPr lang="zh-CN" altLang="en-US" sz="3600" b="1" dirty="0">
                <a:latin typeface="Arial" panose="020B0604020202020204" pitchFamily="34" charset="0"/>
                <a:ea typeface="宋体" panose="02010600030101010101" pitchFamily="2" charset="-122"/>
              </a:rPr>
              <a:t>涕</a:t>
            </a:r>
            <a:endParaRPr lang="zh-CN" altLang="en-US" sz="3600" b="1" dirty="0">
              <a:latin typeface="Arial" panose="020B0604020202020204" pitchFamily="34" charset="0"/>
              <a:ea typeface="宋体" panose="02010600030101010101" pitchFamily="2" charset="-122"/>
            </a:endParaRPr>
          </a:p>
        </p:txBody>
      </p:sp>
      <p:sp>
        <p:nvSpPr>
          <p:cNvPr id="43046" name="Text Box 38"/>
          <p:cNvSpPr txBox="1"/>
          <p:nvPr/>
        </p:nvSpPr>
        <p:spPr>
          <a:xfrm>
            <a:off x="5927725" y="3292475"/>
            <a:ext cx="2400300" cy="645160"/>
          </a:xfrm>
          <a:prstGeom prst="rect">
            <a:avLst/>
          </a:prstGeom>
          <a:noFill/>
          <a:ln w="9525">
            <a:noFill/>
          </a:ln>
        </p:spPr>
        <p:txBody>
          <a:bodyPr wrap="none" anchor="t">
            <a:spAutoFit/>
          </a:bodyPr>
          <a:p>
            <a:r>
              <a:rPr lang="zh-CN" altLang="en-US" sz="3600" b="1" dirty="0">
                <a:latin typeface="Arial" panose="020B0604020202020204" pitchFamily="34" charset="0"/>
                <a:ea typeface="宋体" panose="02010600030101010101" pitchFamily="2" charset="-122"/>
              </a:rPr>
              <a:t>士 贰 其 行</a:t>
            </a:r>
            <a:endParaRPr lang="zh-CN" altLang="en-US" sz="3600" b="1" dirty="0">
              <a:latin typeface="Arial" panose="020B0604020202020204" pitchFamily="34" charset="0"/>
              <a:ea typeface="宋体" panose="02010600030101010101" pitchFamily="2" charset="-122"/>
            </a:endParaRPr>
          </a:p>
        </p:txBody>
      </p:sp>
      <p:sp>
        <p:nvSpPr>
          <p:cNvPr id="43047" name="Text Box 39"/>
          <p:cNvSpPr txBox="1"/>
          <p:nvPr/>
        </p:nvSpPr>
        <p:spPr>
          <a:xfrm>
            <a:off x="3935413" y="4005263"/>
            <a:ext cx="2016125" cy="953135"/>
          </a:xfrm>
          <a:prstGeom prst="rect">
            <a:avLst/>
          </a:prstGeom>
          <a:noFill/>
          <a:ln w="9525">
            <a:noFill/>
          </a:ln>
        </p:spPr>
        <p:txBody>
          <a:bodyPr anchor="t">
            <a:spAutoFit/>
          </a:bodyPr>
          <a:p>
            <a:r>
              <a:rPr lang="zh-CN" altLang="en-US" sz="2800" dirty="0">
                <a:solidFill>
                  <a:srgbClr val="FF3300"/>
                </a:solidFill>
                <a:latin typeface="Arial" panose="020B0604020202020204" pitchFamily="34" charset="0"/>
                <a:ea typeface="华文新魏" panose="02010800040101010101" pitchFamily="2" charset="-122"/>
              </a:rPr>
              <a:t>通</a:t>
            </a:r>
            <a:r>
              <a:rPr lang="zh-CN" altLang="zh-CN" sz="2800" dirty="0">
                <a:solidFill>
                  <a:srgbClr val="FF3300"/>
                </a:solidFill>
                <a:latin typeface="华文宋体" panose="02010600040101010101" pitchFamily="2" charset="-122"/>
                <a:ea typeface="华文新魏" panose="02010800040101010101" pitchFamily="2" charset="-122"/>
              </a:rPr>
              <a:t>“</a:t>
            </a:r>
            <a:r>
              <a:rPr lang="zh-CN" altLang="en-US" sz="2800" b="1" dirty="0">
                <a:solidFill>
                  <a:srgbClr val="FF3300"/>
                </a:solidFill>
                <a:latin typeface="Arial" panose="020B0604020202020204" pitchFamily="34" charset="0"/>
                <a:ea typeface="华文新魏" panose="02010800040101010101" pitchFamily="2" charset="-122"/>
              </a:rPr>
              <a:t>薆</a:t>
            </a:r>
            <a:r>
              <a:rPr lang="zh-CN" altLang="zh-CN" sz="2800" dirty="0">
                <a:solidFill>
                  <a:srgbClr val="FF3300"/>
                </a:solidFill>
                <a:latin typeface="华文宋体" panose="02010600040101010101" pitchFamily="2" charset="-122"/>
                <a:ea typeface="华文新魏" panose="02010800040101010101" pitchFamily="2" charset="-122"/>
              </a:rPr>
              <a:t>”</a:t>
            </a:r>
            <a:r>
              <a:rPr lang="en-US" altLang="zh-CN" sz="2800" dirty="0">
                <a:solidFill>
                  <a:srgbClr val="FF3300"/>
                </a:solidFill>
                <a:latin typeface="Arial" panose="020B0604020202020204" pitchFamily="34" charset="0"/>
                <a:ea typeface="华文新魏" panose="02010800040101010101" pitchFamily="2" charset="-122"/>
              </a:rPr>
              <a:t>a</a:t>
            </a:r>
            <a:r>
              <a:rPr lang="en-US" altLang="zh-CN" sz="2800" dirty="0">
                <a:solidFill>
                  <a:srgbClr val="FF3300"/>
                </a:solidFill>
                <a:latin typeface="华文宋体" panose="02010600040101010101" pitchFamily="2" charset="-122"/>
                <a:ea typeface="华文新魏" panose="02010800040101010101" pitchFamily="2" charset="-122"/>
              </a:rPr>
              <a:t>ì</a:t>
            </a:r>
            <a:endParaRPr lang="en-US" altLang="zh-CN" sz="2800" dirty="0">
              <a:solidFill>
                <a:srgbClr val="FF3300"/>
              </a:solidFill>
              <a:latin typeface="Arial" panose="020B0604020202020204" pitchFamily="34" charset="0"/>
              <a:ea typeface="华文新魏" panose="02010800040101010101" pitchFamily="2" charset="-122"/>
            </a:endParaRPr>
          </a:p>
          <a:p>
            <a:r>
              <a:rPr lang="zh-CN" altLang="en-US" sz="2800" dirty="0">
                <a:solidFill>
                  <a:srgbClr val="FF3300"/>
                </a:solidFill>
                <a:latin typeface="Arial" panose="020B0604020202020204" pitchFamily="34" charset="0"/>
                <a:ea typeface="华文新魏" panose="02010800040101010101" pitchFamily="2" charset="-122"/>
              </a:rPr>
              <a:t>隐藏</a:t>
            </a:r>
            <a:r>
              <a:rPr lang="en-US" altLang="zh-CN" sz="2800" dirty="0">
                <a:solidFill>
                  <a:srgbClr val="FF3300"/>
                </a:solidFill>
                <a:latin typeface="Arial" panose="020B0604020202020204" pitchFamily="34" charset="0"/>
                <a:ea typeface="华文新魏" panose="02010800040101010101" pitchFamily="2" charset="-122"/>
              </a:rPr>
              <a:t>,</a:t>
            </a:r>
            <a:r>
              <a:rPr lang="zh-CN" altLang="en-US" sz="2800" dirty="0">
                <a:solidFill>
                  <a:srgbClr val="FF3300"/>
                </a:solidFill>
                <a:latin typeface="Arial" panose="020B0604020202020204" pitchFamily="34" charset="0"/>
                <a:ea typeface="华文新魏" panose="02010800040101010101" pitchFamily="2" charset="-122"/>
              </a:rPr>
              <a:t>遮掩</a:t>
            </a:r>
            <a:endParaRPr lang="zh-CN" altLang="en-US" sz="2800" dirty="0">
              <a:solidFill>
                <a:srgbClr val="FF3300"/>
              </a:solidFill>
              <a:latin typeface="Arial" panose="020B0604020202020204" pitchFamily="34" charset="0"/>
              <a:ea typeface="华文新魏" panose="02010800040101010101" pitchFamily="2" charset="-122"/>
            </a:endParaRPr>
          </a:p>
        </p:txBody>
      </p:sp>
      <p:sp>
        <p:nvSpPr>
          <p:cNvPr id="33812" name="Text Box 40"/>
          <p:cNvSpPr txBox="1"/>
          <p:nvPr/>
        </p:nvSpPr>
        <p:spPr>
          <a:xfrm>
            <a:off x="6219825" y="4083050"/>
            <a:ext cx="309880" cy="368300"/>
          </a:xfrm>
          <a:prstGeom prst="rect">
            <a:avLst/>
          </a:prstGeom>
          <a:noFill/>
          <a:ln w="9525">
            <a:noFill/>
          </a:ln>
        </p:spPr>
        <p:txBody>
          <a:bodyPr wrap="none" anchor="t">
            <a:spAutoFit/>
          </a:bodyPr>
          <a:p>
            <a:endParaRPr lang="zh-CN" altLang="zh-CN" dirty="0">
              <a:latin typeface="Arial" panose="020B0604020202020204" pitchFamily="34" charset="0"/>
              <a:ea typeface="宋体" panose="02010600030101010101" pitchFamily="2" charset="-122"/>
            </a:endParaRPr>
          </a:p>
        </p:txBody>
      </p:sp>
      <p:sp>
        <p:nvSpPr>
          <p:cNvPr id="43049" name="Text Box 41"/>
          <p:cNvSpPr txBox="1"/>
          <p:nvPr/>
        </p:nvSpPr>
        <p:spPr>
          <a:xfrm>
            <a:off x="6096000" y="4005263"/>
            <a:ext cx="2397125" cy="953135"/>
          </a:xfrm>
          <a:prstGeom prst="rect">
            <a:avLst/>
          </a:prstGeom>
          <a:noFill/>
          <a:ln w="9525">
            <a:noFill/>
          </a:ln>
        </p:spPr>
        <p:txBody>
          <a:bodyPr anchor="t">
            <a:spAutoFit/>
          </a:bodyPr>
          <a:p>
            <a:r>
              <a:rPr lang="zh-CN" altLang="en-US" sz="2800" dirty="0">
                <a:solidFill>
                  <a:srgbClr val="FF3300"/>
                </a:solidFill>
                <a:latin typeface="Arial" panose="020B0604020202020204" pitchFamily="34" charset="0"/>
                <a:ea typeface="华文新魏" panose="02010800040101010101" pitchFamily="2" charset="-122"/>
              </a:rPr>
              <a:t>数→使动</a:t>
            </a:r>
            <a:r>
              <a:rPr lang="en-US" altLang="zh-CN" sz="2800" dirty="0">
                <a:solidFill>
                  <a:srgbClr val="FF3300"/>
                </a:solidFill>
                <a:latin typeface="Arial" panose="020B0604020202020204" pitchFamily="34" charset="0"/>
                <a:ea typeface="华文新魏" panose="02010800040101010101" pitchFamily="2" charset="-122"/>
              </a:rPr>
              <a:t>,</a:t>
            </a:r>
            <a:endParaRPr lang="en-US" altLang="zh-CN" sz="2800" dirty="0">
              <a:solidFill>
                <a:srgbClr val="FF3300"/>
              </a:solidFill>
              <a:latin typeface="Arial" panose="020B0604020202020204" pitchFamily="34" charset="0"/>
              <a:ea typeface="华文新魏" panose="02010800040101010101" pitchFamily="2" charset="-122"/>
            </a:endParaRPr>
          </a:p>
          <a:p>
            <a:r>
              <a:rPr lang="zh-CN" altLang="en-US" sz="2800" dirty="0">
                <a:solidFill>
                  <a:srgbClr val="FF3300"/>
                </a:solidFill>
                <a:latin typeface="Arial" panose="020B0604020202020204" pitchFamily="34" charset="0"/>
                <a:ea typeface="华文新魏" panose="02010800040101010101" pitchFamily="2" charset="-122"/>
              </a:rPr>
              <a:t>使</a:t>
            </a:r>
            <a:r>
              <a:rPr lang="en-US" altLang="zh-CN" sz="2800" dirty="0">
                <a:solidFill>
                  <a:srgbClr val="FF3300"/>
                </a:solidFill>
                <a:latin typeface="华文宋体" panose="02010600040101010101" pitchFamily="2" charset="-122"/>
                <a:ea typeface="华文新魏" panose="02010800040101010101" pitchFamily="2" charset="-122"/>
              </a:rPr>
              <a:t>……</a:t>
            </a:r>
            <a:r>
              <a:rPr lang="zh-CN" altLang="en-US" sz="2800" dirty="0">
                <a:solidFill>
                  <a:srgbClr val="FF3300"/>
                </a:solidFill>
                <a:latin typeface="Arial" panose="020B0604020202020204" pitchFamily="34" charset="0"/>
                <a:ea typeface="华文新魏" panose="02010800040101010101" pitchFamily="2" charset="-122"/>
              </a:rPr>
              <a:t>不专一</a:t>
            </a:r>
            <a:endParaRPr lang="zh-CN" altLang="en-US" sz="2800" dirty="0">
              <a:solidFill>
                <a:srgbClr val="FF3300"/>
              </a:solidFill>
              <a:latin typeface="Arial" panose="020B0604020202020204" pitchFamily="34" charset="0"/>
              <a:ea typeface="华文新魏" panose="02010800040101010101" pitchFamily="2" charset="-122"/>
            </a:endParaRPr>
          </a:p>
        </p:txBody>
      </p:sp>
      <p:sp>
        <p:nvSpPr>
          <p:cNvPr id="43050" name="Text Box 42"/>
          <p:cNvSpPr txBox="1"/>
          <p:nvPr/>
        </p:nvSpPr>
        <p:spPr>
          <a:xfrm>
            <a:off x="8740775" y="3938588"/>
            <a:ext cx="1927225" cy="953135"/>
          </a:xfrm>
          <a:prstGeom prst="rect">
            <a:avLst/>
          </a:prstGeom>
          <a:noFill/>
          <a:ln w="9525">
            <a:noFill/>
          </a:ln>
        </p:spPr>
        <p:txBody>
          <a:bodyPr anchor="t">
            <a:spAutoFit/>
          </a:bodyPr>
          <a:p>
            <a:r>
              <a:rPr lang="zh-CN" altLang="en-US" sz="2800" dirty="0">
                <a:solidFill>
                  <a:srgbClr val="FF3300"/>
                </a:solidFill>
                <a:latin typeface="Arial" panose="020B0604020202020204" pitchFamily="34" charset="0"/>
                <a:ea typeface="华文新魏" panose="02010800040101010101" pitchFamily="2" charset="-122"/>
              </a:rPr>
              <a:t>古：眼泪</a:t>
            </a:r>
            <a:endParaRPr lang="zh-CN" altLang="en-US" sz="2800" dirty="0">
              <a:solidFill>
                <a:srgbClr val="FF3300"/>
              </a:solidFill>
              <a:latin typeface="Arial" panose="020B0604020202020204" pitchFamily="34" charset="0"/>
              <a:ea typeface="华文新魏" panose="02010800040101010101" pitchFamily="2" charset="-122"/>
            </a:endParaRPr>
          </a:p>
          <a:p>
            <a:r>
              <a:rPr lang="zh-CN" altLang="en-US" sz="2800" dirty="0">
                <a:solidFill>
                  <a:srgbClr val="FF3300"/>
                </a:solidFill>
                <a:latin typeface="Arial" panose="020B0604020202020204" pitchFamily="34" charset="0"/>
                <a:ea typeface="华文新魏" panose="02010800040101010101" pitchFamily="2" charset="-122"/>
              </a:rPr>
              <a:t>今：鼻涕</a:t>
            </a:r>
            <a:endParaRPr lang="zh-CN" altLang="en-US" sz="2800" dirty="0">
              <a:solidFill>
                <a:srgbClr val="FF3300"/>
              </a:solidFill>
              <a:latin typeface="Arial" panose="020B0604020202020204" pitchFamily="34" charset="0"/>
              <a:ea typeface="华文新魏"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011">
                                            <p:txEl>
                                              <p:charRg st="0" end="2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304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30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30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303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304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303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304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303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304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302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301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304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3046"/>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43014"/>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43049"/>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43044"/>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43029"/>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430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build="p"/>
      <p:bldP spid="43012" grpId="0" bldLvl="0" animBg="1"/>
      <p:bldP spid="43014" grpId="0" bldLvl="0" animBg="1"/>
      <p:bldP spid="43018" grpId="0"/>
      <p:bldP spid="43020" grpId="0"/>
      <p:bldP spid="43021" grpId="0"/>
      <p:bldP spid="43029" grpId="0" bldLvl="0" animBg="1"/>
      <p:bldP spid="43031" grpId="0"/>
      <p:bldP spid="43038" grpId="0"/>
      <p:bldP spid="43039" grpId="0"/>
      <p:bldP spid="43040" grpId="0" bldLvl="0" animBg="1"/>
      <p:bldP spid="43041" grpId="0"/>
      <p:bldP spid="43042" grpId="0"/>
      <p:bldP spid="43043" grpId="0"/>
      <p:bldP spid="43044" grpId="0"/>
      <p:bldP spid="43046" grpId="0"/>
      <p:bldP spid="43047" grpId="0"/>
      <p:bldP spid="43049" grpId="0"/>
      <p:bldP spid="4305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Rectangle 3"/>
          <p:cNvSpPr>
            <a:spLocks noGrp="1" noRot="1"/>
          </p:cNvSpPr>
          <p:nvPr>
            <p:ph idx="1"/>
          </p:nvPr>
        </p:nvSpPr>
        <p:spPr>
          <a:xfrm>
            <a:off x="1919288" y="333375"/>
            <a:ext cx="8748712" cy="6027738"/>
          </a:xfrm>
        </p:spPr>
        <p:txBody>
          <a:bodyPr wrap="square" lIns="91440" tIns="45720" rIns="91440" bIns="45720" anchor="t"/>
          <a:p>
            <a:pPr eaLnBrk="1" hangingPunct="1">
              <a:lnSpc>
                <a:spcPct val="90000"/>
              </a:lnSpc>
            </a:pPr>
            <a:r>
              <a:rPr lang="en-US" altLang="zh-CN" dirty="0"/>
              <a:t>                             </a:t>
            </a:r>
            <a:r>
              <a:rPr lang="en-US" altLang="zh-CN" sz="4400" dirty="0">
                <a:solidFill>
                  <a:srgbClr val="FF3300"/>
                </a:solidFill>
                <a:latin typeface="楷体_GB2312" pitchFamily="49" charset="-122"/>
                <a:ea typeface="楷体_GB2312" pitchFamily="49" charset="-122"/>
              </a:rPr>
              <a:t>shū  s</a:t>
            </a:r>
            <a:r>
              <a:rPr lang="en-US" altLang="zh-CN" sz="4400" dirty="0">
                <a:solidFill>
                  <a:srgbClr val="FF3300"/>
                </a:solidFill>
                <a:ea typeface="楷体_GB2312" pitchFamily="49" charset="-122"/>
              </a:rPr>
              <a:t>ì</a:t>
            </a:r>
            <a:r>
              <a:rPr lang="en-US" altLang="zh-CN" sz="4400" dirty="0">
                <a:solidFill>
                  <a:srgbClr val="FF3300"/>
                </a:solidFill>
                <a:latin typeface="楷体_GB2312" pitchFamily="49" charset="-122"/>
                <a:ea typeface="楷体_GB2312" pitchFamily="49" charset="-122"/>
              </a:rPr>
              <a:t>      y</a:t>
            </a:r>
            <a:r>
              <a:rPr lang="en-US" altLang="zh-CN" sz="4400" dirty="0">
                <a:solidFill>
                  <a:srgbClr val="FF3300"/>
                </a:solidFill>
                <a:ea typeface="楷体_GB2312" pitchFamily="49" charset="-122"/>
              </a:rPr>
              <a:t>ú</a:t>
            </a:r>
            <a:endParaRPr lang="en-US" altLang="zh-CN" sz="4400" dirty="0">
              <a:solidFill>
                <a:srgbClr val="FF3300"/>
              </a:solidFill>
              <a:latin typeface="楷体_GB2312" pitchFamily="49" charset="-122"/>
              <a:ea typeface="楷体_GB2312" pitchFamily="49" charset="-122"/>
            </a:endParaRPr>
          </a:p>
          <a:p>
            <a:pPr eaLnBrk="1" hangingPunct="1">
              <a:lnSpc>
                <a:spcPct val="90000"/>
              </a:lnSpc>
              <a:buNone/>
            </a:pPr>
            <a:r>
              <a:rPr lang="en-US" altLang="zh-CN" sz="4400" dirty="0">
                <a:latin typeface="楷体_GB2312" pitchFamily="49" charset="-122"/>
                <a:ea typeface="楷体_GB2312" pitchFamily="49" charset="-122"/>
              </a:rPr>
              <a:t>  </a:t>
            </a:r>
            <a:r>
              <a:rPr lang="zh-CN" altLang="en-US" sz="4400" b="1" dirty="0">
                <a:solidFill>
                  <a:srgbClr val="663300"/>
                </a:solidFill>
                <a:latin typeface="楷体_GB2312" pitchFamily="49" charset="-122"/>
                <a:ea typeface="楷体_GB2312" pitchFamily="49" charset="-122"/>
              </a:rPr>
              <a:t>静</a:t>
            </a:r>
            <a:r>
              <a:rPr lang="zh-CN" altLang="en-US" sz="4400" dirty="0">
                <a:solidFill>
                  <a:srgbClr val="FFFF00"/>
                </a:solidFill>
                <a:latin typeface="楷体_GB2312" pitchFamily="49" charset="-122"/>
                <a:ea typeface="楷体_GB2312" pitchFamily="49" charset="-122"/>
              </a:rPr>
              <a:t>  </a:t>
            </a:r>
            <a:r>
              <a:rPr lang="zh-CN" altLang="en-US" sz="4400" dirty="0">
                <a:latin typeface="楷体_GB2312" pitchFamily="49" charset="-122"/>
                <a:ea typeface="楷体_GB2312" pitchFamily="49" charset="-122"/>
              </a:rPr>
              <a:t>女 </a:t>
            </a:r>
            <a:r>
              <a:rPr lang="zh-CN" altLang="en-US" sz="4400" b="1" dirty="0">
                <a:solidFill>
                  <a:srgbClr val="663300"/>
                </a:solidFill>
                <a:latin typeface="楷体_GB2312" pitchFamily="49" charset="-122"/>
                <a:ea typeface="楷体_GB2312" pitchFamily="49" charset="-122"/>
              </a:rPr>
              <a:t>其</a:t>
            </a:r>
            <a:r>
              <a:rPr lang="zh-CN" altLang="en-US" sz="4400" dirty="0">
                <a:latin typeface="楷体_GB2312" pitchFamily="49" charset="-122"/>
                <a:ea typeface="楷体_GB2312" pitchFamily="49" charset="-122"/>
              </a:rPr>
              <a:t>   姝，</a:t>
            </a:r>
            <a:r>
              <a:rPr lang="zh-CN" altLang="en-US" sz="4400" b="1" dirty="0">
                <a:solidFill>
                  <a:srgbClr val="663300"/>
                </a:solidFill>
                <a:latin typeface="楷体_GB2312" pitchFamily="49" charset="-122"/>
                <a:ea typeface="楷体_GB2312" pitchFamily="49" charset="-122"/>
              </a:rPr>
              <a:t>俟</a:t>
            </a:r>
            <a:r>
              <a:rPr lang="zh-CN" altLang="en-US" sz="4400" dirty="0">
                <a:latin typeface="楷体_GB2312" pitchFamily="49" charset="-122"/>
                <a:ea typeface="楷体_GB2312" pitchFamily="49" charset="-122"/>
              </a:rPr>
              <a:t>我于城</a:t>
            </a:r>
            <a:r>
              <a:rPr lang="zh-CN" altLang="en-US" sz="4400" b="1" dirty="0">
                <a:solidFill>
                  <a:srgbClr val="663300"/>
                </a:solidFill>
                <a:latin typeface="楷体_GB2312" pitchFamily="49" charset="-122"/>
                <a:ea typeface="楷体_GB2312" pitchFamily="49" charset="-122"/>
              </a:rPr>
              <a:t>隅</a:t>
            </a:r>
            <a:r>
              <a:rPr lang="zh-CN" altLang="en-US" sz="4400" dirty="0">
                <a:solidFill>
                  <a:srgbClr val="FFFF00"/>
                </a:solidFill>
                <a:latin typeface="楷体_GB2312" pitchFamily="49" charset="-122"/>
                <a:ea typeface="楷体_GB2312" pitchFamily="49" charset="-122"/>
              </a:rPr>
              <a:t>。</a:t>
            </a:r>
            <a:endParaRPr lang="zh-CN" altLang="en-US" sz="4400" dirty="0">
              <a:solidFill>
                <a:srgbClr val="FFFF00"/>
              </a:solidFill>
              <a:latin typeface="楷体_GB2312" pitchFamily="49" charset="-122"/>
              <a:ea typeface="楷体_GB2312" pitchFamily="49" charset="-122"/>
            </a:endParaRPr>
          </a:p>
          <a:p>
            <a:pPr eaLnBrk="1" hangingPunct="1">
              <a:lnSpc>
                <a:spcPct val="90000"/>
              </a:lnSpc>
              <a:buNone/>
            </a:pPr>
            <a:r>
              <a:rPr lang="zh-CN" altLang="en-US" sz="2800" dirty="0">
                <a:solidFill>
                  <a:srgbClr val="FF3300"/>
                </a:solidFill>
                <a:latin typeface="华文新魏" panose="02010800040101010101" pitchFamily="2" charset="-122"/>
                <a:ea typeface="华文新魏" panose="02010800040101010101" pitchFamily="2" charset="-122"/>
              </a:rPr>
              <a:t>文雅文静    形容词词头 美丽等候    在    角落</a:t>
            </a:r>
            <a:endParaRPr lang="zh-CN" altLang="en-US" sz="2800" dirty="0">
              <a:solidFill>
                <a:srgbClr val="FF3300"/>
              </a:solidFill>
              <a:latin typeface="华文新魏" panose="02010800040101010101" pitchFamily="2" charset="-122"/>
              <a:ea typeface="华文新魏" panose="02010800040101010101" pitchFamily="2" charset="-122"/>
            </a:endParaRPr>
          </a:p>
          <a:p>
            <a:pPr eaLnBrk="1" hangingPunct="1">
              <a:lnSpc>
                <a:spcPct val="90000"/>
              </a:lnSpc>
              <a:buNone/>
            </a:pPr>
            <a:r>
              <a:rPr lang="zh-CN" altLang="en-US" sz="2800" dirty="0">
                <a:solidFill>
                  <a:srgbClr val="FF3300"/>
                </a:solidFill>
                <a:latin typeface="华文新魏" panose="02010800040101010101" pitchFamily="2" charset="-122"/>
                <a:ea typeface="华文新魏" panose="02010800040101010101" pitchFamily="2" charset="-122"/>
              </a:rPr>
              <a:t>            </a:t>
            </a:r>
            <a:r>
              <a:rPr lang="zh-CN" altLang="en-US" sz="2800" dirty="0">
                <a:solidFill>
                  <a:srgbClr val="FF3300"/>
                </a:solidFill>
                <a:ea typeface="华文新魏" panose="02010800040101010101" pitchFamily="2" charset="-122"/>
              </a:rPr>
              <a:t>“</a:t>
            </a:r>
            <a:r>
              <a:rPr lang="zh-CN" altLang="en-US" sz="2800" dirty="0">
                <a:solidFill>
                  <a:srgbClr val="FF3300"/>
                </a:solidFill>
                <a:latin typeface="华文新魏" panose="02010800040101010101" pitchFamily="2" charset="-122"/>
                <a:ea typeface="华文新魏" panose="02010800040101010101" pitchFamily="2" charset="-122"/>
              </a:rPr>
              <a:t>多么</a:t>
            </a:r>
            <a:r>
              <a:rPr lang="zh-CN" altLang="en-US" sz="2800" dirty="0">
                <a:solidFill>
                  <a:srgbClr val="FF3300"/>
                </a:solidFill>
                <a:ea typeface="华文新魏" panose="02010800040101010101" pitchFamily="2" charset="-122"/>
              </a:rPr>
              <a:t>”</a:t>
            </a:r>
            <a:endParaRPr lang="zh-CN" altLang="en-US" sz="1600" dirty="0">
              <a:solidFill>
                <a:srgbClr val="FF3300"/>
              </a:solidFill>
              <a:latin typeface="华文新魏" panose="02010800040101010101" pitchFamily="2" charset="-122"/>
              <a:ea typeface="华文新魏" panose="02010800040101010101" pitchFamily="2" charset="-122"/>
            </a:endParaRPr>
          </a:p>
          <a:p>
            <a:pPr eaLnBrk="1" hangingPunct="1">
              <a:lnSpc>
                <a:spcPct val="90000"/>
              </a:lnSpc>
              <a:buNone/>
            </a:pPr>
            <a:r>
              <a:rPr lang="en-US" altLang="zh-CN" sz="4400" dirty="0">
                <a:solidFill>
                  <a:srgbClr val="FF3300"/>
                </a:solidFill>
                <a:latin typeface="楷体_GB2312" pitchFamily="49" charset="-122"/>
                <a:ea typeface="楷体_GB2312" pitchFamily="49" charset="-122"/>
              </a:rPr>
              <a:t>a</a:t>
            </a:r>
            <a:r>
              <a:rPr lang="en-US" altLang="zh-CN" sz="4400" dirty="0">
                <a:solidFill>
                  <a:srgbClr val="FF3300"/>
                </a:solidFill>
                <a:ea typeface="楷体_GB2312" pitchFamily="49" charset="-122"/>
              </a:rPr>
              <a:t>ì</a:t>
            </a:r>
            <a:r>
              <a:rPr lang="en-US" altLang="zh-CN" sz="4400" dirty="0">
                <a:solidFill>
                  <a:srgbClr val="FF3300"/>
                </a:solidFill>
                <a:latin typeface="楷体_GB2312" pitchFamily="49" charset="-122"/>
                <a:ea typeface="楷体_GB2312" pitchFamily="49" charset="-122"/>
              </a:rPr>
              <a:t>   xi</a:t>
            </a:r>
            <a:r>
              <a:rPr lang="en-US" altLang="zh-CN" sz="4400" dirty="0">
                <a:solidFill>
                  <a:srgbClr val="FF3300"/>
                </a:solidFill>
                <a:ea typeface="楷体_GB2312" pitchFamily="49" charset="-122"/>
              </a:rPr>
              <a:t>à</a:t>
            </a:r>
            <a:r>
              <a:rPr lang="en-US" altLang="zh-CN" sz="4400" dirty="0">
                <a:solidFill>
                  <a:srgbClr val="FF3300"/>
                </a:solidFill>
                <a:latin typeface="楷体_GB2312" pitchFamily="49" charset="-122"/>
                <a:ea typeface="楷体_GB2312" pitchFamily="49" charset="-122"/>
              </a:rPr>
              <a:t>n       ch</a:t>
            </a:r>
            <a:r>
              <a:rPr lang="en-US" altLang="zh-CN" sz="4400" dirty="0">
                <a:solidFill>
                  <a:srgbClr val="FF3300"/>
                </a:solidFill>
                <a:ea typeface="楷体_GB2312" pitchFamily="49" charset="-122"/>
              </a:rPr>
              <a:t>í</a:t>
            </a:r>
            <a:r>
              <a:rPr lang="en-US" altLang="zh-CN" sz="4400" dirty="0">
                <a:solidFill>
                  <a:srgbClr val="FF3300"/>
                </a:solidFill>
                <a:latin typeface="楷体_GB2312" pitchFamily="49" charset="-122"/>
                <a:ea typeface="楷体_GB2312" pitchFamily="49" charset="-122"/>
              </a:rPr>
              <a:t>ch</a:t>
            </a:r>
            <a:r>
              <a:rPr lang="en-US" altLang="zh-CN" sz="4400" dirty="0">
                <a:solidFill>
                  <a:srgbClr val="FF3300"/>
                </a:solidFill>
                <a:ea typeface="楷体_GB2312" pitchFamily="49" charset="-122"/>
              </a:rPr>
              <a:t>ú</a:t>
            </a:r>
            <a:endParaRPr lang="en-US" altLang="zh-CN" sz="4400" dirty="0">
              <a:solidFill>
                <a:srgbClr val="FF3300"/>
              </a:solidFill>
              <a:latin typeface="楷体_GB2312" pitchFamily="49" charset="-122"/>
              <a:ea typeface="楷体_GB2312" pitchFamily="49" charset="-122"/>
            </a:endParaRPr>
          </a:p>
          <a:p>
            <a:pPr eaLnBrk="1" hangingPunct="1">
              <a:lnSpc>
                <a:spcPct val="90000"/>
              </a:lnSpc>
              <a:buNone/>
            </a:pPr>
            <a:r>
              <a:rPr lang="zh-CN" altLang="en-US" sz="4400" b="1" dirty="0">
                <a:solidFill>
                  <a:srgbClr val="663300"/>
                </a:solidFill>
                <a:latin typeface="楷体_GB2312" pitchFamily="49" charset="-122"/>
                <a:ea typeface="楷体_GB2312" pitchFamily="49" charset="-122"/>
              </a:rPr>
              <a:t>爱</a:t>
            </a:r>
            <a:r>
              <a:rPr lang="zh-CN" altLang="en-US" sz="4400" dirty="0">
                <a:latin typeface="楷体_GB2312" pitchFamily="49" charset="-122"/>
                <a:ea typeface="楷体_GB2312" pitchFamily="49" charset="-122"/>
              </a:rPr>
              <a:t>而不</a:t>
            </a:r>
            <a:r>
              <a:rPr lang="zh-CN" altLang="en-US" sz="4400" b="1" dirty="0">
                <a:solidFill>
                  <a:srgbClr val="663300"/>
                </a:solidFill>
                <a:latin typeface="楷体_GB2312" pitchFamily="49" charset="-122"/>
                <a:ea typeface="楷体_GB2312" pitchFamily="49" charset="-122"/>
              </a:rPr>
              <a:t>见</a:t>
            </a:r>
            <a:r>
              <a:rPr lang="zh-CN" altLang="en-US" sz="4400" dirty="0">
                <a:latin typeface="楷体_GB2312" pitchFamily="49" charset="-122"/>
                <a:ea typeface="楷体_GB2312" pitchFamily="49" charset="-122"/>
              </a:rPr>
              <a:t>，搔首  踟 蹰。</a:t>
            </a:r>
            <a:endParaRPr lang="zh-CN" altLang="en-US" sz="4400" dirty="0">
              <a:latin typeface="楷体_GB2312" pitchFamily="49" charset="-122"/>
              <a:ea typeface="楷体_GB2312" pitchFamily="49" charset="-122"/>
            </a:endParaRPr>
          </a:p>
          <a:p>
            <a:pPr eaLnBrk="1" hangingPunct="1">
              <a:lnSpc>
                <a:spcPct val="90000"/>
              </a:lnSpc>
            </a:pPr>
            <a:r>
              <a:rPr lang="zh-CN" altLang="en-US" sz="4400" dirty="0">
                <a:latin typeface="楷体_GB2312" pitchFamily="49" charset="-122"/>
                <a:ea typeface="楷体_GB2312" pitchFamily="49" charset="-122"/>
              </a:rPr>
              <a:t>              </a:t>
            </a:r>
            <a:r>
              <a:rPr lang="zh-CN" altLang="en-US" sz="2800" dirty="0">
                <a:solidFill>
                  <a:srgbClr val="FF3300"/>
                </a:solidFill>
                <a:latin typeface="华文新魏" panose="02010800040101010101" pitchFamily="2" charset="-122"/>
                <a:ea typeface="华文新魏" panose="02010800040101010101" pitchFamily="2" charset="-122"/>
              </a:rPr>
              <a:t>心里迟疑要走不走的样子</a:t>
            </a:r>
            <a:endParaRPr lang="zh-CN" altLang="en-US" sz="2800" dirty="0">
              <a:solidFill>
                <a:srgbClr val="FF3300"/>
              </a:solidFill>
              <a:latin typeface="华文新魏" panose="02010800040101010101" pitchFamily="2" charset="-122"/>
              <a:ea typeface="华文新魏" panose="02010800040101010101" pitchFamily="2" charset="-122"/>
            </a:endParaRPr>
          </a:p>
          <a:p>
            <a:pPr eaLnBrk="1" hangingPunct="1">
              <a:lnSpc>
                <a:spcPct val="90000"/>
              </a:lnSpc>
            </a:pPr>
            <a:r>
              <a:rPr lang="zh-CN" altLang="en-US" b="1" dirty="0">
                <a:latin typeface="楷体_GB2312" pitchFamily="49" charset="-122"/>
                <a:ea typeface="楷体_GB2312" pitchFamily="49" charset="-122"/>
              </a:rPr>
              <a:t>爱</a:t>
            </a:r>
            <a:r>
              <a:rPr lang="en-US" altLang="zh-CN" b="1" dirty="0">
                <a:latin typeface="楷体_GB2312" pitchFamily="49" charset="-122"/>
                <a:ea typeface="楷体_GB2312" pitchFamily="49" charset="-122"/>
              </a:rPr>
              <a:t>=</a:t>
            </a:r>
            <a:r>
              <a:rPr lang="zh-CN" altLang="en-US" b="1" dirty="0">
                <a:latin typeface="楷体_GB2312" pitchFamily="49" charset="-122"/>
                <a:ea typeface="楷体_GB2312" pitchFamily="49" charset="-122"/>
              </a:rPr>
              <a:t>薆（</a:t>
            </a:r>
            <a:r>
              <a:rPr lang="en-US" altLang="zh-CN" b="1" dirty="0">
                <a:latin typeface="楷体_GB2312" pitchFamily="49" charset="-122"/>
                <a:ea typeface="楷体_GB2312" pitchFamily="49" charset="-122"/>
              </a:rPr>
              <a:t>a</a:t>
            </a:r>
            <a:r>
              <a:rPr lang="en-US" altLang="zh-CN" b="1" dirty="0">
                <a:ea typeface="楷体_GB2312" pitchFamily="49" charset="-122"/>
              </a:rPr>
              <a:t>ì</a:t>
            </a:r>
            <a:r>
              <a:rPr lang="zh-CN" altLang="en-US" b="1" dirty="0">
                <a:latin typeface="楷体_GB2312" pitchFamily="49" charset="-122"/>
                <a:ea typeface="楷体_GB2312" pitchFamily="49" charset="-122"/>
              </a:rPr>
              <a:t>），隐藏，遮掩</a:t>
            </a:r>
            <a:endParaRPr lang="zh-CN" altLang="en-US" b="1" dirty="0">
              <a:latin typeface="楷体_GB2312" pitchFamily="49" charset="-122"/>
              <a:ea typeface="楷体_GB2312" pitchFamily="49" charset="-122"/>
            </a:endParaRPr>
          </a:p>
          <a:p>
            <a:pPr eaLnBrk="1" hangingPunct="1">
              <a:lnSpc>
                <a:spcPct val="90000"/>
              </a:lnSpc>
            </a:pPr>
            <a:r>
              <a:rPr lang="zh-CN" altLang="en-US" b="1" dirty="0">
                <a:latin typeface="楷体_GB2312" pitchFamily="49" charset="-122"/>
                <a:ea typeface="楷体_GB2312" pitchFamily="49" charset="-122"/>
              </a:rPr>
              <a:t>见</a:t>
            </a:r>
            <a:r>
              <a:rPr lang="en-US" altLang="zh-CN" b="1" dirty="0">
                <a:latin typeface="楷体_GB2312" pitchFamily="49" charset="-122"/>
                <a:ea typeface="楷体_GB2312" pitchFamily="49" charset="-122"/>
              </a:rPr>
              <a:t>=</a:t>
            </a:r>
            <a:r>
              <a:rPr lang="zh-CN" altLang="en-US" b="1" dirty="0">
                <a:latin typeface="楷体_GB2312" pitchFamily="49" charset="-122"/>
                <a:ea typeface="楷体_GB2312" pitchFamily="49" charset="-122"/>
              </a:rPr>
              <a:t>现（</a:t>
            </a:r>
            <a:r>
              <a:rPr lang="en-US" altLang="zh-CN" b="1" dirty="0">
                <a:latin typeface="楷体_GB2312" pitchFamily="49" charset="-122"/>
                <a:ea typeface="楷体_GB2312" pitchFamily="49" charset="-122"/>
              </a:rPr>
              <a:t>xi</a:t>
            </a:r>
            <a:r>
              <a:rPr lang="en-US" altLang="zh-CN" b="1" dirty="0">
                <a:ea typeface="楷体_GB2312" pitchFamily="49" charset="-122"/>
              </a:rPr>
              <a:t>à</a:t>
            </a:r>
            <a:r>
              <a:rPr lang="en-US" altLang="zh-CN" b="1" dirty="0">
                <a:latin typeface="楷体_GB2312" pitchFamily="49" charset="-122"/>
                <a:ea typeface="楷体_GB2312" pitchFamily="49" charset="-122"/>
              </a:rPr>
              <a:t>n</a:t>
            </a:r>
            <a:r>
              <a:rPr lang="zh-CN" altLang="en-US" b="1" dirty="0">
                <a:latin typeface="楷体_GB2312" pitchFamily="49" charset="-122"/>
                <a:ea typeface="楷体_GB2312" pitchFamily="49" charset="-122"/>
              </a:rPr>
              <a:t>）</a:t>
            </a:r>
            <a:r>
              <a:rPr lang="en-US" altLang="zh-CN" b="1" dirty="0">
                <a:latin typeface="楷体_GB2312" pitchFamily="49" charset="-122"/>
                <a:ea typeface="楷体_GB2312" pitchFamily="49" charset="-122"/>
              </a:rPr>
              <a:t>,</a:t>
            </a:r>
            <a:r>
              <a:rPr lang="zh-CN" altLang="en-US" b="1" dirty="0">
                <a:latin typeface="楷体_GB2312" pitchFamily="49" charset="-122"/>
                <a:ea typeface="楷体_GB2312" pitchFamily="49" charset="-122"/>
              </a:rPr>
              <a:t>出现</a:t>
            </a:r>
            <a:endParaRPr lang="zh-CN" altLang="en-US" b="1" dirty="0">
              <a:latin typeface="楷体_GB2312" pitchFamily="49" charset="-122"/>
              <a:ea typeface="楷体_GB2312" pitchFamily="49" charset="-122"/>
            </a:endParaRPr>
          </a:p>
        </p:txBody>
      </p:sp>
      <p:sp>
        <p:nvSpPr>
          <p:cNvPr id="13317" name="Line 5"/>
          <p:cNvSpPr/>
          <p:nvPr/>
        </p:nvSpPr>
        <p:spPr>
          <a:xfrm flipH="1" flipV="1">
            <a:off x="2424113" y="4149725"/>
            <a:ext cx="360362" cy="863600"/>
          </a:xfrm>
          <a:prstGeom prst="line">
            <a:avLst/>
          </a:prstGeom>
          <a:ln w="38100" cap="flat" cmpd="sng">
            <a:solidFill>
              <a:srgbClr val="FF0000"/>
            </a:solidFill>
            <a:prstDash val="solid"/>
            <a:round/>
            <a:headEnd type="none" w="med" len="med"/>
            <a:tailEnd type="triangle" w="med" len="med"/>
          </a:ln>
        </p:spPr>
      </p:sp>
      <p:sp>
        <p:nvSpPr>
          <p:cNvPr id="13318" name="Line 6"/>
          <p:cNvSpPr/>
          <p:nvPr/>
        </p:nvSpPr>
        <p:spPr>
          <a:xfrm flipV="1">
            <a:off x="3143250" y="4292600"/>
            <a:ext cx="720725" cy="1223963"/>
          </a:xfrm>
          <a:prstGeom prst="line">
            <a:avLst/>
          </a:prstGeom>
          <a:ln w="38100" cap="flat" cmpd="sng">
            <a:solidFill>
              <a:srgbClr val="FF0000"/>
            </a:solidFill>
            <a:prstDash val="solid"/>
            <a:round/>
            <a:headEnd type="none" w="med" len="med"/>
            <a:tailEnd type="triangle" w="med" len="med"/>
          </a:ln>
        </p:spPr>
      </p:sp>
      <p:sp>
        <p:nvSpPr>
          <p:cNvPr id="13319" name="Rectangle 7"/>
          <p:cNvSpPr/>
          <p:nvPr/>
        </p:nvSpPr>
        <p:spPr>
          <a:xfrm>
            <a:off x="1992313" y="3500438"/>
            <a:ext cx="576262" cy="647700"/>
          </a:xfrm>
          <a:prstGeom prst="rect">
            <a:avLst/>
          </a:prstGeom>
          <a:noFill/>
          <a:ln w="38100" cap="flat" cmpd="sng">
            <a:solidFill>
              <a:srgbClr val="FF0000"/>
            </a:solidFill>
            <a:prstDash val="solid"/>
            <a:miter/>
            <a:headEnd type="none" w="med" len="med"/>
            <a:tailEnd type="none" w="med" len="med"/>
          </a:ln>
        </p:spPr>
        <p:txBody>
          <a:bodyPr wrap="none" anchor="ctr"/>
          <a:p>
            <a:endParaRPr lang="zh-CN" altLang="en-US" dirty="0">
              <a:latin typeface="Arial" panose="020B0604020202020204" pitchFamily="34" charset="0"/>
              <a:ea typeface="宋体" panose="02010600030101010101" pitchFamily="2" charset="-122"/>
            </a:endParaRPr>
          </a:p>
        </p:txBody>
      </p:sp>
      <p:sp>
        <p:nvSpPr>
          <p:cNvPr id="13320" name="Rectangle 8"/>
          <p:cNvSpPr/>
          <p:nvPr/>
        </p:nvSpPr>
        <p:spPr>
          <a:xfrm>
            <a:off x="3719513" y="3500438"/>
            <a:ext cx="576262" cy="647700"/>
          </a:xfrm>
          <a:prstGeom prst="rect">
            <a:avLst/>
          </a:prstGeom>
          <a:noFill/>
          <a:ln w="38100" cap="flat" cmpd="sng">
            <a:solidFill>
              <a:srgbClr val="FF0000"/>
            </a:solidFill>
            <a:prstDash val="solid"/>
            <a:miter/>
            <a:headEnd type="none" w="med" len="med"/>
            <a:tailEnd type="none" w="med" len="med"/>
          </a:ln>
        </p:spPr>
        <p:txBody>
          <a:bodyPr wrap="none" anchor="ctr"/>
          <a:p>
            <a:endParaRPr lang="zh-CN" altLang="en-US"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315">
                                            <p:txEl>
                                              <p:charRg st="0" end="45"/>
                                            </p:txEl>
                                          </p:spTgt>
                                        </p:tgtEl>
                                        <p:attrNameLst>
                                          <p:attrName>style.visibility</p:attrName>
                                        </p:attrNameLst>
                                      </p:cBhvr>
                                      <p:to>
                                        <p:strVal val="visible"/>
                                      </p:to>
                                    </p:set>
                                    <p:animEffect transition="in" filter="blinds(horizontal)">
                                      <p:cBhvr>
                                        <p:cTn id="7" dur="500"/>
                                        <p:tgtEl>
                                          <p:spTgt spid="13315">
                                            <p:txEl>
                                              <p:charRg st="0" end="4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315">
                                            <p:txEl>
                                              <p:charRg st="45" end="65"/>
                                            </p:txEl>
                                          </p:spTgt>
                                        </p:tgtEl>
                                        <p:attrNameLst>
                                          <p:attrName>style.visibility</p:attrName>
                                        </p:attrNameLst>
                                      </p:cBhvr>
                                      <p:to>
                                        <p:strVal val="visible"/>
                                      </p:to>
                                    </p:set>
                                    <p:animEffect transition="in" filter="blinds(horizontal)">
                                      <p:cBhvr>
                                        <p:cTn id="12" dur="500"/>
                                        <p:tgtEl>
                                          <p:spTgt spid="13315">
                                            <p:txEl>
                                              <p:charRg st="45" end="6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315">
                                            <p:txEl>
                                              <p:charRg st="65" end="107"/>
                                            </p:txEl>
                                          </p:spTgt>
                                        </p:tgtEl>
                                        <p:attrNameLst>
                                          <p:attrName>style.visibility</p:attrName>
                                        </p:attrNameLst>
                                      </p:cBhvr>
                                      <p:to>
                                        <p:strVal val="visible"/>
                                      </p:to>
                                    </p:set>
                                    <p:animEffect transition="in" filter="blinds(horizontal)">
                                      <p:cBhvr>
                                        <p:cTn id="17" dur="500"/>
                                        <p:tgtEl>
                                          <p:spTgt spid="13315">
                                            <p:txEl>
                                              <p:charRg st="65" end="10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315">
                                            <p:txEl>
                                              <p:charRg st="107" end="137"/>
                                            </p:txEl>
                                          </p:spTgt>
                                        </p:tgtEl>
                                        <p:attrNameLst>
                                          <p:attrName>style.visibility</p:attrName>
                                        </p:attrNameLst>
                                      </p:cBhvr>
                                      <p:to>
                                        <p:strVal val="visible"/>
                                      </p:to>
                                    </p:set>
                                    <p:animEffect transition="in" filter="blinds(horizontal)">
                                      <p:cBhvr>
                                        <p:cTn id="22" dur="500"/>
                                        <p:tgtEl>
                                          <p:spTgt spid="13315">
                                            <p:txEl>
                                              <p:charRg st="107" end="13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315">
                                            <p:txEl>
                                              <p:charRg st="137" end="162"/>
                                            </p:txEl>
                                          </p:spTgt>
                                        </p:tgtEl>
                                        <p:attrNameLst>
                                          <p:attrName>style.visibility</p:attrName>
                                        </p:attrNameLst>
                                      </p:cBhvr>
                                      <p:to>
                                        <p:strVal val="visible"/>
                                      </p:to>
                                    </p:set>
                                    <p:animEffect transition="in" filter="blinds(horizontal)">
                                      <p:cBhvr>
                                        <p:cTn id="27" dur="500"/>
                                        <p:tgtEl>
                                          <p:spTgt spid="13315">
                                            <p:txEl>
                                              <p:charRg st="137" end="16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3315">
                                            <p:txEl>
                                              <p:charRg st="162" end="176"/>
                                            </p:txEl>
                                          </p:spTgt>
                                        </p:tgtEl>
                                        <p:attrNameLst>
                                          <p:attrName>style.visibility</p:attrName>
                                        </p:attrNameLst>
                                      </p:cBhvr>
                                      <p:to>
                                        <p:strVal val="visible"/>
                                      </p:to>
                                    </p:set>
                                    <p:animEffect transition="in" filter="blinds(horizontal)">
                                      <p:cBhvr>
                                        <p:cTn id="32" dur="500"/>
                                        <p:tgtEl>
                                          <p:spTgt spid="13315">
                                            <p:txEl>
                                              <p:charRg st="162" end="17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315">
                                            <p:txEl>
                                              <p:charRg st="176" end="202"/>
                                            </p:txEl>
                                          </p:spTgt>
                                        </p:tgtEl>
                                        <p:attrNameLst>
                                          <p:attrName>style.visibility</p:attrName>
                                        </p:attrNameLst>
                                      </p:cBhvr>
                                      <p:to>
                                        <p:strVal val="visible"/>
                                      </p:to>
                                    </p:set>
                                    <p:animEffect transition="in" filter="blinds(horizontal)">
                                      <p:cBhvr>
                                        <p:cTn id="37" dur="500"/>
                                        <p:tgtEl>
                                          <p:spTgt spid="13315">
                                            <p:txEl>
                                              <p:charRg st="176" end="20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315">
                                            <p:txEl>
                                              <p:charRg st="202" end="216"/>
                                            </p:txEl>
                                          </p:spTgt>
                                        </p:tgtEl>
                                        <p:attrNameLst>
                                          <p:attrName>style.visibility</p:attrName>
                                        </p:attrNameLst>
                                      </p:cBhvr>
                                      <p:to>
                                        <p:strVal val="visible"/>
                                      </p:to>
                                    </p:set>
                                    <p:animEffect transition="in" filter="blinds(horizontal)">
                                      <p:cBhvr>
                                        <p:cTn id="42" dur="500"/>
                                        <p:tgtEl>
                                          <p:spTgt spid="13315">
                                            <p:txEl>
                                              <p:charRg st="202" end="21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315">
                                            <p:txEl>
                                              <p:charRg st="216" end="229"/>
                                            </p:txEl>
                                          </p:spTgt>
                                        </p:tgtEl>
                                        <p:attrNameLst>
                                          <p:attrName>style.visibility</p:attrName>
                                        </p:attrNameLst>
                                      </p:cBhvr>
                                      <p:to>
                                        <p:strVal val="visible"/>
                                      </p:to>
                                    </p:set>
                                    <p:animEffect transition="in" filter="blinds(horizontal)">
                                      <p:cBhvr>
                                        <p:cTn id="47" dur="500"/>
                                        <p:tgtEl>
                                          <p:spTgt spid="13315">
                                            <p:txEl>
                                              <p:charRg st="216" end="229"/>
                                            </p:txEl>
                                          </p:spTgt>
                                        </p:tgtEl>
                                      </p:cBhvr>
                                    </p:animEffect>
                                  </p:childTnLst>
                                </p:cTn>
                              </p:par>
                              <p:par>
                                <p:cTn id="48" presetID="1" presetClass="entr" presetSubtype="0" fill="hold" grpId="0" nodeType="withEffect">
                                  <p:stCondLst>
                                    <p:cond delay="0"/>
                                  </p:stCondLst>
                                  <p:childTnLst>
                                    <p:set>
                                      <p:cBhvr>
                                        <p:cTn id="49" dur="1" fill="hold">
                                          <p:stCondLst>
                                            <p:cond delay="0"/>
                                          </p:stCondLst>
                                        </p:cTn>
                                        <p:tgtEl>
                                          <p:spTgt spid="13319"/>
                                        </p:tgtEl>
                                        <p:attrNameLst>
                                          <p:attrName>style.visibility</p:attrName>
                                        </p:attrNameLst>
                                      </p:cBhvr>
                                      <p:to>
                                        <p:strVal val="visible"/>
                                      </p:to>
                                    </p:set>
                                  </p:childTnLst>
                                </p:cTn>
                              </p:par>
                              <p:par>
                                <p:cTn id="50" presetID="1" presetClass="entr" presetSubtype="0" fill="hold" grpId="0" nodeType="withEffect">
                                  <p:stCondLst>
                                    <p:cond delay="0"/>
                                  </p:stCondLst>
                                  <p:childTnLst>
                                    <p:set>
                                      <p:cBhvr>
                                        <p:cTn id="51" dur="1" fill="hold">
                                          <p:stCondLst>
                                            <p:cond delay="0"/>
                                          </p:stCondLst>
                                        </p:cTn>
                                        <p:tgtEl>
                                          <p:spTgt spid="13320"/>
                                        </p:tgtEl>
                                        <p:attrNameLst>
                                          <p:attrName>style.visibility</p:attrName>
                                        </p:attrNameLst>
                                      </p:cBhvr>
                                      <p:to>
                                        <p:strVal val="visible"/>
                                      </p:to>
                                    </p:set>
                                  </p:childTnLst>
                                </p:cTn>
                              </p:par>
                              <p:par>
                                <p:cTn id="52" presetID="1" presetClass="entr" presetSubtype="0" fill="hold" nodeType="withEffect">
                                  <p:stCondLst>
                                    <p:cond delay="0"/>
                                  </p:stCondLst>
                                  <p:childTnLst>
                                    <p:set>
                                      <p:cBhvr>
                                        <p:cTn id="53" dur="1" fill="hold">
                                          <p:stCondLst>
                                            <p:cond delay="0"/>
                                          </p:stCondLst>
                                        </p:cTn>
                                        <p:tgtEl>
                                          <p:spTgt spid="13317"/>
                                        </p:tgtEl>
                                        <p:attrNameLst>
                                          <p:attrName>style.visibility</p:attrName>
                                        </p:attrNameLst>
                                      </p:cBhvr>
                                      <p:to>
                                        <p:strVal val="visible"/>
                                      </p:to>
                                    </p:set>
                                  </p:childTnLst>
                                </p:cTn>
                              </p:par>
                              <p:par>
                                <p:cTn id="54" presetID="1" presetClass="entr" presetSubtype="0" fill="hold" nodeType="withEffect">
                                  <p:stCondLst>
                                    <p:cond delay="0"/>
                                  </p:stCondLst>
                                  <p:childTnLst>
                                    <p:set>
                                      <p:cBhvr>
                                        <p:cTn id="55" dur="1" fill="hold">
                                          <p:stCondLst>
                                            <p:cond delay="0"/>
                                          </p:stCondLst>
                                        </p:cTn>
                                        <p:tgtEl>
                                          <p:spTgt spid="133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p:bldP spid="13319" grpId="0" bldLvl="0" animBg="1"/>
      <p:bldP spid="13320"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Rectangle 2"/>
          <p:cNvSpPr>
            <a:spLocks noGrp="1" noRot="1"/>
          </p:cNvSpPr>
          <p:nvPr>
            <p:ph type="title"/>
          </p:nvPr>
        </p:nvSpPr>
        <p:spPr>
          <a:xfrm flipV="1">
            <a:off x="1981200" y="-100012"/>
            <a:ext cx="8229600" cy="100012"/>
          </a:xfrm>
        </p:spPr>
        <p:txBody>
          <a:bodyPr wrap="square" lIns="91440" tIns="45720" rIns="91440" bIns="45720" anchor="ctr">
            <a:normAutofit fontScale="90000"/>
          </a:bodyPr>
          <a:p>
            <a:pPr eaLnBrk="1" hangingPunct="1"/>
            <a:endParaRPr lang="zh-CN" altLang="zh-CN" sz="4000" dirty="0"/>
          </a:p>
        </p:txBody>
      </p:sp>
      <p:sp>
        <p:nvSpPr>
          <p:cNvPr id="37890" name="Rectangle 3"/>
          <p:cNvSpPr>
            <a:spLocks noGrp="1" noRot="1"/>
          </p:cNvSpPr>
          <p:nvPr>
            <p:ph idx="1"/>
          </p:nvPr>
        </p:nvSpPr>
        <p:spPr>
          <a:xfrm>
            <a:off x="1981200" y="260350"/>
            <a:ext cx="8229600" cy="5759450"/>
          </a:xfrm>
        </p:spPr>
        <p:txBody>
          <a:bodyPr wrap="square" lIns="91440" tIns="45720" rIns="91440" bIns="45720" anchor="t">
            <a:normAutofit lnSpcReduction="10000"/>
          </a:bodyPr>
          <a:p>
            <a:pPr eaLnBrk="1" hangingPunct="1">
              <a:lnSpc>
                <a:spcPct val="90000"/>
              </a:lnSpc>
            </a:pPr>
            <a:r>
              <a:rPr lang="en-US" altLang="zh-CN" dirty="0"/>
              <a:t>                     </a:t>
            </a:r>
            <a:r>
              <a:rPr lang="en-US" altLang="zh-CN" dirty="0">
                <a:solidFill>
                  <a:srgbClr val="F24459"/>
                </a:solidFill>
              </a:rPr>
              <a:t>luán           yí                tóng</a:t>
            </a:r>
            <a:endParaRPr lang="en-US" altLang="zh-CN" dirty="0">
              <a:solidFill>
                <a:srgbClr val="F24459"/>
              </a:solidFill>
            </a:endParaRPr>
          </a:p>
          <a:p>
            <a:pPr eaLnBrk="1" hangingPunct="1">
              <a:lnSpc>
                <a:spcPct val="90000"/>
              </a:lnSpc>
              <a:buNone/>
            </a:pPr>
            <a:r>
              <a:rPr lang="zh-CN" altLang="en-US" sz="4800" dirty="0">
                <a:ea typeface="楷体_GB2312" pitchFamily="49" charset="-122"/>
              </a:rPr>
              <a:t>静女其</a:t>
            </a:r>
            <a:r>
              <a:rPr lang="zh-CN" altLang="en-US" sz="4400" b="1" dirty="0">
                <a:solidFill>
                  <a:srgbClr val="663300"/>
                </a:solidFill>
                <a:latin typeface="楷体_GB2312" pitchFamily="49" charset="-122"/>
                <a:ea typeface="楷体_GB2312" pitchFamily="49" charset="-122"/>
              </a:rPr>
              <a:t>娈</a:t>
            </a:r>
            <a:r>
              <a:rPr lang="zh-CN" altLang="en-US" sz="4800" dirty="0">
                <a:ea typeface="楷体_GB2312" pitchFamily="49" charset="-122"/>
              </a:rPr>
              <a:t>， </a:t>
            </a:r>
            <a:r>
              <a:rPr lang="zh-CN" altLang="en-US" sz="4400" b="1" dirty="0">
                <a:solidFill>
                  <a:srgbClr val="663300"/>
                </a:solidFill>
                <a:latin typeface="楷体_GB2312" pitchFamily="49" charset="-122"/>
                <a:ea typeface="楷体_GB2312" pitchFamily="49" charset="-122"/>
              </a:rPr>
              <a:t>贻</a:t>
            </a:r>
            <a:r>
              <a:rPr lang="zh-CN" altLang="en-US" sz="4800" dirty="0">
                <a:ea typeface="楷体_GB2312" pitchFamily="49" charset="-122"/>
              </a:rPr>
              <a:t>我 </a:t>
            </a:r>
            <a:r>
              <a:rPr lang="zh-CN" altLang="en-US" sz="4400" b="1" dirty="0">
                <a:solidFill>
                  <a:srgbClr val="663300"/>
                </a:solidFill>
                <a:latin typeface="楷体_GB2312" pitchFamily="49" charset="-122"/>
                <a:ea typeface="楷体_GB2312" pitchFamily="49" charset="-122"/>
              </a:rPr>
              <a:t>彤</a:t>
            </a:r>
            <a:r>
              <a:rPr lang="zh-CN" altLang="en-US" sz="4800" dirty="0">
                <a:ea typeface="楷体_GB2312" pitchFamily="49" charset="-122"/>
              </a:rPr>
              <a:t>   </a:t>
            </a:r>
            <a:r>
              <a:rPr lang="zh-CN" altLang="en-US" sz="4400" b="1" dirty="0">
                <a:solidFill>
                  <a:srgbClr val="663300"/>
                </a:solidFill>
                <a:latin typeface="楷体_GB2312" pitchFamily="49" charset="-122"/>
                <a:ea typeface="楷体_GB2312" pitchFamily="49" charset="-122"/>
              </a:rPr>
              <a:t>管</a:t>
            </a:r>
            <a:r>
              <a:rPr lang="zh-CN" altLang="en-US" sz="4800" dirty="0">
                <a:ea typeface="楷体_GB2312" pitchFamily="49" charset="-122"/>
              </a:rPr>
              <a:t>。 </a:t>
            </a:r>
            <a:endParaRPr lang="zh-CN" altLang="en-US" sz="4800" dirty="0">
              <a:ea typeface="楷体_GB2312" pitchFamily="49" charset="-122"/>
            </a:endParaRPr>
          </a:p>
          <a:p>
            <a:pPr eaLnBrk="1" hangingPunct="1">
              <a:lnSpc>
                <a:spcPct val="90000"/>
              </a:lnSpc>
              <a:buNone/>
            </a:pPr>
            <a:r>
              <a:rPr lang="zh-CN" altLang="en-US" sz="2800" dirty="0">
                <a:latin typeface="华文行楷" panose="02010800040101010101" pitchFamily="2" charset="-122"/>
                <a:ea typeface="华文行楷" panose="02010800040101010101" pitchFamily="2" charset="-122"/>
              </a:rPr>
              <a:t>                     </a:t>
            </a:r>
            <a:r>
              <a:rPr lang="zh-CN" altLang="en-US" sz="2800" dirty="0">
                <a:solidFill>
                  <a:srgbClr val="FF3300"/>
                </a:solidFill>
                <a:latin typeface="华文新魏" panose="02010800040101010101" pitchFamily="2" charset="-122"/>
                <a:ea typeface="华文新魏" panose="02010800040101010101" pitchFamily="2" charset="-122"/>
              </a:rPr>
              <a:t>美好赠送     红色  管箫</a:t>
            </a:r>
            <a:endParaRPr lang="zh-CN" altLang="en-US" sz="2800" dirty="0">
              <a:solidFill>
                <a:srgbClr val="FF3300"/>
              </a:solidFill>
              <a:latin typeface="华文新魏" panose="02010800040101010101" pitchFamily="2" charset="-122"/>
              <a:ea typeface="华文新魏" panose="02010800040101010101" pitchFamily="2" charset="-122"/>
            </a:endParaRPr>
          </a:p>
          <a:p>
            <a:pPr eaLnBrk="1" hangingPunct="1">
              <a:lnSpc>
                <a:spcPct val="90000"/>
              </a:lnSpc>
              <a:buNone/>
            </a:pPr>
            <a:endParaRPr lang="zh-CN" altLang="en-US" sz="2000" dirty="0">
              <a:ea typeface="楷体_GB2312" pitchFamily="49" charset="-122"/>
            </a:endParaRPr>
          </a:p>
          <a:p>
            <a:pPr eaLnBrk="1" hangingPunct="1">
              <a:lnSpc>
                <a:spcPct val="90000"/>
              </a:lnSpc>
              <a:buNone/>
            </a:pPr>
            <a:r>
              <a:rPr lang="zh-CN" altLang="en-US" dirty="0"/>
              <a:t>                                 </a:t>
            </a:r>
            <a:r>
              <a:rPr lang="en-US" altLang="zh-CN" dirty="0">
                <a:solidFill>
                  <a:srgbClr val="F24459"/>
                </a:solidFill>
              </a:rPr>
              <a:t>wěi            yuè          yí        </a:t>
            </a:r>
            <a:r>
              <a:rPr lang="en-US" altLang="zh-CN">
                <a:solidFill>
                  <a:srgbClr val="F24459"/>
                </a:solidFill>
                <a:sym typeface="+mn-ea"/>
              </a:rPr>
              <a:t>r</a:t>
            </a:r>
            <a:r>
              <a:rPr lang="en-US" altLang="zh-CN" b="1">
                <a:solidFill>
                  <a:srgbClr val="F24459"/>
                </a:solidFill>
                <a:sym typeface="+mn-ea"/>
              </a:rPr>
              <a:t>ǔ</a:t>
            </a:r>
            <a:endParaRPr lang="en-US" altLang="zh-CN" dirty="0">
              <a:solidFill>
                <a:srgbClr val="F24459"/>
              </a:solidFill>
            </a:endParaRPr>
          </a:p>
          <a:p>
            <a:pPr eaLnBrk="1" hangingPunct="1">
              <a:lnSpc>
                <a:spcPct val="90000"/>
              </a:lnSpc>
              <a:buNone/>
            </a:pPr>
            <a:r>
              <a:rPr lang="zh-CN" altLang="en-US" sz="4400" dirty="0">
                <a:latin typeface="楷体_GB2312" pitchFamily="49" charset="-122"/>
                <a:ea typeface="楷体_GB2312" pitchFamily="49" charset="-122"/>
              </a:rPr>
              <a:t>彤管</a:t>
            </a:r>
            <a:r>
              <a:rPr lang="zh-CN" altLang="en-US" sz="4400" b="1" dirty="0">
                <a:solidFill>
                  <a:srgbClr val="663300"/>
                </a:solidFill>
                <a:latin typeface="楷体_GB2312" pitchFamily="49" charset="-122"/>
                <a:ea typeface="楷体_GB2312" pitchFamily="49" charset="-122"/>
              </a:rPr>
              <a:t>有   炜</a:t>
            </a:r>
            <a:r>
              <a:rPr lang="zh-CN" altLang="en-US" sz="4400" dirty="0">
                <a:latin typeface="楷体_GB2312" pitchFamily="49" charset="-122"/>
                <a:ea typeface="楷体_GB2312" pitchFamily="49" charset="-122"/>
              </a:rPr>
              <a:t>， </a:t>
            </a:r>
            <a:r>
              <a:rPr lang="zh-CN" altLang="en-US" sz="4400" b="1" dirty="0">
                <a:solidFill>
                  <a:srgbClr val="663300"/>
                </a:solidFill>
                <a:latin typeface="楷体_GB2312" pitchFamily="49" charset="-122"/>
                <a:ea typeface="楷体_GB2312" pitchFamily="49" charset="-122"/>
              </a:rPr>
              <a:t>说  怿 女</a:t>
            </a:r>
            <a:r>
              <a:rPr lang="zh-CN" altLang="en-US" sz="4400" dirty="0">
                <a:latin typeface="楷体_GB2312" pitchFamily="49" charset="-122"/>
                <a:ea typeface="楷体_GB2312" pitchFamily="49" charset="-122"/>
              </a:rPr>
              <a:t>美</a:t>
            </a:r>
            <a:r>
              <a:rPr lang="zh-CN" altLang="en-US" sz="4800" dirty="0">
                <a:latin typeface="华文行楷" panose="02010800040101010101" pitchFamily="2" charset="-122"/>
                <a:ea typeface="华文行楷" panose="02010800040101010101" pitchFamily="2" charset="-122"/>
              </a:rPr>
              <a:t>。</a:t>
            </a:r>
            <a:endParaRPr lang="zh-CN" altLang="en-US" sz="4800" dirty="0">
              <a:latin typeface="华文行楷" panose="02010800040101010101" pitchFamily="2" charset="-122"/>
              <a:ea typeface="华文行楷" panose="02010800040101010101" pitchFamily="2" charset="-122"/>
            </a:endParaRPr>
          </a:p>
          <a:p>
            <a:pPr eaLnBrk="1" hangingPunct="1">
              <a:lnSpc>
                <a:spcPct val="90000"/>
              </a:lnSpc>
              <a:buNone/>
            </a:pPr>
            <a:r>
              <a:rPr lang="zh-CN" altLang="en-US" sz="4000" dirty="0">
                <a:latin typeface="华文行楷" panose="02010800040101010101" pitchFamily="2" charset="-122"/>
                <a:ea typeface="华文行楷" panose="02010800040101010101" pitchFamily="2" charset="-122"/>
              </a:rPr>
              <a:t>    </a:t>
            </a:r>
            <a:r>
              <a:rPr lang="zh-CN" altLang="en-US" sz="2800" dirty="0">
                <a:solidFill>
                  <a:srgbClr val="FF3300"/>
                </a:solidFill>
                <a:latin typeface="华文新魏" panose="02010800040101010101" pitchFamily="2" charset="-122"/>
                <a:ea typeface="华文新魏" panose="02010800040101010101" pitchFamily="2" charset="-122"/>
              </a:rPr>
              <a:t>形容词词头</a:t>
            </a:r>
            <a:r>
              <a:rPr lang="zh-CN" altLang="en-US" sz="4000" dirty="0">
                <a:solidFill>
                  <a:srgbClr val="FF3300"/>
                </a:solidFill>
                <a:latin typeface="华文新魏" panose="02010800040101010101" pitchFamily="2" charset="-122"/>
                <a:ea typeface="华文新魏" panose="02010800040101010101" pitchFamily="2" charset="-122"/>
              </a:rPr>
              <a:t> </a:t>
            </a:r>
            <a:r>
              <a:rPr lang="zh-CN" altLang="en-US" sz="2800" dirty="0">
                <a:solidFill>
                  <a:srgbClr val="FF3300"/>
                </a:solidFill>
                <a:latin typeface="华文新魏" panose="02010800040101010101" pitchFamily="2" charset="-122"/>
                <a:ea typeface="华文新魏" panose="02010800040101010101" pitchFamily="2" charset="-122"/>
              </a:rPr>
              <a:t>鲜明有光             喜爱</a:t>
            </a:r>
            <a:endParaRPr lang="zh-CN" altLang="en-US" sz="2800" dirty="0">
              <a:solidFill>
                <a:srgbClr val="FF3300"/>
              </a:solidFill>
              <a:latin typeface="华文新魏" panose="02010800040101010101" pitchFamily="2" charset="-122"/>
              <a:ea typeface="华文新魏" panose="02010800040101010101" pitchFamily="2" charset="-122"/>
            </a:endParaRPr>
          </a:p>
          <a:p>
            <a:pPr eaLnBrk="1" hangingPunct="1">
              <a:lnSpc>
                <a:spcPct val="90000"/>
              </a:lnSpc>
              <a:buNone/>
            </a:pPr>
            <a:r>
              <a:rPr lang="zh-CN" altLang="en-US" sz="4000" dirty="0">
                <a:latin typeface="楷体_GB2312" pitchFamily="49" charset="-122"/>
                <a:ea typeface="楷体_GB2312" pitchFamily="49" charset="-122"/>
              </a:rPr>
              <a:t>            说</a:t>
            </a:r>
            <a:r>
              <a:rPr lang="en-US" altLang="zh-CN" sz="4000" dirty="0">
                <a:latin typeface="楷体_GB2312" pitchFamily="49" charset="-122"/>
                <a:ea typeface="楷体_GB2312" pitchFamily="49" charset="-122"/>
              </a:rPr>
              <a:t>=</a:t>
            </a:r>
            <a:r>
              <a:rPr lang="zh-CN" altLang="en-US" sz="4000" dirty="0">
                <a:latin typeface="楷体_GB2312" pitchFamily="49" charset="-122"/>
                <a:ea typeface="楷体_GB2312" pitchFamily="49" charset="-122"/>
              </a:rPr>
              <a:t>悦（</a:t>
            </a:r>
            <a:r>
              <a:rPr lang="en-US" altLang="zh-CN" sz="4000" dirty="0">
                <a:latin typeface="楷体_GB2312" pitchFamily="49" charset="-122"/>
                <a:ea typeface="楷体_GB2312" pitchFamily="49" charset="-122"/>
              </a:rPr>
              <a:t>yu</a:t>
            </a:r>
            <a:r>
              <a:rPr lang="en-US" altLang="zh-CN" sz="4000" dirty="0">
                <a:ea typeface="楷体_GB2312" pitchFamily="49" charset="-122"/>
              </a:rPr>
              <a:t>è</a:t>
            </a:r>
            <a:r>
              <a:rPr lang="zh-CN" altLang="en-US" sz="4000" dirty="0">
                <a:latin typeface="楷体_GB2312" pitchFamily="49" charset="-122"/>
                <a:ea typeface="楷体_GB2312" pitchFamily="49" charset="-122"/>
              </a:rPr>
              <a:t>）</a:t>
            </a:r>
            <a:r>
              <a:rPr lang="en-US" altLang="zh-CN" sz="4000" dirty="0">
                <a:latin typeface="楷体_GB2312" pitchFamily="49" charset="-122"/>
                <a:ea typeface="楷体_GB2312" pitchFamily="49" charset="-122"/>
              </a:rPr>
              <a:t>,</a:t>
            </a:r>
            <a:r>
              <a:rPr lang="zh-CN" altLang="en-US" sz="4000" dirty="0">
                <a:latin typeface="楷体_GB2312" pitchFamily="49" charset="-122"/>
                <a:ea typeface="楷体_GB2312" pitchFamily="49" charset="-122"/>
              </a:rPr>
              <a:t>喜爱</a:t>
            </a:r>
            <a:endParaRPr lang="zh-CN" altLang="en-US" sz="4000" dirty="0">
              <a:latin typeface="楷体_GB2312" pitchFamily="49" charset="-122"/>
              <a:ea typeface="楷体_GB2312" pitchFamily="49" charset="-122"/>
            </a:endParaRPr>
          </a:p>
          <a:p>
            <a:pPr eaLnBrk="1" hangingPunct="1">
              <a:lnSpc>
                <a:spcPct val="90000"/>
              </a:lnSpc>
              <a:buNone/>
            </a:pPr>
            <a:r>
              <a:rPr lang="zh-CN" altLang="en-US" sz="4000" dirty="0">
                <a:latin typeface="楷体_GB2312" pitchFamily="49" charset="-122"/>
                <a:ea typeface="楷体_GB2312" pitchFamily="49" charset="-122"/>
              </a:rPr>
              <a:t>女</a:t>
            </a:r>
            <a:r>
              <a:rPr lang="en-US" altLang="zh-CN" sz="4000" dirty="0">
                <a:latin typeface="楷体_GB2312" pitchFamily="49" charset="-122"/>
                <a:ea typeface="楷体_GB2312" pitchFamily="49" charset="-122"/>
              </a:rPr>
              <a:t>=</a:t>
            </a:r>
            <a:r>
              <a:rPr lang="zh-CN" altLang="en-US" sz="4000" dirty="0">
                <a:latin typeface="楷体_GB2312" pitchFamily="49" charset="-122"/>
                <a:ea typeface="楷体_GB2312" pitchFamily="49" charset="-122"/>
              </a:rPr>
              <a:t>汝</a:t>
            </a:r>
            <a:r>
              <a:rPr lang="zh-CN" altLang="en-US" sz="4000" dirty="0">
                <a:latin typeface="华文行楷" panose="02010800040101010101" pitchFamily="2" charset="-122"/>
                <a:ea typeface="华文行楷" panose="02010800040101010101" pitchFamily="2" charset="-122"/>
              </a:rPr>
              <a:t> </a:t>
            </a:r>
            <a:r>
              <a:rPr lang="zh-CN" altLang="en-US" sz="4000" dirty="0">
                <a:latin typeface="楷体_GB2312" pitchFamily="49" charset="-122"/>
                <a:ea typeface="楷体_GB2312" pitchFamily="49" charset="-122"/>
              </a:rPr>
              <a:t>（</a:t>
            </a:r>
            <a:r>
              <a:rPr lang="en-US" altLang="zh-CN" sz="4000" dirty="0">
                <a:latin typeface="楷体_GB2312" pitchFamily="49" charset="-122"/>
                <a:ea typeface="楷体_GB2312" pitchFamily="49" charset="-122"/>
              </a:rPr>
              <a:t>rǔ</a:t>
            </a:r>
            <a:r>
              <a:rPr lang="zh-CN" altLang="en-US" sz="4000" dirty="0">
                <a:latin typeface="楷体_GB2312" pitchFamily="49" charset="-122"/>
                <a:ea typeface="楷体_GB2312" pitchFamily="49" charset="-122"/>
              </a:rPr>
              <a:t>）</a:t>
            </a:r>
            <a:r>
              <a:rPr lang="en-US" altLang="zh-CN" sz="4000" dirty="0">
                <a:latin typeface="楷体_GB2312" pitchFamily="49" charset="-122"/>
                <a:ea typeface="楷体_GB2312" pitchFamily="49" charset="-122"/>
              </a:rPr>
              <a:t>,</a:t>
            </a:r>
            <a:r>
              <a:rPr lang="zh-CN" altLang="en-US" sz="4000" dirty="0">
                <a:latin typeface="楷体_GB2312" pitchFamily="49" charset="-122"/>
                <a:ea typeface="楷体_GB2312" pitchFamily="49" charset="-122"/>
              </a:rPr>
              <a:t>你，文中代指</a:t>
            </a:r>
            <a:r>
              <a:rPr lang="zh-CN" altLang="en-US" sz="4000" dirty="0">
                <a:ea typeface="楷体_GB2312" pitchFamily="49" charset="-122"/>
              </a:rPr>
              <a:t>“</a:t>
            </a:r>
            <a:r>
              <a:rPr lang="zh-CN" altLang="en-US" sz="4000" dirty="0">
                <a:latin typeface="楷体_GB2312" pitchFamily="49" charset="-122"/>
                <a:ea typeface="楷体_GB2312" pitchFamily="49" charset="-122"/>
              </a:rPr>
              <a:t>彤管</a:t>
            </a:r>
            <a:r>
              <a:rPr lang="zh-CN" altLang="en-US" sz="4000" dirty="0">
                <a:ea typeface="楷体_GB2312" pitchFamily="49" charset="-122"/>
              </a:rPr>
              <a:t>”</a:t>
            </a:r>
            <a:r>
              <a:rPr lang="zh-CN" altLang="en-US" sz="4000" dirty="0">
                <a:latin typeface="华文行楷" panose="02010800040101010101" pitchFamily="2" charset="-122"/>
                <a:ea typeface="华文行楷" panose="02010800040101010101" pitchFamily="2" charset="-122"/>
              </a:rPr>
              <a:t>     </a:t>
            </a:r>
            <a:endParaRPr lang="zh-CN" altLang="en-US" sz="4000" dirty="0">
              <a:latin typeface="华文行楷" panose="02010800040101010101" pitchFamily="2" charset="-122"/>
              <a:ea typeface="华文行楷" panose="02010800040101010101" pitchFamily="2" charset="-122"/>
            </a:endParaRPr>
          </a:p>
        </p:txBody>
      </p:sp>
      <p:sp>
        <p:nvSpPr>
          <p:cNvPr id="37891" name="Rectangle 4"/>
          <p:cNvSpPr/>
          <p:nvPr/>
        </p:nvSpPr>
        <p:spPr>
          <a:xfrm>
            <a:off x="6203950" y="2460625"/>
            <a:ext cx="576263" cy="647700"/>
          </a:xfrm>
          <a:prstGeom prst="rect">
            <a:avLst/>
          </a:prstGeom>
          <a:noFill/>
          <a:ln w="38100" cap="flat" cmpd="sng">
            <a:solidFill>
              <a:srgbClr val="FF0000"/>
            </a:solidFill>
            <a:prstDash val="solid"/>
            <a:miter/>
            <a:headEnd type="none" w="med" len="med"/>
            <a:tailEnd type="none" w="med" len="med"/>
          </a:ln>
        </p:spPr>
        <p:txBody>
          <a:bodyPr wrap="none" anchor="ctr"/>
          <a:p>
            <a:endParaRPr lang="zh-CN" altLang="en-US" dirty="0">
              <a:latin typeface="Arial" panose="020B0604020202020204" pitchFamily="34" charset="0"/>
              <a:ea typeface="宋体" panose="02010600030101010101" pitchFamily="2" charset="-122"/>
            </a:endParaRPr>
          </a:p>
        </p:txBody>
      </p:sp>
      <p:sp>
        <p:nvSpPr>
          <p:cNvPr id="37892" name="Rectangle 5"/>
          <p:cNvSpPr/>
          <p:nvPr/>
        </p:nvSpPr>
        <p:spPr>
          <a:xfrm>
            <a:off x="7378700" y="2521585"/>
            <a:ext cx="576263" cy="647700"/>
          </a:xfrm>
          <a:prstGeom prst="rect">
            <a:avLst/>
          </a:prstGeom>
          <a:noFill/>
          <a:ln w="38100" cap="flat" cmpd="sng">
            <a:solidFill>
              <a:srgbClr val="FF0000"/>
            </a:solidFill>
            <a:prstDash val="solid"/>
            <a:miter/>
            <a:headEnd type="none" w="med" len="med"/>
            <a:tailEnd type="none" w="med" len="med"/>
          </a:ln>
        </p:spPr>
        <p:txBody>
          <a:bodyPr wrap="none" anchor="ctr"/>
          <a:p>
            <a:endParaRPr lang="zh-CN" altLang="en-US" dirty="0">
              <a:latin typeface="Arial" panose="020B0604020202020204" pitchFamily="34" charset="0"/>
              <a:ea typeface="宋体" panose="02010600030101010101" pitchFamily="2" charset="-122"/>
            </a:endParaRPr>
          </a:p>
        </p:txBody>
      </p:sp>
      <p:sp>
        <p:nvSpPr>
          <p:cNvPr id="37893" name="Line 6"/>
          <p:cNvSpPr/>
          <p:nvPr/>
        </p:nvSpPr>
        <p:spPr>
          <a:xfrm flipH="1" flipV="1">
            <a:off x="6311900" y="3716338"/>
            <a:ext cx="360363" cy="863600"/>
          </a:xfrm>
          <a:prstGeom prst="line">
            <a:avLst/>
          </a:prstGeom>
          <a:ln w="38100" cap="flat" cmpd="sng">
            <a:solidFill>
              <a:srgbClr val="FF0000"/>
            </a:solidFill>
            <a:prstDash val="solid"/>
            <a:round/>
            <a:headEnd type="none" w="med" len="med"/>
            <a:tailEnd type="triangle" w="med" len="med"/>
          </a:ln>
        </p:spPr>
      </p:sp>
      <p:sp>
        <p:nvSpPr>
          <p:cNvPr id="37894" name="Line 7"/>
          <p:cNvSpPr/>
          <p:nvPr/>
        </p:nvSpPr>
        <p:spPr>
          <a:xfrm flipV="1">
            <a:off x="5664200" y="3644900"/>
            <a:ext cx="2519363" cy="1584325"/>
          </a:xfrm>
          <a:prstGeom prst="line">
            <a:avLst/>
          </a:prstGeom>
          <a:ln w="38100" cap="flat" cmpd="sng">
            <a:solidFill>
              <a:srgbClr val="FF0000"/>
            </a:solidFill>
            <a:prstDash val="solid"/>
            <a:round/>
            <a:headEnd type="none" w="med" len="med"/>
            <a:tailEnd type="triangle" w="med" len="med"/>
          </a:ln>
        </p:spPr>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3" name="Rectangle 2"/>
          <p:cNvSpPr>
            <a:spLocks noGrp="1" noRot="1"/>
          </p:cNvSpPr>
          <p:nvPr>
            <p:ph type="title"/>
          </p:nvPr>
        </p:nvSpPr>
        <p:spPr>
          <a:xfrm>
            <a:off x="1981200" y="-242887"/>
            <a:ext cx="8229600" cy="71437"/>
          </a:xfrm>
        </p:spPr>
        <p:txBody>
          <a:bodyPr wrap="square" lIns="91440" tIns="45720" rIns="91440" bIns="45720" anchor="ctr"/>
          <a:p>
            <a:pPr eaLnBrk="1" hangingPunct="1"/>
            <a:endParaRPr lang="zh-CN" altLang="zh-CN" sz="4000" dirty="0"/>
          </a:p>
        </p:txBody>
      </p:sp>
      <p:sp>
        <p:nvSpPr>
          <p:cNvPr id="38914" name="Rectangle 3"/>
          <p:cNvSpPr>
            <a:spLocks noGrp="1" noRot="1"/>
          </p:cNvSpPr>
          <p:nvPr>
            <p:ph idx="1"/>
          </p:nvPr>
        </p:nvSpPr>
        <p:spPr>
          <a:xfrm>
            <a:off x="1919288" y="404813"/>
            <a:ext cx="8291512" cy="5903912"/>
          </a:xfrm>
        </p:spPr>
        <p:txBody>
          <a:bodyPr wrap="square" lIns="91440" tIns="45720" rIns="91440" bIns="45720" anchor="t"/>
          <a:p>
            <a:pPr eaLnBrk="1" hangingPunct="1">
              <a:lnSpc>
                <a:spcPct val="90000"/>
              </a:lnSpc>
              <a:buNone/>
            </a:pPr>
            <a:r>
              <a:rPr lang="en-US" altLang="zh-CN" dirty="0"/>
              <a:t>                                       </a:t>
            </a:r>
            <a:r>
              <a:rPr lang="en-US" altLang="zh-CN" dirty="0">
                <a:solidFill>
                  <a:srgbClr val="F24459"/>
                </a:solidFill>
              </a:rPr>
              <a:t>ku</a:t>
            </a:r>
            <a:r>
              <a:rPr lang="en-US" altLang="zh-CN" b="1" dirty="0">
                <a:solidFill>
                  <a:srgbClr val="F24459"/>
                </a:solidFill>
              </a:rPr>
              <a:t>ì</a:t>
            </a:r>
            <a:r>
              <a:rPr lang="en-US" altLang="zh-CN" dirty="0">
                <a:solidFill>
                  <a:srgbClr val="F24459"/>
                </a:solidFill>
              </a:rPr>
              <a:t>                      xún</a:t>
            </a:r>
            <a:endParaRPr lang="en-US" altLang="zh-CN" dirty="0">
              <a:solidFill>
                <a:srgbClr val="F24459"/>
              </a:solidFill>
            </a:endParaRPr>
          </a:p>
          <a:p>
            <a:pPr eaLnBrk="1" hangingPunct="1">
              <a:lnSpc>
                <a:spcPct val="90000"/>
              </a:lnSpc>
              <a:buNone/>
            </a:pPr>
            <a:r>
              <a:rPr lang="zh-CN" altLang="en-US" sz="4400" dirty="0">
                <a:solidFill>
                  <a:schemeClr val="folHlink"/>
                </a:solidFill>
                <a:ea typeface="楷体_GB2312" pitchFamily="49" charset="-122"/>
              </a:rPr>
              <a:t>自    </a:t>
            </a:r>
            <a:r>
              <a:rPr lang="zh-CN" altLang="en-US" sz="4400" dirty="0">
                <a:ea typeface="楷体_GB2312" pitchFamily="49" charset="-122"/>
              </a:rPr>
              <a:t>牧       </a:t>
            </a:r>
            <a:r>
              <a:rPr lang="zh-CN" altLang="en-US" sz="4400" b="1" dirty="0">
                <a:solidFill>
                  <a:srgbClr val="663300"/>
                </a:solidFill>
                <a:latin typeface="楷体_GB2312" pitchFamily="49" charset="-122"/>
                <a:ea typeface="楷体_GB2312" pitchFamily="49" charset="-122"/>
              </a:rPr>
              <a:t>归</a:t>
            </a:r>
            <a:r>
              <a:rPr lang="zh-CN" altLang="en-US" sz="4400" b="1" dirty="0">
                <a:solidFill>
                  <a:srgbClr val="F24459"/>
                </a:solidFill>
                <a:ea typeface="楷体_GB2312" pitchFamily="49" charset="-122"/>
              </a:rPr>
              <a:t> </a:t>
            </a:r>
            <a:r>
              <a:rPr lang="zh-CN" altLang="en-US" sz="4400" b="1" dirty="0">
                <a:latin typeface="楷体_GB2312" pitchFamily="49" charset="-122"/>
                <a:ea typeface="楷体_GB2312" pitchFamily="49" charset="-122"/>
              </a:rPr>
              <a:t>荑</a:t>
            </a:r>
            <a:r>
              <a:rPr lang="zh-CN" altLang="en-US" sz="4400" dirty="0">
                <a:ea typeface="楷体_GB2312" pitchFamily="49" charset="-122"/>
              </a:rPr>
              <a:t>，  </a:t>
            </a:r>
            <a:r>
              <a:rPr lang="zh-CN" altLang="en-US" sz="4400" b="1" dirty="0">
                <a:solidFill>
                  <a:srgbClr val="663300"/>
                </a:solidFill>
                <a:latin typeface="楷体_GB2312" pitchFamily="49" charset="-122"/>
                <a:ea typeface="楷体_GB2312" pitchFamily="49" charset="-122"/>
              </a:rPr>
              <a:t>洵</a:t>
            </a:r>
            <a:r>
              <a:rPr lang="zh-CN" altLang="en-US" sz="4400" dirty="0">
                <a:solidFill>
                  <a:schemeClr val="folHlink"/>
                </a:solidFill>
                <a:ea typeface="楷体_GB2312" pitchFamily="49" charset="-122"/>
              </a:rPr>
              <a:t> </a:t>
            </a:r>
            <a:r>
              <a:rPr lang="zh-CN" altLang="en-US" sz="4400" dirty="0">
                <a:ea typeface="楷体_GB2312" pitchFamily="49" charset="-122"/>
              </a:rPr>
              <a:t>美且</a:t>
            </a:r>
            <a:endParaRPr lang="zh-CN" altLang="en-US" sz="4400" dirty="0">
              <a:ea typeface="楷体_GB2312" pitchFamily="49" charset="-122"/>
            </a:endParaRPr>
          </a:p>
          <a:p>
            <a:pPr eaLnBrk="1" hangingPunct="1">
              <a:lnSpc>
                <a:spcPct val="90000"/>
              </a:lnSpc>
              <a:buNone/>
            </a:pPr>
            <a:r>
              <a:rPr lang="zh-CN" altLang="en-US" sz="2800" dirty="0">
                <a:solidFill>
                  <a:srgbClr val="FFFF00"/>
                </a:solidFill>
                <a:ea typeface="华文行楷" panose="02010800040101010101" pitchFamily="2" charset="-122"/>
              </a:rPr>
              <a:t> </a:t>
            </a:r>
            <a:r>
              <a:rPr lang="zh-CN" altLang="en-US" sz="2800" dirty="0">
                <a:latin typeface="华文新魏" panose="02010800040101010101" pitchFamily="2" charset="-122"/>
                <a:ea typeface="华文新魏" panose="02010800040101010101" pitchFamily="2" charset="-122"/>
              </a:rPr>
              <a:t>从</a:t>
            </a:r>
            <a:r>
              <a:rPr lang="zh-CN" altLang="en-US" sz="2800" dirty="0">
                <a:solidFill>
                  <a:srgbClr val="FF3300"/>
                </a:solidFill>
                <a:latin typeface="华文新魏" panose="02010800040101010101" pitchFamily="2" charset="-122"/>
                <a:ea typeface="华文新魏" panose="02010800040101010101" pitchFamily="2" charset="-122"/>
              </a:rPr>
              <a:t>野外放牧的地方   初生的茅草 的确确实</a:t>
            </a:r>
            <a:endParaRPr lang="zh-CN" altLang="en-US" sz="2800" dirty="0">
              <a:solidFill>
                <a:srgbClr val="FF3300"/>
              </a:solidFill>
              <a:latin typeface="华文新魏" panose="02010800040101010101" pitchFamily="2" charset="-122"/>
              <a:ea typeface="华文新魏" panose="02010800040101010101" pitchFamily="2" charset="-122"/>
            </a:endParaRPr>
          </a:p>
          <a:p>
            <a:pPr eaLnBrk="1" hangingPunct="1">
              <a:lnSpc>
                <a:spcPct val="90000"/>
              </a:lnSpc>
              <a:buNone/>
            </a:pPr>
            <a:r>
              <a:rPr lang="zh-CN" altLang="en-US" dirty="0"/>
              <a:t>                       </a:t>
            </a:r>
            <a:r>
              <a:rPr lang="en-US" altLang="zh-CN" dirty="0">
                <a:solidFill>
                  <a:srgbClr val="F24459"/>
                </a:solidFill>
              </a:rPr>
              <a:t>f</a:t>
            </a:r>
            <a:r>
              <a:rPr lang="en-US" altLang="zh-CN" b="1" dirty="0">
                <a:solidFill>
                  <a:srgbClr val="F24459"/>
                </a:solidFill>
              </a:rPr>
              <a:t>ě</a:t>
            </a:r>
            <a:r>
              <a:rPr lang="en-US" altLang="zh-CN" dirty="0">
                <a:solidFill>
                  <a:srgbClr val="F24459"/>
                </a:solidFill>
              </a:rPr>
              <a:t>i    r</a:t>
            </a:r>
            <a:r>
              <a:rPr lang="en-US" altLang="zh-CN" b="1" dirty="0">
                <a:solidFill>
                  <a:srgbClr val="F24459"/>
                </a:solidFill>
              </a:rPr>
              <a:t>ǔ</a:t>
            </a:r>
            <a:r>
              <a:rPr lang="en-US" altLang="zh-CN" dirty="0">
                <a:solidFill>
                  <a:srgbClr val="F24459"/>
                </a:solidFill>
              </a:rPr>
              <a:t>                                                     y</a:t>
            </a:r>
            <a:r>
              <a:rPr lang="en-US" altLang="zh-CN" b="1" dirty="0">
                <a:solidFill>
                  <a:srgbClr val="F24459"/>
                </a:solidFill>
              </a:rPr>
              <a:t>í</a:t>
            </a:r>
            <a:endParaRPr lang="en-US" altLang="zh-CN" b="1" dirty="0">
              <a:solidFill>
                <a:srgbClr val="F24459"/>
              </a:solidFill>
            </a:endParaRPr>
          </a:p>
          <a:p>
            <a:pPr eaLnBrk="1" hangingPunct="1">
              <a:lnSpc>
                <a:spcPct val="90000"/>
              </a:lnSpc>
              <a:buNone/>
            </a:pPr>
            <a:r>
              <a:rPr lang="zh-CN" altLang="en-US" sz="4400" b="1" dirty="0">
                <a:solidFill>
                  <a:srgbClr val="663300"/>
                </a:solidFill>
                <a:latin typeface="楷体_GB2312" pitchFamily="49" charset="-122"/>
                <a:ea typeface="楷体_GB2312" pitchFamily="49" charset="-122"/>
              </a:rPr>
              <a:t>异</a:t>
            </a:r>
            <a:r>
              <a:rPr lang="zh-CN" altLang="en-US" sz="4400" dirty="0">
                <a:ea typeface="楷体_GB2312" pitchFamily="49" charset="-122"/>
              </a:rPr>
              <a:t>。    </a:t>
            </a:r>
            <a:r>
              <a:rPr lang="zh-CN" altLang="en-US" sz="4400" b="1" dirty="0">
                <a:solidFill>
                  <a:srgbClr val="663300"/>
                </a:solidFill>
                <a:latin typeface="楷体_GB2312" pitchFamily="49" charset="-122"/>
                <a:ea typeface="楷体_GB2312" pitchFamily="49" charset="-122"/>
              </a:rPr>
              <a:t>匪女之为</a:t>
            </a:r>
            <a:r>
              <a:rPr lang="zh-CN" altLang="en-US" sz="4400" dirty="0">
                <a:ea typeface="楷体_GB2312" pitchFamily="49" charset="-122"/>
              </a:rPr>
              <a:t>美，美人</a:t>
            </a:r>
            <a:r>
              <a:rPr lang="zh-CN" altLang="en-US" sz="4400" b="1" dirty="0">
                <a:solidFill>
                  <a:srgbClr val="663300"/>
                </a:solidFill>
                <a:latin typeface="楷体_GB2312" pitchFamily="49" charset="-122"/>
                <a:ea typeface="楷体_GB2312" pitchFamily="49" charset="-122"/>
              </a:rPr>
              <a:t>之贻</a:t>
            </a:r>
            <a:r>
              <a:rPr lang="zh-CN" altLang="en-US" sz="4000" dirty="0">
                <a:ea typeface="楷体_GB2312" pitchFamily="49" charset="-122"/>
              </a:rPr>
              <a:t>。</a:t>
            </a:r>
            <a:endParaRPr lang="zh-CN" altLang="en-US" sz="4000" dirty="0">
              <a:ea typeface="楷体_GB2312" pitchFamily="49" charset="-122"/>
            </a:endParaRPr>
          </a:p>
          <a:p>
            <a:pPr eaLnBrk="1" hangingPunct="1">
              <a:lnSpc>
                <a:spcPct val="90000"/>
              </a:lnSpc>
              <a:buNone/>
            </a:pPr>
            <a:r>
              <a:rPr lang="zh-CN" altLang="en-US" sz="2800" dirty="0">
                <a:ea typeface="华文行楷" panose="02010800040101010101" pitchFamily="2" charset="-122"/>
              </a:rPr>
              <a:t>特别，稀奇         取独 是</a:t>
            </a:r>
            <a:endParaRPr lang="zh-CN" altLang="en-US" sz="2800" dirty="0">
              <a:ea typeface="华文行楷" panose="02010800040101010101" pitchFamily="2" charset="-122"/>
            </a:endParaRPr>
          </a:p>
          <a:p>
            <a:pPr eaLnBrk="1" hangingPunct="1">
              <a:lnSpc>
                <a:spcPct val="90000"/>
              </a:lnSpc>
              <a:buNone/>
            </a:pPr>
            <a:endParaRPr lang="zh-CN" altLang="en-US" sz="2800" dirty="0">
              <a:ea typeface="华文行楷" panose="02010800040101010101" pitchFamily="2" charset="-122"/>
            </a:endParaRPr>
          </a:p>
          <a:p>
            <a:pPr eaLnBrk="1" hangingPunct="1">
              <a:lnSpc>
                <a:spcPct val="90000"/>
              </a:lnSpc>
              <a:buNone/>
            </a:pPr>
            <a:r>
              <a:rPr lang="zh-CN" altLang="en-US" b="1" dirty="0">
                <a:latin typeface="楷体_GB2312" pitchFamily="49" charset="-122"/>
                <a:ea typeface="楷体_GB2312" pitchFamily="49" charset="-122"/>
              </a:rPr>
              <a:t>归</a:t>
            </a:r>
            <a:r>
              <a:rPr lang="en-US" altLang="zh-CN" b="1" dirty="0">
                <a:latin typeface="楷体_GB2312" pitchFamily="49" charset="-122"/>
                <a:ea typeface="楷体_GB2312" pitchFamily="49" charset="-122"/>
              </a:rPr>
              <a:t>=</a:t>
            </a:r>
            <a:r>
              <a:rPr lang="zh-CN" altLang="en-US" b="1" dirty="0">
                <a:latin typeface="楷体_GB2312" pitchFamily="49" charset="-122"/>
                <a:ea typeface="楷体_GB2312" pitchFamily="49" charset="-122"/>
              </a:rPr>
              <a:t>馈（</a:t>
            </a:r>
            <a:r>
              <a:rPr lang="en-US" altLang="zh-CN" b="1" dirty="0">
                <a:latin typeface="楷体_GB2312" pitchFamily="49" charset="-122"/>
                <a:ea typeface="楷体_GB2312" pitchFamily="49" charset="-122"/>
              </a:rPr>
              <a:t>ku</a:t>
            </a:r>
            <a:r>
              <a:rPr lang="en-US" altLang="zh-CN" b="1" dirty="0">
                <a:ea typeface="楷体_GB2312" pitchFamily="49" charset="-122"/>
              </a:rPr>
              <a:t>ì</a:t>
            </a:r>
            <a:r>
              <a:rPr lang="zh-CN" altLang="en-US" b="1" dirty="0">
                <a:latin typeface="楷体_GB2312" pitchFamily="49" charset="-122"/>
                <a:ea typeface="楷体_GB2312" pitchFamily="49" charset="-122"/>
              </a:rPr>
              <a:t>）</a:t>
            </a:r>
            <a:r>
              <a:rPr lang="en-US" altLang="zh-CN" b="1" dirty="0">
                <a:latin typeface="楷体_GB2312" pitchFamily="49" charset="-122"/>
                <a:ea typeface="楷体_GB2312" pitchFamily="49" charset="-122"/>
              </a:rPr>
              <a:t>,</a:t>
            </a:r>
            <a:r>
              <a:rPr lang="zh-CN" altLang="en-US" b="1" dirty="0">
                <a:latin typeface="楷体_GB2312" pitchFamily="49" charset="-122"/>
                <a:ea typeface="楷体_GB2312" pitchFamily="49" charset="-122"/>
              </a:rPr>
              <a:t>赠送</a:t>
            </a:r>
            <a:endParaRPr lang="zh-CN" altLang="en-US" b="1" dirty="0">
              <a:latin typeface="楷体_GB2312" pitchFamily="49" charset="-122"/>
              <a:ea typeface="楷体_GB2312" pitchFamily="49" charset="-122"/>
            </a:endParaRPr>
          </a:p>
          <a:p>
            <a:pPr eaLnBrk="1" hangingPunct="1">
              <a:lnSpc>
                <a:spcPct val="90000"/>
              </a:lnSpc>
              <a:buNone/>
            </a:pPr>
            <a:r>
              <a:rPr lang="zh-CN" altLang="en-US" b="1" dirty="0">
                <a:latin typeface="楷体_GB2312" pitchFamily="49" charset="-122"/>
                <a:ea typeface="楷体_GB2312" pitchFamily="49" charset="-122"/>
              </a:rPr>
              <a:t>匪</a:t>
            </a:r>
            <a:r>
              <a:rPr lang="en-US" altLang="zh-CN" b="1" dirty="0">
                <a:latin typeface="楷体_GB2312" pitchFamily="49" charset="-122"/>
                <a:ea typeface="楷体_GB2312" pitchFamily="49" charset="-122"/>
              </a:rPr>
              <a:t>=</a:t>
            </a:r>
            <a:r>
              <a:rPr lang="zh-CN" altLang="en-US" b="1" dirty="0">
                <a:latin typeface="楷体_GB2312" pitchFamily="49" charset="-122"/>
                <a:ea typeface="楷体_GB2312" pitchFamily="49" charset="-122"/>
              </a:rPr>
              <a:t>非，不是</a:t>
            </a:r>
            <a:endParaRPr lang="zh-CN" altLang="en-US" b="1" dirty="0">
              <a:latin typeface="楷体_GB2312" pitchFamily="49" charset="-122"/>
              <a:ea typeface="楷体_GB2312" pitchFamily="49" charset="-122"/>
            </a:endParaRPr>
          </a:p>
          <a:p>
            <a:pPr eaLnBrk="1" hangingPunct="1">
              <a:lnSpc>
                <a:spcPct val="90000"/>
              </a:lnSpc>
              <a:buNone/>
            </a:pPr>
            <a:r>
              <a:rPr lang="zh-CN" altLang="en-US" b="1" dirty="0">
                <a:latin typeface="楷体_GB2312" pitchFamily="49" charset="-122"/>
                <a:ea typeface="楷体_GB2312" pitchFamily="49" charset="-122"/>
              </a:rPr>
              <a:t>女</a:t>
            </a:r>
            <a:r>
              <a:rPr lang="en-US" altLang="zh-CN" b="1" dirty="0">
                <a:latin typeface="楷体_GB2312" pitchFamily="49" charset="-122"/>
                <a:ea typeface="楷体_GB2312" pitchFamily="49" charset="-122"/>
              </a:rPr>
              <a:t>=</a:t>
            </a:r>
            <a:r>
              <a:rPr lang="zh-CN" altLang="en-US" b="1" dirty="0">
                <a:latin typeface="楷体_GB2312" pitchFamily="49" charset="-122"/>
                <a:ea typeface="楷体_GB2312" pitchFamily="49" charset="-122"/>
              </a:rPr>
              <a:t>汝，你，代指荑草。</a:t>
            </a:r>
            <a:endParaRPr lang="zh-CN" altLang="en-US" b="1" dirty="0">
              <a:latin typeface="楷体_GB2312" pitchFamily="49" charset="-122"/>
              <a:ea typeface="楷体_GB2312" pitchFamily="49" charset="-122"/>
            </a:endParaRPr>
          </a:p>
        </p:txBody>
      </p:sp>
      <p:sp>
        <p:nvSpPr>
          <p:cNvPr id="38915" name="Rectangle 5"/>
          <p:cNvSpPr/>
          <p:nvPr/>
        </p:nvSpPr>
        <p:spPr>
          <a:xfrm>
            <a:off x="3719513" y="2708275"/>
            <a:ext cx="576262" cy="647700"/>
          </a:xfrm>
          <a:prstGeom prst="rect">
            <a:avLst/>
          </a:prstGeom>
          <a:noFill/>
          <a:ln w="38100" cap="flat" cmpd="sng">
            <a:solidFill>
              <a:srgbClr val="FF0000"/>
            </a:solidFill>
            <a:prstDash val="solid"/>
            <a:miter/>
            <a:headEnd type="none" w="med" len="med"/>
            <a:tailEnd type="none" w="med" len="med"/>
          </a:ln>
        </p:spPr>
        <p:txBody>
          <a:bodyPr wrap="none" anchor="ctr"/>
          <a:p>
            <a:endParaRPr lang="zh-CN" altLang="en-US" dirty="0">
              <a:latin typeface="Arial" panose="020B0604020202020204" pitchFamily="34" charset="0"/>
              <a:ea typeface="宋体" panose="02010600030101010101" pitchFamily="2" charset="-122"/>
            </a:endParaRPr>
          </a:p>
        </p:txBody>
      </p:sp>
      <p:sp>
        <p:nvSpPr>
          <p:cNvPr id="38916" name="Rectangle 6"/>
          <p:cNvSpPr/>
          <p:nvPr/>
        </p:nvSpPr>
        <p:spPr>
          <a:xfrm>
            <a:off x="4295775" y="2708275"/>
            <a:ext cx="576263" cy="647700"/>
          </a:xfrm>
          <a:prstGeom prst="rect">
            <a:avLst/>
          </a:prstGeom>
          <a:noFill/>
          <a:ln w="38100" cap="flat" cmpd="sng">
            <a:solidFill>
              <a:srgbClr val="FF0000"/>
            </a:solidFill>
            <a:prstDash val="solid"/>
            <a:miter/>
            <a:headEnd type="none" w="med" len="med"/>
            <a:tailEnd type="none" w="med" len="med"/>
          </a:ln>
        </p:spPr>
        <p:txBody>
          <a:bodyPr wrap="none" anchor="ctr"/>
          <a:p>
            <a:endParaRPr lang="zh-CN" altLang="en-US" dirty="0">
              <a:latin typeface="Arial" panose="020B0604020202020204" pitchFamily="34" charset="0"/>
              <a:ea typeface="宋体" panose="02010600030101010101" pitchFamily="2" charset="-122"/>
            </a:endParaRPr>
          </a:p>
        </p:txBody>
      </p:sp>
      <p:sp>
        <p:nvSpPr>
          <p:cNvPr id="38917" name="Rectangle 7"/>
          <p:cNvSpPr/>
          <p:nvPr/>
        </p:nvSpPr>
        <p:spPr>
          <a:xfrm>
            <a:off x="4800600" y="981075"/>
            <a:ext cx="576263" cy="647700"/>
          </a:xfrm>
          <a:prstGeom prst="rect">
            <a:avLst/>
          </a:prstGeom>
          <a:noFill/>
          <a:ln w="38100" cap="flat" cmpd="sng">
            <a:solidFill>
              <a:srgbClr val="FF0000"/>
            </a:solidFill>
            <a:prstDash val="solid"/>
            <a:miter/>
            <a:headEnd type="none" w="med" len="med"/>
            <a:tailEnd type="none" w="med" len="med"/>
          </a:ln>
        </p:spPr>
        <p:txBody>
          <a:bodyPr wrap="none" anchor="ctr"/>
          <a:p>
            <a:endParaRPr lang="zh-CN" altLang="en-US" dirty="0">
              <a:latin typeface="Arial" panose="020B0604020202020204" pitchFamily="34" charset="0"/>
              <a:ea typeface="宋体" panose="02010600030101010101" pitchFamily="2" charset="-122"/>
            </a:endParaRPr>
          </a:p>
        </p:txBody>
      </p:sp>
      <p:sp>
        <p:nvSpPr>
          <p:cNvPr id="38918" name="Line 8"/>
          <p:cNvSpPr/>
          <p:nvPr/>
        </p:nvSpPr>
        <p:spPr>
          <a:xfrm flipV="1">
            <a:off x="2927350" y="1628775"/>
            <a:ext cx="2089150" cy="2879725"/>
          </a:xfrm>
          <a:prstGeom prst="line">
            <a:avLst/>
          </a:prstGeom>
          <a:ln w="38100" cap="flat" cmpd="sng">
            <a:solidFill>
              <a:srgbClr val="FF0000"/>
            </a:solidFill>
            <a:prstDash val="solid"/>
            <a:round/>
            <a:headEnd type="none" w="med" len="med"/>
            <a:tailEnd type="triangle" w="med" len="med"/>
          </a:ln>
        </p:spPr>
      </p:sp>
      <p:sp>
        <p:nvSpPr>
          <p:cNvPr id="38919" name="Line 9"/>
          <p:cNvSpPr/>
          <p:nvPr/>
        </p:nvSpPr>
        <p:spPr>
          <a:xfrm flipV="1">
            <a:off x="2927350" y="3357563"/>
            <a:ext cx="1152525" cy="1584325"/>
          </a:xfrm>
          <a:prstGeom prst="line">
            <a:avLst/>
          </a:prstGeom>
          <a:ln w="38100" cap="flat" cmpd="sng">
            <a:solidFill>
              <a:srgbClr val="FF0000"/>
            </a:solidFill>
            <a:prstDash val="solid"/>
            <a:round/>
            <a:headEnd type="none" w="med" len="med"/>
            <a:tailEnd type="triangle" w="med" len="med"/>
          </a:ln>
        </p:spPr>
      </p:sp>
      <p:sp>
        <p:nvSpPr>
          <p:cNvPr id="38920" name="Line 10"/>
          <p:cNvSpPr/>
          <p:nvPr/>
        </p:nvSpPr>
        <p:spPr>
          <a:xfrm flipV="1">
            <a:off x="3071813" y="3357563"/>
            <a:ext cx="1584325" cy="2232025"/>
          </a:xfrm>
          <a:prstGeom prst="line">
            <a:avLst/>
          </a:prstGeom>
          <a:ln w="38100" cap="flat" cmpd="sng">
            <a:solidFill>
              <a:srgbClr val="FF0000"/>
            </a:solidFill>
            <a:prstDash val="solid"/>
            <a:round/>
            <a:headEnd type="none" w="med" len="med"/>
            <a:tailEnd type="triangle" w="med" len="med"/>
          </a:ln>
        </p:spPr>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9907" name="文本框 379906"/>
          <p:cNvSpPr txBox="1"/>
          <p:nvPr/>
        </p:nvSpPr>
        <p:spPr>
          <a:xfrm>
            <a:off x="985520" y="1352550"/>
            <a:ext cx="9053830" cy="4399915"/>
          </a:xfrm>
          <a:prstGeom prst="rect">
            <a:avLst/>
          </a:prstGeom>
          <a:noFill/>
          <a:ln w="9525">
            <a:noFill/>
          </a:ln>
        </p:spPr>
        <p:txBody>
          <a:bodyPr wrap="square">
            <a:spAutoFit/>
            <a:scene3d>
              <a:camera prst="orthographicFront"/>
              <a:lightRig rig="threePt" dir="t"/>
            </a:scene3d>
          </a:bodyPr>
          <a:p>
            <a:r>
              <a:rPr lang="en-US" altLang="zh-CN" sz="2200" b="1" dirty="0">
                <a:solidFill>
                  <a:schemeClr val="tx1"/>
                </a:solidFill>
                <a:latin typeface="宋体" panose="02010600030101010101" pitchFamily="2" charset="-122"/>
                <a:ea typeface="宋体" panose="02010600030101010101" pitchFamily="2" charset="-122"/>
              </a:rPr>
              <a:t> </a:t>
            </a:r>
            <a:r>
              <a:rPr lang="zh-CN" altLang="en-US"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姝 </a:t>
            </a:r>
            <a:r>
              <a:rPr lang="en-US" altLang="zh-CN" sz="2800" b="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a:t>
            </a:r>
            <a:r>
              <a:rPr lang="en-US" altLang="zh-CN" sz="2800" b="1" err="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cs typeface="Arial" panose="020B0604020202020204" pitchFamily="34" charset="0"/>
              </a:rPr>
              <a:t>sh</a:t>
            </a:r>
            <a:r>
              <a:rPr lang="en-US" altLang="zh-CN" sz="2800" b="1" err="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ū</a:t>
            </a:r>
            <a:r>
              <a:rPr lang="en-US" altLang="zh-CN"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 </a:t>
            </a:r>
            <a:r>
              <a:rPr lang="zh-CN" altLang="en-US"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：美丽。     俟：（</a:t>
            </a:r>
            <a:r>
              <a:rPr lang="en-US" altLang="zh-CN" sz="2800" b="1" err="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sì</a:t>
            </a:r>
            <a:r>
              <a:rPr lang="zh-CN" altLang="en-US"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）等待。</a:t>
            </a:r>
            <a:r>
              <a:rPr lang="en-US" altLang="zh-CN"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  </a:t>
            </a:r>
            <a:endParaRPr lang="en-US" altLang="zh-CN"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endParaRPr>
          </a:p>
          <a:p>
            <a:r>
              <a:rPr lang="en-US" altLang="zh-CN"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 </a:t>
            </a:r>
            <a:r>
              <a:rPr lang="zh-CN" altLang="en-US"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踟蹰</a:t>
            </a:r>
            <a:r>
              <a:rPr lang="en-US" altLang="zh-CN" sz="2800" b="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a:t>
            </a:r>
            <a:r>
              <a:rPr lang="en-US" altLang="zh-CN" sz="2800" b="1" err="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cs typeface="Arial" panose="020B0604020202020204" pitchFamily="34" charset="0"/>
              </a:rPr>
              <a:t>ch</a:t>
            </a:r>
            <a:r>
              <a:rPr lang="en-US" altLang="zh-CN" sz="2800" b="1" err="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í</a:t>
            </a:r>
            <a:r>
              <a:rPr lang="en-US" altLang="zh-CN" sz="2800" b="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  </a:t>
            </a:r>
            <a:r>
              <a:rPr lang="en-US" altLang="zh-CN" sz="2800" b="1" err="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cs typeface="Arial" panose="020B0604020202020204" pitchFamily="34" charset="0"/>
              </a:rPr>
              <a:t>ch</a:t>
            </a:r>
            <a:r>
              <a:rPr lang="en-US" altLang="zh-CN" sz="2800" b="1" err="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ú</a:t>
            </a:r>
            <a:r>
              <a:rPr lang="en-US" altLang="zh-CN" sz="2800" b="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 </a:t>
            </a:r>
            <a:r>
              <a:rPr lang="en-US" altLang="zh-CN"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a:t>
            </a:r>
            <a:r>
              <a:rPr lang="zh-CN" altLang="en-US"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：亦作“踟躇”，心里迟疑，要走不走的样子。</a:t>
            </a:r>
            <a:endParaRPr lang="zh-CN" altLang="en-US"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endParaRPr>
          </a:p>
          <a:p>
            <a:r>
              <a:rPr lang="zh-CN" altLang="en-US"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 娈（</a:t>
            </a:r>
            <a:r>
              <a:rPr lang="en-US" altLang="zh-CN" sz="2800" b="1" err="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luán</a:t>
            </a:r>
            <a:r>
              <a:rPr lang="zh-CN" altLang="en-US"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）：美好。</a:t>
            </a:r>
            <a:r>
              <a:rPr lang="en-US" altLang="zh-CN"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          </a:t>
            </a:r>
            <a:r>
              <a:rPr lang="zh-CN" altLang="en-US"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贻（</a:t>
            </a:r>
            <a:r>
              <a:rPr lang="en-US" altLang="zh-CN" sz="2800" b="1" err="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yí</a:t>
            </a:r>
            <a:r>
              <a:rPr lang="zh-CN" altLang="en-US"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）：赠送</a:t>
            </a:r>
            <a:endParaRPr lang="zh-CN" altLang="en-US"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endParaRPr>
          </a:p>
          <a:p>
            <a:r>
              <a:rPr lang="zh-CN" altLang="en-US"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 彤 （</a:t>
            </a:r>
            <a:r>
              <a:rPr lang="en-US" altLang="zh-CN" sz="2800" b="1" err="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cs typeface="Arial" panose="020B0604020202020204" pitchFamily="34" charset="0"/>
              </a:rPr>
              <a:t>t</a:t>
            </a:r>
            <a:r>
              <a:rPr lang="en-US" altLang="zh-CN" sz="2800" b="1" err="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ó</a:t>
            </a:r>
            <a:r>
              <a:rPr lang="en-US" altLang="zh-CN" sz="2800" b="1" err="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cs typeface="Arial" panose="020B0604020202020204" pitchFamily="34" charset="0"/>
              </a:rPr>
              <a:t>nɡ</a:t>
            </a:r>
            <a:r>
              <a:rPr lang="zh-CN" altLang="en-US"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）：红色的。     怿（</a:t>
            </a:r>
            <a:r>
              <a:rPr lang="en-US" altLang="zh-CN" sz="2800" b="1" err="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yì</a:t>
            </a:r>
            <a:r>
              <a:rPr lang="zh-CN" altLang="en-US"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）：喜爱。</a:t>
            </a:r>
            <a:r>
              <a:rPr lang="en-US" altLang="zh-CN"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  </a:t>
            </a:r>
            <a:endParaRPr lang="en-US" altLang="zh-CN"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endParaRPr>
          </a:p>
          <a:p>
            <a:r>
              <a:rPr lang="en-US" altLang="zh-CN"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 </a:t>
            </a:r>
            <a:r>
              <a:rPr lang="zh-CN" altLang="en-US"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归荑（</a:t>
            </a:r>
            <a:r>
              <a:rPr lang="en-US" altLang="zh-CN" sz="2800" b="1" err="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kuì  tí</a:t>
            </a:r>
            <a:r>
              <a:rPr lang="zh-CN" altLang="en-US"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）：赠送茅草芽。</a:t>
            </a:r>
            <a:r>
              <a:rPr lang="en-US" altLang="zh-CN"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       </a:t>
            </a:r>
            <a:endParaRPr lang="en-US" altLang="zh-CN"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endParaRPr>
          </a:p>
          <a:p>
            <a:r>
              <a:rPr lang="en-US" altLang="zh-CN"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 </a:t>
            </a:r>
            <a:r>
              <a:rPr lang="zh-CN" altLang="en-US"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洵（</a:t>
            </a:r>
            <a:r>
              <a:rPr lang="en-US" altLang="zh-CN" sz="2800" b="1" err="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xún</a:t>
            </a:r>
            <a:r>
              <a:rPr lang="zh-CN" altLang="en-US"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）：诚然，实在。</a:t>
            </a:r>
            <a:r>
              <a:rPr lang="en-US" altLang="zh-CN"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 </a:t>
            </a:r>
            <a:endParaRPr lang="en-US" altLang="zh-CN"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endParaRPr>
          </a:p>
          <a:p>
            <a:r>
              <a:rPr lang="en-US" altLang="zh-CN"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 </a:t>
            </a:r>
            <a:r>
              <a:rPr lang="zh-CN" altLang="en-US"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炜（</a:t>
            </a:r>
            <a:r>
              <a:rPr lang="en-US" altLang="zh-CN" sz="2800" b="1" err="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wěi</a:t>
            </a:r>
            <a:r>
              <a:rPr lang="zh-CN" altLang="en-US"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）：鲜明有光的样子。</a:t>
            </a:r>
            <a:endParaRPr lang="zh-CN" altLang="en-US"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endParaRPr>
          </a:p>
          <a:p>
            <a:r>
              <a:rPr lang="zh-CN" altLang="en-US"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 其：形容词词头，无实义。  </a:t>
            </a:r>
            <a:endParaRPr lang="zh-CN" altLang="en-US"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endParaRPr>
          </a:p>
          <a:p>
            <a:r>
              <a:rPr lang="zh-CN" altLang="en-US"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 有：形容词词头，无实义。 </a:t>
            </a:r>
            <a:endParaRPr lang="zh-CN" altLang="en-US"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endParaRPr>
          </a:p>
        </p:txBody>
      </p:sp>
      <p:sp>
        <p:nvSpPr>
          <p:cNvPr id="2" name="文本框 1"/>
          <p:cNvSpPr txBox="1"/>
          <p:nvPr/>
        </p:nvSpPr>
        <p:spPr>
          <a:xfrm>
            <a:off x="401320" y="236855"/>
            <a:ext cx="5128260" cy="583565"/>
          </a:xfrm>
          <a:prstGeom prst="rect">
            <a:avLst/>
          </a:prstGeom>
          <a:noFill/>
        </p:spPr>
        <p:txBody>
          <a:bodyPr wrap="square" rtlCol="0">
            <a:spAutoFit/>
            <a:scene3d>
              <a:camera prst="orthographicFront"/>
              <a:lightRig rig="threePt" dir="t"/>
            </a:scene3d>
          </a:bodyPr>
          <a:p>
            <a:r>
              <a:rPr lang="zh-CN" altLang="en-US" sz="3200">
                <a:ln/>
                <a:solidFill>
                  <a:schemeClr val="accent1"/>
                </a:solidFill>
                <a:effectLst>
                  <a:outerShdw blurRad="38100" dist="25400" dir="5400000" algn="ctr" rotWithShape="0">
                    <a:srgbClr val="6E747A">
                      <a:alpha val="43000"/>
                    </a:srgbClr>
                  </a:outerShdw>
                </a:effectLst>
              </a:rPr>
              <a:t>总结文言常识</a:t>
            </a:r>
            <a:endParaRPr lang="zh-CN" altLang="en-US" sz="3200">
              <a:ln/>
              <a:solidFill>
                <a:schemeClr val="accent1"/>
              </a:solidFill>
              <a:effectLst>
                <a:outerShdw blurRad="38100" dist="25400" dir="5400000" algn="ctr" rotWithShape="0">
                  <a:srgbClr val="6E747A">
                    <a:alpha val="43000"/>
                  </a:srgbClr>
                </a:outerShdw>
              </a:effectLst>
            </a:endParaRPr>
          </a:p>
        </p:txBody>
      </p:sp>
    </p:spTree>
  </p:cSld>
  <p:clrMapOvr>
    <a:masterClrMapping/>
  </p:clrMapOvr>
  <p:transition>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0933" name="文本框 380932"/>
          <p:cNvSpPr txBox="1"/>
          <p:nvPr/>
        </p:nvSpPr>
        <p:spPr>
          <a:xfrm>
            <a:off x="2044383" y="992505"/>
            <a:ext cx="7489825" cy="4615815"/>
          </a:xfrm>
          <a:prstGeom prst="rect">
            <a:avLst/>
          </a:prstGeom>
          <a:noFill/>
          <a:ln w="12700">
            <a:noFill/>
          </a:ln>
        </p:spPr>
        <p:txBody>
          <a:bodyPr>
            <a:spAutoFit/>
          </a:bodyPr>
          <a:p>
            <a:pPr>
              <a:lnSpc>
                <a:spcPct val="150000"/>
              </a:lnSpc>
            </a:pPr>
            <a:r>
              <a:rPr lang="zh-CN" altLang="en-US"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通假字：</a:t>
            </a:r>
            <a:endParaRPr lang="zh-CN" altLang="en-US"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endParaRPr>
          </a:p>
          <a:p>
            <a:pPr>
              <a:lnSpc>
                <a:spcPct val="150000"/>
              </a:lnSpc>
            </a:pPr>
            <a:r>
              <a:rPr lang="zh-CN" altLang="en-US"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见（通“现”）</a:t>
            </a:r>
            <a:endParaRPr lang="zh-CN" altLang="en-US"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endParaRPr>
          </a:p>
          <a:p>
            <a:pPr>
              <a:lnSpc>
                <a:spcPct val="150000"/>
              </a:lnSpc>
            </a:pPr>
            <a:r>
              <a:rPr lang="zh-CN" altLang="en-US"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爱（通“薆”）</a:t>
            </a:r>
            <a:endParaRPr lang="zh-CN" altLang="en-US"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endParaRPr>
          </a:p>
          <a:p>
            <a:pPr>
              <a:lnSpc>
                <a:spcPct val="150000"/>
              </a:lnSpc>
            </a:pPr>
            <a:r>
              <a:rPr lang="zh-CN" altLang="en-US"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说（通“悦”）</a:t>
            </a:r>
            <a:endParaRPr lang="zh-CN" altLang="en-US"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endParaRPr>
          </a:p>
          <a:p>
            <a:pPr>
              <a:lnSpc>
                <a:spcPct val="150000"/>
              </a:lnSpc>
            </a:pPr>
            <a:r>
              <a:rPr lang="zh-CN" altLang="en-US"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女（通“汝”）</a:t>
            </a:r>
            <a:endParaRPr lang="zh-CN" altLang="en-US"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endParaRPr>
          </a:p>
          <a:p>
            <a:pPr>
              <a:lnSpc>
                <a:spcPct val="150000"/>
              </a:lnSpc>
            </a:pPr>
            <a:r>
              <a:rPr lang="zh-CN" altLang="en-US"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归（通“馈”）</a:t>
            </a:r>
            <a:endParaRPr lang="zh-CN" altLang="en-US"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endParaRPr>
          </a:p>
          <a:p>
            <a:pPr>
              <a:lnSpc>
                <a:spcPct val="150000"/>
              </a:lnSpc>
            </a:pPr>
            <a:r>
              <a:rPr lang="zh-CN" altLang="en-US"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匪（通“非”）</a:t>
            </a:r>
            <a:endParaRPr lang="zh-CN" altLang="en-US" sz="28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endParaRPr>
          </a:p>
        </p:txBody>
      </p:sp>
    </p:spTree>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教学目标：</a:t>
            </a:r>
            <a:endParaRPr lang="zh-CN" altLang="en-US"/>
          </a:p>
        </p:txBody>
      </p:sp>
      <p:sp>
        <p:nvSpPr>
          <p:cNvPr id="3" name="内容占位符 2"/>
          <p:cNvSpPr>
            <a:spLocks noGrp="1"/>
          </p:cNvSpPr>
          <p:nvPr>
            <p:ph idx="1"/>
          </p:nvPr>
        </p:nvSpPr>
        <p:spPr/>
        <p:txBody>
          <a:bodyPr/>
          <a:p>
            <a:r>
              <a:rPr lang="en-US" altLang="zh-CN" sz="320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1</a:t>
            </a:r>
            <a:r>
              <a:rPr sz="320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、了解《诗经》的有关知识；</a:t>
            </a:r>
            <a:endParaRPr sz="320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a:p>
            <a:r>
              <a:rPr lang="en-US" altLang="zh-CN" sz="320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2</a:t>
            </a:r>
            <a:r>
              <a:rPr sz="320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、概括《静女》的大意；</a:t>
            </a:r>
            <a:endParaRPr sz="320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a:p>
            <a:r>
              <a:rPr lang="en-US" altLang="zh-CN" sz="320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3</a:t>
            </a:r>
            <a:r>
              <a:rPr sz="320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、学习《静女》的艺术手法；</a:t>
            </a:r>
            <a:endParaRPr sz="320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a:p>
            <a:r>
              <a:rPr lang="en-US" altLang="zh-CN" sz="320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4</a:t>
            </a:r>
            <a:r>
              <a:rPr sz="320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、体会《诗经》中有关爱情诗歌的描绘。</a:t>
            </a:r>
            <a:endParaRPr sz="320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pic>
        <p:nvPicPr>
          <p:cNvPr id="4" name="图片 3" descr="6ee9512ca3b04998ac233271404e1a68"/>
          <p:cNvPicPr>
            <a:picLocks noChangeAspect="1"/>
          </p:cNvPicPr>
          <p:nvPr/>
        </p:nvPicPr>
        <p:blipFill>
          <a:blip r:embed="rId1"/>
          <a:stretch>
            <a:fillRect/>
          </a:stretch>
        </p:blipFill>
        <p:spPr>
          <a:xfrm>
            <a:off x="9563100" y="3316605"/>
            <a:ext cx="2571115" cy="3472180"/>
          </a:xfrm>
          <a:prstGeom prst="rect">
            <a:avLst/>
          </a:prstGeom>
        </p:spPr>
      </p:pic>
    </p:spTree>
    <p:custDataLst>
      <p:tags r:id="rId2"/>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9937" name="图片 118785" descr="图片1"/>
          <p:cNvPicPr>
            <a:picLocks noChangeAspect="1"/>
          </p:cNvPicPr>
          <p:nvPr/>
        </p:nvPicPr>
        <p:blipFill>
          <a:blip r:embed="rId1">
            <a:lum bright="37997"/>
          </a:blip>
          <a:stretch>
            <a:fillRect/>
          </a:stretch>
        </p:blipFill>
        <p:spPr>
          <a:xfrm>
            <a:off x="1524000" y="0"/>
            <a:ext cx="9144000" cy="6858000"/>
          </a:xfrm>
          <a:prstGeom prst="rect">
            <a:avLst/>
          </a:prstGeom>
          <a:noFill/>
          <a:ln w="9525">
            <a:noFill/>
          </a:ln>
        </p:spPr>
      </p:pic>
      <p:sp>
        <p:nvSpPr>
          <p:cNvPr id="118787" name="文本框 118786"/>
          <p:cNvSpPr txBox="1"/>
          <p:nvPr/>
        </p:nvSpPr>
        <p:spPr>
          <a:xfrm>
            <a:off x="889635" y="0"/>
            <a:ext cx="10457180" cy="6800850"/>
          </a:xfrm>
          <a:prstGeom prst="rect">
            <a:avLst/>
          </a:prstGeom>
          <a:noFill/>
          <a:ln w="9525">
            <a:noFill/>
          </a:ln>
        </p:spPr>
        <p:txBody>
          <a:bodyPr wrap="square" anchor="t">
            <a:spAutoFit/>
          </a:bodyPr>
          <a:p>
            <a:r>
              <a:rPr lang="zh-CN" altLang="en-US" sz="4000" dirty="0">
                <a:solidFill>
                  <a:srgbClr val="FF0066"/>
                </a:solidFill>
                <a:latin typeface="黑体" panose="02010609060101010101" pitchFamily="2" charset="-122"/>
                <a:ea typeface="黑体" panose="02010609060101010101" pitchFamily="2" charset="-122"/>
              </a:rPr>
              <a:t>据译文诵读</a:t>
            </a:r>
            <a:r>
              <a:rPr lang="en-US" altLang="zh-CN" sz="4000" dirty="0">
                <a:solidFill>
                  <a:srgbClr val="FF0066"/>
                </a:solidFill>
                <a:latin typeface="黑体" panose="02010609060101010101" pitchFamily="2" charset="-122"/>
                <a:ea typeface="黑体" panose="02010609060101010101" pitchFamily="2" charset="-122"/>
              </a:rPr>
              <a:t>《</a:t>
            </a:r>
            <a:r>
              <a:rPr lang="zh-CN" altLang="en-US" sz="4000" dirty="0">
                <a:solidFill>
                  <a:srgbClr val="FF0066"/>
                </a:solidFill>
                <a:latin typeface="黑体" panose="02010609060101010101" pitchFamily="2" charset="-122"/>
                <a:ea typeface="黑体" panose="02010609060101010101" pitchFamily="2" charset="-122"/>
              </a:rPr>
              <a:t>静女</a:t>
            </a:r>
            <a:r>
              <a:rPr lang="en-US" altLang="zh-CN" sz="4000">
                <a:solidFill>
                  <a:srgbClr val="FF0066"/>
                </a:solidFill>
                <a:latin typeface="黑体" panose="02010609060101010101" pitchFamily="2" charset="-122"/>
                <a:ea typeface="黑体" panose="02010609060101010101" pitchFamily="2" charset="-122"/>
              </a:rPr>
              <a:t>》</a:t>
            </a:r>
            <a:endParaRPr lang="en-US" altLang="zh-CN" sz="4000">
              <a:solidFill>
                <a:srgbClr val="FF0066"/>
              </a:solidFill>
              <a:latin typeface="黑体" panose="02010609060101010101" pitchFamily="2" charset="-122"/>
              <a:ea typeface="黑体" panose="02010609060101010101" pitchFamily="2" charset="-122"/>
            </a:endParaRPr>
          </a:p>
          <a:p>
            <a:endParaRPr lang="en-US" altLang="zh-CN" sz="3600">
              <a:solidFill>
                <a:srgbClr val="0000FF"/>
              </a:solidFill>
              <a:latin typeface="黑体" panose="02010609060101010101" pitchFamily="2" charset="-122"/>
              <a:ea typeface="黑体" panose="02010609060101010101" pitchFamily="2" charset="-122"/>
            </a:endParaRPr>
          </a:p>
          <a:p>
            <a:r>
              <a:rPr lang="zh-CN" altLang="en-US" sz="3600" dirty="0">
                <a:solidFill>
                  <a:srgbClr val="0000FF"/>
                </a:solidFill>
                <a:latin typeface="黑体" panose="02010609060101010101" pitchFamily="2" charset="-122"/>
                <a:ea typeface="黑体" panose="02010609060101010101" pitchFamily="2" charset="-122"/>
              </a:rPr>
              <a:t>文雅的姑娘美丽，在城上的角楼等我。</a:t>
            </a:r>
            <a:endParaRPr lang="zh-CN" altLang="en-US" sz="3600" dirty="0">
              <a:solidFill>
                <a:srgbClr val="0000FF"/>
              </a:solidFill>
              <a:latin typeface="黑体" panose="02010609060101010101" pitchFamily="2" charset="-122"/>
              <a:ea typeface="黑体" panose="02010609060101010101" pitchFamily="2" charset="-122"/>
            </a:endParaRPr>
          </a:p>
          <a:p>
            <a:r>
              <a:rPr lang="zh-CN" altLang="en-US" sz="3600" dirty="0">
                <a:solidFill>
                  <a:srgbClr val="0000FF"/>
                </a:solidFill>
                <a:latin typeface="黑体" panose="02010609060101010101" pitchFamily="2" charset="-122"/>
                <a:ea typeface="黑体" panose="02010609060101010101" pitchFamily="2" charset="-122"/>
              </a:rPr>
              <a:t>她故意藏在一旁不出现，害我搔头迟疑，想走又不走。</a:t>
            </a:r>
            <a:endParaRPr lang="zh-CN" altLang="en-US" sz="3600" dirty="0">
              <a:solidFill>
                <a:srgbClr val="0000FF"/>
              </a:solidFill>
              <a:latin typeface="黑体" panose="02010609060101010101" pitchFamily="2" charset="-122"/>
              <a:ea typeface="黑体" panose="02010609060101010101" pitchFamily="2" charset="-122"/>
            </a:endParaRPr>
          </a:p>
          <a:p>
            <a:r>
              <a:rPr lang="zh-CN" altLang="en-US" sz="3600" dirty="0">
                <a:solidFill>
                  <a:srgbClr val="0000FF"/>
                </a:solidFill>
                <a:latin typeface="黑体" panose="02010609060101010101" pitchFamily="2" charset="-122"/>
                <a:ea typeface="黑体" panose="02010609060101010101" pitchFamily="2" charset="-122"/>
              </a:rPr>
              <a:t> </a:t>
            </a:r>
            <a:endParaRPr lang="zh-CN" altLang="en-US" sz="3600" dirty="0">
              <a:solidFill>
                <a:srgbClr val="0000FF"/>
              </a:solidFill>
              <a:latin typeface="黑体" panose="02010609060101010101" pitchFamily="2" charset="-122"/>
              <a:ea typeface="黑体" panose="02010609060101010101" pitchFamily="2" charset="-122"/>
            </a:endParaRPr>
          </a:p>
          <a:p>
            <a:r>
              <a:rPr lang="zh-CN" altLang="en-US" sz="3600" dirty="0">
                <a:solidFill>
                  <a:srgbClr val="0000FF"/>
                </a:solidFill>
                <a:latin typeface="黑体" panose="02010609060101010101" pitchFamily="2" charset="-122"/>
                <a:ea typeface="黑体" panose="02010609060101010101" pitchFamily="2" charset="-122"/>
              </a:rPr>
              <a:t>文雅的姑娘美丽，送我一支红色的箫管。这支箫管红光闪闪，我很喜欢它。</a:t>
            </a:r>
            <a:endParaRPr lang="zh-CN" altLang="en-US" sz="3600" dirty="0">
              <a:solidFill>
                <a:srgbClr val="0000FF"/>
              </a:solidFill>
              <a:latin typeface="黑体" panose="02010609060101010101" pitchFamily="2" charset="-122"/>
              <a:ea typeface="黑体" panose="02010609060101010101" pitchFamily="2" charset="-122"/>
            </a:endParaRPr>
          </a:p>
          <a:p>
            <a:r>
              <a:rPr lang="zh-CN" altLang="en-US" sz="3600" dirty="0">
                <a:solidFill>
                  <a:srgbClr val="0000FF"/>
                </a:solidFill>
                <a:latin typeface="黑体" panose="02010609060101010101" pitchFamily="2" charset="-122"/>
                <a:ea typeface="黑体" panose="02010609060101010101" pitchFamily="2" charset="-122"/>
              </a:rPr>
              <a:t> </a:t>
            </a:r>
            <a:endParaRPr lang="zh-CN" altLang="en-US" sz="3600" dirty="0">
              <a:solidFill>
                <a:srgbClr val="0000FF"/>
              </a:solidFill>
              <a:latin typeface="黑体" panose="02010609060101010101" pitchFamily="2" charset="-122"/>
              <a:ea typeface="黑体" panose="02010609060101010101" pitchFamily="2" charset="-122"/>
            </a:endParaRPr>
          </a:p>
          <a:p>
            <a:r>
              <a:rPr lang="zh-CN" altLang="en-US" sz="3600" dirty="0">
                <a:solidFill>
                  <a:srgbClr val="0000FF"/>
                </a:solidFill>
                <a:latin typeface="黑体" panose="02010609060101010101" pitchFamily="2" charset="-122"/>
                <a:ea typeface="黑体" panose="02010609060101010101" pitchFamily="2" charset="-122"/>
              </a:rPr>
              <a:t>文雅的姑娘从野外采摘荑草送给我，荑草美丽又稀奇。不是（因为）荑草有多美，（是因为它是）美人送的。 </a:t>
            </a:r>
            <a:endParaRPr lang="zh-CN" altLang="en-US" sz="3600">
              <a:solidFill>
                <a:srgbClr val="0000FF"/>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8787">
                                            <p:txEl>
                                              <p:charRg st="0" end="10"/>
                                            </p:txEl>
                                          </p:spTgt>
                                        </p:tgtEl>
                                        <p:attrNameLst>
                                          <p:attrName>style.visibility</p:attrName>
                                        </p:attrNameLst>
                                      </p:cBhvr>
                                      <p:to>
                                        <p:strVal val="visible"/>
                                      </p:to>
                                    </p:set>
                                    <p:animEffect transition="in" filter="blinds(horizontal)">
                                      <p:cBhvr>
                                        <p:cTn id="7" dur="500"/>
                                        <p:tgtEl>
                                          <p:spTgt spid="118787">
                                            <p:txEl>
                                              <p:charRg st="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1956" name="文本框 381955"/>
          <p:cNvSpPr txBox="1"/>
          <p:nvPr/>
        </p:nvSpPr>
        <p:spPr>
          <a:xfrm>
            <a:off x="2514600" y="76200"/>
            <a:ext cx="6781800" cy="1014730"/>
          </a:xfrm>
          <a:prstGeom prst="rect">
            <a:avLst/>
          </a:prstGeom>
          <a:noFill/>
          <a:ln w="9525">
            <a:noFill/>
          </a:ln>
        </p:spPr>
        <p:txBody>
          <a:bodyPr>
            <a:spAutoFit/>
          </a:bodyPr>
          <a:p>
            <a:pPr>
              <a:lnSpc>
                <a:spcPct val="100000"/>
              </a:lnSpc>
              <a:spcBef>
                <a:spcPct val="50000"/>
              </a:spcBef>
            </a:pPr>
            <a:endParaRPr lang="en-US" altLang="zh-CN" sz="2400" b="1" dirty="0">
              <a:solidFill>
                <a:srgbClr val="FF0000"/>
              </a:solidFill>
              <a:latin typeface="Times New Roman" panose="02020603050405020304" pitchFamily="18" charset="0"/>
              <a:ea typeface="宋体" panose="02010600030101010101" pitchFamily="2" charset="-122"/>
            </a:endParaRPr>
          </a:p>
          <a:p>
            <a:pPr>
              <a:lnSpc>
                <a:spcPct val="100000"/>
              </a:lnSpc>
              <a:spcBef>
                <a:spcPct val="50000"/>
              </a:spcBef>
            </a:pPr>
            <a:endParaRPr lang="en-US" altLang="zh-CN" sz="2400" b="1" dirty="0">
              <a:solidFill>
                <a:schemeClr val="tx1"/>
              </a:solidFill>
              <a:latin typeface="Times New Roman" panose="02020603050405020304" pitchFamily="18" charset="0"/>
              <a:ea typeface="宋体" panose="02010600030101010101" pitchFamily="2" charset="-122"/>
            </a:endParaRPr>
          </a:p>
        </p:txBody>
      </p:sp>
      <p:sp>
        <p:nvSpPr>
          <p:cNvPr id="381957" name="文本框 381956"/>
          <p:cNvSpPr txBox="1"/>
          <p:nvPr/>
        </p:nvSpPr>
        <p:spPr>
          <a:xfrm>
            <a:off x="2286000" y="685800"/>
            <a:ext cx="7772400" cy="460375"/>
          </a:xfrm>
          <a:prstGeom prst="rect">
            <a:avLst/>
          </a:prstGeom>
          <a:noFill/>
          <a:ln w="9525">
            <a:noFill/>
          </a:ln>
        </p:spPr>
        <p:txBody>
          <a:bodyPr>
            <a:spAutoFit/>
          </a:bodyPr>
          <a:p>
            <a:pPr>
              <a:lnSpc>
                <a:spcPct val="100000"/>
              </a:lnSpc>
              <a:spcBef>
                <a:spcPct val="50000"/>
              </a:spcBef>
            </a:pPr>
            <a:endParaRPr sz="2400" dirty="0">
              <a:solidFill>
                <a:schemeClr val="tx1"/>
              </a:solidFill>
              <a:latin typeface="Times New Roman" panose="02020603050405020304" pitchFamily="18" charset="0"/>
              <a:ea typeface="宋体" panose="02010600030101010101" pitchFamily="2" charset="-122"/>
            </a:endParaRPr>
          </a:p>
        </p:txBody>
      </p:sp>
      <p:sp>
        <p:nvSpPr>
          <p:cNvPr id="381958" name="文本框 381957"/>
          <p:cNvSpPr txBox="1"/>
          <p:nvPr/>
        </p:nvSpPr>
        <p:spPr>
          <a:xfrm>
            <a:off x="2239963" y="930275"/>
            <a:ext cx="6186487" cy="521970"/>
          </a:xfrm>
          <a:prstGeom prst="rect">
            <a:avLst/>
          </a:prstGeom>
          <a:noFill/>
          <a:ln w="9525">
            <a:noFill/>
          </a:ln>
        </p:spPr>
        <p:txBody>
          <a:bodyPr>
            <a:spAutoFit/>
          </a:bodyPr>
          <a:p>
            <a:pPr>
              <a:lnSpc>
                <a:spcPct val="100000"/>
              </a:lnSpc>
              <a:spcBef>
                <a:spcPct val="50000"/>
              </a:spcBef>
            </a:pPr>
            <a:r>
              <a:rPr lang="en-US" altLang="zh-CN" sz="2800" b="1" dirty="0">
                <a:solidFill>
                  <a:srgbClr val="0000FF"/>
                </a:solidFill>
                <a:latin typeface="Times New Roman" panose="02020603050405020304" pitchFamily="18" charset="0"/>
                <a:ea typeface="宋体" panose="02010600030101010101" pitchFamily="2" charset="-122"/>
              </a:rPr>
              <a:t>3</a:t>
            </a:r>
            <a:r>
              <a:rPr lang="zh-CN" altLang="en-US" sz="2800" b="1" dirty="0">
                <a:solidFill>
                  <a:srgbClr val="0000FF"/>
                </a:solidFill>
                <a:latin typeface="Times New Roman" panose="02020603050405020304" pitchFamily="18" charset="0"/>
                <a:ea typeface="宋体" panose="02010600030101010101" pitchFamily="2" charset="-122"/>
              </a:rPr>
              <a:t>、</a:t>
            </a:r>
            <a:r>
              <a:rPr lang="zh-CN" altLang="en-US" sz="2800" b="1" dirty="0">
                <a:solidFill>
                  <a:srgbClr val="0000FF"/>
                </a:solidFill>
                <a:latin typeface="Times New Roman" panose="02020603050405020304" pitchFamily="18" charset="0"/>
                <a:ea typeface="宋体" panose="02010600030101010101" pitchFamily="2" charset="-122"/>
              </a:rPr>
              <a:t>理清思路：</a:t>
            </a:r>
            <a:endParaRPr lang="zh-CN" altLang="en-US" sz="2800" b="1" dirty="0">
              <a:solidFill>
                <a:srgbClr val="0000FF"/>
              </a:solidFill>
              <a:latin typeface="Times New Roman" panose="02020603050405020304" pitchFamily="18" charset="0"/>
              <a:ea typeface="宋体" panose="02010600030101010101" pitchFamily="2" charset="-122"/>
            </a:endParaRPr>
          </a:p>
        </p:txBody>
      </p:sp>
      <p:sp>
        <p:nvSpPr>
          <p:cNvPr id="381959" name="文本框 381958"/>
          <p:cNvSpPr txBox="1"/>
          <p:nvPr/>
        </p:nvSpPr>
        <p:spPr>
          <a:xfrm>
            <a:off x="4648200" y="3733800"/>
            <a:ext cx="1524000" cy="460375"/>
          </a:xfrm>
          <a:prstGeom prst="rect">
            <a:avLst/>
          </a:prstGeom>
          <a:noFill/>
          <a:ln w="9525">
            <a:noFill/>
          </a:ln>
        </p:spPr>
        <p:txBody>
          <a:bodyPr>
            <a:spAutoFit/>
          </a:bodyPr>
          <a:p>
            <a:pPr>
              <a:lnSpc>
                <a:spcPct val="100000"/>
              </a:lnSpc>
              <a:spcBef>
                <a:spcPct val="50000"/>
              </a:spcBef>
            </a:pPr>
            <a:endParaRPr sz="2400" b="1" dirty="0">
              <a:solidFill>
                <a:srgbClr val="FF00FF"/>
              </a:solidFill>
              <a:latin typeface="Times New Roman" panose="02020603050405020304" pitchFamily="18" charset="0"/>
              <a:ea typeface="宋体" panose="02010600030101010101" pitchFamily="2" charset="-122"/>
            </a:endParaRPr>
          </a:p>
        </p:txBody>
      </p:sp>
      <p:sp>
        <p:nvSpPr>
          <p:cNvPr id="381960" name="文本框 381959"/>
          <p:cNvSpPr txBox="1"/>
          <p:nvPr/>
        </p:nvSpPr>
        <p:spPr>
          <a:xfrm>
            <a:off x="4800600" y="4572000"/>
            <a:ext cx="2133600" cy="460375"/>
          </a:xfrm>
          <a:prstGeom prst="rect">
            <a:avLst/>
          </a:prstGeom>
          <a:noFill/>
          <a:ln w="9525">
            <a:noFill/>
          </a:ln>
        </p:spPr>
        <p:txBody>
          <a:bodyPr>
            <a:spAutoFit/>
          </a:bodyPr>
          <a:p>
            <a:pPr>
              <a:lnSpc>
                <a:spcPct val="100000"/>
              </a:lnSpc>
              <a:spcBef>
                <a:spcPct val="50000"/>
              </a:spcBef>
            </a:pPr>
            <a:endParaRPr sz="2400" dirty="0">
              <a:solidFill>
                <a:schemeClr val="tx1"/>
              </a:solidFill>
              <a:latin typeface="Times New Roman" panose="02020603050405020304" pitchFamily="18" charset="0"/>
              <a:ea typeface="宋体" panose="02010600030101010101" pitchFamily="2" charset="-122"/>
            </a:endParaRPr>
          </a:p>
        </p:txBody>
      </p:sp>
      <p:sp>
        <p:nvSpPr>
          <p:cNvPr id="381961" name="文本框 381960"/>
          <p:cNvSpPr txBox="1"/>
          <p:nvPr/>
        </p:nvSpPr>
        <p:spPr>
          <a:xfrm>
            <a:off x="3657600" y="2209800"/>
            <a:ext cx="5943600" cy="460375"/>
          </a:xfrm>
          <a:prstGeom prst="rect">
            <a:avLst/>
          </a:prstGeom>
          <a:noFill/>
          <a:ln w="9525">
            <a:noFill/>
          </a:ln>
        </p:spPr>
        <p:txBody>
          <a:bodyPr>
            <a:spAutoFit/>
          </a:bodyPr>
          <a:p>
            <a:pPr defTabSz="914400">
              <a:lnSpc>
                <a:spcPct val="100000"/>
              </a:lnSpc>
              <a:spcBef>
                <a:spcPct val="50000"/>
              </a:spcBef>
              <a:tabLst>
                <a:tab pos="5746750" algn="l"/>
              </a:tabLst>
            </a:pPr>
            <a:r>
              <a:rPr lang="zh-CN" altLang="en-US" sz="2400" b="1" dirty="0">
                <a:solidFill>
                  <a:srgbClr val="FF0000"/>
                </a:solidFill>
                <a:latin typeface="Times New Roman" panose="02020603050405020304" pitchFamily="18" charset="0"/>
                <a:ea typeface="宋体" panose="02010600030101010101" pitchFamily="2" charset="-122"/>
              </a:rPr>
              <a:t>情人相约图</a:t>
            </a:r>
            <a:r>
              <a:rPr lang="zh-CN" altLang="en-US" sz="2400" b="1" dirty="0">
                <a:solidFill>
                  <a:srgbClr val="0000FF"/>
                </a:solidFill>
                <a:latin typeface="Times New Roman" panose="02020603050405020304" pitchFamily="18" charset="0"/>
                <a:ea typeface="宋体" panose="02010600030101010101" pitchFamily="2" charset="-122"/>
              </a:rPr>
              <a:t>（成功的细节描写）</a:t>
            </a:r>
            <a:endParaRPr lang="zh-CN" altLang="en-US" sz="2400" b="1" dirty="0">
              <a:solidFill>
                <a:srgbClr val="0000FF"/>
              </a:solidFill>
              <a:latin typeface="Times New Roman" panose="02020603050405020304" pitchFamily="18" charset="0"/>
              <a:ea typeface="宋体" panose="02010600030101010101" pitchFamily="2" charset="-122"/>
            </a:endParaRPr>
          </a:p>
        </p:txBody>
      </p:sp>
      <p:sp>
        <p:nvSpPr>
          <p:cNvPr id="381962" name="文本框 381961"/>
          <p:cNvSpPr txBox="1"/>
          <p:nvPr/>
        </p:nvSpPr>
        <p:spPr>
          <a:xfrm>
            <a:off x="4813300" y="1352550"/>
            <a:ext cx="2003425" cy="460375"/>
          </a:xfrm>
          <a:prstGeom prst="rect">
            <a:avLst/>
          </a:prstGeom>
          <a:noFill/>
          <a:ln w="9525">
            <a:noFill/>
          </a:ln>
        </p:spPr>
        <p:txBody>
          <a:bodyPr>
            <a:spAutoFit/>
          </a:bodyPr>
          <a:p>
            <a:pPr>
              <a:lnSpc>
                <a:spcPct val="100000"/>
              </a:lnSpc>
              <a:spcBef>
                <a:spcPct val="50000"/>
              </a:spcBef>
            </a:pPr>
            <a:r>
              <a:rPr lang="zh-CN" altLang="en-US" sz="2400" b="1" dirty="0">
                <a:solidFill>
                  <a:srgbClr val="0000FF"/>
                </a:solidFill>
                <a:latin typeface="Times New Roman" panose="02020603050405020304" pitchFamily="18" charset="0"/>
                <a:ea typeface="宋体" panose="02010600030101010101" pitchFamily="2" charset="-122"/>
              </a:rPr>
              <a:t>诗眼</a:t>
            </a:r>
            <a:r>
              <a:rPr lang="zh-CN" altLang="en-US" sz="2400" dirty="0">
                <a:solidFill>
                  <a:srgbClr val="0000FF"/>
                </a:solidFill>
                <a:latin typeface="Times New Roman" panose="02020603050405020304" pitchFamily="18" charset="0"/>
                <a:ea typeface="宋体" panose="02010600030101010101" pitchFamily="2" charset="-122"/>
              </a:rPr>
              <a:t>：</a:t>
            </a:r>
            <a:endParaRPr lang="zh-CN" altLang="en-US" sz="2400" dirty="0">
              <a:solidFill>
                <a:srgbClr val="0000FF"/>
              </a:solidFill>
              <a:latin typeface="Times New Roman" panose="02020603050405020304" pitchFamily="18" charset="0"/>
              <a:ea typeface="宋体" panose="02010600030101010101" pitchFamily="2" charset="-122"/>
            </a:endParaRPr>
          </a:p>
        </p:txBody>
      </p:sp>
      <p:sp>
        <p:nvSpPr>
          <p:cNvPr id="381963" name="文本框 381962"/>
          <p:cNvSpPr txBox="1"/>
          <p:nvPr/>
        </p:nvSpPr>
        <p:spPr>
          <a:xfrm>
            <a:off x="6521450" y="1382713"/>
            <a:ext cx="1143000" cy="460375"/>
          </a:xfrm>
          <a:prstGeom prst="rect">
            <a:avLst/>
          </a:prstGeom>
          <a:noFill/>
          <a:ln w="9525">
            <a:noFill/>
          </a:ln>
        </p:spPr>
        <p:txBody>
          <a:bodyPr>
            <a:spAutoFit/>
          </a:bodyPr>
          <a:p>
            <a:pPr>
              <a:lnSpc>
                <a:spcPct val="100000"/>
              </a:lnSpc>
              <a:spcBef>
                <a:spcPct val="50000"/>
              </a:spcBef>
            </a:pPr>
            <a:r>
              <a:rPr lang="zh-CN" altLang="en-US" sz="2400" b="1" dirty="0">
                <a:solidFill>
                  <a:srgbClr val="FF0000"/>
                </a:solidFill>
                <a:latin typeface="Times New Roman" panose="02020603050405020304" pitchFamily="18" charset="0"/>
                <a:ea typeface="宋体" panose="02010600030101010101" pitchFamily="2" charset="-122"/>
              </a:rPr>
              <a:t>怿</a:t>
            </a:r>
            <a:endParaRPr lang="zh-CN" altLang="en-US" sz="2400" b="1" dirty="0">
              <a:solidFill>
                <a:srgbClr val="FF0000"/>
              </a:solidFill>
              <a:latin typeface="Times New Roman" panose="02020603050405020304" pitchFamily="18" charset="0"/>
              <a:ea typeface="宋体" panose="02010600030101010101" pitchFamily="2" charset="-122"/>
            </a:endParaRPr>
          </a:p>
        </p:txBody>
      </p:sp>
      <p:sp>
        <p:nvSpPr>
          <p:cNvPr id="381964" name="文本框 381963"/>
          <p:cNvSpPr txBox="1"/>
          <p:nvPr/>
        </p:nvSpPr>
        <p:spPr>
          <a:xfrm>
            <a:off x="2057400" y="3124200"/>
            <a:ext cx="1069975" cy="460375"/>
          </a:xfrm>
          <a:prstGeom prst="rect">
            <a:avLst/>
          </a:prstGeom>
          <a:noFill/>
          <a:ln w="9525">
            <a:noFill/>
          </a:ln>
        </p:spPr>
        <p:txBody>
          <a:bodyPr>
            <a:spAutoFit/>
          </a:bodyPr>
          <a:p>
            <a:pPr>
              <a:lnSpc>
                <a:spcPct val="100000"/>
              </a:lnSpc>
              <a:spcBef>
                <a:spcPct val="50000"/>
              </a:spcBef>
            </a:pPr>
            <a:r>
              <a:rPr lang="zh-CN" altLang="en-US" sz="2400" b="1" dirty="0">
                <a:solidFill>
                  <a:srgbClr val="0000FF"/>
                </a:solidFill>
                <a:latin typeface="Times New Roman" panose="02020603050405020304" pitchFamily="18" charset="0"/>
                <a:ea typeface="宋体" panose="02010600030101010101" pitchFamily="2" charset="-122"/>
              </a:rPr>
              <a:t>静女</a:t>
            </a:r>
            <a:endParaRPr lang="zh-CN" altLang="en-US" sz="2400" dirty="0">
              <a:solidFill>
                <a:srgbClr val="0000FF"/>
              </a:solidFill>
              <a:latin typeface="Times New Roman" panose="02020603050405020304" pitchFamily="18" charset="0"/>
              <a:ea typeface="宋体" panose="02010600030101010101" pitchFamily="2" charset="-122"/>
            </a:endParaRPr>
          </a:p>
        </p:txBody>
      </p:sp>
      <p:sp>
        <p:nvSpPr>
          <p:cNvPr id="381965" name="左大括号 381964"/>
          <p:cNvSpPr/>
          <p:nvPr/>
        </p:nvSpPr>
        <p:spPr>
          <a:xfrm>
            <a:off x="3200400" y="2362200"/>
            <a:ext cx="304800" cy="2133600"/>
          </a:xfrm>
          <a:prstGeom prst="leftBrace">
            <a:avLst>
              <a:gd name="adj1" fmla="val 58333"/>
              <a:gd name="adj2" fmla="val 50000"/>
            </a:avLst>
          </a:prstGeom>
          <a:noFill/>
          <a:ln w="9525" cap="flat" cmpd="sng">
            <a:solidFill>
              <a:schemeClr val="tx1"/>
            </a:solidFill>
            <a:prstDash val="solid"/>
            <a:miter/>
            <a:headEnd type="none" w="med" len="med"/>
            <a:tailEnd type="none" w="med" len="med"/>
          </a:ln>
        </p:spPr>
        <p:txBody>
          <a:bodyPr wrap="none" anchor="ctr"/>
          <a:p>
            <a:pPr algn="ctr">
              <a:lnSpc>
                <a:spcPct val="150000"/>
              </a:lnSpc>
            </a:pPr>
            <a:endParaRPr sz="2400" dirty="0">
              <a:solidFill>
                <a:srgbClr val="FFFF00"/>
              </a:solidFill>
              <a:latin typeface="宋体" panose="02010600030101010101" pitchFamily="2" charset="-122"/>
              <a:ea typeface="宋体" panose="02010600030101010101" pitchFamily="2" charset="-122"/>
            </a:endParaRPr>
          </a:p>
        </p:txBody>
      </p:sp>
      <p:sp>
        <p:nvSpPr>
          <p:cNvPr id="381966" name="文本框 381965"/>
          <p:cNvSpPr txBox="1"/>
          <p:nvPr/>
        </p:nvSpPr>
        <p:spPr>
          <a:xfrm>
            <a:off x="3886200" y="2362200"/>
            <a:ext cx="2743200" cy="460375"/>
          </a:xfrm>
          <a:prstGeom prst="rect">
            <a:avLst/>
          </a:prstGeom>
          <a:noFill/>
          <a:ln w="9525">
            <a:noFill/>
          </a:ln>
        </p:spPr>
        <p:txBody>
          <a:bodyPr>
            <a:spAutoFit/>
          </a:bodyPr>
          <a:p>
            <a:pPr>
              <a:lnSpc>
                <a:spcPct val="100000"/>
              </a:lnSpc>
              <a:spcBef>
                <a:spcPct val="50000"/>
              </a:spcBef>
            </a:pPr>
            <a:endParaRPr sz="2400" dirty="0">
              <a:solidFill>
                <a:srgbClr val="0000FF"/>
              </a:solidFill>
              <a:latin typeface="Times New Roman" panose="02020603050405020304" pitchFamily="18" charset="0"/>
              <a:ea typeface="宋体" panose="02010600030101010101" pitchFamily="2" charset="-122"/>
            </a:endParaRPr>
          </a:p>
        </p:txBody>
      </p:sp>
      <p:sp>
        <p:nvSpPr>
          <p:cNvPr id="381967" name="文本框 381966"/>
          <p:cNvSpPr txBox="1"/>
          <p:nvPr/>
        </p:nvSpPr>
        <p:spPr>
          <a:xfrm>
            <a:off x="3657600" y="3168650"/>
            <a:ext cx="2286000" cy="460375"/>
          </a:xfrm>
          <a:prstGeom prst="rect">
            <a:avLst/>
          </a:prstGeom>
          <a:noFill/>
          <a:ln w="9525">
            <a:noFill/>
          </a:ln>
        </p:spPr>
        <p:txBody>
          <a:bodyPr>
            <a:spAutoFit/>
          </a:bodyPr>
          <a:p>
            <a:pPr>
              <a:lnSpc>
                <a:spcPct val="100000"/>
              </a:lnSpc>
              <a:spcBef>
                <a:spcPct val="50000"/>
              </a:spcBef>
            </a:pPr>
            <a:r>
              <a:rPr lang="zh-CN" altLang="en-US" sz="2400" b="1" dirty="0">
                <a:solidFill>
                  <a:srgbClr val="FF0000"/>
                </a:solidFill>
                <a:latin typeface="Times New Roman" panose="02020603050405020304" pitchFamily="18" charset="0"/>
                <a:ea typeface="宋体" panose="02010600030101010101" pitchFamily="2" charset="-122"/>
              </a:rPr>
              <a:t>情人相见图</a:t>
            </a:r>
            <a:endParaRPr lang="zh-CN" altLang="en-US" sz="2400" dirty="0">
              <a:solidFill>
                <a:schemeClr val="tx1"/>
              </a:solidFill>
              <a:latin typeface="Times New Roman" panose="02020603050405020304" pitchFamily="18" charset="0"/>
              <a:ea typeface="宋体" panose="02010600030101010101" pitchFamily="2" charset="-122"/>
            </a:endParaRPr>
          </a:p>
        </p:txBody>
      </p:sp>
      <p:sp>
        <p:nvSpPr>
          <p:cNvPr id="381968" name="文本框 381967"/>
          <p:cNvSpPr txBox="1"/>
          <p:nvPr/>
        </p:nvSpPr>
        <p:spPr>
          <a:xfrm>
            <a:off x="5880100" y="3168650"/>
            <a:ext cx="1676400" cy="460375"/>
          </a:xfrm>
          <a:prstGeom prst="rect">
            <a:avLst/>
          </a:prstGeom>
          <a:noFill/>
          <a:ln w="9525">
            <a:noFill/>
          </a:ln>
        </p:spPr>
        <p:txBody>
          <a:bodyPr>
            <a:spAutoFit/>
          </a:bodyPr>
          <a:p>
            <a:pPr>
              <a:lnSpc>
                <a:spcPct val="100000"/>
              </a:lnSpc>
              <a:spcBef>
                <a:spcPct val="50000"/>
              </a:spcBef>
            </a:pPr>
            <a:r>
              <a:rPr lang="zh-CN" altLang="en-US" sz="2400" b="1" dirty="0">
                <a:solidFill>
                  <a:srgbClr val="0000FF"/>
                </a:solidFill>
                <a:latin typeface="Times New Roman" panose="02020603050405020304" pitchFamily="18" charset="0"/>
                <a:ea typeface="宋体" panose="02010600030101010101" pitchFamily="2" charset="-122"/>
              </a:rPr>
              <a:t>（比）</a:t>
            </a:r>
            <a:endParaRPr lang="zh-CN" altLang="en-US" sz="2400" b="1" dirty="0">
              <a:solidFill>
                <a:srgbClr val="0000FF"/>
              </a:solidFill>
              <a:latin typeface="Times New Roman" panose="02020603050405020304" pitchFamily="18" charset="0"/>
              <a:ea typeface="宋体" panose="02010600030101010101" pitchFamily="2" charset="-122"/>
            </a:endParaRPr>
          </a:p>
        </p:txBody>
      </p:sp>
      <p:sp>
        <p:nvSpPr>
          <p:cNvPr id="381969" name="文本框 381968"/>
          <p:cNvSpPr txBox="1"/>
          <p:nvPr/>
        </p:nvSpPr>
        <p:spPr>
          <a:xfrm>
            <a:off x="3733800" y="4038600"/>
            <a:ext cx="2743200" cy="460375"/>
          </a:xfrm>
          <a:prstGeom prst="rect">
            <a:avLst/>
          </a:prstGeom>
          <a:noFill/>
          <a:ln w="9525">
            <a:noFill/>
          </a:ln>
        </p:spPr>
        <p:txBody>
          <a:bodyPr>
            <a:spAutoFit/>
          </a:bodyPr>
          <a:p>
            <a:pPr>
              <a:lnSpc>
                <a:spcPct val="100000"/>
              </a:lnSpc>
            </a:pPr>
            <a:r>
              <a:rPr lang="zh-CN" altLang="en-US" sz="2400" b="1" dirty="0">
                <a:solidFill>
                  <a:srgbClr val="FF0000"/>
                </a:solidFill>
                <a:latin typeface="Times New Roman" panose="02020603050405020304" pitchFamily="18" charset="0"/>
                <a:ea typeface="宋体" panose="02010600030101010101" pitchFamily="2" charset="-122"/>
              </a:rPr>
              <a:t>情人送别图</a:t>
            </a:r>
            <a:endParaRPr lang="zh-CN" altLang="en-US" sz="2400" dirty="0">
              <a:solidFill>
                <a:schemeClr val="tx1"/>
              </a:solidFill>
              <a:latin typeface="Times New Roman" panose="02020603050405020304" pitchFamily="18" charset="0"/>
              <a:ea typeface="宋体" panose="02010600030101010101" pitchFamily="2" charset="-122"/>
            </a:endParaRPr>
          </a:p>
        </p:txBody>
      </p:sp>
      <p:sp>
        <p:nvSpPr>
          <p:cNvPr id="381970" name="文本框 381969"/>
          <p:cNvSpPr txBox="1"/>
          <p:nvPr/>
        </p:nvSpPr>
        <p:spPr>
          <a:xfrm>
            <a:off x="5562600" y="4038600"/>
            <a:ext cx="2667000" cy="460375"/>
          </a:xfrm>
          <a:prstGeom prst="rect">
            <a:avLst/>
          </a:prstGeom>
          <a:noFill/>
          <a:ln w="9525">
            <a:noFill/>
          </a:ln>
        </p:spPr>
        <p:txBody>
          <a:bodyPr>
            <a:spAutoFit/>
          </a:bodyPr>
          <a:p>
            <a:pPr>
              <a:lnSpc>
                <a:spcPct val="100000"/>
              </a:lnSpc>
              <a:spcBef>
                <a:spcPct val="50000"/>
              </a:spcBef>
            </a:pPr>
            <a:r>
              <a:rPr lang="zh-CN" altLang="en-US" sz="2400" b="1" dirty="0">
                <a:solidFill>
                  <a:srgbClr val="0000FF"/>
                </a:solidFill>
                <a:latin typeface="Times New Roman" panose="02020603050405020304" pitchFamily="18" charset="0"/>
                <a:ea typeface="宋体" panose="02010600030101010101" pitchFamily="2" charset="-122"/>
              </a:rPr>
              <a:t>（比、顶针）</a:t>
            </a:r>
            <a:endParaRPr lang="zh-CN" altLang="en-US" sz="2400" b="1" dirty="0">
              <a:solidFill>
                <a:srgbClr val="0000FF"/>
              </a:solidFill>
              <a:latin typeface="Times New Roman" panose="02020603050405020304" pitchFamily="18" charset="0"/>
              <a:ea typeface="宋体" panose="02010600030101010101" pitchFamily="2" charset="-122"/>
            </a:endParaRPr>
          </a:p>
        </p:txBody>
      </p:sp>
      <p:sp>
        <p:nvSpPr>
          <p:cNvPr id="381971" name="任意多边形 381970"/>
          <p:cNvSpPr/>
          <p:nvPr/>
        </p:nvSpPr>
        <p:spPr>
          <a:xfrm rot="5400000" flipV="1">
            <a:off x="5410200" y="3810000"/>
            <a:ext cx="1143000" cy="1905000"/>
          </a:xfrm>
          <a:custGeom>
            <a:avLst/>
            <a:gdLst>
              <a:gd name="txL" fmla="*/ 3163 w 21600"/>
              <a:gd name="txT" fmla="*/ 3163 h 21600"/>
              <a:gd name="txR" fmla="*/ 18437 w 21600"/>
              <a:gd name="txB" fmla="*/ 18437 h 21600"/>
            </a:gdLst>
            <a:ahLst/>
            <a:cxnLst>
              <a:cxn ang="270">
                <a:pos x="16959" y="1928"/>
              </a:cxn>
              <a:cxn ang="270">
                <a:pos x="7968" y="3210"/>
              </a:cxn>
              <a:cxn ang="270">
                <a:pos x="13879" y="6364"/>
              </a:cxn>
              <a:cxn ang="0">
                <a:pos x="24300" y="10800"/>
              </a:cxn>
              <a:cxn ang="0">
                <a:pos x="18900" y="16200"/>
              </a:cxn>
              <a:cxn ang="0">
                <a:pos x="13500" y="10800"/>
              </a:cxn>
            </a:cxnLst>
            <a:rect l="txL" t="txT" r="txR" b="txB"/>
            <a:pathLst>
              <a:path w="21600" h="21600">
                <a:moveTo>
                  <a:pt x="16200" y="10800"/>
                </a:moveTo>
                <a:arcTo wR="5400" hR="5400" stAng="0" swAng="-6627467"/>
                <a:lnTo>
                  <a:pt x="7025" y="681"/>
                </a:lnTo>
                <a:arcTo wR="10800" hR="10800" stAng="-6627467" swAng="6627467"/>
                <a:lnTo>
                  <a:pt x="24300" y="10800"/>
                </a:lnTo>
                <a:lnTo>
                  <a:pt x="18900" y="16200"/>
                </a:lnTo>
                <a:lnTo>
                  <a:pt x="13500" y="10800"/>
                </a:lnTo>
                <a:lnTo>
                  <a:pt x="16200" y="10800"/>
                </a:lnTo>
                <a:close/>
              </a:path>
            </a:pathLst>
          </a:custGeom>
          <a:solidFill>
            <a:schemeClr val="accent1"/>
          </a:solidFill>
          <a:ln w="9525" cap="flat" cmpd="sng">
            <a:solidFill>
              <a:schemeClr val="tx1"/>
            </a:solidFill>
            <a:prstDash val="solid"/>
            <a:miter/>
            <a:headEnd type="none" w="med" len="med"/>
            <a:tailEnd type="none" w="med" len="med"/>
          </a:ln>
        </p:spPr>
        <p:txBody>
          <a:bodyPr rot="0" vert="eaVert" wrap="none" anchor="ctr"/>
          <a:p>
            <a:pPr algn="ctr">
              <a:lnSpc>
                <a:spcPct val="150000"/>
              </a:lnSpc>
            </a:pPr>
            <a:endParaRPr sz="2400" dirty="0">
              <a:solidFill>
                <a:srgbClr val="FFFF00"/>
              </a:solidFill>
              <a:latin typeface="宋体" panose="02010600030101010101" pitchFamily="2" charset="-122"/>
              <a:ea typeface="宋体" panose="02010600030101010101" pitchFamily="2" charset="-122"/>
            </a:endParaRPr>
          </a:p>
        </p:txBody>
      </p:sp>
      <p:sp>
        <p:nvSpPr>
          <p:cNvPr id="381972" name="文本框 381971"/>
          <p:cNvSpPr txBox="1"/>
          <p:nvPr/>
        </p:nvSpPr>
        <p:spPr>
          <a:xfrm>
            <a:off x="6553200" y="5029200"/>
            <a:ext cx="3276600" cy="460375"/>
          </a:xfrm>
          <a:prstGeom prst="rect">
            <a:avLst/>
          </a:prstGeom>
          <a:noFill/>
          <a:ln w="9525">
            <a:noFill/>
          </a:ln>
        </p:spPr>
        <p:txBody>
          <a:bodyPr>
            <a:spAutoFit/>
          </a:bodyPr>
          <a:p>
            <a:pPr>
              <a:lnSpc>
                <a:spcPct val="100000"/>
              </a:lnSpc>
              <a:spcBef>
                <a:spcPct val="50000"/>
              </a:spcBef>
            </a:pPr>
            <a:r>
              <a:rPr lang="zh-CN" altLang="en-US" sz="2400" b="1" dirty="0">
                <a:solidFill>
                  <a:srgbClr val="CC00FF"/>
                </a:solidFill>
                <a:latin typeface="Times New Roman" panose="02020603050405020304" pitchFamily="18" charset="0"/>
                <a:ea typeface="宋体" panose="02010600030101010101" pitchFamily="2" charset="-122"/>
              </a:rPr>
              <a:t>物微而情意浓</a:t>
            </a:r>
            <a:endParaRPr lang="zh-CN" altLang="en-US" sz="2400" b="1" dirty="0">
              <a:solidFill>
                <a:srgbClr val="CC00FF"/>
              </a:solidFill>
              <a:latin typeface="Times New Roman" panose="02020603050405020304" pitchFamily="18" charset="0"/>
              <a:ea typeface="宋体" panose="02010600030101010101" pitchFamily="2" charset="-122"/>
            </a:endParaRPr>
          </a:p>
        </p:txBody>
      </p:sp>
      <p:sp>
        <p:nvSpPr>
          <p:cNvPr id="381973" name="右大括号 381972"/>
          <p:cNvSpPr/>
          <p:nvPr/>
        </p:nvSpPr>
        <p:spPr>
          <a:xfrm>
            <a:off x="8001000" y="3309938"/>
            <a:ext cx="317500" cy="995362"/>
          </a:xfrm>
          <a:prstGeom prst="rightBrace">
            <a:avLst>
              <a:gd name="adj1" fmla="val 26124"/>
              <a:gd name="adj2" fmla="val 50000"/>
            </a:avLst>
          </a:prstGeom>
          <a:noFill/>
          <a:ln w="9525" cap="flat" cmpd="sng">
            <a:solidFill>
              <a:schemeClr val="tx1"/>
            </a:solidFill>
            <a:prstDash val="solid"/>
            <a:miter/>
            <a:headEnd type="none" w="med" len="med"/>
            <a:tailEnd type="none" w="med" len="med"/>
          </a:ln>
        </p:spPr>
        <p:txBody>
          <a:bodyPr wrap="none" anchor="ctr"/>
          <a:p>
            <a:pPr algn="ctr">
              <a:lnSpc>
                <a:spcPct val="150000"/>
              </a:lnSpc>
            </a:pPr>
            <a:endParaRPr sz="2400" dirty="0">
              <a:solidFill>
                <a:srgbClr val="FFFF00"/>
              </a:solidFill>
              <a:latin typeface="宋体" panose="02010600030101010101" pitchFamily="2" charset="-122"/>
              <a:ea typeface="宋体" panose="02010600030101010101" pitchFamily="2" charset="-122"/>
            </a:endParaRPr>
          </a:p>
        </p:txBody>
      </p:sp>
      <p:sp>
        <p:nvSpPr>
          <p:cNvPr id="381974" name="文本框 381973"/>
          <p:cNvSpPr txBox="1"/>
          <p:nvPr/>
        </p:nvSpPr>
        <p:spPr>
          <a:xfrm>
            <a:off x="8305800" y="3594100"/>
            <a:ext cx="1822450" cy="460375"/>
          </a:xfrm>
          <a:prstGeom prst="rect">
            <a:avLst/>
          </a:prstGeom>
          <a:noFill/>
          <a:ln w="9525">
            <a:noFill/>
          </a:ln>
        </p:spPr>
        <p:txBody>
          <a:bodyPr>
            <a:spAutoFit/>
          </a:bodyPr>
          <a:p>
            <a:pPr>
              <a:lnSpc>
                <a:spcPct val="100000"/>
              </a:lnSpc>
              <a:spcBef>
                <a:spcPct val="50000"/>
              </a:spcBef>
            </a:pPr>
            <a:r>
              <a:rPr lang="zh-CN" altLang="en-US" sz="2400" b="1" dirty="0">
                <a:solidFill>
                  <a:srgbClr val="0000FF"/>
                </a:solidFill>
                <a:latin typeface="Times New Roman" panose="02020603050405020304" pitchFamily="18" charset="0"/>
                <a:ea typeface="宋体" panose="02010600030101010101" pitchFamily="2" charset="-122"/>
              </a:rPr>
              <a:t>借物写情</a:t>
            </a:r>
            <a:endParaRPr lang="zh-CN" altLang="en-US" sz="2400" b="1" dirty="0">
              <a:solidFill>
                <a:srgbClr val="0000FF"/>
              </a:solidFill>
              <a:latin typeface="Times New Roman" panose="02020603050405020304" pitchFamily="18" charset="0"/>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19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8196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8196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8196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8196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nodePh="1">
                                  <p:stCondLst>
                                    <p:cond delay="0"/>
                                  </p:stCondLst>
                                  <p:endCondLst>
                                    <p:cond evt="begin" delay="0">
                                      <p:tn val="25"/>
                                    </p:cond>
                                  </p:endCondLst>
                                  <p:childTnLst>
                                    <p:set>
                                      <p:cBhvr>
                                        <p:cTn id="26" dur="1" fill="hold">
                                          <p:stCondLst>
                                            <p:cond delay="0"/>
                                          </p:stCondLst>
                                        </p:cTn>
                                        <p:tgtEl>
                                          <p:spTgt spid="38196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8196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8196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8196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8197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81971"/>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81972"/>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81973"/>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819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1961" grpId="0"/>
      <p:bldP spid="381962" grpId="0"/>
      <p:bldP spid="381963" grpId="0"/>
      <p:bldP spid="381964" grpId="0"/>
      <p:bldP spid="381965" grpId="0" bldLvl="0" animBg="1"/>
      <p:bldP spid="381966" grpId="0"/>
      <p:bldP spid="381967" grpId="0"/>
      <p:bldP spid="381968" grpId="0"/>
      <p:bldP spid="381969" grpId="0"/>
      <p:bldP spid="381970" grpId="0"/>
      <p:bldP spid="381971" grpId="0" bldLvl="0" animBg="1"/>
      <p:bldP spid="381972" grpId="0"/>
      <p:bldP spid="381973" grpId="0" bldLvl="0" animBg="1"/>
      <p:bldP spid="38197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scene3d>
              <a:camera prst="orthographicFront"/>
              <a:lightRig rig="threePt" dir="t"/>
            </a:scene3d>
          </a:bodyPr>
          <a:p>
            <a:r>
              <a:rPr lang="zh-CN" altLang="en-US">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教学目标</a:t>
            </a:r>
            <a:r>
              <a:rPr lang="en-US" altLang="zh-CN">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3</a:t>
            </a:r>
            <a:r>
              <a:rPr>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a:t>
            </a:r>
            <a:endParaRPr>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sp>
        <p:nvSpPr>
          <p:cNvPr id="3" name="内容占位符 2"/>
          <p:cNvSpPr>
            <a:spLocks noGrp="1"/>
          </p:cNvSpPr>
          <p:nvPr>
            <p:ph idx="1"/>
          </p:nvPr>
        </p:nvSpPr>
        <p:spPr/>
        <p:txBody>
          <a:bodyPr>
            <a:normAutofit/>
            <a:scene3d>
              <a:camera prst="orthographicFront"/>
              <a:lightRig rig="threePt" dir="t"/>
            </a:scene3d>
          </a:bodyPr>
          <a:p>
            <a:pPr marL="0" indent="0">
              <a:buNone/>
            </a:pPr>
            <a:r>
              <a:rPr sz="720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隶书" panose="02010509060101010101" charset="-122"/>
                <a:ea typeface="隶书" panose="02010509060101010101" charset="-122"/>
                <a:sym typeface="+mn-ea"/>
              </a:rPr>
              <a:t>学习《静女》的艺术手法；</a:t>
            </a:r>
            <a:endParaRPr lang="zh-CN" altLang="en-US" sz="720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隶书" panose="02010509060101010101" charset="-122"/>
              <a:ea typeface="隶书" panose="02010509060101010101" charset="-122"/>
              <a:sym typeface="+mn-ea"/>
            </a:endParaRPr>
          </a:p>
        </p:txBody>
      </p:sp>
      <p:pic>
        <p:nvPicPr>
          <p:cNvPr id="4" name="图片 3" descr="04cf222c969a42a59b87913d7c26500d"/>
          <p:cNvPicPr>
            <a:picLocks noChangeAspect="1"/>
          </p:cNvPicPr>
          <p:nvPr/>
        </p:nvPicPr>
        <p:blipFill>
          <a:blip r:embed="rId1"/>
          <a:stretch>
            <a:fillRect/>
          </a:stretch>
        </p:blipFill>
        <p:spPr>
          <a:xfrm>
            <a:off x="10363835" y="5078730"/>
            <a:ext cx="1828165" cy="1779270"/>
          </a:xfrm>
          <a:prstGeom prst="rect">
            <a:avLst/>
          </a:prstGeom>
        </p:spPr>
      </p:pic>
    </p:spTree>
    <p:custDataLst>
      <p:tags r:id="rId2"/>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4242" name="矩形 394241"/>
          <p:cNvSpPr/>
          <p:nvPr/>
        </p:nvSpPr>
        <p:spPr>
          <a:xfrm>
            <a:off x="1724025" y="1844993"/>
            <a:ext cx="7688263" cy="1691640"/>
          </a:xfrm>
          <a:prstGeom prst="rect">
            <a:avLst/>
          </a:prstGeom>
          <a:noFill/>
          <a:ln w="12700">
            <a:noFill/>
          </a:ln>
        </p:spPr>
        <p:txBody>
          <a:bodyPr>
            <a:spAutoFit/>
          </a:bodyPr>
          <a:p>
            <a:pPr algn="ctr"/>
            <a:r>
              <a:rPr lang="zh-CN" altLang="en-US" sz="2800" dirty="0">
                <a:solidFill>
                  <a:schemeClr val="tx1"/>
                </a:solidFill>
                <a:latin typeface="黑体" panose="02010609060101010101" pitchFamily="2" charset="-122"/>
                <a:ea typeface="黑体" panose="02010609060101010101" pitchFamily="2" charset="-122"/>
              </a:rPr>
              <a:t>静女</a:t>
            </a:r>
            <a:endParaRPr lang="zh-CN" altLang="en-US" sz="2800" dirty="0">
              <a:solidFill>
                <a:schemeClr val="tx1"/>
              </a:solidFill>
              <a:latin typeface="黑体" panose="02010609060101010101" pitchFamily="2" charset="-122"/>
              <a:ea typeface="黑体" panose="02010609060101010101" pitchFamily="2" charset="-122"/>
            </a:endParaRPr>
          </a:p>
          <a:p>
            <a:r>
              <a:rPr lang="zh-CN" altLang="en-US" sz="2800" dirty="0">
                <a:solidFill>
                  <a:schemeClr val="tx1"/>
                </a:solidFill>
                <a:latin typeface="宋体" panose="02010600030101010101" pitchFamily="2" charset="-122"/>
                <a:ea typeface="宋体" panose="02010600030101010101" pitchFamily="2" charset="-122"/>
              </a:rPr>
              <a:t>   </a:t>
            </a:r>
            <a:r>
              <a:rPr lang="zh-CN" altLang="en-US" sz="2400" b="1" u="sng" dirty="0">
                <a:solidFill>
                  <a:srgbClr val="FF0000"/>
                </a:solidFill>
                <a:latin typeface="楷体_GB2312" pitchFamily="49" charset="-122"/>
                <a:ea typeface="楷体_GB2312" pitchFamily="49" charset="-122"/>
              </a:rPr>
              <a:t>静女其姝</a:t>
            </a:r>
            <a:r>
              <a:rPr lang="zh-CN" altLang="en-US" sz="2400" b="1" dirty="0">
                <a:solidFill>
                  <a:srgbClr val="FF0000"/>
                </a:solidFill>
                <a:latin typeface="楷体_GB2312" pitchFamily="49" charset="-122"/>
                <a:ea typeface="楷体_GB2312" pitchFamily="49" charset="-122"/>
              </a:rPr>
              <a:t>，俟我于城隅。爱而不见，搔首踟躇。 </a:t>
            </a:r>
            <a:br>
              <a:rPr lang="zh-CN" altLang="en-US" sz="2400" b="1" dirty="0">
                <a:solidFill>
                  <a:srgbClr val="FF0000"/>
                </a:solidFill>
                <a:latin typeface="楷体_GB2312" pitchFamily="49" charset="-122"/>
                <a:ea typeface="楷体_GB2312" pitchFamily="49" charset="-122"/>
              </a:rPr>
            </a:br>
            <a:r>
              <a:rPr lang="zh-CN" altLang="en-US" sz="2400" b="1" dirty="0">
                <a:solidFill>
                  <a:srgbClr val="FF0000"/>
                </a:solidFill>
                <a:latin typeface="楷体_GB2312" pitchFamily="49" charset="-122"/>
                <a:ea typeface="楷体_GB2312" pitchFamily="49" charset="-122"/>
              </a:rPr>
              <a:t>    </a:t>
            </a:r>
            <a:r>
              <a:rPr lang="zh-CN" altLang="en-US" sz="2400" b="1" u="sng" dirty="0">
                <a:solidFill>
                  <a:srgbClr val="FF0000"/>
                </a:solidFill>
                <a:latin typeface="楷体_GB2312" pitchFamily="49" charset="-122"/>
                <a:ea typeface="楷体_GB2312" pitchFamily="49" charset="-122"/>
              </a:rPr>
              <a:t>静女其娈</a:t>
            </a:r>
            <a:r>
              <a:rPr lang="zh-CN" altLang="en-US" sz="2400" b="1" dirty="0">
                <a:solidFill>
                  <a:srgbClr val="FF0000"/>
                </a:solidFill>
                <a:latin typeface="楷体_GB2312" pitchFamily="49" charset="-122"/>
                <a:ea typeface="楷体_GB2312" pitchFamily="49" charset="-122"/>
              </a:rPr>
              <a:t>，贻我彤管。彤管有炜，说怿女美。 </a:t>
            </a:r>
            <a:br>
              <a:rPr lang="zh-CN" altLang="en-US" sz="2400" b="1" dirty="0">
                <a:solidFill>
                  <a:srgbClr val="FF0000"/>
                </a:solidFill>
                <a:latin typeface="楷体_GB2312" pitchFamily="49" charset="-122"/>
                <a:ea typeface="楷体_GB2312" pitchFamily="49" charset="-122"/>
              </a:rPr>
            </a:br>
            <a:r>
              <a:rPr lang="zh-CN" altLang="en-US" sz="2400" b="1" dirty="0">
                <a:solidFill>
                  <a:srgbClr val="FF0000"/>
                </a:solidFill>
                <a:latin typeface="楷体_GB2312" pitchFamily="49" charset="-122"/>
                <a:ea typeface="楷体_GB2312" pitchFamily="49" charset="-122"/>
              </a:rPr>
              <a:t>   自牧归荑，洵美且异。匪女之为美，美人之贻。 </a:t>
            </a:r>
            <a:endParaRPr lang="zh-CN" altLang="en-US" sz="2400" b="1" dirty="0">
              <a:solidFill>
                <a:srgbClr val="FF0000"/>
              </a:solidFill>
              <a:latin typeface="楷体_GB2312" pitchFamily="49" charset="-122"/>
              <a:ea typeface="楷体_GB2312" pitchFamily="49" charset="-122"/>
            </a:endParaRPr>
          </a:p>
        </p:txBody>
      </p:sp>
      <p:sp>
        <p:nvSpPr>
          <p:cNvPr id="394243" name="圆角矩形标注 394242"/>
          <p:cNvSpPr/>
          <p:nvPr/>
        </p:nvSpPr>
        <p:spPr>
          <a:xfrm>
            <a:off x="2538095" y="1445895"/>
            <a:ext cx="1870075" cy="736600"/>
          </a:xfrm>
          <a:prstGeom prst="wedgeRoundRectCallout">
            <a:avLst>
              <a:gd name="adj1" fmla="val -22639"/>
              <a:gd name="adj2" fmla="val 124662"/>
              <a:gd name="adj3" fmla="val 16667"/>
            </a:avLst>
          </a:prstGeom>
          <a:solidFill>
            <a:srgbClr val="00FFFF"/>
          </a:solidFill>
          <a:ln w="12700">
            <a:noFill/>
          </a:ln>
        </p:spPr>
        <p:txBody>
          <a:bodyPr/>
          <a:p>
            <a:pPr algn="ctr">
              <a:lnSpc>
                <a:spcPct val="150000"/>
              </a:lnSpc>
            </a:pPr>
            <a:r>
              <a:rPr lang="zh-CN" altLang="en-US" sz="2400" b="1" dirty="0">
                <a:solidFill>
                  <a:schemeClr val="tx1"/>
                </a:solidFill>
                <a:latin typeface="宋体" panose="02010600030101010101" pitchFamily="2" charset="-122"/>
                <a:ea typeface="宋体" panose="02010600030101010101" pitchFamily="2" charset="-122"/>
              </a:rPr>
              <a:t>重章迭句</a:t>
            </a:r>
            <a:endParaRPr lang="zh-CN" altLang="en-US" sz="2400" dirty="0">
              <a:solidFill>
                <a:srgbClr val="FFFF00"/>
              </a:solidFill>
              <a:latin typeface="宋体" panose="02010600030101010101" pitchFamily="2" charset="-122"/>
              <a:ea typeface="宋体" panose="02010600030101010101" pitchFamily="2" charset="-122"/>
            </a:endParaRPr>
          </a:p>
        </p:txBody>
      </p:sp>
      <p:sp>
        <p:nvSpPr>
          <p:cNvPr id="394245" name="矩形 394244"/>
          <p:cNvSpPr/>
          <p:nvPr/>
        </p:nvSpPr>
        <p:spPr>
          <a:xfrm>
            <a:off x="2034858" y="913765"/>
            <a:ext cx="6926262" cy="645160"/>
          </a:xfrm>
          <a:prstGeom prst="rect">
            <a:avLst/>
          </a:prstGeom>
          <a:noFill/>
          <a:ln w="12700">
            <a:noFill/>
          </a:ln>
        </p:spPr>
        <p:txBody>
          <a:bodyPr>
            <a:spAutoFit/>
          </a:bodyPr>
          <a:p>
            <a:pPr>
              <a:lnSpc>
                <a:spcPct val="150000"/>
              </a:lnSpc>
            </a:pPr>
            <a:r>
              <a:rPr lang="en-US" altLang="zh-CN" sz="2400" b="1" dirty="0">
                <a:solidFill>
                  <a:srgbClr val="0000FF"/>
                </a:solidFill>
                <a:latin typeface="宋体" panose="02010600030101010101" pitchFamily="2" charset="-122"/>
                <a:ea typeface="宋体" panose="02010600030101010101" pitchFamily="2" charset="-122"/>
              </a:rPr>
              <a:t>1</a:t>
            </a:r>
            <a:r>
              <a:rPr lang="zh-CN" altLang="en-US" sz="2400" b="1" dirty="0">
                <a:solidFill>
                  <a:srgbClr val="0000FF"/>
                </a:solidFill>
                <a:latin typeface="宋体" panose="02010600030101010101" pitchFamily="2" charset="-122"/>
                <a:ea typeface="宋体" panose="02010600030101010101" pitchFamily="2" charset="-122"/>
              </a:rPr>
              <a:t>、本文在章法上有重章叠句：</a:t>
            </a:r>
            <a:endParaRPr lang="zh-CN" altLang="en-US" sz="2400" b="1" dirty="0">
              <a:solidFill>
                <a:srgbClr val="0000FF"/>
              </a:solidFill>
              <a:latin typeface="宋体" panose="02010600030101010101" pitchFamily="2" charset="-122"/>
              <a:ea typeface="宋体" panose="02010600030101010101" pitchFamily="2" charset="-122"/>
            </a:endParaRPr>
          </a:p>
        </p:txBody>
      </p:sp>
      <p:sp>
        <p:nvSpPr>
          <p:cNvPr id="100" name="文本框 99"/>
          <p:cNvSpPr txBox="1"/>
          <p:nvPr/>
        </p:nvSpPr>
        <p:spPr>
          <a:xfrm>
            <a:off x="421640" y="4308475"/>
            <a:ext cx="11271250" cy="1630045"/>
          </a:xfrm>
          <a:prstGeom prst="rect">
            <a:avLst/>
          </a:prstGeom>
          <a:noFill/>
          <a:ln w="9525">
            <a:noFill/>
          </a:ln>
        </p:spPr>
        <p:txBody>
          <a:bodyPr wrap="square">
            <a:spAutoFit/>
          </a:bodyPr>
          <a:p>
            <a:pPr indent="0"/>
            <a:r>
              <a:rPr lang="zh-CN" sz="2000" b="1">
                <a:ln/>
                <a:solidFill>
                  <a:schemeClr val="accent1"/>
                </a:solidFill>
                <a:effectLst>
                  <a:outerShdw blurRad="38100" dist="25400" dir="5400000" algn="ctr" rotWithShape="0">
                    <a:srgbClr val="6E747A">
                      <a:alpha val="43000"/>
                    </a:srgbClr>
                  </a:outerShdw>
                </a:effectLst>
                <a:latin typeface="Calibri" panose="020F0502020204030204" charset="0"/>
                <a:ea typeface="宋体" panose="02010600030101010101" pitchFamily="2" charset="-122"/>
              </a:rPr>
              <a:t>在章与章的联系上，第二章首句</a:t>
            </a:r>
            <a:r>
              <a:rPr lang="zh-CN" sz="2000" b="1">
                <a:ln/>
                <a:solidFill>
                  <a:schemeClr val="accent1"/>
                </a:solidFill>
                <a:effectLst>
                  <a:outerShdw blurRad="38100" dist="25400" dir="5400000" algn="ctr" rotWithShape="0">
                    <a:srgbClr val="6E747A">
                      <a:alpha val="43000"/>
                    </a:srgbClr>
                  </a:outerShdw>
                </a:effectLst>
                <a:latin typeface="Calibri" panose="020F0502020204030204" charset="0"/>
                <a:ea typeface="宋体" panose="02010600030101010101" pitchFamily="2" charset="-122"/>
                <a:cs typeface="Times New Roman" panose="02020603050405020304" pitchFamily="18" charset="0"/>
              </a:rPr>
              <a:t>“静女其娈”与第一章首句“静女其姝”仅一字不同，次句头两字“贻我”与“俟我”结构也相似，因此两章多少有一种重章叠句的趋向，有一定的匀称感，但由于这两章的后两句语言结构与意义均无相近之处，且第一章还有五字句，这种重章叠句的趋向便被扼制，使之成为一种佯似。这样的结构代表了《诗经》中一种介于整齐的重章叠句体与互无重复的分章体之间的特殊类型，似乎反映出合乐歌词由简单到复杂的过渡历程。</a:t>
            </a:r>
            <a:endParaRPr lang="zh-CN" altLang="en-US" sz="2000" b="1">
              <a:ln/>
              <a:solidFill>
                <a:schemeClr val="accent1"/>
              </a:solidFill>
              <a:effectLst>
                <a:outerShdw blurRad="38100" dist="25400" dir="5400000" algn="ctr" rotWithShape="0">
                  <a:srgbClr val="6E747A">
                    <a:alpha val="43000"/>
                  </a:srgbClr>
                </a:outerShdw>
              </a:effectLst>
              <a:latin typeface="Calibri" panose="020F0502020204030204" charset="0"/>
              <a:ea typeface="宋体" panose="02010600030101010101" pitchFamily="2" charset="-122"/>
              <a:cs typeface="Times New Roman" panose="02020603050405020304" pitchFamily="18"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424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942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4242" grpId="0"/>
      <p:bldP spid="394243"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5266" name="文本框 395265"/>
          <p:cNvSpPr txBox="1"/>
          <p:nvPr/>
        </p:nvSpPr>
        <p:spPr>
          <a:xfrm>
            <a:off x="2284413" y="2070100"/>
            <a:ext cx="7643812" cy="2861310"/>
          </a:xfrm>
          <a:prstGeom prst="rect">
            <a:avLst/>
          </a:prstGeom>
          <a:noFill/>
          <a:ln w="9525">
            <a:noFill/>
          </a:ln>
        </p:spPr>
        <p:txBody>
          <a:bodyPr>
            <a:spAutoFit/>
          </a:bodyPr>
          <a:p>
            <a:pPr>
              <a:lnSpc>
                <a:spcPct val="150000"/>
              </a:lnSpc>
            </a:pPr>
            <a:r>
              <a:rPr lang="zh-CN" altLang="en-US" sz="2400" b="1" dirty="0">
                <a:solidFill>
                  <a:srgbClr val="FF0000"/>
                </a:solidFill>
                <a:latin typeface="楷体_GB2312" pitchFamily="49" charset="-122"/>
                <a:ea typeface="楷体_GB2312" pitchFamily="49" charset="-122"/>
              </a:rPr>
              <a:t>关关雎鸠，在河之洲。</a:t>
            </a:r>
            <a:r>
              <a:rPr lang="zh-CN" altLang="en-US" sz="2400" b="1" u="sng" dirty="0">
                <a:solidFill>
                  <a:srgbClr val="FF0000"/>
                </a:solidFill>
                <a:latin typeface="楷体_GB2312" pitchFamily="49" charset="-122"/>
                <a:ea typeface="楷体_GB2312" pitchFamily="49" charset="-122"/>
              </a:rPr>
              <a:t>窈窕淑女，君子好逑</a:t>
            </a:r>
            <a:r>
              <a:rPr lang="zh-CN" altLang="en-US" sz="2400" b="1" dirty="0">
                <a:solidFill>
                  <a:srgbClr val="FF0000"/>
                </a:solidFill>
                <a:latin typeface="楷体_GB2312" pitchFamily="49" charset="-122"/>
                <a:ea typeface="楷体_GB2312" pitchFamily="49" charset="-122"/>
              </a:rPr>
              <a:t>。</a:t>
            </a:r>
            <a:endParaRPr lang="zh-CN" altLang="en-US" sz="2400" b="1" dirty="0">
              <a:solidFill>
                <a:srgbClr val="FF0000"/>
              </a:solidFill>
              <a:latin typeface="楷体_GB2312" pitchFamily="49" charset="-122"/>
              <a:ea typeface="楷体_GB2312" pitchFamily="49" charset="-122"/>
            </a:endParaRPr>
          </a:p>
          <a:p>
            <a:pPr>
              <a:lnSpc>
                <a:spcPct val="150000"/>
              </a:lnSpc>
            </a:pPr>
            <a:r>
              <a:rPr lang="zh-CN" altLang="en-US" sz="2400" b="1" u="sng" dirty="0">
                <a:solidFill>
                  <a:srgbClr val="FF0000"/>
                </a:solidFill>
                <a:latin typeface="楷体_GB2312" pitchFamily="49" charset="-122"/>
                <a:ea typeface="楷体_GB2312" pitchFamily="49" charset="-122"/>
              </a:rPr>
              <a:t>参差荇菜，左右流之</a:t>
            </a:r>
            <a:r>
              <a:rPr lang="zh-CN" altLang="en-US" sz="2400" b="1" dirty="0">
                <a:solidFill>
                  <a:srgbClr val="FF0000"/>
                </a:solidFill>
                <a:latin typeface="楷体_GB2312" pitchFamily="49" charset="-122"/>
                <a:ea typeface="楷体_GB2312" pitchFamily="49" charset="-122"/>
              </a:rPr>
              <a:t>。</a:t>
            </a:r>
            <a:r>
              <a:rPr lang="zh-CN" altLang="en-US" sz="2400" b="1" u="sng" dirty="0">
                <a:solidFill>
                  <a:srgbClr val="FF0000"/>
                </a:solidFill>
                <a:latin typeface="楷体_GB2312" pitchFamily="49" charset="-122"/>
                <a:ea typeface="楷体_GB2312" pitchFamily="49" charset="-122"/>
              </a:rPr>
              <a:t>窈窕淑女，寤寐求之</a:t>
            </a:r>
            <a:r>
              <a:rPr lang="zh-CN" altLang="en-US" sz="2400" b="1" dirty="0">
                <a:solidFill>
                  <a:srgbClr val="FF0000"/>
                </a:solidFill>
                <a:latin typeface="楷体_GB2312" pitchFamily="49" charset="-122"/>
                <a:ea typeface="楷体_GB2312" pitchFamily="49" charset="-122"/>
              </a:rPr>
              <a:t>。</a:t>
            </a:r>
            <a:endParaRPr lang="zh-CN" altLang="en-US" sz="2400" b="1" dirty="0">
              <a:solidFill>
                <a:srgbClr val="FF0000"/>
              </a:solidFill>
              <a:latin typeface="楷体_GB2312" pitchFamily="49" charset="-122"/>
              <a:ea typeface="楷体_GB2312" pitchFamily="49" charset="-122"/>
            </a:endParaRPr>
          </a:p>
          <a:p>
            <a:pPr>
              <a:lnSpc>
                <a:spcPct val="150000"/>
              </a:lnSpc>
            </a:pPr>
            <a:r>
              <a:rPr lang="zh-CN" altLang="en-US" sz="2400" b="1" dirty="0">
                <a:solidFill>
                  <a:srgbClr val="FF0000"/>
                </a:solidFill>
                <a:latin typeface="楷体_GB2312" pitchFamily="49" charset="-122"/>
                <a:ea typeface="楷体_GB2312" pitchFamily="49" charset="-122"/>
              </a:rPr>
              <a:t>求之不得，寤寐思服。悠哉悠哉，辗转反侧。</a:t>
            </a:r>
            <a:endParaRPr lang="zh-CN" altLang="en-US" sz="2400" b="1" dirty="0">
              <a:solidFill>
                <a:srgbClr val="FF0000"/>
              </a:solidFill>
              <a:latin typeface="楷体_GB2312" pitchFamily="49" charset="-122"/>
              <a:ea typeface="楷体_GB2312" pitchFamily="49" charset="-122"/>
            </a:endParaRPr>
          </a:p>
          <a:p>
            <a:pPr>
              <a:lnSpc>
                <a:spcPct val="150000"/>
              </a:lnSpc>
            </a:pPr>
            <a:r>
              <a:rPr lang="zh-CN" altLang="en-US" sz="2400" b="1" u="sng" dirty="0">
                <a:solidFill>
                  <a:srgbClr val="FF0000"/>
                </a:solidFill>
                <a:latin typeface="楷体_GB2312" pitchFamily="49" charset="-122"/>
                <a:ea typeface="楷体_GB2312" pitchFamily="49" charset="-122"/>
              </a:rPr>
              <a:t>参差荇菜，左右采之</a:t>
            </a:r>
            <a:r>
              <a:rPr lang="zh-CN" altLang="en-US" sz="2400" b="1" dirty="0">
                <a:solidFill>
                  <a:srgbClr val="FF0000"/>
                </a:solidFill>
                <a:latin typeface="楷体_GB2312" pitchFamily="49" charset="-122"/>
                <a:ea typeface="楷体_GB2312" pitchFamily="49" charset="-122"/>
              </a:rPr>
              <a:t>。</a:t>
            </a:r>
            <a:r>
              <a:rPr lang="zh-CN" altLang="en-US" sz="2400" b="1" u="sng" dirty="0">
                <a:solidFill>
                  <a:srgbClr val="FF0000"/>
                </a:solidFill>
                <a:latin typeface="楷体_GB2312" pitchFamily="49" charset="-122"/>
                <a:ea typeface="楷体_GB2312" pitchFamily="49" charset="-122"/>
              </a:rPr>
              <a:t>窈窕淑女，琴瑟友之</a:t>
            </a:r>
            <a:r>
              <a:rPr lang="zh-CN" altLang="en-US" sz="2400" b="1" dirty="0">
                <a:solidFill>
                  <a:srgbClr val="FF0000"/>
                </a:solidFill>
                <a:latin typeface="楷体_GB2312" pitchFamily="49" charset="-122"/>
                <a:ea typeface="楷体_GB2312" pitchFamily="49" charset="-122"/>
              </a:rPr>
              <a:t>。</a:t>
            </a:r>
            <a:endParaRPr lang="zh-CN" altLang="en-US" sz="2400" b="1" dirty="0">
              <a:solidFill>
                <a:srgbClr val="FF0000"/>
              </a:solidFill>
              <a:latin typeface="楷体_GB2312" pitchFamily="49" charset="-122"/>
              <a:ea typeface="楷体_GB2312" pitchFamily="49" charset="-122"/>
            </a:endParaRPr>
          </a:p>
          <a:p>
            <a:pPr>
              <a:lnSpc>
                <a:spcPct val="150000"/>
              </a:lnSpc>
            </a:pPr>
            <a:r>
              <a:rPr lang="zh-CN" altLang="en-US" sz="2400" b="1" u="sng" dirty="0">
                <a:solidFill>
                  <a:srgbClr val="FF0000"/>
                </a:solidFill>
                <a:latin typeface="楷体_GB2312" pitchFamily="49" charset="-122"/>
                <a:ea typeface="楷体_GB2312" pitchFamily="49" charset="-122"/>
              </a:rPr>
              <a:t>参差荇菜，左右芼之。窈窕淑女，钟鼓乐之</a:t>
            </a:r>
            <a:r>
              <a:rPr lang="zh-CN" altLang="en-US" sz="2400" b="1" dirty="0">
                <a:solidFill>
                  <a:srgbClr val="FF0000"/>
                </a:solidFill>
                <a:latin typeface="楷体_GB2312" pitchFamily="49" charset="-122"/>
                <a:ea typeface="楷体_GB2312" pitchFamily="49" charset="-122"/>
              </a:rPr>
              <a:t>。</a:t>
            </a:r>
            <a:endParaRPr lang="zh-CN" altLang="en-US" sz="2400" b="1" dirty="0">
              <a:solidFill>
                <a:srgbClr val="FF0000"/>
              </a:solidFill>
              <a:latin typeface="楷体_GB2312" pitchFamily="49" charset="-122"/>
              <a:ea typeface="楷体_GB2312" pitchFamily="49" charset="-122"/>
            </a:endParaRPr>
          </a:p>
        </p:txBody>
      </p:sp>
      <p:sp>
        <p:nvSpPr>
          <p:cNvPr id="395268" name="圆角矩形标注 395267"/>
          <p:cNvSpPr/>
          <p:nvPr/>
        </p:nvSpPr>
        <p:spPr>
          <a:xfrm>
            <a:off x="4406900" y="766763"/>
            <a:ext cx="2201863" cy="1770062"/>
          </a:xfrm>
          <a:prstGeom prst="wedgeRoundRectCallout">
            <a:avLst>
              <a:gd name="adj1" fmla="val -43750"/>
              <a:gd name="adj2" fmla="val 70000"/>
              <a:gd name="adj3" fmla="val 16667"/>
            </a:avLst>
          </a:prstGeom>
          <a:noFill/>
          <a:ln w="12700">
            <a:noFill/>
          </a:ln>
        </p:spPr>
        <p:txBody>
          <a:bodyPr/>
          <a:p>
            <a:pPr algn="ctr">
              <a:lnSpc>
                <a:spcPct val="150000"/>
              </a:lnSpc>
            </a:pPr>
            <a:endParaRPr sz="2400" dirty="0">
              <a:solidFill>
                <a:schemeClr val="tx1"/>
              </a:solidFill>
              <a:latin typeface="宋体" panose="02010600030101010101" pitchFamily="2" charset="-122"/>
              <a:ea typeface="宋体" panose="02010600030101010101" pitchFamily="2" charset="-122"/>
            </a:endParaRPr>
          </a:p>
        </p:txBody>
      </p:sp>
      <p:sp>
        <p:nvSpPr>
          <p:cNvPr id="395269" name="圆角矩形标注 395268"/>
          <p:cNvSpPr/>
          <p:nvPr/>
        </p:nvSpPr>
        <p:spPr>
          <a:xfrm>
            <a:off x="8037513" y="898525"/>
            <a:ext cx="1554162" cy="733425"/>
          </a:xfrm>
          <a:prstGeom prst="wedgeRoundRectCallout">
            <a:avLst>
              <a:gd name="adj1" fmla="val -168796"/>
              <a:gd name="adj2" fmla="val 240694"/>
              <a:gd name="adj3" fmla="val 16667"/>
            </a:avLst>
          </a:prstGeom>
          <a:solidFill>
            <a:srgbClr val="00FFFF"/>
          </a:solidFill>
          <a:ln w="12700">
            <a:noFill/>
          </a:ln>
        </p:spPr>
        <p:txBody>
          <a:bodyPr/>
          <a:p>
            <a:pPr algn="ctr">
              <a:lnSpc>
                <a:spcPct val="150000"/>
              </a:lnSpc>
            </a:pPr>
            <a:r>
              <a:rPr lang="zh-CN" altLang="en-US" sz="2400" b="1" dirty="0">
                <a:solidFill>
                  <a:schemeClr val="tx1"/>
                </a:solidFill>
                <a:latin typeface="宋体" panose="02010600030101010101" pitchFamily="2" charset="-122"/>
                <a:ea typeface="宋体" panose="02010600030101010101" pitchFamily="2" charset="-122"/>
              </a:rPr>
              <a:t>重章迭句</a:t>
            </a:r>
            <a:endParaRPr lang="zh-CN" altLang="en-US" sz="2400" dirty="0">
              <a:solidFill>
                <a:schemeClr val="tx1"/>
              </a:solidFill>
              <a:latin typeface="宋体" panose="02010600030101010101" pitchFamily="2" charset="-122"/>
              <a:ea typeface="宋体" panose="02010600030101010101" pitchFamily="2" charset="-122"/>
            </a:endParaRPr>
          </a:p>
        </p:txBody>
      </p:sp>
      <p:sp>
        <p:nvSpPr>
          <p:cNvPr id="395270" name="圆角矩形标注 395269"/>
          <p:cNvSpPr/>
          <p:nvPr/>
        </p:nvSpPr>
        <p:spPr>
          <a:xfrm>
            <a:off x="4051300" y="5338763"/>
            <a:ext cx="1749425" cy="696912"/>
          </a:xfrm>
          <a:prstGeom prst="wedgeRoundRectCallout">
            <a:avLst>
              <a:gd name="adj1" fmla="val -73231"/>
              <a:gd name="adj2" fmla="val -127676"/>
              <a:gd name="adj3" fmla="val 16667"/>
            </a:avLst>
          </a:prstGeom>
          <a:solidFill>
            <a:srgbClr val="00FFFF"/>
          </a:solidFill>
          <a:ln w="12700">
            <a:noFill/>
          </a:ln>
        </p:spPr>
        <p:txBody>
          <a:bodyPr/>
          <a:p>
            <a:pPr algn="ctr">
              <a:lnSpc>
                <a:spcPct val="150000"/>
              </a:lnSpc>
            </a:pPr>
            <a:r>
              <a:rPr lang="zh-CN" altLang="en-US" sz="2400" b="1" dirty="0">
                <a:solidFill>
                  <a:schemeClr val="tx1"/>
                </a:solidFill>
                <a:latin typeface="宋体" panose="02010600030101010101" pitchFamily="2" charset="-122"/>
                <a:ea typeface="宋体" panose="02010600030101010101" pitchFamily="2" charset="-122"/>
              </a:rPr>
              <a:t>重章迭句</a:t>
            </a:r>
            <a:endParaRPr lang="zh-CN" altLang="en-US" sz="2400" dirty="0">
              <a:solidFill>
                <a:schemeClr val="tx1"/>
              </a:solidFill>
              <a:latin typeface="宋体" panose="02010600030101010101" pitchFamily="2" charset="-122"/>
              <a:ea typeface="宋体" panose="02010600030101010101" pitchFamily="2" charset="-122"/>
            </a:endParaRPr>
          </a:p>
        </p:txBody>
      </p:sp>
      <p:sp>
        <p:nvSpPr>
          <p:cNvPr id="395272" name="文本框 395271"/>
          <p:cNvSpPr txBox="1"/>
          <p:nvPr/>
        </p:nvSpPr>
        <p:spPr>
          <a:xfrm>
            <a:off x="2835275" y="817563"/>
            <a:ext cx="1660525" cy="922020"/>
          </a:xfrm>
          <a:prstGeom prst="rect">
            <a:avLst/>
          </a:prstGeom>
          <a:noFill/>
          <a:ln w="12700">
            <a:noFill/>
          </a:ln>
        </p:spPr>
        <p:txBody>
          <a:bodyPr>
            <a:spAutoFit/>
          </a:bodyPr>
          <a:p>
            <a:pPr>
              <a:lnSpc>
                <a:spcPct val="150000"/>
              </a:lnSpc>
              <a:spcBef>
                <a:spcPct val="50000"/>
              </a:spcBef>
            </a:pPr>
            <a:endParaRPr sz="3600" b="1" dirty="0">
              <a:solidFill>
                <a:schemeClr val="tx1"/>
              </a:solidFill>
              <a:latin typeface="宋体" panose="02010600030101010101" pitchFamily="2" charset="-122"/>
              <a:ea typeface="宋体" panose="02010600030101010101" pitchFamily="2" charset="-122"/>
            </a:endParaRPr>
          </a:p>
        </p:txBody>
      </p:sp>
      <p:sp>
        <p:nvSpPr>
          <p:cNvPr id="395273" name="椭圆形标注 395272"/>
          <p:cNvSpPr/>
          <p:nvPr/>
        </p:nvSpPr>
        <p:spPr>
          <a:xfrm>
            <a:off x="2276475" y="898525"/>
            <a:ext cx="2178050" cy="1190625"/>
          </a:xfrm>
          <a:prstGeom prst="wedgeEllipseCallout">
            <a:avLst>
              <a:gd name="adj1" fmla="val 47958"/>
              <a:gd name="adj2" fmla="val 56667"/>
            </a:avLst>
          </a:prstGeom>
          <a:solidFill>
            <a:srgbClr val="00FFFF"/>
          </a:solidFill>
          <a:ln w="12700">
            <a:noFill/>
          </a:ln>
        </p:spPr>
        <p:txBody>
          <a:bodyPr/>
          <a:p>
            <a:pPr algn="ctr">
              <a:lnSpc>
                <a:spcPct val="150000"/>
              </a:lnSpc>
            </a:pPr>
            <a:r>
              <a:rPr lang="zh-CN" altLang="en-US" sz="2800" b="1" dirty="0">
                <a:solidFill>
                  <a:schemeClr val="tx1"/>
                </a:solidFill>
                <a:latin typeface="宋体" panose="02010600030101010101" pitchFamily="2" charset="-122"/>
                <a:ea typeface="宋体" panose="02010600030101010101" pitchFamily="2" charset="-122"/>
              </a:rPr>
              <a:t>再回首</a:t>
            </a:r>
            <a:endParaRPr lang="zh-CN" altLang="en-US" sz="2800" b="1" dirty="0">
              <a:solidFill>
                <a:schemeClr val="tx1"/>
              </a:solidFill>
              <a:latin typeface="宋体" panose="02010600030101010101" pitchFamily="2" charset="-122"/>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526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9527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952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5269" grpId="0" bldLvl="0" animBg="1"/>
      <p:bldP spid="395270" grpId="0" bldLvl="0" animBg="1"/>
      <p:bldP spid="395273"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2</a:t>
            </a:r>
            <a:r>
              <a:t>、细节描写：</a:t>
            </a:r>
          </a:p>
        </p:txBody>
      </p:sp>
      <p:sp>
        <p:nvSpPr>
          <p:cNvPr id="3" name="内容占位符 2"/>
          <p:cNvSpPr>
            <a:spLocks noGrp="1"/>
          </p:cNvSpPr>
          <p:nvPr>
            <p:ph idx="1"/>
          </p:nvPr>
        </p:nvSpPr>
        <p:spPr>
          <a:xfrm>
            <a:off x="608330" y="1490345"/>
            <a:ext cx="10968990" cy="2558415"/>
          </a:xfrm>
        </p:spPr>
        <p:txBody>
          <a:bodyPr/>
          <a:p>
            <a:r>
              <a:rPr lang="zh-CN" altLang="en-US" sz="2800">
                <a:ln w="22225">
                  <a:solidFill>
                    <a:schemeClr val="accent2"/>
                  </a:solidFill>
                  <a:prstDash val="solid"/>
                </a:ln>
                <a:solidFill>
                  <a:schemeClr val="accent2">
                    <a:lumMod val="40000"/>
                    <a:lumOff val="60000"/>
                  </a:schemeClr>
                </a:solidFill>
                <a:effectLst/>
              </a:rPr>
              <a:t>“爱而不见，搔首踟蹰”</a:t>
            </a:r>
            <a:endParaRPr lang="zh-CN" altLang="en-US" sz="2800">
              <a:ln w="22225">
                <a:solidFill>
                  <a:schemeClr val="accent2"/>
                </a:solidFill>
                <a:prstDash val="solid"/>
              </a:ln>
              <a:solidFill>
                <a:schemeClr val="accent2">
                  <a:lumMod val="40000"/>
                  <a:lumOff val="60000"/>
                </a:schemeClr>
              </a:solidFill>
              <a:effectLst/>
            </a:endParaRPr>
          </a:p>
          <a:p>
            <a:endParaRPr lang="zh-CN" altLang="en-US"/>
          </a:p>
          <a:p>
            <a:r>
              <a:rPr lang="zh-CN" altLang="en-US" sz="2400">
                <a:ln w="22225">
                  <a:solidFill>
                    <a:schemeClr val="accent2"/>
                  </a:solidFill>
                  <a:prstDash val="solid"/>
                </a:ln>
                <a:solidFill>
                  <a:schemeClr val="accent2">
                    <a:lumMod val="40000"/>
                    <a:lumOff val="60000"/>
                  </a:schemeClr>
                </a:solidFill>
                <a:effectLst/>
              </a:rPr>
              <a:t>虽描写的是人物外在的动作，却极具特征性，很好地刻划了人物的内在心理，栩栩如生地塑造出一位恋慕至深、如痴如醉的有情人形象。</a:t>
            </a:r>
            <a:endParaRPr lang="zh-CN" altLang="en-US" sz="2400">
              <a:ln w="22225">
                <a:solidFill>
                  <a:schemeClr val="accent2"/>
                </a:solidFill>
                <a:prstDash val="solid"/>
              </a:ln>
              <a:solidFill>
                <a:schemeClr val="accent2">
                  <a:lumMod val="40000"/>
                  <a:lumOff val="60000"/>
                </a:schemeClr>
              </a:solidFill>
              <a:effectLst/>
            </a:endParaRPr>
          </a:p>
        </p:txBody>
      </p:sp>
      <p:pic>
        <p:nvPicPr>
          <p:cNvPr id="4" name="图片 3" descr="82be94a1d2fb4b6395655bcb01cd45fa"/>
          <p:cNvPicPr>
            <a:picLocks noChangeAspect="1"/>
          </p:cNvPicPr>
          <p:nvPr/>
        </p:nvPicPr>
        <p:blipFill>
          <a:blip r:embed="rId1"/>
          <a:stretch>
            <a:fillRect/>
          </a:stretch>
        </p:blipFill>
        <p:spPr>
          <a:xfrm>
            <a:off x="9820275" y="4225290"/>
            <a:ext cx="2371725" cy="2546985"/>
          </a:xfrm>
          <a:prstGeom prst="rect">
            <a:avLst/>
          </a:prstGeom>
        </p:spPr>
      </p:pic>
      <p:sp>
        <p:nvSpPr>
          <p:cNvPr id="5" name="文本框 4"/>
          <p:cNvSpPr txBox="1"/>
          <p:nvPr/>
        </p:nvSpPr>
        <p:spPr>
          <a:xfrm>
            <a:off x="1040130" y="4420870"/>
            <a:ext cx="8291195" cy="953135"/>
          </a:xfrm>
          <a:prstGeom prst="rect">
            <a:avLst/>
          </a:prstGeom>
          <a:noFill/>
        </p:spPr>
        <p:txBody>
          <a:bodyPr wrap="square" rtlCol="0" anchor="t">
            <a:spAutoFit/>
          </a:bodyPr>
          <a:p>
            <a:r>
              <a:rPr lang="en-US" altLang="zh-CN" sz="2800" b="1">
                <a:ln/>
                <a:solidFill>
                  <a:schemeClr val="accent1"/>
                </a:solidFill>
                <a:effectLst>
                  <a:outerShdw blurRad="38100" dist="25400" dir="5400000" algn="ctr" rotWithShape="0">
                    <a:srgbClr val="6E747A">
                      <a:alpha val="43000"/>
                    </a:srgbClr>
                  </a:outerShdw>
                </a:effectLst>
              </a:rPr>
              <a:t>“</a:t>
            </a:r>
            <a:r>
              <a:rPr lang="zh-CN" altLang="en-US" sz="2800" b="1">
                <a:ln/>
                <a:solidFill>
                  <a:schemeClr val="accent1"/>
                </a:solidFill>
                <a:effectLst>
                  <a:outerShdw blurRad="38100" dist="25400" dir="5400000" algn="ctr" rotWithShape="0">
                    <a:srgbClr val="6E747A">
                      <a:alpha val="43000"/>
                    </a:srgbClr>
                  </a:outerShdw>
                </a:effectLst>
              </a:rPr>
              <a:t>爱而不见”，暗写少女活泼娇憨之态，</a:t>
            </a:r>
            <a:endParaRPr lang="zh-CN" altLang="en-US" sz="2800" b="1">
              <a:ln/>
              <a:solidFill>
                <a:schemeClr val="accent1"/>
              </a:solidFill>
              <a:effectLst>
                <a:outerShdw blurRad="38100" dist="25400" dir="5400000" algn="ctr" rotWithShape="0">
                  <a:srgbClr val="6E747A">
                    <a:alpha val="43000"/>
                  </a:srgbClr>
                </a:outerShdw>
              </a:effectLst>
            </a:endParaRPr>
          </a:p>
          <a:p>
            <a:r>
              <a:rPr lang="zh-CN" altLang="en-US" sz="2800" b="1">
                <a:ln/>
                <a:solidFill>
                  <a:schemeClr val="accent1"/>
                </a:solidFill>
                <a:effectLst>
                  <a:outerShdw blurRad="38100" dist="25400" dir="5400000" algn="ctr" rotWithShape="0">
                    <a:srgbClr val="6E747A">
                      <a:alpha val="43000"/>
                    </a:srgbClr>
                  </a:outerShdw>
                </a:effectLst>
              </a:rPr>
              <a:t>“搔首踟蹰”，明塑男子心急如焚之状，描摹入神；</a:t>
            </a:r>
            <a:endParaRPr lang="zh-CN" altLang="en-US" sz="2800" b="1">
              <a:ln/>
              <a:solidFill>
                <a:schemeClr val="accent1"/>
              </a:solidFill>
              <a:effectLst>
                <a:outerShdw blurRad="38100" dist="25400" dir="5400000" algn="ctr" rotWithShape="0">
                  <a:srgbClr val="6E747A">
                    <a:alpha val="43000"/>
                  </a:srgbClr>
                </a:outerShdw>
              </a:effectLst>
            </a:endParaRPr>
          </a:p>
        </p:txBody>
      </p:sp>
    </p:spTree>
    <p:custDataLst>
      <p:tags r:id="rId2"/>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3</a:t>
            </a:r>
            <a:r>
              <a:t>、对比：</a:t>
            </a:r>
          </a:p>
        </p:txBody>
      </p:sp>
      <p:sp>
        <p:nvSpPr>
          <p:cNvPr id="3" name="内容占位符 2"/>
          <p:cNvSpPr>
            <a:spLocks noGrp="1"/>
          </p:cNvSpPr>
          <p:nvPr>
            <p:ph idx="1"/>
          </p:nvPr>
        </p:nvSpPr>
        <p:spPr>
          <a:xfrm>
            <a:off x="608330" y="1490345"/>
            <a:ext cx="10968990" cy="753745"/>
          </a:xfrm>
        </p:spPr>
        <p:txBody>
          <a:bodyPr/>
          <a:p>
            <a:r>
              <a:rPr lang="zh-CN" altLang="en-US" sz="2400">
                <a:ln w="22225">
                  <a:solidFill>
                    <a:schemeClr val="accent2"/>
                  </a:solidFill>
                  <a:prstDash val="solid"/>
                </a:ln>
                <a:solidFill>
                  <a:schemeClr val="accent2">
                    <a:lumMod val="40000"/>
                    <a:lumOff val="60000"/>
                  </a:schemeClr>
                </a:solidFill>
                <a:effectLst/>
              </a:rPr>
              <a:t>“贻我彤管”、“自牧归荑”</a:t>
            </a:r>
            <a:endParaRPr lang="zh-CN" altLang="en-US" sz="2400">
              <a:ln w="22225">
                <a:solidFill>
                  <a:schemeClr val="accent2"/>
                </a:solidFill>
                <a:prstDash val="solid"/>
              </a:ln>
              <a:solidFill>
                <a:schemeClr val="accent2">
                  <a:lumMod val="40000"/>
                  <a:lumOff val="60000"/>
                </a:schemeClr>
              </a:solidFill>
              <a:effectLst/>
            </a:endParaRPr>
          </a:p>
        </p:txBody>
      </p:sp>
      <p:pic>
        <p:nvPicPr>
          <p:cNvPr id="4" name="图片 3" descr="4037555962d44277b2c6e3620cbe041f"/>
          <p:cNvPicPr>
            <a:picLocks noChangeAspect="1"/>
          </p:cNvPicPr>
          <p:nvPr/>
        </p:nvPicPr>
        <p:blipFill>
          <a:blip r:embed="rId1"/>
          <a:stretch>
            <a:fillRect/>
          </a:stretch>
        </p:blipFill>
        <p:spPr>
          <a:xfrm>
            <a:off x="10464800" y="5030470"/>
            <a:ext cx="1662430" cy="1750695"/>
          </a:xfrm>
          <a:prstGeom prst="rect">
            <a:avLst/>
          </a:prstGeom>
        </p:spPr>
      </p:pic>
      <p:sp>
        <p:nvSpPr>
          <p:cNvPr id="100" name="文本框 99"/>
          <p:cNvSpPr txBox="1"/>
          <p:nvPr/>
        </p:nvSpPr>
        <p:spPr>
          <a:xfrm>
            <a:off x="843280" y="2529205"/>
            <a:ext cx="10504805" cy="1198880"/>
          </a:xfrm>
          <a:prstGeom prst="rect">
            <a:avLst/>
          </a:prstGeom>
          <a:noFill/>
          <a:ln w="9525">
            <a:noFill/>
          </a:ln>
        </p:spPr>
        <p:txBody>
          <a:bodyPr wrap="square">
            <a:spAutoFit/>
          </a:bodyPr>
          <a:p>
            <a:pPr indent="0"/>
            <a:r>
              <a:rPr lang="zh-CN" b="1">
                <a:solidFill>
                  <a:srgbClr val="FF0000"/>
                </a:solidFill>
                <a:effectLst>
                  <a:outerShdw blurRad="38100" dist="38100" dir="2700000" algn="tl">
                    <a:srgbClr val="000000">
                      <a:alpha val="43137"/>
                    </a:srgbClr>
                  </a:outerShdw>
                </a:effectLst>
                <a:latin typeface="Calibri" panose="020F0502020204030204" charset="0"/>
                <a:ea typeface="宋体" panose="02010600030101010101" pitchFamily="2" charset="-122"/>
              </a:rPr>
              <a:t>解析：照理说，彤管比荑草要贵重，但男主人公对受赠的彤管只是说了句</a:t>
            </a:r>
            <a:r>
              <a:rPr lang="zh-CN" b="1">
                <a:solidFill>
                  <a:srgbClr val="FF0000"/>
                </a:solidFill>
                <a:effectLst>
                  <a:outerShdw blurRad="38100" dist="38100" dir="2700000" algn="tl">
                    <a:srgbClr val="000000">
                      <a:alpha val="43137"/>
                    </a:srgbClr>
                  </a:outerShdw>
                </a:effectLst>
                <a:latin typeface="Calibri" panose="020F0502020204030204" charset="0"/>
                <a:ea typeface="宋体" panose="02010600030101010101" pitchFamily="2" charset="-122"/>
                <a:cs typeface="Times New Roman" panose="02020603050405020304" pitchFamily="18" charset="0"/>
              </a:rPr>
              <a:t>“彤管有炜”，欣赏的是它鲜艳的色泽，而对受赠的普通荑草却由衷地大赞“洵美且异”，欣赏的不是其外观而别有所感。原来，荑草是她跋涉远处郊野亲手采来的，物微而意深，一如后世南朝宋</a:t>
            </a:r>
            <a:r>
              <a:rPr lang="zh-CN" b="1">
                <a:solidFill>
                  <a:srgbClr val="FF0000"/>
                </a:solidFill>
                <a:effectLst>
                  <a:outerShdw blurRad="38100" dist="38100" dir="2700000" algn="tl">
                    <a:srgbClr val="000000">
                      <a:alpha val="43137"/>
                    </a:srgbClr>
                  </a:outerShdw>
                </a:effectLst>
                <a:latin typeface="Calibri" panose="020F0502020204030204" charset="0"/>
                <a:ea typeface="宋体" panose="02010600030101010101" pitchFamily="2" charset="-122"/>
                <a:hlinkClick r:id="rId2"/>
              </a:rPr>
              <a:t>陆凯</a:t>
            </a:r>
            <a:r>
              <a:rPr lang="zh-CN" b="1">
                <a:solidFill>
                  <a:srgbClr val="FF0000"/>
                </a:solidFill>
                <a:effectLst>
                  <a:outerShdw blurRad="38100" dist="38100" dir="2700000" algn="tl">
                    <a:srgbClr val="000000">
                      <a:alpha val="43137"/>
                    </a:srgbClr>
                  </a:outerShdw>
                </a:effectLst>
                <a:latin typeface="Calibri" panose="020F0502020204030204" charset="0"/>
                <a:ea typeface="宋体" panose="02010600030101010101" pitchFamily="2" charset="-122"/>
              </a:rPr>
              <a:t>《赠</a:t>
            </a:r>
            <a:r>
              <a:rPr lang="zh-CN" b="1">
                <a:solidFill>
                  <a:srgbClr val="FF0000"/>
                </a:solidFill>
                <a:effectLst>
                  <a:outerShdw blurRad="38100" dist="38100" dir="2700000" algn="tl">
                    <a:srgbClr val="000000">
                      <a:alpha val="43137"/>
                    </a:srgbClr>
                  </a:outerShdw>
                </a:effectLst>
                <a:latin typeface="Calibri" panose="020F0502020204030204" charset="0"/>
                <a:ea typeface="宋体" panose="02010600030101010101" pitchFamily="2" charset="-122"/>
                <a:hlinkClick r:id="rId3"/>
              </a:rPr>
              <a:t>范晔</a:t>
            </a:r>
            <a:r>
              <a:rPr lang="zh-CN" b="1">
                <a:solidFill>
                  <a:srgbClr val="FF0000"/>
                </a:solidFill>
                <a:effectLst>
                  <a:outerShdw blurRad="38100" dist="38100" dir="2700000" algn="tl">
                    <a:srgbClr val="000000">
                      <a:alpha val="43137"/>
                    </a:srgbClr>
                  </a:outerShdw>
                </a:effectLst>
                <a:latin typeface="Calibri" panose="020F0502020204030204" charset="0"/>
                <a:ea typeface="宋体" panose="02010600030101010101" pitchFamily="2" charset="-122"/>
              </a:rPr>
              <a:t>》诗之</a:t>
            </a:r>
            <a:r>
              <a:rPr lang="zh-CN" b="1">
                <a:solidFill>
                  <a:srgbClr val="FF0000"/>
                </a:solidFill>
                <a:effectLst>
                  <a:outerShdw blurRad="38100" dist="38100" dir="2700000" algn="tl">
                    <a:srgbClr val="000000">
                      <a:alpha val="43137"/>
                    </a:srgbClr>
                  </a:outerShdw>
                </a:effectLst>
                <a:latin typeface="Calibri" panose="020F0502020204030204" charset="0"/>
                <a:ea typeface="宋体" panose="02010600030101010101" pitchFamily="2" charset="-122"/>
                <a:cs typeface="Times New Roman" panose="02020603050405020304" pitchFamily="18" charset="0"/>
              </a:rPr>
              <a:t>“江南无所有，聊赠一枝春”，重的是情感的寄托、表达，不妨说已成为一个具有能指优势的特殊符号。</a:t>
            </a:r>
            <a:endParaRPr lang="zh-CN" altLang="en-US" b="1">
              <a:solidFill>
                <a:srgbClr val="FF0000"/>
              </a:solidFill>
              <a:effectLst>
                <a:outerShdw blurRad="38100" dist="38100" dir="2700000" algn="tl">
                  <a:srgbClr val="000000">
                    <a:alpha val="43137"/>
                  </a:srgbClr>
                </a:outerShdw>
              </a:effectLst>
              <a:latin typeface="Calibri" panose="020F0502020204030204" charset="0"/>
              <a:ea typeface="宋体" panose="02010600030101010101" pitchFamily="2" charset="-122"/>
              <a:cs typeface="Times New Roman" panose="02020603050405020304" pitchFamily="18" charset="0"/>
            </a:endParaRPr>
          </a:p>
        </p:txBody>
      </p:sp>
      <p:sp>
        <p:nvSpPr>
          <p:cNvPr id="5" name="文本框 4"/>
          <p:cNvSpPr txBox="1"/>
          <p:nvPr/>
        </p:nvSpPr>
        <p:spPr>
          <a:xfrm>
            <a:off x="843280" y="4144645"/>
            <a:ext cx="9621520" cy="1198880"/>
          </a:xfrm>
          <a:prstGeom prst="rect">
            <a:avLst/>
          </a:prstGeom>
          <a:noFill/>
          <a:ln w="9525">
            <a:noFill/>
          </a:ln>
        </p:spPr>
        <p:txBody>
          <a:bodyPr wrap="square">
            <a:spAutoFit/>
          </a:bodyPr>
          <a:p>
            <a:pPr indent="0"/>
            <a:r>
              <a:rPr lang="zh-CN" b="1">
                <a:solidFill>
                  <a:srgbClr val="FF0000"/>
                </a:solidFill>
                <a:effectLst>
                  <a:outerShdw blurRad="38100" dist="38100" dir="2700000" algn="tl">
                    <a:srgbClr val="000000">
                      <a:alpha val="43137"/>
                    </a:srgbClr>
                  </a:outerShdw>
                </a:effectLst>
                <a:latin typeface="Calibri" panose="020F0502020204030204" charset="0"/>
                <a:ea typeface="宋体" panose="02010600030101010101" pitchFamily="2" charset="-122"/>
              </a:rPr>
              <a:t>接受彤管，想到的是恋人红润的面容，那种</a:t>
            </a:r>
            <a:r>
              <a:rPr lang="zh-CN" b="1">
                <a:solidFill>
                  <a:srgbClr val="FF0000"/>
                </a:solidFill>
                <a:effectLst>
                  <a:outerShdw blurRad="38100" dist="38100" dir="2700000" algn="tl">
                    <a:srgbClr val="000000">
                      <a:alpha val="43137"/>
                    </a:srgbClr>
                  </a:outerShdw>
                </a:effectLst>
                <a:latin typeface="Calibri" panose="020F0502020204030204" charset="0"/>
                <a:ea typeface="宋体" panose="02010600030101010101" pitchFamily="2" charset="-122"/>
                <a:cs typeface="Times New Roman" panose="02020603050405020304" pitchFamily="18" charset="0"/>
              </a:rPr>
              <a:t>“说（悦）怿”只是对外在美的欣赏；而接受荑草，感受到普通的小草也“洵美且异”，则是对她所传送的那种有着特定内容的异乎寻常的真情的深切体验，那已经超越了对外表的迷恋而进入了追求内心世界的谐合的高层次的爱情境界。而初生的柔荑将会长成茂盛的草丛，也含有爱情将更加发展的象征意义。</a:t>
            </a:r>
            <a:endParaRPr lang="zh-CN" altLang="en-US" b="1">
              <a:solidFill>
                <a:srgbClr val="FF0000"/>
              </a:solidFill>
              <a:effectLst>
                <a:outerShdw blurRad="38100" dist="38100" dir="2700000" algn="tl">
                  <a:srgbClr val="000000">
                    <a:alpha val="43137"/>
                  </a:srgbClr>
                </a:outerShdw>
              </a:effectLst>
              <a:latin typeface="Calibri" panose="020F0502020204030204" charset="0"/>
              <a:ea typeface="宋体" panose="02010600030101010101" pitchFamily="2" charset="-122"/>
              <a:cs typeface="Times New Roman" panose="02020603050405020304" pitchFamily="18" charset="0"/>
            </a:endParaRPr>
          </a:p>
        </p:txBody>
      </p:sp>
    </p:spTree>
    <p:custDataLst>
      <p:tags r:id="rId4"/>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pPr marL="0" indent="0">
              <a:buNone/>
            </a:pPr>
            <a:endParaRPr sz="4000">
              <a:ln/>
              <a:solidFill>
                <a:schemeClr val="accent1"/>
              </a:solidFill>
              <a:effectLst>
                <a:outerShdw blurRad="38100" dist="25400" dir="5400000" algn="ctr" rotWithShape="0">
                  <a:srgbClr val="6E747A">
                    <a:alpha val="43000"/>
                  </a:srgbClr>
                </a:outerShdw>
              </a:effectLst>
              <a:sym typeface="+mn-ea"/>
            </a:endParaRPr>
          </a:p>
          <a:p>
            <a:pPr marL="0" indent="0">
              <a:buNone/>
            </a:pPr>
            <a:r>
              <a:rPr sz="4400" b="1">
                <a:ln w="22225">
                  <a:solidFill>
                    <a:schemeClr val="accent2"/>
                  </a:solidFill>
                  <a:prstDash val="solid"/>
                </a:ln>
                <a:solidFill>
                  <a:srgbClr val="FF0000"/>
                </a:solidFill>
                <a:effectLst/>
                <a:latin typeface="隶书" panose="02010509060101010101" charset="-122"/>
                <a:ea typeface="隶书" panose="02010509060101010101" charset="-122"/>
                <a:cs typeface="隶书" panose="02010509060101010101" charset="-122"/>
                <a:sym typeface="+mn-ea"/>
              </a:rPr>
              <a:t>教学目标</a:t>
            </a:r>
            <a:r>
              <a:rPr lang="en-US" altLang="zh-CN" sz="4400" b="1">
                <a:ln w="22225">
                  <a:solidFill>
                    <a:schemeClr val="accent2"/>
                  </a:solidFill>
                  <a:prstDash val="solid"/>
                </a:ln>
                <a:solidFill>
                  <a:srgbClr val="FF0000"/>
                </a:solidFill>
                <a:effectLst/>
                <a:latin typeface="隶书" panose="02010509060101010101" charset="-122"/>
                <a:ea typeface="隶书" panose="02010509060101010101" charset="-122"/>
                <a:cs typeface="隶书" panose="02010509060101010101" charset="-122"/>
                <a:sym typeface="+mn-ea"/>
              </a:rPr>
              <a:t>4</a:t>
            </a:r>
            <a:r>
              <a:rPr sz="4400" b="1">
                <a:ln w="22225">
                  <a:solidFill>
                    <a:schemeClr val="accent2"/>
                  </a:solidFill>
                  <a:prstDash val="solid"/>
                </a:ln>
                <a:solidFill>
                  <a:srgbClr val="FF0000"/>
                </a:solidFill>
                <a:effectLst/>
                <a:latin typeface="隶书" panose="02010509060101010101" charset="-122"/>
                <a:ea typeface="隶书" panose="02010509060101010101" charset="-122"/>
                <a:cs typeface="隶书" panose="02010509060101010101" charset="-122"/>
                <a:sym typeface="+mn-ea"/>
              </a:rPr>
              <a:t>：</a:t>
            </a:r>
            <a:endParaRPr lang="en-US" altLang="zh-CN" sz="4400" b="1">
              <a:ln w="22225">
                <a:solidFill>
                  <a:schemeClr val="accent2"/>
                </a:solidFill>
                <a:prstDash val="solid"/>
              </a:ln>
              <a:solidFill>
                <a:srgbClr val="FF0000"/>
              </a:solidFill>
              <a:effectLst/>
              <a:latin typeface="隶书" panose="02010509060101010101" charset="-122"/>
              <a:ea typeface="隶书" panose="02010509060101010101" charset="-122"/>
              <a:cs typeface="隶书" panose="02010509060101010101" charset="-122"/>
              <a:sym typeface="+mn-ea"/>
            </a:endParaRPr>
          </a:p>
          <a:p>
            <a:pPr marL="0" indent="0">
              <a:buNone/>
            </a:pPr>
            <a:r>
              <a:rPr sz="4400" b="1">
                <a:ln w="22225">
                  <a:solidFill>
                    <a:schemeClr val="accent2"/>
                  </a:solidFill>
                  <a:prstDash val="solid"/>
                </a:ln>
                <a:solidFill>
                  <a:srgbClr val="FF0000"/>
                </a:solidFill>
                <a:effectLst/>
                <a:latin typeface="隶书" panose="02010509060101010101" charset="-122"/>
                <a:ea typeface="隶书" panose="02010509060101010101" charset="-122"/>
                <a:cs typeface="隶书" panose="02010509060101010101" charset="-122"/>
                <a:sym typeface="+mn-ea"/>
              </a:rPr>
              <a:t>体会《诗经》中有关爱情诗歌的描绘。</a:t>
            </a:r>
            <a:endParaRPr sz="4400" b="1">
              <a:ln w="22225">
                <a:solidFill>
                  <a:schemeClr val="accent2"/>
                </a:solidFill>
                <a:prstDash val="solid"/>
              </a:ln>
              <a:solidFill>
                <a:srgbClr val="FF0000"/>
              </a:solidFill>
              <a:effectLst/>
              <a:latin typeface="隶书" panose="02010509060101010101" charset="-122"/>
              <a:ea typeface="隶书" panose="02010509060101010101" charset="-122"/>
              <a:cs typeface="隶书" panose="02010509060101010101" charset="-122"/>
            </a:endParaRPr>
          </a:p>
          <a:p>
            <a:endParaRPr lang="zh-CN" altLang="en-US" sz="4400" b="1">
              <a:ln w="22225">
                <a:solidFill>
                  <a:schemeClr val="accent2"/>
                </a:solidFill>
                <a:prstDash val="solid"/>
              </a:ln>
              <a:solidFill>
                <a:srgbClr val="FF0000"/>
              </a:solidFill>
              <a:effectLst/>
              <a:latin typeface="隶书" panose="02010509060101010101" charset="-122"/>
              <a:ea typeface="隶书" panose="02010509060101010101" charset="-122"/>
              <a:cs typeface="隶书" panose="02010509060101010101" charset="-122"/>
            </a:endParaRPr>
          </a:p>
        </p:txBody>
      </p:sp>
      <p:pic>
        <p:nvPicPr>
          <p:cNvPr id="4" name="图片 3" descr="d395a1e84ffe44eb831a781f9c771906"/>
          <p:cNvPicPr>
            <a:picLocks noChangeAspect="1"/>
          </p:cNvPicPr>
          <p:nvPr/>
        </p:nvPicPr>
        <p:blipFill>
          <a:blip r:embed="rId1"/>
          <a:stretch>
            <a:fillRect/>
          </a:stretch>
        </p:blipFill>
        <p:spPr>
          <a:xfrm>
            <a:off x="0" y="4568190"/>
            <a:ext cx="2242185" cy="2289810"/>
          </a:xfrm>
          <a:prstGeom prst="rect">
            <a:avLst/>
          </a:prstGeom>
        </p:spPr>
      </p:pic>
    </p:spTree>
    <p:custDataLst>
      <p:tags r:id="rId2"/>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29" name="Rectangle 2"/>
          <p:cNvSpPr>
            <a:spLocks noGrp="1" noRot="1"/>
          </p:cNvSpPr>
          <p:nvPr>
            <p:ph type="title"/>
          </p:nvPr>
        </p:nvSpPr>
        <p:spPr>
          <a:xfrm>
            <a:off x="1524000" y="-387350"/>
            <a:ext cx="8893175" cy="1143000"/>
          </a:xfrm>
        </p:spPr>
        <p:txBody>
          <a:bodyPr wrap="square" lIns="91440" tIns="45720" rIns="91440" bIns="45720" anchor="ctr">
            <a:normAutofit fontScale="90000"/>
          </a:bodyPr>
          <a:p>
            <a:pPr eaLnBrk="1" hangingPunct="1"/>
            <a:br>
              <a:rPr lang="zh-CN" altLang="en-US" sz="2800" b="1" dirty="0">
                <a:solidFill>
                  <a:srgbClr val="000000"/>
                </a:solidFill>
              </a:rPr>
            </a:br>
            <a:r>
              <a:rPr lang="zh-CN" altLang="en-US" sz="2800" b="1" dirty="0">
                <a:solidFill>
                  <a:srgbClr val="000000"/>
                </a:solidFill>
              </a:rPr>
              <a:t>比较</a:t>
            </a:r>
            <a:r>
              <a:rPr lang="en-US" altLang="zh-CN" sz="2800" b="1" dirty="0">
                <a:solidFill>
                  <a:srgbClr val="000000"/>
                </a:solidFill>
              </a:rPr>
              <a:t>《</a:t>
            </a:r>
            <a:r>
              <a:rPr lang="zh-CN" altLang="en-US" sz="2800" b="1" dirty="0">
                <a:solidFill>
                  <a:srgbClr val="000000"/>
                </a:solidFill>
              </a:rPr>
              <a:t>邶风静女</a:t>
            </a:r>
            <a:r>
              <a:rPr lang="en-US" altLang="zh-CN" sz="2800" b="1" dirty="0">
                <a:solidFill>
                  <a:srgbClr val="000000"/>
                </a:solidFill>
              </a:rPr>
              <a:t>》 </a:t>
            </a:r>
            <a:r>
              <a:rPr lang="zh-CN" altLang="en-US" sz="2800" b="1" dirty="0">
                <a:solidFill>
                  <a:srgbClr val="000000"/>
                </a:solidFill>
              </a:rPr>
              <a:t>和</a:t>
            </a:r>
            <a:r>
              <a:rPr lang="en-US" altLang="zh-CN" sz="2800" b="1" dirty="0">
                <a:solidFill>
                  <a:srgbClr val="000000"/>
                </a:solidFill>
              </a:rPr>
              <a:t>《</a:t>
            </a:r>
            <a:r>
              <a:rPr lang="zh-CN" altLang="en-US" sz="2800" b="1" dirty="0">
                <a:solidFill>
                  <a:srgbClr val="000000"/>
                </a:solidFill>
              </a:rPr>
              <a:t>郑风子衿</a:t>
            </a:r>
            <a:r>
              <a:rPr lang="en-US" altLang="zh-CN" sz="2800" b="1" dirty="0">
                <a:solidFill>
                  <a:srgbClr val="000000"/>
                </a:solidFill>
              </a:rPr>
              <a:t>》</a:t>
            </a:r>
            <a:r>
              <a:rPr lang="zh-CN" altLang="en-US" sz="2800" b="1" dirty="0">
                <a:solidFill>
                  <a:srgbClr val="000000"/>
                </a:solidFill>
              </a:rPr>
              <a:t>，说说两诗的异同</a:t>
            </a:r>
            <a:endParaRPr lang="zh-CN" altLang="en-US" sz="2800" b="1" dirty="0">
              <a:solidFill>
                <a:srgbClr val="000000"/>
              </a:solidFill>
            </a:endParaRPr>
          </a:p>
        </p:txBody>
      </p:sp>
      <p:sp>
        <p:nvSpPr>
          <p:cNvPr id="48130" name="Rectangle 3"/>
          <p:cNvSpPr>
            <a:spLocks noGrp="1" noRot="1"/>
          </p:cNvSpPr>
          <p:nvPr>
            <p:ph idx="1"/>
          </p:nvPr>
        </p:nvSpPr>
        <p:spPr>
          <a:xfrm>
            <a:off x="1524000" y="549275"/>
            <a:ext cx="9396413" cy="3886200"/>
          </a:xfrm>
        </p:spPr>
        <p:txBody>
          <a:bodyPr wrap="square" lIns="91440" tIns="45720" rIns="91440" bIns="45720" anchor="t"/>
          <a:p>
            <a:pPr algn="ctr" eaLnBrk="1" hangingPunct="1">
              <a:buNone/>
            </a:pPr>
            <a:endParaRPr lang="zh-CN" altLang="en-US" b="1" dirty="0">
              <a:solidFill>
                <a:srgbClr val="CC3300"/>
              </a:solidFill>
            </a:endParaRPr>
          </a:p>
          <a:p>
            <a:pPr algn="ctr" eaLnBrk="1" hangingPunct="1">
              <a:buNone/>
            </a:pPr>
            <a:r>
              <a:rPr lang="zh-CN" altLang="en-US" b="1" dirty="0">
                <a:solidFill>
                  <a:srgbClr val="CC3300"/>
                </a:solidFill>
              </a:rPr>
              <a:t>国风</a:t>
            </a:r>
            <a:r>
              <a:rPr lang="en-US" altLang="zh-CN" b="1" dirty="0">
                <a:solidFill>
                  <a:srgbClr val="CC3300"/>
                </a:solidFill>
              </a:rPr>
              <a:t>·</a:t>
            </a:r>
            <a:r>
              <a:rPr lang="zh-CN" altLang="en-US" b="1" dirty="0">
                <a:solidFill>
                  <a:srgbClr val="CC3300"/>
                </a:solidFill>
              </a:rPr>
              <a:t>郑风</a:t>
            </a:r>
            <a:r>
              <a:rPr lang="en-US" altLang="zh-CN" b="1" dirty="0">
                <a:solidFill>
                  <a:srgbClr val="CC3300"/>
                </a:solidFill>
              </a:rPr>
              <a:t>·</a:t>
            </a:r>
            <a:r>
              <a:rPr lang="zh-CN" altLang="en-US" b="1" dirty="0">
                <a:solidFill>
                  <a:srgbClr val="CC3300"/>
                </a:solidFill>
              </a:rPr>
              <a:t>子衿</a:t>
            </a:r>
            <a:endParaRPr lang="zh-CN" altLang="en-US" b="1" dirty="0">
              <a:solidFill>
                <a:srgbClr val="CC3300"/>
              </a:solidFill>
            </a:endParaRPr>
          </a:p>
          <a:p>
            <a:pPr eaLnBrk="1" hangingPunct="1"/>
            <a:r>
              <a:rPr lang="zh-CN" altLang="en-US" b="1" dirty="0">
                <a:solidFill>
                  <a:srgbClr val="CC3300"/>
                </a:solidFill>
              </a:rPr>
              <a:t>青青子衿①，悠悠我心。纵我不往，子宁不嗣音②？</a:t>
            </a:r>
            <a:endParaRPr lang="zh-CN" altLang="en-US" b="1" dirty="0">
              <a:solidFill>
                <a:srgbClr val="CC3300"/>
              </a:solidFill>
            </a:endParaRPr>
          </a:p>
          <a:p>
            <a:pPr eaLnBrk="1" hangingPunct="1"/>
            <a:r>
              <a:rPr lang="zh-CN" altLang="en-US" b="1" dirty="0">
                <a:solidFill>
                  <a:srgbClr val="CC3300"/>
                </a:solidFill>
              </a:rPr>
              <a:t>青青子佩③，悠悠我思。纵我不往，子宁不来？</a:t>
            </a:r>
            <a:endParaRPr lang="zh-CN" altLang="en-US" b="1" dirty="0">
              <a:solidFill>
                <a:srgbClr val="CC3300"/>
              </a:solidFill>
            </a:endParaRPr>
          </a:p>
          <a:p>
            <a:pPr eaLnBrk="1" hangingPunct="1"/>
            <a:r>
              <a:rPr lang="zh-CN" altLang="en-US" b="1" dirty="0">
                <a:solidFill>
                  <a:srgbClr val="CC3300"/>
                </a:solidFill>
              </a:rPr>
              <a:t>挑兮达兮④，在城阙兮⑤。一日不见，如三月兮。</a:t>
            </a:r>
            <a:r>
              <a:rPr lang="en-US" altLang="zh-CN" b="1" dirty="0">
                <a:solidFill>
                  <a:srgbClr val="CC3300"/>
                </a:solidFill>
              </a:rPr>
              <a:t>[1]</a:t>
            </a:r>
            <a:endParaRPr lang="en-US" altLang="zh-CN" b="1" dirty="0">
              <a:solidFill>
                <a:srgbClr val="CC3300"/>
              </a:solidFill>
            </a:endParaRPr>
          </a:p>
        </p:txBody>
      </p:sp>
      <p:sp>
        <p:nvSpPr>
          <p:cNvPr id="48131" name="Rectangle 4"/>
          <p:cNvSpPr>
            <a:spLocks noRot="1"/>
          </p:cNvSpPr>
          <p:nvPr/>
        </p:nvSpPr>
        <p:spPr>
          <a:xfrm>
            <a:off x="1774825" y="4005263"/>
            <a:ext cx="8540750" cy="2089150"/>
          </a:xfrm>
          <a:prstGeom prst="rect">
            <a:avLst/>
          </a:prstGeom>
          <a:noFill/>
          <a:ln w="9525">
            <a:noFill/>
          </a:ln>
        </p:spPr>
        <p:txBody>
          <a:bodyPr anchor="t"/>
          <a:p>
            <a:pPr marL="342900" indent="-342900">
              <a:spcBef>
                <a:spcPct val="20000"/>
              </a:spcBef>
              <a:buClr>
                <a:schemeClr val="hlink"/>
              </a:buClr>
              <a:buSzPct val="70000"/>
              <a:buFont typeface="Wingdings" panose="05000000000000000000" pitchFamily="2" charset="2"/>
              <a:buChar char="v"/>
            </a:pPr>
            <a:r>
              <a:rPr lang="en-US" altLang="zh-CN" sz="2400" dirty="0">
                <a:latin typeface="Arial" panose="020B0604020202020204" pitchFamily="34" charset="0"/>
                <a:ea typeface="宋体" panose="02010600030101010101" pitchFamily="2" charset="-122"/>
              </a:rPr>
              <a:t>①</a:t>
            </a:r>
            <a:r>
              <a:rPr lang="zh-CN" altLang="en-US" sz="2400" dirty="0">
                <a:latin typeface="Arial" panose="020B0604020202020204" pitchFamily="34" charset="0"/>
                <a:ea typeface="宋体" panose="02010600030101010101" pitchFamily="2" charset="-122"/>
              </a:rPr>
              <a:t>子衿：周代读书人的服装。子，男子的美称，这里即指“你”。衿：即襟，衣领。</a:t>
            </a:r>
            <a:endParaRPr lang="zh-CN" altLang="en-US" sz="2400" dirty="0">
              <a:latin typeface="Arial" panose="020B0604020202020204" pitchFamily="34" charset="0"/>
              <a:ea typeface="宋体" panose="02010600030101010101" pitchFamily="2" charset="-122"/>
            </a:endParaRPr>
          </a:p>
          <a:p>
            <a:pPr marL="342900" indent="-342900">
              <a:spcBef>
                <a:spcPct val="20000"/>
              </a:spcBef>
              <a:buClr>
                <a:schemeClr val="hlink"/>
              </a:buClr>
              <a:buSzPct val="70000"/>
              <a:buFont typeface="Wingdings" panose="05000000000000000000" pitchFamily="2" charset="2"/>
              <a:buChar char="v"/>
            </a:pPr>
            <a:r>
              <a:rPr lang="zh-CN" altLang="en-US" sz="2400" dirty="0">
                <a:latin typeface="Arial" panose="020B0604020202020204" pitchFamily="34" charset="0"/>
                <a:ea typeface="宋体" panose="02010600030101010101" pitchFamily="2" charset="-122"/>
              </a:rPr>
              <a:t>②嗣（</a:t>
            </a:r>
            <a:r>
              <a:rPr lang="en-US" altLang="zh-CN" sz="2400" dirty="0">
                <a:latin typeface="Arial" panose="020B0604020202020204" pitchFamily="34" charset="0"/>
                <a:ea typeface="宋体" panose="02010600030101010101" pitchFamily="2" charset="-122"/>
              </a:rPr>
              <a:t>yí</a:t>
            </a:r>
            <a:r>
              <a:rPr lang="zh-CN" altLang="en-US" sz="2400" dirty="0">
                <a:latin typeface="Arial" panose="020B0604020202020204" pitchFamily="34" charset="0"/>
                <a:ea typeface="宋体" panose="02010600030101010101" pitchFamily="2" charset="-122"/>
              </a:rPr>
              <a:t>）音：传音讯。嗣，通“贻”，给、寄的意思 。</a:t>
            </a:r>
            <a:endParaRPr lang="zh-CN" altLang="en-US" sz="2400" dirty="0">
              <a:latin typeface="Arial" panose="020B0604020202020204" pitchFamily="34" charset="0"/>
              <a:ea typeface="宋体" panose="02010600030101010101" pitchFamily="2" charset="-122"/>
            </a:endParaRPr>
          </a:p>
          <a:p>
            <a:pPr marL="342900" indent="-342900">
              <a:spcBef>
                <a:spcPct val="20000"/>
              </a:spcBef>
              <a:buClr>
                <a:schemeClr val="hlink"/>
              </a:buClr>
              <a:buSzPct val="70000"/>
              <a:buFont typeface="Wingdings" panose="05000000000000000000" pitchFamily="2" charset="2"/>
              <a:buChar char="v"/>
            </a:pPr>
            <a:r>
              <a:rPr lang="zh-CN" altLang="en-US" sz="2400" dirty="0">
                <a:latin typeface="Arial" panose="020B0604020202020204" pitchFamily="34" charset="0"/>
                <a:ea typeface="宋体" panose="02010600030101010101" pitchFamily="2" charset="-122"/>
              </a:rPr>
              <a:t>③佩：这里指系佩玉的绶带。</a:t>
            </a:r>
            <a:endParaRPr lang="zh-CN" altLang="en-US" sz="2400" dirty="0">
              <a:latin typeface="Arial" panose="020B0604020202020204" pitchFamily="34" charset="0"/>
              <a:ea typeface="宋体" panose="02010600030101010101" pitchFamily="2" charset="-122"/>
            </a:endParaRPr>
          </a:p>
          <a:p>
            <a:pPr marL="342900" indent="-342900">
              <a:spcBef>
                <a:spcPct val="20000"/>
              </a:spcBef>
              <a:buClr>
                <a:schemeClr val="hlink"/>
              </a:buClr>
              <a:buSzPct val="70000"/>
              <a:buFont typeface="Wingdings" panose="05000000000000000000" pitchFamily="2" charset="2"/>
              <a:buChar char="v"/>
            </a:pPr>
            <a:r>
              <a:rPr lang="zh-CN" altLang="en-US" sz="2400" dirty="0">
                <a:latin typeface="Arial" panose="020B0604020202020204" pitchFamily="34" charset="0"/>
                <a:ea typeface="宋体" panose="02010600030101010101" pitchFamily="2" charset="-122"/>
              </a:rPr>
              <a:t>④挑（</a:t>
            </a:r>
            <a:r>
              <a:rPr lang="en-US" altLang="zh-CN" sz="2400" dirty="0">
                <a:latin typeface="Arial" panose="020B0604020202020204" pitchFamily="34" charset="0"/>
                <a:ea typeface="宋体" panose="02010600030101010101" pitchFamily="2" charset="-122"/>
              </a:rPr>
              <a:t>táo</a:t>
            </a:r>
            <a:r>
              <a:rPr lang="zh-CN" altLang="en-US" sz="2400" dirty="0">
                <a:latin typeface="Arial" panose="020B0604020202020204" pitchFamily="34" charset="0"/>
                <a:ea typeface="宋体" panose="02010600030101010101" pitchFamily="2" charset="-122"/>
              </a:rPr>
              <a:t>）兮达（</a:t>
            </a:r>
            <a:r>
              <a:rPr lang="en-US" altLang="zh-CN" sz="2400" dirty="0">
                <a:latin typeface="Arial" panose="020B0604020202020204" pitchFamily="34" charset="0"/>
                <a:ea typeface="宋体" panose="02010600030101010101" pitchFamily="2" charset="-122"/>
              </a:rPr>
              <a:t>tà</a:t>
            </a:r>
            <a:r>
              <a:rPr lang="zh-CN" altLang="en-US" sz="2400" dirty="0">
                <a:latin typeface="Arial" panose="020B0604020202020204" pitchFamily="34" charset="0"/>
                <a:ea typeface="宋体" panose="02010600030101010101" pitchFamily="2" charset="-122"/>
              </a:rPr>
              <a:t>）兮：独自走来走去的样子。</a:t>
            </a:r>
            <a:endParaRPr lang="zh-CN" altLang="en-US" sz="2400" dirty="0">
              <a:latin typeface="Arial" panose="020B0604020202020204" pitchFamily="34" charset="0"/>
              <a:ea typeface="宋体" panose="02010600030101010101" pitchFamily="2" charset="-122"/>
            </a:endParaRPr>
          </a:p>
          <a:p>
            <a:pPr marL="342900" indent="-342900">
              <a:spcBef>
                <a:spcPct val="20000"/>
              </a:spcBef>
              <a:buClr>
                <a:schemeClr val="hlink"/>
              </a:buClr>
              <a:buSzPct val="70000"/>
              <a:buFont typeface="Wingdings" panose="05000000000000000000" pitchFamily="2" charset="2"/>
              <a:buChar char="v"/>
            </a:pPr>
            <a:r>
              <a:rPr lang="zh-CN" altLang="en-US" sz="2400" dirty="0">
                <a:latin typeface="Arial" panose="020B0604020202020204" pitchFamily="34" charset="0"/>
                <a:ea typeface="宋体" panose="02010600030101010101" pitchFamily="2" charset="-122"/>
              </a:rPr>
              <a:t>⑤城阙：城门两边的观楼。</a:t>
            </a:r>
            <a:endParaRPr lang="zh-CN" altLang="en-US" sz="2400" dirty="0">
              <a:latin typeface="Arial" panose="020B0604020202020204" pitchFamily="34" charset="0"/>
              <a:ea typeface="宋体" panose="02010600030101010101" pitchFamily="2"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3" name="Rectangle 3"/>
          <p:cNvSpPr>
            <a:spLocks noGrp="1" noRot="1"/>
          </p:cNvSpPr>
          <p:nvPr>
            <p:ph idx="1"/>
          </p:nvPr>
        </p:nvSpPr>
        <p:spPr>
          <a:xfrm>
            <a:off x="187325" y="598805"/>
            <a:ext cx="11859895" cy="2517140"/>
          </a:xfrm>
        </p:spPr>
        <p:txBody>
          <a:bodyPr wrap="square" lIns="91440" tIns="45720" rIns="91440" bIns="45720" anchor="t"/>
          <a:p>
            <a:pPr eaLnBrk="1" hangingPunct="1"/>
            <a:r>
              <a:rPr lang="zh-CN" altLang="en-US" sz="2400" dirty="0">
                <a:ln/>
                <a:solidFill>
                  <a:schemeClr val="accent1"/>
                </a:solidFill>
                <a:effectLst>
                  <a:outerShdw blurRad="38100" dist="25400" dir="5400000" algn="ctr" rotWithShape="0">
                    <a:srgbClr val="6E747A">
                      <a:alpha val="43000"/>
                    </a:srgbClr>
                  </a:outerShdw>
                </a:effectLst>
              </a:rPr>
              <a:t>青青的是你的衣领，悠悠的是我的心境。纵然我不曾去会你，难道你就此断音信？</a:t>
            </a:r>
            <a:endParaRPr lang="zh-CN" altLang="en-US" sz="2400" dirty="0">
              <a:ln/>
              <a:solidFill>
                <a:schemeClr val="accent1"/>
              </a:solidFill>
              <a:effectLst>
                <a:outerShdw blurRad="38100" dist="25400" dir="5400000" algn="ctr" rotWithShape="0">
                  <a:srgbClr val="6E747A">
                    <a:alpha val="43000"/>
                  </a:srgbClr>
                </a:outerShdw>
              </a:effectLst>
            </a:endParaRPr>
          </a:p>
          <a:p>
            <a:pPr eaLnBrk="1" hangingPunct="1"/>
            <a:r>
              <a:rPr lang="zh-CN" altLang="en-US" sz="2400" dirty="0">
                <a:ln/>
                <a:solidFill>
                  <a:schemeClr val="accent1"/>
                </a:solidFill>
                <a:effectLst>
                  <a:outerShdw blurRad="38100" dist="25400" dir="5400000" algn="ctr" rotWithShape="0">
                    <a:srgbClr val="6E747A">
                      <a:alpha val="43000"/>
                    </a:srgbClr>
                  </a:outerShdw>
                </a:effectLst>
              </a:rPr>
              <a:t>青青的是你的佩带，悠悠的是我的情怀。纵然我不曾去会你，难道你不能主动来？</a:t>
            </a:r>
            <a:endParaRPr lang="zh-CN" altLang="en-US" sz="2400" dirty="0">
              <a:ln/>
              <a:solidFill>
                <a:schemeClr val="accent1"/>
              </a:solidFill>
              <a:effectLst>
                <a:outerShdw blurRad="38100" dist="25400" dir="5400000" algn="ctr" rotWithShape="0">
                  <a:srgbClr val="6E747A">
                    <a:alpha val="43000"/>
                  </a:srgbClr>
                </a:outerShdw>
              </a:effectLst>
            </a:endParaRPr>
          </a:p>
          <a:p>
            <a:pPr eaLnBrk="1" hangingPunct="1"/>
            <a:r>
              <a:rPr lang="zh-CN" altLang="en-US" sz="2400" dirty="0">
                <a:ln/>
                <a:solidFill>
                  <a:schemeClr val="accent1"/>
                </a:solidFill>
                <a:effectLst>
                  <a:outerShdw blurRad="38100" dist="25400" dir="5400000" algn="ctr" rotWithShape="0">
                    <a:srgbClr val="6E747A">
                      <a:alpha val="43000"/>
                    </a:srgbClr>
                  </a:outerShdw>
                </a:effectLst>
              </a:rPr>
              <a:t>来来往往张眼望啊，在这高高城楼上啊。一天不见你的面啊，好像已有三月长啊！</a:t>
            </a:r>
            <a:endParaRPr lang="zh-CN" altLang="en-US" sz="2400" dirty="0">
              <a:ln/>
              <a:solidFill>
                <a:schemeClr val="accent1"/>
              </a:solidFill>
              <a:effectLst>
                <a:outerShdw blurRad="38100" dist="25400" dir="5400000" algn="ctr" rotWithShape="0">
                  <a:srgbClr val="6E747A">
                    <a:alpha val="43000"/>
                  </a:srgbClr>
                </a:outerShdw>
              </a:effectLst>
            </a:endParaRPr>
          </a:p>
        </p:txBody>
      </p:sp>
      <p:pic>
        <p:nvPicPr>
          <p:cNvPr id="2" name="图片 1"/>
          <p:cNvPicPr>
            <a:picLocks noChangeAspect="1"/>
          </p:cNvPicPr>
          <p:nvPr/>
        </p:nvPicPr>
        <p:blipFill>
          <a:blip r:embed="rId1"/>
          <a:stretch>
            <a:fillRect/>
          </a:stretch>
        </p:blipFill>
        <p:spPr>
          <a:xfrm>
            <a:off x="9648190" y="3408045"/>
            <a:ext cx="2543810" cy="344995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br>
              <a:rPr>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sym typeface="+mn-ea"/>
              </a:rPr>
            </a:br>
            <a:r>
              <a:rPr sz="490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sym typeface="+mn-ea"/>
              </a:rPr>
              <a:t>教学目标</a:t>
            </a:r>
            <a:r>
              <a:rPr lang="en-US" altLang="zh-CN" sz="490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sym typeface="+mn-ea"/>
              </a:rPr>
              <a:t>1</a:t>
            </a:r>
            <a:br>
              <a:rPr lang="en-US" altLang="zh-CN" sz="490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br>
            <a:endParaRPr lang="en-US" altLang="zh-CN" sz="490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sp>
        <p:nvSpPr>
          <p:cNvPr id="3" name="内容占位符 2"/>
          <p:cNvSpPr>
            <a:spLocks noGrp="1"/>
          </p:cNvSpPr>
          <p:nvPr>
            <p:ph idx="1"/>
          </p:nvPr>
        </p:nvSpPr>
        <p:spPr/>
        <p:txBody>
          <a:bodyPr/>
          <a:p>
            <a:pPr marL="0" indent="0">
              <a:buNone/>
            </a:pPr>
            <a:endParaRPr sz="360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a:p>
            <a:pPr marL="0" indent="0">
              <a:buNone/>
            </a:pPr>
            <a:r>
              <a:rPr sz="360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方法：在预习的时候搜集有关《诗经》的一些常识，比如内容，形式，表现手法等。</a:t>
            </a:r>
            <a:endParaRPr sz="360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7" name="Rectangle 4"/>
          <p:cNvSpPr>
            <a:spLocks noGrp="1" noRot="1"/>
          </p:cNvSpPr>
          <p:nvPr>
            <p:ph idx="1"/>
          </p:nvPr>
        </p:nvSpPr>
        <p:spPr>
          <a:xfrm>
            <a:off x="913765" y="2060575"/>
            <a:ext cx="10600690" cy="3886200"/>
          </a:xfrm>
        </p:spPr>
        <p:txBody>
          <a:bodyPr wrap="square" lIns="91440" tIns="45720" rIns="91440" bIns="45720" anchor="t"/>
          <a:p>
            <a:pPr eaLnBrk="1" hangingPunct="1">
              <a:buNone/>
            </a:pPr>
            <a:r>
              <a:rPr lang="en-US" altLang="zh-CN" sz="2800" b="1" dirty="0">
                <a:solidFill>
                  <a:srgbClr val="CC3300"/>
                </a:solidFill>
              </a:rPr>
              <a:t>        </a:t>
            </a:r>
            <a:r>
              <a:rPr lang="en-US" altLang="zh-CN" sz="24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a:t>
            </a:r>
            <a:r>
              <a:rPr lang="zh-CN" altLang="en-US" sz="24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国风</a:t>
            </a:r>
            <a:r>
              <a:rPr lang="en-US" altLang="zh-CN" sz="24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a:t>
            </a:r>
            <a:r>
              <a:rPr lang="zh-CN" altLang="en-US" sz="24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郑风</a:t>
            </a:r>
            <a:r>
              <a:rPr lang="en-US" altLang="zh-CN" sz="24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a:t>
            </a:r>
            <a:r>
              <a:rPr lang="zh-CN" altLang="en-US" sz="24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子衿</a:t>
            </a:r>
            <a:r>
              <a:rPr lang="en-US" altLang="zh-CN" sz="24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a:t>
            </a:r>
            <a:r>
              <a:rPr lang="zh-CN" altLang="en-US" sz="24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是</a:t>
            </a:r>
            <a:r>
              <a:rPr lang="en-US" altLang="zh-CN" sz="24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a:t>
            </a:r>
            <a:r>
              <a:rPr lang="zh-CN" altLang="en-US" sz="24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诗经</a:t>
            </a:r>
            <a:r>
              <a:rPr lang="en-US" altLang="zh-CN" sz="24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a:t>
            </a:r>
            <a:r>
              <a:rPr lang="zh-CN" altLang="en-US" sz="24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国风</a:t>
            </a:r>
            <a:r>
              <a:rPr lang="en-US" altLang="zh-CN" sz="24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a:t>
            </a:r>
            <a:r>
              <a:rPr lang="zh-CN" altLang="en-US" sz="24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郑风</a:t>
            </a:r>
            <a:r>
              <a:rPr lang="en-US" altLang="zh-CN" sz="24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a:t>
            </a:r>
            <a:r>
              <a:rPr lang="zh-CN" altLang="en-US" sz="24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中的一首诗。这首诗描写的是一个女子思念她恋人的感情。这首诗是中国文学史上描写相思之情的经典之作，其中“一日不见，如三月兮”更是千古名句。</a:t>
            </a:r>
            <a:r>
              <a:rPr lang="zh-CN" alt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 </a:t>
            </a:r>
            <a:endParaRPr lang="zh-CN" alt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br>
              <a:rPr b="0">
                <a:solidFill>
                  <a:srgbClr val="333333"/>
                </a:solidFill>
                <a:sym typeface="+mn-ea"/>
              </a:rPr>
            </a:br>
            <a:r>
              <a:rPr>
                <a:ln/>
                <a:solidFill>
                  <a:schemeClr val="accent1"/>
                </a:solidFill>
                <a:effectLst>
                  <a:outerShdw blurRad="38100" dist="25400" dir="5400000" algn="ctr" rotWithShape="0">
                    <a:srgbClr val="6E747A">
                      <a:alpha val="43000"/>
                    </a:srgbClr>
                  </a:outerShdw>
                </a:effectLst>
                <a:sym typeface="+mn-ea"/>
              </a:rPr>
              <a:t>《诗经</a:t>
            </a:r>
            <a:r>
              <a:rPr lang="en-US">
                <a:ln/>
                <a:solidFill>
                  <a:schemeClr val="accent1"/>
                </a:solidFill>
                <a:effectLst>
                  <a:outerShdw blurRad="38100" dist="25400" dir="5400000" algn="ctr" rotWithShape="0">
                    <a:srgbClr val="6E747A">
                      <a:alpha val="43000"/>
                    </a:srgbClr>
                  </a:outerShdw>
                </a:effectLst>
                <a:latin typeface="PingFang SC" charset="0"/>
                <a:cs typeface="Arial" panose="020B0604020202020204" pitchFamily="34" charset="0"/>
                <a:sym typeface="+mn-ea"/>
              </a:rPr>
              <a:t>·</a:t>
            </a:r>
            <a:r>
              <a:rPr>
                <a:ln/>
                <a:solidFill>
                  <a:schemeClr val="accent1"/>
                </a:solidFill>
                <a:effectLst>
                  <a:outerShdw blurRad="38100" dist="25400" dir="5400000" algn="ctr" rotWithShape="0">
                    <a:srgbClr val="6E747A">
                      <a:alpha val="43000"/>
                    </a:srgbClr>
                  </a:outerShdw>
                </a:effectLst>
                <a:sym typeface="+mn-ea"/>
              </a:rPr>
              <a:t>陈风</a:t>
            </a:r>
            <a:r>
              <a:rPr lang="en-US">
                <a:ln/>
                <a:solidFill>
                  <a:schemeClr val="accent1"/>
                </a:solidFill>
                <a:effectLst>
                  <a:outerShdw blurRad="38100" dist="25400" dir="5400000" algn="ctr" rotWithShape="0">
                    <a:srgbClr val="6E747A">
                      <a:alpha val="43000"/>
                    </a:srgbClr>
                  </a:outerShdw>
                </a:effectLst>
                <a:latin typeface="PingFang SC" charset="0"/>
                <a:sym typeface="+mn-ea"/>
              </a:rPr>
              <a:t>·</a:t>
            </a:r>
            <a:r>
              <a:rPr>
                <a:ln/>
                <a:solidFill>
                  <a:schemeClr val="accent1"/>
                </a:solidFill>
                <a:effectLst>
                  <a:outerShdw blurRad="38100" dist="25400" dir="5400000" algn="ctr" rotWithShape="0">
                    <a:srgbClr val="6E747A">
                      <a:alpha val="43000"/>
                    </a:srgbClr>
                  </a:outerShdw>
                </a:effectLst>
                <a:sym typeface="+mn-ea"/>
              </a:rPr>
              <a:t>月出》</a:t>
            </a:r>
            <a:r>
              <a:rPr b="0">
                <a:ln w="10160">
                  <a:solidFill>
                    <a:schemeClr val="accent5"/>
                  </a:solidFill>
                  <a:prstDash val="solid"/>
                </a:ln>
                <a:solidFill>
                  <a:srgbClr val="FF0000"/>
                </a:solidFill>
                <a:effectLst>
                  <a:outerShdw blurRad="38100" dist="22860" dir="5400000" algn="tl" rotWithShape="0">
                    <a:srgbClr val="000000">
                      <a:alpha val="30000"/>
                    </a:srgbClr>
                  </a:outerShdw>
                </a:effectLst>
                <a:sym typeface="+mn-ea"/>
              </a:rPr>
              <a:t>先秦：佚名</a:t>
            </a:r>
            <a:endParaRPr b="0">
              <a:ln w="10160">
                <a:solidFill>
                  <a:schemeClr val="accent5"/>
                </a:solidFill>
                <a:prstDash val="solid"/>
              </a:ln>
              <a:solidFill>
                <a:srgbClr val="FF0000"/>
              </a:solidFill>
              <a:effectLst>
                <a:outerShdw blurRad="38100" dist="22860" dir="5400000" algn="tl" rotWithShape="0">
                  <a:srgbClr val="000000">
                    <a:alpha val="30000"/>
                  </a:srgbClr>
                </a:outerShdw>
              </a:effectLst>
              <a:sym typeface="+mn-ea"/>
            </a:endParaRPr>
          </a:p>
          <a:p>
            <a:endParaRPr b="0">
              <a:solidFill>
                <a:srgbClr val="333333"/>
              </a:solidFill>
              <a:sym typeface="+mn-ea"/>
            </a:endParaRPr>
          </a:p>
          <a:p>
            <a:endParaRPr lang="zh-CN" altLang="en-US"/>
          </a:p>
        </p:txBody>
      </p:sp>
      <p:pic>
        <p:nvPicPr>
          <p:cNvPr id="4" name="内容占位符 3" descr="04cf222c969a42a59b87913d7c26500d"/>
          <p:cNvPicPr>
            <a:picLocks noChangeAspect="1"/>
          </p:cNvPicPr>
          <p:nvPr>
            <p:ph idx="1"/>
          </p:nvPr>
        </p:nvPicPr>
        <p:blipFill>
          <a:blip r:embed="rId1"/>
          <a:stretch>
            <a:fillRect/>
          </a:stretch>
        </p:blipFill>
        <p:spPr>
          <a:xfrm>
            <a:off x="10176510" y="4897120"/>
            <a:ext cx="2015490" cy="1960880"/>
          </a:xfrm>
          <a:prstGeom prst="rect">
            <a:avLst/>
          </a:prstGeom>
        </p:spPr>
      </p:pic>
      <p:sp>
        <p:nvSpPr>
          <p:cNvPr id="100" name="文本框 99"/>
          <p:cNvSpPr txBox="1"/>
          <p:nvPr/>
        </p:nvSpPr>
        <p:spPr>
          <a:xfrm>
            <a:off x="805180" y="1874520"/>
            <a:ext cx="9057005" cy="4892675"/>
          </a:xfrm>
          <a:prstGeom prst="rect">
            <a:avLst/>
          </a:prstGeom>
          <a:noFill/>
          <a:ln w="9525">
            <a:noFill/>
          </a:ln>
        </p:spPr>
        <p:txBody>
          <a:bodyPr wrap="square">
            <a:spAutoFit/>
          </a:bodyPr>
          <a:p>
            <a:pPr indent="0"/>
            <a:r>
              <a:rPr lang="zh-CN" sz="24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a typeface="微软雅黑" panose="020B0503020204020204" pitchFamily="34" charset="-122"/>
              </a:rPr>
              <a:t>月出皎兮，佼人僚兮。舒窈纠兮，劳心悄兮。月出皓兮，佼人懰兮。舒忧受兮，劳心慅兮。月出照兮，佼人燎兮。舒夭绍兮，劳心惨兮。译文：月亮出来多明亮，美人仪容真漂亮。身姿窈窕步轻盈，让我思念心烦忧。月亮出来多洁白，美人仪容真姣好。身姿窈窕步舒缓，让我思念心忧愁。月亮出来光普照，美人仪容真美好。身姿窈窕步优美，让我思念心烦躁。</a:t>
            </a:r>
            <a:r>
              <a:rPr lang="zh-CN" sz="24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a typeface="微软雅黑" panose="020B0503020204020204" pitchFamily="34" charset="-122"/>
              </a:rPr>
              <a:t></a:t>
            </a:r>
            <a:r>
              <a:rPr lang="zh-CN" sz="24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a typeface="微软雅黑" panose="020B0503020204020204" pitchFamily="34" charset="-122"/>
              </a:rPr>
              <a:t></a:t>
            </a:r>
            <a:endParaRPr lang="zh-CN" altLang="en-US" sz="24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a typeface="微软雅黑" panose="020B0503020204020204" pitchFamily="34" charset="-122"/>
            </a:endParaRPr>
          </a:p>
        </p:txBody>
      </p:sp>
    </p:spTree>
    <p:custDataLst>
      <p:tags r:id="rId2"/>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scene3d>
              <a:camera prst="orthographicFront"/>
              <a:lightRig rig="threePt" dir="t"/>
            </a:scene3d>
          </a:bodyPr>
          <a:p>
            <a:br>
              <a:rPr>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sym typeface="+mn-ea"/>
              </a:rPr>
            </a:br>
            <a:r>
              <a:rPr>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sym typeface="+mn-ea"/>
              </a:rPr>
              <a:t>《国风</a:t>
            </a:r>
            <a:r>
              <a:rPr lang="en-US">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PingFang SC" charset="0"/>
                <a:cs typeface="Arial" panose="020B0604020202020204" pitchFamily="34" charset="0"/>
                <a:sym typeface="+mn-ea"/>
              </a:rPr>
              <a:t>·</a:t>
            </a:r>
            <a:r>
              <a:rPr>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sym typeface="+mn-ea"/>
              </a:rPr>
              <a:t>郑风</a:t>
            </a:r>
            <a:r>
              <a:rPr lang="en-US">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PingFang SC" charset="0"/>
                <a:sym typeface="+mn-ea"/>
              </a:rPr>
              <a:t>·</a:t>
            </a:r>
            <a:r>
              <a:rPr>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sym typeface="+mn-ea"/>
              </a:rPr>
              <a:t>野有蔓草》</a:t>
            </a:r>
            <a:endParaRPr>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sym typeface="+mn-ea"/>
            </a:endParaRPr>
          </a:p>
          <a:p>
            <a:endParaRPr lang="zh-CN" altLang="en-US">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sym typeface="+mn-ea"/>
            </a:endParaRPr>
          </a:p>
        </p:txBody>
      </p:sp>
      <p:pic>
        <p:nvPicPr>
          <p:cNvPr id="25602" name="图片 4098"/>
          <p:cNvPicPr>
            <a:picLocks noChangeAspect="1"/>
          </p:cNvPicPr>
          <p:nvPr>
            <p:ph idx="1"/>
          </p:nvPr>
        </p:nvPicPr>
        <p:blipFill>
          <a:blip r:embed="rId1"/>
          <a:stretch>
            <a:fillRect/>
          </a:stretch>
        </p:blipFill>
        <p:spPr>
          <a:xfrm>
            <a:off x="60325" y="5163820"/>
            <a:ext cx="2057400" cy="1628775"/>
          </a:xfrm>
          <a:prstGeom prst="rect">
            <a:avLst/>
          </a:prstGeom>
          <a:noFill/>
          <a:ln w="9525">
            <a:noFill/>
          </a:ln>
        </p:spPr>
      </p:pic>
      <p:sp>
        <p:nvSpPr>
          <p:cNvPr id="100" name="文本框 99"/>
          <p:cNvSpPr txBox="1"/>
          <p:nvPr/>
        </p:nvSpPr>
        <p:spPr>
          <a:xfrm>
            <a:off x="608330" y="1725295"/>
            <a:ext cx="10437495" cy="4338320"/>
          </a:xfrm>
          <a:prstGeom prst="rect">
            <a:avLst/>
          </a:prstGeom>
          <a:noFill/>
          <a:ln w="9525">
            <a:noFill/>
          </a:ln>
        </p:spPr>
        <p:txBody>
          <a:bodyPr wrap="square">
            <a:spAutoFit/>
          </a:bodyPr>
          <a:p>
            <a:pPr indent="0"/>
            <a:r>
              <a:rPr 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a typeface="微软雅黑" panose="020B0503020204020204" pitchFamily="34" charset="-122"/>
              </a:rPr>
              <a:t>野有蔓草，零露漙兮。有美一人，清扬婉兮。邂逅相遇，适我愿兮。野有蔓草，零露瀼瀼。有美一人，婉如清扬。邂逅相遇，与子偕臧。译文：野草蔓蔓连成片，草上露珠亮闪闪。有位美女路上走，眉清目秀美又艳。不期而遇真正巧，正好适合我心愿。野草蔓蔓连成片，草上露珠大又圆。有位美女路上走，眉清目秀美容颜。不期而遇真正巧，与她幽会两心欢。</a:t>
            </a:r>
            <a:r>
              <a:rPr 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a typeface="微软雅黑" panose="020B0503020204020204" pitchFamily="34" charset="-122"/>
              </a:rPr>
              <a:t></a:t>
            </a:r>
            <a:r>
              <a:rPr 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a typeface="微软雅黑" panose="020B0503020204020204" pitchFamily="34" charset="-122"/>
              </a:rPr>
              <a:t></a:t>
            </a:r>
            <a:endParaRPr lang="zh-CN" altLang="en-US" sz="28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a typeface="微软雅黑" panose="020B0503020204020204" pitchFamily="34" charset="-122"/>
            </a:endParaRPr>
          </a:p>
        </p:txBody>
      </p:sp>
    </p:spTree>
    <p:custDataLst>
      <p:tags r:id="rId2"/>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scene3d>
              <a:camera prst="orthographicFront"/>
              <a:lightRig rig="threePt" dir="t"/>
            </a:scene3d>
          </a:bodyPr>
          <a:p>
            <a:br>
              <a:rPr>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a typeface="宋体" panose="02010600030101010101" pitchFamily="2" charset="-122"/>
                <a:sym typeface="+mn-ea"/>
              </a:rPr>
            </a:br>
            <a:r>
              <a:rPr>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a typeface="宋体" panose="02010600030101010101" pitchFamily="2" charset="-122"/>
                <a:sym typeface="+mn-ea"/>
              </a:rPr>
              <a:t>《周南</a:t>
            </a:r>
            <a:r>
              <a:rPr lang="en-US">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PingFang SC" charset="0"/>
                <a:cs typeface="Arial" panose="020B0604020202020204" pitchFamily="34" charset="0"/>
                <a:sym typeface="+mn-ea"/>
              </a:rPr>
              <a:t>·</a:t>
            </a:r>
            <a:r>
              <a:rPr>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a typeface="宋体" panose="02010600030101010101" pitchFamily="2" charset="-122"/>
                <a:sym typeface="+mn-ea"/>
              </a:rPr>
              <a:t>关雎》</a:t>
            </a:r>
            <a:endParaRPr>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a typeface="宋体" panose="02010600030101010101" pitchFamily="2" charset="-122"/>
              <a:sym typeface="+mn-ea"/>
            </a:endParaRPr>
          </a:p>
          <a:p>
            <a:endParaRPr lang="zh-CN" altLang="en-US">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a typeface="宋体" panose="02010600030101010101" pitchFamily="2" charset="-122"/>
              <a:sym typeface="+mn-ea"/>
            </a:endParaRPr>
          </a:p>
        </p:txBody>
      </p:sp>
      <p:pic>
        <p:nvPicPr>
          <p:cNvPr id="24581" name="Picture 8"/>
          <p:cNvPicPr>
            <a:picLocks noChangeAspect="1"/>
          </p:cNvPicPr>
          <p:nvPr>
            <p:ph idx="1"/>
          </p:nvPr>
        </p:nvPicPr>
        <p:blipFill>
          <a:blip r:embed="rId1">
            <a:clrChange>
              <a:clrFrom>
                <a:srgbClr val="FFFFFF"/>
              </a:clrFrom>
              <a:clrTo>
                <a:srgbClr val="FFFFFF">
                  <a:alpha val="0"/>
                </a:srgbClr>
              </a:clrTo>
            </a:clrChange>
          </a:blip>
          <a:stretch>
            <a:fillRect/>
          </a:stretch>
        </p:blipFill>
        <p:spPr>
          <a:xfrm>
            <a:off x="0" y="2705100"/>
            <a:ext cx="3959860" cy="3959860"/>
          </a:xfrm>
          <a:prstGeom prst="rect">
            <a:avLst/>
          </a:prstGeom>
          <a:noFill/>
          <a:ln w="9525">
            <a:noFill/>
          </a:ln>
        </p:spPr>
      </p:pic>
      <p:sp>
        <p:nvSpPr>
          <p:cNvPr id="100" name="文本框 99"/>
          <p:cNvSpPr txBox="1"/>
          <p:nvPr/>
        </p:nvSpPr>
        <p:spPr>
          <a:xfrm>
            <a:off x="3526790" y="1456055"/>
            <a:ext cx="8260715" cy="6123940"/>
          </a:xfrm>
          <a:prstGeom prst="rect">
            <a:avLst/>
          </a:prstGeom>
          <a:noFill/>
          <a:ln w="9525">
            <a:noFill/>
          </a:ln>
        </p:spPr>
        <p:txBody>
          <a:bodyPr wrap="square">
            <a:spAutoFit/>
          </a:bodyPr>
          <a:p>
            <a:pPr indent="0" algn="l"/>
            <a:r>
              <a:rPr lang="zh-CN" sz="28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a typeface="宋体" panose="02010600030101010101" pitchFamily="2" charset="-122"/>
              </a:rPr>
              <a:t>关关雎鸠，在河之洲。窈窕淑女，君子好逑。参差荇菜，左右流之。窈窕淑女，寤寐求之。求之不得，寤寐思服。悠哉悠哉，辗转反侧。参差荇菜，左右采之。窈窕淑女，琴瑟友之。参差荇菜，左右芼之。窈窕淑女，钟鼓乐之。这是一首君子思慕淑女并设法追求的诗。诗中的君子日思夜想、辗转反侧，并以琴瑟、钟鼓来取悦她、亲近她，把爱情中的心动写得淋漓尽致。</a:t>
            </a:r>
            <a:r>
              <a:rPr lang="zh-CN" sz="28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a typeface="宋体" panose="02010600030101010101" pitchFamily="2" charset="-122"/>
              </a:rPr>
              <a:t></a:t>
            </a:r>
            <a:r>
              <a:rPr lang="zh-CN" sz="28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a typeface="宋体" panose="02010600030101010101" pitchFamily="2" charset="-122"/>
              </a:rPr>
              <a:t></a:t>
            </a:r>
            <a:endParaRPr lang="zh-CN" altLang="en-US" sz="28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a typeface="宋体" panose="02010600030101010101" pitchFamily="2" charset="-122"/>
            </a:endParaRPr>
          </a:p>
        </p:txBody>
      </p:sp>
    </p:spTree>
    <p:custDataLst>
      <p:tags r:id="rId2"/>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《卫风·木瓜》</a:t>
            </a:r>
            <a:endParaRPr lang="zh-CN" altLang="en-US"/>
          </a:p>
        </p:txBody>
      </p:sp>
      <p:sp>
        <p:nvSpPr>
          <p:cNvPr id="3" name="内容占位符 2"/>
          <p:cNvSpPr>
            <a:spLocks noGrp="1"/>
          </p:cNvSpPr>
          <p:nvPr>
            <p:ph idx="1"/>
          </p:nvPr>
        </p:nvSpPr>
        <p:spPr>
          <a:xfrm>
            <a:off x="608330" y="1490345"/>
            <a:ext cx="11466830" cy="4759325"/>
          </a:xfrm>
        </p:spPr>
        <p:txBody>
          <a:bodyPr>
            <a:noAutofit/>
          </a:bodyPr>
          <a:p>
            <a:r>
              <a:rPr lang="zh-CN" altLang="en-US"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投我以木瓜，报之以琼琚。</a:t>
            </a:r>
            <a:endParaRPr lang="zh-CN" altLang="en-US"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a:p>
            <a:r>
              <a:rPr lang="zh-CN" altLang="en-US"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匪报也，永以为好也。</a:t>
            </a:r>
            <a:endParaRPr lang="zh-CN" altLang="en-US"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a:p>
            <a:r>
              <a:rPr lang="zh-CN" altLang="en-US"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投我以木桃，报之以琼瑶。</a:t>
            </a:r>
            <a:endParaRPr lang="zh-CN" altLang="en-US"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a:p>
            <a:r>
              <a:rPr lang="zh-CN" altLang="en-US"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匪报也，永以为好也。</a:t>
            </a:r>
            <a:endParaRPr lang="zh-CN" altLang="en-US"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a:p>
            <a:r>
              <a:rPr lang="zh-CN" altLang="en-US"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投我以木李，报之以琼玖。</a:t>
            </a:r>
            <a:endParaRPr lang="zh-CN" altLang="en-US"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a:p>
            <a:r>
              <a:rPr lang="zh-CN" altLang="en-US"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匪报也，永以为好也。</a:t>
            </a:r>
            <a:endParaRPr lang="zh-CN" altLang="en-US"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a:p>
            <a:r>
              <a:rPr lang="zh-CN" altLang="en-US"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这是一首描写男女两情相悦、互赠定情信物的诗。用美玉回报木瓜、木桃、木李，不可谓不重；但难得之处正在于“匪报也”，只为了表达爱慕之情，与你永结情好。</a:t>
            </a:r>
            <a:endParaRPr lang="zh-CN" altLang="en-US"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Text Box 2"/>
          <p:cNvSpPr txBox="1"/>
          <p:nvPr/>
        </p:nvSpPr>
        <p:spPr>
          <a:xfrm>
            <a:off x="2208213" y="692150"/>
            <a:ext cx="2937510" cy="1198880"/>
          </a:xfrm>
          <a:prstGeom prst="rect">
            <a:avLst/>
          </a:prstGeom>
          <a:noFill/>
          <a:ln w="9525">
            <a:noFill/>
          </a:ln>
        </p:spPr>
        <p:txBody>
          <a:bodyPr wrap="none" anchor="t">
            <a:spAutoFit/>
          </a:bodyPr>
          <a:p>
            <a:r>
              <a:rPr lang="zh-CN" altLang="en-US" sz="7200" b="1" dirty="0">
                <a:solidFill>
                  <a:srgbClr val="800000"/>
                </a:solidFill>
                <a:latin typeface="Times New Roman" panose="02020603050405020304" pitchFamily="18" charset="0"/>
                <a:ea typeface="隶书" panose="02010509060101010101" charset="-122"/>
              </a:rPr>
              <a:t>作业：</a:t>
            </a:r>
            <a:endParaRPr lang="zh-CN" altLang="en-US" sz="7200" b="1" dirty="0">
              <a:solidFill>
                <a:srgbClr val="800000"/>
              </a:solidFill>
              <a:latin typeface="Times New Roman" panose="02020603050405020304" pitchFamily="18" charset="0"/>
              <a:ea typeface="隶书" panose="02010509060101010101" charset="-122"/>
            </a:endParaRPr>
          </a:p>
        </p:txBody>
      </p:sp>
      <p:sp>
        <p:nvSpPr>
          <p:cNvPr id="51202" name="Rectangle 15"/>
          <p:cNvSpPr/>
          <p:nvPr/>
        </p:nvSpPr>
        <p:spPr>
          <a:xfrm>
            <a:off x="2135188" y="2276475"/>
            <a:ext cx="7704137" cy="1445260"/>
          </a:xfrm>
          <a:prstGeom prst="rect">
            <a:avLst/>
          </a:prstGeom>
          <a:noFill/>
          <a:ln w="9525">
            <a:noFill/>
          </a:ln>
        </p:spPr>
        <p:txBody>
          <a:bodyPr anchor="t">
            <a:spAutoFit/>
          </a:bodyPr>
          <a:p>
            <a:r>
              <a:rPr lang="zh-CN" altLang="en-US" sz="4400" b="1" dirty="0">
                <a:solidFill>
                  <a:srgbClr val="FF0000"/>
                </a:solidFill>
                <a:latin typeface="Arial" panose="020B0604020202020204" pitchFamily="34" charset="0"/>
                <a:ea typeface="宋体" panose="02010600030101010101" pitchFamily="2" charset="-122"/>
              </a:rPr>
              <a:t>翻译</a:t>
            </a:r>
            <a:r>
              <a:rPr lang="en-US" altLang="zh-CN" sz="4400" b="1" dirty="0">
                <a:solidFill>
                  <a:srgbClr val="FF0000"/>
                </a:solidFill>
                <a:latin typeface="Arial" panose="020B0604020202020204" pitchFamily="34" charset="0"/>
                <a:ea typeface="宋体" panose="02010600030101010101" pitchFamily="2" charset="-122"/>
              </a:rPr>
              <a:t>《</a:t>
            </a:r>
            <a:r>
              <a:rPr lang="zh-CN" altLang="en-US" sz="4400" b="1" dirty="0">
                <a:solidFill>
                  <a:srgbClr val="FF0000"/>
                </a:solidFill>
                <a:latin typeface="Arial" panose="020B0604020202020204" pitchFamily="34" charset="0"/>
                <a:ea typeface="宋体" panose="02010600030101010101" pitchFamily="2" charset="-122"/>
              </a:rPr>
              <a:t>静女</a:t>
            </a:r>
            <a:r>
              <a:rPr lang="en-US" altLang="zh-CN" sz="4400" b="1" dirty="0">
                <a:solidFill>
                  <a:srgbClr val="FF0000"/>
                </a:solidFill>
                <a:latin typeface="Arial" panose="020B0604020202020204" pitchFamily="34" charset="0"/>
                <a:ea typeface="宋体" panose="02010600030101010101" pitchFamily="2" charset="-122"/>
              </a:rPr>
              <a:t>》</a:t>
            </a:r>
            <a:r>
              <a:rPr lang="zh-CN" altLang="en-US" sz="4400" b="1" dirty="0">
                <a:solidFill>
                  <a:srgbClr val="FF0000"/>
                </a:solidFill>
                <a:latin typeface="Arial" panose="020B0604020202020204" pitchFamily="34" charset="0"/>
                <a:ea typeface="宋体" panose="02010600030101010101" pitchFamily="2" charset="-122"/>
              </a:rPr>
              <a:t>，尽量写成现代诗的形式。</a:t>
            </a:r>
            <a:endParaRPr lang="zh-CN" altLang="en-US" sz="4400" b="1" dirty="0">
              <a:solidFill>
                <a:srgbClr val="FF00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5538"/>
                                        </p:tgtEl>
                                        <p:attrNameLst>
                                          <p:attrName>style.visibility</p:attrName>
                                        </p:attrNameLst>
                                      </p:cBhvr>
                                      <p:to>
                                        <p:strVal val="visible"/>
                                      </p:to>
                                    </p:set>
                                    <p:anim calcmode="lin" valueType="num">
                                      <p:cBhvr additive="base">
                                        <p:cTn id="7" dur="500" fill="hold"/>
                                        <p:tgtEl>
                                          <p:spTgt spid="65538"/>
                                        </p:tgtEl>
                                        <p:attrNameLst>
                                          <p:attrName>ppt_x</p:attrName>
                                        </p:attrNameLst>
                                      </p:cBhvr>
                                      <p:tavLst>
                                        <p:tav tm="0">
                                          <p:val>
                                            <p:strVal val="0-#ppt_w/2"/>
                                          </p:val>
                                        </p:tav>
                                        <p:tav tm="100000">
                                          <p:val>
                                            <p:strVal val="#ppt_x"/>
                                          </p:val>
                                        </p:tav>
                                      </p:tavLst>
                                    </p:anim>
                                    <p:anim calcmode="lin" valueType="num">
                                      <p:cBhvr additive="base">
                                        <p:cTn id="8" dur="500" fill="hold"/>
                                        <p:tgtEl>
                                          <p:spTgt spid="655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文本框 50177"/>
          <p:cNvSpPr txBox="1"/>
          <p:nvPr/>
        </p:nvSpPr>
        <p:spPr>
          <a:xfrm>
            <a:off x="664210" y="1080135"/>
            <a:ext cx="10982960" cy="4246245"/>
          </a:xfrm>
          <a:prstGeom prst="rect">
            <a:avLst/>
          </a:prstGeom>
          <a:noFill/>
          <a:ln w="9525">
            <a:noFill/>
          </a:ln>
        </p:spPr>
        <p:txBody>
          <a:bodyPr wrap="square" anchor="t">
            <a:spAutoFit/>
          </a:bodyPr>
          <a:p>
            <a:pPr>
              <a:spcBef>
                <a:spcPct val="50000"/>
              </a:spcBef>
            </a:pPr>
            <a:r>
              <a:rPr lang="en-US" altLang="zh-CN" sz="3600" dirty="0">
                <a:latin typeface="黑体" panose="02010609060101010101" pitchFamily="2" charset="-122"/>
                <a:ea typeface="黑体" panose="02010609060101010101" pitchFamily="2" charset="-122"/>
              </a:rPr>
              <a:t>  </a:t>
            </a:r>
            <a:r>
              <a:rPr lang="en-US" altLang="zh-CN" sz="360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黑体" panose="02010609060101010101" pitchFamily="2" charset="-122"/>
                <a:ea typeface="黑体" panose="02010609060101010101" pitchFamily="2" charset="-122"/>
              </a:rPr>
              <a:t>   《</a:t>
            </a:r>
            <a:r>
              <a:rPr lang="zh-CN" altLang="en-US" sz="360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黑体" panose="02010609060101010101" pitchFamily="2" charset="-122"/>
                <a:ea typeface="黑体" panose="02010609060101010101" pitchFamily="2" charset="-122"/>
              </a:rPr>
              <a:t>诗经</a:t>
            </a:r>
            <a:r>
              <a:rPr lang="en-US" altLang="zh-CN" sz="360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黑体" panose="02010609060101010101" pitchFamily="2" charset="-122"/>
                <a:ea typeface="黑体" panose="02010609060101010101" pitchFamily="2" charset="-122"/>
              </a:rPr>
              <a:t>》</a:t>
            </a:r>
            <a:r>
              <a:rPr lang="zh-CN" altLang="en-US" sz="360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黑体" panose="02010609060101010101" pitchFamily="2" charset="-122"/>
                <a:ea typeface="黑体" panose="02010609060101010101" pitchFamily="2" charset="-122"/>
              </a:rPr>
              <a:t>是我国</a:t>
            </a:r>
            <a:r>
              <a:rPr lang="zh-CN" altLang="en-US" sz="3600" u="sng"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黑体" panose="02010609060101010101" pitchFamily="2" charset="-122"/>
                <a:ea typeface="黑体" panose="02010609060101010101" pitchFamily="2" charset="-122"/>
              </a:rPr>
              <a:t>最早的诗歌总集</a:t>
            </a:r>
            <a:r>
              <a:rPr lang="zh-CN" altLang="en-US" sz="360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黑体" panose="02010609060101010101" pitchFamily="2" charset="-122"/>
                <a:ea typeface="黑体" panose="02010609060101010101" pitchFamily="2" charset="-122"/>
              </a:rPr>
              <a:t>。原本称</a:t>
            </a:r>
            <a:r>
              <a:rPr lang="en-US" altLang="zh-CN" sz="360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黑体" panose="02010609060101010101" pitchFamily="2" charset="-122"/>
                <a:ea typeface="黑体" panose="02010609060101010101" pitchFamily="2" charset="-122"/>
              </a:rPr>
              <a:t>《</a:t>
            </a:r>
            <a:r>
              <a:rPr lang="zh-CN" altLang="en-US" sz="360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黑体" panose="02010609060101010101" pitchFamily="2" charset="-122"/>
                <a:ea typeface="黑体" panose="02010609060101010101" pitchFamily="2" charset="-122"/>
              </a:rPr>
              <a:t>诗</a:t>
            </a:r>
            <a:r>
              <a:rPr lang="en-US" altLang="zh-CN" sz="360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黑体" panose="02010609060101010101" pitchFamily="2" charset="-122"/>
                <a:ea typeface="黑体" panose="02010609060101010101" pitchFamily="2" charset="-122"/>
              </a:rPr>
              <a:t>》</a:t>
            </a:r>
            <a:r>
              <a:rPr lang="zh-CN" altLang="en-US" sz="360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黑体" panose="02010609060101010101" pitchFamily="2" charset="-122"/>
                <a:ea typeface="黑体" panose="02010609060101010101" pitchFamily="2" charset="-122"/>
              </a:rPr>
              <a:t>，编成于公元前</a:t>
            </a:r>
            <a:r>
              <a:rPr lang="en-US" altLang="zh-CN" sz="360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黑体" panose="02010609060101010101" pitchFamily="2" charset="-122"/>
                <a:ea typeface="黑体" panose="02010609060101010101" pitchFamily="2" charset="-122"/>
              </a:rPr>
              <a:t>6</a:t>
            </a:r>
            <a:r>
              <a:rPr lang="zh-CN" altLang="en-US" sz="360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黑体" panose="02010609060101010101" pitchFamily="2" charset="-122"/>
                <a:ea typeface="黑体" panose="02010609060101010101" pitchFamily="2" charset="-122"/>
              </a:rPr>
              <a:t>世纪的春秋时期，共</a:t>
            </a:r>
            <a:r>
              <a:rPr lang="en-US" altLang="zh-CN" sz="3600" u="sng">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黑体" panose="02010609060101010101" pitchFamily="2" charset="-122"/>
                <a:ea typeface="黑体" panose="02010609060101010101" pitchFamily="2" charset="-122"/>
              </a:rPr>
              <a:t>305</a:t>
            </a:r>
            <a:r>
              <a:rPr lang="zh-CN" altLang="en-US" sz="360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黑体" panose="02010609060101010101" pitchFamily="2" charset="-122"/>
                <a:ea typeface="黑体" panose="02010609060101010101" pitchFamily="2" charset="-122"/>
              </a:rPr>
              <a:t>篇，所以也叫</a:t>
            </a:r>
            <a:r>
              <a:rPr lang="en-US" altLang="zh-CN" sz="3600" u="sng"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黑体" panose="02010609060101010101" pitchFamily="2" charset="-122"/>
                <a:ea typeface="黑体" panose="02010609060101010101" pitchFamily="2" charset="-122"/>
              </a:rPr>
              <a:t>《</a:t>
            </a:r>
            <a:r>
              <a:rPr lang="zh-CN" altLang="en-US" sz="3600" u="sng"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黑体" panose="02010609060101010101" pitchFamily="2" charset="-122"/>
                <a:ea typeface="黑体" panose="02010609060101010101" pitchFamily="2" charset="-122"/>
              </a:rPr>
              <a:t>诗三百</a:t>
            </a:r>
            <a:r>
              <a:rPr lang="en-US" altLang="zh-CN" sz="3600" u="sng">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黑体" panose="02010609060101010101" pitchFamily="2" charset="-122"/>
                <a:ea typeface="黑体" panose="02010609060101010101" pitchFamily="2" charset="-122"/>
              </a:rPr>
              <a:t>》</a:t>
            </a:r>
            <a:r>
              <a:rPr lang="zh-CN" altLang="en-US" sz="360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黑体" panose="02010609060101010101" pitchFamily="2" charset="-122"/>
                <a:ea typeface="黑体" panose="02010609060101010101" pitchFamily="2" charset="-122"/>
              </a:rPr>
              <a:t>。孔子将</a:t>
            </a:r>
            <a:r>
              <a:rPr lang="en-US" altLang="zh-CN" sz="360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黑体" panose="02010609060101010101" pitchFamily="2" charset="-122"/>
                <a:ea typeface="黑体" panose="02010609060101010101" pitchFamily="2" charset="-122"/>
              </a:rPr>
              <a:t>《</a:t>
            </a:r>
            <a:r>
              <a:rPr lang="zh-CN" altLang="en-US" sz="360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黑体" panose="02010609060101010101" pitchFamily="2" charset="-122"/>
                <a:ea typeface="黑体" panose="02010609060101010101" pitchFamily="2" charset="-122"/>
              </a:rPr>
              <a:t>诗三百</a:t>
            </a:r>
            <a:r>
              <a:rPr lang="en-US" altLang="zh-CN" sz="360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黑体" panose="02010609060101010101" pitchFamily="2" charset="-122"/>
                <a:ea typeface="黑体" panose="02010609060101010101" pitchFamily="2" charset="-122"/>
              </a:rPr>
              <a:t>》</a:t>
            </a:r>
            <a:r>
              <a:rPr lang="zh-CN" altLang="en-US" sz="360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黑体" panose="02010609060101010101" pitchFamily="2" charset="-122"/>
                <a:ea typeface="黑体" panose="02010609060101010101" pitchFamily="2" charset="-122"/>
              </a:rPr>
              <a:t>做为道德教育的教材，后来儒家学派把它当成经典，奉为“六经”之一，才称为</a:t>
            </a:r>
            <a:r>
              <a:rPr lang="en-US" altLang="zh-CN" sz="360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黑体" panose="02010609060101010101" pitchFamily="2" charset="-122"/>
                <a:ea typeface="黑体" panose="02010609060101010101" pitchFamily="2" charset="-122"/>
              </a:rPr>
              <a:t>《</a:t>
            </a:r>
            <a:r>
              <a:rPr lang="zh-CN" altLang="en-US" sz="360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黑体" panose="02010609060101010101" pitchFamily="2" charset="-122"/>
                <a:ea typeface="黑体" panose="02010609060101010101" pitchFamily="2" charset="-122"/>
              </a:rPr>
              <a:t>诗经</a:t>
            </a:r>
            <a:r>
              <a:rPr lang="en-US" altLang="zh-CN" sz="360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黑体" panose="02010609060101010101" pitchFamily="2" charset="-122"/>
                <a:ea typeface="黑体" panose="02010609060101010101" pitchFamily="2" charset="-122"/>
              </a:rPr>
              <a:t>》</a:t>
            </a:r>
            <a:r>
              <a:rPr lang="zh-CN" altLang="en-US" sz="360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黑体" panose="02010609060101010101" pitchFamily="2" charset="-122"/>
                <a:ea typeface="黑体" panose="02010609060101010101" pitchFamily="2" charset="-122"/>
              </a:rPr>
              <a:t>。</a:t>
            </a:r>
            <a:endParaRPr lang="zh-CN" altLang="en-US" sz="360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黑体" panose="02010609060101010101" pitchFamily="2" charset="-122"/>
              <a:ea typeface="黑体" panose="02010609060101010101" pitchFamily="2" charset="-122"/>
            </a:endParaRPr>
          </a:p>
          <a:p>
            <a:pPr>
              <a:spcBef>
                <a:spcPct val="50000"/>
              </a:spcBef>
            </a:pPr>
            <a:r>
              <a:rPr lang="zh-CN" altLang="en-US" sz="360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黑体" panose="02010609060101010101" pitchFamily="2" charset="-122"/>
                <a:ea typeface="黑体" panose="02010609060101010101" pitchFamily="2" charset="-122"/>
              </a:rPr>
              <a:t>    </a:t>
            </a:r>
            <a:r>
              <a:rPr lang="en-US" altLang="zh-CN" sz="360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黑体" panose="02010609060101010101" pitchFamily="2" charset="-122"/>
                <a:ea typeface="黑体" panose="02010609060101010101" pitchFamily="2" charset="-122"/>
              </a:rPr>
              <a:t>《</a:t>
            </a:r>
            <a:r>
              <a:rPr lang="zh-CN" altLang="en-US" sz="360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黑体" panose="02010609060101010101" pitchFamily="2" charset="-122"/>
                <a:ea typeface="黑体" panose="02010609060101010101" pitchFamily="2" charset="-122"/>
              </a:rPr>
              <a:t>诗经</a:t>
            </a:r>
            <a:r>
              <a:rPr lang="en-US" altLang="zh-CN" sz="360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黑体" panose="02010609060101010101" pitchFamily="2" charset="-122"/>
                <a:ea typeface="黑体" panose="02010609060101010101" pitchFamily="2" charset="-122"/>
              </a:rPr>
              <a:t>》</a:t>
            </a:r>
            <a:r>
              <a:rPr lang="zh-CN" altLang="en-US" sz="360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黑体" panose="02010609060101010101" pitchFamily="2" charset="-122"/>
                <a:ea typeface="黑体" panose="02010609060101010101" pitchFamily="2" charset="-122"/>
              </a:rPr>
              <a:t>广泛地反映了古代社会生活，富于</a:t>
            </a:r>
            <a:r>
              <a:rPr lang="zh-CN" altLang="en-US" sz="3600" u="sng"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黑体" panose="02010609060101010101" pitchFamily="2" charset="-122"/>
                <a:ea typeface="黑体" panose="02010609060101010101" pitchFamily="2" charset="-122"/>
              </a:rPr>
              <a:t>写实</a:t>
            </a:r>
            <a:r>
              <a:rPr lang="zh-CN" altLang="en-US" sz="360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黑体" panose="02010609060101010101" pitchFamily="2" charset="-122"/>
                <a:ea typeface="黑体" panose="02010609060101010101" pitchFamily="2" charset="-122"/>
              </a:rPr>
              <a:t>精神，是我国诗歌</a:t>
            </a:r>
            <a:r>
              <a:rPr lang="zh-CN" altLang="en-US" sz="3600" u="sng"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黑体" panose="02010609060101010101" pitchFamily="2" charset="-122"/>
                <a:ea typeface="黑体" panose="02010609060101010101" pitchFamily="2" charset="-122"/>
              </a:rPr>
              <a:t>现实主义传统</a:t>
            </a:r>
            <a:r>
              <a:rPr lang="zh-CN" altLang="en-US" sz="360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黑体" panose="02010609060101010101" pitchFamily="2" charset="-122"/>
                <a:ea typeface="黑体" panose="02010609060101010101" pitchFamily="2" charset="-122"/>
              </a:rPr>
              <a:t>的源头。</a:t>
            </a:r>
            <a:endParaRPr lang="zh-CN" altLang="en-US" sz="360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0178"/>
                                        </p:tgtEl>
                                        <p:attrNameLst>
                                          <p:attrName>style.visibility</p:attrName>
                                        </p:attrNameLst>
                                      </p:cBhvr>
                                      <p:to>
                                        <p:strVal val="visible"/>
                                      </p:to>
                                    </p:set>
                                    <p:animEffect transition="in" filter="blinds(horizontal)">
                                      <p:cBhvr>
                                        <p:cTn id="7" dur="500"/>
                                        <p:tgtEl>
                                          <p:spTgt spid="50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Rectangle 2"/>
          <p:cNvSpPr/>
          <p:nvPr/>
        </p:nvSpPr>
        <p:spPr>
          <a:xfrm>
            <a:off x="1066800" y="476250"/>
            <a:ext cx="9237980" cy="768350"/>
          </a:xfrm>
          <a:prstGeom prst="rect">
            <a:avLst/>
          </a:prstGeom>
          <a:noFill/>
          <a:ln w="9525">
            <a:noFill/>
          </a:ln>
        </p:spPr>
        <p:txBody>
          <a:bodyPr wrap="square" anchor="t">
            <a:spAutoFit/>
          </a:bodyPr>
          <a:p>
            <a:r>
              <a:rPr lang="zh-CN" altLang="en-US" sz="4400" b="1" dirty="0">
                <a:latin typeface="隶书" panose="02010509060101010101" charset="-122"/>
                <a:ea typeface="隶书" panose="02010509060101010101" charset="-122"/>
              </a:rPr>
              <a:t>我国最早的诗歌总集</a:t>
            </a:r>
            <a:r>
              <a:rPr lang="en-US" altLang="zh-CN" sz="4400" b="1" dirty="0">
                <a:solidFill>
                  <a:srgbClr val="CC3300"/>
                </a:solidFill>
                <a:latin typeface="隶书" panose="02010509060101010101" charset="-122"/>
                <a:ea typeface="隶书" panose="02010509060101010101" charset="-122"/>
              </a:rPr>
              <a:t>《</a:t>
            </a:r>
            <a:r>
              <a:rPr lang="zh-CN" altLang="en-US" sz="4400" b="1" dirty="0">
                <a:solidFill>
                  <a:srgbClr val="CC3300"/>
                </a:solidFill>
                <a:latin typeface="隶书" panose="02010509060101010101" charset="-122"/>
                <a:ea typeface="隶书" panose="02010509060101010101" charset="-122"/>
              </a:rPr>
              <a:t>诗经</a:t>
            </a:r>
            <a:r>
              <a:rPr lang="en-US" altLang="zh-CN" sz="4400" b="1" dirty="0">
                <a:solidFill>
                  <a:srgbClr val="CC3300"/>
                </a:solidFill>
                <a:latin typeface="隶书" panose="02010509060101010101" charset="-122"/>
                <a:ea typeface="隶书" panose="02010509060101010101" charset="-122"/>
              </a:rPr>
              <a:t>》</a:t>
            </a:r>
            <a:endParaRPr lang="en-US" altLang="zh-CN" sz="4400" b="1" dirty="0">
              <a:solidFill>
                <a:srgbClr val="CC3300"/>
              </a:solidFill>
              <a:latin typeface="隶书" panose="02010509060101010101" charset="-122"/>
              <a:ea typeface="隶书" panose="02010509060101010101" charset="-122"/>
            </a:endParaRPr>
          </a:p>
        </p:txBody>
      </p:sp>
      <p:sp>
        <p:nvSpPr>
          <p:cNvPr id="54275" name="Rectangle 3"/>
          <p:cNvSpPr/>
          <p:nvPr/>
        </p:nvSpPr>
        <p:spPr>
          <a:xfrm>
            <a:off x="1631950" y="1770063"/>
            <a:ext cx="8424863" cy="706755"/>
          </a:xfrm>
          <a:prstGeom prst="rect">
            <a:avLst/>
          </a:prstGeom>
          <a:noFill/>
          <a:ln w="9525">
            <a:noFill/>
          </a:ln>
        </p:spPr>
        <p:txBody>
          <a:bodyPr anchor="t">
            <a:spAutoFit/>
          </a:bodyPr>
          <a:p>
            <a:pPr>
              <a:spcBef>
                <a:spcPct val="20000"/>
              </a:spcBef>
            </a:pPr>
            <a:r>
              <a:rPr lang="zh-CN" altLang="en-US" sz="3200" b="1" dirty="0">
                <a:solidFill>
                  <a:srgbClr val="A50021"/>
                </a:solidFill>
                <a:latin typeface="华文中宋" panose="02010600040101010101" pitchFamily="2" charset="-122"/>
                <a:ea typeface="华文中宋" panose="02010600040101010101" pitchFamily="2" charset="-122"/>
              </a:rPr>
              <a:t>内容：</a:t>
            </a:r>
            <a:r>
              <a:rPr lang="zh-CN" altLang="en-US" sz="4000" b="1" dirty="0">
                <a:solidFill>
                  <a:srgbClr val="006600"/>
                </a:solidFill>
                <a:latin typeface="华文中宋" panose="02010600040101010101" pitchFamily="2" charset="-122"/>
                <a:ea typeface="黑体" panose="02010609060101010101" pitchFamily="2" charset="-122"/>
              </a:rPr>
              <a:t>“</a:t>
            </a:r>
            <a:r>
              <a:rPr lang="zh-CN" altLang="en-US" sz="4000" b="1" u="sng" dirty="0">
                <a:solidFill>
                  <a:srgbClr val="FF3300"/>
                </a:solidFill>
                <a:latin typeface="黑体" panose="02010609060101010101" pitchFamily="2" charset="-122"/>
                <a:ea typeface="黑体" panose="02010609060101010101" pitchFamily="2" charset="-122"/>
              </a:rPr>
              <a:t>风、雅、颂</a:t>
            </a:r>
            <a:r>
              <a:rPr lang="zh-CN" altLang="en-US" sz="4000" b="1" dirty="0">
                <a:solidFill>
                  <a:srgbClr val="006600"/>
                </a:solidFill>
                <a:latin typeface="华文中宋" panose="02010600040101010101" pitchFamily="2" charset="-122"/>
                <a:ea typeface="黑体" panose="02010609060101010101" pitchFamily="2" charset="-122"/>
              </a:rPr>
              <a:t>”</a:t>
            </a:r>
            <a:r>
              <a:rPr lang="zh-CN" altLang="en-US" sz="4000" b="1" dirty="0">
                <a:solidFill>
                  <a:srgbClr val="006600"/>
                </a:solidFill>
                <a:latin typeface="黑体" panose="02010609060101010101" pitchFamily="2" charset="-122"/>
                <a:ea typeface="黑体" panose="02010609060101010101" pitchFamily="2" charset="-122"/>
              </a:rPr>
              <a:t>三部分</a:t>
            </a:r>
            <a:endParaRPr lang="zh-CN" altLang="en-US" sz="4000" b="1" dirty="0">
              <a:solidFill>
                <a:srgbClr val="006600"/>
              </a:solidFill>
              <a:latin typeface="黑体" panose="02010609060101010101" pitchFamily="2" charset="-122"/>
              <a:ea typeface="黑体" panose="02010609060101010101" pitchFamily="2" charset="-122"/>
            </a:endParaRPr>
          </a:p>
        </p:txBody>
      </p:sp>
      <p:sp>
        <p:nvSpPr>
          <p:cNvPr id="54276" name="Rectangle 4"/>
          <p:cNvSpPr/>
          <p:nvPr/>
        </p:nvSpPr>
        <p:spPr>
          <a:xfrm>
            <a:off x="1631950" y="2705100"/>
            <a:ext cx="6481763" cy="583565"/>
          </a:xfrm>
          <a:prstGeom prst="rect">
            <a:avLst/>
          </a:prstGeom>
          <a:noFill/>
          <a:ln w="9525">
            <a:noFill/>
          </a:ln>
        </p:spPr>
        <p:txBody>
          <a:bodyPr anchor="t">
            <a:spAutoFit/>
          </a:bodyPr>
          <a:p>
            <a:pPr>
              <a:spcBef>
                <a:spcPct val="20000"/>
              </a:spcBef>
            </a:pPr>
            <a:r>
              <a:rPr lang="en-US" altLang="zh-CN" sz="3200" b="1" dirty="0">
                <a:latin typeface="华文中宋" panose="02010600040101010101" pitchFamily="2" charset="-122"/>
                <a:ea typeface="华文中宋" panose="02010600040101010101" pitchFamily="2" charset="-122"/>
              </a:rPr>
              <a:t>“</a:t>
            </a:r>
            <a:r>
              <a:rPr lang="zh-CN" altLang="en-US" sz="3200" b="1" dirty="0">
                <a:latin typeface="华文中宋" panose="02010600040101010101" pitchFamily="2" charset="-122"/>
                <a:ea typeface="华文中宋" panose="02010600040101010101" pitchFamily="2" charset="-122"/>
              </a:rPr>
              <a:t>国风”现实主义的精华</a:t>
            </a:r>
            <a:endParaRPr lang="zh-CN" altLang="en-US" sz="3200" b="1" dirty="0">
              <a:latin typeface="华文中宋" panose="02010600040101010101" pitchFamily="2" charset="-122"/>
              <a:ea typeface="华文中宋" panose="02010600040101010101" pitchFamily="2" charset="-122"/>
            </a:endParaRPr>
          </a:p>
        </p:txBody>
      </p:sp>
      <p:sp>
        <p:nvSpPr>
          <p:cNvPr id="54277" name="Rectangle 5"/>
          <p:cNvSpPr/>
          <p:nvPr/>
        </p:nvSpPr>
        <p:spPr>
          <a:xfrm>
            <a:off x="1776413" y="4437063"/>
            <a:ext cx="3384550" cy="1198880"/>
          </a:xfrm>
          <a:prstGeom prst="rect">
            <a:avLst/>
          </a:prstGeom>
          <a:noFill/>
          <a:ln w="9525">
            <a:noFill/>
          </a:ln>
        </p:spPr>
        <p:txBody>
          <a:bodyPr anchor="t">
            <a:spAutoFit/>
          </a:bodyPr>
          <a:p>
            <a:pPr algn="ctr"/>
            <a:r>
              <a:rPr lang="zh-CN" altLang="en-US" sz="4000" b="1" u="sng" dirty="0">
                <a:solidFill>
                  <a:srgbClr val="FF3300"/>
                </a:solidFill>
                <a:latin typeface="黑体" panose="02010609060101010101" pitchFamily="2" charset="-122"/>
                <a:ea typeface="黑体" panose="02010609060101010101" pitchFamily="2" charset="-122"/>
              </a:rPr>
              <a:t>赋</a:t>
            </a:r>
            <a:endParaRPr lang="zh-CN" altLang="en-US" sz="4000" b="1" u="sng" dirty="0">
              <a:solidFill>
                <a:srgbClr val="FF3300"/>
              </a:solidFill>
              <a:latin typeface="黑体" panose="02010609060101010101" pitchFamily="2" charset="-122"/>
              <a:ea typeface="黑体" panose="02010609060101010101" pitchFamily="2" charset="-122"/>
            </a:endParaRPr>
          </a:p>
          <a:p>
            <a:pPr algn="ctr"/>
            <a:r>
              <a:rPr lang="zh-CN" altLang="en-US" sz="3200" b="1" dirty="0">
                <a:latin typeface="楷体_GB2312" pitchFamily="49" charset="-122"/>
                <a:ea typeface="楷体_GB2312" pitchFamily="49" charset="-122"/>
              </a:rPr>
              <a:t>（铺陈叙述）</a:t>
            </a:r>
            <a:endParaRPr lang="zh-CN" altLang="en-US" sz="3200" b="1" dirty="0">
              <a:latin typeface="楷体_GB2312" pitchFamily="49" charset="-122"/>
              <a:ea typeface="楷体_GB2312" pitchFamily="49" charset="-122"/>
            </a:endParaRPr>
          </a:p>
        </p:txBody>
      </p:sp>
      <p:sp>
        <p:nvSpPr>
          <p:cNvPr id="54278" name="Rectangle 6"/>
          <p:cNvSpPr/>
          <p:nvPr/>
        </p:nvSpPr>
        <p:spPr>
          <a:xfrm>
            <a:off x="4440238" y="4437063"/>
            <a:ext cx="3095625" cy="1198880"/>
          </a:xfrm>
          <a:prstGeom prst="rect">
            <a:avLst/>
          </a:prstGeom>
          <a:noFill/>
          <a:ln w="9525">
            <a:noFill/>
          </a:ln>
        </p:spPr>
        <p:txBody>
          <a:bodyPr anchor="t">
            <a:spAutoFit/>
          </a:bodyPr>
          <a:p>
            <a:pPr algn="ctr"/>
            <a:r>
              <a:rPr lang="zh-CN" altLang="en-US" sz="4000" b="1" u="sng" dirty="0">
                <a:solidFill>
                  <a:srgbClr val="FF3300"/>
                </a:solidFill>
                <a:latin typeface="黑体" panose="02010609060101010101" pitchFamily="2" charset="-122"/>
                <a:ea typeface="黑体" panose="02010609060101010101" pitchFamily="2" charset="-122"/>
              </a:rPr>
              <a:t>比</a:t>
            </a:r>
            <a:endParaRPr lang="zh-CN" altLang="en-US" sz="4000" b="1" u="sng" dirty="0">
              <a:solidFill>
                <a:srgbClr val="FF3300"/>
              </a:solidFill>
              <a:latin typeface="黑体" panose="02010609060101010101" pitchFamily="2" charset="-122"/>
              <a:ea typeface="黑体" panose="02010609060101010101" pitchFamily="2" charset="-122"/>
            </a:endParaRPr>
          </a:p>
          <a:p>
            <a:pPr algn="ctr"/>
            <a:r>
              <a:rPr lang="zh-CN" altLang="en-US" sz="3200" b="1" dirty="0">
                <a:latin typeface="楷体_GB2312" pitchFamily="49" charset="-122"/>
                <a:ea typeface="楷体_GB2312" pitchFamily="49" charset="-122"/>
              </a:rPr>
              <a:t>（比喻）</a:t>
            </a:r>
            <a:endParaRPr lang="zh-CN" altLang="en-US" sz="3200" b="1" dirty="0">
              <a:latin typeface="楷体_GB2312" pitchFamily="49" charset="-122"/>
              <a:ea typeface="楷体_GB2312" pitchFamily="49" charset="-122"/>
            </a:endParaRPr>
          </a:p>
        </p:txBody>
      </p:sp>
      <p:sp>
        <p:nvSpPr>
          <p:cNvPr id="54279" name="Rectangle 7"/>
          <p:cNvSpPr/>
          <p:nvPr/>
        </p:nvSpPr>
        <p:spPr>
          <a:xfrm>
            <a:off x="6672263" y="4437063"/>
            <a:ext cx="2736850" cy="1198880"/>
          </a:xfrm>
          <a:prstGeom prst="rect">
            <a:avLst/>
          </a:prstGeom>
          <a:noFill/>
          <a:ln w="9525">
            <a:noFill/>
          </a:ln>
        </p:spPr>
        <p:txBody>
          <a:bodyPr anchor="t">
            <a:spAutoFit/>
          </a:bodyPr>
          <a:p>
            <a:pPr algn="ctr"/>
            <a:r>
              <a:rPr lang="zh-CN" altLang="en-US" sz="4000" b="1" u="sng" dirty="0">
                <a:solidFill>
                  <a:srgbClr val="FF3300"/>
                </a:solidFill>
                <a:latin typeface="黑体" panose="02010609060101010101" pitchFamily="2" charset="-122"/>
                <a:ea typeface="黑体" panose="02010609060101010101" pitchFamily="2" charset="-122"/>
              </a:rPr>
              <a:t>兴</a:t>
            </a:r>
            <a:endParaRPr lang="zh-CN" altLang="en-US" sz="4000" b="1" u="sng" dirty="0">
              <a:solidFill>
                <a:srgbClr val="FF3300"/>
              </a:solidFill>
              <a:latin typeface="黑体" panose="02010609060101010101" pitchFamily="2" charset="-122"/>
              <a:ea typeface="黑体" panose="02010609060101010101" pitchFamily="2" charset="-122"/>
            </a:endParaRPr>
          </a:p>
          <a:p>
            <a:pPr algn="ctr"/>
            <a:r>
              <a:rPr lang="zh-CN" altLang="en-US" sz="3200" b="1" dirty="0">
                <a:latin typeface="楷体_GB2312" pitchFamily="49" charset="-122"/>
                <a:ea typeface="楷体_GB2312" pitchFamily="49" charset="-122"/>
              </a:rPr>
              <a:t>（起兴）</a:t>
            </a:r>
            <a:endParaRPr lang="zh-CN" altLang="en-US" sz="3200" b="1" dirty="0">
              <a:latin typeface="楷体_GB2312" pitchFamily="49" charset="-122"/>
              <a:ea typeface="楷体_GB2312" pitchFamily="49" charset="-122"/>
            </a:endParaRPr>
          </a:p>
        </p:txBody>
      </p:sp>
      <p:sp>
        <p:nvSpPr>
          <p:cNvPr id="54280" name="Rectangle 8"/>
          <p:cNvSpPr/>
          <p:nvPr/>
        </p:nvSpPr>
        <p:spPr>
          <a:xfrm>
            <a:off x="1719263" y="3714750"/>
            <a:ext cx="3152775" cy="583565"/>
          </a:xfrm>
          <a:prstGeom prst="rect">
            <a:avLst/>
          </a:prstGeom>
          <a:noFill/>
          <a:ln w="9525">
            <a:noFill/>
          </a:ln>
        </p:spPr>
        <p:txBody>
          <a:bodyPr anchor="t">
            <a:spAutoFit/>
          </a:bodyPr>
          <a:p>
            <a:r>
              <a:rPr lang="zh-CN" altLang="en-US" sz="3200" b="1" dirty="0">
                <a:solidFill>
                  <a:srgbClr val="A50021"/>
                </a:solidFill>
                <a:latin typeface="Times New Roman" panose="02020603050405020304" pitchFamily="18" charset="0"/>
                <a:ea typeface="华文中宋" panose="02010600040101010101" pitchFamily="2" charset="-122"/>
              </a:rPr>
              <a:t>表现手法：</a:t>
            </a:r>
            <a:endParaRPr lang="zh-CN" altLang="en-US" sz="3200" b="1" dirty="0">
              <a:solidFill>
                <a:srgbClr val="A50021"/>
              </a:solidFill>
              <a:latin typeface="Times New Roman" panose="02020603050405020304" pitchFamily="18" charset="0"/>
              <a:ea typeface="华文中宋" panose="02010600040101010101" pitchFamily="2" charset="-122"/>
            </a:endParaRPr>
          </a:p>
        </p:txBody>
      </p:sp>
      <p:sp>
        <p:nvSpPr>
          <p:cNvPr id="54281" name="Rectangle 9"/>
          <p:cNvSpPr/>
          <p:nvPr/>
        </p:nvSpPr>
        <p:spPr>
          <a:xfrm>
            <a:off x="1703388" y="5729288"/>
            <a:ext cx="6697662" cy="583565"/>
          </a:xfrm>
          <a:prstGeom prst="rect">
            <a:avLst/>
          </a:prstGeom>
          <a:noFill/>
          <a:ln w="9525">
            <a:noFill/>
          </a:ln>
        </p:spPr>
        <p:txBody>
          <a:bodyPr anchor="t">
            <a:spAutoFit/>
          </a:bodyPr>
          <a:p>
            <a:pPr>
              <a:spcBef>
                <a:spcPct val="20000"/>
              </a:spcBef>
            </a:pPr>
            <a:r>
              <a:rPr lang="en-US" altLang="zh-CN" sz="3200" b="1" dirty="0">
                <a:solidFill>
                  <a:srgbClr val="A50021"/>
                </a:solidFill>
                <a:latin typeface="Times New Roman" panose="02020603050405020304" pitchFamily="18" charset="0"/>
                <a:ea typeface="华文中宋" panose="02010600040101010101" pitchFamily="2" charset="-122"/>
              </a:rPr>
              <a:t>★</a:t>
            </a:r>
            <a:r>
              <a:rPr lang="zh-CN" altLang="en-US" sz="3200" b="1" dirty="0">
                <a:solidFill>
                  <a:srgbClr val="A50021"/>
                </a:solidFill>
                <a:latin typeface="Times New Roman" panose="02020603050405020304" pitchFamily="18" charset="0"/>
                <a:ea typeface="华文中宋" panose="02010600040101010101" pitchFamily="2" charset="-122"/>
              </a:rPr>
              <a:t>句式：四言为主，语言：双声叠韵</a:t>
            </a:r>
            <a:endParaRPr lang="zh-CN" altLang="en-US" sz="3200" b="1" dirty="0">
              <a:solidFill>
                <a:srgbClr val="A50021"/>
              </a:solidFill>
              <a:latin typeface="Times New Roman" panose="02020603050405020304" pitchFamily="18" charset="0"/>
              <a:ea typeface="华文中宋" panose="02010600040101010101" pitchFamily="2" charset="-122"/>
            </a:endParaRPr>
          </a:p>
        </p:txBody>
      </p:sp>
      <p:sp>
        <p:nvSpPr>
          <p:cNvPr id="15369" name="Text Box 10"/>
          <p:cNvSpPr txBox="1"/>
          <p:nvPr/>
        </p:nvSpPr>
        <p:spPr>
          <a:xfrm>
            <a:off x="8440103" y="2060575"/>
            <a:ext cx="1413510" cy="2881313"/>
          </a:xfrm>
          <a:prstGeom prst="rect">
            <a:avLst/>
          </a:prstGeom>
          <a:noFill/>
          <a:ln w="9525">
            <a:noFill/>
          </a:ln>
        </p:spPr>
        <p:txBody>
          <a:bodyPr vert="eaVert" anchor="t">
            <a:spAutoFit/>
          </a:bodyPr>
          <a:p>
            <a:r>
              <a:rPr lang="zh-CN" altLang="en-US" sz="4000" b="1" dirty="0">
                <a:solidFill>
                  <a:srgbClr val="FF3300"/>
                </a:solidFill>
                <a:latin typeface="黑体" panose="02010609060101010101" pitchFamily="2" charset="-122"/>
                <a:ea typeface="黑体" panose="02010609060101010101" pitchFamily="2" charset="-122"/>
              </a:rPr>
              <a:t>诗 经 六 义</a:t>
            </a:r>
            <a:endParaRPr lang="zh-CN" altLang="en-US" sz="4000" b="1" dirty="0">
              <a:solidFill>
                <a:srgbClr val="FF3300"/>
              </a:solidFill>
              <a:latin typeface="黑体" panose="02010609060101010101" pitchFamily="2" charset="-122"/>
              <a:ea typeface="黑体" panose="02010609060101010101" pitchFamily="2" charset="-122"/>
            </a:endParaRPr>
          </a:p>
        </p:txBody>
      </p:sp>
      <p:sp>
        <p:nvSpPr>
          <p:cNvPr id="54283" name="AutoShape 11"/>
          <p:cNvSpPr/>
          <p:nvPr/>
        </p:nvSpPr>
        <p:spPr>
          <a:xfrm flipH="1">
            <a:off x="8472488" y="2060575"/>
            <a:ext cx="360362" cy="2881313"/>
          </a:xfrm>
          <a:prstGeom prst="leftBrace">
            <a:avLst>
              <a:gd name="adj1" fmla="val 66481"/>
              <a:gd name="adj2" fmla="val 50736"/>
            </a:avLst>
          </a:prstGeom>
          <a:noFill/>
          <a:ln w="38100" cap="flat" cmpd="sng">
            <a:solidFill>
              <a:schemeClr val="tx1"/>
            </a:solidFill>
            <a:prstDash val="solid"/>
            <a:round/>
            <a:headEnd type="none" w="med" len="med"/>
            <a:tailEnd type="none" w="med" len="med"/>
          </a:ln>
        </p:spPr>
        <p:txBody>
          <a:bodyPr wrap="none" anchor="ctr"/>
          <a:p>
            <a:endParaRPr lang="zh-CN" altLang="en-US"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4274"/>
                                        </p:tgtEl>
                                        <p:attrNameLst>
                                          <p:attrName>style.visibility</p:attrName>
                                        </p:attrNameLst>
                                      </p:cBhvr>
                                      <p:to>
                                        <p:strVal val="visible"/>
                                      </p:to>
                                    </p:set>
                                    <p:animEffect transition="in" filter="blinds(horizontal)">
                                      <p:cBhvr>
                                        <p:cTn id="7" dur="500"/>
                                        <p:tgtEl>
                                          <p:spTgt spid="5427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4275"/>
                                        </p:tgtEl>
                                        <p:attrNameLst>
                                          <p:attrName>style.visibility</p:attrName>
                                        </p:attrNameLst>
                                      </p:cBhvr>
                                      <p:to>
                                        <p:strVal val="visible"/>
                                      </p:to>
                                    </p:set>
                                    <p:animEffect transition="in" filter="blinds(horizontal)">
                                      <p:cBhvr>
                                        <p:cTn id="12" dur="500"/>
                                        <p:tgtEl>
                                          <p:spTgt spid="5427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4276"/>
                                        </p:tgtEl>
                                        <p:attrNameLst>
                                          <p:attrName>style.visibility</p:attrName>
                                        </p:attrNameLst>
                                      </p:cBhvr>
                                      <p:to>
                                        <p:strVal val="visible"/>
                                      </p:to>
                                    </p:set>
                                    <p:animEffect transition="in" filter="blinds(horizontal)">
                                      <p:cBhvr>
                                        <p:cTn id="17" dur="500"/>
                                        <p:tgtEl>
                                          <p:spTgt spid="5427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4280"/>
                                        </p:tgtEl>
                                        <p:attrNameLst>
                                          <p:attrName>style.visibility</p:attrName>
                                        </p:attrNameLst>
                                      </p:cBhvr>
                                      <p:to>
                                        <p:strVal val="visible"/>
                                      </p:to>
                                    </p:set>
                                    <p:animEffect transition="in" filter="blinds(horizontal)">
                                      <p:cBhvr>
                                        <p:cTn id="22" dur="500"/>
                                        <p:tgtEl>
                                          <p:spTgt spid="5428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4277"/>
                                        </p:tgtEl>
                                        <p:attrNameLst>
                                          <p:attrName>style.visibility</p:attrName>
                                        </p:attrNameLst>
                                      </p:cBhvr>
                                      <p:to>
                                        <p:strVal val="visible"/>
                                      </p:to>
                                    </p:set>
                                    <p:animEffect transition="in" filter="blinds(horizontal)">
                                      <p:cBhvr>
                                        <p:cTn id="27" dur="500"/>
                                        <p:tgtEl>
                                          <p:spTgt spid="5427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4278"/>
                                        </p:tgtEl>
                                        <p:attrNameLst>
                                          <p:attrName>style.visibility</p:attrName>
                                        </p:attrNameLst>
                                      </p:cBhvr>
                                      <p:to>
                                        <p:strVal val="visible"/>
                                      </p:to>
                                    </p:set>
                                    <p:animEffect transition="in" filter="blinds(horizontal)">
                                      <p:cBhvr>
                                        <p:cTn id="32" dur="500"/>
                                        <p:tgtEl>
                                          <p:spTgt spid="54278"/>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54279">
                                            <p:txEl>
                                              <p:charRg st="0" end="2"/>
                                            </p:txEl>
                                          </p:spTgt>
                                        </p:tgtEl>
                                        <p:attrNameLst>
                                          <p:attrName>style.visibility</p:attrName>
                                        </p:attrNameLst>
                                      </p:cBhvr>
                                      <p:to>
                                        <p:strVal val="visible"/>
                                      </p:to>
                                    </p:set>
                                    <p:animEffect transition="in" filter="blinds(horizontal)">
                                      <p:cBhvr>
                                        <p:cTn id="37" dur="500"/>
                                        <p:tgtEl>
                                          <p:spTgt spid="54279">
                                            <p:txEl>
                                              <p:charRg st="0"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54279">
                                            <p:txEl>
                                              <p:charRg st="2" end="7"/>
                                            </p:txEl>
                                          </p:spTgt>
                                        </p:tgtEl>
                                        <p:attrNameLst>
                                          <p:attrName>style.visibility</p:attrName>
                                        </p:attrNameLst>
                                      </p:cBhvr>
                                      <p:to>
                                        <p:strVal val="visible"/>
                                      </p:to>
                                    </p:set>
                                    <p:animEffect transition="in" filter="blinds(horizontal)">
                                      <p:cBhvr>
                                        <p:cTn id="42" dur="500"/>
                                        <p:tgtEl>
                                          <p:spTgt spid="54279">
                                            <p:txEl>
                                              <p:charRg st="2"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54281"/>
                                        </p:tgtEl>
                                        <p:attrNameLst>
                                          <p:attrName>style.visibility</p:attrName>
                                        </p:attrNameLst>
                                      </p:cBhvr>
                                      <p:to>
                                        <p:strVal val="visible"/>
                                      </p:to>
                                    </p:set>
                                    <p:animEffect transition="in" filter="blinds(horizontal)">
                                      <p:cBhvr>
                                        <p:cTn id="47" dur="500"/>
                                        <p:tgtEl>
                                          <p:spTgt spid="54281"/>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54283"/>
                                        </p:tgtEl>
                                        <p:attrNameLst>
                                          <p:attrName>style.visibility</p:attrName>
                                        </p:attrNameLst>
                                      </p:cBhvr>
                                      <p:to>
                                        <p:strVal val="visible"/>
                                      </p:to>
                                    </p:set>
                                    <p:animEffect transition="in" filter="blinds(horizontal)">
                                      <p:cBhvr>
                                        <p:cTn id="52" dur="500"/>
                                        <p:tgtEl>
                                          <p:spTgt spid="542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4" grpId="0" bldLvl="0"/>
      <p:bldP spid="54275" grpId="0" bldLvl="0"/>
      <p:bldP spid="54276" grpId="0" bldLvl="0"/>
      <p:bldP spid="54277" grpId="0" bldLvl="0"/>
      <p:bldP spid="54278" grpId="0" bldLvl="0"/>
      <p:bldP spid="54280" grpId="0" bldLvl="0"/>
      <p:bldP spid="54281" grpId="0" bldLvl="0"/>
      <p:bldP spid="54283"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898" name="Rectangle 2"/>
          <p:cNvSpPr>
            <a:spLocks noGrp="1" noRot="1"/>
          </p:cNvSpPr>
          <p:nvPr>
            <p:ph type="title"/>
          </p:nvPr>
        </p:nvSpPr>
        <p:spPr>
          <a:xfrm>
            <a:off x="1774825" y="260350"/>
            <a:ext cx="9436735" cy="1143000"/>
          </a:xfrm>
        </p:spPr>
        <p:txBody>
          <a:bodyPr wrap="square" lIns="91440" tIns="45720" rIns="91440" bIns="45720" anchor="ctr">
            <a:normAutofit fontScale="90000"/>
          </a:bodyPr>
          <a:p>
            <a:pPr eaLnBrk="1" hangingPunct="1"/>
            <a:br>
              <a:rPr lang="en-US" altLang="zh-CN" sz="2800" dirty="0">
                <a:solidFill>
                  <a:srgbClr val="333333"/>
                </a:solidFill>
                <a:latin typeface="宋体" panose="02010600030101010101" pitchFamily="2" charset="-122"/>
              </a:rPr>
            </a:br>
            <a:br>
              <a:rPr lang="en-US" altLang="zh-CN" sz="2800" dirty="0">
                <a:solidFill>
                  <a:schemeClr val="tx1"/>
                </a:solidFill>
                <a:latin typeface="宋体" panose="02010600030101010101" pitchFamily="2" charset="-122"/>
              </a:rPr>
            </a:br>
            <a:r>
              <a:rPr lang="en-US" altLang="zh-CN" sz="4800" b="1" dirty="0">
                <a:solidFill>
                  <a:schemeClr val="tx1"/>
                </a:solidFill>
              </a:rPr>
              <a:t>《</a:t>
            </a:r>
            <a:r>
              <a:rPr lang="zh-CN" altLang="en-US" sz="4800" b="1" dirty="0">
                <a:solidFill>
                  <a:schemeClr val="tx1"/>
                </a:solidFill>
              </a:rPr>
              <a:t>诗经</a:t>
            </a:r>
            <a:r>
              <a:rPr lang="en-US" altLang="zh-CN" sz="4800" b="1" dirty="0">
                <a:solidFill>
                  <a:schemeClr val="tx1"/>
                </a:solidFill>
              </a:rPr>
              <a:t>》</a:t>
            </a:r>
            <a:r>
              <a:rPr lang="zh-CN" altLang="en-US" sz="4800" b="1" dirty="0">
                <a:solidFill>
                  <a:schemeClr val="tx1"/>
                </a:solidFill>
              </a:rPr>
              <a:t>按其所</a:t>
            </a:r>
            <a:r>
              <a:rPr lang="zh-CN" altLang="en-US" sz="4800" b="1" u="sng" dirty="0">
                <a:solidFill>
                  <a:schemeClr val="tx1"/>
                </a:solidFill>
              </a:rPr>
              <a:t>表现内容</a:t>
            </a:r>
            <a:r>
              <a:rPr lang="zh-CN" altLang="en-US" sz="4800" b="1" dirty="0">
                <a:solidFill>
                  <a:schemeClr val="tx1"/>
                </a:solidFill>
              </a:rPr>
              <a:t>可分为</a:t>
            </a:r>
            <a:r>
              <a:rPr lang="zh-CN" altLang="en-US" sz="4800" b="1" dirty="0">
                <a:solidFill>
                  <a:srgbClr val="0000CC"/>
                </a:solidFill>
              </a:rPr>
              <a:t>“风”“雅”“颂“。 </a:t>
            </a:r>
            <a:br>
              <a:rPr lang="zh-CN" altLang="en-US" sz="4800" b="1" dirty="0">
                <a:solidFill>
                  <a:srgbClr val="0000CC"/>
                </a:solidFill>
              </a:rPr>
            </a:br>
            <a:endParaRPr lang="zh-CN" altLang="en-US" sz="4800" b="1" dirty="0">
              <a:solidFill>
                <a:srgbClr val="0000CC"/>
              </a:solidFill>
            </a:endParaRPr>
          </a:p>
        </p:txBody>
      </p:sp>
      <p:sp>
        <p:nvSpPr>
          <p:cNvPr id="80899" name="Rectangle 3"/>
          <p:cNvSpPr>
            <a:spLocks noGrp="1" noRot="1"/>
          </p:cNvSpPr>
          <p:nvPr>
            <p:ph idx="1"/>
          </p:nvPr>
        </p:nvSpPr>
        <p:spPr/>
        <p:txBody>
          <a:bodyPr wrap="square" lIns="91440" tIns="45720" rIns="91440" bIns="45720" anchor="t">
            <a:normAutofit fontScale="90000"/>
          </a:bodyPr>
          <a:p>
            <a:pPr eaLnBrk="1" hangingPunct="1">
              <a:buNone/>
            </a:pPr>
            <a:r>
              <a:rPr lang="en-US" altLang="zh-CN" sz="2400" dirty="0"/>
              <a:t> </a:t>
            </a:r>
            <a:r>
              <a:rPr lang="en-US" altLang="zh-CN" sz="4400" dirty="0"/>
              <a:t>1</a:t>
            </a:r>
            <a:r>
              <a:rPr lang="zh-CN" altLang="en-US" sz="4400" dirty="0"/>
              <a:t>、</a:t>
            </a:r>
            <a:r>
              <a:rPr lang="zh-CN" altLang="en-US" sz="4400" dirty="0">
                <a:solidFill>
                  <a:srgbClr val="333333"/>
                </a:solidFill>
                <a:latin typeface="Verdana" panose="020B0604030504040204" pitchFamily="34" charset="0"/>
              </a:rPr>
              <a:t>“</a:t>
            </a:r>
            <a:r>
              <a:rPr lang="zh-CN" altLang="en-US" sz="4400" b="1" dirty="0">
                <a:solidFill>
                  <a:srgbClr val="0000CC"/>
                </a:solidFill>
                <a:latin typeface="宋体" panose="02010600030101010101" pitchFamily="2" charset="-122"/>
              </a:rPr>
              <a:t>风</a:t>
            </a:r>
            <a:r>
              <a:rPr lang="zh-CN" altLang="en-US" sz="4400" dirty="0">
                <a:solidFill>
                  <a:srgbClr val="333333"/>
                </a:solidFill>
                <a:latin typeface="Verdana" panose="020B0604030504040204" pitchFamily="34" charset="0"/>
              </a:rPr>
              <a:t>”</a:t>
            </a:r>
            <a:r>
              <a:rPr lang="zh-CN" altLang="en-US" sz="4400" dirty="0">
                <a:solidFill>
                  <a:srgbClr val="333333"/>
                </a:solidFill>
                <a:latin typeface="宋体" panose="02010600030101010101" pitchFamily="2" charset="-122"/>
              </a:rPr>
              <a:t>又称</a:t>
            </a:r>
            <a:r>
              <a:rPr lang="en-US" altLang="zh-CN" sz="4400" dirty="0">
                <a:solidFill>
                  <a:srgbClr val="333333"/>
                </a:solidFill>
                <a:latin typeface="Verdana" panose="020B0604030504040204" pitchFamily="34" charset="0"/>
              </a:rPr>
              <a:t>15</a:t>
            </a:r>
            <a:r>
              <a:rPr lang="zh-CN" altLang="en-US" sz="4400" dirty="0">
                <a:solidFill>
                  <a:srgbClr val="333333"/>
                </a:solidFill>
                <a:latin typeface="宋体" panose="02010600030101010101" pitchFamily="2" charset="-122"/>
              </a:rPr>
              <a:t>国风，大都是</a:t>
            </a:r>
            <a:r>
              <a:rPr lang="zh-CN" altLang="en-US" sz="4400" dirty="0">
                <a:solidFill>
                  <a:srgbClr val="FF3300"/>
                </a:solidFill>
                <a:latin typeface="宋体" panose="02010600030101010101" pitchFamily="2" charset="-122"/>
              </a:rPr>
              <a:t>民间的歌谣</a:t>
            </a:r>
            <a:r>
              <a:rPr lang="zh-CN" altLang="en-US" sz="4400" dirty="0">
                <a:solidFill>
                  <a:srgbClr val="333333"/>
                </a:solidFill>
                <a:latin typeface="宋体" panose="02010600030101010101" pitchFamily="2" charset="-122"/>
              </a:rPr>
              <a:t>。</a:t>
            </a:r>
            <a:r>
              <a:rPr lang="zh-CN" altLang="en-US" sz="4400" dirty="0"/>
              <a:t> </a:t>
            </a:r>
            <a:endParaRPr lang="zh-CN" altLang="en-US" sz="4400" dirty="0"/>
          </a:p>
          <a:p>
            <a:pPr eaLnBrk="1" hangingPunct="1">
              <a:buNone/>
            </a:pPr>
            <a:r>
              <a:rPr lang="zh-CN" altLang="en-US" sz="4400" dirty="0"/>
              <a:t> </a:t>
            </a:r>
            <a:r>
              <a:rPr lang="en-US" altLang="zh-CN" sz="4400" dirty="0"/>
              <a:t>2</a:t>
            </a:r>
            <a:r>
              <a:rPr lang="zh-CN" altLang="en-US" sz="4400" dirty="0"/>
              <a:t>、</a:t>
            </a:r>
            <a:r>
              <a:rPr lang="zh-CN" altLang="en-US" sz="4400" dirty="0">
                <a:solidFill>
                  <a:srgbClr val="333333"/>
                </a:solidFill>
                <a:latin typeface="Verdana" panose="020B0604030504040204" pitchFamily="34" charset="0"/>
              </a:rPr>
              <a:t>“</a:t>
            </a:r>
            <a:r>
              <a:rPr lang="zh-CN" altLang="en-US" sz="4400" b="1" dirty="0">
                <a:solidFill>
                  <a:srgbClr val="0000CC"/>
                </a:solidFill>
                <a:latin typeface="宋体" panose="02010600030101010101" pitchFamily="2" charset="-122"/>
              </a:rPr>
              <a:t>雅</a:t>
            </a:r>
            <a:r>
              <a:rPr lang="zh-CN" altLang="en-US" sz="4400" dirty="0">
                <a:solidFill>
                  <a:srgbClr val="333333"/>
                </a:solidFill>
                <a:latin typeface="Verdana" panose="020B0604030504040204" pitchFamily="34" charset="0"/>
              </a:rPr>
              <a:t>”</a:t>
            </a:r>
            <a:r>
              <a:rPr lang="zh-CN" altLang="en-US" sz="4400" dirty="0">
                <a:solidFill>
                  <a:srgbClr val="333333"/>
                </a:solidFill>
                <a:latin typeface="宋体" panose="02010600030101010101" pitchFamily="2" charset="-122"/>
              </a:rPr>
              <a:t>分大雅和小雅，是</a:t>
            </a:r>
            <a:r>
              <a:rPr lang="zh-CN" altLang="en-US" sz="4400" dirty="0">
                <a:solidFill>
                  <a:srgbClr val="FF3300"/>
                </a:solidFill>
                <a:latin typeface="宋体" panose="02010600030101010101" pitchFamily="2" charset="-122"/>
              </a:rPr>
              <a:t>宫廷乐曲</a:t>
            </a:r>
            <a:r>
              <a:rPr lang="zh-CN" altLang="en-US" sz="4400" dirty="0">
                <a:solidFill>
                  <a:srgbClr val="333333"/>
                </a:solidFill>
                <a:latin typeface="宋体" panose="02010600030101010101" pitchFamily="2" charset="-122"/>
              </a:rPr>
              <a:t>歌词。它是一种正统音乐。</a:t>
            </a:r>
            <a:endParaRPr lang="zh-CN" altLang="en-US" sz="4400" dirty="0">
              <a:solidFill>
                <a:srgbClr val="333333"/>
              </a:solidFill>
              <a:latin typeface="宋体" panose="02010600030101010101" pitchFamily="2" charset="-122"/>
            </a:endParaRPr>
          </a:p>
          <a:p>
            <a:pPr eaLnBrk="1" hangingPunct="1">
              <a:buNone/>
            </a:pPr>
            <a:r>
              <a:rPr lang="zh-CN" altLang="en-US" sz="4400" dirty="0"/>
              <a:t> </a:t>
            </a:r>
            <a:r>
              <a:rPr lang="en-US" altLang="zh-CN" sz="4400" dirty="0"/>
              <a:t>3</a:t>
            </a:r>
            <a:r>
              <a:rPr lang="zh-CN" altLang="en-US" sz="4400" dirty="0"/>
              <a:t>、</a:t>
            </a:r>
            <a:r>
              <a:rPr lang="zh-CN" altLang="en-US" sz="4400" dirty="0">
                <a:solidFill>
                  <a:srgbClr val="333333"/>
                </a:solidFill>
                <a:latin typeface="Verdana" panose="020B0604030504040204" pitchFamily="34" charset="0"/>
              </a:rPr>
              <a:t>“</a:t>
            </a:r>
            <a:r>
              <a:rPr lang="zh-CN" altLang="en-US" sz="4400" b="1" dirty="0">
                <a:solidFill>
                  <a:srgbClr val="0000CC"/>
                </a:solidFill>
                <a:latin typeface="宋体" panose="02010600030101010101" pitchFamily="2" charset="-122"/>
              </a:rPr>
              <a:t>颂</a:t>
            </a:r>
            <a:r>
              <a:rPr lang="zh-CN" altLang="en-US" sz="4400" dirty="0">
                <a:solidFill>
                  <a:srgbClr val="333333"/>
                </a:solidFill>
                <a:latin typeface="Verdana" panose="020B0604030504040204" pitchFamily="34" charset="0"/>
              </a:rPr>
              <a:t>”</a:t>
            </a:r>
            <a:r>
              <a:rPr lang="zh-CN" altLang="en-US" sz="4400" dirty="0">
                <a:solidFill>
                  <a:srgbClr val="333333"/>
                </a:solidFill>
                <a:latin typeface="宋体" panose="02010600030101010101" pitchFamily="2" charset="-122"/>
              </a:rPr>
              <a:t>分周颂、鲁颂、商颂，是</a:t>
            </a:r>
            <a:r>
              <a:rPr lang="zh-CN" altLang="en-US" sz="4400" dirty="0">
                <a:solidFill>
                  <a:srgbClr val="FF3300"/>
                </a:solidFill>
                <a:latin typeface="宋体" panose="02010600030101010101" pitchFamily="2" charset="-122"/>
              </a:rPr>
              <a:t>宗庙祭祀的乐歌</a:t>
            </a:r>
            <a:r>
              <a:rPr lang="zh-CN" altLang="en-US" sz="4400" dirty="0">
                <a:solidFill>
                  <a:srgbClr val="333333"/>
                </a:solidFill>
                <a:latin typeface="宋体" panose="02010600030101010101" pitchFamily="2" charset="-122"/>
              </a:rPr>
              <a:t>。</a:t>
            </a:r>
            <a:r>
              <a:rPr lang="zh-CN" altLang="en-US" sz="4400" dirty="0"/>
              <a:t> </a:t>
            </a:r>
            <a:endParaRPr lang="zh-CN" altLang="en-US" sz="4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80898">
                                            <p:txEl>
                                              <p:charRg st="0" end="28"/>
                                            </p:txEl>
                                          </p:spTgt>
                                        </p:tgtEl>
                                        <p:attrNameLst>
                                          <p:attrName>style.visibility</p:attrName>
                                        </p:attrNameLst>
                                      </p:cBhvr>
                                      <p:to>
                                        <p:strVal val="visible"/>
                                      </p:to>
                                    </p:set>
                                    <p:animEffect transition="in" filter="box(out)">
                                      <p:cBhvr>
                                        <p:cTn id="7" dur="500"/>
                                        <p:tgtEl>
                                          <p:spTgt spid="80898">
                                            <p:txEl>
                                              <p:charRg st="0" end="28"/>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1" name="camera.wav"/>
                                        </p:tgtEl>
                                      </p:cMediaNode>
                                    </p:audio>
                                  </p:subTnLst>
                                </p:cTn>
                              </p:par>
                            </p:childTnLst>
                          </p:cTn>
                        </p:par>
                      </p:childTnLst>
                    </p:cTn>
                  </p:par>
                  <p:par>
                    <p:cTn id="8" fill="hold">
                      <p:stCondLst>
                        <p:cond delay="indefinite"/>
                      </p:stCondLst>
                      <p:childTnLst>
                        <p:par>
                          <p:cTn id="9" fill="hold">
                            <p:stCondLst>
                              <p:cond delay="0"/>
                            </p:stCondLst>
                            <p:childTnLst>
                              <p:par>
                                <p:cTn id="10" presetID="17" presetClass="entr" presetSubtype="10" fill="hold" grpId="0" nodeType="clickEffect">
                                  <p:stCondLst>
                                    <p:cond delay="0"/>
                                  </p:stCondLst>
                                  <p:iterate type="lt">
                                    <p:tmPct val="100000"/>
                                  </p:iterate>
                                  <p:childTnLst>
                                    <p:set>
                                      <p:cBhvr>
                                        <p:cTn id="11" dur="1" fill="hold">
                                          <p:stCondLst>
                                            <p:cond delay="0"/>
                                          </p:stCondLst>
                                        </p:cTn>
                                        <p:tgtEl>
                                          <p:spTgt spid="80899">
                                            <p:txEl>
                                              <p:charRg st="0" end="24"/>
                                            </p:txEl>
                                          </p:spTgt>
                                        </p:tgtEl>
                                        <p:attrNameLst>
                                          <p:attrName>style.visibility</p:attrName>
                                        </p:attrNameLst>
                                      </p:cBhvr>
                                      <p:to>
                                        <p:strVal val="visible"/>
                                      </p:to>
                                    </p:set>
                                    <p:anim calcmode="lin" valueType="num">
                                      <p:cBhvr>
                                        <p:cTn id="12" dur="75" fill="hold"/>
                                        <p:tgtEl>
                                          <p:spTgt spid="80899">
                                            <p:txEl>
                                              <p:charRg st="0" end="24"/>
                                            </p:txEl>
                                          </p:spTgt>
                                        </p:tgtEl>
                                        <p:attrNameLst>
                                          <p:attrName>ppt_w</p:attrName>
                                        </p:attrNameLst>
                                      </p:cBhvr>
                                      <p:tavLst>
                                        <p:tav tm="0">
                                          <p:val>
                                            <p:fltVal val="0.000000"/>
                                          </p:val>
                                        </p:tav>
                                        <p:tav tm="100000">
                                          <p:val>
                                            <p:strVal val="#ppt_w"/>
                                          </p:val>
                                        </p:tav>
                                      </p:tavLst>
                                    </p:anim>
                                    <p:anim calcmode="lin" valueType="num">
                                      <p:cBhvr>
                                        <p:cTn id="13" dur="75" fill="hold"/>
                                        <p:tgtEl>
                                          <p:spTgt spid="80899">
                                            <p:txEl>
                                              <p:charRg st="0" end="24"/>
                                            </p:txEl>
                                          </p:spTgt>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par>
                    <p:cTn id="14" fill="hold">
                      <p:stCondLst>
                        <p:cond delay="indefinite"/>
                      </p:stCondLst>
                      <p:childTnLst>
                        <p:par>
                          <p:cTn id="15" fill="hold">
                            <p:stCondLst>
                              <p:cond delay="0"/>
                            </p:stCondLst>
                            <p:childTnLst>
                              <p:par>
                                <p:cTn id="16" presetID="17" presetClass="entr" presetSubtype="10" fill="hold" grpId="0" nodeType="clickEffect">
                                  <p:stCondLst>
                                    <p:cond delay="0"/>
                                  </p:stCondLst>
                                  <p:iterate type="lt">
                                    <p:tmPct val="100000"/>
                                  </p:iterate>
                                  <p:childTnLst>
                                    <p:set>
                                      <p:cBhvr>
                                        <p:cTn id="17" dur="1" fill="hold">
                                          <p:stCondLst>
                                            <p:cond delay="0"/>
                                          </p:stCondLst>
                                        </p:cTn>
                                        <p:tgtEl>
                                          <p:spTgt spid="80899">
                                            <p:txEl>
                                              <p:charRg st="24" end="55"/>
                                            </p:txEl>
                                          </p:spTgt>
                                        </p:tgtEl>
                                        <p:attrNameLst>
                                          <p:attrName>style.visibility</p:attrName>
                                        </p:attrNameLst>
                                      </p:cBhvr>
                                      <p:to>
                                        <p:strVal val="visible"/>
                                      </p:to>
                                    </p:set>
                                    <p:anim calcmode="lin" valueType="num">
                                      <p:cBhvr>
                                        <p:cTn id="18" dur="75" fill="hold"/>
                                        <p:tgtEl>
                                          <p:spTgt spid="80899">
                                            <p:txEl>
                                              <p:charRg st="24" end="55"/>
                                            </p:txEl>
                                          </p:spTgt>
                                        </p:tgtEl>
                                        <p:attrNameLst>
                                          <p:attrName>ppt_w</p:attrName>
                                        </p:attrNameLst>
                                      </p:cBhvr>
                                      <p:tavLst>
                                        <p:tav tm="0">
                                          <p:val>
                                            <p:fltVal val="0.000000"/>
                                          </p:val>
                                        </p:tav>
                                        <p:tav tm="100000">
                                          <p:val>
                                            <p:strVal val="#ppt_w"/>
                                          </p:val>
                                        </p:tav>
                                      </p:tavLst>
                                    </p:anim>
                                    <p:anim calcmode="lin" valueType="num">
                                      <p:cBhvr>
                                        <p:cTn id="19" dur="75" fill="hold"/>
                                        <p:tgtEl>
                                          <p:spTgt spid="80899">
                                            <p:txEl>
                                              <p:charRg st="24" end="55"/>
                                            </p:txEl>
                                          </p:spTgt>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16"/>
                                            </p:cond>
                                          </p:stCondLst>
                                          <p:endCondLst>
                                            <p:cond evt="onStopAudio" delay="0">
                                              <p:tgtEl>
                                                <p:sldTgt/>
                                              </p:tgtEl>
                                            </p:cond>
                                          </p:endCondLst>
                                        </p:cTn>
                                        <p:tgtEl>
                                          <p:sndTgt r:embed="rId2" name="chimes.wav"/>
                                        </p:tgtEl>
                                      </p:cMediaNode>
                                    </p:audio>
                                  </p:subTnLst>
                                </p:cTn>
                              </p:par>
                            </p:childTnLst>
                          </p:cTn>
                        </p:par>
                      </p:childTnLst>
                    </p:cTn>
                  </p:par>
                  <p:par>
                    <p:cTn id="20" fill="hold">
                      <p:stCondLst>
                        <p:cond delay="indefinite"/>
                      </p:stCondLst>
                      <p:childTnLst>
                        <p:par>
                          <p:cTn id="21" fill="hold">
                            <p:stCondLst>
                              <p:cond delay="0"/>
                            </p:stCondLst>
                            <p:childTnLst>
                              <p:par>
                                <p:cTn id="22" presetID="17" presetClass="entr" presetSubtype="10" fill="hold" grpId="0" nodeType="clickEffect">
                                  <p:stCondLst>
                                    <p:cond delay="0"/>
                                  </p:stCondLst>
                                  <p:iterate type="lt">
                                    <p:tmPct val="100000"/>
                                  </p:iterate>
                                  <p:childTnLst>
                                    <p:set>
                                      <p:cBhvr>
                                        <p:cTn id="23" dur="1" fill="hold">
                                          <p:stCondLst>
                                            <p:cond delay="0"/>
                                          </p:stCondLst>
                                        </p:cTn>
                                        <p:tgtEl>
                                          <p:spTgt spid="80899">
                                            <p:txEl>
                                              <p:charRg st="55" end="82"/>
                                            </p:txEl>
                                          </p:spTgt>
                                        </p:tgtEl>
                                        <p:attrNameLst>
                                          <p:attrName>style.visibility</p:attrName>
                                        </p:attrNameLst>
                                      </p:cBhvr>
                                      <p:to>
                                        <p:strVal val="visible"/>
                                      </p:to>
                                    </p:set>
                                    <p:anim calcmode="lin" valueType="num">
                                      <p:cBhvr>
                                        <p:cTn id="24" dur="75" fill="hold"/>
                                        <p:tgtEl>
                                          <p:spTgt spid="80899">
                                            <p:txEl>
                                              <p:charRg st="55" end="82"/>
                                            </p:txEl>
                                          </p:spTgt>
                                        </p:tgtEl>
                                        <p:attrNameLst>
                                          <p:attrName>ppt_w</p:attrName>
                                        </p:attrNameLst>
                                      </p:cBhvr>
                                      <p:tavLst>
                                        <p:tav tm="0">
                                          <p:val>
                                            <p:fltVal val="0.000000"/>
                                          </p:val>
                                        </p:tav>
                                        <p:tav tm="100000">
                                          <p:val>
                                            <p:strVal val="#ppt_w"/>
                                          </p:val>
                                        </p:tav>
                                      </p:tavLst>
                                    </p:anim>
                                    <p:anim calcmode="lin" valueType="num">
                                      <p:cBhvr>
                                        <p:cTn id="25" dur="75" fill="hold"/>
                                        <p:tgtEl>
                                          <p:spTgt spid="80899">
                                            <p:txEl>
                                              <p:charRg st="55" end="82"/>
                                            </p:txEl>
                                          </p:spTgt>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22"/>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8" grpId="0" build="p"/>
      <p:bldP spid="80899"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2" name="Rectangle 2"/>
          <p:cNvSpPr>
            <a:spLocks noGrp="1" noRot="1"/>
          </p:cNvSpPr>
          <p:nvPr>
            <p:ph idx="1"/>
          </p:nvPr>
        </p:nvSpPr>
        <p:spPr>
          <a:xfrm>
            <a:off x="1992313" y="1412875"/>
            <a:ext cx="8299450" cy="5040313"/>
          </a:xfrm>
        </p:spPr>
        <p:txBody>
          <a:bodyPr wrap="square" lIns="91440" tIns="45720" rIns="91440" bIns="45720" anchor="t">
            <a:normAutofit fontScale="90000" lnSpcReduction="20000"/>
          </a:bodyPr>
          <a:p>
            <a:pPr eaLnBrk="1" hangingPunct="1"/>
            <a:r>
              <a:rPr lang="zh-CN" altLang="en-US" sz="3600" b="1" dirty="0">
                <a:solidFill>
                  <a:srgbClr val="FF3300"/>
                </a:solidFill>
              </a:rPr>
              <a:t>赋</a:t>
            </a:r>
            <a:r>
              <a:rPr lang="zh-CN" altLang="en-US" sz="3600" b="1" dirty="0">
                <a:solidFill>
                  <a:srgbClr val="000066"/>
                </a:solidFill>
              </a:rPr>
              <a:t>：“铺陈其事而直言之” </a:t>
            </a:r>
            <a:r>
              <a:rPr lang="zh-CN" altLang="en-US" sz="3600" b="1" dirty="0"/>
              <a:t>。</a:t>
            </a:r>
            <a:r>
              <a:rPr lang="zh-CN" altLang="en-US" sz="3600" b="1" dirty="0">
                <a:solidFill>
                  <a:srgbClr val="000066"/>
                </a:solidFill>
              </a:rPr>
              <a:t> </a:t>
            </a:r>
            <a:endParaRPr lang="zh-CN" altLang="en-US" sz="3600" b="1" dirty="0">
              <a:solidFill>
                <a:srgbClr val="000066"/>
              </a:solidFill>
            </a:endParaRPr>
          </a:p>
          <a:p>
            <a:pPr eaLnBrk="1" hangingPunct="1">
              <a:buNone/>
            </a:pPr>
            <a:r>
              <a:rPr lang="zh-CN" altLang="en-US" sz="3600" b="1" dirty="0">
                <a:solidFill>
                  <a:srgbClr val="FF3300"/>
                </a:solidFill>
              </a:rPr>
              <a:t>              铺陈叙述</a:t>
            </a:r>
            <a:r>
              <a:rPr lang="zh-CN" altLang="en-US" sz="3600" b="1" dirty="0"/>
              <a:t>。</a:t>
            </a:r>
            <a:endParaRPr lang="zh-CN" altLang="en-US" sz="3600" b="1" dirty="0"/>
          </a:p>
          <a:p>
            <a:pPr eaLnBrk="1" hangingPunct="1"/>
            <a:r>
              <a:rPr lang="zh-CN" altLang="en-US" sz="3600" b="1" dirty="0">
                <a:solidFill>
                  <a:srgbClr val="FF3300"/>
                </a:solidFill>
              </a:rPr>
              <a:t>比</a:t>
            </a:r>
            <a:r>
              <a:rPr lang="zh-CN" altLang="en-US" sz="3600" b="1" dirty="0">
                <a:solidFill>
                  <a:srgbClr val="000066"/>
                </a:solidFill>
              </a:rPr>
              <a:t>：“以彼物喻此物”</a:t>
            </a:r>
            <a:r>
              <a:rPr lang="zh-CN" altLang="en-US" sz="3600" b="1" dirty="0">
                <a:solidFill>
                  <a:srgbClr val="00FF00"/>
                </a:solidFill>
              </a:rPr>
              <a:t>。</a:t>
            </a:r>
            <a:endParaRPr lang="zh-CN" altLang="en-US" sz="3600" b="1" dirty="0">
              <a:solidFill>
                <a:srgbClr val="00FF00"/>
              </a:solidFill>
            </a:endParaRPr>
          </a:p>
          <a:p>
            <a:pPr eaLnBrk="1" hangingPunct="1">
              <a:buNone/>
            </a:pPr>
            <a:r>
              <a:rPr lang="zh-CN" altLang="en-US" sz="3600" b="1" dirty="0">
                <a:solidFill>
                  <a:srgbClr val="FF3300"/>
                </a:solidFill>
              </a:rPr>
              <a:t>               比喻、打比方</a:t>
            </a:r>
            <a:endParaRPr lang="zh-CN" altLang="en-US" sz="3600" b="1" dirty="0"/>
          </a:p>
          <a:p>
            <a:pPr eaLnBrk="1" hangingPunct="1"/>
            <a:r>
              <a:rPr lang="zh-CN" altLang="en-US" sz="3600" b="1" dirty="0">
                <a:solidFill>
                  <a:srgbClr val="FF3300"/>
                </a:solidFill>
              </a:rPr>
              <a:t>兴</a:t>
            </a:r>
            <a:r>
              <a:rPr lang="zh-CN" altLang="en-US" sz="3600" b="1" dirty="0">
                <a:solidFill>
                  <a:srgbClr val="000066"/>
                </a:solidFill>
              </a:rPr>
              <a:t>：“先言他物以引起所咏之辞”。</a:t>
            </a:r>
            <a:endParaRPr lang="zh-CN" altLang="en-US" sz="3600" b="1" dirty="0">
              <a:solidFill>
                <a:srgbClr val="000066"/>
              </a:solidFill>
            </a:endParaRPr>
          </a:p>
          <a:p>
            <a:pPr eaLnBrk="1" hangingPunct="1">
              <a:buNone/>
            </a:pPr>
            <a:r>
              <a:rPr lang="zh-CN" altLang="en-US" sz="3600" b="1" dirty="0">
                <a:solidFill>
                  <a:srgbClr val="000066"/>
                </a:solidFill>
              </a:rPr>
              <a:t>          </a:t>
            </a:r>
            <a:r>
              <a:rPr lang="zh-CN" altLang="en-US" sz="3600" b="1" dirty="0">
                <a:solidFill>
                  <a:srgbClr val="FF3300"/>
                </a:solidFill>
              </a:rPr>
              <a:t>由描写其他事物来使人产生相似或相关联想，再引起主题</a:t>
            </a:r>
            <a:r>
              <a:rPr lang="zh-CN" altLang="en-US" sz="3600" b="1" dirty="0"/>
              <a:t>。如：关关雎鸠，在河之洲。</a:t>
            </a:r>
            <a:endParaRPr lang="zh-CN" altLang="en-US" sz="3600" b="1" dirty="0"/>
          </a:p>
        </p:txBody>
      </p:sp>
      <p:sp>
        <p:nvSpPr>
          <p:cNvPr id="2" name="矩形 1"/>
          <p:cNvSpPr/>
          <p:nvPr/>
        </p:nvSpPr>
        <p:spPr>
          <a:xfrm>
            <a:off x="281940" y="241300"/>
            <a:ext cx="3230880" cy="829945"/>
          </a:xfrm>
          <a:prstGeom prst="rect">
            <a:avLst/>
          </a:prstGeom>
          <a:noFill/>
          <a:ln>
            <a:noFill/>
          </a:ln>
        </p:spPr>
        <p:txBody>
          <a:bodyPr wrap="none" rtlCol="0" anchor="t">
            <a:spAutoFit/>
          </a:bodyPr>
          <a:p>
            <a:pPr algn="ctr"/>
            <a:r>
              <a:rPr lang="zh-CN" altLang="en-US" sz="4800" b="1">
                <a:solidFill>
                  <a:schemeClr val="accent1"/>
                </a:solidFill>
                <a:effectLst>
                  <a:outerShdw blurRad="38100" dist="25400" dir="5400000" algn="ctr" rotWithShape="0">
                    <a:srgbClr val="6E747A">
                      <a:alpha val="43000"/>
                    </a:srgbClr>
                  </a:outerShdw>
                </a:effectLst>
              </a:rPr>
              <a:t>表现手法：</a:t>
            </a:r>
            <a:endParaRPr lang="zh-CN" altLang="en-US" sz="4800" b="1">
              <a:solidFill>
                <a:schemeClr val="accent1"/>
              </a:solidFill>
              <a:effectLst>
                <a:outerShdw blurRad="38100" dist="25400" dir="5400000" algn="ctr" rotWithShape="0">
                  <a:srgbClr val="6E747A">
                    <a:alpha val="43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6802">
                                            <p:txEl>
                                              <p:charRg st="0" end="1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6802">
                                            <p:txEl>
                                              <p:charRg st="16" end="3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6802">
                                            <p:txEl>
                                              <p:charRg st="36" end="4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6802">
                                            <p:txEl>
                                              <p:charRg st="48" end="7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6802">
                                            <p:txEl>
                                              <p:charRg st="70" end="8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6802">
                                            <p:txEl>
                                              <p:charRg st="87" end="13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2"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标题 1"/>
          <p:cNvSpPr>
            <a:spLocks noGrp="1" noRot="1"/>
          </p:cNvSpPr>
          <p:nvPr>
            <p:ph type="title"/>
          </p:nvPr>
        </p:nvSpPr>
        <p:spPr/>
        <p:txBody>
          <a:bodyPr anchor="ctr"/>
          <a:p>
            <a:r>
              <a:rPr lang="zh-CN" altLang="en-US"/>
              <a:t>赋：</a:t>
            </a:r>
            <a:endParaRPr lang="zh-CN" altLang="en-US"/>
          </a:p>
        </p:txBody>
      </p:sp>
      <p:sp>
        <p:nvSpPr>
          <p:cNvPr id="2" name="内容占位符 1"/>
          <p:cNvSpPr/>
          <p:nvPr>
            <p:ph idx="1"/>
          </p:nvPr>
        </p:nvSpPr>
        <p:spPr/>
        <p:txBody>
          <a:bodyPr/>
          <a:p>
            <a:r>
              <a:rPr lang="zh-CN" altLang="en-US" sz="2400" b="1"/>
              <a:t>氓之蚩蚩，抱布贸丝。匪来贸丝，来即我谋。《诗经   氓》</a:t>
            </a:r>
            <a:endParaRPr lang="zh-CN" altLang="en-US" sz="2400" b="1"/>
          </a:p>
          <a:p>
            <a:r>
              <a:rPr lang="zh-CN" altLang="en-US" sz="2400" b="1"/>
              <a:t>意思是氓笑嘻嘻地来，抱着布来换我的丝。他不是来换丝的，是来和我商量婚事的。</a:t>
            </a:r>
            <a:endParaRPr lang="zh-CN" altLang="en-US" sz="2400" b="1"/>
          </a:p>
          <a:p>
            <a:r>
              <a:rPr lang="zh-CN" altLang="en-US" sz="2400" b="1"/>
              <a:t> 这是</a:t>
            </a:r>
            <a:r>
              <a:rPr lang="en-US" altLang="zh-CN" sz="2400" b="1"/>
              <a:t>“</a:t>
            </a:r>
            <a:r>
              <a:rPr sz="2400" b="1"/>
              <a:t>赋</a:t>
            </a:r>
            <a:r>
              <a:rPr lang="en-US" altLang="zh-CN" sz="2400" b="1"/>
              <a:t>”</a:t>
            </a:r>
            <a:r>
              <a:rPr sz="2400" b="1"/>
              <a:t>的一种写法。</a:t>
            </a:r>
            <a:endParaRPr sz="2400" b="1"/>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标题 1"/>
          <p:cNvSpPr>
            <a:spLocks noGrp="1" noRot="1"/>
          </p:cNvSpPr>
          <p:nvPr>
            <p:ph type="title"/>
          </p:nvPr>
        </p:nvSpPr>
        <p:spPr/>
        <p:txBody>
          <a:bodyPr anchor="ctr"/>
          <a:p>
            <a:r>
              <a:rPr lang="zh-CN" altLang="en-US"/>
              <a:t>比：</a:t>
            </a:r>
            <a:endParaRPr lang="zh-CN" altLang="en-US"/>
          </a:p>
        </p:txBody>
      </p:sp>
      <p:sp>
        <p:nvSpPr>
          <p:cNvPr id="2" name="内容占位符 1"/>
          <p:cNvSpPr/>
          <p:nvPr>
            <p:ph idx="1"/>
          </p:nvPr>
        </p:nvSpPr>
        <p:spPr/>
        <p:txBody>
          <a:bodyPr>
            <a:noAutofit/>
          </a:bodyPr>
          <a:p>
            <a:r>
              <a:rPr lang="zh-CN" altLang="en-US" sz="320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诗经》中用比喻的地方很多，手法也富于变化。如《氓》用桑树从繁茂到凋落的变化来比喻爱情的盛衰；《鹤鸣》用“他山之石，可以攻玉”来比喻治国要用贤人；《硕人》连续用“葇荑”喻美人之手，“凝脂”喻美人之肤，“瓠犀”喻美人之齿，等等，都是《诗经》中用“比”的佳例。 “赋”和“比”都是一切诗歌中最基本的表现手法，而“兴”则是《诗经》乃至中国诗歌中比较独特的手法。</a:t>
            </a:r>
            <a:endParaRPr lang="zh-CN" altLang="en-US" sz="320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BEAUTIFY_FLAG" val="#wm#"/>
  <p:tag name="KSO_WM_TEMPLATE_CATEGORY" val="custom"/>
  <p:tag name="KSO_WM_TEMPLATE_INDEX" val="20205176"/>
</p:tagLst>
</file>

<file path=ppt/tags/tag64.xml><?xml version="1.0" encoding="utf-8"?>
<p:tagLst xmlns:p="http://schemas.openxmlformats.org/presentationml/2006/main">
  <p:tag name="KSO_WM_BEAUTIFY_FLAG" val="#wm#"/>
  <p:tag name="KSO_WM_TEMPLATE_CATEGORY" val="custom"/>
  <p:tag name="KSO_WM_TEMPLATE_INDEX" val="20205176"/>
</p:tagLst>
</file>

<file path=ppt/tags/tag65.xml><?xml version="1.0" encoding="utf-8"?>
<p:tagLst xmlns:p="http://schemas.openxmlformats.org/presentationml/2006/main">
  <p:tag name="KSO_WM_BEAUTIFY_FLAG" val="#wm#"/>
  <p:tag name="KSO_WM_TEMPLATE_CATEGORY" val="custom"/>
  <p:tag name="KSO_WM_TEMPLATE_INDEX" val="20205176"/>
</p:tagLst>
</file>

<file path=ppt/tags/tag66.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176_1*b*1"/>
  <p:tag name="KSO_WM_TEMPLATE_CATEGORY" val="custom"/>
  <p:tag name="KSO_WM_TEMPLATE_INDEX" val="20205176"/>
  <p:tag name="KSO_WM_UNIT_LAYERLEVEL" val="1"/>
  <p:tag name="KSO_WM_TAG_VERSION" val="1.0"/>
  <p:tag name="KSO_WM_BEAUTIFY_FLAG" val="#wm#"/>
</p:tagLst>
</file>

<file path=ppt/tags/tag6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8.xml><?xml version="1.0" encoding="utf-8"?>
<p:tagLst xmlns:p="http://schemas.openxmlformats.org/presentationml/2006/main">
  <p:tag name="KSO_WM_BEAUTIFY_FLAG" val="#wm#"/>
  <p:tag name="KSO_WM_TEMPLATE_CATEGORY" val="custom"/>
  <p:tag name="KSO_WM_TEMPLATE_INDEX" val="20205176"/>
</p:tagLst>
</file>

<file path=ppt/tags/tag69.xml><?xml version="1.0" encoding="utf-8"?>
<p:tagLst xmlns:p="http://schemas.openxmlformats.org/presentationml/2006/main">
  <p:tag name="KSO_WM_BEAUTIFY_FLAG" val="#wm#"/>
  <p:tag name="KSO_WM_TEMPLATE_CATEGORY" val="custom"/>
  <p:tag name="KSO_WM_TEMPLATE_INDEX" val="20205176"/>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176"/>
</p:tagLst>
</file>

<file path=ppt/tags/tag71.xml><?xml version="1.0" encoding="utf-8"?>
<p:tagLst xmlns:p="http://schemas.openxmlformats.org/presentationml/2006/main">
  <p:tag name="KSO_WM_BEAUTIFY_FLAG" val="#wm#"/>
  <p:tag name="KSO_WM_TEMPLATE_CATEGORY" val="custom"/>
  <p:tag name="KSO_WM_TEMPLATE_INDEX" val="20205176"/>
</p:tagLst>
</file>

<file path=ppt/tags/tag72.xml><?xml version="1.0" encoding="utf-8"?>
<p:tagLst xmlns:p="http://schemas.openxmlformats.org/presentationml/2006/main">
  <p:tag name="KSO_WM_BEAUTIFY_FLAG" val="#wm#"/>
  <p:tag name="KSO_WM_TEMPLATE_CATEGORY" val="custom"/>
  <p:tag name="KSO_WM_TEMPLATE_INDEX" val="20205176"/>
</p:tagLst>
</file>

<file path=ppt/tags/tag73.xml><?xml version="1.0" encoding="utf-8"?>
<p:tagLst xmlns:p="http://schemas.openxmlformats.org/presentationml/2006/main">
  <p:tag name="KSO_WM_BEAUTIFY_FLAG" val="#wm#"/>
  <p:tag name="KSO_WM_TEMPLATE_CATEGORY" val="custom"/>
  <p:tag name="KSO_WM_TEMPLATE_INDEX" val="20205176"/>
</p:tagLst>
</file>

<file path=ppt/tags/tag74.xml><?xml version="1.0" encoding="utf-8"?>
<p:tagLst xmlns:p="http://schemas.openxmlformats.org/presentationml/2006/main">
  <p:tag name="KSO_WM_BEAUTIFY_FLAG" val="#wm#"/>
  <p:tag name="KSO_WM_TEMPLATE_CATEGORY" val="custom"/>
  <p:tag name="KSO_WM_TEMPLATE_INDEX" val="20205176"/>
</p:tagLst>
</file>

<file path=ppt/tags/tag75.xml><?xml version="1.0" encoding="utf-8"?>
<p:tagLst xmlns:p="http://schemas.openxmlformats.org/presentationml/2006/main">
  <p:tag name="KSO_WM_BEAUTIFY_FLAG" val="#wm#"/>
  <p:tag name="KSO_WM_TEMPLATE_CATEGORY" val="custom"/>
  <p:tag name="KSO_WM_TEMPLATE_INDEX" val="20205176"/>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4965</Words>
  <Application>WPS 演示</Application>
  <PresentationFormat>宽屏</PresentationFormat>
  <Paragraphs>372</Paragraphs>
  <Slides>35</Slides>
  <Notes>4</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35</vt:i4>
      </vt:variant>
    </vt:vector>
  </HeadingPairs>
  <TitlesOfParts>
    <vt:vector size="55" baseType="lpstr">
      <vt:lpstr>Arial</vt:lpstr>
      <vt:lpstr>宋体</vt:lpstr>
      <vt:lpstr>Wingdings</vt:lpstr>
      <vt:lpstr>微软雅黑</vt:lpstr>
      <vt:lpstr>Wingdings</vt:lpstr>
      <vt:lpstr>隶书</vt:lpstr>
      <vt:lpstr>黑体</vt:lpstr>
      <vt:lpstr>华文中宋</vt:lpstr>
      <vt:lpstr>楷体_GB2312</vt:lpstr>
      <vt:lpstr>新宋体</vt:lpstr>
      <vt:lpstr>Times New Roman</vt:lpstr>
      <vt:lpstr>Verdana</vt:lpstr>
      <vt:lpstr>Arial Unicode MS</vt:lpstr>
      <vt:lpstr>Calibri</vt:lpstr>
      <vt:lpstr>华文新魏</vt:lpstr>
      <vt:lpstr>华文宋体</vt:lpstr>
      <vt:lpstr>华文行楷</vt:lpstr>
      <vt:lpstr>PingFang SC</vt:lpstr>
      <vt:lpstr>Segoe Print</vt:lpstr>
      <vt:lpstr>Office 主题​​</vt:lpstr>
      <vt:lpstr>统编版语文必修上册</vt:lpstr>
      <vt:lpstr>教学目标：</vt:lpstr>
      <vt:lpstr> 教学目标1 </vt:lpstr>
      <vt:lpstr>PowerPoint 演示文稿</vt:lpstr>
      <vt:lpstr>PowerPoint 演示文稿</vt:lpstr>
      <vt:lpstr>  《诗经》按其所表现内容可分为“风”“雅”“颂“。  </vt:lpstr>
      <vt:lpstr>PowerPoint 演示文稿</vt:lpstr>
      <vt:lpstr>赋：</vt:lpstr>
      <vt:lpstr>比：</vt:lpstr>
      <vt:lpstr>PowerPoint 演示文稿</vt:lpstr>
      <vt:lpstr>诗经的评价：</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教学目标3：</vt:lpstr>
      <vt:lpstr>PowerPoint 演示文稿</vt:lpstr>
      <vt:lpstr>PowerPoint 演示文稿</vt:lpstr>
      <vt:lpstr>PowerPoint 演示文稿</vt:lpstr>
      <vt:lpstr>PowerPoint 演示文稿</vt:lpstr>
      <vt:lpstr>PowerPoint 演示文稿</vt:lpstr>
      <vt:lpstr> 比较《邶风静女》 和《郑风子衿》，说说两诗的异同</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劉曉麗</cp:lastModifiedBy>
  <cp:revision>175</cp:revision>
  <dcterms:created xsi:type="dcterms:W3CDTF">2019-06-19T02:08:00Z</dcterms:created>
  <dcterms:modified xsi:type="dcterms:W3CDTF">2020-10-03T09:18:42Z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