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8711" r:id="rId5"/>
    <p:sldId id="9013" r:id="rId6"/>
    <p:sldId id="8684" r:id="rId7"/>
    <p:sldId id="8685" r:id="rId8"/>
    <p:sldId id="8714" r:id="rId9"/>
    <p:sldId id="8708" r:id="rId10"/>
    <p:sldId id="8804" r:id="rId11"/>
    <p:sldId id="8709" r:id="rId12"/>
    <p:sldId id="8715" r:id="rId13"/>
    <p:sldId id="9029" r:id="rId14"/>
    <p:sldId id="9080" r:id="rId15"/>
    <p:sldId id="8979" r:id="rId16"/>
    <p:sldId id="8726" r:id="rId17"/>
    <p:sldId id="9081" r:id="rId18"/>
    <p:sldId id="8729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9" autoAdjust="0"/>
    <p:restoredTop sz="95250" autoAdjust="0"/>
  </p:normalViewPr>
  <p:slideViewPr>
    <p:cSldViewPr snapToGrid="0">
      <p:cViewPr>
        <p:scale>
          <a:sx n="50" d="100"/>
          <a:sy n="50" d="100"/>
        </p:scale>
        <p:origin x="1392" y="749"/>
      </p:cViewPr>
      <p:guideLst/>
    </p:cSldViewPr>
  </p:slideViewPr>
  <p:outlineViewPr>
    <p:cViewPr>
      <p:scale>
        <a:sx n="33" d="100"/>
        <a:sy n="33" d="100"/>
      </p:scale>
      <p:origin x="0" y="-12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tags" Target="tags/tag2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1400">
        <p:blinds/>
      </p:transition>
    </mc:Choice>
    <mc:Fallback>
      <p:transition spd="slow">
        <p:blinds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614436" y="2402025"/>
            <a:ext cx="4271050" cy="2700705"/>
          </a:xfrm>
          <a:custGeom>
            <a:gdLst>
              <a:gd name="connsiteX0" fmla="*/ 0 w 4271050"/>
              <a:gd name="connsiteY0" fmla="*/ 0 h 2700705"/>
              <a:gd name="connsiteX1" fmla="*/ 4271050 w 4271050"/>
              <a:gd name="connsiteY1" fmla="*/ 0 h 2700705"/>
              <a:gd name="connsiteX2" fmla="*/ 4271050 w 4271050"/>
              <a:gd name="connsiteY2" fmla="*/ 2700705 h 2700705"/>
              <a:gd name="connsiteX3" fmla="*/ 0 w 4271050"/>
              <a:gd name="connsiteY3" fmla="*/ 2700705 h 270070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1050" h="2700705">
                <a:moveTo>
                  <a:pt x="0" y="0"/>
                </a:moveTo>
                <a:lnTo>
                  <a:pt x="4271050" y="0"/>
                </a:lnTo>
                <a:lnTo>
                  <a:pt x="4271050" y="2700705"/>
                </a:lnTo>
                <a:lnTo>
                  <a:pt x="0" y="27007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image" Target="../media/image1.jpeg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2.png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456EF-EDA7-466D-90A9-97D47B7037CB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D73ED-7EBB-4E11-B60B-79773C5177D3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014" b="48014"/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10" name="图片 1073743875" descr="学科网 zxxk.com"/>
          <p:cNvPicPr>
            <a:picLocks noChangeAspect="1"/>
          </p:cNvPicPr>
          <p:nvPr/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microsoft.com/office/2007/relationships/media" Target="../media/media1.mp3" /><Relationship Id="rId6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tags" Target="../tags/tag1.xml" /><Relationship Id="rId4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0" t="8635" b="71814"/>
          <a:stretch>
            <a:fillRect/>
          </a:stretch>
        </p:blipFill>
        <p:spPr>
          <a:xfrm>
            <a:off x="-24899" y="-1"/>
            <a:ext cx="7056120" cy="2690169"/>
          </a:xfrm>
          <a:prstGeom prst="rect">
            <a:avLst/>
          </a:prstGeom>
        </p:spPr>
      </p:pic>
      <p:pic>
        <p:nvPicPr>
          <p:cNvPr id="3" name="背景音乐01 (2)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fade in="5000.000000" out="500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595574" y="0"/>
            <a:ext cx="487363" cy="487363"/>
          </a:xfrm>
          <a:prstGeom prst="rect">
            <a:avLst/>
          </a:prstGeom>
        </p:spPr>
      </p:pic>
      <p:sp>
        <p:nvSpPr>
          <p:cNvPr id="5" name="TextBox 2"/>
          <p:cNvSpPr txBox="1"/>
          <p:nvPr/>
        </p:nvSpPr>
        <p:spPr>
          <a:xfrm>
            <a:off x="387350" y="2367280"/>
            <a:ext cx="11417935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7200" b="1" i="0" u="none" strike="noStrike" kern="1200" cap="none" spc="6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lt"/>
              </a:rPr>
              <a:t>《芣苢》《插秧歌》</a:t>
            </a:r>
            <a:endParaRPr kumimoji="0" lang="zh-CN" sz="7200" b="1" i="0" u="none" strike="noStrike" kern="1200" cap="none" spc="60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27959" y="4303020"/>
            <a:ext cx="6736081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i="0" u="none" strike="noStrike" kern="1200" cap="none" spc="30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对比阅读</a:t>
            </a:r>
            <a:endParaRPr kumimoji="0" lang="zh-CN" sz="2800" i="0" u="none" strike="noStrike" kern="1200" cap="none" spc="30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</a:rPr>
              <a:t>诗歌内容对比</a:t>
            </a:r>
            <a:endParaRPr lang="zh-CN" altLang="en-US">
              <a:latin typeface="方正粗楷简体" panose="02000000000000000000" charset="-122"/>
              <a:ea typeface="方正粗楷简体" panose="02000000000000000000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orient="vert" idx="1"/>
          </p:nvPr>
        </p:nvSpPr>
        <p:spPr>
          <a:xfrm>
            <a:off x="387350" y="2154555"/>
            <a:ext cx="11176635" cy="2434590"/>
          </a:xfrm>
        </p:spPr>
        <p:txBody>
          <a:bodyPr vert="horz" wrap="square" anchor="b" anchorCtr="0">
            <a:spAutoFit/>
          </a:bodyPr>
          <a:lstStyle/>
          <a:p>
            <a:pPr marL="0" indent="0" algn="just" fontAlgn="b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《芣苢》的内容是采摘芣苢，劳动者可能是女子，劳动者之间的关系不明，劳动内容较为轻松，诗歌内容也较为单一；</a:t>
            </a:r>
            <a:endParaRPr 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indent="0" algn="just" fontAlgn="b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《插秧歌》的内容是插秧，劳动者有男有女，有大有小，劳动者之间的关系是亲人，劳动内容较为繁重，诗歌内容也更为丰富。</a:t>
            </a:r>
            <a:endParaRPr 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</a:rPr>
              <a:t>诗歌手法对比</a:t>
            </a:r>
            <a:endParaRPr lang="zh-CN" altLang="en-US">
              <a:latin typeface="方正粗楷简体" panose="02000000000000000000" charset="-122"/>
              <a:ea typeface="方正粗楷简体" panose="02000000000000000000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orient="vert" idx="1"/>
          </p:nvPr>
        </p:nvSpPr>
        <p:spPr>
          <a:xfrm>
            <a:off x="177165" y="1599565"/>
            <a:ext cx="11176635" cy="4591685"/>
          </a:xfrm>
        </p:spPr>
        <p:txBody>
          <a:bodyPr vert="horz" wrap="square" anchor="b" anchorCtr="0">
            <a:spAutoFit/>
          </a:bodyPr>
          <a:lstStyle/>
          <a:p>
            <a:pPr marL="0" indent="0" algn="just" fontAlgn="b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《芣苢》采用重章叠唱的形式，形式更富有音乐性；</a:t>
            </a:r>
            <a:endParaRPr 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 fontAlgn="b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《插秧歌》采用七言古诗的形式，形式更自由；</a:t>
            </a:r>
            <a:endParaRPr 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 fontAlgn="b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《芣苢》注重借用动词表现劳动过程，细节描写；</a:t>
            </a:r>
            <a:endParaRPr 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 fontAlgn="b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《插秧歌》不仅借助动词，还使用语言描写，运用了形象生动的比喻，来写农人投身插秧的勤劳乐观；</a:t>
            </a:r>
            <a:endParaRPr 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 fontAlgn="b">
              <a:buNone/>
            </a:pPr>
            <a:r>
              <a:rPr 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《插秧歌》首联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抛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拔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插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是对《芣苢》的继承，也是突破。《芣苢》的六个动词之间有一定的先后关系，从采到兜，但是人物之间没有合作，而《插秧歌》人物之间有合作。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sym typeface="+mn-ea"/>
              </a:rPr>
              <a:t>诗歌语言的对比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253365" y="1417320"/>
            <a:ext cx="11717020" cy="4759960"/>
          </a:xfrm>
        </p:spPr>
        <p:txBody>
          <a:bodyPr vert="horz"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《芣苢》虚词多，语言质朴；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00000"/>
              </a:lnSpc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《插秧歌》语言浅白流畅，善用口语，生动、新鲜。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sym typeface="+mn-ea"/>
              </a:rPr>
              <a:t>劳动精神的对比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253365" y="1417320"/>
            <a:ext cx="11717020" cy="4759960"/>
          </a:xfrm>
        </p:spPr>
        <p:txBody>
          <a:bodyPr vert="horz"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《芣苢》表现了劳动者的喜悦；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00000"/>
              </a:lnSpc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《插秧歌》表现了农事活动的繁忙，以及其中洋溢的吃苦耐劳、勤奋乐观的精神，精神更加丰富和复杂。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0" t="8635" b="71814"/>
          <a:stretch>
            <a:fillRect/>
          </a:stretch>
        </p:blipFill>
        <p:spPr>
          <a:xfrm>
            <a:off x="-24899" y="-1"/>
            <a:ext cx="7056120" cy="269016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3779520" y="2340296"/>
            <a:ext cx="5120640" cy="977265"/>
            <a:chOff x="3535680" y="3211236"/>
            <a:chExt cx="5120640" cy="977265"/>
          </a:xfrm>
        </p:grpSpPr>
        <p:sp>
          <p:nvSpPr>
            <p:cNvPr id="25" name="矩形 24"/>
            <p:cNvSpPr/>
            <p:nvPr/>
          </p:nvSpPr>
          <p:spPr>
            <a:xfrm>
              <a:off x="3535680" y="3211236"/>
              <a:ext cx="5120640" cy="9772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主旨文法</a:t>
              </a:r>
              <a:endPara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676900" y="4094929"/>
              <a:ext cx="8382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  <a:sym typeface="+mn-ea"/>
              </a:rPr>
              <a:t>主旨的对比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253365" y="1417320"/>
            <a:ext cx="11717020" cy="4759960"/>
          </a:xfrm>
        </p:spPr>
        <p:txBody>
          <a:bodyPr vert="horz"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《芣苢》是采诗官采风所得，为统治者阅读欣赏的，有一定的美化作用；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00000"/>
              </a:lnSpc>
            </a:pPr>
            <a:r>
              <a:rPr lang="zh-CN" sz="3200">
                <a:latin typeface="楷体" panose="02010609060101010101" charset="-122"/>
                <a:ea typeface="楷体" panose="02010609060101010101" charset="-122"/>
              </a:rPr>
              <a:t>《插秧歌》是诗人杨万里有感而发，在于表达个人的精神状态，对农事活动的欣赏以及对农民的关心，还有对官场的厌倦。</a:t>
            </a:r>
            <a:endParaRPr lang="zh-CN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0" t="8635" b="71814"/>
          <a:stretch>
            <a:fillRect/>
          </a:stretch>
        </p:blipFill>
        <p:spPr>
          <a:xfrm>
            <a:off x="-24899" y="-1"/>
            <a:ext cx="7056120" cy="269016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3779520" y="2340296"/>
            <a:ext cx="5120640" cy="977265"/>
            <a:chOff x="3535680" y="3211236"/>
            <a:chExt cx="5120640" cy="977265"/>
          </a:xfrm>
        </p:grpSpPr>
        <p:sp>
          <p:nvSpPr>
            <p:cNvPr id="25" name="矩形 24"/>
            <p:cNvSpPr/>
            <p:nvPr/>
          </p:nvSpPr>
          <p:spPr>
            <a:xfrm>
              <a:off x="3535680" y="3211236"/>
              <a:ext cx="5120640" cy="9772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感谢观看</a:t>
              </a:r>
              <a:endPara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676900" y="4094929"/>
              <a:ext cx="8382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909300" y="118491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</a:rPr>
              <a:t>导入</a:t>
            </a:r>
            <a:endParaRPr lang="zh-CN" altLang="en-US">
              <a:latin typeface="方正粗楷简体" panose="02000000000000000000" charset="-122"/>
              <a:ea typeface="方正粗楷简体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0365" y="1691005"/>
            <a:ext cx="11649075" cy="435165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社会在发展，劳动内容也在发展，但劳动精神的内核是不变的。今天，我们对比阅读《芣苢》《插秧歌》，看看劳动诗歌里，变的是什么，不变的又是什么？</a:t>
            </a:r>
            <a:endParaRPr lang="zh-CN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895" y="1664970"/>
            <a:ext cx="5429250" cy="41529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8845" y="1823085"/>
            <a:ext cx="6193790" cy="383032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0" t="8635" b="71814"/>
          <a:stretch>
            <a:fillRect/>
          </a:stretch>
        </p:blipFill>
        <p:spPr>
          <a:xfrm>
            <a:off x="-24899" y="-1"/>
            <a:ext cx="7056120" cy="2690169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175498" y="2661469"/>
            <a:ext cx="1367794" cy="13677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cs typeface="+mn-ea"/>
                <a:sym typeface="+mn-lt"/>
              </a:rPr>
              <a:t>01</a:t>
            </a:r>
            <a:endParaRPr lang="zh-CN" altLang="en-US" sz="4800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98034" y="2633024"/>
            <a:ext cx="1367794" cy="1367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cs typeface="+mn-ea"/>
                <a:sym typeface="+mn-lt"/>
              </a:rPr>
              <a:t>02</a:t>
            </a:r>
            <a:endParaRPr lang="zh-CN" altLang="en-US" sz="480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643106" y="2623185"/>
            <a:ext cx="1367794" cy="1367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cs typeface="+mn-ea"/>
                <a:sym typeface="+mn-lt"/>
              </a:rPr>
              <a:t>04</a:t>
            </a:r>
            <a:endParaRPr lang="zh-CN" altLang="en-US" sz="4800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20570" y="2633024"/>
            <a:ext cx="1367794" cy="13677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cs typeface="+mn-ea"/>
                <a:sym typeface="+mn-lt"/>
              </a:rPr>
              <a:t>03</a:t>
            </a:r>
            <a:endParaRPr lang="zh-CN" altLang="en-US" sz="4800"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3270663" y="2791240"/>
            <a:ext cx="0" cy="1155700"/>
          </a:xfrm>
          <a:prstGeom prst="line">
            <a:avLst/>
          </a:prstGeom>
          <a:ln>
            <a:solidFill>
              <a:schemeClr val="bg1">
                <a:lumMod val="85000"/>
                <a:alpha val="9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093199" y="2791240"/>
            <a:ext cx="0" cy="1155700"/>
          </a:xfrm>
          <a:prstGeom prst="line">
            <a:avLst/>
          </a:prstGeom>
          <a:ln>
            <a:solidFill>
              <a:schemeClr val="bg1">
                <a:lumMod val="85000"/>
                <a:alpha val="9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915735" y="2791240"/>
            <a:ext cx="0" cy="1155700"/>
          </a:xfrm>
          <a:prstGeom prst="line">
            <a:avLst/>
          </a:prstGeom>
          <a:ln>
            <a:solidFill>
              <a:schemeClr val="bg1">
                <a:lumMod val="85000"/>
                <a:alpha val="9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965110" y="1782657"/>
            <a:ext cx="1165326" cy="0"/>
          </a:xfrm>
          <a:prstGeom prst="line">
            <a:avLst/>
          </a:prstGeom>
          <a:ln w="476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716201" y="1006314"/>
            <a:ext cx="2497818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393939"/>
                </a:solidFill>
                <a:effectLst/>
                <a:uLnTx/>
                <a:uFillTx/>
                <a:latin typeface="方正粗楷简体" panose="02000000000000000000" charset="-122"/>
                <a:ea typeface="方正粗楷简体" panose="02000000000000000000" charset="-122"/>
                <a:cs typeface="+mn-ea"/>
                <a:sym typeface="+mn-lt"/>
              </a:rPr>
              <a:t>目录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393939"/>
              </a:solidFill>
              <a:effectLst/>
              <a:uLnTx/>
              <a:uFillTx/>
              <a:latin typeface="方正粗楷简体" panose="02000000000000000000" charset="-122"/>
              <a:ea typeface="方正粗楷简体" panose="02000000000000000000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1541" y="4407176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学习目标</a:t>
            </a:r>
            <a:endParaRPr lang="zh-CN" sz="32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27991" y="4424638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作家人物</a:t>
            </a:r>
            <a:endParaRPr lang="zh-CN" sz="32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27303" y="4424638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文意结构</a:t>
            </a:r>
            <a:endParaRPr lang="zh-CN" altLang="zh-CN" sz="32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495868" y="4453342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zh-CN" sz="32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rPr>
              <a:t>主旨文法</a:t>
            </a:r>
            <a:endParaRPr lang="zh-CN" sz="32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0" t="8635" b="71814"/>
          <a:stretch>
            <a:fillRect/>
          </a:stretch>
        </p:blipFill>
        <p:spPr>
          <a:xfrm>
            <a:off x="-24899" y="-1"/>
            <a:ext cx="7056120" cy="269016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3779520" y="2340296"/>
            <a:ext cx="5120640" cy="977265"/>
            <a:chOff x="3535680" y="3211236"/>
            <a:chExt cx="5120640" cy="977265"/>
          </a:xfrm>
        </p:grpSpPr>
        <p:sp>
          <p:nvSpPr>
            <p:cNvPr id="25" name="矩形 24"/>
            <p:cNvSpPr/>
            <p:nvPr/>
          </p:nvSpPr>
          <p:spPr>
            <a:xfrm>
              <a:off x="3535680" y="3211236"/>
              <a:ext cx="5120640" cy="9772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学习目标</a:t>
              </a:r>
              <a:endPara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676900" y="4094929"/>
              <a:ext cx="8382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方正粗楷简体" panose="02000000000000000000" charset="-122"/>
                <a:ea typeface="方正粗楷简体" panose="02000000000000000000" charset="-122"/>
              </a:rPr>
              <a:t>学习目标</a:t>
            </a:r>
            <a:endParaRPr lang="zh-CN" altLang="en-US">
              <a:latin typeface="方正粗楷简体" panose="02000000000000000000" charset="-122"/>
              <a:ea typeface="方正粗楷简体" panose="02000000000000000000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比较《芣苢》与《插秧歌》的写作背景的不同；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>
              <a:buNone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比较《芣苢》与《插秧歌》的写作内容的异同；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>
              <a:buNone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比较《芣苢》与《插秧歌》写作手法与语言的异同；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>
              <a:buNone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感受两首诗歌中对劳动人物精神的异同，感受劳动的魅力。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0" t="8635" b="71814"/>
          <a:stretch>
            <a:fillRect/>
          </a:stretch>
        </p:blipFill>
        <p:spPr>
          <a:xfrm>
            <a:off x="-24899" y="-1"/>
            <a:ext cx="7056120" cy="269016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3779520" y="2340296"/>
            <a:ext cx="5120640" cy="977265"/>
            <a:chOff x="3535680" y="3211236"/>
            <a:chExt cx="5120640" cy="977265"/>
          </a:xfrm>
        </p:grpSpPr>
        <p:sp>
          <p:nvSpPr>
            <p:cNvPr id="25" name="矩形 24"/>
            <p:cNvSpPr/>
            <p:nvPr/>
          </p:nvSpPr>
          <p:spPr>
            <a:xfrm>
              <a:off x="3535680" y="3211236"/>
              <a:ext cx="5120640" cy="9772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作家人物</a:t>
              </a:r>
              <a:endPara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676900" y="4094929"/>
              <a:ext cx="8382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99440" y="273050"/>
            <a:ext cx="43465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>
              <a:buNone/>
            </a:pPr>
            <a:r>
              <a:rPr lang="zh-CN" altLang="en-US" sz="4400">
                <a:latin typeface="方正粗楷简体" panose="02000000000000000000" charset="-122"/>
                <a:ea typeface="方正粗楷简体" panose="02000000000000000000" charset="-122"/>
              </a:rPr>
              <a:t>写作背景的对比</a:t>
            </a:r>
            <a:endParaRPr lang="zh-CN" altLang="en-US" sz="4400">
              <a:latin typeface="方正粗楷简体" panose="02000000000000000000" charset="-122"/>
              <a:ea typeface="方正粗楷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655" y="1669415"/>
            <a:ext cx="11666220" cy="2138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1800" algn="just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</a:pP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《芣苢》是西周民歌，选自《诗经》，作者不可考。农业极不发达。</a:t>
            </a:r>
            <a:endParaRPr lang="zh-CN"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indent="431800" algn="just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</a:pPr>
            <a:r>
              <a:rPr lang="zh-CN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《插秧歌》是古诗，作者是南宋诗人杨万里。农业已经有很大发展。</a:t>
            </a:r>
            <a:endParaRPr lang="zh-CN" sz="32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0" t="8635" b="71814"/>
          <a:stretch>
            <a:fillRect/>
          </a:stretch>
        </p:blipFill>
        <p:spPr>
          <a:xfrm>
            <a:off x="-24899" y="-1"/>
            <a:ext cx="7056120" cy="2690169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3779520" y="2340296"/>
            <a:ext cx="5120640" cy="977265"/>
            <a:chOff x="3535680" y="3211236"/>
            <a:chExt cx="5120640" cy="977265"/>
          </a:xfrm>
        </p:grpSpPr>
        <p:sp>
          <p:nvSpPr>
            <p:cNvPr id="25" name="矩形 24"/>
            <p:cNvSpPr/>
            <p:nvPr/>
          </p:nvSpPr>
          <p:spPr>
            <a:xfrm>
              <a:off x="3535680" y="3211236"/>
              <a:ext cx="5120640" cy="9772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文意结构</a:t>
              </a:r>
              <a:endPara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676900" y="4094929"/>
              <a:ext cx="8382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>
    <mc:Choice xmlns:p14="http://schemas.microsoft.com/office/powerpoint/2010/main" Requires="p14">
      <p:transition spd="slow" advClick="0" p14:dur="1500">
        <p:split orient="vert"/>
      </p:transition>
    </mc:Choice>
    <mc:Fallback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6540,&quot;width&quot;:8550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jE4MmJiNjk4MjQ1YThiNTdjZTdkYTE2ODA4NDk0NzIifQ=="/>
  <p:tag name="KSO_WPP_MARK_KEY" val="f8b2cb30-7e21-405f-b58e-36beaa82464f"/>
</p:tagLst>
</file>

<file path=ppt/theme/theme1.xml><?xml version="1.0" encoding="utf-8"?>
<a:theme xmlns:r="http://schemas.openxmlformats.org/officeDocument/2006/relationships" xmlns:a="http://schemas.openxmlformats.org/drawingml/2006/main" name="千图网海量PPT模板www.58pic.com​​">
  <a:themeElements>
    <a:clrScheme name="自定义 1375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595959"/>
      </a:accent1>
      <a:accent2>
        <a:srgbClr val="262626"/>
      </a:accent2>
      <a:accent3>
        <a:srgbClr val="595959"/>
      </a:accent3>
      <a:accent4>
        <a:srgbClr val="262626"/>
      </a:accent4>
      <a:accent5>
        <a:srgbClr val="595959"/>
      </a:accent5>
      <a:accent6>
        <a:srgbClr val="262626"/>
      </a:accent6>
      <a:hlink>
        <a:srgbClr val="168BBA"/>
      </a:hlink>
      <a:folHlink>
        <a:srgbClr val="680000"/>
      </a:folHlink>
    </a:clrScheme>
    <a:fontScheme name="ongdhnjq">
      <a:majorFont>
        <a:latin typeface="杨任东竹石体-Semibold"/>
        <a:ea typeface="杨任东竹石体-Semibold"/>
        <a:cs typeface="Arial"/>
      </a:majorFont>
      <a:minorFont>
        <a:latin typeface="杨任东竹石体-Semibold"/>
        <a:ea typeface="杨任东竹石体-Semibold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44</Paragraphs>
  <Slides>16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6">
      <vt:lpstr>Arial</vt:lpstr>
      <vt:lpstr>杨任东竹石体-Semibold</vt:lpstr>
      <vt:lpstr>等线 Light</vt:lpstr>
      <vt:lpstr>等线</vt:lpstr>
      <vt:lpstr>Calibri Light</vt:lpstr>
      <vt:lpstr>Calibri</vt:lpstr>
      <vt:lpstr>华文新魏</vt:lpstr>
      <vt:lpstr>楷体</vt:lpstr>
      <vt:lpstr>方正粗楷简体</vt:lpstr>
      <vt:lpstr>千图网海量PPT模板www.58pic.com​​</vt:lpstr>
      <vt:lpstr>PowerPoint Presentation</vt:lpstr>
      <vt:lpstr>导入</vt:lpstr>
      <vt:lpstr>PowerPoint Presentation</vt:lpstr>
      <vt:lpstr>PowerPoint Presentation</vt:lpstr>
      <vt:lpstr>PowerPoint Presentation</vt:lpstr>
      <vt:lpstr>学习目标</vt:lpstr>
      <vt:lpstr>PowerPoint Presentation</vt:lpstr>
      <vt:lpstr>PowerPoint Presentation</vt:lpstr>
      <vt:lpstr>PowerPoint Presentation</vt:lpstr>
      <vt:lpstr>诗歌内容对比</vt:lpstr>
      <vt:lpstr>诗歌手法对比</vt:lpstr>
      <vt:lpstr>诗歌语言的对比</vt:lpstr>
      <vt:lpstr>劳动精神的对比</vt:lpstr>
      <vt:lpstr>PowerPoint Presentation</vt:lpstr>
      <vt:lpstr>主旨的对比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2022-07-05T13:15:35.720</cp:lastPrinted>
  <dcterms:created xsi:type="dcterms:W3CDTF">2022-07-05T13:15:35Z</dcterms:created>
  <dcterms:modified xsi:type="dcterms:W3CDTF">2022-07-05T05:15:42Z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