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20.fntdata" ContentType="application/x-fontdata"/>
  <Override PartName="/ppt/fonts/font21.fntdata" ContentType="application/x-fontdata"/>
  <Override PartName="/ppt/fonts/font22.fntdata" ContentType="application/x-fontdata"/>
  <Override PartName="/ppt/fonts/font23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388" r:id="rId3"/>
    <p:sldId id="434" r:id="rId4"/>
    <p:sldId id="421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79" r:id="rId13"/>
    <p:sldId id="481" r:id="rId14"/>
    <p:sldId id="482" r:id="rId15"/>
    <p:sldId id="256" r:id="rId16"/>
    <p:sldId id="480" r:id="rId17"/>
    <p:sldId id="380" r:id="rId18"/>
    <p:sldId id="422" r:id="rId19"/>
    <p:sldId id="423" r:id="rId20"/>
    <p:sldId id="425" r:id="rId21"/>
    <p:sldId id="426" r:id="rId22"/>
    <p:sldId id="427" r:id="rId23"/>
    <p:sldId id="430" r:id="rId25"/>
    <p:sldId id="428" r:id="rId26"/>
    <p:sldId id="431" r:id="rId27"/>
    <p:sldId id="429" r:id="rId28"/>
    <p:sldId id="433" r:id="rId29"/>
    <p:sldId id="435" r:id="rId30"/>
    <p:sldId id="386" r:id="rId31"/>
    <p:sldId id="389" r:id="rId32"/>
    <p:sldId id="379" r:id="rId33"/>
    <p:sldId id="387" r:id="rId34"/>
    <p:sldId id="390" r:id="rId35"/>
    <p:sldId id="391" r:id="rId36"/>
    <p:sldId id="372" r:id="rId37"/>
    <p:sldId id="373" r:id="rId38"/>
    <p:sldId id="374" r:id="rId39"/>
    <p:sldId id="375" r:id="rId40"/>
    <p:sldId id="376" r:id="rId41"/>
    <p:sldId id="392" r:id="rId42"/>
    <p:sldId id="409" r:id="rId43"/>
    <p:sldId id="354" r:id="rId44"/>
  </p:sldIdLst>
  <p:sldSz cx="9144000" cy="6858000" type="screen4x3"/>
  <p:notesSz cx="6858000" cy="9144000"/>
  <p:embeddedFontLst>
    <p:embeddedFont>
      <p:font typeface="黑体" panose="02010609060101010101" pitchFamily="2" charset="-122"/>
      <p:regular r:id="rId48"/>
    </p:embeddedFont>
    <p:embeddedFont>
      <p:font typeface="华康海报体W12" panose="040B0C00000000000000" charset="-122"/>
      <p:regular r:id="rId49"/>
    </p:embeddedFont>
    <p:embeddedFont>
      <p:font typeface="华文行楷" panose="02010800040101010101" pitchFamily="2" charset="-122"/>
      <p:regular r:id="rId50"/>
    </p:embeddedFont>
    <p:embeddedFont>
      <p:font typeface="方正小标宋简体" panose="03000509000000000000" charset="-122"/>
      <p:regular r:id="rId51"/>
    </p:embeddedFont>
    <p:embeddedFont>
      <p:font typeface="方正中倩简体" panose="03000509000000000000" charset="-122"/>
      <p:regular r:id="rId52"/>
    </p:embeddedFont>
    <p:embeddedFont>
      <p:font typeface="华文新魏" panose="02010800040101010101" pitchFamily="2" charset="-122"/>
      <p:regular r:id="rId53"/>
    </p:embeddedFont>
    <p:embeddedFont>
      <p:font typeface="华文中宋" panose="02010600040101010101" charset="-122"/>
      <p:regular r:id="rId54"/>
    </p:embeddedFont>
    <p:embeddedFont>
      <p:font typeface="Verdana" panose="020B0604030504040204" pitchFamily="34" charset="0"/>
      <p:regular r:id="rId55"/>
      <p:bold r:id="rId56"/>
      <p:italic r:id="rId57"/>
      <p:boldItalic r:id="rId58"/>
    </p:embeddedFont>
    <p:embeddedFont>
      <p:font typeface="微软雅黑" panose="020B0503020204020204" charset="-122"/>
      <p:regular r:id="rId59"/>
    </p:embeddedFont>
    <p:embeddedFont>
      <p:font typeface="Calibri" panose="020F0502020204030204" charset="0"/>
      <p:regular r:id="rId60"/>
      <p:bold r:id="rId61"/>
      <p:italic r:id="rId62"/>
      <p:boldItalic r:id="rId63"/>
    </p:embeddedFont>
    <p:embeddedFont>
      <p:font typeface="华文琥珀" panose="02010800040101010101" pitchFamily="2" charset="-122"/>
      <p:regular r:id="rId64"/>
    </p:embeddedFont>
    <p:embeddedFont>
      <p:font typeface="楷体_GB2312" panose="02010609030101010101" pitchFamily="49" charset="-122"/>
      <p:regular r:id="rId65"/>
    </p:embeddedFont>
    <p:embeddedFont>
      <p:font typeface="幼圆" panose="02010509060101010101" pitchFamily="49" charset="-122"/>
      <p:regular r:id="rId66"/>
    </p:embeddedFont>
    <p:embeddedFont>
      <p:font typeface="华文宋体" panose="02010600040101010101" pitchFamily="2" charset="-122"/>
      <p:regular r:id="rId67"/>
    </p:embeddedFont>
    <p:embeddedFont>
      <p:font typeface="GungsuhChe" panose="02030609000101010101" pitchFamily="49" charset="-127"/>
      <p:regular r:id="rId68"/>
    </p:embeddedFont>
    <p:embeddedFont>
      <p:font typeface="隶书" panose="02010509060101010101" pitchFamily="49" charset="-122"/>
      <p:regular r:id="rId69"/>
    </p:embeddedFont>
    <p:embeddedFont>
      <p:font typeface="楷体" panose="02010609060101010101" charset="-122"/>
      <p:regular r:id="rId70"/>
    </p:embeddedFont>
  </p:embeddedFont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6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9900"/>
    <a:srgbClr val="006600"/>
    <a:srgbClr val="FF33CC"/>
    <a:srgbClr val="FF0066"/>
    <a:srgbClr val="D60093"/>
    <a:srgbClr val="0000CC"/>
    <a:srgbClr val="FF0000"/>
    <a:srgbClr val="FFFF66"/>
    <a:srgbClr val="66FF66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8"/>
    <p:restoredTop sz="93293"/>
  </p:normalViewPr>
  <p:slideViewPr>
    <p:cSldViewPr showGuides="1">
      <p:cViewPr varScale="1">
        <p:scale>
          <a:sx n="76" d="100"/>
          <a:sy n="76" d="100"/>
        </p:scale>
        <p:origin x="-342" y="-84"/>
      </p:cViewPr>
      <p:guideLst>
        <p:guide orient="horz" pos="2110"/>
        <p:guide pos="28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font" Target="fonts/font23.fntdata"/><Relationship Id="rId7" Type="http://schemas.openxmlformats.org/officeDocument/2006/relationships/slide" Target="slides/slide5.xml"/><Relationship Id="rId69" Type="http://schemas.openxmlformats.org/officeDocument/2006/relationships/font" Target="fonts/font22.fntdata"/><Relationship Id="rId68" Type="http://schemas.openxmlformats.org/officeDocument/2006/relationships/font" Target="fonts/font21.fntdata"/><Relationship Id="rId67" Type="http://schemas.openxmlformats.org/officeDocument/2006/relationships/font" Target="fonts/font20.fntdata"/><Relationship Id="rId66" Type="http://schemas.openxmlformats.org/officeDocument/2006/relationships/font" Target="fonts/font19.fntdata"/><Relationship Id="rId65" Type="http://schemas.openxmlformats.org/officeDocument/2006/relationships/font" Target="fonts/font18.fntdata"/><Relationship Id="rId64" Type="http://schemas.openxmlformats.org/officeDocument/2006/relationships/font" Target="fonts/font17.fntdata"/><Relationship Id="rId63" Type="http://schemas.openxmlformats.org/officeDocument/2006/relationships/font" Target="fonts/font16.fntdata"/><Relationship Id="rId62" Type="http://schemas.openxmlformats.org/officeDocument/2006/relationships/font" Target="fonts/font15.fntdata"/><Relationship Id="rId61" Type="http://schemas.openxmlformats.org/officeDocument/2006/relationships/font" Target="fonts/font14.fntdata"/><Relationship Id="rId60" Type="http://schemas.openxmlformats.org/officeDocument/2006/relationships/font" Target="fonts/font13.fntdata"/><Relationship Id="rId6" Type="http://schemas.openxmlformats.org/officeDocument/2006/relationships/slide" Target="slides/slide4.xml"/><Relationship Id="rId59" Type="http://schemas.openxmlformats.org/officeDocument/2006/relationships/font" Target="fonts/font12.fntdata"/><Relationship Id="rId58" Type="http://schemas.openxmlformats.org/officeDocument/2006/relationships/font" Target="fonts/font11.fntdata"/><Relationship Id="rId57" Type="http://schemas.openxmlformats.org/officeDocument/2006/relationships/font" Target="fonts/font10.fntdata"/><Relationship Id="rId56" Type="http://schemas.openxmlformats.org/officeDocument/2006/relationships/font" Target="fonts/font9.fntdata"/><Relationship Id="rId55" Type="http://schemas.openxmlformats.org/officeDocument/2006/relationships/font" Target="fonts/font8.fntdata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slide" Target="slides/slide3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4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kumimoji="1" sz="140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>
                <a:latin typeface="Times New Roman" panose="02020603050405020304" pitchFamily="18" charset="0"/>
              </a:rPr>
            </a:fld>
            <a:endParaRPr lang="en-US" altLang="zh-CN" sz="140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slide" Target="slide1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microsoft.com/office/2007/relationships/media" Target="file:///G:\&#20013;&#22269;&#35805;2-.mp3" TargetMode="External"/><Relationship Id="rId1" Type="http://schemas.openxmlformats.org/officeDocument/2006/relationships/audio" Target="file:///G:\&#20013;&#22269;&#35805;2-.mp3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GIF"/><Relationship Id="rId2" Type="http://schemas.openxmlformats.org/officeDocument/2006/relationships/slide" Target="slide28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wmf"/><Relationship Id="rId3" Type="http://schemas.openxmlformats.org/officeDocument/2006/relationships/image" Target="H:/&#27721;&#23383;&#30340;&#39749;&#21147;/http:/www.freehead.com/ldsf/photo/ldsf-xiandai-hyfs2.jpg" TargetMode="Externa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wmf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H:/&#27721;&#23383;&#30340;&#39749;&#21147;/http:/www.freehead.com/ldsf/photo/ldsf-xw-1.jpg" TargetMode="External"/><Relationship Id="rId2" Type="http://schemas.openxmlformats.org/officeDocument/2006/relationships/image" Target="../media/image40.jpeg"/><Relationship Id="rId1" Type="http://schemas.openxmlformats.org/officeDocument/2006/relationships/image" Target="../media/image37.wmf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37.wmf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wmf"/><Relationship Id="rId2" Type="http://schemas.openxmlformats.org/officeDocument/2006/relationships/image" Target="H:/&#27721;&#23383;&#30340;&#39749;&#21147;/http:/www.freehead.com/ldsf/photo/ldsf-zbq-1.JPG" TargetMode="External"/><Relationship Id="rId1" Type="http://schemas.openxmlformats.org/officeDocument/2006/relationships/image" Target="../media/image4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microsoft.com/office/2007/relationships/media" Target="file:///J:\day.mp3" TargetMode="External"/><Relationship Id="rId2" Type="http://schemas.openxmlformats.org/officeDocument/2006/relationships/audio" Target="file:///J:\day.mp3" TargetMode="Externa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7.jpeg"/><Relationship Id="rId3" Type="http://schemas.openxmlformats.org/officeDocument/2006/relationships/slide" Target="slide14.xml"/><Relationship Id="rId2" Type="http://schemas.openxmlformats.org/officeDocument/2006/relationships/image" Target="../media/image21.jpeg"/><Relationship Id="rId1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81e58PICZAg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7620"/>
            <a:ext cx="9180830" cy="68865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89760" y="1847850"/>
            <a:ext cx="6528435" cy="1386205"/>
          </a:xfrm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7200" b="0" i="0" u="none" strike="noStrike" kern="0" cap="none" spc="0" normalizeH="0" baseline="0" noProof="0" dirty="0" smtClean="0">
                <a:ln w="6600">
                  <a:solidFill>
                    <a:srgbClr val="FF0066"/>
                  </a:solidFill>
                  <a:prstDash val="solid"/>
                </a:ln>
                <a:solidFill>
                  <a:srgbClr val="FFFF66"/>
                </a:solidFill>
                <a:effectLst>
                  <a:outerShdw dist="38100" dir="2700000" sx="99000" sy="99000" algn="tl" rotWithShape="0">
                    <a:srgbClr val="FF0066"/>
                  </a:outerShdw>
                </a:effectLst>
                <a:uLnTx/>
                <a:uFillTx/>
                <a:latin typeface="华康海报体W12" panose="040B0C00000000000000" charset="-122"/>
                <a:ea typeface="华康海报体W12" panose="040B0C00000000000000" charset="-122"/>
                <a:cs typeface="+mj-cs"/>
              </a:rPr>
              <a:t>汉 字 的 魅 力</a:t>
            </a:r>
            <a:endParaRPr kumimoji="1" lang="zh-CN" altLang="en-US" sz="7200" b="0" i="0" u="none" strike="noStrike" kern="0" cap="none" spc="0" normalizeH="0" baseline="0" noProof="0" dirty="0" smtClean="0">
              <a:ln w="6600">
                <a:solidFill>
                  <a:srgbClr val="FF0066"/>
                </a:solidFill>
                <a:prstDash val="solid"/>
              </a:ln>
              <a:solidFill>
                <a:srgbClr val="FFFF66"/>
              </a:solidFill>
              <a:effectLst>
                <a:outerShdw dist="38100" dir="2700000" sx="99000" sy="99000" algn="tl" rotWithShape="0">
                  <a:srgbClr val="FF0066"/>
                </a:outerShdw>
              </a:effectLst>
              <a:uLnTx/>
              <a:uFillTx/>
              <a:latin typeface="华康海报体W12" panose="040B0C00000000000000" charset="-122"/>
              <a:ea typeface="华康海报体W12" panose="040B0C00000000000000" charset="-122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1415" y="4074160"/>
            <a:ext cx="24028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袁 鹰</a:t>
            </a:r>
            <a:endParaRPr lang="zh-CN" altLang="en-US" sz="48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4" descr="web_word(4)"/>
          <p:cNvPicPr>
            <a:picLocks noChangeAspect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3132138" y="260350"/>
            <a:ext cx="1944687" cy="792163"/>
          </a:xfrm>
        </p:spPr>
      </p:pic>
      <p:sp>
        <p:nvSpPr>
          <p:cNvPr id="28675" name="Text Box 5"/>
          <p:cNvSpPr txBox="1"/>
          <p:nvPr/>
        </p:nvSpPr>
        <p:spPr>
          <a:xfrm>
            <a:off x="1258888" y="3141663"/>
            <a:ext cx="68421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zh-CN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6" name="Picture 6" descr="word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875"/>
            <a:ext cx="9144000" cy="544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290830" y="311785"/>
            <a:ext cx="8534400" cy="5682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     </a:t>
            </a:r>
            <a:r>
              <a:rPr lang="en-US" altLang="zh-CN" sz="5400" b="1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r>
              <a:rPr lang="zh-CN" altLang="en-US" sz="5400" b="1" dirty="0">
                <a:solidFill>
                  <a:srgbClr val="D60093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形声造字法</a:t>
            </a:r>
            <a:endParaRPr lang="zh-CN" altLang="en-US" sz="5400" b="1" dirty="0">
              <a:solidFill>
                <a:srgbClr val="D60093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dirty="0">
                <a:latin typeface="Verdana" panose="020B060403050404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800" dirty="0">
                <a:latin typeface="华文中宋" panose="02010600040101010101" charset="-122"/>
                <a:ea typeface="华文中宋" panose="02010600040101010101" charset="-122"/>
              </a:rPr>
              <a:t>形声是</a:t>
            </a:r>
            <a:r>
              <a:rPr lang="zh-CN" altLang="en-US" sz="4400" dirty="0">
                <a:solidFill>
                  <a:srgbClr val="0066FF"/>
                </a:solidFill>
                <a:latin typeface="华文中宋" panose="02010600040101010101" charset="-122"/>
                <a:ea typeface="华文中宋" panose="02010600040101010101" charset="-122"/>
              </a:rPr>
              <a:t>形符</a:t>
            </a:r>
            <a:r>
              <a:rPr lang="zh-CN" altLang="en-US" sz="4400" dirty="0">
                <a:latin typeface="华文中宋" panose="02010600040101010101" charset="-122"/>
                <a:ea typeface="华文中宋" panose="02010600040101010101" charset="-122"/>
              </a:rPr>
              <a:t>（表字的意义或属性）和</a:t>
            </a:r>
            <a:r>
              <a:rPr lang="zh-CN" altLang="en-US" sz="4400" dirty="0">
                <a:solidFill>
                  <a:srgbClr val="0066FF"/>
                </a:solidFill>
                <a:latin typeface="华文中宋" panose="02010600040101010101" charset="-122"/>
                <a:ea typeface="华文中宋" panose="02010600040101010101" charset="-122"/>
              </a:rPr>
              <a:t>声符</a:t>
            </a:r>
            <a:r>
              <a:rPr lang="zh-CN" altLang="en-US" sz="4800" dirty="0">
                <a:latin typeface="华文中宋" panose="02010600040101010101" charset="-122"/>
                <a:ea typeface="华文中宋" panose="02010600040101010101" charset="-122"/>
              </a:rPr>
              <a:t>（表字的读音）并用的造字法。比如“枫”字，“木”是形符，表示它是一种树，“风（</a:t>
            </a:r>
            <a:r>
              <a:rPr lang="en-US" altLang="zh-CN" sz="4800" err="1">
                <a:latin typeface="华文中宋" panose="02010600040101010101" charset="-122"/>
                <a:ea typeface="华文中宋" panose="02010600040101010101" charset="-122"/>
              </a:rPr>
              <a:t>fēng</a:t>
            </a:r>
            <a:r>
              <a:rPr lang="zh-CN" altLang="en-US" sz="4800" dirty="0">
                <a:latin typeface="华文中宋" panose="02010600040101010101" charset="-122"/>
                <a:ea typeface="华文中宋" panose="02010600040101010101" charset="-122"/>
              </a:rPr>
              <a:t>）”是声符，表示“枫”的读音是</a:t>
            </a:r>
            <a:r>
              <a:rPr lang="en-US" altLang="zh-CN" sz="4800" err="1">
                <a:latin typeface="华文中宋" panose="02010600040101010101" charset="-122"/>
                <a:ea typeface="华文中宋" panose="02010600040101010101" charset="-122"/>
              </a:rPr>
              <a:t>fēng</a:t>
            </a:r>
            <a:r>
              <a:rPr lang="en-US" altLang="zh-CN" sz="480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zh-CN" altLang="en-US" sz="4800" dirty="0"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4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425450" y="1156970"/>
            <a:ext cx="8534400" cy="5520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dirty="0">
                <a:latin typeface="华文中宋" panose="02010600040101010101" charset="-122"/>
                <a:ea typeface="华文中宋" panose="02010600040101010101" charset="-122"/>
              </a:rPr>
              <a:t>不同地区因为发音有不同，以及地域上的隔阂，以至对同样的事物会有不同的称呼。当这两个字是用来表达相同的东西，词义一样时，它们会有相同的部首或部件。例如"考"、"老"二字，本义都是长者;"颠"、"顶"二字，本义都是头顶;"窍"、"空"二字，本义都是孔。这些字有着相同的部首(或部件)及解析，读音上也是有音转的关系。</a:t>
            </a:r>
            <a:endParaRPr lang="zh-CN" altLang="en-US" sz="3600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055" y="241300"/>
            <a:ext cx="335851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6600"/>
                </a:solidFill>
                <a:latin typeface="+mj-ea"/>
                <a:ea typeface="+mj-ea"/>
              </a:rPr>
              <a:t>转注：</a:t>
            </a:r>
            <a:endParaRPr lang="zh-CN" altLang="en-US" sz="4800" b="1">
              <a:solidFill>
                <a:srgbClr val="0066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414655" y="1166495"/>
            <a:ext cx="8522970" cy="5628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dirty="0">
                <a:latin typeface="华文中宋" panose="02010600040101010101" charset="-122"/>
                <a:ea typeface="华文中宋" panose="02010600040101010101" charset="-122"/>
              </a:rPr>
              <a:t>假借就是从用象形、指示、会意等较原始的造字方法造出来的字中借一个过来，用以表示一些用这些方法无法造出来的字，然后再给原字加个能表示其意义的偏旁，表示原来的意义。</a:t>
            </a:r>
            <a:endParaRPr lang="zh-CN" altLang="en-US" sz="3600" dirty="0">
              <a:latin typeface="华文中宋" panose="02010600040101010101" charset="-122"/>
              <a:ea typeface="华文中宋" panose="02010600040101010101" charset="-122"/>
            </a:endParaRPr>
          </a:p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dirty="0">
                <a:latin typeface="华文中宋" panose="02010600040101010101" charset="-122"/>
                <a:ea typeface="华文中宋" panose="02010600040101010101" charset="-122"/>
              </a:rPr>
              <a:t>     所以古人说，假借者，本无其字，依声托事也；转注者，建类一首，同意相受也。</a:t>
            </a:r>
            <a:endParaRPr lang="zh-CN" altLang="en-US" sz="3600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0060" y="252095"/>
            <a:ext cx="335851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9900"/>
                </a:solidFill>
                <a:latin typeface="+mj-ea"/>
                <a:ea typeface="+mj-ea"/>
              </a:rPr>
              <a:t>假借：</a:t>
            </a:r>
            <a:endParaRPr lang="zh-CN" altLang="en-US" sz="5400" b="1">
              <a:solidFill>
                <a:srgbClr val="FF99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37" descr="u=376523701,1125289890&amp;gp=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22450"/>
            <a:ext cx="9144000" cy="503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4"/>
          <p:cNvSpPr>
            <a:spLocks noTextEdit="1"/>
          </p:cNvSpPr>
          <p:nvPr/>
        </p:nvSpPr>
        <p:spPr>
          <a:xfrm rot="5400000">
            <a:off x="-1116012" y="1412875"/>
            <a:ext cx="5903912" cy="259238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5713"/>
              </a:avLst>
            </a:prstTxWarp>
            <a:normAutofit/>
            <a:scene3d>
              <a:camera prst="legacyPerspectiveFront">
                <a:rot lat="20100000" lon="20700000" rev="0"/>
              </a:camera>
              <a:lightRig rig="legacyFlat2" dir="t"/>
            </a:scene3d>
            <a:sp3d extrusionH="277800" prstMaterial="legacyMatte">
              <a:extrusionClr>
                <a:schemeClr val="tx1"/>
              </a:extrusionClr>
            </a:sp3d>
          </a:bodyPr>
          <a:p>
            <a:pPr algn="ctr"/>
            <a:endParaRPr lang="zh-CN" altLang="en-US" sz="9600" spc="-960">
              <a:blipFill rotWithShape="1">
                <a:blip r:embed="rId2"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3132" name="DownRibbonSharp"/>
          <p:cNvSpPr>
            <a:spLocks noEditPoints="1" noChangeArrowheads="1"/>
          </p:cNvSpPr>
          <p:nvPr/>
        </p:nvSpPr>
        <p:spPr bwMode="auto">
          <a:xfrm>
            <a:off x="571500" y="0"/>
            <a:ext cx="2303463" cy="1368425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1600 0 2700"/>
              <a:gd name="G6" fmla="*/ G5 1 2"/>
              <a:gd name="G7" fmla="+- 2700 0 0"/>
              <a:gd name="T0" fmla="*/ 10800 w 21600"/>
              <a:gd name="T1" fmla="*/ 2700 h 21600"/>
              <a:gd name="T2" fmla="*/ 2700 w 21600"/>
              <a:gd name="T3" fmla="*/ 9450 h 21600"/>
              <a:gd name="T4" fmla="*/ 10800 w 21600"/>
              <a:gd name="T5" fmla="*/ 21600 h 21600"/>
              <a:gd name="T6" fmla="*/ 18900 w 21600"/>
              <a:gd name="T7" fmla="*/ 9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7 h 21600"/>
              <a:gd name="T14" fmla="*/ G4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8100" y="0"/>
                </a:lnTo>
                <a:lnTo>
                  <a:pt x="8100" y="2700"/>
                </a:lnTo>
                <a:lnTo>
                  <a:pt x="13500" y="2700"/>
                </a:lnTo>
                <a:lnTo>
                  <a:pt x="135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6200" y="18900"/>
                </a:lnTo>
                <a:lnTo>
                  <a:pt x="16200" y="21600"/>
                </a:lnTo>
                <a:lnTo>
                  <a:pt x="5400" y="21600"/>
                </a:lnTo>
                <a:lnTo>
                  <a:pt x="5400" y="18900"/>
                </a:lnTo>
                <a:lnTo>
                  <a:pt x="0" y="18900"/>
                </a:lnTo>
                <a:lnTo>
                  <a:pt x="2700" y="9450"/>
                </a:lnTo>
                <a:close/>
              </a:path>
              <a:path w="21600" h="21600" fill="none" extrusionOk="0">
                <a:moveTo>
                  <a:pt x="8100" y="2700"/>
                </a:moveTo>
                <a:lnTo>
                  <a:pt x="5400" y="2700"/>
                </a:lnTo>
                <a:lnTo>
                  <a:pt x="5400" y="18900"/>
                </a:lnTo>
              </a:path>
              <a:path w="21600" h="21600" fill="none" extrusionOk="0">
                <a:moveTo>
                  <a:pt x="5400" y="2700"/>
                </a:moveTo>
                <a:lnTo>
                  <a:pt x="8100" y="0"/>
                </a:lnTo>
              </a:path>
              <a:path w="21600" h="21600" fill="none" extrusionOk="0">
                <a:moveTo>
                  <a:pt x="13500" y="2700"/>
                </a:moveTo>
                <a:lnTo>
                  <a:pt x="16200" y="2700"/>
                </a:lnTo>
                <a:lnTo>
                  <a:pt x="16200" y="18900"/>
                </a:lnTo>
              </a:path>
              <a:path w="21600" h="21600" fill="none" extrusionOk="0">
                <a:moveTo>
                  <a:pt x="16200" y="2700"/>
                </a:moveTo>
                <a:lnTo>
                  <a:pt x="13500" y="0"/>
                </a:lnTo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听</a:t>
            </a:r>
            <a:endParaRPr kumimoji="0" lang="zh-CN" altLang="en-US" sz="8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3133" name="DownRibbonSharp">
            <a:hlinkClick r:id="rId4" action="ppaction://hlinksldjump"/>
          </p:cNvPr>
          <p:cNvSpPr>
            <a:spLocks noEditPoints="1" noChangeArrowheads="1"/>
          </p:cNvSpPr>
          <p:nvPr/>
        </p:nvSpPr>
        <p:spPr bwMode="auto">
          <a:xfrm>
            <a:off x="571500" y="3571875"/>
            <a:ext cx="2232025" cy="1439863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1600 0 2700"/>
              <a:gd name="G6" fmla="*/ G5 1 2"/>
              <a:gd name="G7" fmla="+- 2700 0 0"/>
              <a:gd name="T0" fmla="*/ 10800 w 21600"/>
              <a:gd name="T1" fmla="*/ 2700 h 21600"/>
              <a:gd name="T2" fmla="*/ 2700 w 21600"/>
              <a:gd name="T3" fmla="*/ 9450 h 21600"/>
              <a:gd name="T4" fmla="*/ 10800 w 21600"/>
              <a:gd name="T5" fmla="*/ 21600 h 21600"/>
              <a:gd name="T6" fmla="*/ 18900 w 21600"/>
              <a:gd name="T7" fmla="*/ 9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7 h 21600"/>
              <a:gd name="T14" fmla="*/ G4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8100" y="0"/>
                </a:lnTo>
                <a:lnTo>
                  <a:pt x="8100" y="2700"/>
                </a:lnTo>
                <a:lnTo>
                  <a:pt x="13500" y="2700"/>
                </a:lnTo>
                <a:lnTo>
                  <a:pt x="135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6200" y="18900"/>
                </a:lnTo>
                <a:lnTo>
                  <a:pt x="16200" y="21600"/>
                </a:lnTo>
                <a:lnTo>
                  <a:pt x="5400" y="21600"/>
                </a:lnTo>
                <a:lnTo>
                  <a:pt x="5400" y="18900"/>
                </a:lnTo>
                <a:lnTo>
                  <a:pt x="0" y="18900"/>
                </a:lnTo>
                <a:lnTo>
                  <a:pt x="2700" y="9450"/>
                </a:lnTo>
                <a:close/>
              </a:path>
              <a:path w="21600" h="21600" fill="none" extrusionOk="0">
                <a:moveTo>
                  <a:pt x="8100" y="2700"/>
                </a:moveTo>
                <a:lnTo>
                  <a:pt x="5400" y="2700"/>
                </a:lnTo>
                <a:lnTo>
                  <a:pt x="5400" y="18900"/>
                </a:lnTo>
              </a:path>
              <a:path w="21600" h="21600" fill="none" extrusionOk="0">
                <a:moveTo>
                  <a:pt x="5400" y="2700"/>
                </a:moveTo>
                <a:lnTo>
                  <a:pt x="8100" y="0"/>
                </a:lnTo>
              </a:path>
              <a:path w="21600" h="21600" fill="none" extrusionOk="0">
                <a:moveTo>
                  <a:pt x="13500" y="2700"/>
                </a:moveTo>
                <a:lnTo>
                  <a:pt x="16200" y="2700"/>
                </a:lnTo>
                <a:lnTo>
                  <a:pt x="16200" y="18900"/>
                </a:lnTo>
              </a:path>
              <a:path w="21600" h="21600" fill="none" extrusionOk="0">
                <a:moveTo>
                  <a:pt x="16200" y="2700"/>
                </a:moveTo>
                <a:lnTo>
                  <a:pt x="13500" y="0"/>
                </a:lnTo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9525" algn="ctr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感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3134" name="DownRibbonSharp">
            <a:hlinkClick r:id="" action="ppaction://noaction"/>
          </p:cNvPr>
          <p:cNvSpPr>
            <a:spLocks noEditPoints="1" noChangeArrowheads="1"/>
          </p:cNvSpPr>
          <p:nvPr/>
        </p:nvSpPr>
        <p:spPr bwMode="auto">
          <a:xfrm>
            <a:off x="571500" y="1643063"/>
            <a:ext cx="2232025" cy="1439863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1600 0 2700"/>
              <a:gd name="G6" fmla="*/ G5 1 2"/>
              <a:gd name="G7" fmla="+- 2700 0 0"/>
              <a:gd name="T0" fmla="*/ 10800 w 21600"/>
              <a:gd name="T1" fmla="*/ 2700 h 21600"/>
              <a:gd name="T2" fmla="*/ 2700 w 21600"/>
              <a:gd name="T3" fmla="*/ 9450 h 21600"/>
              <a:gd name="T4" fmla="*/ 10800 w 21600"/>
              <a:gd name="T5" fmla="*/ 21600 h 21600"/>
              <a:gd name="T6" fmla="*/ 18900 w 21600"/>
              <a:gd name="T7" fmla="*/ 9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7 h 21600"/>
              <a:gd name="T14" fmla="*/ G4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8100" y="0"/>
                </a:lnTo>
                <a:lnTo>
                  <a:pt x="8100" y="2700"/>
                </a:lnTo>
                <a:lnTo>
                  <a:pt x="13500" y="2700"/>
                </a:lnTo>
                <a:lnTo>
                  <a:pt x="135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6200" y="18900"/>
                </a:lnTo>
                <a:lnTo>
                  <a:pt x="16200" y="21600"/>
                </a:lnTo>
                <a:lnTo>
                  <a:pt x="5400" y="21600"/>
                </a:lnTo>
                <a:lnTo>
                  <a:pt x="5400" y="18900"/>
                </a:lnTo>
                <a:lnTo>
                  <a:pt x="0" y="18900"/>
                </a:lnTo>
                <a:lnTo>
                  <a:pt x="2700" y="9450"/>
                </a:lnTo>
                <a:close/>
              </a:path>
              <a:path w="21600" h="21600" fill="none" extrusionOk="0">
                <a:moveTo>
                  <a:pt x="8100" y="2700"/>
                </a:moveTo>
                <a:lnTo>
                  <a:pt x="5400" y="2700"/>
                </a:lnTo>
                <a:lnTo>
                  <a:pt x="5400" y="18900"/>
                </a:lnTo>
              </a:path>
              <a:path w="21600" h="21600" fill="none" extrusionOk="0">
                <a:moveTo>
                  <a:pt x="5400" y="2700"/>
                </a:moveTo>
                <a:lnTo>
                  <a:pt x="8100" y="0"/>
                </a:lnTo>
              </a:path>
              <a:path w="21600" h="21600" fill="none" extrusionOk="0">
                <a:moveTo>
                  <a:pt x="13500" y="2700"/>
                </a:moveTo>
                <a:lnTo>
                  <a:pt x="16200" y="2700"/>
                </a:lnTo>
                <a:lnTo>
                  <a:pt x="16200" y="18900"/>
                </a:lnTo>
              </a:path>
              <a:path w="21600" h="21600" fill="none" extrusionOk="0">
                <a:moveTo>
                  <a:pt x="16200" y="2700"/>
                </a:moveTo>
                <a:lnTo>
                  <a:pt x="13500" y="0"/>
                </a:lnTo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看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3135" name="DownRibbonSharp">
            <a:hlinkClick r:id="" action="ppaction://noaction"/>
          </p:cNvPr>
          <p:cNvSpPr>
            <a:spLocks noEditPoints="1" noChangeArrowheads="1"/>
          </p:cNvSpPr>
          <p:nvPr/>
        </p:nvSpPr>
        <p:spPr bwMode="auto">
          <a:xfrm>
            <a:off x="500063" y="5416550"/>
            <a:ext cx="2305050" cy="1441450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1600 0 2700"/>
              <a:gd name="G6" fmla="*/ G5 1 2"/>
              <a:gd name="G7" fmla="+- 2700 0 0"/>
              <a:gd name="T0" fmla="*/ 10800 w 21600"/>
              <a:gd name="T1" fmla="*/ 2700 h 21600"/>
              <a:gd name="T2" fmla="*/ 2700 w 21600"/>
              <a:gd name="T3" fmla="*/ 9450 h 21600"/>
              <a:gd name="T4" fmla="*/ 10800 w 21600"/>
              <a:gd name="T5" fmla="*/ 21600 h 21600"/>
              <a:gd name="T6" fmla="*/ 18900 w 21600"/>
              <a:gd name="T7" fmla="*/ 9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7 h 21600"/>
              <a:gd name="T14" fmla="*/ G4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8100" y="0"/>
                </a:lnTo>
                <a:lnTo>
                  <a:pt x="8100" y="2700"/>
                </a:lnTo>
                <a:lnTo>
                  <a:pt x="13500" y="2700"/>
                </a:lnTo>
                <a:lnTo>
                  <a:pt x="135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6200" y="18900"/>
                </a:lnTo>
                <a:lnTo>
                  <a:pt x="16200" y="21600"/>
                </a:lnTo>
                <a:lnTo>
                  <a:pt x="5400" y="21600"/>
                </a:lnTo>
                <a:lnTo>
                  <a:pt x="5400" y="18900"/>
                </a:lnTo>
                <a:lnTo>
                  <a:pt x="0" y="18900"/>
                </a:lnTo>
                <a:lnTo>
                  <a:pt x="2700" y="9450"/>
                </a:lnTo>
                <a:close/>
              </a:path>
              <a:path w="21600" h="21600" fill="none" extrusionOk="0">
                <a:moveTo>
                  <a:pt x="8100" y="2700"/>
                </a:moveTo>
                <a:lnTo>
                  <a:pt x="5400" y="2700"/>
                </a:lnTo>
                <a:lnTo>
                  <a:pt x="5400" y="18900"/>
                </a:lnTo>
              </a:path>
              <a:path w="21600" h="21600" fill="none" extrusionOk="0">
                <a:moveTo>
                  <a:pt x="5400" y="2700"/>
                </a:moveTo>
                <a:lnTo>
                  <a:pt x="8100" y="0"/>
                </a:lnTo>
              </a:path>
              <a:path w="21600" h="21600" fill="none" extrusionOk="0">
                <a:moveTo>
                  <a:pt x="13500" y="2700"/>
                </a:moveTo>
                <a:lnTo>
                  <a:pt x="16200" y="2700"/>
                </a:lnTo>
                <a:lnTo>
                  <a:pt x="16200" y="18900"/>
                </a:lnTo>
              </a:path>
              <a:path w="21600" h="21600" fill="none" extrusionOk="0">
                <a:moveTo>
                  <a:pt x="16200" y="2700"/>
                </a:moveTo>
                <a:lnTo>
                  <a:pt x="13500" y="0"/>
                </a:lnTo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9525" algn="ctr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写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琥珀" panose="02010800040101010101" pitchFamily="2" charset="-122"/>
              <a:ea typeface="华文琥珀" panose="02010800040101010101" pitchFamily="2" charset="-122"/>
              <a:cs typeface="+mn-cs"/>
            </a:endParaRPr>
          </a:p>
        </p:txBody>
      </p:sp>
      <p:sp>
        <p:nvSpPr>
          <p:cNvPr id="3080" name="TextBox 9"/>
          <p:cNvSpPr txBox="1"/>
          <p:nvPr/>
        </p:nvSpPr>
        <p:spPr>
          <a:xfrm>
            <a:off x="7851775" y="0"/>
            <a:ext cx="1292225" cy="64293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5400" b="1" i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学习过程四步曲</a:t>
            </a:r>
            <a:r>
              <a:rPr lang="zh-CN" altLang="en-US" sz="7200" b="1" i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7200" b="1" i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81" name="矩形 9"/>
          <p:cNvPicPr/>
          <p:nvPr/>
        </p:nvPicPr>
        <p:blipFill>
          <a:blip r:embed="rId6"/>
          <a:stretch>
            <a:fillRect/>
          </a:stretch>
        </p:blipFill>
        <p:spPr>
          <a:xfrm>
            <a:off x="2809875" y="255588"/>
            <a:ext cx="4681538" cy="950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矩形 11"/>
          <p:cNvPicPr/>
          <p:nvPr/>
        </p:nvPicPr>
        <p:blipFill>
          <a:blip r:embed="rId7"/>
          <a:stretch>
            <a:fillRect/>
          </a:stretch>
        </p:blipFill>
        <p:spPr>
          <a:xfrm>
            <a:off x="2876550" y="1901825"/>
            <a:ext cx="4683125" cy="944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矩形 17"/>
          <p:cNvPicPr/>
          <p:nvPr/>
        </p:nvPicPr>
        <p:blipFill>
          <a:blip r:embed="rId8"/>
          <a:stretch>
            <a:fillRect/>
          </a:stretch>
        </p:blipFill>
        <p:spPr>
          <a:xfrm>
            <a:off x="2962275" y="3760788"/>
            <a:ext cx="4681538" cy="94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4" name="矩形 20"/>
          <p:cNvPicPr/>
          <p:nvPr/>
        </p:nvPicPr>
        <p:blipFill>
          <a:blip r:embed="rId9"/>
          <a:stretch>
            <a:fillRect/>
          </a:stretch>
        </p:blipFill>
        <p:spPr>
          <a:xfrm>
            <a:off x="3035300" y="5688013"/>
            <a:ext cx="4681538" cy="944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14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30723" name="Picture 2" descr="4675467"/>
          <p:cNvPicPr>
            <a:picLocks noChangeAspect="1"/>
          </p:cNvPicPr>
          <p:nvPr>
            <p:ph sz="quarter" idx="2"/>
          </p:nvPr>
        </p:nvPicPr>
        <p:blipFill>
          <a:blip r:embed="rId1">
            <a:lum bright="17999" contrast="-6000"/>
          </a:blip>
          <a:srcRect/>
          <a:stretch>
            <a:fillRect/>
          </a:stretch>
        </p:blipFill>
        <p:spPr>
          <a:xfrm>
            <a:off x="642938" y="0"/>
            <a:ext cx="9144000" cy="6858000"/>
          </a:xfrm>
        </p:spPr>
      </p:pic>
      <p:grpSp>
        <p:nvGrpSpPr>
          <p:cNvPr id="30724" name="Group 4"/>
          <p:cNvGrpSpPr/>
          <p:nvPr/>
        </p:nvGrpSpPr>
        <p:grpSpPr>
          <a:xfrm>
            <a:off x="0" y="0"/>
            <a:ext cx="1331913" cy="1196975"/>
            <a:chOff x="0" y="0"/>
            <a:chExt cx="2653" cy="482"/>
          </a:xfrm>
        </p:grpSpPr>
        <p:pic>
          <p:nvPicPr>
            <p:cNvPr id="30728" name="Picture 5" descr="u=1144966313,2312614815&amp;gp=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653" cy="4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9" name="Text Box 6"/>
            <p:cNvSpPr txBox="1"/>
            <p:nvPr/>
          </p:nvSpPr>
          <p:spPr>
            <a:xfrm>
              <a:off x="311" y="28"/>
              <a:ext cx="211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5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琥珀" panose="02010800040101010101" pitchFamily="2" charset="-122"/>
                </a:rPr>
                <a:t>感</a:t>
              </a:r>
              <a:endPara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</a:endParaRPr>
            </a:p>
          </p:txBody>
        </p:sp>
      </p:grpSp>
      <p:sp>
        <p:nvSpPr>
          <p:cNvPr id="30725" name="Text Box 18"/>
          <p:cNvSpPr txBox="1"/>
          <p:nvPr/>
        </p:nvSpPr>
        <p:spPr>
          <a:xfrm>
            <a:off x="0" y="1844675"/>
            <a:ext cx="1408113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明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4470" name="Rectangle 22"/>
          <p:cNvSpPr/>
          <p:nvPr/>
        </p:nvSpPr>
        <p:spPr>
          <a:xfrm>
            <a:off x="33338" y="2516188"/>
            <a:ext cx="9002712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>
                <a:latin typeface="Arial" panose="020B0604020202020204" pitchFamily="34" charset="0"/>
                <a:ea typeface="楷体_GB2312" panose="02010609030101010101" pitchFamily="49" charset="-122"/>
              </a:rPr>
              <a:t>        </a:t>
            </a:r>
            <a:r>
              <a: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rPr>
              <a:t>一轮似火的红日，一弯皎洁的月，交相辉映，为人们驱走夜的恐慌，带来无限的光明与希望。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30727" name="矩形 9"/>
          <p:cNvPicPr/>
          <p:nvPr/>
        </p:nvPicPr>
        <p:blipFill>
          <a:blip r:embed="rId3"/>
          <a:stretch>
            <a:fillRect/>
          </a:stretch>
        </p:blipFill>
        <p:spPr>
          <a:xfrm>
            <a:off x="1663700" y="-19050"/>
            <a:ext cx="5754688" cy="116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4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2" name="Rectangle 4"/>
          <p:cNvSpPr>
            <a:spLocks noGrp="1" noChangeArrowheads="1"/>
          </p:cNvSpPr>
          <p:nvPr>
            <p:ph type="title"/>
          </p:nvPr>
        </p:nvSpPr>
        <p:spPr>
          <a:xfrm>
            <a:off x="714375" y="0"/>
            <a:ext cx="7772400" cy="16430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  <a:t>听：</a:t>
            </a:r>
            <a:r>
              <a:rPr kumimoji="1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  <a:t>汉字悦耳的音律</a:t>
            </a:r>
            <a:br>
              <a:rPr kumimoji="1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</a:br>
            <a:r>
              <a:rPr kumimoji="1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  <a:t>                   </a:t>
            </a:r>
            <a:r>
              <a:rPr kumimoji="1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  <a:t> </a:t>
            </a:r>
            <a:r>
              <a:rPr kumimoji="1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  <a:t>歌曲</a:t>
            </a: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  <a:t>《</a:t>
            </a:r>
            <a:r>
              <a:rPr kumimoji="1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  <a:t>中国话</a:t>
            </a: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  <a:t>》</a:t>
            </a:r>
            <a:r>
              <a:rPr kumimoji="1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  <a:t>（一起来唱吧</a:t>
            </a: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lt"/>
                <a:ea typeface="华文琥珀" panose="02010800040101010101" pitchFamily="2" charset="-122"/>
                <a:cs typeface="+mj-cs"/>
              </a:rPr>
              <a:t>!)</a:t>
            </a:r>
            <a:endParaRPr kumimoji="1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65000"/>
                  <a:lumOff val="35000"/>
                </a:schemeClr>
              </a:solidFill>
              <a:effectLst/>
              <a:uLnTx/>
              <a:uFillTx/>
              <a:latin typeface="+mj-lt"/>
              <a:ea typeface="华文琥珀" panose="02010800040101010101" pitchFamily="2" charset="-122"/>
              <a:cs typeface="+mj-cs"/>
            </a:endParaRPr>
          </a:p>
        </p:txBody>
      </p:sp>
      <p:sp>
        <p:nvSpPr>
          <p:cNvPr id="4099" name="内容占位符 6"/>
          <p:cNvSpPr>
            <a:spLocks noGrp="1"/>
          </p:cNvSpPr>
          <p:nvPr>
            <p:ph sz="half" idx="1"/>
          </p:nvPr>
        </p:nvSpPr>
        <p:spPr>
          <a:xfrm>
            <a:off x="0" y="1643063"/>
            <a:ext cx="5143500" cy="5072062"/>
          </a:xfrm>
        </p:spPr>
        <p:txBody>
          <a:bodyPr vert="horz" wrap="square" lIns="91440" tIns="45720" rIns="91440" bIns="45720" anchor="t"/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扁担宽 板凳长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扁担想绑在板凳上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板凳不让扁担绑在板凳上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扁担偏要绑在板凳上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板凳偏偏不让扁担绑在那板凳上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到底扁担宽还是板凳长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伦敦玛莉莲 买了件旗袍送妈妈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莫斯科的夫司基 爱上牛肉面疙瘩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各种颜色的皮肤 各种颜色的头发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嘴里念的说的开始流行中国话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多少年我们苦练英文发音和文法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dirty="0">
                <a:latin typeface="+mn-lt"/>
                <a:ea typeface="幼圆" panose="02010509060101010101" pitchFamily="49" charset="-122"/>
                <a:cs typeface="+mn-cs"/>
              </a:rPr>
              <a:t>这几年换他们卷著舌头学平上去入的变化</a:t>
            </a:r>
            <a:endParaRPr kumimoji="1" lang="zh-CN" altLang="en-US" sz="2000" dirty="0">
              <a:latin typeface="+mn-lt"/>
              <a:ea typeface="幼圆" panose="02010509060101010101" pitchFamily="49" charset="-122"/>
              <a:cs typeface="+mn-cs"/>
            </a:endParaRPr>
          </a:p>
          <a:p>
            <a:pPr eaLnBrk="1" hangingPunct="1"/>
            <a:r>
              <a:rPr kumimoji="1" lang="zh-CN" altLang="en-US" sz="2000" b="1" dirty="0">
                <a:solidFill>
                  <a:srgbClr val="FF0000"/>
                </a:solidFill>
                <a:latin typeface="+mn-lt"/>
                <a:ea typeface="华文宋体" panose="02010600040101010101" pitchFamily="2" charset="-122"/>
                <a:cs typeface="+mn-cs"/>
              </a:rPr>
              <a:t>平平仄仄平平仄 </a:t>
            </a:r>
            <a:r>
              <a:rPr kumimoji="1" lang="en-US" altLang="zh-CN" sz="2000" b="1">
                <a:solidFill>
                  <a:srgbClr val="FF0000"/>
                </a:solidFill>
                <a:latin typeface="+mn-lt"/>
                <a:ea typeface="华文宋体" panose="02010600040101010101" pitchFamily="2" charset="-122"/>
                <a:cs typeface="+mn-cs"/>
              </a:rPr>
              <a:t>(</a:t>
            </a:r>
            <a:r>
              <a:rPr kumimoji="1" lang="zh-CN" altLang="en-US" sz="2000" b="1" dirty="0">
                <a:solidFill>
                  <a:srgbClr val="FF0000"/>
                </a:solidFill>
                <a:latin typeface="+mn-lt"/>
                <a:ea typeface="华文宋体" panose="02010600040101010101" pitchFamily="2" charset="-122"/>
                <a:cs typeface="+mn-cs"/>
              </a:rPr>
              <a:t>仄仄平平仄仄平</a:t>
            </a:r>
            <a:r>
              <a:rPr kumimoji="1" lang="en-US" altLang="zh-CN" sz="2000" b="1">
                <a:solidFill>
                  <a:srgbClr val="FF0000"/>
                </a:solidFill>
                <a:latin typeface="+mn-lt"/>
                <a:ea typeface="华文宋体" panose="02010600040101010101" pitchFamily="2" charset="-122"/>
                <a:cs typeface="+mn-cs"/>
              </a:rPr>
              <a:t>)</a:t>
            </a:r>
            <a:endParaRPr kumimoji="1" lang="en-US" altLang="zh-CN" sz="2000" b="1">
              <a:solidFill>
                <a:srgbClr val="FF0000"/>
              </a:solidFill>
              <a:latin typeface="+mn-lt"/>
              <a:ea typeface="华文宋体" panose="02010600040101010101" pitchFamily="2" charset="-122"/>
              <a:cs typeface="+mn-cs"/>
            </a:endParaRPr>
          </a:p>
          <a:p>
            <a:pPr eaLnBrk="1" hangingPunct="1"/>
            <a:r>
              <a:rPr kumimoji="1" lang="zh-CN" altLang="en-US" sz="2000" b="1" dirty="0">
                <a:solidFill>
                  <a:srgbClr val="FF0000"/>
                </a:solidFill>
                <a:latin typeface="+mn-lt"/>
                <a:ea typeface="华文宋体" panose="02010600040101010101" pitchFamily="2" charset="-122"/>
                <a:cs typeface="+mn-cs"/>
              </a:rPr>
              <a:t>好聪明的中国人 好优美的中国话</a:t>
            </a:r>
            <a:endParaRPr kumimoji="1" lang="zh-CN" altLang="en-US" sz="2000" b="1" dirty="0">
              <a:solidFill>
                <a:srgbClr val="FF0000"/>
              </a:solidFill>
              <a:latin typeface="+mn-lt"/>
              <a:ea typeface="华文宋体" panose="02010600040101010101" pitchFamily="2" charset="-122"/>
              <a:cs typeface="+mn-cs"/>
            </a:endParaRPr>
          </a:p>
          <a:p>
            <a:pPr eaLnBrk="1" hangingPunct="1"/>
            <a:endParaRPr kumimoji="1" lang="zh-CN" altLang="en-US" sz="2000" dirty="0">
              <a:latin typeface="+mn-lt"/>
              <a:ea typeface="+mn-ea"/>
              <a:cs typeface="+mn-cs"/>
            </a:endParaRPr>
          </a:p>
        </p:txBody>
      </p:sp>
      <p:sp>
        <p:nvSpPr>
          <p:cNvPr id="4100" name="内容占位符 7"/>
          <p:cNvSpPr>
            <a:spLocks noGrp="1"/>
          </p:cNvSpPr>
          <p:nvPr>
            <p:ph sz="half" idx="2"/>
          </p:nvPr>
        </p:nvSpPr>
        <p:spPr>
          <a:xfrm>
            <a:off x="4786313" y="1571625"/>
            <a:ext cx="4643437" cy="5286375"/>
          </a:xfrm>
        </p:spPr>
        <p:txBody>
          <a:bodyPr vert="horz" wrap="square" lIns="91440" tIns="45720" rIns="91440" bIns="45720" anchor="t"/>
          <a:p>
            <a:pPr eaLnBrk="1" hangingPunct="1"/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哥哥弟弟 坡前坐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坡上卧著 一只鹅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坡下流著 一条河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哥哥说 宽宽的河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弟弟说 白白的鹅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鹅要过河 河要渡鹅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不知是那 鹅过河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还是 河渡鹅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全世界都在学中国话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孔夫子的话越来越国际化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全世界都在讲中国话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我们说的话让世界都认真听话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纽约苏珊娜开了间禅风</a:t>
            </a:r>
            <a:r>
              <a:rPr kumimoji="1" lang="en-US" altLang="zh-CN" sz="200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lounge bar</a:t>
            </a:r>
            <a:br>
              <a:rPr kumimoji="1" lang="en-US" altLang="zh-CN" sz="200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柏林来的沃夫冈拿胡琴配著电吉他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各种颜色的皮肤各种颜色的头发</a:t>
            </a:r>
            <a:b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</a:br>
            <a:r>
              <a:rPr kumimoji="1"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嘴里念的说的开始流行中国话</a:t>
            </a:r>
            <a:br>
              <a:rPr kumimoji="1" lang="zh-CN" altLang="en-US" sz="2000" dirty="0">
                <a:latin typeface="GungsuhChe" panose="02030609000101010101" pitchFamily="49" charset="-127"/>
                <a:ea typeface="GungsuhChe" panose="02030609000101010101" pitchFamily="49" charset="-127"/>
                <a:cs typeface="+mn-cs"/>
              </a:rPr>
            </a:br>
            <a:endParaRPr kumimoji="1" lang="zh-CN" altLang="en-US" sz="2000" dirty="0">
              <a:latin typeface="GungsuhChe" panose="02030609000101010101" pitchFamily="49" charset="-127"/>
              <a:ea typeface="GungsuhChe" panose="02030609000101010101" pitchFamily="49" charset="-127"/>
              <a:cs typeface="+mn-cs"/>
            </a:endParaRPr>
          </a:p>
        </p:txBody>
      </p:sp>
      <p:sp>
        <p:nvSpPr>
          <p:cNvPr id="4101" name="Text Box 7"/>
          <p:cNvSpPr txBox="1"/>
          <p:nvPr/>
        </p:nvSpPr>
        <p:spPr>
          <a:xfrm>
            <a:off x="1258888" y="1196975"/>
            <a:ext cx="6913562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隶书" panose="02010509060101010101" pitchFamily="49" charset="-122"/>
              </a:rPr>
              <a:t>歌词：</a:t>
            </a:r>
            <a:endParaRPr lang="zh-CN" altLang="en-US" sz="2800" b="1" dirty="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lvl="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6376" name="中国话2-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00113" y="134143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63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840" fill="hold"/>
                                        <p:tgtEl>
                                          <p:spTgt spid="1863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37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637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E:\图片\风米插画系列\200431814205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-228600"/>
            <a:ext cx="9173845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文本框 4099"/>
          <p:cNvSpPr txBox="1"/>
          <p:nvPr/>
        </p:nvSpPr>
        <p:spPr>
          <a:xfrm>
            <a:off x="1720850" y="652145"/>
            <a:ext cx="485394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66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阅读课文，思考：</a:t>
            </a:r>
            <a:endParaRPr lang="zh-CN" altLang="en-US" sz="4400" b="1" dirty="0">
              <a:solidFill>
                <a:srgbClr val="66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101" name="图片 4100" descr="D:\吴英\课件\素材\5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85" y="487045"/>
            <a:ext cx="1143000" cy="109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文本框 4101"/>
          <p:cNvSpPr txBox="1"/>
          <p:nvPr/>
        </p:nvSpPr>
        <p:spPr>
          <a:xfrm>
            <a:off x="729615" y="1838960"/>
            <a:ext cx="5466715" cy="253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   1</a:t>
            </a:r>
            <a:r>
              <a:rPr lang="zh-CN" altLang="en-US" sz="3200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、了解汉字的构字特点。</a:t>
            </a:r>
            <a:endParaRPr lang="zh-CN" altLang="en-US" sz="3200" dirty="0">
              <a:solidFill>
                <a:srgbClr val="0000FF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    2</a:t>
            </a:r>
            <a:r>
              <a:rPr lang="zh-CN" altLang="en-US" sz="3200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、</a:t>
            </a:r>
            <a:r>
              <a:rPr lang="zh-CN" altLang="en-US" sz="3200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汉字的魅力体现在哪些方面？</a:t>
            </a:r>
            <a:endParaRPr lang="zh-CN" altLang="en-US" sz="3200" dirty="0">
              <a:solidFill>
                <a:srgbClr val="0000FF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  <a:p>
            <a:pPr lvl="0" algn="just"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     </a:t>
            </a:r>
            <a:r>
              <a:rPr lang="en-US" altLang="zh-CN" sz="3200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3</a:t>
            </a:r>
            <a:r>
              <a:rPr lang="zh-CN" altLang="en-US" sz="3200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、文章的结构划分。</a:t>
            </a:r>
            <a:endParaRPr lang="en-US" sz="3200" dirty="0">
              <a:solidFill>
                <a:srgbClr val="0000FF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 (2)"/>
          <p:cNvPicPr>
            <a:picLocks noChangeAspect="1"/>
          </p:cNvPicPr>
          <p:nvPr/>
        </p:nvPicPr>
        <p:blipFill>
          <a:blip r:embed="rId1"/>
          <a:srcRect l="20419" r="5835"/>
          <a:stretch>
            <a:fillRect/>
          </a:stretch>
        </p:blipFill>
        <p:spPr>
          <a:xfrm>
            <a:off x="5150485" y="1273810"/>
            <a:ext cx="4009390" cy="55765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415" y="931545"/>
            <a:ext cx="5773420" cy="648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、了解汉字的构字特点。</a:t>
            </a:r>
            <a:endParaRPr lang="zh-CN" altLang="en-US" sz="3600" dirty="0">
              <a:solidFill>
                <a:srgbClr val="0000FF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8580" y="2169160"/>
            <a:ext cx="514731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集</a:t>
            </a:r>
            <a:r>
              <a:rPr lang="zh-CN" altLang="en-US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音形义</a:t>
            </a:r>
            <a:r>
              <a:rPr lang="zh-CN" altLang="en-US" b="1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于一体 ！</a:t>
            </a:r>
            <a:endParaRPr lang="zh-CN" altLang="en-US" b="1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 (2)"/>
          <p:cNvPicPr>
            <a:picLocks noChangeAspect="1"/>
          </p:cNvPicPr>
          <p:nvPr/>
        </p:nvPicPr>
        <p:blipFill>
          <a:blip r:embed="rId1"/>
          <a:srcRect l="20419" r="5835"/>
          <a:stretch>
            <a:fillRect/>
          </a:stretch>
        </p:blipFill>
        <p:spPr>
          <a:xfrm>
            <a:off x="5150485" y="1273810"/>
            <a:ext cx="4009390" cy="55765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2280" y="500380"/>
            <a:ext cx="7344410" cy="648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、汉字的魅力体现在哪些方面？</a:t>
            </a:r>
            <a:endParaRPr lang="zh-CN" altLang="en-US" sz="3600" dirty="0">
              <a:solidFill>
                <a:srgbClr val="FF0066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530" y="1400175"/>
            <a:ext cx="6481445" cy="4065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、汉字引发美妙而大胆的联想 汉字的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表形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魅力 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、汉字的巨大吸引力 汉字的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表意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魅力 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、汉字的工具性和人文性 汉字的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内在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魅力 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、汉字将海外游子带到父母面前 汉字的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精神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魅力 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08610" y="1087755"/>
            <a:ext cx="8457565" cy="55892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3600" b="1" smtClean="0">
                <a:solidFill>
                  <a:schemeClr val="accent6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smtClean="0">
                <a:solidFill>
                  <a:schemeClr val="accent6"/>
                </a:solidFill>
                <a:latin typeface="宋体" panose="02010600030101010101" pitchFamily="2" charset="-122"/>
              </a:rPr>
              <a:t>袁鹰，原名田钟洛，1924年生，江苏淮安县人。40年代中期开始文学创作，以散文影响最大。</a:t>
            </a:r>
            <a:endParaRPr lang="zh-CN" altLang="en-US" sz="3600" b="1" smtClean="0">
              <a:solidFill>
                <a:schemeClr val="accent6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3600" b="1" smtClean="0">
                <a:solidFill>
                  <a:schemeClr val="accent6"/>
                </a:solidFill>
                <a:latin typeface="宋体" panose="02010600030101010101" pitchFamily="2" charset="-122"/>
              </a:rPr>
              <a:t>    袁鹰散文题材广泛，感情激越，思想深邃，作品中描述的一人一事、一景一物，都反映了社会的人情风貌，跳动着时代脉博。在艺术方面，他的散文深含着诗的因子，具有诗的联想、诗的意境、诗的语言，充溢着诗情画意。</a:t>
            </a:r>
            <a:endParaRPr lang="zh-CN" altLang="en-US" sz="3600" b="1" smtClean="0">
              <a:solidFill>
                <a:schemeClr val="accent6"/>
              </a:solidFill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1135" y="120650"/>
            <a:ext cx="2700020" cy="745490"/>
            <a:chOff x="564" y="343"/>
            <a:chExt cx="4252" cy="1174"/>
          </a:xfrm>
        </p:grpSpPr>
        <p:pic>
          <p:nvPicPr>
            <p:cNvPr id="3" name="图片 2" descr="4c58a21259aad0c40feba0a1faf341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4" y="343"/>
              <a:ext cx="4253" cy="117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175" y="481"/>
              <a:ext cx="3465" cy="1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solidFill>
                    <a:srgbClr val="FF0066"/>
                  </a:solidFill>
                  <a:latin typeface="方正小标宋简体" panose="03000509000000000000" charset="-122"/>
                  <a:ea typeface="方正小标宋简体" panose="03000509000000000000" charset="-122"/>
                </a:rPr>
                <a:t>作者简介</a:t>
              </a:r>
              <a:endParaRPr lang="zh-CN" altLang="en-US" sz="3600" b="1">
                <a:solidFill>
                  <a:srgbClr val="FF0066"/>
                </a:solidFill>
                <a:latin typeface="方正小标宋简体" panose="03000509000000000000" charset="-122"/>
                <a:ea typeface="方正小标宋简体" panose="03000509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-33655" y="-62230"/>
            <a:ext cx="9231630" cy="6934835"/>
            <a:chOff x="-97" y="-98"/>
            <a:chExt cx="14538" cy="10921"/>
          </a:xfrm>
        </p:grpSpPr>
        <p:pic>
          <p:nvPicPr>
            <p:cNvPr id="4" name="图片 3" descr="125407o9r7lpprol9r5ora"/>
            <p:cNvPicPr>
              <a:picLocks noChangeAspect="1"/>
            </p:cNvPicPr>
            <p:nvPr/>
          </p:nvPicPr>
          <p:blipFill>
            <a:blip r:embed="rId1"/>
            <a:srcRect l="21458" t="-439" r="-114" b="13431"/>
            <a:stretch>
              <a:fillRect/>
            </a:stretch>
          </p:blipFill>
          <p:spPr>
            <a:xfrm>
              <a:off x="-35" y="2831"/>
              <a:ext cx="14429" cy="7993"/>
            </a:xfrm>
            <a:prstGeom prst="rect">
              <a:avLst/>
            </a:prstGeom>
          </p:spPr>
        </p:pic>
        <p:pic>
          <p:nvPicPr>
            <p:cNvPr id="7" name="图片 6" descr="125407o9r7lpprol9r5ora"/>
            <p:cNvPicPr>
              <a:picLocks noChangeAspect="1"/>
            </p:cNvPicPr>
            <p:nvPr/>
          </p:nvPicPr>
          <p:blipFill>
            <a:blip r:embed="rId1"/>
            <a:srcRect l="21458" t="-439" r="-114" b="65954"/>
            <a:stretch>
              <a:fillRect/>
            </a:stretch>
          </p:blipFill>
          <p:spPr>
            <a:xfrm>
              <a:off x="-97" y="-98"/>
              <a:ext cx="14538" cy="5926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266700" y="110490"/>
            <a:ext cx="64408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3</a:t>
            </a:r>
            <a:r>
              <a:rPr lang="zh-CN" altLang="en-US" sz="4400" b="1" dirty="0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、文章的结构划分</a:t>
            </a:r>
            <a:endParaRPr lang="zh-CN" altLang="en-US" sz="4400" b="1" dirty="0">
              <a:solidFill>
                <a:srgbClr val="8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5290" y="1599565"/>
            <a:ext cx="7178040" cy="1456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zh-CN" altLang="en-US" sz="32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第一部分（1--2）举例说明汉字能给人美妙而大胆的联想，从而说明汉字在</a:t>
            </a:r>
            <a:r>
              <a:rPr lang="zh-CN" altLang="en-US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表形上的魅力</a:t>
            </a:r>
            <a:r>
              <a:rPr lang="zh-CN" altLang="en-US" sz="32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。  </a:t>
            </a:r>
            <a:endParaRPr lang="zh-CN" altLang="en-US" sz="32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7670" y="861695"/>
            <a:ext cx="85521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全文共9段，可分为三部分。 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200" y="4876800"/>
            <a:ext cx="6209030" cy="1074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第三部分（5--9）说明汉字的特征，重点说明</a:t>
            </a:r>
            <a:r>
              <a:rPr lang="zh-CN" altLang="en-US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汉字的精神魅力</a:t>
            </a:r>
            <a:r>
              <a:rPr lang="zh-CN" altLang="en-US" sz="32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。  </a:t>
            </a:r>
            <a:endParaRPr lang="zh-CN" altLang="en-US" sz="3200"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9260" y="3185160"/>
            <a:ext cx="6591300" cy="15621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第二部分（3--4）希望海外同胞耐心细心地教孩子学好汉字，说明汉字在</a:t>
            </a:r>
            <a:r>
              <a:rPr lang="zh-CN" altLang="en-US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表意上的魅力</a:t>
            </a:r>
            <a:r>
              <a:rPr lang="zh-CN" altLang="en-US" sz="32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。</a:t>
            </a:r>
            <a:endParaRPr lang="zh-CN" altLang="en-US" sz="32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1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4d3b1709445d7ddc7579d"/>
          <p:cNvPicPr>
            <a:picLocks noChangeAspect="1"/>
          </p:cNvPicPr>
          <p:nvPr/>
        </p:nvPicPr>
        <p:blipFill>
          <a:blip r:embed="rId1"/>
          <a:srcRect l="7192" t="1883" r="2992" b="4357"/>
          <a:stretch>
            <a:fillRect/>
          </a:stretch>
        </p:blipFill>
        <p:spPr>
          <a:xfrm>
            <a:off x="1905" y="-36830"/>
            <a:ext cx="9145905" cy="6200775"/>
          </a:xfrm>
          <a:prstGeom prst="rect">
            <a:avLst/>
          </a:prstGeom>
        </p:spPr>
      </p:pic>
      <p:sp>
        <p:nvSpPr>
          <p:cNvPr id="10243" name="矩形 10242"/>
          <p:cNvSpPr/>
          <p:nvPr/>
        </p:nvSpPr>
        <p:spPr>
          <a:xfrm>
            <a:off x="264160" y="1366520"/>
            <a:ext cx="8187690" cy="389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、文中运用了哪些说明方法？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、本文举例说明的方法与一般文章的写法有什么不同？这样写有什么好处？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、本文的文学色彩和感情色彩还体现在哪些地方？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cs typeface="+mn-ea"/>
                <a:sym typeface="+mn-ea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+mn-ea"/>
                <a:sym typeface="+mn-ea"/>
              </a:rPr>
              <a:t>、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cs typeface="+mn-ea"/>
                <a:sym typeface="+mn-ea"/>
              </a:rPr>
              <a:t>作者文中洋溢着怎样的情感？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200" y="68580"/>
            <a:ext cx="5516245" cy="7620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400">
                <a:ln w="19050">
                  <a:solidFill>
                    <a:srgbClr val="FF0066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康海报体W12" panose="040B0C00000000000000" charset="-122"/>
                <a:ea typeface="华康海报体W12" panose="040B0C00000000000000" charset="-122"/>
              </a:rPr>
              <a:t>重点探究</a:t>
            </a:r>
            <a:endParaRPr lang="zh-CN" altLang="en-US" sz="4400">
              <a:ln w="19050">
                <a:solidFill>
                  <a:srgbClr val="FF0066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华康海报体W12" panose="040B0C00000000000000" charset="-122"/>
              <a:ea typeface="华康海报体W12" panose="040B0C00000000000000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014111562226469"/>
          <p:cNvPicPr>
            <a:picLocks noChangeAspect="1"/>
          </p:cNvPicPr>
          <p:nvPr/>
        </p:nvPicPr>
        <p:blipFill>
          <a:blip r:embed="rId1"/>
          <a:srcRect l="2475" t="10000" r="2842" b="9005"/>
          <a:stretch>
            <a:fillRect/>
          </a:stretch>
        </p:blipFill>
        <p:spPr>
          <a:xfrm>
            <a:off x="-27940" y="-33655"/>
            <a:ext cx="9211310" cy="68687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99160" y="1097915"/>
            <a:ext cx="7960360" cy="709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、文中运用了哪些说明方法？</a:t>
            </a:r>
            <a:endParaRPr lang="zh-CN" altLang="en-US" sz="4000"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6735" y="2308225"/>
            <a:ext cx="538797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举例子、作比较、打比方、作引用等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45"/>
          <p:cNvPicPr>
            <a:picLocks noChangeAspect="1"/>
          </p:cNvPicPr>
          <p:nvPr/>
        </p:nvPicPr>
        <p:blipFill>
          <a:blip r:embed="rId1"/>
          <a:srcRect l="41251" t="47879" r="2076" b="362"/>
          <a:stretch>
            <a:fillRect/>
          </a:stretch>
        </p:blipFill>
        <p:spPr>
          <a:xfrm>
            <a:off x="5238750" y="4088765"/>
            <a:ext cx="3875405" cy="2653665"/>
          </a:xfrm>
          <a:prstGeom prst="rect">
            <a:avLst/>
          </a:prstGeom>
        </p:spPr>
      </p:pic>
      <p:sp>
        <p:nvSpPr>
          <p:cNvPr id="11267" name="文本框 11266"/>
          <p:cNvSpPr txBox="1"/>
          <p:nvPr/>
        </p:nvSpPr>
        <p:spPr>
          <a:xfrm>
            <a:off x="484505" y="1807210"/>
            <a:ext cx="8305800" cy="2065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9900FF"/>
                </a:solidFill>
                <a:latin typeface="华文中宋" panose="02010600040101010101" charset="-122"/>
                <a:ea typeface="华文中宋" panose="02010600040101010101" charset="-122"/>
                <a:cs typeface="+mn-ea"/>
                <a:sym typeface="+mn-ea"/>
              </a:rPr>
              <a:t>    这篇文章所举例子，富有典型性和形象性，且作者采用讲故事的形式举例的，是一种文学笔调。</a:t>
            </a:r>
            <a:endParaRPr lang="en-US" altLang="zh-CN" sz="3600" b="1" dirty="0">
              <a:solidFill>
                <a:srgbClr val="9900FF"/>
              </a:solidFill>
              <a:latin typeface="华文中宋" panose="02010600040101010101" charset="-122"/>
              <a:ea typeface="华文中宋" panose="02010600040101010101" charset="-122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355" y="347345"/>
            <a:ext cx="8307705" cy="11969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本文举例说明的方法与一般文章的写法有什么不同？这样写有什么好处？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方正小标宋简体" panose="03000509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3977640"/>
            <a:ext cx="8197215" cy="140716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p>
            <a:pPr lvl="0"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800000"/>
                </a:solidFill>
                <a:latin typeface="华文中宋" panose="02010600040101010101" charset="-122"/>
                <a:ea typeface="华文中宋" panose="02010600040101010101" charset="-122"/>
                <a:cs typeface="+mn-ea"/>
                <a:sym typeface="+mn-ea"/>
              </a:rPr>
              <a:t>    这样写的好处是富有文艺性，吸引读者注意，引起阅读兴趣。</a:t>
            </a:r>
            <a:endParaRPr lang="en-US" altLang="zh-CN" sz="3600" b="1" dirty="0">
              <a:solidFill>
                <a:srgbClr val="800000"/>
              </a:solidFill>
              <a:latin typeface="华文中宋" panose="02010600040101010101" charset="-122"/>
              <a:ea typeface="华文中宋" panose="0201060004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9769089_174830918778_2"/>
          <p:cNvPicPr>
            <a:picLocks noChangeAspect="1"/>
          </p:cNvPicPr>
          <p:nvPr/>
        </p:nvPicPr>
        <p:blipFill>
          <a:blip r:embed="rId1"/>
          <a:srcRect l="720" t="6313" r="600" b="19032"/>
          <a:stretch>
            <a:fillRect/>
          </a:stretch>
        </p:blipFill>
        <p:spPr>
          <a:xfrm>
            <a:off x="-30480" y="1255395"/>
            <a:ext cx="9174480" cy="5631815"/>
          </a:xfrm>
          <a:prstGeom prst="rect">
            <a:avLst/>
          </a:prstGeom>
        </p:spPr>
      </p:pic>
      <p:sp>
        <p:nvSpPr>
          <p:cNvPr id="11267" name="文本框 11266"/>
          <p:cNvSpPr txBox="1"/>
          <p:nvPr/>
        </p:nvSpPr>
        <p:spPr>
          <a:xfrm>
            <a:off x="541020" y="2223770"/>
            <a:ext cx="8305800" cy="2065020"/>
          </a:xfrm>
          <a:prstGeom prst="rect">
            <a:avLst/>
          </a:prstGeom>
          <a:solidFill>
            <a:schemeClr val="bg1">
              <a:lumMod val="95000"/>
              <a:alpha val="77000"/>
            </a:schemeClr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标题富有文学色彩、开头引人入胜、运用比喻和引用等修辞变抽象为具体等方法。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597535"/>
            <a:ext cx="796036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、本文的文学色彩和感情色彩还体现在哪些地方？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 (2)"/>
          <p:cNvPicPr>
            <a:picLocks noChangeAspect="1"/>
          </p:cNvPicPr>
          <p:nvPr/>
        </p:nvPicPr>
        <p:blipFill>
          <a:blip r:embed="rId1"/>
          <a:srcRect l="20419" r="5835"/>
          <a:stretch>
            <a:fillRect/>
          </a:stretch>
        </p:blipFill>
        <p:spPr>
          <a:xfrm>
            <a:off x="6071235" y="2553970"/>
            <a:ext cx="3088640" cy="42964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8795" y="542925"/>
            <a:ext cx="7303135" cy="648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dirty="0">
                <a:solidFill>
                  <a:srgbClr val="003300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003300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、作者文中洋溢着怎样的情感？</a:t>
            </a:r>
            <a:endParaRPr lang="zh-CN" altLang="en-US" sz="3600" dirty="0">
              <a:solidFill>
                <a:srgbClr val="003300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7375" y="1265555"/>
            <a:ext cx="5661660" cy="537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zh-CN" altLang="en-US" sz="3200" b="1" dirty="0">
                <a:latin typeface="+mj-ea"/>
                <a:ea typeface="方正小标宋简体" panose="03000509000000000000" charset="-122"/>
                <a:sym typeface="+mn-ea"/>
              </a:rPr>
              <a:t> 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310" y="1377950"/>
            <a:ext cx="8164195" cy="4234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3200">
                <a:latin typeface="方正小标宋简体" panose="03000509000000000000" charset="-122"/>
                <a:ea typeface="方正小标宋简体" panose="03000509000000000000" charset="-122"/>
              </a:rPr>
              <a:t>1.</a:t>
            </a:r>
            <a:r>
              <a:rPr lang="zh-CN" altLang="en-US" sz="3200">
                <a:latin typeface="方正小标宋简体" panose="03000509000000000000" charset="-122"/>
                <a:ea typeface="方正小标宋简体" panose="03000509000000000000" charset="-122"/>
              </a:rPr>
              <a:t>举例引出说明中心"汉字的魅力" </a:t>
            </a:r>
            <a:r>
              <a:rPr lang="zh-CN" altLang="en-US" sz="32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（赞叹） </a:t>
            </a:r>
            <a:endParaRPr lang="zh-CN" altLang="en-US" sz="3200">
              <a:solidFill>
                <a:srgbClr val="FF00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>
                <a:latin typeface="方正小标宋简体" panose="03000509000000000000" charset="-122"/>
                <a:ea typeface="方正小标宋简体" panose="03000509000000000000" charset="-122"/>
              </a:rPr>
              <a:t>2.</a:t>
            </a:r>
            <a:r>
              <a:rPr lang="zh-CN" altLang="en-US" sz="3200">
                <a:latin typeface="方正小标宋简体" panose="03000509000000000000" charset="-122"/>
                <a:ea typeface="方正小标宋简体" panose="03000509000000000000" charset="-122"/>
              </a:rPr>
              <a:t>汉字作为母语，将伴随人的一生 </a:t>
            </a:r>
            <a:r>
              <a:rPr lang="zh-CN" altLang="en-US" sz="32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（自豪） </a:t>
            </a:r>
            <a:endParaRPr lang="zh-CN" altLang="en-US" sz="3200">
              <a:solidFill>
                <a:srgbClr val="FF00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>
                <a:latin typeface="方正小标宋简体" panose="03000509000000000000" charset="-122"/>
                <a:ea typeface="方正小标宋简体" panose="03000509000000000000" charset="-122"/>
              </a:rPr>
              <a:t>3.</a:t>
            </a:r>
            <a:r>
              <a:rPr lang="zh-CN" altLang="en-US" sz="3200">
                <a:latin typeface="方正小标宋简体" panose="03000509000000000000" charset="-122"/>
                <a:ea typeface="方正小标宋简体" panose="03000509000000000000" charset="-122"/>
              </a:rPr>
              <a:t>汉字的特点及魅力 </a:t>
            </a:r>
            <a:r>
              <a:rPr lang="zh-CN" altLang="en-US" sz="32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（推崇） </a:t>
            </a:r>
            <a:endParaRPr lang="zh-CN" altLang="en-US" sz="3200">
              <a:solidFill>
                <a:srgbClr val="FF00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>
                <a:latin typeface="方正小标宋简体" panose="03000509000000000000" charset="-122"/>
                <a:ea typeface="方正小标宋简体" panose="03000509000000000000" charset="-122"/>
              </a:rPr>
              <a:t>4.</a:t>
            </a:r>
            <a:r>
              <a:rPr lang="zh-CN" altLang="en-US" sz="3200">
                <a:latin typeface="方正小标宋简体" panose="03000509000000000000" charset="-122"/>
                <a:ea typeface="方正小标宋简体" panose="03000509000000000000" charset="-122"/>
              </a:rPr>
              <a:t>汉字给漂泊异乡的人的力量 </a:t>
            </a:r>
            <a:r>
              <a:rPr lang="zh-CN" altLang="en-US" sz="32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（崇敬）</a:t>
            </a:r>
            <a:r>
              <a:rPr lang="zh-CN" altLang="en-US" sz="3200"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3200"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>
                <a:latin typeface="方正小标宋简体" panose="03000509000000000000" charset="-122"/>
                <a:ea typeface="方正小标宋简体" panose="03000509000000000000" charset="-122"/>
              </a:rPr>
              <a:t>5.</a:t>
            </a:r>
            <a:r>
              <a:rPr lang="zh-CN" altLang="en-US" sz="3200">
                <a:latin typeface="方正小标宋简体" panose="03000509000000000000" charset="-122"/>
                <a:ea typeface="方正小标宋简体" panose="03000509000000000000" charset="-122"/>
              </a:rPr>
              <a:t>借《俄罗斯语言》赞中国汉字 </a:t>
            </a:r>
            <a:r>
              <a:rPr lang="zh-CN" altLang="en-US" sz="32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（骄傲） </a:t>
            </a:r>
            <a:endParaRPr lang="zh-CN" altLang="en-US" sz="3200">
              <a:solidFill>
                <a:srgbClr val="FF0000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 (2)"/>
          <p:cNvPicPr>
            <a:picLocks noChangeAspect="1"/>
          </p:cNvPicPr>
          <p:nvPr/>
        </p:nvPicPr>
        <p:blipFill>
          <a:blip r:embed="rId1"/>
          <a:srcRect l="20419" r="5835"/>
          <a:stretch>
            <a:fillRect/>
          </a:stretch>
        </p:blipFill>
        <p:spPr>
          <a:xfrm>
            <a:off x="6071235" y="2553970"/>
            <a:ext cx="3088640" cy="42964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6695" y="195580"/>
            <a:ext cx="7303135" cy="7620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sz="4400" dirty="0">
                <a:ln w="6600">
                  <a:solidFill>
                    <a:srgbClr val="FF0066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FF0066"/>
                  </a:outerShdw>
                </a:effectLst>
                <a:latin typeface="华康海报体W12" panose="040B0C00000000000000" charset="-122"/>
                <a:ea typeface="华康海报体W12" panose="040B0C00000000000000" charset="-122"/>
                <a:sym typeface="+mn-ea"/>
              </a:rPr>
              <a:t>本文的写作特点</a:t>
            </a:r>
            <a:endParaRPr lang="zh-CN" sz="4400" dirty="0">
              <a:ln w="6600">
                <a:solidFill>
                  <a:srgbClr val="FF0066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rgbClr val="FF0066"/>
                </a:outerShdw>
              </a:effectLst>
              <a:latin typeface="华康海报体W12" panose="040B0C00000000000000" charset="-122"/>
              <a:ea typeface="华康海报体W12" panose="040B0C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7375" y="1265555"/>
            <a:ext cx="5661660" cy="537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zh-CN" altLang="en-US" sz="3200" b="1" dirty="0">
                <a:latin typeface="+mj-ea"/>
                <a:ea typeface="方正小标宋简体" panose="03000509000000000000" charset="-122"/>
                <a:sym typeface="+mn-ea"/>
              </a:rPr>
              <a:t> 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4490" y="1113790"/>
            <a:ext cx="8164195" cy="4297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1</a:t>
            </a:r>
            <a:r>
              <a:rPr lang="zh-CN" altLang="en-US"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、</a:t>
            </a:r>
            <a:r>
              <a:rPr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富有</a:t>
            </a:r>
            <a:r>
              <a:rPr sz="36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文学色彩和感情色彩</a:t>
            </a:r>
            <a:r>
              <a:rPr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（引用屠格涅夫的散文诗）</a:t>
            </a:r>
            <a:endParaRPr sz="360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>
              <a:lnSpc>
                <a:spcPct val="150000"/>
              </a:lnSpc>
            </a:pPr>
            <a:r>
              <a:rPr lang="en-US"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2</a:t>
            </a:r>
            <a:r>
              <a:rPr lang="zh-CN" altLang="en-US"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、</a:t>
            </a:r>
            <a:r>
              <a:rPr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大量运用</a:t>
            </a:r>
            <a:r>
              <a:rPr sz="40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比喻句</a:t>
            </a:r>
            <a:endParaRPr sz="4000">
              <a:solidFill>
                <a:srgbClr val="FF0000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3</a:t>
            </a:r>
            <a:r>
              <a:rPr lang="zh-CN" altLang="en-US"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、</a:t>
            </a:r>
            <a:r>
              <a:rPr sz="360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作比较</a:t>
            </a:r>
            <a:r>
              <a:rPr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的说明方法 </a:t>
            </a:r>
            <a:r>
              <a:rPr lang="zh-CN" altLang="en-US"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zh-CN" altLang="en-US" sz="360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4</a:t>
            </a:r>
            <a:r>
              <a:rPr lang="zh-CN" altLang="en-US" sz="3600">
                <a:solidFill>
                  <a:srgbClr val="0000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、说明内容与所要表达的情感交织</a:t>
            </a:r>
            <a:endParaRPr lang="zh-CN" altLang="en-US" sz="3600">
              <a:solidFill>
                <a:srgbClr val="0000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78460" y="184150"/>
            <a:ext cx="7886700" cy="825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smtClean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康海报体W12" panose="040B0C00000000000000" charset="-122"/>
                <a:ea typeface="华康海报体W12" panose="040B0C00000000000000" charset="-122"/>
              </a:rPr>
              <a:t>小结</a:t>
            </a:r>
            <a:endParaRPr lang="zh-CN" altLang="en-US" sz="5400" smtClean="0">
              <a:ln w="6600">
                <a:solidFill>
                  <a:schemeClr val="tx1"/>
                </a:solidFill>
                <a:prstDash val="solid"/>
              </a:ln>
              <a:solidFill>
                <a:srgbClr val="FF00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华康海报体W12" panose="040B0C00000000000000" charset="-122"/>
              <a:ea typeface="华康海报体W12" panose="040B0C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72770" y="126936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3600" b="1" smtClean="0"/>
              <a:t>       </a:t>
            </a:r>
            <a:r>
              <a:rPr lang="zh-CN" altLang="en-US" sz="3600" b="1" smtClean="0"/>
              <a:t>本文是篇科学小品文，作者运用散文的笔调，设置了鲜明生动的标题，用形象生动的事例开关，用富有文学色彩和感情色彩的语言，娓娓道来，把汉字集形象、声音和辞义三者于一体的特征，以及由此产生的魅力说得引人入胜。</a:t>
            </a:r>
            <a:endParaRPr lang="zh-CN" altLang="en-US" sz="3600" b="1" smtClean="0"/>
          </a:p>
        </p:txBody>
      </p:sp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857250" y="357188"/>
            <a:ext cx="7772400" cy="714375"/>
          </a:xfrm>
        </p:spPr>
        <p:txBody>
          <a:bodyPr vert="horz" wrap="square" lIns="91440" tIns="45720" rIns="91440" bIns="45720" anchor="ctr"/>
          <a:p>
            <a:pPr eaLnBrk="1" hangingPunct="1"/>
            <a:br>
              <a:rPr lang="zh-CN" altLang="en-US" sz="3200" b="1" dirty="0"/>
            </a:b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现在开始玩舌头，看看你的舌头等级 </a:t>
            </a:r>
            <a:b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32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 </a:t>
            </a:r>
            <a:br>
              <a:rPr lang="zh-CN" altLang="en-US" sz="32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</a:br>
            <a:endParaRPr lang="zh-CN" altLang="en-US" sz="32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5123" name="Rectangle 3"/>
          <p:cNvSpPr>
            <a:spLocks noGrp="1"/>
          </p:cNvSpPr>
          <p:nvPr>
            <p:ph sz="half" idx="1"/>
          </p:nvPr>
        </p:nvSpPr>
        <p:spPr>
          <a:xfrm>
            <a:off x="428625" y="928688"/>
            <a:ext cx="8429625" cy="5929312"/>
          </a:xfrm>
        </p:spPr>
        <p:txBody>
          <a:bodyPr vert="horz" wrap="square" lIns="91440" tIns="45720" rIns="91440" bIns="45720" anchor="t"/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　　一级：初入江湖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                              化肥会挥发 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　　二级：小有名气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                              黑化肥发灰，灰化肥发黑 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　　三级：名动一方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                             黑化肥发灰会挥发；灰化肥挥发会发黑 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　　四级：天下闻名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                             黑化肥挥发发灰会花飞；灰化肥挥发发黑会飞花 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　　五级：一代宗师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                             黑灰化肥会挥发发灰黑讳为花飞；灰黑化肥会挥发发黑灰为讳飞花 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　　六级：超凡入圣 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                              黑灰化肥灰会挥发发灰黑讳为黑灰花会飞；灰黑化肥会会挥发发黑灰为讳飞花化为灰 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　　七级：天外飞仙 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r>
              <a:rPr kumimoji="1" lang="zh-CN" altLang="en-US" sz="180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                             黑化黑灰化肥灰会挥发发灰黑讳为黑灰花会回飞；灰化灰黑化肥会挥发发黑灰为讳飞花回化为灰</a:t>
            </a:r>
            <a:endParaRPr kumimoji="1" lang="zh-CN" altLang="en-US" sz="1800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124" name="内容占位符 5"/>
          <p:cNvSpPr>
            <a:spLocks noGrp="1"/>
          </p:cNvSpPr>
          <p:nvPr>
            <p:ph sz="half" idx="2"/>
          </p:nvPr>
        </p:nvSpPr>
        <p:spPr>
          <a:xfrm>
            <a:off x="214313" y="1857375"/>
            <a:ext cx="3810000" cy="45005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br>
              <a:rPr kumimoji="1" lang="zh-CN" altLang="en-US" dirty="0">
                <a:latin typeface="+mn-lt"/>
                <a:ea typeface="+mn-ea"/>
                <a:cs typeface="+mn-cs"/>
              </a:rPr>
            </a:br>
            <a:endParaRPr kumimoji="1" lang="zh-CN" altLang="en-US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0685" y="346075"/>
            <a:ext cx="7772400" cy="8032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再来一条，你喜欢的绕口令：</a:t>
            </a:r>
            <a:endParaRPr kumimoji="1" lang="zh-CN" altLang="en-US" sz="3600" b="0" i="1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  <a:lumOff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148" name="TextBox 3"/>
          <p:cNvSpPr txBox="1"/>
          <p:nvPr/>
        </p:nvSpPr>
        <p:spPr>
          <a:xfrm>
            <a:off x="610553" y="3687763"/>
            <a:ext cx="614362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4000" b="1" i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读完后，你有什么感觉？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6426" y="4660912"/>
            <a:ext cx="700092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明确：汉字有着悦耳的音律</a:t>
            </a:r>
            <a:endParaRPr kumimoji="0" lang="zh-CN" altLang="en-US" sz="4400" b="0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8140" y="1149350"/>
            <a:ext cx="709549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2"/>
                </a:solidFill>
              </a:rPr>
              <a:t>哥哥挎筐过宽沟，</a:t>
            </a:r>
            <a:endParaRPr lang="zh-CN" altLang="en-US" sz="3600" b="1">
              <a:solidFill>
                <a:schemeClr val="tx2"/>
              </a:solidFill>
            </a:endParaRPr>
          </a:p>
          <a:p>
            <a:r>
              <a:rPr lang="zh-CN" altLang="en-US" sz="3600" b="1">
                <a:solidFill>
                  <a:schemeClr val="tx2"/>
                </a:solidFill>
              </a:rPr>
              <a:t>快过宽沟看怪狗，</a:t>
            </a:r>
            <a:endParaRPr lang="zh-CN" altLang="en-US" sz="3600" b="1">
              <a:solidFill>
                <a:schemeClr val="tx2"/>
              </a:solidFill>
            </a:endParaRPr>
          </a:p>
          <a:p>
            <a:r>
              <a:rPr lang="zh-CN" altLang="en-US" sz="3600" b="1">
                <a:solidFill>
                  <a:schemeClr val="tx2"/>
                </a:solidFill>
              </a:rPr>
              <a:t>光看怪狗瓜筐扣，</a:t>
            </a:r>
            <a:endParaRPr lang="zh-CN" altLang="en-US" sz="3600" b="1">
              <a:solidFill>
                <a:schemeClr val="tx2"/>
              </a:solidFill>
            </a:endParaRPr>
          </a:p>
          <a:p>
            <a:r>
              <a:rPr lang="zh-CN" altLang="en-US" sz="3600" b="1">
                <a:solidFill>
                  <a:schemeClr val="tx2"/>
                </a:solidFill>
              </a:rPr>
              <a:t>瓜滚筐扣哥怪狗。</a:t>
            </a:r>
            <a:endParaRPr lang="zh-CN" altLang="en-US" sz="36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文本框 5122"/>
          <p:cNvSpPr txBox="1"/>
          <p:nvPr/>
        </p:nvSpPr>
        <p:spPr>
          <a:xfrm>
            <a:off x="187325" y="1107440"/>
            <a:ext cx="8453120" cy="2771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lnSpc>
                <a:spcPct val="11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、了解汉字的魅力所在，增强学生热爱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lnSpc>
                <a:spcPct val="11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祖国语言的情感。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lnSpc>
                <a:spcPct val="11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、了解汉字的基本常识，把握汉字的构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lnSpc>
                <a:spcPct val="11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字特征。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lnSpc>
                <a:spcPct val="11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、理解说明文的文学色彩和感情色彩。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600" y="4306570"/>
            <a:ext cx="8511540" cy="1879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方正中倩简体" panose="03000509000000000000" charset="-122"/>
                <a:ea typeface="方正中倩简体" panose="03000509000000000000" charset="-122"/>
                <a:sym typeface="+mn-ea"/>
              </a:rPr>
              <a:t>教学重点：</a:t>
            </a:r>
            <a:endParaRPr lang="zh-CN" altLang="en-US" sz="3600" b="1" dirty="0">
              <a:solidFill>
                <a:srgbClr val="FF0066"/>
              </a:solidFill>
              <a:latin typeface="方正中倩简体" panose="03000509000000000000" charset="-122"/>
              <a:ea typeface="方正中倩简体" panose="03000509000000000000" charset="-122"/>
              <a:sym typeface="+mn-ea"/>
            </a:endParaRPr>
          </a:p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FF5050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      </a:t>
            </a:r>
            <a:r>
              <a:rPr lang="en-US" altLang="zh-CN" sz="3200" dirty="0">
                <a:solidFill>
                  <a:schemeClr val="tx2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1</a:t>
            </a:r>
            <a:r>
              <a:rPr lang="zh-CN" altLang="en-US" sz="3200" dirty="0">
                <a:solidFill>
                  <a:schemeClr val="tx2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、汉字的魅力所在</a:t>
            </a:r>
            <a:endParaRPr lang="zh-CN" altLang="en-US" sz="3200" dirty="0">
              <a:solidFill>
                <a:schemeClr val="tx2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  <a:p>
            <a:pPr lvl="0"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2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      2</a:t>
            </a:r>
            <a:r>
              <a:rPr lang="zh-CN" altLang="en-US" sz="3200" dirty="0">
                <a:solidFill>
                  <a:schemeClr val="tx2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、感悟文中体现的强烈的情感色彩</a:t>
            </a:r>
            <a:endParaRPr lang="zh-CN" altLang="en-US" sz="3200" dirty="0">
              <a:solidFill>
                <a:schemeClr val="tx2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205" y="425450"/>
            <a:ext cx="45904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FF5050"/>
                </a:solidFill>
                <a:latin typeface="华康海报体W12" panose="040B0C00000000000000" charset="-122"/>
                <a:ea typeface="华康海报体W12" panose="040B0C00000000000000" charset="-122"/>
                <a:sym typeface="+mn-ea"/>
              </a:rPr>
              <a:t>教学目标：</a:t>
            </a:r>
            <a:endParaRPr lang="zh-CN" altLang="en-US" sz="3600" b="1" dirty="0">
              <a:solidFill>
                <a:srgbClr val="FF5050"/>
              </a:solidFill>
              <a:latin typeface="华康海报体W12" panose="040B0C00000000000000" charset="-122"/>
              <a:ea typeface="华康海报体W12" panose="040B0C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5"/>
          <p:cNvSpPr txBox="1"/>
          <p:nvPr/>
        </p:nvSpPr>
        <p:spPr>
          <a:xfrm>
            <a:off x="539750" y="333375"/>
            <a:ext cx="58324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endParaRPr lang="en-US" altLang="zh-CN" sz="32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8195" name="Group 6"/>
          <p:cNvGrpSpPr/>
          <p:nvPr/>
        </p:nvGrpSpPr>
        <p:grpSpPr>
          <a:xfrm>
            <a:off x="230505" y="263525"/>
            <a:ext cx="1500188" cy="1917700"/>
            <a:chOff x="0" y="0"/>
            <a:chExt cx="2988" cy="772"/>
          </a:xfrm>
        </p:grpSpPr>
        <p:pic>
          <p:nvPicPr>
            <p:cNvPr id="8198" name="Picture 7" descr="u=1144966313,2312614815&amp;gp=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653" cy="4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9" name="Text Box 8"/>
            <p:cNvSpPr txBox="1"/>
            <p:nvPr/>
          </p:nvSpPr>
          <p:spPr>
            <a:xfrm>
              <a:off x="311" y="28"/>
              <a:ext cx="2677" cy="7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dirty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赏</a:t>
              </a:r>
              <a:endParaRPr lang="zh-CN" altLang="en-US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  <a:p>
              <a:pPr lvl="0"/>
              <a:endPara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</a:endParaRPr>
            </a:p>
          </p:txBody>
        </p:sp>
      </p:grpSp>
      <p:pic>
        <p:nvPicPr>
          <p:cNvPr id="8196" name="TextBox 5"/>
          <p:cNvPicPr/>
          <p:nvPr/>
        </p:nvPicPr>
        <p:blipFill>
          <a:blip r:embed="rId2"/>
          <a:stretch>
            <a:fillRect/>
          </a:stretch>
        </p:blipFill>
        <p:spPr>
          <a:xfrm>
            <a:off x="1536700" y="2041525"/>
            <a:ext cx="6613525" cy="126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 flipH="1">
            <a:off x="2332038" y="4500563"/>
            <a:ext cx="5811838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具有悠久的历史和极高的艺术价值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685800" y="433705"/>
            <a:ext cx="77724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u="sng" dirty="0">
                <a:solidFill>
                  <a:srgbClr val="FF0000"/>
                </a:solidFill>
              </a:rPr>
              <a:t>猜字谜</a:t>
            </a:r>
            <a:endParaRPr lang="zh-CN" altLang="en-US" b="1" u="sng" dirty="0">
              <a:solidFill>
                <a:srgbClr val="FF0000"/>
              </a:solidFill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685800" y="1622425"/>
            <a:ext cx="7772400" cy="41148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b="1"/>
              <a:t>1</a:t>
            </a:r>
            <a:r>
              <a:rPr lang="zh-CN" altLang="en-US" b="1" dirty="0"/>
              <a:t>、石字出头，不是右字。</a:t>
            </a:r>
            <a:endParaRPr lang="zh-CN" altLang="en-US" b="1" dirty="0"/>
          </a:p>
          <a:p>
            <a:pPr eaLnBrk="1" hangingPunct="1"/>
            <a:r>
              <a:rPr lang="en-US" altLang="zh-CN" b="1"/>
              <a:t>2</a:t>
            </a:r>
            <a:r>
              <a:rPr lang="zh-CN" altLang="en-US" b="1" dirty="0"/>
              <a:t>、甜咸苦辣各味皆备。</a:t>
            </a:r>
            <a:endParaRPr lang="zh-CN" altLang="en-US" b="1" dirty="0"/>
          </a:p>
          <a:p>
            <a:pPr eaLnBrk="1" hangingPunct="1"/>
            <a:r>
              <a:rPr lang="en-US" altLang="zh-CN" b="1"/>
              <a:t>3</a:t>
            </a:r>
            <a:r>
              <a:rPr lang="zh-CN" altLang="en-US" b="1" dirty="0"/>
              <a:t>、一杯一杯不落空。</a:t>
            </a:r>
            <a:endParaRPr lang="zh-CN" altLang="en-US" b="1" dirty="0"/>
          </a:p>
          <a:p>
            <a:pPr eaLnBrk="1" hangingPunct="1"/>
            <a:r>
              <a:rPr lang="en-US" altLang="zh-CN" b="1"/>
              <a:t>4</a:t>
            </a:r>
            <a:r>
              <a:rPr lang="zh-CN" altLang="en-US" b="1" dirty="0"/>
              <a:t>、文武合一。</a:t>
            </a:r>
            <a:endParaRPr lang="zh-CN" altLang="en-US" b="1" dirty="0"/>
          </a:p>
          <a:p>
            <a:pPr eaLnBrk="1" hangingPunct="1"/>
            <a:r>
              <a:rPr lang="en-US" altLang="zh-CN" b="1"/>
              <a:t>5</a:t>
            </a:r>
            <a:r>
              <a:rPr lang="zh-CN" altLang="en-US" b="1" dirty="0"/>
              <a:t>、我没有他有，天没有地有。</a:t>
            </a:r>
            <a:endParaRPr lang="zh-CN" altLang="en-US" b="1" dirty="0"/>
          </a:p>
          <a:p>
            <a:pPr eaLnBrk="1" hangingPunct="1"/>
            <a:r>
              <a:rPr lang="en-US" altLang="zh-CN" b="1"/>
              <a:t>6</a:t>
            </a:r>
            <a:r>
              <a:rPr lang="zh-CN" altLang="en-US" b="1" dirty="0"/>
              <a:t>、一只大耳朵，遮掉半边脸。</a:t>
            </a:r>
            <a:endParaRPr lang="zh-CN" altLang="en-US" b="1" dirty="0"/>
          </a:p>
          <a:p>
            <a:pPr eaLnBrk="1" hangingPunct="1"/>
            <a:r>
              <a:rPr lang="en-US" altLang="zh-CN" b="1"/>
              <a:t>7</a:t>
            </a:r>
            <a:r>
              <a:rPr lang="zh-CN" altLang="en-US" b="1" dirty="0"/>
              <a:t>、值钱不值钱，全在这两点。</a:t>
            </a:r>
            <a:endParaRPr lang="zh-CN" altLang="en-US" b="1" dirty="0"/>
          </a:p>
          <a:p>
            <a:pPr eaLnBrk="1" hangingPunct="1"/>
            <a:endParaRPr lang="en-US" altLang="zh-CN"/>
          </a:p>
        </p:txBody>
      </p:sp>
      <p:sp>
        <p:nvSpPr>
          <p:cNvPr id="202756" name="Text Box 4"/>
          <p:cNvSpPr txBox="1"/>
          <p:nvPr/>
        </p:nvSpPr>
        <p:spPr>
          <a:xfrm>
            <a:off x="6011863" y="1630363"/>
            <a:ext cx="5762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岩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2757" name="Text Box 5"/>
          <p:cNvSpPr txBox="1"/>
          <p:nvPr/>
        </p:nvSpPr>
        <p:spPr>
          <a:xfrm>
            <a:off x="5651500" y="2206625"/>
            <a:ext cx="50482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口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2758" name="Text Box 6"/>
          <p:cNvSpPr txBox="1"/>
          <p:nvPr/>
        </p:nvSpPr>
        <p:spPr>
          <a:xfrm>
            <a:off x="5292725" y="2782888"/>
            <a:ext cx="576263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林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2759" name="Text Box 7"/>
          <p:cNvSpPr txBox="1"/>
          <p:nvPr/>
        </p:nvSpPr>
        <p:spPr>
          <a:xfrm>
            <a:off x="4140200" y="3286125"/>
            <a:ext cx="5762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斌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2760" name="Text Box 8"/>
          <p:cNvSpPr txBox="1"/>
          <p:nvPr/>
        </p:nvSpPr>
        <p:spPr>
          <a:xfrm flipH="1">
            <a:off x="6659563" y="3862388"/>
            <a:ext cx="792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2762" name="Text Box 10"/>
          <p:cNvSpPr txBox="1"/>
          <p:nvPr/>
        </p:nvSpPr>
        <p:spPr>
          <a:xfrm>
            <a:off x="6877050" y="4486275"/>
            <a:ext cx="6477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险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2763" name="Text Box 11"/>
          <p:cNvSpPr txBox="1"/>
          <p:nvPr/>
        </p:nvSpPr>
        <p:spPr>
          <a:xfrm>
            <a:off x="6877050" y="5157788"/>
            <a:ext cx="6477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金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275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275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275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275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275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275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27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27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276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276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276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276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p>
            <a:r>
              <a:rPr kumimoji="1" lang="zh-CN" altLang="en-US" sz="2800" dirty="0">
                <a:latin typeface="+mj-lt"/>
                <a:ea typeface="+mj-ea"/>
                <a:cs typeface="+mj-cs"/>
              </a:rPr>
              <a:t>最早的文字：</a:t>
            </a:r>
            <a:endParaRPr kumimoji="1" lang="zh-CN" altLang="en-US" sz="2800" dirty="0">
              <a:latin typeface="+mj-lt"/>
              <a:ea typeface="+mj-ea"/>
              <a:cs typeface="+mj-cs"/>
            </a:endParaRPr>
          </a:p>
        </p:txBody>
      </p:sp>
      <p:pic>
        <p:nvPicPr>
          <p:cNvPr id="9219" name="图片占位符 4" descr="2.jpg"/>
          <p:cNvPicPr>
            <a:picLocks noGrp="1"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/>
      </p:pic>
      <p:sp>
        <p:nvSpPr>
          <p:cNvPr id="9220" name="文本占位符 3"/>
          <p:cNvSpPr>
            <a:spLocks noGrp="1"/>
          </p:cNvSpPr>
          <p:nvPr>
            <p:ph type="body" sz="half" idx="2"/>
          </p:nvPr>
        </p:nvSpPr>
        <p:spPr/>
        <p:txBody>
          <a:bodyPr vert="horz" wrap="square" lIns="91440" tIns="45720" rIns="91440" bIns="45720" anchor="t"/>
          <a:p>
            <a:r>
              <a:rPr kumimoji="1" lang="zh-CN" altLang="en-US" sz="4400" dirty="0">
                <a:latin typeface="+mn-lt"/>
                <a:ea typeface="+mn-ea"/>
                <a:cs typeface="+mn-cs"/>
              </a:rPr>
              <a:t>商：甲骨文</a:t>
            </a:r>
            <a:br>
              <a:rPr kumimoji="1" lang="zh-CN" altLang="en-US" sz="4400" dirty="0">
                <a:latin typeface="+mn-lt"/>
                <a:ea typeface="+mn-ea"/>
                <a:cs typeface="+mn-cs"/>
              </a:rPr>
            </a:br>
            <a:endParaRPr kumimoji="1" lang="zh-CN" altLang="en-US" sz="44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p>
            <a:r>
              <a:rPr kumimoji="1" lang="zh-CN" altLang="en-US" sz="4000" b="0" dirty="0">
                <a:latin typeface="+mj-lt"/>
                <a:ea typeface="宋体" panose="02010600030101010101" pitchFamily="2" charset="-122"/>
                <a:cs typeface="+mj-cs"/>
              </a:rPr>
              <a:t>商周：</a:t>
            </a:r>
            <a:endParaRPr kumimoji="1" lang="zh-CN" altLang="en-US" sz="4000" dirty="0">
              <a:latin typeface="+mj-lt"/>
              <a:ea typeface="+mj-ea"/>
              <a:cs typeface="+mj-cs"/>
            </a:endParaRPr>
          </a:p>
        </p:txBody>
      </p:sp>
      <p:pic>
        <p:nvPicPr>
          <p:cNvPr id="10243" name="图片占位符 4" descr="3.jpg"/>
          <p:cNvPicPr>
            <a:picLocks noGrp="1"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/>
      </p:pic>
      <p:sp>
        <p:nvSpPr>
          <p:cNvPr id="10244" name="文本占位符 3"/>
          <p:cNvSpPr>
            <a:spLocks noGrp="1"/>
          </p:cNvSpPr>
          <p:nvPr>
            <p:ph type="body" sz="half" idx="2"/>
          </p:nvPr>
        </p:nvSpPr>
        <p:spPr/>
        <p:txBody>
          <a:bodyPr vert="horz" wrap="square" lIns="91440" tIns="45720" rIns="91440" bIns="45720" anchor="t"/>
          <a:p>
            <a:r>
              <a:rPr kumimoji="1" lang="zh-CN" altLang="en-US" sz="4400" b="1" dirty="0">
                <a:latin typeface="+mn-lt"/>
                <a:ea typeface="+mn-ea"/>
                <a:cs typeface="+mn-cs"/>
              </a:rPr>
              <a:t>金文（大篆）</a:t>
            </a:r>
            <a:endParaRPr kumimoji="1" lang="zh-CN" altLang="en-US" sz="4400" b="1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zhuansh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64163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4"/>
          <p:cNvSpPr txBox="1"/>
          <p:nvPr/>
        </p:nvSpPr>
        <p:spPr>
          <a:xfrm>
            <a:off x="107950" y="3284538"/>
            <a:ext cx="30956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笔画均匀，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华文琥珀" panose="02010800040101010101" pitchFamily="2" charset="-122"/>
            </a:endParaRPr>
          </a:p>
          <a:p>
            <a:pPr lvl="0"/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结构工整。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华文琥珀" panose="02010800040101010101" pitchFamily="2" charset="-122"/>
            </a:endParaRPr>
          </a:p>
        </p:txBody>
      </p:sp>
      <p:sp>
        <p:nvSpPr>
          <p:cNvPr id="11268" name="Text Box 3"/>
          <p:cNvSpPr txBox="1"/>
          <p:nvPr/>
        </p:nvSpPr>
        <p:spPr>
          <a:xfrm>
            <a:off x="6072188" y="428625"/>
            <a:ext cx="2819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秦：篆书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华文琥珀" panose="02010800040101010101" pitchFamily="2" charset="-122"/>
            </a:endParaRPr>
          </a:p>
        </p:txBody>
      </p:sp>
      <p:pic>
        <p:nvPicPr>
          <p:cNvPr id="11269" name="Picture 5" descr="http://www.freehead.com/ldsf/photo/ldsf-xiandai-hyfs2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916238" y="2997200"/>
            <a:ext cx="5973762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7" descr="j00991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5410200" y="1485900"/>
            <a:ext cx="3733800" cy="19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357188" y="228600"/>
            <a:ext cx="31432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秦汉：</a:t>
            </a:r>
            <a:r>
              <a:rPr lang="zh-CN" alt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隶书</a:t>
            </a:r>
            <a:endParaRPr lang="zh-CN" altLang="en-US" sz="4000" b="1" i="1" dirty="0">
              <a:solidFill>
                <a:srgbClr val="FF0000"/>
              </a:solidFill>
              <a:latin typeface="Times New Roman" panose="02020603050405020304" pitchFamily="18" charset="0"/>
              <a:ea typeface="华文琥珀" panose="02010800040101010101" pitchFamily="2" charset="-122"/>
            </a:endParaRPr>
          </a:p>
        </p:txBody>
      </p:sp>
      <p:pic>
        <p:nvPicPr>
          <p:cNvPr id="12291" name="Picture 3" descr="j0099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90600"/>
            <a:ext cx="4495800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hanlish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600200"/>
            <a:ext cx="3671887" cy="478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lish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3" y="0"/>
            <a:ext cx="4643437" cy="306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Text Box 6"/>
          <p:cNvSpPr txBox="1"/>
          <p:nvPr/>
        </p:nvSpPr>
        <p:spPr>
          <a:xfrm>
            <a:off x="4140200" y="3357563"/>
            <a:ext cx="472440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字体方正、厚实，故带有刚正不阿的严肃感 。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华文琥珀" panose="0201080004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223838" y="260350"/>
            <a:ext cx="4419600" cy="421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唐：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草书</a:t>
            </a: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        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华文琥珀" panose="02010800040101010101" pitchFamily="2" charset="-122"/>
            </a:endParaRPr>
          </a:p>
          <a:p>
            <a:pPr lvl="0"/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体势连绵，曲折多，给予观者豪放不羁、流畅之感，难写难认。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华文琥珀" panose="02010800040101010101" pitchFamily="2" charset="-122"/>
            </a:endParaRPr>
          </a:p>
        </p:txBody>
      </p:sp>
      <p:pic>
        <p:nvPicPr>
          <p:cNvPr id="13315" name="Picture 3" descr="j0099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43000"/>
            <a:ext cx="4495800" cy="18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http://www.freehead.com/ldsf/photo/ldsf-xw-1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500563" y="0"/>
            <a:ext cx="36353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 Box 5"/>
          <p:cNvSpPr txBox="1"/>
          <p:nvPr/>
        </p:nvSpPr>
        <p:spPr>
          <a:xfrm>
            <a:off x="8077200" y="1219200"/>
            <a:ext cx="611188" cy="46577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/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华文琥珀" panose="02010800040101010101" pitchFamily="2" charset="-122"/>
              </a:rPr>
              <a:t>徐渭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华文琥珀" panose="02010800040101010101" pitchFamily="2" charset="-122"/>
              </a:rPr>
              <a:t>《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2" charset="-122"/>
                <a:ea typeface="华文琥珀" panose="02010800040101010101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ea typeface="华文琥珀" panose="02010800040101010101" pitchFamily="2" charset="-122"/>
              </a:rPr>
              <a:t>草书七言律诗轴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华文琥珀" panose="02010800040101010101" pitchFamily="2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华文琥珀" panose="02010800040101010101" pitchFamily="2" charset="-122"/>
              </a:rPr>
              <a:t>》</a:t>
            </a:r>
            <a:endParaRPr lang="en-US" altLang="zh-CN" sz="2800">
              <a:solidFill>
                <a:srgbClr val="000000"/>
              </a:solidFill>
              <a:latin typeface="宋体" panose="0201060003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34925" y="44450"/>
            <a:ext cx="3322638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魏晋：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楷书         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华文琥珀" panose="02010800040101010101" pitchFamily="2" charset="-122"/>
            </a:endParaRPr>
          </a:p>
        </p:txBody>
      </p:sp>
      <p:pic>
        <p:nvPicPr>
          <p:cNvPr id="14339" name="Picture 3" descr="j0099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36613"/>
            <a:ext cx="2819400" cy="15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6" descr="2004182247567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780" y="315595"/>
            <a:ext cx="2446020" cy="4081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7" descr="dongfangshuo(yzq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260" y="1733550"/>
            <a:ext cx="5008880" cy="3110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Rectangle 8"/>
          <p:cNvSpPr/>
          <p:nvPr/>
        </p:nvSpPr>
        <p:spPr>
          <a:xfrm>
            <a:off x="5508625" y="4581525"/>
            <a:ext cx="3313113" cy="5762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Text Box 5"/>
          <p:cNvSpPr txBox="1"/>
          <p:nvPr/>
        </p:nvSpPr>
        <p:spPr>
          <a:xfrm>
            <a:off x="4150360" y="5102860"/>
            <a:ext cx="50768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华文琥珀" panose="02010800040101010101" pitchFamily="2" charset="-122"/>
              </a:rPr>
              <a:t>稳重、宁静，文字风格会因人而异。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华文琥珀" panose="02010800040101010101" pitchFamily="2" charset="-122"/>
            </a:endParaRPr>
          </a:p>
        </p:txBody>
      </p:sp>
      <p:sp>
        <p:nvSpPr>
          <p:cNvPr id="14344" name="Text Box 9"/>
          <p:cNvSpPr txBox="1"/>
          <p:nvPr/>
        </p:nvSpPr>
        <p:spPr>
          <a:xfrm>
            <a:off x="592138" y="5827713"/>
            <a:ext cx="239553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54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颜真卿</a:t>
            </a:r>
            <a:endParaRPr lang="zh-CN" altLang="en-US" sz="54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5" name="Text Box 11"/>
          <p:cNvSpPr txBox="1"/>
          <p:nvPr/>
        </p:nvSpPr>
        <p:spPr>
          <a:xfrm>
            <a:off x="5028883" y="750570"/>
            <a:ext cx="873125" cy="2559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54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柳</a:t>
            </a:r>
            <a:endParaRPr lang="zh-CN" altLang="en-US" sz="54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54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公</a:t>
            </a:r>
            <a:endParaRPr lang="zh-CN" altLang="en-US" sz="54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54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权</a:t>
            </a:r>
            <a:endParaRPr lang="zh-CN" altLang="en-US" sz="54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http://www.freehead.com/ldsf/photo/ldsf-zbq-1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0" y="0"/>
            <a:ext cx="3851275" cy="587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/>
          <p:nvPr/>
        </p:nvSpPr>
        <p:spPr>
          <a:xfrm>
            <a:off x="4859338" y="333375"/>
            <a:ext cx="4105275" cy="550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晋：</a:t>
            </a:r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行书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运笔自由，流动自由。有浪漫唯美的气息且书写便利。是现在人们常用的一种字体。 </a:t>
            </a:r>
            <a:endParaRPr lang="zh-CN" altLang="en-US" sz="4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364" name="Picture 4" descr="j00991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5535613" y="1323975"/>
            <a:ext cx="3200400" cy="233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 Box 5"/>
          <p:cNvSpPr txBox="1"/>
          <p:nvPr/>
        </p:nvSpPr>
        <p:spPr>
          <a:xfrm>
            <a:off x="323850" y="6092825"/>
            <a:ext cx="37449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郑燮   七律诗轴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5938" y="4857750"/>
            <a:ext cx="5486400" cy="56673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 </a:t>
            </a: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宋体</a:t>
            </a:r>
            <a:endParaRPr kumimoji="1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7" name="图片占位符 4" descr="4.jpg"/>
          <p:cNvPicPr>
            <a:picLocks noGrp="1" noChangeAspect="1"/>
          </p:cNvPicPr>
          <p:nvPr>
            <p:ph type="pic" idx="1"/>
          </p:nvPr>
        </p:nvPicPr>
        <p:blipFill>
          <a:blip r:embed="rId1"/>
          <a:stretch>
            <a:fillRect/>
          </a:stretch>
        </p:blipFill>
        <p:spPr/>
      </p:pic>
      <p:sp>
        <p:nvSpPr>
          <p:cNvPr id="16388" name="文本占位符 3"/>
          <p:cNvSpPr>
            <a:spLocks noGrp="1"/>
          </p:cNvSpPr>
          <p:nvPr>
            <p:ph type="body" sz="half" idx="2"/>
          </p:nvPr>
        </p:nvSpPr>
        <p:spPr>
          <a:xfrm>
            <a:off x="1857375" y="5500688"/>
            <a:ext cx="5486400" cy="804862"/>
          </a:xfrm>
        </p:spPr>
        <p:txBody>
          <a:bodyPr vert="horz" wrap="square" lIns="91440" tIns="45720" rIns="91440" bIns="45720" anchor="t"/>
          <a:p>
            <a:r>
              <a:rPr kumimoji="1" lang="zh-CN" altLang="en-US" sz="4000" dirty="0">
                <a:latin typeface="+mn-lt"/>
                <a:ea typeface="+mn-ea"/>
                <a:cs typeface="+mn-cs"/>
              </a:rPr>
              <a:t>（印刷体）</a:t>
            </a:r>
            <a:endParaRPr kumimoji="1" lang="zh-CN" altLang="en-US" sz="40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5408930"/>
          </a:xfrm>
        </p:spPr>
        <p:txBody>
          <a:bodyPr vert="horz" wrap="square" lIns="91440" tIns="45720" rIns="91440" bIns="45720" anchor="ctr"/>
          <a:p>
            <a:pPr algn="l">
              <a:lnSpc>
                <a:spcPct val="110000"/>
              </a:lnSpc>
              <a:spcBef>
                <a:spcPct val="50000"/>
              </a:spcBef>
            </a:pPr>
            <a:r>
              <a:rPr lang="zh-CN" altLang="en-US" sz="6600" dirty="0">
                <a:solidFill>
                  <a:srgbClr val="0066FF"/>
                </a:solidFill>
                <a:ea typeface="华文新魏" panose="02010800040101010101" pitchFamily="2" charset="-122"/>
              </a:rPr>
              <a:t>汉字的“六书”</a:t>
            </a:r>
            <a:br>
              <a:rPr lang="zh-CN" altLang="en-US" sz="6600" dirty="0">
                <a:solidFill>
                  <a:srgbClr val="0066FF"/>
                </a:solidFill>
                <a:ea typeface="华文新魏" panose="02010800040101010101" pitchFamily="2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（汉字的六种构造条例）</a:t>
            </a:r>
            <a:b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四种造字法</a:t>
            </a: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  <a:t>：象形、指事、</a:t>
            </a:r>
            <a:b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  <a:t>                   会意、形声</a:t>
            </a:r>
            <a:b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dirty="0">
                <a:solidFill>
                  <a:srgbClr val="FF0066"/>
                </a:solidFill>
                <a:latin typeface="华文中宋" panose="02010600040101010101" charset="-122"/>
                <a:ea typeface="华文中宋" panose="02010600040101010101" charset="-122"/>
              </a:rPr>
              <a:t>两种用字法</a:t>
            </a: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  <a:t>：转注、假借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31140" y="170498"/>
            <a:ext cx="2643188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知识点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1371600" y="692150"/>
            <a:ext cx="7772400" cy="1143000"/>
          </a:xfrm>
        </p:spPr>
        <p:txBody>
          <a:bodyPr vert="horz" wrap="square" lIns="91440" tIns="45720" rIns="91440" bIns="45720" anchor="ctr"/>
          <a:p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中国是诗的国度，又是书法的国度，诗人和书法家都用自己的心、自己的力，唱着、写着，把美带给人间。愿年轻的朋友们，满怀诗人一般的激情，让每一根线条从美的笔尖下流淌出来，犹如美妙的歌声从歌唱家的歌喉里流出来，绚丽的色彩从画家的彩笔下流出来，动人的诗篇从诗人的胸腔里流出来一样！</a:t>
            </a:r>
            <a:endParaRPr kumimoji="1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3796" name="矩形 4"/>
          <p:cNvPicPr/>
          <p:nvPr/>
        </p:nvPicPr>
        <p:blipFill>
          <a:blip r:embed="rId1"/>
          <a:stretch>
            <a:fillRect/>
          </a:stretch>
        </p:blipFill>
        <p:spPr>
          <a:xfrm>
            <a:off x="-347662" y="0"/>
            <a:ext cx="4340225" cy="2011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day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76600" y="6207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7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477" fill="hold"/>
                                        <p:tgtEl>
                                          <p:spTgt spid="337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9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2" descr="u=1843714723,3949090982&amp;gp=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2065"/>
            <a:ext cx="9248140" cy="6939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4" name="Text Box 8"/>
          <p:cNvSpPr txBox="1"/>
          <p:nvPr/>
        </p:nvSpPr>
        <p:spPr>
          <a:xfrm>
            <a:off x="214313" y="1285875"/>
            <a:ext cx="8566150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你们的名字都灌注了长辈</a:t>
            </a:r>
            <a:endParaRPr lang="zh-CN" altLang="en-US" sz="4800" b="1" dirty="0">
              <a:solidFill>
                <a:srgbClr val="00206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lvl="0"/>
            <a:r>
              <a:rPr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们的许多心血，写下你名</a:t>
            </a:r>
            <a:endParaRPr lang="zh-CN" altLang="en-US" sz="4800" b="1" dirty="0">
              <a:solidFill>
                <a:srgbClr val="00206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lvl="0"/>
            <a:r>
              <a:rPr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字的意义</a:t>
            </a:r>
            <a:r>
              <a:rPr lang="en-US" altLang="zh-CN" sz="4800" b="1">
                <a:solidFill>
                  <a:srgbClr val="00206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,</a:t>
            </a:r>
            <a:r>
              <a:rPr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并指出哪些是形声字、或指事字、会意字等。 </a:t>
            </a:r>
            <a:endParaRPr lang="zh-CN" altLang="en-US" sz="4800" b="1" dirty="0">
              <a:solidFill>
                <a:srgbClr val="00206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lvl="0"/>
            <a:r>
              <a:rPr lang="zh-CN" altLang="en-US" sz="4800" b="1" dirty="0">
                <a:solidFill>
                  <a:srgbClr val="00206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（一定会很有趣！）</a:t>
            </a:r>
            <a:endParaRPr lang="zh-CN" altLang="en-US" sz="4800" b="1" dirty="0">
              <a:solidFill>
                <a:srgbClr val="00206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grpSp>
        <p:nvGrpSpPr>
          <p:cNvPr id="34820" name="Group 15"/>
          <p:cNvGrpSpPr/>
          <p:nvPr/>
        </p:nvGrpSpPr>
        <p:grpSpPr>
          <a:xfrm>
            <a:off x="0" y="188913"/>
            <a:ext cx="2555875" cy="863600"/>
            <a:chOff x="0" y="0"/>
            <a:chExt cx="2653" cy="482"/>
          </a:xfrm>
        </p:grpSpPr>
        <p:pic>
          <p:nvPicPr>
            <p:cNvPr id="34823" name="Picture 16" descr="u=1144966313,2312614815&amp;gp=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653" cy="4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4" name="Text Box 17"/>
            <p:cNvSpPr txBox="1"/>
            <p:nvPr/>
          </p:nvSpPr>
          <p:spPr>
            <a:xfrm>
              <a:off x="492" y="28"/>
              <a:ext cx="2114" cy="4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4400" dirty="0">
                  <a:solidFill>
                    <a:srgbClr val="0066FF"/>
                  </a:solidFill>
                  <a:latin typeface="Times New Roman" panose="02020603050405020304" pitchFamily="18" charset="0"/>
                  <a:ea typeface="华文琥珀" panose="02010800040101010101" pitchFamily="2" charset="-122"/>
                </a:rPr>
                <a:t>作业：</a:t>
              </a:r>
              <a:endParaRPr lang="zh-CN" altLang="en-US" sz="4400" dirty="0">
                <a:solidFill>
                  <a:srgbClr val="0066FF"/>
                </a:solidFill>
                <a:latin typeface="Times New Roman" panose="02020603050405020304" pitchFamily="18" charset="0"/>
                <a:ea typeface="华文琥珀" panose="02010800040101010101" pitchFamily="2" charset="-122"/>
              </a:endParaRPr>
            </a:p>
          </p:txBody>
        </p:sp>
      </p:grpSp>
      <p:pic>
        <p:nvPicPr>
          <p:cNvPr id="34821" name="Picture 22" descr="u=1426044301,1909767427&amp;gp=3">
            <a:hlinkClick r:id="rId3" action="ppaction://hlinksldjump"/>
          </p:cNvPr>
          <p:cNvPicPr>
            <a:picLocks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7775575" y="5884863"/>
            <a:ext cx="1333500" cy="10001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1026"/>
          <p:cNvSpPr txBox="1"/>
          <p:nvPr/>
        </p:nvSpPr>
        <p:spPr>
          <a:xfrm>
            <a:off x="4267200" y="260350"/>
            <a:ext cx="4876800" cy="5517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zh-CN" altLang="en-US" sz="5400" b="1" dirty="0">
                <a:solidFill>
                  <a:srgbClr val="FF33CC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象形造字法</a:t>
            </a:r>
            <a:endParaRPr lang="zh-CN" altLang="en-US" sz="5400" b="1" dirty="0">
              <a:solidFill>
                <a:srgbClr val="FF33CC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4800" dirty="0">
                <a:latin typeface="Verdana" panose="020B060403050404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 dirty="0">
                <a:latin typeface="华文中宋" panose="02010600040101010101" charset="-122"/>
                <a:ea typeface="华文中宋" panose="02010600040101010101" charset="-122"/>
              </a:rPr>
              <a:t>中国人的祖先最早是用“象形”</a:t>
            </a:r>
            <a:r>
              <a:rPr lang="zh-CN" altLang="en-US" sz="4000" dirty="0">
                <a:latin typeface="华文中宋" panose="02010600040101010101" charset="-122"/>
                <a:ea typeface="华文中宋" panose="02010600040101010101" charset="-122"/>
              </a:rPr>
              <a:t>的方法来造汉字的，这是一种用线条来描摹实物形状的造字方法。</a:t>
            </a:r>
            <a:endParaRPr lang="zh-CN" altLang="en-US" sz="4000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3555" name="Picture 1028" descr="j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381000"/>
            <a:ext cx="3735388" cy="609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</p:txBody>
      </p:sp>
      <p:pic>
        <p:nvPicPr>
          <p:cNvPr id="24579" name="Picture 4" descr="web_word(2)"/>
          <p:cNvPicPr>
            <a:picLocks noChangeAspect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2916238" y="115888"/>
            <a:ext cx="2952750" cy="1073150"/>
          </a:xfrm>
        </p:spPr>
      </p:pic>
      <p:sp>
        <p:nvSpPr>
          <p:cNvPr id="24580" name="Text Box 6"/>
          <p:cNvSpPr txBox="1"/>
          <p:nvPr/>
        </p:nvSpPr>
        <p:spPr>
          <a:xfrm>
            <a:off x="2843213" y="2997200"/>
            <a:ext cx="47529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zh-CN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1" name="Picture 7" descr="midd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413"/>
            <a:ext cx="9144000" cy="5589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3" descr="00003165h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457200"/>
            <a:ext cx="3429000" cy="594360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</p:pic>
      <p:sp>
        <p:nvSpPr>
          <p:cNvPr id="25603" name="Text Box 4"/>
          <p:cNvSpPr txBox="1"/>
          <p:nvPr/>
        </p:nvSpPr>
        <p:spPr>
          <a:xfrm>
            <a:off x="4038600" y="838200"/>
            <a:ext cx="4572000" cy="47390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>
                <a:latin typeface="Verdana" panose="020B060403050404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5400" dirty="0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指事造字法</a:t>
            </a:r>
            <a:endParaRPr lang="zh-CN" altLang="en-US" sz="5400" dirty="0">
              <a:solidFill>
                <a:srgbClr val="00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dirty="0">
                <a:latin typeface="Verdana" panose="020B060403050404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 dirty="0">
                <a:latin typeface="华文中宋" panose="02010600040101010101" charset="-122"/>
                <a:ea typeface="华文中宋" panose="02010600040101010101" charset="-122"/>
              </a:rPr>
              <a:t>在象形的基础上再加上个指事符号作标记，形成了指示文字。</a:t>
            </a:r>
            <a:endParaRPr lang="zh-CN" altLang="en-US" sz="4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4" descr="prison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844675"/>
            <a:ext cx="9144000" cy="5013325"/>
          </a:xfrm>
        </p:spPr>
      </p:pic>
      <p:pic>
        <p:nvPicPr>
          <p:cNvPr id="26627" name="Picture 6" descr="web_word(3)"/>
          <p:cNvPicPr>
            <a:picLocks noChangeAspect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024188" y="333375"/>
            <a:ext cx="2268537" cy="1079500"/>
          </a:xfr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/>
          <p:nvPr/>
        </p:nvSpPr>
        <p:spPr>
          <a:xfrm>
            <a:off x="0" y="13779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651" name="Picture 6" descr="00003227h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533400"/>
            <a:ext cx="25908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13"/>
          <p:cNvSpPr txBox="1"/>
          <p:nvPr/>
        </p:nvSpPr>
        <p:spPr>
          <a:xfrm>
            <a:off x="3429000" y="533400"/>
            <a:ext cx="5257800" cy="4693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5400" dirty="0">
                <a:solidFill>
                  <a:srgbClr val="0066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会意造字法</a:t>
            </a:r>
            <a:endParaRPr lang="zh-CN" altLang="en-US" sz="5400" dirty="0">
              <a:solidFill>
                <a:srgbClr val="0066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800" dirty="0">
                <a:latin typeface="Verdana" panose="020B060403050404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 dirty="0">
                <a:latin typeface="华文中宋" panose="02010600040101010101" charset="-122"/>
                <a:ea typeface="华文中宋" panose="02010600040101010101" charset="-122"/>
              </a:rPr>
              <a:t>是把和字义有关的两个（或几个）独体字或象形字符号组合起来，把它们的意思会合成一个新意。</a:t>
            </a:r>
            <a:endParaRPr lang="zh-CN" altLang="en-US" sz="4400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f"/>
  <p:tag name="KSO_WM_UNIT_ID" val="diagram825_1*f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231"/>
  <p:tag name="KSO_WM_UNIT_HIGHLIGHT" val="0"/>
  <p:tag name="KSO_WM_UNIT_COMPATIBLE" val="0"/>
  <p:tag name="KSO_WM_UNIT_PRESET_TEXT_INDEX" val="2"/>
  <p:tag name="KSO_WM_UNIT_PRESET_TEXT_LEN" val="10"/>
</p:tagLst>
</file>

<file path=ppt/tags/tag2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D" val="diagram825_1*a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f"/>
  <p:tag name="KSO_WM_UNIT_ID" val="diagram825_1*f*1"/>
  <p:tag name="KSO_WM_TEMPLATE_CATEGORY" val="diagram"/>
  <p:tag name="KSO_WM_TEMPLATE_INDEX" val="825"/>
  <p:tag name="KSO_WM_UNIT_INDEX" val="1"/>
  <p:tag name="KSO_WM_UNIT_CLEAR" val="1"/>
  <p:tag name="KSO_WM_UNIT_LAYERLEVEL" val="1"/>
  <p:tag name="KSO_WM_UNIT_VALUE" val="231"/>
  <p:tag name="KSO_WM_UNIT_HIGHLIGHT" val="0"/>
  <p:tag name="KSO_WM_UNIT_COMPATIBLE" val="0"/>
  <p:tag name="KSO_WM_UNIT_PRESET_TEXT_INDEX" val="2"/>
  <p:tag name="KSO_WM_UNIT_PRESET_TEXT_LEN" val="10"/>
</p:tagLst>
</file>

<file path=ppt/tags/tag5.xml><?xml version="1.0" encoding="utf-8"?>
<p:tagLst xmlns:p="http://schemas.openxmlformats.org/presentationml/2006/main">
  <p:tag name="KSO_WM_TEMPLATE_CATEGORY" val="diagram"/>
  <p:tag name="KSO_WM_TEMPLATE_INDEX" val="825"/>
  <p:tag name="KSO_WM_TAG_VERSION" val="1.0"/>
  <p:tag name="KSO_WM_SLIDE_ID" val="diagram825_1"/>
  <p:tag name="KSO_WM_SLIDE_INDEX" val="1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44"/>
  <p:tag name="KSO_WM_SLIDE_SIZE" val="621*343"/>
</p:tagLst>
</file>

<file path=ppt/theme/theme1.xml><?xml version="1.0" encoding="utf-8"?>
<a:theme xmlns:a="http://schemas.openxmlformats.org/drawingml/2006/main" name="默认设计模板">
  <a:themeElements>
    <a:clrScheme name="自定义 1">
      <a:dk1>
        <a:srgbClr val="3333CC"/>
      </a:dk1>
      <a:lt1>
        <a:srgbClr val="FFFFFF"/>
      </a:lt1>
      <a:dk2>
        <a:srgbClr val="000000"/>
      </a:dk2>
      <a:lt2>
        <a:srgbClr val="808080"/>
      </a:lt2>
      <a:accent1>
        <a:srgbClr val="FFFF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6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3394</Words>
  <Application>WPS 演示</Application>
  <PresentationFormat>在屏幕上显示</PresentationFormat>
  <Paragraphs>278</Paragraphs>
  <Slides>41</Slides>
  <Notes>1</Notes>
  <HiddenSlides>1</HiddenSlides>
  <MMClips>3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64" baseType="lpstr">
      <vt:lpstr>Arial</vt:lpstr>
      <vt:lpstr>宋体</vt:lpstr>
      <vt:lpstr>Wingdings</vt:lpstr>
      <vt:lpstr>Times New Roman</vt:lpstr>
      <vt:lpstr>黑体</vt:lpstr>
      <vt:lpstr>华康海报体W12</vt:lpstr>
      <vt:lpstr>华文行楷</vt:lpstr>
      <vt:lpstr>方正小标宋简体</vt:lpstr>
      <vt:lpstr>方正中倩简体</vt:lpstr>
      <vt:lpstr>华文新魏</vt:lpstr>
      <vt:lpstr>华文中宋</vt:lpstr>
      <vt:lpstr>Verdana</vt:lpstr>
      <vt:lpstr>微软雅黑</vt:lpstr>
      <vt:lpstr>Calibri</vt:lpstr>
      <vt:lpstr>华文琥珀</vt:lpstr>
      <vt:lpstr>楷体_GB2312</vt:lpstr>
      <vt:lpstr>幼圆</vt:lpstr>
      <vt:lpstr>华文宋体</vt:lpstr>
      <vt:lpstr>GungsuhChe</vt:lpstr>
      <vt:lpstr>隶书</vt:lpstr>
      <vt:lpstr>楷体</vt:lpstr>
      <vt:lpstr>Bookshelf Symbol 7</vt:lpstr>
      <vt:lpstr>默认设计模板</vt:lpstr>
      <vt:lpstr>汉 字 的 魅 力</vt:lpstr>
      <vt:lpstr>PowerPoint 演示文稿</vt:lpstr>
      <vt:lpstr>PowerPoint 演示文稿</vt:lpstr>
      <vt:lpstr>汉字的“六书” （汉字的六种构造条例）  四种造字法：象形、指示、                    会意、形声 两种用字法：转注、假借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听：汉字悦耳的音律                     歌曲《中国话》（一起来唱吧!)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现在开始玩舌头，看看你的舌头等级    </vt:lpstr>
      <vt:lpstr>再来一条，你喜欢的绕口令：</vt:lpstr>
      <vt:lpstr>PowerPoint 演示文稿</vt:lpstr>
      <vt:lpstr>猜字谜</vt:lpstr>
      <vt:lpstr>最早的文字：</vt:lpstr>
      <vt:lpstr>商周：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宋体</vt:lpstr>
      <vt:lpstr> </vt:lpstr>
      <vt:lpstr>PowerPoint 演示文稿</vt:lpstr>
    </vt:vector>
  </TitlesOfParts>
  <Company>www.ftpdown.com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MC SYSTEM</dc:creator>
  <cp:lastModifiedBy>Administrator</cp:lastModifiedBy>
  <cp:revision>243</cp:revision>
  <dcterms:created xsi:type="dcterms:W3CDTF">2005-01-13T07:55:00Z</dcterms:created>
  <dcterms:modified xsi:type="dcterms:W3CDTF">2017-05-26T00:33:34Z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2052-10.1.0.6479</vt:lpwstr>
  </property>
</Properties>
</file>