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903" r:id="rId3"/>
    <p:sldId id="969" r:id="rId4"/>
    <p:sldId id="1021" r:id="rId5"/>
    <p:sldId id="972" r:id="rId6"/>
    <p:sldId id="1022" r:id="rId7"/>
    <p:sldId id="1023" r:id="rId8"/>
    <p:sldId id="1038" r:id="rId9"/>
    <p:sldId id="1024" r:id="rId10"/>
    <p:sldId id="1025" r:id="rId11"/>
    <p:sldId id="997" r:id="rId12"/>
    <p:sldId id="1039" r:id="rId13"/>
    <p:sldId id="1040" r:id="rId14"/>
    <p:sldId id="1041" r:id="rId15"/>
    <p:sldId id="1042" r:id="rId16"/>
    <p:sldId id="1043" r:id="rId17"/>
    <p:sldId id="1007" r:id="rId18"/>
    <p:sldId id="1044" r:id="rId19"/>
    <p:sldId id="1045" r:id="rId20"/>
    <p:sldId id="1046" r:id="rId21"/>
    <p:sldId id="1047" r:id="rId22"/>
    <p:sldId id="1049" r:id="rId23"/>
    <p:sldId id="1050" r:id="rId24"/>
    <p:sldId id="1026" r:id="rId25"/>
    <p:sldId id="1027" r:id="rId26"/>
    <p:sldId id="1051" r:id="rId27"/>
    <p:sldId id="1052" r:id="rId28"/>
    <p:sldId id="1053" r:id="rId29"/>
    <p:sldId id="1054" r:id="rId30"/>
    <p:sldId id="1055" r:id="rId31"/>
    <p:sldId id="1056" r:id="rId32"/>
    <p:sldId id="1057" r:id="rId33"/>
    <p:sldId id="1058" r:id="rId34"/>
    <p:sldId id="1028" r:id="rId35"/>
    <p:sldId id="1059" r:id="rId36"/>
    <p:sldId id="1029" r:id="rId37"/>
    <p:sldId id="1030" r:id="rId38"/>
  </p:sldIdLst>
  <p:sldSz cx="12192000" cy="6858000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240" userDrawn="1">
          <p15:clr>
            <a:srgbClr val="A4A3A4"/>
          </p15:clr>
        </p15:guide>
        <p15:guide id="3" orient="horz" pos="981" userDrawn="1">
          <p15:clr>
            <a:srgbClr val="A4A3A4"/>
          </p15:clr>
        </p15:guide>
        <p15:guide id="4" orient="horz" pos="28" userDrawn="1">
          <p15:clr>
            <a:srgbClr val="A4A3A4"/>
          </p15:clr>
        </p15:guide>
        <p15:guide id="5" orient="horz" pos="73" userDrawn="1">
          <p15:clr>
            <a:srgbClr val="A4A3A4"/>
          </p15:clr>
        </p15:guide>
        <p15:guide id="6" orient="horz" pos="119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pos="164" userDrawn="1">
          <p15:clr>
            <a:srgbClr val="A4A3A4"/>
          </p15:clr>
        </p15:guide>
        <p15:guide id="10" orient="horz" pos="210" userDrawn="1">
          <p15:clr>
            <a:srgbClr val="A4A3A4"/>
          </p15:clr>
        </p15:guide>
        <p15:guide id="11" orient="horz" pos="436" userDrawn="1">
          <p15:clr>
            <a:srgbClr val="A4A3A4"/>
          </p15:clr>
        </p15:guide>
        <p15:guide id="12" orient="horz" pos="754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orient="horz" pos="482"/>
        <p:guide pos="240"/>
        <p:guide orient="horz" pos="981"/>
        <p:guide orient="horz" pos="28"/>
        <p:guide orient="horz" pos="73"/>
        <p:guide orient="horz" pos="119"/>
        <p:guide orient="horz" pos="346"/>
        <p:guide orient="horz" pos="164"/>
        <p:guide orient="horz" pos="210"/>
        <p:guide orient="horz" pos="436"/>
        <p:guide orient="horz" pos="754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3770616"/>
            <a:ext cx="12192000" cy="3087384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3626778"/>
            <a:ext cx="12192000" cy="3231221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3503488"/>
            <a:ext cx="12192000" cy="3354511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3390472"/>
            <a:ext cx="12192000" cy="3467528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3256908"/>
            <a:ext cx="12192000" cy="3601092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3078480"/>
            <a:ext cx="12192000" cy="3779520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3010328"/>
            <a:ext cx="12192000" cy="3847672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2866490"/>
            <a:ext cx="12192000" cy="3991510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2712378"/>
            <a:ext cx="12192000" cy="4145622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857" y="2465798"/>
            <a:ext cx="12192000" cy="4392202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008539"/>
            <a:ext cx="12192000" cy="4854013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756881"/>
            <a:ext cx="12192000" cy="5105671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389547"/>
            <a:ext cx="12192000" cy="5473005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708917"/>
            <a:ext cx="12192000" cy="6153635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E268A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5661061"/>
            <a:ext cx="12192000" cy="1196938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972690"/>
            <a:ext cx="12192000" cy="1885309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674742"/>
            <a:ext cx="12192000" cy="2183258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191855"/>
            <a:ext cx="12192000" cy="2666143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140485"/>
            <a:ext cx="12192000" cy="2717514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3816554"/>
            <a:ext cx="12192000" cy="3041445"/>
          </a:xfrm>
          <a:prstGeom prst="rect">
            <a:avLst/>
          </a:prstGeom>
          <a:solidFill>
            <a:srgbClr val="E8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9"/>
          <p:cNvSpPr/>
          <p:nvPr userDrawn="1"/>
        </p:nvSpPr>
        <p:spPr bwMode="auto">
          <a:xfrm>
            <a:off x="10591800" y="6049963"/>
            <a:ext cx="1604963" cy="808037"/>
          </a:xfrm>
          <a:custGeom>
            <a:avLst/>
            <a:gdLst>
              <a:gd name="T0" fmla="*/ 2147483647 w 2088"/>
              <a:gd name="T1" fmla="*/ 0 h 1048"/>
              <a:gd name="T2" fmla="*/ 2147483647 w 2088"/>
              <a:gd name="T3" fmla="*/ 2147483647 h 1048"/>
              <a:gd name="T4" fmla="*/ 0 w 2088"/>
              <a:gd name="T5" fmla="*/ 2147483647 h 1048"/>
              <a:gd name="T6" fmla="*/ 2147483647 w 2088"/>
              <a:gd name="T7" fmla="*/ 0 h 1048"/>
              <a:gd name="T8" fmla="*/ 2147483647 w 2088"/>
              <a:gd name="T9" fmla="*/ 0 h 10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"/>
              <a:gd name="T16" fmla="*/ 0 h 1048"/>
              <a:gd name="T17" fmla="*/ 2088 w 2088"/>
              <a:gd name="T18" fmla="*/ 1048 h 10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" h="1048">
                <a:moveTo>
                  <a:pt x="2088" y="0"/>
                </a:moveTo>
                <a:lnTo>
                  <a:pt x="2088" y="1048"/>
                </a:lnTo>
                <a:lnTo>
                  <a:pt x="0" y="1048"/>
                </a:lnTo>
                <a:lnTo>
                  <a:pt x="662" y="0"/>
                </a:lnTo>
                <a:lnTo>
                  <a:pt x="2088" y="0"/>
                </a:lnTo>
                <a:close/>
              </a:path>
            </a:pathLst>
          </a:custGeom>
          <a:solidFill>
            <a:srgbClr val="FFC000">
              <a:alpha val="78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10301288" y="6208713"/>
            <a:ext cx="1895475" cy="649287"/>
          </a:xfrm>
          <a:custGeom>
            <a:avLst/>
            <a:gdLst>
              <a:gd name="T0" fmla="*/ 2147483647 w 2467"/>
              <a:gd name="T1" fmla="*/ 0 h 843"/>
              <a:gd name="T2" fmla="*/ 2147483647 w 2467"/>
              <a:gd name="T3" fmla="*/ 2147483647 h 843"/>
              <a:gd name="T4" fmla="*/ 0 w 2467"/>
              <a:gd name="T5" fmla="*/ 2147483647 h 843"/>
              <a:gd name="T6" fmla="*/ 2147483647 w 2467"/>
              <a:gd name="T7" fmla="*/ 0 h 843"/>
              <a:gd name="T8" fmla="*/ 2147483647 w 2467"/>
              <a:gd name="T9" fmla="*/ 0 h 8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67"/>
              <a:gd name="T16" fmla="*/ 0 h 843"/>
              <a:gd name="T17" fmla="*/ 2467 w 2467"/>
              <a:gd name="T18" fmla="*/ 843 h 8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67" h="843">
                <a:moveTo>
                  <a:pt x="2467" y="0"/>
                </a:moveTo>
                <a:lnTo>
                  <a:pt x="2467" y="843"/>
                </a:lnTo>
                <a:lnTo>
                  <a:pt x="0" y="843"/>
                </a:lnTo>
                <a:lnTo>
                  <a:pt x="533" y="0"/>
                </a:lnTo>
                <a:lnTo>
                  <a:pt x="2467" y="0"/>
                </a:lnTo>
                <a:close/>
              </a:path>
            </a:pathLst>
          </a:custGeom>
          <a:solidFill>
            <a:srgbClr val="F0AD00">
              <a:lumMod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E26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gConfetti">
          <a:fgClr>
            <a:srgbClr val="E8F4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5.emf"/><Relationship Id="rId1" Type="http://schemas.openxmlformats.org/officeDocument/2006/relationships/package" Target="../embeddings/Document1.docx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6.emf"/><Relationship Id="rId1" Type="http://schemas.openxmlformats.org/officeDocument/2006/relationships/package" Target="../embeddings/Document2.docx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7.emf"/><Relationship Id="rId1" Type="http://schemas.openxmlformats.org/officeDocument/2006/relationships/package" Target="../embeddings/Document3.docx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8.emf"/><Relationship Id="rId1" Type="http://schemas.openxmlformats.org/officeDocument/2006/relationships/package" Target="../embeddings/Document4.docx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9.emf"/><Relationship Id="rId1" Type="http://schemas.openxmlformats.org/officeDocument/2006/relationships/package" Target="../embeddings/Document5.docx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6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1.emf"/><Relationship Id="rId1" Type="http://schemas.openxmlformats.org/officeDocument/2006/relationships/package" Target="../embeddings/Document7.docx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2.emf"/><Relationship Id="rId1" Type="http://schemas.openxmlformats.org/officeDocument/2006/relationships/package" Target="../embeddings/Document8.docx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205" y="2460484"/>
            <a:ext cx="12206328" cy="2007034"/>
          </a:xfrm>
          <a:prstGeom prst="rect">
            <a:avLst/>
          </a:prstGeom>
          <a:solidFill>
            <a:schemeClr val="bg1">
              <a:alpha val="41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" y="2586529"/>
            <a:ext cx="12207532" cy="176619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992960" y="790367"/>
            <a:ext cx="3676091" cy="0"/>
          </a:xfrm>
          <a:prstGeom prst="line">
            <a:avLst/>
          </a:prstGeom>
          <a:ln>
            <a:solidFill>
              <a:schemeClr val="bg1"/>
            </a:solidFill>
            <a:prstDash val="lgDashDotDot"/>
            <a:headEnd type="diamond" w="med" len="med"/>
            <a:tailEnd type="diamond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9"/>
          <p:cNvSpPr txBox="1"/>
          <p:nvPr/>
        </p:nvSpPr>
        <p:spPr>
          <a:xfrm>
            <a:off x="0" y="3121599"/>
            <a:ext cx="12207533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gradFill>
                  <a:gsLst>
                    <a:gs pos="18000">
                      <a:srgbClr val="F0AD00">
                        <a:lumMod val="75000"/>
                      </a:srgbClr>
                    </a:gs>
                    <a:gs pos="54000">
                      <a:srgbClr val="F0AD00"/>
                    </a:gs>
                    <a:gs pos="83000">
                      <a:srgbClr val="F0AD00">
                        <a:lumMod val="50000"/>
                      </a:srgbClr>
                    </a:gs>
                  </a:gsLst>
                  <a:lin ang="5400000" scaled="1"/>
                </a:gradFill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gradFill>
                  <a:gsLst>
                    <a:gs pos="18000">
                      <a:srgbClr val="F0AD00">
                        <a:lumMod val="75000"/>
                      </a:srgbClr>
                    </a:gs>
                    <a:gs pos="54000">
                      <a:srgbClr val="F0AD00"/>
                    </a:gs>
                    <a:gs pos="83000">
                      <a:srgbClr val="F0AD00">
                        <a:lumMod val="50000"/>
                      </a:srgbClr>
                    </a:gs>
                  </a:gsLst>
                  <a:lin ang="5400000" scaled="1"/>
                </a:gradFill>
                <a:ea typeface="微软雅黑" panose="020B0503020204020204" pitchFamily="34" charset="-122"/>
                <a:cs typeface="Times New Roman" panose="02020603050405020304" pitchFamily="18" charset="0"/>
              </a:rPr>
              <a:t>　烛之武退秦师</a:t>
            </a:r>
            <a:endParaRPr lang="en-US" altLang="zh-CN" sz="4000" b="1">
              <a:gradFill>
                <a:gsLst>
                  <a:gs pos="18000">
                    <a:srgbClr val="F0AD00">
                      <a:lumMod val="75000"/>
                    </a:srgbClr>
                  </a:gs>
                  <a:gs pos="54000">
                    <a:srgbClr val="F0AD00"/>
                  </a:gs>
                  <a:gs pos="83000">
                    <a:srgbClr val="F0AD00">
                      <a:lumMod val="50000"/>
                    </a:srgbClr>
                  </a:gs>
                </a:gsLst>
                <a:lin ang="5400000" scaled="1"/>
              </a:gra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spect="1"/>
          </p:cNvSpPr>
          <p:nvPr/>
        </p:nvSpPr>
        <p:spPr>
          <a:xfrm>
            <a:off x="381000" y="48779"/>
            <a:ext cx="397416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en-US" altLang="zh-CN">
                <a:solidFill>
                  <a:srgbClr val="000000"/>
                </a:solidFill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解释加点的词句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8424" y="633156"/>
          <a:ext cx="11275153" cy="6095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1" imgW="4526280" imgH="2447925" progId="Word.Document.12">
                  <p:embed/>
                </p:oleObj>
              </mc:Choice>
              <mc:Fallback>
                <p:oleObj name="文档" r:id="rId1" imgW="4526280" imgH="24479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8424" y="633156"/>
                        <a:ext cx="11275153" cy="6095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295525" y="2554605"/>
            <a:ext cx="41941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en-US" altLang="zh-CN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8424" y="106365"/>
          <a:ext cx="11275153" cy="656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1" imgW="4526280" imgH="2637790" progId="Word.Document.12">
                  <p:embed/>
                </p:oleObj>
              </mc:Choice>
              <mc:Fallback>
                <p:oleObj name="文档" r:id="rId1" imgW="4526280" imgH="26377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8424" y="106365"/>
                        <a:ext cx="11275153" cy="656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1963" y="153988"/>
          <a:ext cx="11237912" cy="615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1" imgW="4526280" imgH="2486025" progId="Word.Document.12">
                  <p:embed/>
                </p:oleObj>
              </mc:Choice>
              <mc:Fallback>
                <p:oleObj name="文档" r:id="rId1" imgW="4526280" imgH="24860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1963" y="153988"/>
                        <a:ext cx="11237912" cy="615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1963" y="153988"/>
          <a:ext cx="11237912" cy="613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1" imgW="4526280" imgH="2472690" progId="Word.Document.12">
                  <p:embed/>
                </p:oleObj>
              </mc:Choice>
              <mc:Fallback>
                <p:oleObj name="文档" r:id="rId1" imgW="4526280" imgH="24726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1963" y="153988"/>
                        <a:ext cx="11237912" cy="613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58424" y="126279"/>
          <a:ext cx="11275153" cy="625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文档" r:id="rId1" imgW="4526280" imgH="2510790" progId="Word.Document.12">
                  <p:embed/>
                </p:oleObj>
              </mc:Choice>
              <mc:Fallback>
                <p:oleObj name="文档" r:id="rId1" imgW="4526280" imgH="25107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8424" y="126279"/>
                        <a:ext cx="11275153" cy="625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8424" y="85583"/>
          <a:ext cx="11275153" cy="656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1" imgW="4526280" imgH="2637790" progId="Word.Document.12">
                  <p:embed/>
                </p:oleObj>
              </mc:Choice>
              <mc:Fallback>
                <p:oleObj name="文档" r:id="rId1" imgW="4526280" imgH="26377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8424" y="85583"/>
                        <a:ext cx="11275153" cy="656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598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en-US" altLang="zh-CN">
                <a:solidFill>
                  <a:srgbClr val="000000"/>
                </a:solidFill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回答相应的问题。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文章是如何交代秦、晋围郑的原因及形势的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这与整个故事发展有何关系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佚之狐是怎样一个形象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请结合其言行简要分析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3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请仔细阅读第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段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分析烛之武的说理目的及说理方法。根据提示填写下表。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/>
        </p:nvGraphicFramePr>
        <p:xfrm>
          <a:off x="381000" y="1601650"/>
          <a:ext cx="11429999" cy="3812016"/>
        </p:xfrm>
        <a:graphic>
          <a:graphicData uri="http://schemas.openxmlformats.org/drawingml/2006/table">
            <a:tbl>
              <a:tblPr firstRow="1" firstCol="1" bandRow="1"/>
              <a:tblGrid>
                <a:gridCol w="1593273"/>
                <a:gridCol w="2441863"/>
                <a:gridCol w="3751119"/>
                <a:gridCol w="3643744"/>
              </a:tblGrid>
              <a:tr h="201168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黑体"/>
                          <a:cs typeface="Times New Roman" panose="02020603050405020304" pitchFamily="18" charset="0"/>
                        </a:rPr>
                        <a:t>说理层次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黑体"/>
                          <a:cs typeface="Times New Roman" panose="02020603050405020304" pitchFamily="18" charset="0"/>
                        </a:rPr>
                        <a:t>原文要点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黑体"/>
                          <a:cs typeface="Times New Roman" panose="02020603050405020304" pitchFamily="18" charset="0"/>
                        </a:rPr>
                        <a:t>说理目的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黑体"/>
                          <a:cs typeface="Times New Roman" panose="02020603050405020304" pitchFamily="18" charset="0"/>
                        </a:rPr>
                        <a:t>说理方法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36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既围郑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郑既知亡矣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放低姿态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置身事外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陈述事实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879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若亡郑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亡郑以陪邻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altLang="zh-CN" sz="2800" b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________________</a:t>
                      </a:r>
                      <a:endParaRPr lang="en-US" altLang="zh-CN" sz="2800" b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假设说理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018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若存郑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以为东道主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说明好处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表明诚意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________________</a:t>
                      </a:r>
                      <a:endParaRPr lang="en-US" altLang="zh-CN" sz="2800" b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018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忆往昔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朝济夕设版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________________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举例说理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973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思将来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_________</a:t>
                      </a:r>
                      <a:endParaRPr lang="en-US" altLang="zh-CN" sz="2800" b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设身处地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劝秦谨慎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推论说理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烛之武从秦、郑关系说到秦、晋关系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前者着眼于利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后者侧重于害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两者的顺序能改变吗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为什么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/>
        </p:nvGraphicFramePr>
        <p:xfrm>
          <a:off x="381000" y="1299924"/>
          <a:ext cx="11430000" cy="2700574"/>
        </p:xfrm>
        <a:graphic>
          <a:graphicData uri="http://schemas.openxmlformats.org/drawingml/2006/table">
            <a:tbl>
              <a:tblPr firstRow="1" firstCol="1" bandRow="1"/>
              <a:tblGrid>
                <a:gridCol w="1655618"/>
                <a:gridCol w="9774382"/>
              </a:tblGrid>
              <a:tr h="2700574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学习目标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理解词句含义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读懂文章内容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积累相关文言知识。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体会本文说理透辟、善于辞令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以及起伏跌宕、生动活泼的情节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品味文辞之美。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学习烛之武在国家危难之际置个人安危于不顾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维护国家安全的爱国主义精神。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830"/>
            <a:ext cx="11430000" cy="62490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烛之武在劝说秦伯退兵时很讲究技巧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下列分析不恰当的一项是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烛之武劝说秦伯退兵时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采取了以退为进的方法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直言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秦、晋围郑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郑既知亡矣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解除了对方的戒备心理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拉近了双方的关系。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在分析郑国的存亡时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烛之武从秦国的利益出发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讲明存郑之利和亡郑之弊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最终使秦伯放弃了攻郑的计划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鉴于秦、晋是同盟关系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烛之武措辞委婉而谨慎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他没有立即指出秦、晋联盟的虚伪性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而是巧妙地点明了秦、晋两国的各自利益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动摇了秦、晋联盟的基础。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烛之武从现实说到历史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分析晋国的忘恩负义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提醒秦伯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晋国灭郑之后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必欲灭秦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让秦伯对晋国产生警惕之心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43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本文叙事波澜起伏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故事情节扣人心弦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使人处处为郑国的存亡提心吊胆。请根据提示梳理故事情节。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大军压境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郑国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危在旦夕</a:t>
            </a:r>
            <a:endParaRPr lang="en-US" altLang="zh-CN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en-US" altLang="zh-CN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en-US" altLang="zh-CN" u="sng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endParaRPr lang="en-US" altLang="zh-CN" u="sng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en-US" altLang="zh-CN" u="sng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晋文公分析形势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撤兵回国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2541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烛之武劝退秦师之后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晋国也退兵了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这是为什么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请结合这段文字简要分析。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" y="1734282"/>
            <a:ext cx="6600706" cy="2126518"/>
            <a:chOff x="-1228" y="1544053"/>
            <a:chExt cx="5738749" cy="2055394"/>
          </a:xfrm>
          <a:solidFill>
            <a:srgbClr val="013CBD"/>
          </a:solidFill>
        </p:grpSpPr>
        <p:sp>
          <p:nvSpPr>
            <p:cNvPr id="9" name="圆角矩形 3"/>
            <p:cNvSpPr/>
            <p:nvPr/>
          </p:nvSpPr>
          <p:spPr>
            <a:xfrm>
              <a:off x="0" y="1707654"/>
              <a:ext cx="5544616" cy="1728192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圆角矩形 3"/>
            <p:cNvSpPr/>
            <p:nvPr/>
          </p:nvSpPr>
          <p:spPr>
            <a:xfrm>
              <a:off x="-1228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176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900512" y="3254236"/>
            <a:ext cx="6746762" cy="4163412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endParaRPr lang="zh-CN" altLang="en-US" sz="800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15" y="2197376"/>
            <a:ext cx="62692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学习活动三</a:t>
            </a:r>
            <a:endParaRPr lang="en-US" altLang="zh-CN" sz="360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梳理知识　探究疑难</a:t>
            </a:r>
            <a:endParaRPr lang="zh-CN" altLang="en-US" sz="3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基础梳理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15677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辨识通假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行李之往来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共其乏困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同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意义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失其所与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不知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同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意义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8554"/>
            <a:ext cx="19896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9206" y="858694"/>
          <a:ext cx="11275153" cy="4462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文档" r:id="rId1" imgW="4526280" imgH="1793875" progId="Word.Document.12">
                  <p:embed/>
                </p:oleObj>
              </mc:Choice>
              <mc:Fallback>
                <p:oleObj name="文档" r:id="rId1" imgW="4526280" imgH="179387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9206" y="858694"/>
                        <a:ext cx="11275153" cy="4462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9206" y="76489"/>
          <a:ext cx="11275153" cy="6444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1" imgW="4526280" imgH="2590165" progId="Word.Document.12">
                  <p:embed/>
                </p:oleObj>
              </mc:Choice>
              <mc:Fallback>
                <p:oleObj name="文档" r:id="rId1" imgW="4526280" imgH="25901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9206" y="76489"/>
                        <a:ext cx="11275153" cy="6444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古今异义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若舍郑以为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东道主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古义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今义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请客的主人。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行李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之往来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古义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今义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出门所带的包裹、箱子等。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微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夫人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之力不及此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古义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今义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用来尊称一般人的妻子。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词类活用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晋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军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函陵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秦军氾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南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(                             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夜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缒而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出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若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亡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郑而有益于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君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越国以鄙</a:t>
            </a:r>
            <a:r>
              <a:rPr lang="zh-CN" altLang="zh-CN" b="1" smtClean="0">
                <a:solidFill>
                  <a:srgbClr val="F0AD00"/>
                </a:solidFill>
                <a:cs typeface="Times New Roman" panose="02020603050405020304" pitchFamily="18" charset="0"/>
              </a:rPr>
              <a:t>远</a:t>
            </a:r>
            <a:r>
              <a:rPr lang="en-US" altLang="zh-CN" b="1" smtClean="0">
                <a:solidFill>
                  <a:srgbClr val="F0AD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邻之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厚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君之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薄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也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(6)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共其</a:t>
            </a:r>
            <a:r>
              <a:rPr lang="zh-CN" altLang="zh-CN" b="1" smtClean="0">
                <a:solidFill>
                  <a:srgbClr val="F0AD00"/>
                </a:solidFill>
                <a:cs typeface="Times New Roman" panose="02020603050405020304" pitchFamily="18" charset="0"/>
              </a:rPr>
              <a:t>乏困</a:t>
            </a:r>
            <a:r>
              <a:rPr lang="en-US" altLang="zh-CN" b="1" smtClean="0">
                <a:solidFill>
                  <a:srgbClr val="F0AD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(7)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且君尝为晋君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赐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矣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(8)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朝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济而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夕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设版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焉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(9)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既</a:t>
            </a:r>
            <a:r>
              <a:rPr lang="zh-CN" altLang="zh-CN" b="1">
                <a:solidFill>
                  <a:srgbClr val="F0AD00"/>
                </a:solidFill>
                <a:cs typeface="Times New Roman" panose="02020603050405020304" pitchFamily="18" charset="0"/>
              </a:rPr>
              <a:t>东封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郑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(10)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郑人</a:t>
            </a:r>
            <a:r>
              <a:rPr lang="zh-CN" altLang="zh-CN" b="1" smtClean="0">
                <a:solidFill>
                  <a:srgbClr val="F0AD00"/>
                </a:solidFill>
                <a:cs typeface="Times New Roman" panose="02020603050405020304" pitchFamily="18" charset="0"/>
              </a:rPr>
              <a:t>盟</a:t>
            </a:r>
            <a:r>
              <a:rPr lang="en-US" altLang="zh-CN" b="1" smtClean="0">
                <a:solidFill>
                  <a:srgbClr val="F0AD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晋军函陵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秦军氾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南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以其无礼于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晋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          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是寡人之过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也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          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佚之狐言于郑伯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曰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          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若亡郑而有益于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君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          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(6)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敢以烦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执事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          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(7)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何厌之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			(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900512" y="3254236"/>
            <a:ext cx="6746762" cy="4163412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endParaRPr lang="zh-CN" altLang="en-US" sz="800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" y="1734282"/>
            <a:ext cx="6600706" cy="2126518"/>
            <a:chOff x="-1228" y="1544053"/>
            <a:chExt cx="5738749" cy="2055394"/>
          </a:xfrm>
          <a:solidFill>
            <a:srgbClr val="013CBD"/>
          </a:solidFill>
        </p:grpSpPr>
        <p:sp>
          <p:nvSpPr>
            <p:cNvPr id="10" name="圆角矩形 3"/>
            <p:cNvSpPr/>
            <p:nvPr/>
          </p:nvSpPr>
          <p:spPr>
            <a:xfrm>
              <a:off x="0" y="1707654"/>
              <a:ext cx="5544616" cy="1728192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圆角矩形 3"/>
            <p:cNvSpPr/>
            <p:nvPr/>
          </p:nvSpPr>
          <p:spPr>
            <a:xfrm>
              <a:off x="-1228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176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5515" y="2197376"/>
            <a:ext cx="62692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学习活动一</a:t>
            </a:r>
            <a:endParaRPr lang="en-US" altLang="zh-CN" sz="3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知人论世　文本助读</a:t>
            </a:r>
            <a:endParaRPr lang="zh-CN" altLang="en-US" sz="3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828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文化常识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寡人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古代君主的自称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寡德之人。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执事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办事的官员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也用于对对方的敬称。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89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成语积累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《左传》中的相关成语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包藏祸心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怀着作恶的念头。语出《左传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昭公元年》。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筚路蓝缕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驾着柴车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穿着破旧的衣服去开辟山林。形容创业的艰苦。筚路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柴车。蓝缕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破衣服。语出《左传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宣公十二年》。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鞭长莫及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原来是说虽然鞭子长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但是不应该打到马肚子上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后来借指力量达不到。语出《左传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宣公十五年》。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表里山河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外有大河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内有高山。指有山河天险作为屏障。表里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内外。语出《左传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僖公二十八年》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不可逾越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不可能超过或不可能越过。逾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越过。语出《左传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襄公三十一年》。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(6)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藏污纳垢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比喻包容坏人坏事。污、垢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肮脏的东西。语出《左传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宣公十五年》。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(7)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城下之盟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因无力抵抗到了城下的敌军而跟敌人订的盟约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泛指被迫签订的条约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多指不平等的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。语出《左传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桓公十二年》。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问题探究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1023827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有人说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烛之武临危受命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是一志士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有人说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烛之武孤身深入敌营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是一勇士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还有人说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烛之武以三寸不烂之舌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退秦、晋虎狼之兵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是一辩士。你是怎样看待烛之武这一形象的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06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《烛之武退秦师》文本虽短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但在叙述故事时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顾后瞻前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巧施伏笔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简练而不失谨严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自然而耐人寻味。请找出文中的伏笔与照应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并作简要分析。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思路整合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ACGXAR05.eps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308" y="991524"/>
            <a:ext cx="5279385" cy="5730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74576" y="354330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  <a:cs typeface="Times New Roman" panose="02020603050405020304" pitchFamily="18" charset="0"/>
              </a:rPr>
              <a:t>舍郑以为东道主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67967" y="395710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  <a:cs typeface="Times New Roman" panose="02020603050405020304" pitchFamily="18" charset="0"/>
              </a:rPr>
              <a:t>灭郑有益于晋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主题归纳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1869296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本文记述了郑国在秦晋联军直逼城下的一次成功的外交活动。赞扬了烛之武在国家危难之际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能够以国家利益为重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临危受命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不计个人恩怨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不避险阻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只身去说服秦君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维护国家安全的爱国主义精神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同时也反映了春秋时各诸侯国之间斗争的复杂性。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 noChangeAspect="1"/>
          </p:cNvGraphicFramePr>
          <p:nvPr/>
        </p:nvGraphicFramePr>
        <p:xfrm>
          <a:off x="381000" y="991466"/>
          <a:ext cx="11430000" cy="5632704"/>
        </p:xfrm>
        <a:graphic>
          <a:graphicData uri="http://schemas.openxmlformats.org/drawingml/2006/table">
            <a:tbl>
              <a:tblPr firstRow="1" firstCol="1" bandRow="1"/>
              <a:tblGrid>
                <a:gridCol w="824345"/>
                <a:gridCol w="10605655"/>
              </a:tblGrid>
              <a:tr h="0">
                <a:tc gridSpan="2"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百家文字之宗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左丘明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0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简介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《左传》的作者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相传是春秋时期鲁国的史学家左丘明。左丘明学识渊博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品德高尚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孔子言与其同耻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巧言、令色、足恭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左丘明耻之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丘亦耻之。匿怨而友其人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左丘明耻之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丘亦耻之。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他撰写的《国语》和《左传》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又称《左氏春秋》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生动记录了西周和春秋时期的重要史事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详细保存了具有很高价值的原始资料。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《左传》是我国第一部叙事详备的编年体史书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亦称《左氏春秋》《春秋左氏传》《春秋内传》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为《十三经》之一。和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《公羊传》《穀梁传》一起被称作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《春秋》三传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u="sng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评价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horz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魏晋时期的贺循评价《左传》为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左氏之传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史之极也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文采若云月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高深若山海。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2000000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作品背景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991466"/>
            <a:ext cx="11430000" cy="50542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春秋争霸战中的插曲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本篇所记叙的是秦、晋联合攻打郑国时开展的一场外交斗争。秦、晋围郑的原因有两点。其一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郑国曾两次得罪晋国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一是晋文公当年逃亡路过郑国时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郑国没有以礼相待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二是晋、楚之战中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郑国出兵助楚国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结果城濮之战以楚国失败告终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后郑国虽然随即派人出使晋国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与晋结好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但郑国依附于晋的同时又亲附于楚。其二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因为秦、晋都要争夺霸权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均需要向外扩张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晋国发动对郑国的战争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自然要寻找得力的伙伴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秦、晋历史上关系一直很好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所以秦、晋联合也就成为必然了。这次围郑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也可以说是城濮之战的余波。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相关链接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140147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秦晋联盟有渊源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秦晋之好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的故事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源自中国春秋时期的一段历史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说的是秦国和晋国之间通过联姻和政治合作建立的友好关系。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联盟开始于晋献公时期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晋献公把自己的大女儿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伯姬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嫁给了秦穆公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为两国建立了早期的友好基础。然而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晋献公晚年昏庸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受到骊姬的唆使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逼死了太子申生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另外两个儿子夷吾和重耳分别逃往他国避难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833100" y="11607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2541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夷吾在秦穆公的帮助下成功返回晋国并继位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即晋惠公。但晋惠公在继位后并未履行对秦国的承诺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拒绝割让焦、瑕两城给秦国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导致秦晋之间产生了矛盾。不过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在晋惠公死后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其子晋怀公继位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秦穆公为了维护两国关系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仍然帮助晋怀公稳固政权。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在此期间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晋公子重耳在外流亡十九年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最后来到秦国。秦穆公欣赏重耳的才华和品质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将女儿文嬴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即怀嬴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许配给重耳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帮助他巩固了政权。这一联姻进一步加深了秦晋两国之间的友好关系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两国在政治、经济、文化等方面加强了交流和合作。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1000" y="203200"/>
            <a:ext cx="11811000" cy="699487"/>
            <a:chOff x="381000" y="203200"/>
            <a:chExt cx="11811000" cy="699487"/>
          </a:xfrm>
        </p:grpSpPr>
        <p:grpSp>
          <p:nvGrpSpPr>
            <p:cNvPr id="2" name="组合 1"/>
            <p:cNvGrpSpPr/>
            <p:nvPr/>
          </p:nvGrpSpPr>
          <p:grpSpPr>
            <a:xfrm>
              <a:off x="381000" y="203200"/>
              <a:ext cx="711200" cy="698500"/>
              <a:chOff x="2133600" y="1384300"/>
              <a:chExt cx="711200" cy="698500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2311400" y="1384300"/>
                <a:ext cx="533400" cy="533400"/>
              </a:xfrm>
              <a:prstGeom prst="parallelogram">
                <a:avLst/>
              </a:prstGeom>
              <a:solidFill>
                <a:srgbClr val="FFC000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2133600" y="1549400"/>
                <a:ext cx="533400" cy="533400"/>
              </a:xfrm>
              <a:prstGeom prst="parallelogram">
                <a:avLst/>
              </a:prstGeom>
              <a:solidFill>
                <a:schemeClr val="accent1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92200" y="856968"/>
              <a:ext cx="11099800" cy="45719"/>
            </a:xfrm>
            <a:prstGeom prst="rect">
              <a:avLst/>
            </a:prstGeom>
            <a:gradFill flip="none" rotWithShape="1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270000" y="279531"/>
            <a:ext cx="10321851" cy="51725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0AD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相关常识</a:t>
            </a:r>
            <a:endParaRPr lang="zh-CN" altLang="zh-CN" sz="3200">
              <a:solidFill>
                <a:srgbClr val="F0AD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282315" y="982998"/>
            <a:ext cx="1627369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>
                <a:solidFill>
                  <a:srgbClr val="000000"/>
                </a:solidFill>
                <a:cs typeface="Times New Roman" panose="02020603050405020304" pitchFamily="18" charset="0"/>
              </a:rPr>
              <a:t>史书</a:t>
            </a:r>
            <a:r>
              <a:rPr lang="zh-CN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分类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2000000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ACGXAR03.eps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3349" y="1657133"/>
            <a:ext cx="7385303" cy="49033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" y="1734282"/>
            <a:ext cx="6600706" cy="2126518"/>
            <a:chOff x="-1228" y="1544053"/>
            <a:chExt cx="5738749" cy="2055394"/>
          </a:xfrm>
          <a:solidFill>
            <a:srgbClr val="013CBD"/>
          </a:solidFill>
        </p:grpSpPr>
        <p:sp>
          <p:nvSpPr>
            <p:cNvPr id="9" name="圆角矩形 3"/>
            <p:cNvSpPr/>
            <p:nvPr/>
          </p:nvSpPr>
          <p:spPr>
            <a:xfrm>
              <a:off x="0" y="1707654"/>
              <a:ext cx="5544616" cy="1728192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圆角矩形 3"/>
            <p:cNvSpPr/>
            <p:nvPr/>
          </p:nvSpPr>
          <p:spPr>
            <a:xfrm>
              <a:off x="-1228" y="1544053"/>
              <a:ext cx="5738749" cy="2055394"/>
            </a:xfrm>
            <a:custGeom>
              <a:avLst/>
              <a:gdLst/>
              <a:ahLst/>
              <a:cxnLst/>
              <a:rect l="l" t="t" r="r" b="b"/>
              <a:pathLst>
                <a:path w="5544616" h="1728192">
                  <a:moveTo>
                    <a:pt x="0" y="0"/>
                  </a:moveTo>
                  <a:lnTo>
                    <a:pt x="4680520" y="0"/>
                  </a:lnTo>
                  <a:cubicBezTo>
                    <a:pt x="5157747" y="0"/>
                    <a:pt x="5544616" y="386869"/>
                    <a:pt x="5544616" y="864096"/>
                  </a:cubicBezTo>
                  <a:cubicBezTo>
                    <a:pt x="5544616" y="1341323"/>
                    <a:pt x="5157747" y="1728192"/>
                    <a:pt x="4680520" y="1728192"/>
                  </a:cubicBezTo>
                  <a:lnTo>
                    <a:pt x="0" y="172819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176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900512" y="3254236"/>
            <a:ext cx="6746762" cy="4163412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endParaRPr lang="zh-CN" altLang="en-US" sz="800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15" y="2197376"/>
            <a:ext cx="62692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学习活动二</a:t>
            </a:r>
            <a:endParaRPr lang="en-US" altLang="zh-CN" sz="360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　理解鉴赏</a:t>
            </a:r>
            <a:endParaRPr lang="zh-CN" altLang="en-US" sz="3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a="http://schemas.openxmlformats.org/drawingml/2006/main" name="1_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3950</Words>
  <Application>WPS 演示</Application>
  <PresentationFormat/>
  <Paragraphs>208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36</vt:i4>
      </vt:variant>
    </vt:vector>
  </HeadingPairs>
  <TitlesOfParts>
    <vt:vector size="62" baseType="lpstr">
      <vt:lpstr>Arial</vt:lpstr>
      <vt:lpstr>宋体</vt:lpstr>
      <vt:lpstr>Wingdings</vt:lpstr>
      <vt:lpstr>Times New Roman</vt:lpstr>
      <vt:lpstr>微软雅黑</vt:lpstr>
      <vt:lpstr>黑体</vt:lpstr>
      <vt:lpstr>NEU-BZ-S92</vt:lpstr>
      <vt:lpstr>方正书宋_GBK</vt:lpstr>
      <vt:lpstr>楷体</vt:lpstr>
      <vt:lpstr>Calibri</vt:lpstr>
      <vt:lpstr>Arial Unicode MS</vt:lpstr>
      <vt:lpstr>等线</vt:lpstr>
      <vt:lpstr>方正黑体</vt:lpstr>
      <vt:lpstr>NEU-BZ-S92</vt:lpstr>
      <vt:lpstr>方正黑体</vt:lpstr>
      <vt:lpstr>Niagara Solid</vt:lpstr>
      <vt:lpstr>方正公文黑体</vt:lpstr>
      <vt:lpstr>1_Office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</dc:creator>
  <cp:lastModifiedBy>仰望星空</cp:lastModifiedBy>
  <cp:revision>4</cp:revision>
  <cp:lastPrinted>2025-04-22T22:42:00Z</cp:lastPrinted>
  <dcterms:created xsi:type="dcterms:W3CDTF">2025-04-22T22:42:00Z</dcterms:created>
  <dcterms:modified xsi:type="dcterms:W3CDTF">2026-02-13T10:59:17Z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10B97F2C6D3F42FEBDC6D7C7859691DB_12</vt:lpwstr>
  </property>
  <property fmtid="{D5CDD505-2E9C-101B-9397-08002B2CF9AE}" pid="3" name="KSOProductBuildVer">
    <vt:lpwstr>2052-12.1.0.24657</vt:lpwstr>
  </property>
</Properties>
</file>