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997" r:id="rId2"/>
  </p:sldMasterIdLst>
  <p:notesMasterIdLst>
    <p:notesMasterId r:id="rId59"/>
  </p:notesMasterIdLst>
  <p:sldIdLst>
    <p:sldId id="332" r:id="rId3"/>
    <p:sldId id="336" r:id="rId4"/>
    <p:sldId id="385" r:id="rId5"/>
    <p:sldId id="386" r:id="rId6"/>
    <p:sldId id="393" r:id="rId7"/>
    <p:sldId id="394" r:id="rId8"/>
    <p:sldId id="392" r:id="rId9"/>
    <p:sldId id="439" r:id="rId10"/>
    <p:sldId id="440" r:id="rId11"/>
    <p:sldId id="498" r:id="rId12"/>
    <p:sldId id="395" r:id="rId13"/>
    <p:sldId id="396" r:id="rId14"/>
    <p:sldId id="399" r:id="rId15"/>
    <p:sldId id="397" r:id="rId16"/>
    <p:sldId id="398" r:id="rId17"/>
    <p:sldId id="400" r:id="rId18"/>
    <p:sldId id="401" r:id="rId19"/>
    <p:sldId id="404" r:id="rId20"/>
    <p:sldId id="402" r:id="rId21"/>
    <p:sldId id="403" r:id="rId22"/>
    <p:sldId id="499" r:id="rId23"/>
    <p:sldId id="405" r:id="rId24"/>
    <p:sldId id="407" r:id="rId25"/>
    <p:sldId id="493" r:id="rId26"/>
    <p:sldId id="494" r:id="rId27"/>
    <p:sldId id="495" r:id="rId28"/>
    <p:sldId id="496" r:id="rId29"/>
    <p:sldId id="492" r:id="rId30"/>
    <p:sldId id="408" r:id="rId31"/>
    <p:sldId id="409" r:id="rId32"/>
    <p:sldId id="497" r:id="rId33"/>
    <p:sldId id="418" r:id="rId34"/>
    <p:sldId id="372" r:id="rId35"/>
    <p:sldId id="422" r:id="rId36"/>
    <p:sldId id="374" r:id="rId37"/>
    <p:sldId id="423" r:id="rId38"/>
    <p:sldId id="424" r:id="rId39"/>
    <p:sldId id="437" r:id="rId40"/>
    <p:sldId id="425" r:id="rId41"/>
    <p:sldId id="426" r:id="rId42"/>
    <p:sldId id="380" r:id="rId43"/>
    <p:sldId id="379" r:id="rId44"/>
    <p:sldId id="382" r:id="rId45"/>
    <p:sldId id="383" r:id="rId46"/>
    <p:sldId id="384" r:id="rId47"/>
    <p:sldId id="406" r:id="rId48"/>
    <p:sldId id="503" r:id="rId49"/>
    <p:sldId id="502" r:id="rId50"/>
    <p:sldId id="501" r:id="rId51"/>
    <p:sldId id="505" r:id="rId52"/>
    <p:sldId id="504" r:id="rId53"/>
    <p:sldId id="507" r:id="rId54"/>
    <p:sldId id="511" r:id="rId55"/>
    <p:sldId id="510" r:id="rId56"/>
    <p:sldId id="509" r:id="rId57"/>
    <p:sldId id="508" r:id="rId5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>
          <p15:clr>
            <a:srgbClr val="A4A3A4"/>
          </p15:clr>
        </p15:guide>
        <p15:guide id="2" pos="28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41" d="100"/>
          <a:sy n="41" d="100"/>
        </p:scale>
        <p:origin x="1446" y="60"/>
      </p:cViewPr>
      <p:guideLst>
        <p:guide orient="horz" pos="2184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7F7DF5-7E94-4D6B-860C-5E86E53EE06A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E7CAAC-2FBF-4BA8-B263-D91EBD2CA4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61647-78E0-4F38-8A89-7026C2DDB48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D46E91BF-1BD6-4673-8503-9814A00B72F8}" type="slidenum">
              <a:rPr lang="en-US" altLang="zh-CN"/>
              <a:t>33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9388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D29-1ECB-41DF-951B-2A23F95AD026}" type="datetimeFigureOut">
              <a:rPr lang="en-US" smtClean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3F4F-51B2-42EE-AFA2-40C4572185C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01793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937642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14086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3101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FFDD-577B-42D7-94AE-EDF7A750DF4A}" type="slidenum">
              <a:rPr lang="en-US" altLang="zh-CN" smtClean="0"/>
              <a:t>‹#›</a:t>
            </a:fld>
            <a:endParaRPr lang="en-US" altLang="zh-CN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28764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94745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683031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35881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308BF-D30F-4A7D-988D-FBC28335DF1E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0F9DF-0BD4-4FDA-B041-4B9C90922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3085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308BF-D30F-4A7D-988D-FBC28335DF1E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0F9DF-0BD4-4FDA-B041-4B9C9092262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479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92924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308BF-D30F-4A7D-988D-FBC28335DF1E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0F9DF-0BD4-4FDA-B041-4B9C9092262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17188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308BF-D30F-4A7D-988D-FBC28335DF1E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0F9DF-0BD4-4FDA-B041-4B9C90922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5495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308BF-D30F-4A7D-988D-FBC28335DF1E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0F9DF-0BD4-4FDA-B041-4B9C9092262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00422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308BF-D30F-4A7D-988D-FBC28335DF1E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0F9DF-0BD4-4FDA-B041-4B9C9092262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844875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08192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59367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76159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92945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9881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48402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8393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0392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14422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4234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33387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5465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09505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05374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78245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40935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02512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48778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15463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4261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22143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07719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06142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7274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5461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3653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56715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04523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3802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1862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77549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46407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88144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27243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04485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13226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90587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17207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45975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698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58824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68752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11419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05991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16277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90538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1444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9969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756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27016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92084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00905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56254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0810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1388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469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95566B0-8924-457B-801F-E27EF6BFF42D}" type="datetimeFigureOut">
              <a:rPr lang="zh-CN" altLang="en-US" smtClean="0"/>
              <a:t>2019/9/5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E26ADE-B1E7-47F5-96AC-04FEF1B05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76501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48297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24454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2502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04901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79845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4480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96936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79842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65241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0FE5DFD-DEC3-4EEB-9FF8-4AFD9E53D01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81669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85368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71985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8583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894753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77617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2630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18499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55043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9191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CB5FFDD-577B-42D7-94AE-EDF7A750DF4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59906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20377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02496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48305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01258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85884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2481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53304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43178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83735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8376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77768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26045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12260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23316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97468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94954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06539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3813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96074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15677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80100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9084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2903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897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88201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10587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14254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47401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98784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8967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1198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5567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67483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8572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58822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65668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68367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65989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98275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18814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2527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29260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40125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158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22395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59011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13914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9511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9054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60575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13545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99353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9662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38420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64166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45377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95231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1807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02867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94776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5310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39781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96DFF08F-DC6B-4601-B491-B0F83F6DD2DA}" type="datetimeFigureOut">
              <a:rPr lang="en-US" smtClean="0"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313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24.xml"/><Relationship Id="rId21" Type="http://schemas.openxmlformats.org/officeDocument/2006/relationships/slideLayout" Target="../slideLayouts/slideLayout119.xml"/><Relationship Id="rId34" Type="http://schemas.openxmlformats.org/officeDocument/2006/relationships/slideLayout" Target="../slideLayouts/slideLayout132.xml"/><Relationship Id="rId42" Type="http://schemas.openxmlformats.org/officeDocument/2006/relationships/slideLayout" Target="../slideLayouts/slideLayout140.xml"/><Relationship Id="rId47" Type="http://schemas.openxmlformats.org/officeDocument/2006/relationships/slideLayout" Target="../slideLayouts/slideLayout145.xml"/><Relationship Id="rId50" Type="http://schemas.openxmlformats.org/officeDocument/2006/relationships/slideLayout" Target="../slideLayouts/slideLayout148.xml"/><Relationship Id="rId55" Type="http://schemas.openxmlformats.org/officeDocument/2006/relationships/slideLayout" Target="../slideLayouts/slideLayout153.xml"/><Relationship Id="rId6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114.xml"/><Relationship Id="rId29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09.xml"/><Relationship Id="rId24" Type="http://schemas.openxmlformats.org/officeDocument/2006/relationships/slideLayout" Target="../slideLayouts/slideLayout122.xml"/><Relationship Id="rId32" Type="http://schemas.openxmlformats.org/officeDocument/2006/relationships/slideLayout" Target="../slideLayouts/slideLayout130.xml"/><Relationship Id="rId37" Type="http://schemas.openxmlformats.org/officeDocument/2006/relationships/slideLayout" Target="../slideLayouts/slideLayout135.xml"/><Relationship Id="rId40" Type="http://schemas.openxmlformats.org/officeDocument/2006/relationships/slideLayout" Target="../slideLayouts/slideLayout138.xml"/><Relationship Id="rId45" Type="http://schemas.openxmlformats.org/officeDocument/2006/relationships/slideLayout" Target="../slideLayouts/slideLayout143.xml"/><Relationship Id="rId53" Type="http://schemas.openxmlformats.org/officeDocument/2006/relationships/slideLayout" Target="../slideLayouts/slideLayout151.xml"/><Relationship Id="rId58" Type="http://schemas.openxmlformats.org/officeDocument/2006/relationships/slideLayout" Target="../slideLayouts/slideLayout156.xml"/><Relationship Id="rId66" Type="http://schemas.openxmlformats.org/officeDocument/2006/relationships/image" Target="../media/image5.png"/><Relationship Id="rId5" Type="http://schemas.openxmlformats.org/officeDocument/2006/relationships/slideLayout" Target="../slideLayouts/slideLayout103.xml"/><Relationship Id="rId61" Type="http://schemas.openxmlformats.org/officeDocument/2006/relationships/slideLayout" Target="../slideLayouts/slideLayout159.xml"/><Relationship Id="rId1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12.xml"/><Relationship Id="rId22" Type="http://schemas.openxmlformats.org/officeDocument/2006/relationships/slideLayout" Target="../slideLayouts/slideLayout120.xml"/><Relationship Id="rId27" Type="http://schemas.openxmlformats.org/officeDocument/2006/relationships/slideLayout" Target="../slideLayouts/slideLayout125.xml"/><Relationship Id="rId30" Type="http://schemas.openxmlformats.org/officeDocument/2006/relationships/slideLayout" Target="../slideLayouts/slideLayout128.xml"/><Relationship Id="rId35" Type="http://schemas.openxmlformats.org/officeDocument/2006/relationships/slideLayout" Target="../slideLayouts/slideLayout133.xml"/><Relationship Id="rId43" Type="http://schemas.openxmlformats.org/officeDocument/2006/relationships/slideLayout" Target="../slideLayouts/slideLayout141.xml"/><Relationship Id="rId48" Type="http://schemas.openxmlformats.org/officeDocument/2006/relationships/slideLayout" Target="../slideLayouts/slideLayout146.xml"/><Relationship Id="rId56" Type="http://schemas.openxmlformats.org/officeDocument/2006/relationships/slideLayout" Target="../slideLayouts/slideLayout154.xml"/><Relationship Id="rId64" Type="http://schemas.openxmlformats.org/officeDocument/2006/relationships/theme" Target="../theme/theme2.xml"/><Relationship Id="rId8" Type="http://schemas.openxmlformats.org/officeDocument/2006/relationships/slideLayout" Target="../slideLayouts/slideLayout106.xml"/><Relationship Id="rId51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15.xml"/><Relationship Id="rId25" Type="http://schemas.openxmlformats.org/officeDocument/2006/relationships/slideLayout" Target="../slideLayouts/slideLayout123.xml"/><Relationship Id="rId33" Type="http://schemas.openxmlformats.org/officeDocument/2006/relationships/slideLayout" Target="../slideLayouts/slideLayout131.xml"/><Relationship Id="rId38" Type="http://schemas.openxmlformats.org/officeDocument/2006/relationships/slideLayout" Target="../slideLayouts/slideLayout136.xml"/><Relationship Id="rId46" Type="http://schemas.openxmlformats.org/officeDocument/2006/relationships/slideLayout" Target="../slideLayouts/slideLayout144.xml"/><Relationship Id="rId59" Type="http://schemas.openxmlformats.org/officeDocument/2006/relationships/slideLayout" Target="../slideLayouts/slideLayout157.xml"/><Relationship Id="rId20" Type="http://schemas.openxmlformats.org/officeDocument/2006/relationships/slideLayout" Target="../slideLayouts/slideLayout118.xml"/><Relationship Id="rId41" Type="http://schemas.openxmlformats.org/officeDocument/2006/relationships/slideLayout" Target="../slideLayouts/slideLayout139.xml"/><Relationship Id="rId54" Type="http://schemas.openxmlformats.org/officeDocument/2006/relationships/slideLayout" Target="../slideLayouts/slideLayout152.xml"/><Relationship Id="rId6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5" Type="http://schemas.openxmlformats.org/officeDocument/2006/relationships/slideLayout" Target="../slideLayouts/slideLayout113.xml"/><Relationship Id="rId23" Type="http://schemas.openxmlformats.org/officeDocument/2006/relationships/slideLayout" Target="../slideLayouts/slideLayout121.xml"/><Relationship Id="rId28" Type="http://schemas.openxmlformats.org/officeDocument/2006/relationships/slideLayout" Target="../slideLayouts/slideLayout126.xml"/><Relationship Id="rId36" Type="http://schemas.openxmlformats.org/officeDocument/2006/relationships/slideLayout" Target="../slideLayouts/slideLayout134.xml"/><Relationship Id="rId49" Type="http://schemas.openxmlformats.org/officeDocument/2006/relationships/slideLayout" Target="../slideLayouts/slideLayout147.xml"/><Relationship Id="rId57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08.xml"/><Relationship Id="rId31" Type="http://schemas.openxmlformats.org/officeDocument/2006/relationships/slideLayout" Target="../slideLayouts/slideLayout129.xml"/><Relationship Id="rId44" Type="http://schemas.openxmlformats.org/officeDocument/2006/relationships/slideLayout" Target="../slideLayouts/slideLayout142.xml"/><Relationship Id="rId52" Type="http://schemas.openxmlformats.org/officeDocument/2006/relationships/slideLayout" Target="../slideLayouts/slideLayout150.xml"/><Relationship Id="rId60" Type="http://schemas.openxmlformats.org/officeDocument/2006/relationships/slideLayout" Target="../slideLayouts/slideLayout158.xml"/><Relationship Id="rId65" Type="http://schemas.openxmlformats.org/officeDocument/2006/relationships/image" Target="../media/image4.png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6.xml"/><Relationship Id="rId39" Type="http://schemas.openxmlformats.org/officeDocument/2006/relationships/slideLayout" Target="../slideLayouts/slideLayout1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0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  <p:sldLayoutId id="2147483731" r:id="rId18"/>
    <p:sldLayoutId id="2147483732" r:id="rId19"/>
    <p:sldLayoutId id="2147483733" r:id="rId20"/>
    <p:sldLayoutId id="2147483734" r:id="rId21"/>
    <p:sldLayoutId id="2147483735" r:id="rId22"/>
    <p:sldLayoutId id="2147483736" r:id="rId23"/>
    <p:sldLayoutId id="2147483737" r:id="rId24"/>
    <p:sldLayoutId id="2147483738" r:id="rId25"/>
    <p:sldLayoutId id="2147483739" r:id="rId26"/>
    <p:sldLayoutId id="2147483740" r:id="rId27"/>
    <p:sldLayoutId id="2147483741" r:id="rId28"/>
    <p:sldLayoutId id="2147483742" r:id="rId29"/>
    <p:sldLayoutId id="2147483743" r:id="rId30"/>
    <p:sldLayoutId id="2147483744" r:id="rId31"/>
    <p:sldLayoutId id="2147483745" r:id="rId32"/>
    <p:sldLayoutId id="2147483746" r:id="rId33"/>
    <p:sldLayoutId id="2147483747" r:id="rId34"/>
    <p:sldLayoutId id="2147483748" r:id="rId35"/>
    <p:sldLayoutId id="2147483749" r:id="rId36"/>
    <p:sldLayoutId id="2147483750" r:id="rId37"/>
    <p:sldLayoutId id="2147483751" r:id="rId38"/>
    <p:sldLayoutId id="2147483752" r:id="rId39"/>
    <p:sldLayoutId id="2147483753" r:id="rId40"/>
    <p:sldLayoutId id="2147483754" r:id="rId41"/>
    <p:sldLayoutId id="2147483755" r:id="rId42"/>
    <p:sldLayoutId id="2147483756" r:id="rId43"/>
    <p:sldLayoutId id="2147483757" r:id="rId44"/>
    <p:sldLayoutId id="2147483758" r:id="rId45"/>
    <p:sldLayoutId id="2147483759" r:id="rId46"/>
    <p:sldLayoutId id="2147483760" r:id="rId47"/>
    <p:sldLayoutId id="2147483761" r:id="rId48"/>
    <p:sldLayoutId id="2147483762" r:id="rId49"/>
    <p:sldLayoutId id="2147483763" r:id="rId50"/>
    <p:sldLayoutId id="2147483764" r:id="rId51"/>
    <p:sldLayoutId id="2147483673" r:id="rId52"/>
    <p:sldLayoutId id="2147483835" r:id="rId53"/>
    <p:sldLayoutId id="2147483836" r:id="rId54"/>
    <p:sldLayoutId id="2147483837" r:id="rId55"/>
    <p:sldLayoutId id="2147483838" r:id="rId56"/>
    <p:sldLayoutId id="2147483839" r:id="rId57"/>
    <p:sldLayoutId id="2147483840" r:id="rId58"/>
    <p:sldLayoutId id="2147483841" r:id="rId59"/>
    <p:sldLayoutId id="2147483842" r:id="rId60"/>
    <p:sldLayoutId id="2147483843" r:id="rId61"/>
    <p:sldLayoutId id="2147483844" r:id="rId62"/>
    <p:sldLayoutId id="2147483845" r:id="rId63"/>
    <p:sldLayoutId id="2147483846" r:id="rId64"/>
    <p:sldLayoutId id="2147483847" r:id="rId65"/>
    <p:sldLayoutId id="2147483848" r:id="rId66"/>
    <p:sldLayoutId id="2147483849" r:id="rId67"/>
    <p:sldLayoutId id="2147483850" r:id="rId68"/>
    <p:sldLayoutId id="2147483851" r:id="rId69"/>
    <p:sldLayoutId id="2147483852" r:id="rId70"/>
    <p:sldLayoutId id="2147483853" r:id="rId71"/>
    <p:sldLayoutId id="2147483854" r:id="rId72"/>
    <p:sldLayoutId id="2147483855" r:id="rId73"/>
    <p:sldLayoutId id="2147483856" r:id="rId74"/>
    <p:sldLayoutId id="2147483857" r:id="rId75"/>
    <p:sldLayoutId id="2147483858" r:id="rId76"/>
    <p:sldLayoutId id="2147483859" r:id="rId77"/>
    <p:sldLayoutId id="2147483860" r:id="rId78"/>
    <p:sldLayoutId id="2147483861" r:id="rId79"/>
    <p:sldLayoutId id="2147483862" r:id="rId80"/>
    <p:sldLayoutId id="2147483863" r:id="rId81"/>
    <p:sldLayoutId id="2147483864" r:id="rId82"/>
    <p:sldLayoutId id="2147483865" r:id="rId83"/>
    <p:sldLayoutId id="2147483866" r:id="rId84"/>
    <p:sldLayoutId id="2147483867" r:id="rId85"/>
    <p:sldLayoutId id="2147483868" r:id="rId86"/>
    <p:sldLayoutId id="2147483869" r:id="rId87"/>
    <p:sldLayoutId id="2147483870" r:id="rId88"/>
    <p:sldLayoutId id="2147483871" r:id="rId89"/>
    <p:sldLayoutId id="2147483872" r:id="rId90"/>
    <p:sldLayoutId id="2147483873" r:id="rId91"/>
    <p:sldLayoutId id="2147483874" r:id="rId92"/>
    <p:sldLayoutId id="2147483875" r:id="rId93"/>
    <p:sldLayoutId id="2147483876" r:id="rId94"/>
    <p:sldLayoutId id="2147483877" r:id="rId95"/>
    <p:sldLayoutId id="2147483878" r:id="rId96"/>
    <p:sldLayoutId id="2147483879" r:id="rId97"/>
    <p:sldLayoutId id="2147483880" r:id="rId98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2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  <p:sldLayoutId id="2147484009" r:id="rId12"/>
    <p:sldLayoutId id="2147484010" r:id="rId13"/>
    <p:sldLayoutId id="2147484011" r:id="rId14"/>
    <p:sldLayoutId id="2147484012" r:id="rId15"/>
    <p:sldLayoutId id="2147484013" r:id="rId16"/>
    <p:sldLayoutId id="2147484014" r:id="rId17"/>
    <p:sldLayoutId id="2147484015" r:id="rId18"/>
    <p:sldLayoutId id="2147484016" r:id="rId19"/>
    <p:sldLayoutId id="2147484017" r:id="rId20"/>
    <p:sldLayoutId id="2147484018" r:id="rId21"/>
    <p:sldLayoutId id="2147484019" r:id="rId22"/>
    <p:sldLayoutId id="2147484020" r:id="rId23"/>
    <p:sldLayoutId id="2147484021" r:id="rId24"/>
    <p:sldLayoutId id="2147484022" r:id="rId25"/>
    <p:sldLayoutId id="2147484023" r:id="rId26"/>
    <p:sldLayoutId id="2147484024" r:id="rId27"/>
    <p:sldLayoutId id="2147484025" r:id="rId28"/>
    <p:sldLayoutId id="2147484026" r:id="rId29"/>
    <p:sldLayoutId id="2147484027" r:id="rId30"/>
    <p:sldLayoutId id="2147484028" r:id="rId31"/>
    <p:sldLayoutId id="2147484029" r:id="rId32"/>
    <p:sldLayoutId id="2147484030" r:id="rId33"/>
    <p:sldLayoutId id="2147484031" r:id="rId34"/>
    <p:sldLayoutId id="2147484032" r:id="rId35"/>
    <p:sldLayoutId id="2147484033" r:id="rId36"/>
    <p:sldLayoutId id="2147484034" r:id="rId37"/>
    <p:sldLayoutId id="2147484035" r:id="rId38"/>
    <p:sldLayoutId id="2147484036" r:id="rId39"/>
    <p:sldLayoutId id="2147484037" r:id="rId40"/>
    <p:sldLayoutId id="2147484038" r:id="rId41"/>
    <p:sldLayoutId id="2147484039" r:id="rId42"/>
    <p:sldLayoutId id="2147484040" r:id="rId43"/>
    <p:sldLayoutId id="2147484041" r:id="rId44"/>
    <p:sldLayoutId id="2147484042" r:id="rId45"/>
    <p:sldLayoutId id="2147484043" r:id="rId46"/>
    <p:sldLayoutId id="2147484044" r:id="rId47"/>
    <p:sldLayoutId id="2147484045" r:id="rId48"/>
    <p:sldLayoutId id="2147484046" r:id="rId49"/>
    <p:sldLayoutId id="2147484047" r:id="rId50"/>
    <p:sldLayoutId id="2147484048" r:id="rId51"/>
    <p:sldLayoutId id="2147484049" r:id="rId52"/>
    <p:sldLayoutId id="2147484050" r:id="rId53"/>
    <p:sldLayoutId id="2147484051" r:id="rId54"/>
    <p:sldLayoutId id="2147484052" r:id="rId55"/>
    <p:sldLayoutId id="2147484053" r:id="rId56"/>
    <p:sldLayoutId id="2147484054" r:id="rId57"/>
    <p:sldLayoutId id="2147484055" r:id="rId58"/>
    <p:sldLayoutId id="2147484056" r:id="rId59"/>
    <p:sldLayoutId id="2147484057" r:id="rId60"/>
    <p:sldLayoutId id="2147484058" r:id="rId61"/>
    <p:sldLayoutId id="2147484059" r:id="rId62"/>
    <p:sldLayoutId id="2147484060" r:id="rId63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28891;&#20043;&#27494;&#36864;&#31206;&#24072;020697&#26519;&#28023;&#40483;.sw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0.xml"/><Relationship Id="rId4" Type="http://schemas.openxmlformats.org/officeDocument/2006/relationships/slide" Target="slide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15817" y="1412776"/>
            <a:ext cx="6228183" cy="40324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275856" y="2432039"/>
            <a:ext cx="5789372" cy="1669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500"/>
              </a:lnSpc>
              <a:spcBef>
                <a:spcPct val="50000"/>
              </a:spcBef>
            </a:pPr>
            <a:r>
              <a:rPr lang="zh-CN" altLang="en-US" sz="5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5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5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  </a:t>
            </a:r>
            <a:endParaRPr lang="en-US" altLang="zh-CN" sz="5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500"/>
              </a:lnSpc>
              <a:spcBef>
                <a:spcPct val="50000"/>
              </a:spcBef>
            </a:pPr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烛之武退秦师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C:\Users\Administrator\Desktop\QQ截图2014122908313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19" y="1412776"/>
            <a:ext cx="291581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秦立晋君、惠公背约、重耳过郑、郑楚结盟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65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366963" y="2764085"/>
            <a:ext cx="5040312" cy="138499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4644"/>
                </a:solidFill>
              </a:rPr>
              <a:t>　　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佚之狐</a:t>
            </a:r>
            <a:r>
              <a:rPr kumimoji="1" lang="zh-CN" altLang="en-US" sz="2800" b="1" dirty="0">
                <a:solidFill>
                  <a:srgbClr val="0000FF"/>
                </a:solidFill>
                <a:latin typeface="+mn-ea"/>
              </a:rPr>
              <a:t>言于郑伯</a:t>
            </a:r>
            <a:r>
              <a:rPr kumimoji="1" lang="zh-CN" altLang="en-US" sz="2800" b="1" dirty="0">
                <a:latin typeface="+mn-ea"/>
              </a:rPr>
              <a:t>曰：“国危矣，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若</a:t>
            </a:r>
            <a:r>
              <a:rPr kumimoji="1" lang="zh-CN" altLang="en-US" sz="2800" b="1" dirty="0">
                <a:solidFill>
                  <a:srgbClr val="0000FF"/>
                </a:solidFill>
                <a:latin typeface="+mn-ea"/>
              </a:rPr>
              <a:t>使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烛之武</a:t>
            </a:r>
            <a:r>
              <a:rPr kumimoji="1" lang="zh-CN" altLang="en-US" sz="2800" b="1" dirty="0">
                <a:latin typeface="+mn-ea"/>
              </a:rPr>
              <a:t>见秦君，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师</a:t>
            </a:r>
            <a:r>
              <a:rPr kumimoji="1" lang="zh-CN" altLang="en-US" sz="2800" b="1" dirty="0">
                <a:latin typeface="+mn-ea"/>
              </a:rPr>
              <a:t>必退。”公从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之</a:t>
            </a:r>
            <a:r>
              <a:rPr kumimoji="1" lang="zh-CN" altLang="en-US" sz="2800" b="1" dirty="0">
                <a:latin typeface="+mn-ea"/>
              </a:rPr>
              <a:t>。</a:t>
            </a:r>
            <a:r>
              <a:rPr kumimoji="1" lang="zh-CN" altLang="en-US" sz="2800" dirty="0">
                <a:latin typeface="+mn-ea"/>
              </a:rPr>
              <a:t> </a:t>
            </a:r>
            <a:endParaRPr kumimoji="1" lang="zh-CN" altLang="en-US" sz="2800" b="1" dirty="0">
              <a:latin typeface="+mn-ea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12775" y="5264158"/>
            <a:ext cx="8207375" cy="75713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　　</a:t>
            </a:r>
            <a:r>
              <a:rPr kumimoji="1" lang="zh-CN" altLang="en-US" sz="2400" b="1" dirty="0" smtClean="0">
                <a:latin typeface="+mn-ea"/>
              </a:rPr>
              <a:t>佚</a:t>
            </a:r>
            <a:r>
              <a:rPr kumimoji="1" lang="zh-CN" altLang="en-US" sz="2400" b="1" dirty="0">
                <a:latin typeface="+mn-ea"/>
              </a:rPr>
              <a:t>之狐对郑伯说：“郑国处于危险之中，如果能派烛之武去见秦伯，一定能说服他们撤军。”郑伯同意了。</a:t>
            </a:r>
            <a:r>
              <a:rPr lang="zh-CN" altLang="en-US" sz="2400" dirty="0">
                <a:latin typeface="+mn-ea"/>
              </a:rPr>
              <a:t> </a:t>
            </a:r>
            <a:r>
              <a:rPr kumimoji="1" lang="zh-CN" altLang="en-US" sz="2400" b="1" dirty="0">
                <a:latin typeface="+mn-ea"/>
              </a:rPr>
              <a:t>   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57225" y="980728"/>
            <a:ext cx="4364038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烛之武、佚之狐：“之”为介于姓、名之间的语气助词。烛之武、佚之狐，都是郑国大夫。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2894036" y="2081932"/>
            <a:ext cx="701626" cy="787584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H="1" flipV="1">
            <a:off x="3244849" y="2039342"/>
            <a:ext cx="1521631" cy="1319201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2366963" y="3686097"/>
            <a:ext cx="1260475" cy="8096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092280" y="2078046"/>
            <a:ext cx="1889125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师：军队。</a:t>
            </a: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4923904" y="4131866"/>
            <a:ext cx="584200" cy="4492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283968" y="4608934"/>
            <a:ext cx="2520950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之：代词，他。</a:t>
            </a: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 flipV="1">
            <a:off x="7096787" y="2554296"/>
            <a:ext cx="697706" cy="789426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388143" y="4507773"/>
            <a:ext cx="2789238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若：如果。使：派</a:t>
            </a: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251086" y="3147168"/>
            <a:ext cx="1800225" cy="830997"/>
          </a:xfrm>
          <a:prstGeom prst="rect">
            <a:avLst/>
          </a:prstGeom>
          <a:noFill/>
          <a:ln w="127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言于郑伯</a:t>
            </a:r>
            <a:r>
              <a:rPr kumimoji="1" lang="en-US" altLang="zh-CN" sz="2400" b="1" dirty="0">
                <a:latin typeface="+mn-ea"/>
              </a:rPr>
              <a:t>=</a:t>
            </a:r>
            <a:r>
              <a:rPr kumimoji="1" lang="zh-CN" altLang="en-US" sz="2400" b="1" dirty="0">
                <a:latin typeface="+mn-ea"/>
              </a:rPr>
              <a:t>于郑伯言</a:t>
            </a: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 flipH="1">
            <a:off x="1939131" y="3147168"/>
            <a:ext cx="2476500" cy="309414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064425" y="3080971"/>
            <a:ext cx="5942012" cy="156966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4644"/>
                </a:solidFill>
                <a:latin typeface="+mn-ea"/>
              </a:rPr>
              <a:t>　　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辞</a:t>
            </a:r>
            <a:r>
              <a:rPr kumimoji="1" lang="zh-CN" altLang="en-US" sz="2400" b="1" dirty="0">
                <a:latin typeface="+mn-ea"/>
              </a:rPr>
              <a:t>曰：“臣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之</a:t>
            </a:r>
            <a:r>
              <a:rPr kumimoji="1" lang="zh-CN" altLang="en-US" sz="2400" b="1" dirty="0">
                <a:latin typeface="+mn-ea"/>
              </a:rPr>
              <a:t>壮也，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犹</a:t>
            </a:r>
            <a:r>
              <a:rPr kumimoji="1" lang="zh-CN" altLang="en-US" sz="2400" b="1" dirty="0">
                <a:latin typeface="+mn-ea"/>
              </a:rPr>
              <a:t>不如人；今老矣，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无能为也</a:t>
            </a:r>
            <a:r>
              <a:rPr kumimoji="1" lang="zh-CN" altLang="en-US" sz="2400" b="1" dirty="0">
                <a:latin typeface="+mn-ea"/>
              </a:rPr>
              <a:t>已。”公曰：“吾不能早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用子</a:t>
            </a:r>
            <a:r>
              <a:rPr kumimoji="1" lang="zh-CN" altLang="en-US" sz="2400" b="1" dirty="0">
                <a:latin typeface="+mn-ea"/>
              </a:rPr>
              <a:t>，今急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而</a:t>
            </a:r>
            <a:r>
              <a:rPr kumimoji="1" lang="zh-CN" altLang="en-US" sz="2400" b="1" dirty="0">
                <a:latin typeface="+mn-ea"/>
              </a:rPr>
              <a:t>求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子</a:t>
            </a:r>
            <a:r>
              <a:rPr kumimoji="1" lang="zh-CN" altLang="en-US" sz="2400" b="1" dirty="0">
                <a:latin typeface="+mn-ea"/>
              </a:rPr>
              <a:t>，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是寡人之过也</a:t>
            </a:r>
            <a:r>
              <a:rPr kumimoji="1" lang="zh-CN" altLang="en-US" sz="2400" b="1" dirty="0">
                <a:latin typeface="+mn-ea"/>
              </a:rPr>
              <a:t>。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然</a:t>
            </a:r>
            <a:r>
              <a:rPr kumimoji="1" lang="zh-CN" altLang="en-US" sz="2400" b="1" dirty="0">
                <a:latin typeface="+mn-ea"/>
              </a:rPr>
              <a:t>郑亡，子亦有不利焉。”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许</a:t>
            </a:r>
            <a:r>
              <a:rPr kumimoji="1" lang="zh-CN" altLang="en-US" sz="2400" b="1" dirty="0">
                <a:latin typeface="+mn-ea"/>
              </a:rPr>
              <a:t>之。 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28575" y="1795537"/>
            <a:ext cx="4167188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之：助词，主谓之间，取消句子的独立性，不译。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3328653" y="2710953"/>
            <a:ext cx="1079500" cy="4953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V="1">
            <a:off x="3328653" y="2388015"/>
            <a:ext cx="2026593" cy="130589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341478" y="1219473"/>
            <a:ext cx="3241675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无能为也已：不能干什么了。为：做（什么）已，同“矣”</a:t>
            </a: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1880774" y="3817847"/>
            <a:ext cx="378834" cy="335697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07504" y="3444825"/>
            <a:ext cx="1916112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子：古代对人的尊称。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 flipV="1">
            <a:off x="1977691" y="3664098"/>
            <a:ext cx="2205038" cy="40340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 flipH="1">
            <a:off x="1755924" y="4204791"/>
            <a:ext cx="2961134" cy="864741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199691" y="5035897"/>
            <a:ext cx="4500562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是寡人之过也：是，代词，这。过，过错。也，判断句的标志。</a:t>
            </a: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6951328" y="4204791"/>
            <a:ext cx="861032" cy="5857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812360" y="4727077"/>
            <a:ext cx="1230584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然：然而。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358441" y="2850138"/>
            <a:ext cx="1619250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辞：推辞</a:t>
            </a: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 flipH="1" flipV="1">
            <a:off x="1931157" y="3049091"/>
            <a:ext cx="944562" cy="3143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8076866" y="2057898"/>
            <a:ext cx="946150" cy="1015663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犹：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尚且</a:t>
            </a:r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 flipV="1">
            <a:off x="5807932" y="2803555"/>
            <a:ext cx="2248990" cy="4508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8115844" y="3570196"/>
            <a:ext cx="927100" cy="830997"/>
          </a:xfrm>
          <a:prstGeom prst="rect">
            <a:avLst/>
          </a:prstGeom>
          <a:noFill/>
          <a:ln w="127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ea"/>
              </a:rPr>
              <a:t>而：才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4" name="Line 20"/>
          <p:cNvSpPr>
            <a:spLocks noChangeShapeType="1"/>
          </p:cNvSpPr>
          <p:nvPr/>
        </p:nvSpPr>
        <p:spPr bwMode="auto">
          <a:xfrm flipV="1">
            <a:off x="3719699" y="3869297"/>
            <a:ext cx="4396145" cy="19820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25" name="Line 21"/>
          <p:cNvSpPr>
            <a:spLocks noChangeShapeType="1"/>
          </p:cNvSpPr>
          <p:nvPr/>
        </p:nvSpPr>
        <p:spPr bwMode="auto">
          <a:xfrm>
            <a:off x="4835191" y="4542135"/>
            <a:ext cx="134938" cy="6746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4835191" y="5222304"/>
            <a:ext cx="2611437" cy="461665"/>
          </a:xfrm>
          <a:prstGeom prst="rect">
            <a:avLst/>
          </a:prstGeom>
          <a:noFill/>
          <a:ln w="127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（烛之武）许之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15616" y="1412776"/>
            <a:ext cx="7137845" cy="2354491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600" b="1" dirty="0">
                <a:latin typeface="Times New Roman" panose="02020603050405020304" pitchFamily="18" charset="0"/>
              </a:rPr>
              <a:t>　　</a:t>
            </a:r>
            <a:r>
              <a:rPr kumimoji="1" lang="zh-CN" altLang="en-US" sz="2400" b="1" dirty="0">
                <a:latin typeface="+mn-ea"/>
              </a:rPr>
              <a:t>烛之武推辞说：“我年轻时，尚且不如别人；现在老了，做不成什么了。”郑文公说：“我早先没有重用您，现在危急之中求您，这是我的过错。然而郑国灭亡了，对您也不利啊</a:t>
            </a:r>
            <a:r>
              <a:rPr kumimoji="1" lang="en-US" altLang="zh-CN" sz="2400" b="1" dirty="0">
                <a:latin typeface="+mn-ea"/>
              </a:rPr>
              <a:t>!”</a:t>
            </a:r>
            <a:r>
              <a:rPr kumimoji="1" lang="zh-CN" altLang="en-US" sz="2400" b="1" dirty="0">
                <a:latin typeface="+mn-ea"/>
              </a:rPr>
              <a:t>烛之武就答应了。</a:t>
            </a:r>
            <a:r>
              <a:rPr lang="zh-CN" altLang="en-US" sz="2400" b="1" dirty="0">
                <a:latin typeface="+mn-ea"/>
              </a:rPr>
              <a:t>  </a:t>
            </a:r>
            <a:r>
              <a:rPr kumimoji="1" lang="zh-CN" altLang="en-US" sz="2400" b="1" dirty="0">
                <a:latin typeface="+mn-ea"/>
              </a:rPr>
              <a:t>   </a:t>
            </a: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587375" y="3949065"/>
            <a:ext cx="7917180" cy="715581"/>
          </a:xfrm>
          <a:prstGeom prst="rect">
            <a:avLst/>
          </a:prstGeom>
          <a:noFill/>
          <a:ln w="38100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1" lang="en-US" altLang="zh-CN" sz="3200" b="1">
                <a:solidFill>
                  <a:srgbClr val="FF0000"/>
                </a:solidFill>
                <a:latin typeface="+mn-ea"/>
              </a:rPr>
              <a:t>    </a:t>
            </a:r>
            <a:endParaRPr kumimoji="1"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401687" y="1680118"/>
            <a:ext cx="5040312" cy="1815882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4644"/>
                </a:solidFill>
              </a:rPr>
              <a:t>　　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夜缒</a:t>
            </a:r>
            <a:r>
              <a:rPr kumimoji="1" lang="zh-CN" altLang="en-US" sz="2800" b="1" dirty="0">
                <a:latin typeface="+mn-ea"/>
              </a:rPr>
              <a:t>而出，见秦伯，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曰</a:t>
            </a:r>
            <a:r>
              <a:rPr kumimoji="1" lang="zh-CN" altLang="en-US" sz="2800" b="1" dirty="0">
                <a:latin typeface="+mn-ea"/>
              </a:rPr>
              <a:t>：“秦、晋围郑，郑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既</a:t>
            </a:r>
            <a:r>
              <a:rPr kumimoji="1" lang="zh-CN" altLang="en-US" sz="2800" b="1" dirty="0">
                <a:latin typeface="+mn-ea"/>
              </a:rPr>
              <a:t>知其亡矣。若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亡</a:t>
            </a:r>
            <a:r>
              <a:rPr kumimoji="1" lang="zh-CN" altLang="en-US" sz="2800" b="1" dirty="0">
                <a:latin typeface="+mn-ea"/>
              </a:rPr>
              <a:t>郑而有益于君，敢以</a:t>
            </a:r>
            <a:r>
              <a:rPr kumimoji="1" lang="zh-CN" altLang="en-US" sz="2800" b="1" dirty="0">
                <a:solidFill>
                  <a:srgbClr val="0033CC"/>
                </a:solidFill>
                <a:latin typeface="+mn-ea"/>
              </a:rPr>
              <a:t>（之）</a:t>
            </a:r>
            <a:r>
              <a:rPr kumimoji="1" lang="zh-CN" altLang="en-US" sz="2800" b="1" dirty="0">
                <a:latin typeface="+mn-ea"/>
              </a:rPr>
              <a:t>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执事</a:t>
            </a:r>
            <a:r>
              <a:rPr kumimoji="1" lang="zh-CN" altLang="en-US" sz="2800" b="1" dirty="0">
                <a:latin typeface="+mn-ea"/>
              </a:rPr>
              <a:t>。 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12775" y="4667250"/>
            <a:ext cx="8207375" cy="1421928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　　  </a:t>
            </a:r>
            <a:r>
              <a:rPr kumimoji="1" lang="zh-CN" altLang="en-US" sz="2400" b="1" dirty="0">
                <a:latin typeface="+mn-ea"/>
              </a:rPr>
              <a:t>当晚，烛之武用绳子从城上吊下去，见到了秦伯，烛之武说：“秦、晋两国围攻郑国，郑国已经知道要灭亡了。如果灭掉郑国对您有什么好处，那就冒昧地拿（亡郑这件事）烦劳您。 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3276599" y="908481"/>
            <a:ext cx="1439863" cy="99970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716462" y="797803"/>
            <a:ext cx="2881313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夜：名词作状语</a:t>
            </a:r>
            <a:r>
              <a:rPr lang="zh-CN" altLang="en-US" sz="2400" b="1" dirty="0" smtClean="0">
                <a:latin typeface="+mn-ea"/>
              </a:rPr>
              <a:t>。在</a:t>
            </a:r>
            <a:r>
              <a:rPr lang="zh-CN" altLang="en-US" sz="2400" b="1" dirty="0">
                <a:latin typeface="+mn-ea"/>
              </a:rPr>
              <a:t>夜里；当夜。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52413" y="2939615"/>
            <a:ext cx="1800225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亡：使</a:t>
            </a:r>
            <a:r>
              <a:rPr lang="en-US" altLang="zh-CN" sz="2400" b="1" dirty="0">
                <a:latin typeface="+mn-ea"/>
              </a:rPr>
              <a:t>…</a:t>
            </a:r>
            <a:r>
              <a:rPr lang="zh-CN" altLang="en-US" sz="2400" b="1" dirty="0">
                <a:latin typeface="+mn-ea"/>
              </a:rPr>
              <a:t>灭亡。 使动用法。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2071125" y="2939615"/>
            <a:ext cx="814686" cy="430354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2138362" y="1419225"/>
            <a:ext cx="1447800" cy="6096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52413" y="1295400"/>
            <a:ext cx="1889125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缒：用绳子拴着从城墙上往下吊。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>
            <a:off x="2862262" y="3384550"/>
            <a:ext cx="269876" cy="4508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2592388" y="3745060"/>
            <a:ext cx="4275137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执事：执行事务的人，对对方的敬称</a:t>
            </a: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7699053" y="1898650"/>
            <a:ext cx="1378151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（烛之武）曰</a:t>
            </a: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6738554" y="1898650"/>
            <a:ext cx="960499" cy="2603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829550" y="3237228"/>
            <a:ext cx="990600" cy="1015663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既：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已经</a:t>
            </a:r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>
            <a:off x="5652120" y="2588059"/>
            <a:ext cx="2172868" cy="97587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355974" y="2429098"/>
            <a:ext cx="5718175" cy="156966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4644"/>
                </a:solidFill>
                <a:latin typeface="+mn-ea"/>
              </a:rPr>
              <a:t>　　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越</a:t>
            </a:r>
            <a:r>
              <a:rPr kumimoji="1" lang="zh-CN" altLang="en-US" sz="2400" b="1">
                <a:latin typeface="+mn-ea"/>
              </a:rPr>
              <a:t>国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以鄙</a:t>
            </a:r>
            <a:r>
              <a:rPr kumimoji="1" lang="zh-CN" altLang="en-US" sz="2400" b="1">
                <a:solidFill>
                  <a:srgbClr val="0000FF"/>
                </a:solidFill>
                <a:latin typeface="+mn-ea"/>
              </a:rPr>
              <a:t>远</a:t>
            </a:r>
            <a:r>
              <a:rPr kumimoji="1" lang="zh-CN" altLang="en-US" sz="2400" b="1">
                <a:latin typeface="+mn-ea"/>
              </a:rPr>
              <a:t>，君知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其</a:t>
            </a:r>
            <a:r>
              <a:rPr kumimoji="1" lang="zh-CN" altLang="en-US" sz="2400" b="1">
                <a:latin typeface="+mn-ea"/>
              </a:rPr>
              <a:t>难也。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焉用亡郑以陪邻</a:t>
            </a:r>
            <a:r>
              <a:rPr kumimoji="1" lang="zh-CN" altLang="en-US" sz="2400" b="1">
                <a:latin typeface="+mn-ea"/>
              </a:rPr>
              <a:t>？邻之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厚</a:t>
            </a:r>
            <a:r>
              <a:rPr kumimoji="1" lang="zh-CN" altLang="en-US" sz="2400" b="1">
                <a:latin typeface="+mn-ea"/>
              </a:rPr>
              <a:t>，君之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薄</a:t>
            </a:r>
            <a:r>
              <a:rPr kumimoji="1" lang="zh-CN" altLang="en-US" sz="2400" b="1">
                <a:latin typeface="+mn-ea"/>
              </a:rPr>
              <a:t>也。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若</a:t>
            </a:r>
            <a:r>
              <a:rPr kumimoji="1" lang="zh-CN" altLang="en-US" sz="2400" b="1">
                <a:latin typeface="+mn-ea"/>
              </a:rPr>
              <a:t>舍郑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以为东道主</a:t>
            </a:r>
            <a:r>
              <a:rPr kumimoji="1" lang="zh-CN" altLang="en-US" sz="2400" b="1">
                <a:latin typeface="+mn-ea"/>
              </a:rPr>
              <a:t>，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行李之往来</a:t>
            </a:r>
            <a:r>
              <a:rPr kumimoji="1" lang="zh-CN" altLang="en-US" sz="2400" b="1">
                <a:latin typeface="+mn-ea"/>
              </a:rPr>
              <a:t>，</a:t>
            </a:r>
            <a:r>
              <a:rPr kumimoji="1" lang="zh-CN" altLang="en-US" sz="2400" b="1">
                <a:solidFill>
                  <a:srgbClr val="FF0000"/>
                </a:solidFill>
                <a:latin typeface="+mn-ea"/>
              </a:rPr>
              <a:t>共其乏困</a:t>
            </a:r>
            <a:r>
              <a:rPr kumimoji="1" lang="zh-CN" altLang="en-US" sz="2400" b="1">
                <a:latin typeface="+mn-ea"/>
              </a:rPr>
              <a:t>，君亦无所害。  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61925" y="1584598"/>
            <a:ext cx="2700338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以：相当于“而”。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2862263" y="1903684"/>
            <a:ext cx="1853753" cy="615899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V="1">
            <a:off x="5220073" y="1456978"/>
            <a:ext cx="252040" cy="1062606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771800" y="980728"/>
            <a:ext cx="6324600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鄙：把</a:t>
            </a:r>
            <a:r>
              <a:rPr lang="en-US" altLang="zh-CN" sz="2400" b="1" dirty="0">
                <a:latin typeface="+mn-ea"/>
              </a:rPr>
              <a:t>…</a:t>
            </a:r>
            <a:r>
              <a:rPr lang="zh-CN" altLang="en-US" sz="2400" b="1" dirty="0">
                <a:latin typeface="+mn-ea"/>
              </a:rPr>
              <a:t>当作（边邑）。名词的意动用法。</a:t>
            </a: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3086100" y="2388140"/>
            <a:ext cx="4726260" cy="298301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50527" y="2145407"/>
            <a:ext cx="2881313" cy="15716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焉：哪里，怎么。以：相当于“而”，连词，表目的，“来”。陪：增加。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>
            <a:off x="8176081" y="3213928"/>
            <a:ext cx="572383" cy="162439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5608708" y="4862406"/>
            <a:ext cx="3357563" cy="120650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以（之）为；东道主：东方道路上的主人。现泛指主人。</a:t>
            </a: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 flipH="1">
            <a:off x="3041650" y="3508598"/>
            <a:ext cx="1674366" cy="4953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89620" y="3873599"/>
            <a:ext cx="2970212" cy="175323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行李：出使的人，使者。现指外出的人携带的随身物品。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之：主谓之间，取独。</a:t>
            </a: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 flipH="1">
            <a:off x="4932363" y="3599086"/>
            <a:ext cx="1727869" cy="9445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3267075" y="4408711"/>
            <a:ext cx="2205038" cy="156966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共：同“供”。乏困：缺少的</a:t>
            </a:r>
            <a:r>
              <a:rPr lang="en-US" altLang="zh-CN" sz="2400" b="1" dirty="0">
                <a:latin typeface="+mn-ea"/>
              </a:rPr>
              <a:t>(</a:t>
            </a:r>
            <a:r>
              <a:rPr lang="zh-CN" altLang="en-US" sz="2400" b="1" dirty="0">
                <a:latin typeface="+mn-ea"/>
              </a:rPr>
              <a:t>东西</a:t>
            </a:r>
            <a:r>
              <a:rPr lang="en-US" altLang="zh-CN" sz="2400" b="1" dirty="0">
                <a:latin typeface="+mn-ea"/>
              </a:rPr>
              <a:t>)</a:t>
            </a:r>
            <a:r>
              <a:rPr lang="zh-CN" altLang="en-US" sz="2400" b="1" dirty="0">
                <a:latin typeface="+mn-ea"/>
              </a:rPr>
              <a:t>。形→名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476250" y="980728"/>
            <a:ext cx="1871663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越：跨过。</a:t>
            </a: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 flipH="1" flipV="1">
            <a:off x="2322512" y="1349598"/>
            <a:ext cx="1766489" cy="11381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7812360" y="1556792"/>
            <a:ext cx="1112805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ea"/>
              </a:rPr>
              <a:t>其：这</a:t>
            </a:r>
          </a:p>
          <a:p>
            <a:r>
              <a:rPr lang="zh-CN" altLang="en-US" sz="2400" b="1" dirty="0">
                <a:latin typeface="+mn-ea"/>
              </a:rPr>
              <a:t>件事</a:t>
            </a:r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 flipV="1">
            <a:off x="6660232" y="2020228"/>
            <a:ext cx="1152128" cy="499357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1512094" y="5640737"/>
            <a:ext cx="1422184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ea"/>
              </a:rPr>
              <a:t>厚：增强</a:t>
            </a: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6525204" y="4232367"/>
            <a:ext cx="1422184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ea"/>
              </a:rPr>
              <a:t>薄：削弱</a:t>
            </a:r>
          </a:p>
        </p:txBody>
      </p:sp>
      <p:sp>
        <p:nvSpPr>
          <p:cNvPr id="26" name="Line 22"/>
          <p:cNvSpPr>
            <a:spLocks noChangeShapeType="1"/>
          </p:cNvSpPr>
          <p:nvPr/>
        </p:nvSpPr>
        <p:spPr bwMode="auto">
          <a:xfrm flipH="1">
            <a:off x="2705893" y="3213928"/>
            <a:ext cx="2766219" cy="2380607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27" name="Line 23"/>
          <p:cNvSpPr>
            <a:spLocks noChangeShapeType="1"/>
          </p:cNvSpPr>
          <p:nvPr/>
        </p:nvSpPr>
        <p:spPr bwMode="auto">
          <a:xfrm>
            <a:off x="6732240" y="3213928"/>
            <a:ext cx="521755" cy="992376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animBg="1"/>
      <p:bldP spid="16" grpId="0" animBg="1"/>
      <p:bldP spid="17" grpId="0" bldLvl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79608" y="1196752"/>
            <a:ext cx="8540864" cy="461664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　　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kumimoji="1" lang="zh-CN" altLang="en-US" sz="2800" b="1" dirty="0" smtClean="0">
                <a:latin typeface="+mn-ea"/>
              </a:rPr>
              <a:t>越过</a:t>
            </a:r>
            <a:r>
              <a:rPr kumimoji="1" lang="zh-CN" altLang="en-US" sz="2800" b="1" dirty="0">
                <a:latin typeface="+mn-ea"/>
              </a:rPr>
              <a:t>晋国把远方的郑国作为秦国的东部边境，您知道是很难的，（您）怎么要用灭掉郑国来给邻国（晋国）增加土地呢？邻邦的国力雄厚了，您的国力也就相对削弱了。假如放弃灭郑的打算，而让郑国作为您秦国东方道路上的主人，秦国的使者往来，郑国可以随时供给他们所缺乏的东西，对您秦国来说，也没有什么害处</a:t>
            </a:r>
            <a:r>
              <a:rPr kumimoji="1" lang="zh-CN" altLang="en-US" sz="2800" b="1" dirty="0" smtClean="0">
                <a:latin typeface="+mn-ea"/>
              </a:rPr>
              <a:t>。</a:t>
            </a:r>
            <a:endParaRPr kumimoji="1"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167188" y="3048397"/>
            <a:ext cx="4410075" cy="138499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且君尝为晋君赐矣</a:t>
            </a:r>
            <a:r>
              <a:rPr kumimoji="1" lang="zh-CN" altLang="en-US" sz="2800" b="1" dirty="0">
                <a:latin typeface="+mn-ea"/>
              </a:rPr>
              <a:t>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许</a:t>
            </a:r>
            <a:r>
              <a:rPr kumimoji="1" lang="zh-CN" altLang="en-US" sz="2800" b="1" dirty="0">
                <a:latin typeface="+mn-ea"/>
              </a:rPr>
              <a:t>君焦、瑕，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朝济而夕设版焉</a:t>
            </a:r>
            <a:r>
              <a:rPr kumimoji="1" lang="zh-CN" altLang="en-US" sz="2800" b="1" dirty="0">
                <a:latin typeface="+mn-ea"/>
              </a:rPr>
              <a:t>，君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之</a:t>
            </a:r>
            <a:r>
              <a:rPr kumimoji="1" lang="zh-CN" altLang="en-US" sz="2800" b="1" dirty="0">
                <a:latin typeface="+mn-ea"/>
              </a:rPr>
              <a:t>所知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也</a:t>
            </a:r>
            <a:r>
              <a:rPr kumimoji="1" lang="zh-CN" altLang="en-US" sz="2800" b="1" dirty="0">
                <a:latin typeface="+mn-ea"/>
              </a:rPr>
              <a:t>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85763" y="3183334"/>
            <a:ext cx="3105150" cy="157162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朝济而夕设版焉：济，渡河。设版，指筑墙。版，筑土墙用的夹板（借代） 。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>
            <a:off x="3581400" y="3740893"/>
            <a:ext cx="2138362" cy="25206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H="1" flipV="1">
            <a:off x="4121944" y="2027748"/>
            <a:ext cx="494506" cy="115558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51682" y="1196752"/>
            <a:ext cx="8136011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君尝为晋君赐矣：曾经给予晋君恩惠（指秦穆公曾派兵护送晋君回国）。尝，曾经。为，给予。赐，恩惠。</a:t>
            </a: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4860031" y="4397772"/>
            <a:ext cx="432693" cy="585787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122738" y="4983559"/>
            <a:ext cx="4265686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之：主谓之间。也，表判断。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83568" y="1988840"/>
            <a:ext cx="7632848" cy="212365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　　</a:t>
            </a:r>
            <a:r>
              <a:rPr kumimoji="1" lang="zh-CN" altLang="en-US" sz="2800" b="1" dirty="0">
                <a:latin typeface="+mn-ea"/>
              </a:rPr>
              <a:t>况且，您曾经对晋惠公有恩惠，他也曾答应把焦、瑕两城割让给您，然而，他早上渡河归晋，晚上就筑城拒秦，这是您知道的。</a:t>
            </a:r>
            <a:r>
              <a:rPr lang="zh-CN" altLang="en-US" sz="2800" dirty="0">
                <a:latin typeface="+mn-ea"/>
              </a:rPr>
              <a:t> </a:t>
            </a:r>
            <a:r>
              <a:rPr kumimoji="1" lang="zh-CN" altLang="en-US" sz="2800" b="1" dirty="0">
                <a:latin typeface="+mn-ea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50938" y="2292731"/>
            <a:ext cx="4868862" cy="1815882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latin typeface="+mn-ea"/>
              </a:rPr>
              <a:t>夫晋，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何厌之有</a:t>
            </a:r>
            <a:r>
              <a:rPr kumimoji="1" lang="zh-CN" altLang="en-US" sz="2800" b="1" dirty="0">
                <a:latin typeface="+mn-ea"/>
              </a:rPr>
              <a:t>？既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东封</a:t>
            </a:r>
            <a:r>
              <a:rPr kumimoji="1" lang="zh-CN" altLang="en-US" sz="2800" b="1" dirty="0">
                <a:latin typeface="+mn-ea"/>
              </a:rPr>
              <a:t>郑，又欲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肆</a:t>
            </a:r>
            <a:r>
              <a:rPr kumimoji="1" lang="zh-CN" altLang="en-US" sz="2800" b="1" dirty="0">
                <a:latin typeface="+mn-ea"/>
              </a:rPr>
              <a:t>其西封，若不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阙</a:t>
            </a:r>
            <a:r>
              <a:rPr kumimoji="1" lang="zh-CN" altLang="en-US" sz="2800" b="1" dirty="0">
                <a:latin typeface="+mn-ea"/>
              </a:rPr>
              <a:t>秦，将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焉</a:t>
            </a:r>
            <a:r>
              <a:rPr kumimoji="1" lang="zh-CN" altLang="en-US" sz="2800" b="1" dirty="0">
                <a:latin typeface="+mn-ea"/>
              </a:rPr>
              <a:t>取之？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阙秦</a:t>
            </a:r>
            <a:r>
              <a:rPr kumimoji="1" lang="zh-CN" altLang="en-US" sz="2800" b="1" dirty="0">
                <a:solidFill>
                  <a:srgbClr val="0000FF"/>
                </a:solidFill>
                <a:latin typeface="+mn-ea"/>
              </a:rPr>
              <a:t>以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利晋</a:t>
            </a:r>
            <a:r>
              <a:rPr kumimoji="1" lang="zh-CN" altLang="en-US" sz="2800" b="1" dirty="0">
                <a:latin typeface="+mn-ea"/>
              </a:rPr>
              <a:t>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唯</a:t>
            </a:r>
            <a:r>
              <a:rPr kumimoji="1" lang="zh-CN" altLang="en-US" sz="2800" b="1" dirty="0">
                <a:latin typeface="+mn-ea"/>
              </a:rPr>
              <a:t>君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图</a:t>
            </a:r>
            <a:r>
              <a:rPr kumimoji="1" lang="zh-CN" altLang="en-US" sz="2800" b="1" dirty="0">
                <a:latin typeface="+mn-ea"/>
              </a:rPr>
              <a:t>之。” 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5076056" y="2472118"/>
            <a:ext cx="1096144" cy="1746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227887" y="2246694"/>
            <a:ext cx="2736601" cy="1938992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既东封郑：已经在东边让郑国成为晋国的边界。东：向东。封：疆界，使</a:t>
            </a:r>
            <a:r>
              <a:rPr lang="en-US" altLang="zh-CN" sz="2400" b="1" dirty="0">
                <a:latin typeface="+mn-ea"/>
              </a:rPr>
              <a:t>……</a:t>
            </a:r>
            <a:r>
              <a:rPr lang="zh-CN" altLang="en-US" sz="2400" b="1" dirty="0">
                <a:latin typeface="+mn-ea"/>
              </a:rPr>
              <a:t>成为疆界。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11419" y="5184859"/>
            <a:ext cx="2155825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肆：延伸，扩张。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1691680" y="3200673"/>
            <a:ext cx="360040" cy="1984186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2987823" y="1700807"/>
            <a:ext cx="369739" cy="771311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34458" y="1196751"/>
            <a:ext cx="8382000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何厌之有：有何厌，“之”，宾语前置的标志。“厌”，满足。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>
            <a:off x="4953565" y="3715581"/>
            <a:ext cx="122491" cy="173111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585369" y="5478323"/>
            <a:ext cx="3421062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唯：句首语气词，表示希望。图：考虑。</a:t>
            </a: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2555776" y="4195652"/>
            <a:ext cx="1241425" cy="1200329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阙：</a:t>
            </a:r>
          </a:p>
          <a:p>
            <a:r>
              <a:rPr lang="zh-CN" altLang="en-US" sz="2400" b="1" dirty="0">
                <a:latin typeface="+mn-ea"/>
              </a:rPr>
              <a:t>侵损，</a:t>
            </a:r>
          </a:p>
          <a:p>
            <a:r>
              <a:rPr lang="zh-CN" altLang="en-US" sz="2400" b="1" dirty="0">
                <a:latin typeface="+mn-ea"/>
              </a:rPr>
              <a:t>削减</a:t>
            </a: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H="1">
            <a:off x="3797200" y="3200672"/>
            <a:ext cx="846807" cy="1319481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65262" y="4236012"/>
            <a:ext cx="1241425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焉：从哪里</a:t>
            </a:r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 flipH="1">
            <a:off x="993651" y="3607181"/>
            <a:ext cx="295680" cy="628831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6237288" y="4723194"/>
            <a:ext cx="1584325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以：而</a:t>
            </a: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3585369" y="3607181"/>
            <a:ext cx="2605881" cy="131286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40618" y="2023973"/>
            <a:ext cx="8551862" cy="3453831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3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en-US" altLang="zh-CN" sz="2800" b="1" dirty="0" smtClean="0">
                <a:latin typeface="+mn-ea"/>
              </a:rPr>
              <a:t>《</a:t>
            </a:r>
            <a:r>
              <a:rPr kumimoji="1" lang="zh-CN" altLang="en-US" sz="2800" b="1" dirty="0" smtClean="0">
                <a:latin typeface="+mn-ea"/>
              </a:rPr>
              <a:t>左传</a:t>
            </a:r>
            <a:r>
              <a:rPr kumimoji="1" lang="en-US" altLang="zh-CN" sz="2800" b="1" dirty="0" smtClean="0">
                <a:latin typeface="+mn-ea"/>
              </a:rPr>
              <a:t>》</a:t>
            </a:r>
            <a:r>
              <a:rPr kumimoji="1" lang="zh-CN" altLang="en-US" sz="2800" b="1" dirty="0">
                <a:latin typeface="+mn-ea"/>
              </a:rPr>
              <a:t>是我国第一部详细完整的编年体历史著作，相传是鲁国的史官左丘明所著。因为</a:t>
            </a:r>
            <a:r>
              <a:rPr kumimoji="1" lang="en-US" altLang="zh-CN" sz="2800" b="1" dirty="0">
                <a:latin typeface="+mn-ea"/>
              </a:rPr>
              <a:t>《</a:t>
            </a:r>
            <a:r>
              <a:rPr kumimoji="1" lang="zh-CN" altLang="en-US" sz="2800" b="1" dirty="0">
                <a:latin typeface="+mn-ea"/>
              </a:rPr>
              <a:t>左传</a:t>
            </a:r>
            <a:r>
              <a:rPr kumimoji="1" lang="en-US" altLang="zh-CN" sz="2800" b="1" dirty="0">
                <a:latin typeface="+mn-ea"/>
              </a:rPr>
              <a:t>》</a:t>
            </a:r>
            <a:r>
              <a:rPr kumimoji="1" lang="zh-CN" altLang="en-US" sz="2800" b="1" dirty="0">
                <a:latin typeface="+mn-ea"/>
              </a:rPr>
              <a:t>和</a:t>
            </a:r>
            <a:r>
              <a:rPr kumimoji="1" lang="en-US" altLang="zh-CN" sz="2800" b="1" dirty="0">
                <a:latin typeface="+mn-ea"/>
              </a:rPr>
              <a:t>《</a:t>
            </a:r>
            <a:r>
              <a:rPr kumimoji="1" lang="zh-CN" altLang="en-US" sz="2800" b="1" dirty="0">
                <a:latin typeface="+mn-ea"/>
              </a:rPr>
              <a:t>公羊传</a:t>
            </a:r>
            <a:r>
              <a:rPr kumimoji="1" lang="en-US" altLang="zh-CN" sz="2800" b="1" dirty="0">
                <a:latin typeface="+mn-ea"/>
              </a:rPr>
              <a:t>》《</a:t>
            </a:r>
            <a:r>
              <a:rPr kumimoji="1" lang="zh-CN" altLang="en-US" sz="2800" b="1" dirty="0">
                <a:latin typeface="+mn-ea"/>
              </a:rPr>
              <a:t>谷梁传</a:t>
            </a:r>
            <a:r>
              <a:rPr kumimoji="1" lang="en-US" altLang="zh-CN" sz="2800" b="1" dirty="0">
                <a:latin typeface="+mn-ea"/>
              </a:rPr>
              <a:t>》</a:t>
            </a:r>
            <a:r>
              <a:rPr kumimoji="1" lang="zh-CN" altLang="en-US" sz="2800" b="1" dirty="0">
                <a:latin typeface="+mn-ea"/>
              </a:rPr>
              <a:t>都是为解说</a:t>
            </a:r>
            <a:r>
              <a:rPr kumimoji="1" lang="en-US" altLang="zh-CN" sz="2800" b="1" dirty="0">
                <a:latin typeface="+mn-ea"/>
              </a:rPr>
              <a:t>《</a:t>
            </a:r>
            <a:r>
              <a:rPr kumimoji="1" lang="zh-CN" altLang="en-US" sz="2800" b="1" dirty="0">
                <a:latin typeface="+mn-ea"/>
              </a:rPr>
              <a:t>春秋</a:t>
            </a:r>
            <a:r>
              <a:rPr kumimoji="1" lang="en-US" altLang="zh-CN" sz="2800" b="1" dirty="0">
                <a:latin typeface="+mn-ea"/>
              </a:rPr>
              <a:t>》</a:t>
            </a:r>
            <a:r>
              <a:rPr kumimoji="1" lang="zh-CN" altLang="en-US" sz="2800" b="1" dirty="0">
                <a:latin typeface="+mn-ea"/>
              </a:rPr>
              <a:t>而作，所以它们又被称作“春秋三传”，</a:t>
            </a:r>
            <a:r>
              <a:rPr kumimoji="1" lang="en-US" altLang="zh-CN" sz="2800" b="1" dirty="0">
                <a:latin typeface="+mn-ea"/>
              </a:rPr>
              <a:t>《</a:t>
            </a:r>
            <a:r>
              <a:rPr kumimoji="1" lang="zh-CN" altLang="en-US" sz="2800" b="1" dirty="0">
                <a:latin typeface="+mn-ea"/>
              </a:rPr>
              <a:t>左传</a:t>
            </a:r>
            <a:r>
              <a:rPr kumimoji="1" lang="en-US" altLang="zh-CN" sz="2800" b="1" dirty="0">
                <a:latin typeface="+mn-ea"/>
              </a:rPr>
              <a:t>》</a:t>
            </a:r>
            <a:r>
              <a:rPr kumimoji="1" lang="zh-CN" altLang="en-US" sz="2800" b="1" dirty="0">
                <a:latin typeface="+mn-ea"/>
              </a:rPr>
              <a:t>又名</a:t>
            </a:r>
            <a:r>
              <a:rPr kumimoji="1" lang="en-US" altLang="zh-CN" sz="2800" b="1" dirty="0">
                <a:latin typeface="+mn-ea"/>
              </a:rPr>
              <a:t>《</a:t>
            </a:r>
            <a:r>
              <a:rPr kumimoji="1" lang="zh-CN" altLang="en-US" sz="2800" b="1" dirty="0">
                <a:latin typeface="+mn-ea"/>
              </a:rPr>
              <a:t>春秋左氏传</a:t>
            </a:r>
            <a:r>
              <a:rPr kumimoji="1" lang="en-US" altLang="zh-CN" sz="2800" b="1" dirty="0">
                <a:latin typeface="+mn-ea"/>
              </a:rPr>
              <a:t>》</a:t>
            </a:r>
            <a:r>
              <a:rPr kumimoji="1" lang="zh-CN" altLang="en-US" sz="2800" b="1" dirty="0" smtClean="0">
                <a:latin typeface="+mn-ea"/>
              </a:rPr>
              <a:t>。</a:t>
            </a:r>
            <a:endParaRPr kumimoji="1" lang="zh-CN" altLang="en-US" sz="2800" b="1" dirty="0">
              <a:latin typeface="+mn-ea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934568" y="1196752"/>
            <a:ext cx="2645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左传</a:t>
            </a:r>
            <a:r>
              <a:rPr kumimoji="1"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67544" y="1916832"/>
            <a:ext cx="8207375" cy="322299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　　 </a:t>
            </a:r>
            <a:r>
              <a:rPr kumimoji="1" lang="zh-CN" altLang="en-US" sz="2800" b="1" dirty="0">
                <a:latin typeface="+mn-ea"/>
              </a:rPr>
              <a:t>晋国有什么满足的呢？现在它已经在东边让郑国成为晋国的边界，又想扩张西部的疆界，如果不侵损秦国，晋国将从哪里得到他们所企求的土地呢？使秦国受损而让晋国受益，您还是好好掂量掂量吧</a:t>
            </a:r>
            <a:r>
              <a:rPr kumimoji="1" lang="en-US" altLang="zh-CN" sz="2800" b="1" dirty="0">
                <a:latin typeface="+mn-ea"/>
              </a:rPr>
              <a:t>!”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春秋时期形势简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3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2339975" y="6237288"/>
            <a:ext cx="60483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春  秋  时  期  形  势  图</a:t>
            </a:r>
          </a:p>
        </p:txBody>
      </p:sp>
      <p:sp>
        <p:nvSpPr>
          <p:cNvPr id="67588" name="Oval 4"/>
          <p:cNvSpPr>
            <a:spLocks noChangeArrowheads="1"/>
          </p:cNvSpPr>
          <p:nvPr/>
        </p:nvSpPr>
        <p:spPr bwMode="auto">
          <a:xfrm>
            <a:off x="2438400" y="2438400"/>
            <a:ext cx="5334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7589" name="Oval 5"/>
          <p:cNvSpPr>
            <a:spLocks noChangeArrowheads="1"/>
          </p:cNvSpPr>
          <p:nvPr/>
        </p:nvSpPr>
        <p:spPr bwMode="auto">
          <a:xfrm>
            <a:off x="4267200" y="2895600"/>
            <a:ext cx="533400" cy="533400"/>
          </a:xfrm>
          <a:prstGeom prst="ellipse">
            <a:avLst/>
          </a:prstGeom>
          <a:noFill/>
          <a:ln w="6350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7590" name="Oval 6"/>
          <p:cNvSpPr>
            <a:spLocks noChangeArrowheads="1"/>
          </p:cNvSpPr>
          <p:nvPr/>
        </p:nvSpPr>
        <p:spPr bwMode="auto">
          <a:xfrm>
            <a:off x="3429000" y="1981200"/>
            <a:ext cx="533400" cy="533400"/>
          </a:xfrm>
          <a:prstGeom prst="ellips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2752725" y="5364163"/>
            <a:ext cx="549275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kumimoji="1" lang="zh-CN" altLang="zh-CN" sz="2400">
              <a:solidFill>
                <a:srgbClr val="00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43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046444" y="2387229"/>
            <a:ext cx="5624512" cy="954107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latin typeface="+mn-ea"/>
              </a:rPr>
              <a:t>秦伯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说</a:t>
            </a:r>
            <a:r>
              <a:rPr kumimoji="1" lang="zh-CN" altLang="en-US" sz="2800" b="1" dirty="0">
                <a:latin typeface="+mn-ea"/>
              </a:rPr>
              <a:t>，与郑人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盟</a:t>
            </a:r>
            <a:r>
              <a:rPr kumimoji="1" lang="zh-CN" altLang="en-US" sz="2800" b="1" dirty="0">
                <a:latin typeface="+mn-ea"/>
              </a:rPr>
              <a:t>。使杞子、逢孙、杨孙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戍</a:t>
            </a:r>
            <a:r>
              <a:rPr kumimoji="1" lang="zh-CN" altLang="en-US" sz="2800" b="1" dirty="0">
                <a:latin typeface="+mn-ea"/>
              </a:rPr>
              <a:t>之，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乃</a:t>
            </a:r>
            <a:r>
              <a:rPr kumimoji="1" lang="zh-CN" altLang="en-US" sz="2800" b="1" dirty="0">
                <a:latin typeface="+mn-ea"/>
              </a:rPr>
              <a:t>还 。 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11188" y="4859751"/>
            <a:ext cx="4905375" cy="1089529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+mn-ea"/>
              </a:rPr>
              <a:t>　　</a:t>
            </a:r>
            <a:r>
              <a:rPr kumimoji="1" lang="zh-CN" altLang="en-US" sz="2400" b="1" dirty="0">
                <a:latin typeface="+mn-ea"/>
              </a:rPr>
              <a:t>秦伯高兴了，就与郑国签订了盟约。并派杞子、逢孙、杨孙帮郑国守卫，就率军回国。 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3858700" y="1822068"/>
            <a:ext cx="803788" cy="50463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62488" y="1575213"/>
            <a:ext cx="2805112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盟：结盟。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06375" y="4047455"/>
            <a:ext cx="2295525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戍：守卫。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1394834" y="3341336"/>
            <a:ext cx="512870" cy="66974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1907704" y="1839999"/>
            <a:ext cx="179388" cy="49371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26243" y="1360404"/>
            <a:ext cx="3938588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说：通“悦”，高兴。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3180300" y="3341335"/>
            <a:ext cx="678400" cy="718027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2862263" y="4047455"/>
            <a:ext cx="3005137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乃：于是。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715000" y="5023263"/>
            <a:ext cx="3276600" cy="830997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烛之武说退秦师。赏析其高妙的劝说艺术。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223125" y="677685"/>
            <a:ext cx="2699792" cy="67059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烛之武说秦伯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331640" y="1046926"/>
            <a:ext cx="2016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示弱</a:t>
            </a:r>
          </a:p>
          <a:p>
            <a:r>
              <a:rPr lang="zh-CN" altLang="en-US" sz="2400" b="1" dirty="0">
                <a:latin typeface="+mn-ea"/>
                <a:ea typeface="+mn-ea"/>
              </a:rPr>
              <a:t>欲扬先抑</a:t>
            </a:r>
          </a:p>
          <a:p>
            <a:r>
              <a:rPr kumimoji="1" lang="zh-CN" altLang="en-US" sz="2400" b="1" dirty="0">
                <a:latin typeface="+mn-ea"/>
                <a:ea typeface="+mn-ea"/>
              </a:rPr>
              <a:t>以退为进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340350" y="2435868"/>
            <a:ext cx="18827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陈弊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</a:rPr>
              <a:t>阐明利害</a:t>
            </a:r>
            <a:r>
              <a:rPr kumimoji="1" lang="en-US" altLang="zh-CN" sz="2400" b="1" dirty="0">
                <a:latin typeface="+mn-ea"/>
                <a:ea typeface="+mn-ea"/>
              </a:rPr>
              <a:t>,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</a:rPr>
              <a:t>动摇秦君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422336" y="4263479"/>
            <a:ext cx="129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述利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269130" y="1416570"/>
            <a:ext cx="17538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既知亡矣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295140" y="2247255"/>
            <a:ext cx="1727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亡郑陪邻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95140" y="2895327"/>
            <a:ext cx="2160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晋之无信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295140" y="3543399"/>
            <a:ext cx="2160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晋之无厌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352796" y="4364938"/>
            <a:ext cx="1717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共其乏困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939071" y="2281198"/>
            <a:ext cx="18125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现实问题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940516" y="2895326"/>
            <a:ext cx="1738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历史问题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4950976" y="3543399"/>
            <a:ext cx="17283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潜在问题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6823532" y="2385020"/>
            <a:ext cx="553998" cy="3240087"/>
          </a:xfrm>
          <a:prstGeom prst="rect">
            <a:avLst/>
          </a:prstGeom>
          <a:noFill/>
          <a:ln w="762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亡郑：阙秦以利晋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367148" y="4998367"/>
            <a:ext cx="2880221" cy="461665"/>
          </a:xfrm>
          <a:prstGeom prst="rect">
            <a:avLst/>
          </a:prstGeom>
          <a:noFill/>
          <a:ln w="762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舍郑：君亦无所害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439285" y="5705507"/>
            <a:ext cx="3240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结局  迫晋退兵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409536" y="4689844"/>
            <a:ext cx="18002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</a:rPr>
              <a:t>替秦着想</a:t>
            </a:r>
            <a:r>
              <a:rPr kumimoji="1" lang="en-US" altLang="zh-CN" sz="2400" b="1" dirty="0">
                <a:latin typeface="+mn-ea"/>
                <a:ea typeface="+mn-ea"/>
              </a:rPr>
              <a:t>,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</a:rPr>
              <a:t>以利相诱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7759636" y="1826181"/>
            <a:ext cx="268748" cy="3896099"/>
          </a:xfrm>
          <a:prstGeom prst="rect">
            <a:avLst/>
          </a:prstGeom>
          <a:noFill/>
          <a:ln w="762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分析利弊，层层深入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73424" y="1196752"/>
            <a:ext cx="4114800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摆事实、讲道理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123728" y="1988840"/>
            <a:ext cx="5040560" cy="388843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分析形势</a:t>
            </a: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亡郑对秦无益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        </a:t>
            </a: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亡郑对秦有害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        </a:t>
            </a: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舍郑于秦有益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纵观历史</a:t>
            </a: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晋国无信且贪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展望未来</a:t>
            </a:r>
            <a:r>
              <a:rPr lang="en-US" altLang="zh-CN" sz="2800" b="1" dirty="0">
                <a:latin typeface="+mn-ea"/>
              </a:rPr>
              <a:t>——</a:t>
            </a:r>
            <a:r>
              <a:rPr lang="zh-CN" altLang="en-US" sz="2800" b="1" dirty="0">
                <a:latin typeface="+mn-ea"/>
              </a:rPr>
              <a:t>预言晋将阙秦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17440" y="1201316"/>
            <a:ext cx="4114800" cy="5715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化被动为主动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311647" y="1964432"/>
            <a:ext cx="7004769" cy="391284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烛之武为何不去见晋侯而选择见秦伯？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分析一下烛之武所洞悉的秦伯的心理。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（戒心、贪心、疑心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烛之武是如何拉近彼此距离的？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（消除戒心、瓦解贪心、利用疑心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086766" y="1796153"/>
            <a:ext cx="2879551" cy="647601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不卑不亢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835696" y="2852936"/>
            <a:ext cx="5616674" cy="8191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>
                <a:latin typeface="+mn-ea"/>
              </a:rPr>
              <a:t>既不刺激对方，也不失却本国尊严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419872" y="1052736"/>
            <a:ext cx="2242592" cy="5715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得体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539552" y="1556792"/>
            <a:ext cx="8362950" cy="427513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要尊重他人。只有尊重他人才会赢得别人的尊重，烛之武对于秦伯，一口一个“君”，站在对方的立场上，考虑对方的厉害得失。每一言每一行无不表现了对对方的尊敬。这种尊敬赢得了对方的好感，从而也为自己的说服工作打好了感情基础。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作为臣子，委婉提醒，不提要求，一切请秦伯自己定夺。满足了人潜意识中的自尊 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048331" y="1196752"/>
            <a:ext cx="2962672" cy="5715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高妙的劝说艺术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043608" y="2564904"/>
            <a:ext cx="2214562" cy="2521049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有理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——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有利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——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有节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——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有体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——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27784" y="2564904"/>
            <a:ext cx="5791200" cy="293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援古例今，审时度势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洞悉对方心理，缩短彼此距离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不卑不亢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语言得体，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语重心长</a:t>
            </a:r>
            <a:endParaRPr kumimoji="1"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66739" y="1905000"/>
            <a:ext cx="78936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你平时可曾成功地劝说过别人？谈谈你的经验。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  <p:bldP spid="8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64565" y="2100352"/>
            <a:ext cx="5761037" cy="1815882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1" lang="en-US" altLang="zh-CN" sz="2400" b="1" dirty="0">
                <a:latin typeface="+mn-ea"/>
              </a:rPr>
              <a:t>    </a:t>
            </a:r>
            <a:r>
              <a:rPr kumimoji="1" lang="en-US" altLang="zh-CN" sz="2400" b="1" dirty="0" smtClean="0">
                <a:latin typeface="+mn-ea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子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犯</a:t>
            </a:r>
            <a:r>
              <a:rPr kumimoji="1" lang="zh-CN" altLang="en-US" sz="2800" b="1" dirty="0">
                <a:latin typeface="+mn-ea"/>
              </a:rPr>
              <a:t>请击之，公曰：“不可。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微夫人</a:t>
            </a:r>
            <a:r>
              <a:rPr kumimoji="1" lang="zh-CN" altLang="en-US" sz="2800" b="1" dirty="0">
                <a:latin typeface="+mn-ea"/>
              </a:rPr>
              <a:t>之力不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及</a:t>
            </a:r>
            <a:r>
              <a:rPr kumimoji="1" lang="zh-CN" altLang="en-US" sz="2800" b="1" dirty="0">
                <a:latin typeface="+mn-ea"/>
              </a:rPr>
              <a:t>此。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因</a:t>
            </a:r>
            <a:r>
              <a:rPr kumimoji="1" lang="zh-CN" altLang="en-US" sz="2800" b="1" dirty="0">
                <a:latin typeface="+mn-ea"/>
              </a:rPr>
              <a:t>人之力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而敝</a:t>
            </a:r>
            <a:r>
              <a:rPr kumimoji="1" lang="zh-CN" altLang="en-US" sz="2800" b="1" dirty="0">
                <a:latin typeface="+mn-ea"/>
              </a:rPr>
              <a:t>之，不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仁</a:t>
            </a:r>
            <a:r>
              <a:rPr kumimoji="1" lang="zh-CN" altLang="en-US" sz="2800" b="1" dirty="0">
                <a:latin typeface="+mn-ea"/>
              </a:rPr>
              <a:t>；失</a:t>
            </a:r>
            <a:r>
              <a:rPr kumimoji="1" lang="zh-CN" altLang="en-US" sz="2800" b="1" dirty="0">
                <a:solidFill>
                  <a:srgbClr val="0000FF"/>
                </a:solidFill>
                <a:latin typeface="+mn-ea"/>
              </a:rPr>
              <a:t>其</a:t>
            </a:r>
            <a:r>
              <a:rPr kumimoji="1" lang="zh-CN" altLang="en-US" sz="2800" b="1" dirty="0">
                <a:latin typeface="+mn-ea"/>
              </a:rPr>
              <a:t>所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与</a:t>
            </a:r>
            <a:r>
              <a:rPr kumimoji="1" lang="zh-CN" altLang="en-US" sz="2800" b="1" dirty="0">
                <a:latin typeface="+mn-ea"/>
              </a:rPr>
              <a:t>，不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知</a:t>
            </a:r>
            <a:r>
              <a:rPr kumimoji="1" lang="zh-CN" altLang="en-US" sz="2800" b="1" dirty="0">
                <a:latin typeface="+mn-ea"/>
              </a:rPr>
              <a:t>；以乱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易</a:t>
            </a:r>
            <a:r>
              <a:rPr kumimoji="1" lang="zh-CN" altLang="en-US" sz="2800" b="1" dirty="0">
                <a:latin typeface="+mn-ea"/>
              </a:rPr>
              <a:t>整，不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武</a:t>
            </a:r>
            <a:r>
              <a:rPr kumimoji="1" lang="zh-CN" altLang="en-US" sz="2800" b="1" dirty="0">
                <a:latin typeface="+mn-ea"/>
              </a:rPr>
              <a:t>。吾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其</a:t>
            </a:r>
            <a:r>
              <a:rPr kumimoji="1" lang="zh-CN" altLang="en-US" sz="2800" b="1" dirty="0">
                <a:latin typeface="+mn-ea"/>
              </a:rPr>
              <a:t>还也。”亦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去</a:t>
            </a:r>
            <a:r>
              <a:rPr kumimoji="1" lang="zh-CN" altLang="en-US" sz="2800" b="1" dirty="0">
                <a:solidFill>
                  <a:srgbClr val="0000FF"/>
                </a:solidFill>
                <a:latin typeface="+mn-ea"/>
              </a:rPr>
              <a:t>之</a:t>
            </a:r>
            <a:r>
              <a:rPr kumimoji="1" lang="zh-CN" altLang="en-US" sz="2800" b="1" dirty="0">
                <a:latin typeface="+mn-ea"/>
              </a:rPr>
              <a:t>。   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H="1">
            <a:off x="2443336" y="2920504"/>
            <a:ext cx="1442864" cy="120033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62488" y="1240928"/>
            <a:ext cx="4230687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微：假如没有。夫人：那人。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85572" y="2313414"/>
            <a:ext cx="1134273" cy="830997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因：依靠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1574492" y="2710952"/>
            <a:ext cx="3429556" cy="1672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1106487" y="1671140"/>
            <a:ext cx="1665312" cy="5635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19062" y="1249996"/>
            <a:ext cx="4410075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子犯：狐偃的字。之：指秦军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7157243" y="2806203"/>
            <a:ext cx="611782" cy="114301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7661875" y="2441023"/>
            <a:ext cx="1439862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敝：损害</a:t>
            </a: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5004048" y="3341190"/>
            <a:ext cx="3266033" cy="16827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7550150" y="3479840"/>
            <a:ext cx="1439863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与：结交，亲附</a:t>
            </a: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 flipH="1">
            <a:off x="5284587" y="3341190"/>
            <a:ext cx="511549" cy="80304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805611" y="4120835"/>
            <a:ext cx="1755775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知：同“智”</a:t>
            </a: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 flipH="1">
            <a:off x="3886200" y="3795215"/>
            <a:ext cx="541784" cy="8778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2313350" y="4720267"/>
            <a:ext cx="3644900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其：表商量语气，还是。</a:t>
            </a:r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>
            <a:off x="6660232" y="3847603"/>
            <a:ext cx="497012" cy="860049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6234906" y="4720267"/>
            <a:ext cx="1844675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去：离开。</a:t>
            </a:r>
          </a:p>
        </p:txBody>
      </p:sp>
      <p:sp>
        <p:nvSpPr>
          <p:cNvPr id="24" name="Line 20"/>
          <p:cNvSpPr>
            <a:spLocks noChangeShapeType="1"/>
          </p:cNvSpPr>
          <p:nvPr/>
        </p:nvSpPr>
        <p:spPr bwMode="auto">
          <a:xfrm flipH="1">
            <a:off x="1943582" y="3824585"/>
            <a:ext cx="1409218" cy="176133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526196" y="4720267"/>
            <a:ext cx="1439862" cy="47625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易：交换</a:t>
            </a: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632726" y="4120835"/>
            <a:ext cx="1646238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及：达到</a:t>
            </a: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73794" y="3302857"/>
            <a:ext cx="1435150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ea"/>
              </a:rPr>
              <a:t>其：代词，</a:t>
            </a:r>
          </a:p>
          <a:p>
            <a:r>
              <a:rPr lang="zh-CN" altLang="en-US" sz="2400" b="1" dirty="0">
                <a:latin typeface="+mn-ea"/>
              </a:rPr>
              <a:t>自己的</a:t>
            </a:r>
          </a:p>
        </p:txBody>
      </p:sp>
      <p:sp>
        <p:nvSpPr>
          <p:cNvPr id="28" name="Line 24"/>
          <p:cNvSpPr>
            <a:spLocks noChangeShapeType="1"/>
          </p:cNvSpPr>
          <p:nvPr/>
        </p:nvSpPr>
        <p:spPr bwMode="auto">
          <a:xfrm flipH="1">
            <a:off x="1185862" y="3260814"/>
            <a:ext cx="2700338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395536" y="5564496"/>
            <a:ext cx="4410075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武：战时应遵守的道义准则</a:t>
            </a: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5284587" y="5420170"/>
            <a:ext cx="2484438" cy="46166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之：代郑国</a:t>
            </a:r>
          </a:p>
        </p:txBody>
      </p:sp>
      <p:sp>
        <p:nvSpPr>
          <p:cNvPr id="31" name="Line 27"/>
          <p:cNvSpPr>
            <a:spLocks noChangeShapeType="1"/>
          </p:cNvSpPr>
          <p:nvPr/>
        </p:nvSpPr>
        <p:spPr bwMode="auto">
          <a:xfrm flipH="1">
            <a:off x="6096000" y="3795215"/>
            <a:ext cx="762000" cy="1624955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32" name="Line 28"/>
          <p:cNvSpPr>
            <a:spLocks noChangeShapeType="1"/>
          </p:cNvSpPr>
          <p:nvPr/>
        </p:nvSpPr>
        <p:spPr bwMode="auto">
          <a:xfrm flipV="1">
            <a:off x="2171700" y="1625102"/>
            <a:ext cx="3787775" cy="108585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33" name="Line 29"/>
          <p:cNvSpPr>
            <a:spLocks noChangeShapeType="1"/>
          </p:cNvSpPr>
          <p:nvPr/>
        </p:nvSpPr>
        <p:spPr bwMode="auto">
          <a:xfrm flipH="1">
            <a:off x="1444530" y="3847604"/>
            <a:ext cx="384270" cy="85764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4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88640" y="1770489"/>
            <a:ext cx="8015808" cy="29546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4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1" lang="en-US" altLang="zh-CN" sz="2800" b="1" dirty="0" smtClean="0">
                <a:latin typeface="+mn-ea"/>
              </a:rPr>
              <a:t>《</a:t>
            </a:r>
            <a:r>
              <a:rPr kumimoji="1" lang="zh-CN" altLang="en-US" sz="2800" b="1" dirty="0">
                <a:latin typeface="+mn-ea"/>
              </a:rPr>
              <a:t>左传</a:t>
            </a:r>
            <a:r>
              <a:rPr kumimoji="1" lang="en-US" altLang="zh-CN" sz="2800" b="1" dirty="0">
                <a:latin typeface="+mn-ea"/>
              </a:rPr>
              <a:t>》</a:t>
            </a:r>
            <a:r>
              <a:rPr kumimoji="1" lang="zh-CN" altLang="en-US" sz="2800" b="1" dirty="0">
                <a:latin typeface="+mn-ea"/>
              </a:rPr>
              <a:t>也是一部富有文学价值的历史散文著作。</a:t>
            </a:r>
            <a:r>
              <a:rPr kumimoji="1" lang="en-US" altLang="zh-CN" sz="2800" b="1" dirty="0">
                <a:latin typeface="+mn-ea"/>
              </a:rPr>
              <a:t>《</a:t>
            </a:r>
            <a:r>
              <a:rPr kumimoji="1" lang="zh-CN" altLang="en-US" sz="2800" b="1" dirty="0">
                <a:latin typeface="+mn-ea"/>
              </a:rPr>
              <a:t>左传</a:t>
            </a:r>
            <a:r>
              <a:rPr kumimoji="1" lang="en-US" altLang="zh-CN" sz="2800" b="1" dirty="0">
                <a:latin typeface="+mn-ea"/>
              </a:rPr>
              <a:t>》</a:t>
            </a:r>
            <a:r>
              <a:rPr kumimoji="1" lang="zh-CN" altLang="en-US" sz="2800" b="1" dirty="0">
                <a:latin typeface="+mn-ea"/>
              </a:rPr>
              <a:t>善于描写战争和记述外交辞令，记事条理清楚，详略得当；写人简洁生动，人物形象栩栩如生，是历代散文的典范。</a:t>
            </a:r>
          </a:p>
        </p:txBody>
      </p:sp>
      <p:sp>
        <p:nvSpPr>
          <p:cNvPr id="5" name="AutoShape 4">
            <a:hlinkClick r:id="rId3" action="ppaction://hlinkfile" highlightClick="1">
              <a:snd r:embed="rId2" name="carbrake.wav"/>
            </a:hlinkClick>
          </p:cNvPr>
          <p:cNvSpPr>
            <a:spLocks noChangeArrowheads="1"/>
          </p:cNvSpPr>
          <p:nvPr/>
        </p:nvSpPr>
        <p:spPr bwMode="auto">
          <a:xfrm>
            <a:off x="8534400" y="6096000"/>
            <a:ext cx="228600" cy="533400"/>
          </a:xfrm>
          <a:prstGeom prst="actionButtonMovi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11560" y="1556792"/>
            <a:ext cx="8280920" cy="397031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　　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kumimoji="1" lang="zh-CN" altLang="en-US" sz="2800" b="1" dirty="0" smtClean="0">
                <a:latin typeface="+mn-ea"/>
              </a:rPr>
              <a:t>子</a:t>
            </a:r>
            <a:r>
              <a:rPr kumimoji="1" lang="zh-CN" altLang="en-US" sz="2800" b="1" dirty="0">
                <a:latin typeface="+mn-ea"/>
              </a:rPr>
              <a:t>犯请求晋侯下令攻击秦军。晋侯说：“不行。假如没有那人的支持，我就不会有今天。依靠了别人的力量却又去损害他，这是不仁义的；失掉自己的同盟国，这是不明智的；以混乱代替联合一致，这是不勇武的。我们还是回去吧。”这样晋军也撤离了郑国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03648" y="1055688"/>
            <a:ext cx="3538736" cy="5715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结局：晋军亦退师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1116137" y="2636193"/>
            <a:ext cx="3671887" cy="216095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晋文公</a:t>
            </a:r>
            <a:r>
              <a:rPr lang="en-US" altLang="zh-CN" sz="2800" b="1" dirty="0" smtClean="0">
                <a:latin typeface="+mn-ea"/>
              </a:rPr>
              <a:t>——</a:t>
            </a:r>
            <a:r>
              <a:rPr lang="zh-CN" altLang="en-US" sz="2800" b="1" dirty="0" smtClean="0">
                <a:latin typeface="+mn-ea"/>
              </a:rPr>
              <a:t>将</a:t>
            </a:r>
            <a:r>
              <a:rPr lang="zh-CN" altLang="en-US" sz="2800" b="1" dirty="0">
                <a:latin typeface="+mn-ea"/>
              </a:rPr>
              <a:t>其与“子犯”相比，看其一代霸主之气</a:t>
            </a:r>
          </a:p>
        </p:txBody>
      </p:sp>
      <p:pic>
        <p:nvPicPr>
          <p:cNvPr id="8" name="Picture 4" descr="晉文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341438"/>
            <a:ext cx="2990850" cy="467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body" sz="quarter" idx="10"/>
          </p:nvPr>
        </p:nvSpPr>
        <p:spPr>
          <a:xfrm>
            <a:off x="323528" y="989137"/>
            <a:ext cx="8820472" cy="546419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+mn-ea"/>
              </a:rPr>
              <a:t>2.</a:t>
            </a:r>
            <a:r>
              <a:rPr lang="zh-CN" altLang="en-US" sz="2800" b="1" dirty="0">
                <a:latin typeface="+mn-ea"/>
              </a:rPr>
              <a:t>叙事结构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伏笔和照应：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其无礼于晋，且贰于楚也。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  晋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军函陵，秦军氾南。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     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 </a:t>
            </a:r>
            <a:r>
              <a:rPr lang="zh-CN" altLang="en-US" sz="2800" b="1" dirty="0" smtClean="0">
                <a:latin typeface="+mn-ea"/>
              </a:rPr>
              <a:t>夜</a:t>
            </a:r>
            <a:r>
              <a:rPr lang="zh-CN" altLang="en-US" sz="2800" b="1" dirty="0">
                <a:latin typeface="+mn-ea"/>
              </a:rPr>
              <a:t>缒而出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详略得当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+mn-ea"/>
              </a:rPr>
              <a:t>重点放在烛之武的说辞上。对“退秦师”的前因后果，只作了简单的交代。</a:t>
            </a:r>
            <a:r>
              <a:rPr lang="zh-CN" altLang="en-US" sz="2800" dirty="0">
                <a:latin typeface="+mn-ea"/>
              </a:rPr>
              <a:t> 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57225" y="638175"/>
            <a:ext cx="63896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zh-CN" sz="32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AutoShape 4"/>
          <p:cNvSpPr/>
          <p:nvPr/>
        </p:nvSpPr>
        <p:spPr bwMode="auto">
          <a:xfrm>
            <a:off x="2545781" y="2492896"/>
            <a:ext cx="406400" cy="1484313"/>
          </a:xfrm>
          <a:prstGeom prst="leftBrace">
            <a:avLst>
              <a:gd name="adj1" fmla="val 30436"/>
              <a:gd name="adj2" fmla="val 47838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66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263691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知识点归纳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4311" y="1844824"/>
            <a:ext cx="5903913" cy="332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+mn-ea"/>
              </a:rPr>
              <a:t>1.</a:t>
            </a:r>
            <a:r>
              <a:rPr lang="zh-CN" altLang="en-US" sz="2800" b="1" dirty="0" smtClean="0">
                <a:latin typeface="+mn-ea"/>
              </a:rPr>
              <a:t>今</a:t>
            </a:r>
            <a:r>
              <a:rPr lang="zh-CN" altLang="en-US" sz="2800" b="1" dirty="0">
                <a:latin typeface="+mn-ea"/>
              </a:rPr>
              <a:t>老矣，无能为也已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行李</a:t>
            </a:r>
            <a:r>
              <a:rPr lang="zh-CN" altLang="en-US" sz="2800" b="1" dirty="0">
                <a:latin typeface="+mn-ea"/>
              </a:rPr>
              <a:t>之往来，共其乏困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秦伯</a:t>
            </a:r>
            <a:r>
              <a:rPr lang="zh-CN" altLang="en-US" sz="2800" b="1" dirty="0">
                <a:latin typeface="+mn-ea"/>
              </a:rPr>
              <a:t>说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+mn-ea"/>
              </a:rPr>
              <a:t>4.</a:t>
            </a:r>
            <a:r>
              <a:rPr lang="zh-CN" altLang="en-US" sz="2800" b="1" dirty="0" smtClean="0">
                <a:latin typeface="+mn-ea"/>
              </a:rPr>
              <a:t>失</a:t>
            </a:r>
            <a:r>
              <a:rPr lang="zh-CN" altLang="en-US" sz="2800" b="1" dirty="0">
                <a:latin typeface="+mn-ea"/>
              </a:rPr>
              <a:t>其所与，不知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12887" y="1105580"/>
            <a:ext cx="1394817" cy="523220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通假字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860290" y="1917065"/>
            <a:ext cx="415861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已，通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矣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，语气词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076190" y="2780665"/>
            <a:ext cx="394271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共，通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供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，供给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734945" y="3646170"/>
            <a:ext cx="449643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说，通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悦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，高兴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041140" y="4547870"/>
            <a:ext cx="364172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知，通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智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，明智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5" grpId="0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2531717" y="1179740"/>
            <a:ext cx="18085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（古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今）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683568" y="1797968"/>
            <a:ext cx="7889875" cy="4151312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5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贰</a:t>
            </a:r>
            <a:r>
              <a:rPr kumimoji="1" lang="zh-CN" altLang="en-US" sz="2800" b="1" dirty="0">
                <a:latin typeface="+mn-ea"/>
              </a:rPr>
              <a:t>于楚也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（从属二主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数词二的大写）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以为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东道主（东方道路上的主人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泛指主人）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行李</a:t>
            </a:r>
            <a:r>
              <a:rPr kumimoji="1" lang="zh-CN" altLang="en-US" sz="2800" b="1" dirty="0">
                <a:latin typeface="+mn-ea"/>
              </a:rPr>
              <a:t>之往来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（使者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指外出的人携带的随身物品）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今有急而求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子（您，对人的敬称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儿子）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越国以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鄙</a:t>
            </a:r>
            <a:r>
              <a:rPr kumimoji="1" lang="zh-CN" altLang="en-US" sz="2800" b="1" dirty="0">
                <a:latin typeface="+mn-ea"/>
              </a:rPr>
              <a:t>远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（边远的地方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粗鄙、低下）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去</a:t>
            </a:r>
            <a:r>
              <a:rPr kumimoji="1" lang="zh-CN" altLang="en-US" sz="2800" b="1" dirty="0">
                <a:latin typeface="+mn-ea"/>
              </a:rPr>
              <a:t>之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（离开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距离）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微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夫人</a:t>
            </a:r>
            <a:r>
              <a:rPr kumimoji="1" lang="zh-CN" altLang="en-US" sz="2800" b="1" dirty="0">
                <a:latin typeface="+mn-ea"/>
              </a:rPr>
              <a:t>之力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（那个人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/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尊称人的妻子）</a:t>
            </a:r>
          </a:p>
        </p:txBody>
      </p:sp>
      <p:sp>
        <p:nvSpPr>
          <p:cNvPr id="46084" name="Rectangle 4"/>
          <p:cNvSpPr>
            <a:spLocks noRot="1" noChangeArrowheads="1"/>
          </p:cNvSpPr>
          <p:nvPr/>
        </p:nvSpPr>
        <p:spPr bwMode="auto">
          <a:xfrm>
            <a:off x="683568" y="932780"/>
            <a:ext cx="1835944" cy="86518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古今异义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41975" y="800708"/>
            <a:ext cx="1723231" cy="58487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文言虚词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611560" y="1493590"/>
            <a:ext cx="5489575" cy="485993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以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:</a:t>
            </a:r>
            <a:r>
              <a:rPr lang="en-US" altLang="zh-CN" sz="2800" b="1" dirty="0">
                <a:latin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以</a:t>
            </a:r>
            <a:r>
              <a:rPr lang="zh-CN" altLang="en-US" sz="2800" b="1" dirty="0">
                <a:latin typeface="+mn-ea"/>
              </a:rPr>
              <a:t>其无礼于晋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latin typeface="+mn-ea"/>
              </a:rPr>
              <a:t>   </a:t>
            </a:r>
            <a:r>
              <a:rPr lang="en-US" altLang="zh-CN" sz="2800" b="1" dirty="0">
                <a:latin typeface="+mn-ea"/>
              </a:rPr>
              <a:t>2.</a:t>
            </a:r>
            <a:r>
              <a:rPr lang="zh-CN" altLang="en-US" sz="2800" b="1" dirty="0">
                <a:latin typeface="+mn-ea"/>
              </a:rPr>
              <a:t>若亡郑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以</a:t>
            </a:r>
            <a:r>
              <a:rPr lang="zh-CN" altLang="en-US" sz="2800" b="1" dirty="0">
                <a:latin typeface="+mn-ea"/>
              </a:rPr>
              <a:t>陪邻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latin typeface="+mn-ea"/>
              </a:rPr>
              <a:t>敢以烦执事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于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:</a:t>
            </a:r>
            <a:r>
              <a:rPr lang="en-US" altLang="zh-CN" sz="2800" b="1" dirty="0">
                <a:latin typeface="+mn-ea"/>
              </a:rPr>
              <a:t>1.</a:t>
            </a:r>
            <a:r>
              <a:rPr lang="zh-CN" altLang="en-US" sz="2800" b="1" dirty="0">
                <a:latin typeface="+mn-ea"/>
              </a:rPr>
              <a:t>以其无礼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于</a:t>
            </a:r>
            <a:r>
              <a:rPr lang="zh-CN" altLang="en-US" sz="2800" b="1" dirty="0">
                <a:latin typeface="+mn-ea"/>
              </a:rPr>
              <a:t>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latin typeface="+mn-ea"/>
              </a:rPr>
              <a:t>   </a:t>
            </a:r>
            <a:r>
              <a:rPr lang="en-US" altLang="zh-CN" sz="2800" b="1" dirty="0">
                <a:latin typeface="+mn-ea"/>
              </a:rPr>
              <a:t>2. </a:t>
            </a:r>
            <a:r>
              <a:rPr lang="zh-CN" altLang="en-US" sz="2800" b="1" dirty="0">
                <a:latin typeface="+mn-ea"/>
              </a:rPr>
              <a:t>佚之狐言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于</a:t>
            </a:r>
            <a:r>
              <a:rPr lang="zh-CN" altLang="en-US" sz="2800" b="1" dirty="0">
                <a:latin typeface="+mn-ea"/>
              </a:rPr>
              <a:t>郑伯曰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且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:</a:t>
            </a:r>
            <a:r>
              <a:rPr lang="en-US" altLang="zh-CN" sz="2800" b="1" dirty="0">
                <a:latin typeface="+mn-ea"/>
              </a:rPr>
              <a:t>1.</a:t>
            </a:r>
            <a:r>
              <a:rPr lang="zh-CN" altLang="en-US" sz="2800" b="1" dirty="0">
                <a:latin typeface="+mn-ea"/>
              </a:rPr>
              <a:t>以其无礼于晋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且</a:t>
            </a:r>
            <a:r>
              <a:rPr lang="zh-CN" altLang="en-US" sz="2800" b="1" dirty="0">
                <a:latin typeface="+mn-ea"/>
              </a:rPr>
              <a:t>贰于楚也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latin typeface="+mn-ea"/>
              </a:rPr>
              <a:t>   </a:t>
            </a:r>
            <a:r>
              <a:rPr lang="en-US" altLang="zh-CN" sz="2800" b="1" dirty="0">
                <a:latin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且</a:t>
            </a:r>
            <a:r>
              <a:rPr lang="zh-CN" altLang="en-US" sz="2800" b="1" dirty="0">
                <a:latin typeface="+mn-ea"/>
              </a:rPr>
              <a:t>君尝为晋君赐矣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其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:</a:t>
            </a:r>
            <a:r>
              <a:rPr lang="en-US" altLang="zh-CN" sz="2800" b="1" dirty="0">
                <a:latin typeface="+mn-ea"/>
              </a:rPr>
              <a:t>1.</a:t>
            </a:r>
            <a:r>
              <a:rPr lang="zh-CN" altLang="en-US" sz="2800" b="1" dirty="0">
                <a:latin typeface="+mn-ea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其</a:t>
            </a:r>
            <a:r>
              <a:rPr lang="zh-CN" altLang="en-US" sz="2800" b="1" dirty="0">
                <a:latin typeface="+mn-ea"/>
              </a:rPr>
              <a:t>无礼于晋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latin typeface="+mn-ea"/>
              </a:rPr>
              <a:t>且贰于楚也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latin typeface="+mn-ea"/>
              </a:rPr>
              <a:t>   </a:t>
            </a:r>
            <a:r>
              <a:rPr lang="en-US" altLang="zh-CN" sz="2800" b="1" dirty="0">
                <a:latin typeface="+mn-ea"/>
              </a:rPr>
              <a:t>2.</a:t>
            </a:r>
            <a:r>
              <a:rPr lang="zh-CN" altLang="en-US" sz="2800" b="1" dirty="0">
                <a:latin typeface="+mn-ea"/>
              </a:rPr>
              <a:t>越国以鄙远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latin typeface="+mn-ea"/>
              </a:rPr>
              <a:t>君知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其</a:t>
            </a:r>
            <a:r>
              <a:rPr lang="zh-CN" altLang="en-US" sz="2800" b="1" dirty="0">
                <a:latin typeface="+mn-ea"/>
              </a:rPr>
              <a:t>难也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latin typeface="+mn-ea"/>
              </a:rPr>
              <a:t>   </a:t>
            </a:r>
            <a:r>
              <a:rPr lang="en-US" altLang="zh-CN" sz="2800" b="1" dirty="0">
                <a:latin typeface="+mn-ea"/>
              </a:rPr>
              <a:t>3.</a:t>
            </a:r>
            <a:r>
              <a:rPr lang="zh-CN" altLang="en-US" sz="2800" b="1" dirty="0">
                <a:latin typeface="+mn-ea"/>
              </a:rPr>
              <a:t>失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其</a:t>
            </a:r>
            <a:r>
              <a:rPr lang="zh-CN" altLang="en-US" sz="2800" b="1" dirty="0">
                <a:latin typeface="+mn-ea"/>
              </a:rPr>
              <a:t>所与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latin typeface="+mn-ea"/>
              </a:rPr>
              <a:t>不知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latin typeface="+mn-ea"/>
              </a:rPr>
              <a:t>   </a:t>
            </a:r>
            <a:r>
              <a:rPr lang="en-US" altLang="zh-CN" sz="2800" b="1" dirty="0">
                <a:latin typeface="+mn-ea"/>
              </a:rPr>
              <a:t>4.</a:t>
            </a:r>
            <a:r>
              <a:rPr lang="zh-CN" altLang="en-US" sz="2800" b="1" dirty="0">
                <a:latin typeface="+mn-ea"/>
              </a:rPr>
              <a:t>吾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其</a:t>
            </a:r>
            <a:r>
              <a:rPr lang="zh-CN" altLang="en-US" sz="2800" b="1" dirty="0">
                <a:latin typeface="+mn-ea"/>
              </a:rPr>
              <a:t>还也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body" sz="quarter" idx="11"/>
          </p:nvPr>
        </p:nvSpPr>
        <p:spPr>
          <a:xfrm>
            <a:off x="4860032" y="989360"/>
            <a:ext cx="3402012" cy="536416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因为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表原因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连词，来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对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表对象</a:t>
            </a:r>
          </a:p>
          <a:p>
            <a:endParaRPr lang="zh-CN" altLang="en-US" sz="2800" b="1" dirty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连词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又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连词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况且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代词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它郑国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代词 ，这件事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自己的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表商量语气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还是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1787" y="1124744"/>
            <a:ext cx="1809973" cy="575472"/>
          </a:xfrm>
          <a:prstGeom prst="rect">
            <a:avLst/>
          </a:prstGeom>
          <a:noFill/>
          <a:ln w="38100" cap="flat">
            <a:noFill/>
            <a:miter lim="800000"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11188" y="1988840"/>
            <a:ext cx="7966075" cy="3582519"/>
          </a:xfrm>
          <a:prstGeom prst="rect">
            <a:avLst/>
          </a:prstGeom>
          <a:noFill/>
          <a:ln w="254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晋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军</a:t>
            </a:r>
            <a:r>
              <a:rPr kumimoji="1" lang="zh-CN" altLang="en-US" sz="2800" b="1" dirty="0">
                <a:latin typeface="+mn-ea"/>
              </a:rPr>
              <a:t>函陵，秦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军</a:t>
            </a:r>
            <a:r>
              <a:rPr kumimoji="1" lang="zh-CN" altLang="en-US" sz="2800" b="1" dirty="0">
                <a:latin typeface="+mn-ea"/>
              </a:rPr>
              <a:t>氾南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（驻扎）</a:t>
            </a:r>
            <a:r>
              <a:rPr kumimoji="1" lang="zh-CN" altLang="en-US" sz="2800" b="1" dirty="0">
                <a:solidFill>
                  <a:srgbClr val="000099"/>
                </a:solidFill>
                <a:latin typeface="+mn-ea"/>
              </a:rPr>
              <a:t> 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越国以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鄙</a:t>
            </a:r>
            <a:r>
              <a:rPr kumimoji="1" lang="zh-CN" altLang="en-US" sz="2800" b="1" dirty="0">
                <a:latin typeface="+mn-ea"/>
              </a:rPr>
              <a:t>远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（意动，以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为边邑）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与郑人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盟  （订了盟约；建立同盟）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唯君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图</a:t>
            </a:r>
            <a:r>
              <a:rPr kumimoji="1" lang="zh-CN" altLang="en-US" sz="2800" b="1" dirty="0">
                <a:latin typeface="+mn-ea"/>
              </a:rPr>
              <a:t>之</a:t>
            </a:r>
            <a:r>
              <a:rPr kumimoji="1" lang="zh-CN" altLang="en-US" sz="2800" b="1" dirty="0">
                <a:solidFill>
                  <a:srgbClr val="000099"/>
                </a:solidFill>
                <a:latin typeface="+mn-ea"/>
              </a:rPr>
              <a:t>  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（考虑）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latin typeface="+mn-ea"/>
              </a:rPr>
              <a:t>既东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封</a:t>
            </a:r>
            <a:r>
              <a:rPr kumimoji="1" lang="zh-CN" altLang="en-US" sz="2800" b="1" dirty="0">
                <a:latin typeface="+mn-ea"/>
              </a:rPr>
              <a:t>郑</a:t>
            </a:r>
            <a:r>
              <a:rPr kumimoji="1" lang="zh-CN" altLang="en-US" sz="2800" b="1" dirty="0">
                <a:solidFill>
                  <a:srgbClr val="000099"/>
                </a:solidFill>
                <a:latin typeface="+mn-ea"/>
              </a:rPr>
              <a:t>  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（使动，使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成为疆界）</a:t>
            </a:r>
          </a:p>
          <a:p>
            <a:pPr>
              <a:lnSpc>
                <a:spcPct val="135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阙</a:t>
            </a:r>
            <a:r>
              <a:rPr kumimoji="1" lang="zh-CN" altLang="en-US" sz="2800" b="1" dirty="0">
                <a:latin typeface="+mn-ea"/>
              </a:rPr>
              <a:t>秦以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利</a:t>
            </a:r>
            <a:r>
              <a:rPr kumimoji="1" lang="zh-CN" altLang="en-US" sz="2800" b="1" dirty="0">
                <a:latin typeface="+mn-ea"/>
              </a:rPr>
              <a:t>晋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（使动，使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受损、使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得利）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55776" y="1075930"/>
            <a:ext cx="2895600" cy="67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kumimoji="1"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名词→动词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987824" y="1170454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使动用法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758369" y="2342495"/>
            <a:ext cx="5955476" cy="2031325"/>
          </a:xfrm>
          <a:prstGeom prst="rect">
            <a:avLst/>
          </a:prstGeom>
          <a:noFill/>
          <a:ln w="254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烛之武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退</a:t>
            </a:r>
            <a:r>
              <a:rPr kumimoji="1" lang="zh-CN" altLang="en-US" sz="2800" b="1" dirty="0">
                <a:latin typeface="+mn-ea"/>
              </a:rPr>
              <a:t>秦师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（使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….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退却）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若不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阙</a:t>
            </a:r>
            <a:r>
              <a:rPr kumimoji="1" lang="zh-CN" altLang="en-US" sz="2800" b="1" dirty="0">
                <a:latin typeface="+mn-ea"/>
              </a:rPr>
              <a:t>秦，将焉取之？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（使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亏损）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若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亡</a:t>
            </a:r>
            <a:r>
              <a:rPr kumimoji="1" lang="zh-CN" altLang="en-US" sz="2800" b="1" dirty="0">
                <a:latin typeface="+mn-ea"/>
              </a:rPr>
              <a:t>郑而有益于君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（使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…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灭亡）</a:t>
            </a:r>
          </a:p>
        </p:txBody>
      </p:sp>
      <p:sp>
        <p:nvSpPr>
          <p:cNvPr id="53252" name="Rectangle 4"/>
          <p:cNvSpPr>
            <a:spLocks noRot="1" noChangeArrowheads="1"/>
          </p:cNvSpPr>
          <p:nvPr/>
        </p:nvSpPr>
        <p:spPr bwMode="auto">
          <a:xfrm>
            <a:off x="827584" y="999470"/>
            <a:ext cx="1807949" cy="86518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ldLvl="0" animBg="1"/>
      <p:bldP spid="5325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55650" y="2060575"/>
            <a:ext cx="6408638" cy="3322955"/>
          </a:xfrm>
          <a:prstGeom prst="rect">
            <a:avLst/>
          </a:prstGeom>
          <a:noFill/>
          <a:ln w="254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既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东</a:t>
            </a:r>
            <a:r>
              <a:rPr kumimoji="1" lang="zh-CN" altLang="en-US" sz="2800" b="1" dirty="0">
                <a:latin typeface="+mn-ea"/>
              </a:rPr>
              <a:t>封郑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（在东边）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又欲肆其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西</a:t>
            </a:r>
            <a:r>
              <a:rPr kumimoji="1" lang="zh-CN" altLang="en-US" sz="2800" b="1" dirty="0">
                <a:latin typeface="+mn-ea"/>
              </a:rPr>
              <a:t>封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（在西边）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夜</a:t>
            </a:r>
            <a:r>
              <a:rPr kumimoji="1" lang="zh-CN" altLang="en-US" sz="2800" b="1" dirty="0">
                <a:latin typeface="+mn-ea"/>
              </a:rPr>
              <a:t>缒而出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（在晚上，当晚）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朝</a:t>
            </a:r>
            <a:r>
              <a:rPr kumimoji="1" lang="zh-CN" altLang="en-US" sz="2800" b="1" dirty="0">
                <a:latin typeface="+mn-ea"/>
              </a:rPr>
              <a:t>济而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夕</a:t>
            </a:r>
            <a:r>
              <a:rPr kumimoji="1" lang="zh-CN" altLang="en-US" sz="2800" b="1" dirty="0">
                <a:latin typeface="+mn-ea"/>
              </a:rPr>
              <a:t>设版焉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（在早上；在黄昏）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02834" y="1184498"/>
            <a:ext cx="2291953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名词→状语</a:t>
            </a:r>
          </a:p>
        </p:txBody>
      </p:sp>
      <p:sp>
        <p:nvSpPr>
          <p:cNvPr id="6" name="Rectangle 4"/>
          <p:cNvSpPr>
            <a:spLocks noRot="1" noChangeArrowheads="1"/>
          </p:cNvSpPr>
          <p:nvPr/>
        </p:nvSpPr>
        <p:spPr bwMode="auto">
          <a:xfrm>
            <a:off x="748411" y="1052736"/>
            <a:ext cx="1854423" cy="865187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85763" y="1035893"/>
            <a:ext cx="8497887" cy="1384995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CC66FF"/>
                </a:solidFill>
                <a:latin typeface="+mn-ea"/>
              </a:rPr>
              <a:t>        </a:t>
            </a:r>
            <a:r>
              <a:rPr lang="zh-CN" altLang="en-US" sz="2800" b="1" dirty="0" smtClean="0">
                <a:latin typeface="+mn-ea"/>
              </a:rPr>
              <a:t>按</a:t>
            </a:r>
            <a:r>
              <a:rPr lang="zh-CN" altLang="en-US" sz="2800" b="1" dirty="0">
                <a:latin typeface="+mn-ea"/>
              </a:rPr>
              <a:t>年月日顺序编写的史书体裁。如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春秋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、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左传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、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资治通鉴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等。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7350" y="2564904"/>
            <a:ext cx="8550275" cy="1384995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CC66FF"/>
                </a:solidFill>
                <a:latin typeface="+mn-ea"/>
              </a:rPr>
              <a:t>       </a:t>
            </a:r>
            <a:r>
              <a:rPr lang="zh-CN" altLang="en-US" sz="2800" b="1" dirty="0" smtClean="0">
                <a:latin typeface="+mn-ea"/>
              </a:rPr>
              <a:t>分</a:t>
            </a:r>
            <a:r>
              <a:rPr lang="zh-CN" altLang="en-US" sz="2800" b="1" dirty="0">
                <a:latin typeface="+mn-ea"/>
              </a:rPr>
              <a:t>不同的国家编写的史书体裁。如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国语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、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战国策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等。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77825" y="4221088"/>
            <a:ext cx="8559800" cy="2246769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CC66FF"/>
                </a:solidFill>
                <a:latin typeface="+mn-ea"/>
              </a:rPr>
              <a:t>       </a:t>
            </a:r>
            <a:r>
              <a:rPr lang="zh-CN" altLang="en-US" sz="2800" b="1" dirty="0" smtClean="0">
                <a:latin typeface="+mn-ea"/>
              </a:rPr>
              <a:t>以</a:t>
            </a:r>
            <a:r>
              <a:rPr lang="zh-CN" altLang="en-US" sz="2800" b="1" dirty="0">
                <a:latin typeface="+mn-ea"/>
              </a:rPr>
              <a:t>人物传记为中心的史书体裁。如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史记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、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三国志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>
                <a:latin typeface="+mn-ea"/>
              </a:rPr>
              <a:t>等</a:t>
            </a:r>
            <a:r>
              <a:rPr lang="zh-CN" altLang="en-US" sz="2800" b="1" smtClean="0">
                <a:latin typeface="+mn-ea"/>
              </a:rPr>
              <a:t>。</a:t>
            </a:r>
            <a:endParaRPr lang="en-US" altLang="zh-CN" sz="2800" b="1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smtClean="0">
                <a:latin typeface="+mn-ea"/>
              </a:rPr>
              <a:t>通史</a:t>
            </a:r>
            <a:r>
              <a:rPr lang="en-US" altLang="zh-CN" sz="2800" b="1" smtClean="0">
                <a:latin typeface="+mn-ea"/>
              </a:rPr>
              <a:t>《</a:t>
            </a:r>
            <a:r>
              <a:rPr lang="zh-CN" altLang="en-US" sz="2800" b="1" smtClean="0">
                <a:latin typeface="+mn-ea"/>
              </a:rPr>
              <a:t>史记</a:t>
            </a:r>
            <a:r>
              <a:rPr lang="en-US" altLang="zh-CN" sz="2800" b="1" smtClean="0">
                <a:latin typeface="+mn-ea"/>
              </a:rPr>
              <a:t>》</a:t>
            </a:r>
            <a:r>
              <a:rPr lang="zh-CN" altLang="en-US" sz="2800" b="1" smtClean="0">
                <a:latin typeface="+mn-ea"/>
              </a:rPr>
              <a:t>、断代史</a:t>
            </a:r>
            <a:r>
              <a:rPr lang="en-US" altLang="zh-CN" sz="2800" b="1" smtClean="0">
                <a:latin typeface="+mn-ea"/>
              </a:rPr>
              <a:t>《</a:t>
            </a:r>
            <a:r>
              <a:rPr lang="zh-CN" altLang="en-US" sz="2800" b="1" smtClean="0">
                <a:latin typeface="+mn-ea"/>
              </a:rPr>
              <a:t>汉书</a:t>
            </a:r>
            <a:r>
              <a:rPr lang="en-US" altLang="zh-CN" sz="2800" b="1" smtClean="0">
                <a:latin typeface="+mn-ea"/>
              </a:rPr>
              <a:t>》</a:t>
            </a:r>
            <a:endParaRPr lang="en-US" altLang="zh-CN" sz="2800" b="1">
              <a:latin typeface="+mn-ea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866" y="1177588"/>
            <a:ext cx="16558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编年体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40003" y="2699603"/>
            <a:ext cx="13318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国别体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03808" y="4365426"/>
            <a:ext cx="14038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纪传体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71674" y="2492896"/>
            <a:ext cx="5688558" cy="523220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且君尝为晋君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赐</a:t>
            </a:r>
            <a:r>
              <a:rPr kumimoji="1" lang="zh-CN" altLang="en-US" sz="2800" b="1" dirty="0">
                <a:latin typeface="+mn-ea"/>
              </a:rPr>
              <a:t>矣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（恩惠，好处）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949706" y="1579239"/>
            <a:ext cx="28956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kumimoji="1"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动词→名词</a:t>
            </a:r>
          </a:p>
        </p:txBody>
      </p:sp>
      <p:sp>
        <p:nvSpPr>
          <p:cNvPr id="6" name="Rectangle 4"/>
          <p:cNvSpPr>
            <a:spLocks noRot="1" noChangeArrowheads="1"/>
          </p:cNvSpPr>
          <p:nvPr/>
        </p:nvSpPr>
        <p:spPr bwMode="auto">
          <a:xfrm>
            <a:off x="995717" y="1484784"/>
            <a:ext cx="1953989" cy="86518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2768245" y="1151712"/>
            <a:ext cx="23487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形容词→动词</a:t>
            </a: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971600" y="2348880"/>
            <a:ext cx="5040486" cy="1384995"/>
          </a:xfrm>
          <a:prstGeom prst="rect">
            <a:avLst/>
          </a:prstGeom>
          <a:noFill/>
          <a:ln w="254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因人之利而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敝</a:t>
            </a:r>
            <a:r>
              <a:rPr kumimoji="1" lang="zh-CN" altLang="en-US" sz="2800" b="1" dirty="0">
                <a:latin typeface="+mn-ea"/>
              </a:rPr>
              <a:t>之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（损害）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肆</a:t>
            </a:r>
            <a:r>
              <a:rPr kumimoji="1" lang="zh-CN" altLang="en-US" sz="2800" b="1" dirty="0">
                <a:latin typeface="+mn-ea"/>
              </a:rPr>
              <a:t>其西封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（扩张、延伸）</a:t>
            </a:r>
          </a:p>
        </p:txBody>
      </p:sp>
      <p:sp>
        <p:nvSpPr>
          <p:cNvPr id="52228" name="Rectangle 4"/>
          <p:cNvSpPr>
            <a:spLocks noRot="1" noChangeArrowheads="1"/>
          </p:cNvSpPr>
          <p:nvPr/>
        </p:nvSpPr>
        <p:spPr bwMode="auto">
          <a:xfrm>
            <a:off x="827212" y="980728"/>
            <a:ext cx="1872580" cy="86518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2843808" y="1256730"/>
            <a:ext cx="249242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形容词→名词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827584" y="2492896"/>
            <a:ext cx="6048598" cy="2031325"/>
          </a:xfrm>
          <a:prstGeom prst="rect">
            <a:avLst/>
          </a:prstGeom>
          <a:noFill/>
          <a:ln w="254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臣之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壮</a:t>
            </a:r>
            <a:r>
              <a:rPr kumimoji="1" lang="zh-CN" altLang="en-US" sz="2800" b="1" dirty="0">
                <a:latin typeface="+mn-ea"/>
              </a:rPr>
              <a:t>也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（壮年）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越国以鄙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远（远方，边远的地方）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共其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乏困（缺少的东西）</a:t>
            </a:r>
          </a:p>
        </p:txBody>
      </p:sp>
      <p:sp>
        <p:nvSpPr>
          <p:cNvPr id="51204" name="Rectangle 4"/>
          <p:cNvSpPr>
            <a:spLocks noRot="1" noChangeArrowheads="1"/>
          </p:cNvSpPr>
          <p:nvPr/>
        </p:nvSpPr>
        <p:spPr bwMode="auto">
          <a:xfrm>
            <a:off x="755650" y="1052736"/>
            <a:ext cx="1944911" cy="86518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411163" y="1978382"/>
            <a:ext cx="8482012" cy="3754874"/>
          </a:xfrm>
          <a:prstGeom prst="rect">
            <a:avLst/>
          </a:prstGeom>
          <a:noFill/>
          <a:ln w="254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烛之武</a:t>
            </a:r>
            <a:r>
              <a:rPr kumimoji="1" lang="zh-CN" altLang="en-US" sz="2800" b="1" dirty="0">
                <a:latin typeface="+mn-ea"/>
              </a:rPr>
              <a:t>）许之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主语）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烛之武</a:t>
            </a:r>
            <a:r>
              <a:rPr kumimoji="1" lang="zh-CN" altLang="en-US" sz="2800" b="1" dirty="0">
                <a:latin typeface="+mn-ea"/>
              </a:rPr>
              <a:t>）辞曰：“臣之壮也</a:t>
            </a:r>
            <a:r>
              <a:rPr kumimoji="1" lang="en-US" altLang="zh-CN" sz="2800" b="1" dirty="0">
                <a:latin typeface="+mn-ea"/>
              </a:rPr>
              <a:t>……”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（主语）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晋惠公</a:t>
            </a:r>
            <a:r>
              <a:rPr kumimoji="1" lang="zh-CN" altLang="en-US" sz="2800" b="1" dirty="0">
                <a:latin typeface="+mn-ea"/>
              </a:rPr>
              <a:t>）许君焦、瑕</a:t>
            </a:r>
            <a:r>
              <a:rPr kumimoji="1" lang="zh-CN" altLang="en-US" sz="2800" b="1" dirty="0">
                <a:solidFill>
                  <a:srgbClr val="000099"/>
                </a:solidFill>
                <a:latin typeface="+mn-ea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主语）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烛之武</a:t>
            </a:r>
            <a:r>
              <a:rPr kumimoji="1" lang="zh-CN" altLang="en-US" sz="2800" b="1" dirty="0">
                <a:latin typeface="+mn-ea"/>
              </a:rPr>
              <a:t>）夜，缒而出</a:t>
            </a:r>
            <a:r>
              <a:rPr kumimoji="1" lang="zh-CN" altLang="en-US" sz="2800" b="1" dirty="0">
                <a:solidFill>
                  <a:srgbClr val="000099"/>
                </a:solidFill>
                <a:latin typeface="+mn-ea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主语）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99"/>
                </a:solidFill>
                <a:latin typeface="+mn-ea"/>
              </a:rPr>
              <a:t>  </a:t>
            </a:r>
            <a:r>
              <a:rPr kumimoji="1" lang="zh-CN" altLang="en-US" sz="2800" b="1" dirty="0">
                <a:latin typeface="+mn-ea"/>
              </a:rPr>
              <a:t>敢以（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之</a:t>
            </a:r>
            <a:r>
              <a:rPr kumimoji="1" lang="zh-CN" altLang="en-US" sz="2800" b="1" dirty="0">
                <a:latin typeface="+mn-ea"/>
              </a:rPr>
              <a:t>）烦执事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宾语）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99"/>
                </a:solidFill>
                <a:latin typeface="+mn-ea"/>
              </a:rPr>
              <a:t>  </a:t>
            </a:r>
            <a:r>
              <a:rPr kumimoji="1" lang="zh-CN" altLang="en-US" sz="2800" b="1" dirty="0">
                <a:latin typeface="+mn-ea"/>
              </a:rPr>
              <a:t>晋军（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于</a:t>
            </a:r>
            <a:r>
              <a:rPr kumimoji="1" lang="zh-CN" altLang="en-US" sz="2800" b="1" dirty="0">
                <a:latin typeface="+mn-ea"/>
              </a:rPr>
              <a:t>）函陵，秦军（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于</a:t>
            </a:r>
            <a:r>
              <a:rPr kumimoji="1" lang="zh-CN" altLang="en-US" sz="2800" b="1" dirty="0">
                <a:latin typeface="+mn-ea"/>
              </a:rPr>
              <a:t>）氾南</a:t>
            </a:r>
            <a:r>
              <a:rPr kumimoji="1" lang="zh-CN" altLang="en-US" sz="2800" b="1" dirty="0">
                <a:solidFill>
                  <a:srgbClr val="000099"/>
                </a:solidFill>
                <a:latin typeface="+mn-ea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介词）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2424123" y="1100038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省略句</a:t>
            </a:r>
          </a:p>
        </p:txBody>
      </p:sp>
      <p:sp>
        <p:nvSpPr>
          <p:cNvPr id="54276" name="Rectangle 4"/>
          <p:cNvSpPr>
            <a:spLocks noRot="1" noChangeArrowheads="1"/>
          </p:cNvSpPr>
          <p:nvPr/>
        </p:nvSpPr>
        <p:spPr bwMode="auto">
          <a:xfrm>
            <a:off x="579465" y="896044"/>
            <a:ext cx="1944588" cy="86518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特殊句式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457200" y="2046919"/>
            <a:ext cx="8686800" cy="3323987"/>
          </a:xfrm>
          <a:prstGeom prst="rect">
            <a:avLst/>
          </a:prstGeom>
          <a:noFill/>
          <a:ln w="254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以其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无礼于晋</a:t>
            </a:r>
            <a:r>
              <a:rPr kumimoji="1" lang="zh-CN" altLang="en-US" sz="2800" b="1" dirty="0">
                <a:solidFill>
                  <a:srgbClr val="0000FF"/>
                </a:solidFill>
                <a:latin typeface="+mn-ea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于晋无礼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——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介词结构后置）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且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贰于楚</a:t>
            </a:r>
            <a:r>
              <a:rPr kumimoji="1" lang="zh-CN" altLang="en-US" sz="2800" b="1" dirty="0">
                <a:latin typeface="+mn-ea"/>
              </a:rPr>
              <a:t>也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于楚从属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——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介词结构后置）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佚之狐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言于郑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伯（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于郑伯言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——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介词结构后置）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若亡郑而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有益于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君 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于君有益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——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介词结构后置）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何厌之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有</a:t>
            </a:r>
            <a:r>
              <a:rPr kumimoji="1" lang="zh-CN" altLang="en-US" sz="2800" b="1" dirty="0" smtClean="0">
                <a:solidFill>
                  <a:srgbClr val="000099"/>
                </a:solidFill>
                <a:latin typeface="+mn-ea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有何厌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</a:rPr>
              <a:t>——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宾语前置）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2555776" y="1256730"/>
            <a:ext cx="158482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倒装句</a:t>
            </a:r>
          </a:p>
        </p:txBody>
      </p:sp>
      <p:sp>
        <p:nvSpPr>
          <p:cNvPr id="55300" name="Rectangle 4"/>
          <p:cNvSpPr>
            <a:spLocks noRot="1" noChangeArrowheads="1"/>
          </p:cNvSpPr>
          <p:nvPr/>
        </p:nvSpPr>
        <p:spPr bwMode="auto">
          <a:xfrm>
            <a:off x="745803" y="1052736"/>
            <a:ext cx="2025997" cy="86518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特殊句式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735323" y="1271291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判断句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847725" y="2306638"/>
            <a:ext cx="6316153" cy="1384995"/>
          </a:xfrm>
          <a:prstGeom prst="rect">
            <a:avLst/>
          </a:prstGeom>
          <a:noFill/>
          <a:ln w="254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邻之厚，君之薄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也</a:t>
            </a:r>
            <a:r>
              <a:rPr kumimoji="1" lang="zh-CN" altLang="en-US" sz="2800" b="1" dirty="0">
                <a:latin typeface="+mn-ea"/>
              </a:rPr>
              <a:t>。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（“也”表判断）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+mn-ea"/>
              </a:rPr>
              <a:t>是寡人之过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也</a:t>
            </a:r>
            <a:r>
              <a:rPr kumimoji="1" lang="zh-CN" altLang="en-US" sz="2800" b="1" dirty="0">
                <a:latin typeface="+mn-ea"/>
              </a:rPr>
              <a:t>。</a:t>
            </a:r>
            <a:r>
              <a:rPr kumimoji="1" lang="zh-CN" altLang="en-US" sz="2800" b="1" dirty="0">
                <a:solidFill>
                  <a:srgbClr val="000099"/>
                </a:solidFill>
                <a:latin typeface="+mn-ea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+mn-ea"/>
              </a:rPr>
              <a:t>（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“也”表判断）</a:t>
            </a:r>
          </a:p>
        </p:txBody>
      </p:sp>
      <p:sp>
        <p:nvSpPr>
          <p:cNvPr id="56324" name="Rectangle 4"/>
          <p:cNvSpPr>
            <a:spLocks noRot="1" noChangeArrowheads="1"/>
          </p:cNvSpPr>
          <p:nvPr/>
        </p:nvSpPr>
        <p:spPr bwMode="auto">
          <a:xfrm>
            <a:off x="822457" y="1100307"/>
            <a:ext cx="1953989" cy="865188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特殊句式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09611" y="801737"/>
            <a:ext cx="9217025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夜缒而出，见秦伯，曰：“秦、晋围郑，郑既知亡矣。</a:t>
            </a:r>
          </a:p>
          <a:p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若亡郑而有益于君，敢以烦执事。越国以鄙远，君知其</a:t>
            </a:r>
          </a:p>
          <a:p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难也。焉用亡郑以陪邻？邻之厚，君之薄也。若舍郑以</a:t>
            </a:r>
          </a:p>
          <a:p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为东道主，行李之往来，共其乏困，君亦无所害。且君</a:t>
            </a:r>
          </a:p>
          <a:p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尝为晋君赐矣，许君焦、瑕，朝济而夕设版焉，君之所</a:t>
            </a:r>
          </a:p>
          <a:p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知也。夫晋，何厌之有？既东封郑，又欲肆其西封，若</a:t>
            </a:r>
          </a:p>
          <a:p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不阙秦，将焉取之？阙秦以利晋，唯君图之。”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H="1">
            <a:off x="5219700" y="1412875"/>
            <a:ext cx="304800" cy="914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H="1">
            <a:off x="6877050" y="2420938"/>
            <a:ext cx="381000" cy="9906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308850" y="2997200"/>
            <a:ext cx="76200" cy="1524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H="1">
            <a:off x="7667625" y="3284538"/>
            <a:ext cx="304800" cy="914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 flipH="1">
            <a:off x="900113" y="5013325"/>
            <a:ext cx="381000" cy="7620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5699125" y="5583238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语速承前</a:t>
            </a: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0" y="53975"/>
            <a:ext cx="9144000" cy="847725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1"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烛之武善于利用秦晋矛盾</a:t>
            </a:r>
            <a:r>
              <a:rPr kumimoji="1"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打动了秦伯</a:t>
            </a:r>
            <a:r>
              <a:rPr kumimoji="1"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使秦退兵</a:t>
            </a:r>
            <a:r>
              <a:rPr kumimoji="1"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他是如何做到这一点的</a:t>
            </a:r>
            <a:r>
              <a:rPr kumimoji="1"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auto">
          <a:xfrm rot="16200000">
            <a:off x="2590007" y="81756"/>
            <a:ext cx="1441450" cy="2519363"/>
          </a:xfrm>
          <a:prstGeom prst="wedgeEllipseCallout">
            <a:avLst>
              <a:gd name="adj1" fmla="val -35907"/>
              <a:gd name="adj2" fmla="val 7917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/>
          <a:lstStyle/>
          <a:p>
            <a:pPr algn="ctr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2462848" y="837883"/>
            <a:ext cx="1496060" cy="89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欲扬先抑</a:t>
            </a:r>
            <a:r>
              <a:rPr kumimoji="1" lang="en-US" altLang="zh-CN" sz="2800" b="1">
                <a:latin typeface="Times New Roman" panose="02020603050405020304" pitchFamily="18" charset="0"/>
              </a:rPr>
              <a:t>,</a:t>
            </a:r>
          </a:p>
          <a:p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以退为进</a:t>
            </a:r>
            <a:r>
              <a:rPr kumimoji="1" lang="en-US" altLang="zh-CN" sz="2400" b="1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6" name="AutoShape 23"/>
          <p:cNvSpPr>
            <a:spLocks noChangeArrowheads="1"/>
          </p:cNvSpPr>
          <p:nvPr/>
        </p:nvSpPr>
        <p:spPr bwMode="auto">
          <a:xfrm rot="16200000">
            <a:off x="5396706" y="1524794"/>
            <a:ext cx="1303338" cy="1943100"/>
          </a:xfrm>
          <a:prstGeom prst="wedgeEllipseCallout">
            <a:avLst>
              <a:gd name="adj1" fmla="val -23329"/>
              <a:gd name="adj2" fmla="val 52856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/>
          <a:lstStyle/>
          <a:p>
            <a:pPr algn="ctr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阐明利害</a:t>
            </a:r>
            <a:r>
              <a:rPr kumimoji="1"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</a:p>
          <a:p>
            <a:pPr algn="ctr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动摇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秦</a:t>
            </a:r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君</a:t>
            </a:r>
            <a:r>
              <a:rPr kumimoji="1"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pPr algn="ctr"/>
            <a:endParaRPr kumimoji="1"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 rot="11511030">
            <a:off x="5373688" y="3133725"/>
            <a:ext cx="1684337" cy="1277938"/>
          </a:xfrm>
          <a:prstGeom prst="wedgeEllipseCallout">
            <a:avLst>
              <a:gd name="adj1" fmla="val -81528"/>
              <a:gd name="adj2" fmla="val 1870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5508625" y="3336925"/>
            <a:ext cx="15636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替秦着想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</a:p>
          <a:p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以利相诱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29" name="AutoShape 26"/>
          <p:cNvSpPr>
            <a:spLocks noChangeArrowheads="1"/>
          </p:cNvSpPr>
          <p:nvPr/>
        </p:nvSpPr>
        <p:spPr bwMode="auto">
          <a:xfrm rot="12673826">
            <a:off x="0" y="3573463"/>
            <a:ext cx="1824038" cy="1293812"/>
          </a:xfrm>
          <a:prstGeom prst="wedgeEllipseCallout">
            <a:avLst>
              <a:gd name="adj1" fmla="val -40417"/>
              <a:gd name="adj2" fmla="val -74319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179388" y="3840163"/>
            <a:ext cx="15636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引史为例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</a:p>
          <a:p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挑拨秦晋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31" name="Oval 28"/>
          <p:cNvSpPr>
            <a:spLocks noChangeArrowheads="1"/>
          </p:cNvSpPr>
          <p:nvPr/>
        </p:nvSpPr>
        <p:spPr bwMode="auto">
          <a:xfrm>
            <a:off x="5219700" y="5300663"/>
            <a:ext cx="2160588" cy="11525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推测未来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</a:p>
          <a:p>
            <a:pPr algn="ctr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劝秦谨慎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6" grpId="0" animBg="1"/>
      <p:bldP spid="18" grpId="0" animBg="1"/>
      <p:bldP spid="21" grpId="0" autoUpdateAnimBg="0"/>
      <p:bldP spid="23" grpId="0" animBg="1"/>
      <p:bldP spid="24" grpId="0" animBg="1"/>
      <p:bldP spid="25" grpId="0" bldLvl="0" animBg="1"/>
      <p:bldP spid="26" grpId="0" animBg="1"/>
      <p:bldP spid="27" grpId="0" animBg="1"/>
      <p:bldP spid="28" grpId="0"/>
      <p:bldP spid="29" grpId="0" animBg="1"/>
      <p:bldP spid="30" grpId="0"/>
      <p:bldP spid="3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561488" y="1052736"/>
            <a:ext cx="1741488" cy="603027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lIns="0" tIns="0" rIns="0" bIns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叙事结构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158181" y="1831836"/>
            <a:ext cx="2438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秦晋围郑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45481" y="2984361"/>
            <a:ext cx="266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临危受命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148656" y="4063861"/>
            <a:ext cx="2819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说退秦师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148656" y="5210036"/>
            <a:ext cx="3124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晋师撤离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1839218" y="2544623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 sz="2800" b="1">
              <a:latin typeface="+mn-ea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1867793" y="3671748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 sz="2800" b="1">
              <a:latin typeface="+mn-ea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1867793" y="4776648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 sz="2800" b="1">
              <a:latin typeface="+mn-ea"/>
            </a:endParaRPr>
          </a:p>
        </p:txBody>
      </p:sp>
      <p:sp>
        <p:nvSpPr>
          <p:cNvPr id="12" name="AutoShape 10"/>
          <p:cNvSpPr/>
          <p:nvPr/>
        </p:nvSpPr>
        <p:spPr bwMode="auto">
          <a:xfrm>
            <a:off x="2948335" y="3409116"/>
            <a:ext cx="215900" cy="1938337"/>
          </a:xfrm>
          <a:prstGeom prst="leftBrace">
            <a:avLst>
              <a:gd name="adj1" fmla="val 74816"/>
              <a:gd name="adj2" fmla="val 50000"/>
            </a:avLst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2800" b="1">
              <a:solidFill>
                <a:srgbClr val="FF3300"/>
              </a:solidFill>
              <a:latin typeface="+mn-ea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236367" y="3121084"/>
            <a:ext cx="3429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亡郑利晋而阙秦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236367" y="3986271"/>
            <a:ext cx="3429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存郑利秦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236367" y="4830112"/>
            <a:ext cx="441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晋忘恩负义，不可共事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7628855" y="3697148"/>
            <a:ext cx="615553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+mn-ea"/>
              </a:rPr>
              <a:t>三点理由</a:t>
            </a:r>
          </a:p>
        </p:txBody>
      </p:sp>
      <p:sp>
        <p:nvSpPr>
          <p:cNvPr id="17" name="AutoShape 15"/>
          <p:cNvSpPr/>
          <p:nvPr/>
        </p:nvSpPr>
        <p:spPr bwMode="auto">
          <a:xfrm flipH="1">
            <a:off x="7340823" y="3409116"/>
            <a:ext cx="215900" cy="1938337"/>
          </a:xfrm>
          <a:prstGeom prst="leftBrace">
            <a:avLst>
              <a:gd name="adj1" fmla="val 74816"/>
              <a:gd name="adj2" fmla="val 50000"/>
            </a:avLst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2800" b="1">
              <a:solidFill>
                <a:srgbClr val="FF3300"/>
              </a:solidFill>
              <a:latin typeface="+mn-ea"/>
            </a:endParaRPr>
          </a:p>
        </p:txBody>
      </p:sp>
      <p:pic>
        <p:nvPicPr>
          <p:cNvPr id="18" name="Picture 2" descr="013000002526631235960273091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129" y="611787"/>
            <a:ext cx="2990850" cy="188595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44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utoUpdateAnimBg="0"/>
      <p:bldP spid="6" grpId="0" autoUpdateAnimBg="0"/>
      <p:bldP spid="7" grpId="0" autoUpdateAnimBg="0"/>
      <p:bldP spid="8" grpId="0" autoUpdateAnimBg="0"/>
      <p:bldP spid="9" grpId="0" animBg="1"/>
      <p:bldP spid="10" grpId="0" animBg="1"/>
      <p:bldP spid="11" grpId="0" animBg="1"/>
      <p:bldP spid="12" grpId="0" animBg="1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611188" y="738188"/>
            <a:ext cx="5265737" cy="1106487"/>
          </a:xfrm>
          <a:prstGeom prst="rect">
            <a:avLst/>
          </a:prstGeom>
          <a:solidFill>
            <a:srgbClr val="5F5F5F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1052513" y="889000"/>
            <a:ext cx="44513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zh-CN" sz="4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烛之武</a:t>
            </a:r>
            <a:r>
              <a:rPr kumimoji="1" lang="zh-CN" altLang="en-US" sz="4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形象</a:t>
            </a:r>
            <a:r>
              <a:rPr kumimoji="1" lang="zh-CN" altLang="zh-CN" sz="4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</a:t>
            </a:r>
            <a:endParaRPr kumimoji="1" lang="zh-CN" altLang="en-US" sz="4800" b="1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2783" name="Picture 15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09" t="32269" r="2103"/>
          <a:stretch>
            <a:fillRect/>
          </a:stretch>
        </p:blipFill>
        <p:spPr bwMode="auto">
          <a:xfrm>
            <a:off x="6084888" y="549275"/>
            <a:ext cx="2511425" cy="3025775"/>
          </a:xfrm>
          <a:prstGeom prst="rect">
            <a:avLst/>
          </a:prstGeom>
          <a:noFill/>
          <a:ln w="381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539750" y="2349500"/>
            <a:ext cx="7848600" cy="372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　　在</a:t>
            </a:r>
            <a:r>
              <a:rPr kumimoji="1"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烛之武退秦师</a:t>
            </a:r>
            <a:r>
              <a:rPr kumimoji="1"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br>
              <a:rPr kumimoji="1"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一文中，烛之武这一人物</a:t>
            </a:r>
            <a:b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形象可以说是相当丰满的。文章通过简明生动的语言，充分展示了他的</a:t>
            </a:r>
            <a:r>
              <a:rPr kumimoji="1" lang="zh-CN" altLang="en-US" sz="3600" b="1">
                <a:latin typeface="宋体" panose="02010600030101010101" pitchFamily="2" charset="-122"/>
              </a:rPr>
              <a:t>“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志士</a:t>
            </a:r>
            <a:r>
              <a:rPr kumimoji="1" lang="zh-CN" altLang="en-US" sz="3600" b="1">
                <a:latin typeface="宋体" panose="02010600030101010101" pitchFamily="2" charset="-122"/>
              </a:rPr>
              <a:t>”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kumimoji="1" lang="zh-CN" altLang="en-US" sz="3600" b="1">
                <a:latin typeface="宋体" panose="02010600030101010101" pitchFamily="2" charset="-122"/>
              </a:rPr>
              <a:t>“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勇士</a:t>
            </a:r>
            <a:r>
              <a:rPr kumimoji="1" lang="zh-CN" altLang="en-US" sz="3600" b="1">
                <a:latin typeface="宋体" panose="02010600030101010101" pitchFamily="2" charset="-122"/>
              </a:rPr>
              <a:t>”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，特别是</a:t>
            </a:r>
            <a:r>
              <a:rPr kumimoji="1" lang="zh-CN" altLang="en-US" sz="3600" b="1">
                <a:latin typeface="宋体" panose="02010600030101010101" pitchFamily="2" charset="-122"/>
              </a:rPr>
              <a:t>“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辩士</a:t>
            </a:r>
            <a:r>
              <a:rPr kumimoji="1" lang="zh-CN" altLang="en-US" sz="3600" b="1">
                <a:latin typeface="宋体" panose="02010600030101010101" pitchFamily="2" charset="-122"/>
              </a:rPr>
              <a:t>”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的性格。</a:t>
            </a:r>
          </a:p>
        </p:txBody>
      </p:sp>
    </p:spTree>
    <p:extLst>
      <p:ext uri="{BB962C8B-B14F-4D97-AF65-F5344CB8AC3E}">
        <p14:creationId xmlns:p14="http://schemas.microsoft.com/office/powerpoint/2010/main" val="289791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07235" y="980728"/>
            <a:ext cx="2879675" cy="57534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烛之武的形象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80183" y="1628800"/>
            <a:ext cx="906017" cy="523220"/>
          </a:xfrm>
          <a:prstGeom prst="rect">
            <a:avLst/>
          </a:prstGeom>
          <a:noFill/>
          <a:ln w="762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志士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280183" y="2852936"/>
            <a:ext cx="906017" cy="523220"/>
          </a:xfrm>
          <a:prstGeom prst="rect">
            <a:avLst/>
          </a:prstGeom>
          <a:noFill/>
          <a:ln w="762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勇士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280183" y="5229200"/>
            <a:ext cx="906017" cy="523220"/>
          </a:xfrm>
          <a:prstGeom prst="rect">
            <a:avLst/>
          </a:prstGeom>
          <a:noFill/>
          <a:ln w="762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辩士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280183" y="2204864"/>
            <a:ext cx="6316153" cy="523220"/>
          </a:xfrm>
          <a:prstGeom prst="rect">
            <a:avLst/>
          </a:prstGeom>
          <a:noFill/>
          <a:ln w="158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latin typeface="+mn-ea"/>
              </a:rPr>
              <a:t>以国家利益为重，深明大义的爱国志士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280183" y="3318027"/>
            <a:ext cx="3791423" cy="1930337"/>
          </a:xfrm>
          <a:prstGeom prst="rect">
            <a:avLst/>
          </a:prstGeom>
          <a:noFill/>
          <a:ln w="158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</a:rPr>
              <a:t>两军交战，生死未卜；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</a:rPr>
              <a:t>出使秦师，成败难料；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</a:rPr>
              <a:t>勇入秦营，知难而上。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280183" y="5690194"/>
            <a:ext cx="3430747" cy="523220"/>
          </a:xfrm>
          <a:prstGeom prst="rect">
            <a:avLst/>
          </a:prstGeom>
          <a:noFill/>
          <a:ln w="158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latin typeface="+mn-ea"/>
              </a:rPr>
              <a:t>不卑不亢，机智善辩</a:t>
            </a:r>
          </a:p>
        </p:txBody>
      </p:sp>
    </p:spTree>
    <p:extLst>
      <p:ext uri="{BB962C8B-B14F-4D97-AF65-F5344CB8AC3E}">
        <p14:creationId xmlns:p14="http://schemas.microsoft.com/office/powerpoint/2010/main" val="14138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57200" y="2833772"/>
            <a:ext cx="43195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无能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为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( 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也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矣</a:t>
            </a:r>
            <a:endParaRPr lang="zh-CN" alt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+mn-ea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68313" y="3553852"/>
            <a:ext cx="33131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共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( 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其乏困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356100" y="3625860"/>
            <a:ext cx="48593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秦伯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说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(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)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cs typeface="Arial" panose="020B0604020202020204" pitchFamily="34" charset="0"/>
              </a:rPr>
              <a:t>,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与郑人盟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356100" y="1969676"/>
            <a:ext cx="39603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夫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(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晋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cs typeface="Arial" panose="020B0604020202020204" pitchFamily="34" charset="0"/>
              </a:rPr>
              <a:t>,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何厌之有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356100" y="4273932"/>
            <a:ext cx="47529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微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夫</a:t>
            </a:r>
            <a:r>
              <a:rPr lang="en-US" altLang="zh-CN" sz="2800" b="1" dirty="0">
                <a:latin typeface="+mn-ea"/>
              </a:rPr>
              <a:t>(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人之力不及此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907704" y="2833772"/>
            <a:ext cx="11509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w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éi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932040" y="1969676"/>
            <a:ext cx="12239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f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ú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116013" y="3481844"/>
            <a:ext cx="15113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g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ō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ng</a:t>
            </a:r>
            <a:endParaRPr lang="en-US" altLang="zh-CN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724128" y="3625860"/>
            <a:ext cx="1152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yu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è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5435600" y="4273932"/>
            <a:ext cx="7191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f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ú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1835696" y="2041684"/>
            <a:ext cx="1008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f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á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n</a:t>
            </a:r>
            <a:endParaRPr lang="en-US" altLang="zh-CN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1115616" y="4797152"/>
            <a:ext cx="15113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6600CC"/>
                </a:solidFill>
                <a:latin typeface="+mn-ea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zhuì</a:t>
            </a:r>
            <a:endParaRPr lang="en-US" altLang="zh-CN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1907307" y="4149080"/>
            <a:ext cx="1152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qu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ē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67544" y="2041684"/>
            <a:ext cx="3816424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秦军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氾</a:t>
            </a:r>
            <a:r>
              <a:rPr lang="en-US" altLang="zh-CN" sz="2800" b="1" dirty="0" smtClean="0">
                <a:latin typeface="+mn-ea"/>
                <a:cs typeface="Arial" panose="020B0604020202020204" pitchFamily="34" charset="0"/>
              </a:rPr>
              <a:t>(    )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南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522288" y="4201924"/>
            <a:ext cx="49688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若不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阙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cs typeface="Arial" panose="020B0604020202020204" pitchFamily="34" charset="0"/>
              </a:rPr>
              <a:t>(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cs typeface="Arial" panose="020B0604020202020204" pitchFamily="34" charset="0"/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秦</a:t>
            </a: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468313" y="4849996"/>
            <a:ext cx="43195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缒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cs typeface="Arial" panose="020B0604020202020204" pitchFamily="34" charset="0"/>
              </a:rPr>
              <a:t>(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cs typeface="Arial" panose="020B0604020202020204" pitchFamily="34" charset="0"/>
              </a:rPr>
              <a:t> )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而出</a:t>
            </a:r>
          </a:p>
        </p:txBody>
      </p:sp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4356101" y="2833772"/>
            <a:ext cx="39603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失其所与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cs typeface="Arial" panose="020B0604020202020204" pitchFamily="34" charset="0"/>
              </a:rPr>
              <a:t>,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知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（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）</a:t>
            </a:r>
            <a:endParaRPr lang="zh-CN" alt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+mn-ea"/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557213" y="5445224"/>
            <a:ext cx="63642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使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杞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cs typeface="Arial" panose="020B0604020202020204" pitchFamily="34" charset="0"/>
              </a:rPr>
              <a:t>(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子、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逢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（  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）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孙戍之</a:t>
            </a:r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7020272" y="2833772"/>
            <a:ext cx="1295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zh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ì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6" name="Text Box 31"/>
          <p:cNvSpPr txBox="1">
            <a:spLocks noChangeArrowheads="1"/>
          </p:cNvSpPr>
          <p:nvPr/>
        </p:nvSpPr>
        <p:spPr bwMode="auto">
          <a:xfrm>
            <a:off x="1548606" y="5426060"/>
            <a:ext cx="7191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q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ǐ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7" name="Text Box 32"/>
          <p:cNvSpPr txBox="1">
            <a:spLocks noChangeArrowheads="1"/>
          </p:cNvSpPr>
          <p:nvPr/>
        </p:nvSpPr>
        <p:spPr bwMode="auto">
          <a:xfrm>
            <a:off x="3707904" y="5373216"/>
            <a:ext cx="1657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p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á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</a:rPr>
              <a:t>ng</a:t>
            </a:r>
            <a:endParaRPr lang="en-US" altLang="zh-CN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" name="Text Box 44"/>
          <p:cNvSpPr txBox="1">
            <a:spLocks noChangeArrowheads="1"/>
          </p:cNvSpPr>
          <p:nvPr/>
        </p:nvSpPr>
        <p:spPr bwMode="auto">
          <a:xfrm>
            <a:off x="3202335" y="1124744"/>
            <a:ext cx="19457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字词注音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6" grpId="0"/>
      <p:bldP spid="36" grpId="0"/>
      <p:bldP spid="3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27584" y="1415320"/>
            <a:ext cx="2952328" cy="683802"/>
          </a:xfrm>
          <a:prstGeom prst="rect">
            <a:avLst/>
          </a:prstGeom>
          <a:ln>
            <a:noFill/>
            <a:miter lim="800000"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dirty="0" smtClean="0">
                <a:latin typeface="+mn-ea"/>
                <a:ea typeface="+mn-ea"/>
              </a:rPr>
              <a:t>1.</a:t>
            </a:r>
            <a:r>
              <a:rPr lang="zh-CN" altLang="en-US" sz="2800" b="1" dirty="0" smtClean="0">
                <a:latin typeface="+mn-ea"/>
                <a:ea typeface="+mn-ea"/>
              </a:rPr>
              <a:t>情节波澜起伏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827548" y="2099122"/>
            <a:ext cx="7272808" cy="40957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b="1" dirty="0">
                <a:latin typeface="+mn-ea"/>
              </a:rPr>
              <a:t>一波三折，跌宕起伏：</a:t>
            </a:r>
            <a:br>
              <a:rPr lang="zh-CN" altLang="en-US" sz="2400" b="1" dirty="0">
                <a:latin typeface="+mn-ea"/>
              </a:rPr>
            </a:b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大军压境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（十万火急）</a:t>
            </a:r>
          </a:p>
          <a:p>
            <a:pPr marL="0" indent="0">
              <a:buNone/>
            </a:pP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佚之狐荐烛之武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（一线生机）</a:t>
            </a:r>
          </a:p>
          <a:p>
            <a:pPr marL="0" indent="0">
              <a:buNone/>
            </a:pP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烛之武发牢骚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（波澜又起）</a:t>
            </a:r>
          </a:p>
          <a:p>
            <a:pPr marL="0" indent="0">
              <a:buNone/>
            </a:pP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郑公平息烛之武的怨气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（出现转机）</a:t>
            </a:r>
          </a:p>
          <a:p>
            <a:pPr marL="0" indent="0">
              <a:buNone/>
            </a:pP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烛之武出使退敌成功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（成功在望）</a:t>
            </a:r>
          </a:p>
          <a:p>
            <a:pPr marL="0" indent="0">
              <a:buNone/>
            </a:pP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子犯建议攻秦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（出现危机）</a:t>
            </a:r>
          </a:p>
          <a:p>
            <a:pPr marL="0" indent="0">
              <a:buNone/>
            </a:pP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晋公再晓之以理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（一场虚惊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）</a:t>
            </a:r>
            <a:r>
              <a:rPr lang="zh-CN" altLang="en-US" sz="2400" b="1" dirty="0">
                <a:latin typeface="+mn-ea"/>
              </a:rPr>
              <a:t/>
            </a:r>
            <a:br>
              <a:rPr lang="zh-CN" altLang="en-US" sz="2400" b="1" dirty="0">
                <a:latin typeface="+mn-ea"/>
              </a:rPr>
            </a:br>
            <a:r>
              <a:rPr lang="zh-CN" altLang="en-US" sz="2400" b="1" dirty="0">
                <a:latin typeface="+mn-ea"/>
              </a:rPr>
              <a:t>文章张弛有度，曲折有致，富于艺术感染力</a:t>
            </a:r>
            <a:r>
              <a:rPr lang="zh-CN" altLang="en-US" b="1" dirty="0">
                <a:latin typeface="+mn-ea"/>
              </a:rPr>
              <a:t>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90056" y="651286"/>
            <a:ext cx="3942184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本文写作特点：</a:t>
            </a:r>
          </a:p>
        </p:txBody>
      </p:sp>
    </p:spTree>
    <p:extLst>
      <p:ext uri="{BB962C8B-B14F-4D97-AF65-F5344CB8AC3E}">
        <p14:creationId xmlns:p14="http://schemas.microsoft.com/office/powerpoint/2010/main" val="351337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body" sz="quarter" idx="10"/>
          </p:nvPr>
        </p:nvSpPr>
        <p:spPr>
          <a:xfrm>
            <a:off x="323528" y="989137"/>
            <a:ext cx="8820472" cy="5464199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smtClean="0">
                <a:latin typeface="+mn-ea"/>
              </a:rPr>
              <a:t> 叙事</a:t>
            </a:r>
            <a:r>
              <a:rPr lang="zh-CN" altLang="en-US" sz="2800" b="1" smtClean="0">
                <a:latin typeface="+mn-ea"/>
              </a:rPr>
              <a:t>结构</a:t>
            </a:r>
            <a:endParaRPr lang="en-US" altLang="zh-CN" sz="2800" b="1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、 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伏笔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和照应：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其无礼于晋，且贰于楚也。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  晋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军函陵，秦军氾南。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</a:rPr>
              <a:t>     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 </a:t>
            </a:r>
            <a:r>
              <a:rPr lang="zh-CN" altLang="en-US" sz="2800" b="1" dirty="0" smtClean="0">
                <a:latin typeface="+mn-ea"/>
              </a:rPr>
              <a:t>夜</a:t>
            </a:r>
            <a:r>
              <a:rPr lang="zh-CN" altLang="en-US" sz="2800" b="1" dirty="0">
                <a:latin typeface="+mn-ea"/>
              </a:rPr>
              <a:t>缒而出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、详略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得当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smtClean="0">
                <a:latin typeface="+mn-ea"/>
              </a:rPr>
              <a:t>  重点</a:t>
            </a:r>
            <a:r>
              <a:rPr lang="zh-CN" altLang="en-US" sz="2800" b="1" dirty="0">
                <a:latin typeface="+mn-ea"/>
              </a:rPr>
              <a:t>放在烛之武的说辞上。对“退秦师”的</a:t>
            </a:r>
            <a:r>
              <a:rPr lang="zh-CN" altLang="en-US" sz="2800" b="1">
                <a:latin typeface="+mn-ea"/>
              </a:rPr>
              <a:t>前因后果</a:t>
            </a:r>
            <a:r>
              <a:rPr lang="zh-CN" altLang="en-US" sz="2800" b="1" smtClean="0">
                <a:latin typeface="+mn-ea"/>
              </a:rPr>
              <a:t>，        只</a:t>
            </a:r>
            <a:r>
              <a:rPr lang="zh-CN" altLang="en-US" sz="2800" b="1" dirty="0">
                <a:latin typeface="+mn-ea"/>
              </a:rPr>
              <a:t>作了简单的</a:t>
            </a:r>
            <a:r>
              <a:rPr lang="zh-CN" altLang="en-US" sz="2800" b="1">
                <a:latin typeface="+mn-ea"/>
              </a:rPr>
              <a:t>交代</a:t>
            </a:r>
            <a:r>
              <a:rPr lang="zh-CN" altLang="en-US" sz="2800" b="1" smtClean="0">
                <a:latin typeface="+mn-ea"/>
              </a:rPr>
              <a:t>。</a:t>
            </a:r>
            <a:endParaRPr lang="en-US" altLang="zh-CN" sz="2800" b="1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57225" y="638175"/>
            <a:ext cx="63896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zh-CN" sz="32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AutoShape 4"/>
          <p:cNvSpPr/>
          <p:nvPr/>
        </p:nvSpPr>
        <p:spPr bwMode="auto">
          <a:xfrm>
            <a:off x="2545781" y="2492896"/>
            <a:ext cx="406400" cy="1484313"/>
          </a:xfrm>
          <a:prstGeom prst="leftBrace">
            <a:avLst>
              <a:gd name="adj1" fmla="val 30436"/>
              <a:gd name="adj2" fmla="val 47838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66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158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223125" y="677685"/>
            <a:ext cx="2699792" cy="67059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烛之武说秦伯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331640" y="1046926"/>
            <a:ext cx="2016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示弱</a:t>
            </a:r>
          </a:p>
          <a:p>
            <a:r>
              <a:rPr lang="zh-CN" altLang="en-US" sz="2400" b="1" dirty="0">
                <a:latin typeface="+mn-ea"/>
                <a:ea typeface="+mn-ea"/>
              </a:rPr>
              <a:t>欲扬先抑</a:t>
            </a:r>
          </a:p>
          <a:p>
            <a:r>
              <a:rPr kumimoji="1" lang="zh-CN" altLang="en-US" sz="2400" b="1" dirty="0">
                <a:latin typeface="+mn-ea"/>
                <a:ea typeface="+mn-ea"/>
              </a:rPr>
              <a:t>以退为进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340350" y="2435868"/>
            <a:ext cx="18827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陈弊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</a:rPr>
              <a:t>阐明利害</a:t>
            </a:r>
            <a:r>
              <a:rPr kumimoji="1" lang="en-US" altLang="zh-CN" sz="2400" b="1" dirty="0">
                <a:latin typeface="+mn-ea"/>
                <a:ea typeface="+mn-ea"/>
              </a:rPr>
              <a:t>,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</a:rPr>
              <a:t>动摇秦君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422336" y="4263479"/>
            <a:ext cx="129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述利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269130" y="1416570"/>
            <a:ext cx="17538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既知亡矣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295140" y="2247255"/>
            <a:ext cx="1727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亡郑陪邻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95140" y="2895327"/>
            <a:ext cx="2160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晋之无信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295140" y="3543399"/>
            <a:ext cx="2160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晋之无厌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352796" y="4364938"/>
            <a:ext cx="1717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ea"/>
                <a:ea typeface="+mn-ea"/>
              </a:rPr>
              <a:t>共其乏困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939071" y="2281198"/>
            <a:ext cx="18125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现实问题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940516" y="2895326"/>
            <a:ext cx="1738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历史问题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4950976" y="3543399"/>
            <a:ext cx="17283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潜在问题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6823532" y="2385020"/>
            <a:ext cx="553998" cy="3240087"/>
          </a:xfrm>
          <a:prstGeom prst="rect">
            <a:avLst/>
          </a:prstGeom>
          <a:noFill/>
          <a:ln w="762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亡郑：阙秦以利晋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367148" y="4998367"/>
            <a:ext cx="2880221" cy="461665"/>
          </a:xfrm>
          <a:prstGeom prst="rect">
            <a:avLst/>
          </a:prstGeom>
          <a:noFill/>
          <a:ln w="762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舍郑：君亦无所害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295140" y="5721892"/>
            <a:ext cx="3240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结局  迫晋退兵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409536" y="4689844"/>
            <a:ext cx="18002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</a:rPr>
              <a:t>替秦着想</a:t>
            </a:r>
            <a:r>
              <a:rPr kumimoji="1" lang="en-US" altLang="zh-CN" sz="2400" b="1" dirty="0">
                <a:latin typeface="+mn-ea"/>
                <a:ea typeface="+mn-ea"/>
              </a:rPr>
              <a:t>,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  <a:ea typeface="+mn-ea"/>
              </a:rPr>
              <a:t>以利相诱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7759636" y="1826181"/>
            <a:ext cx="268748" cy="3896099"/>
          </a:xfrm>
          <a:prstGeom prst="rect">
            <a:avLst/>
          </a:prstGeom>
          <a:noFill/>
          <a:ln w="762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分析利弊，层层深入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019903"/>
              </p:ext>
            </p:extLst>
          </p:nvPr>
        </p:nvGraphicFramePr>
        <p:xfrm>
          <a:off x="4853353" y="2348881"/>
          <a:ext cx="1537483" cy="1754197"/>
        </p:xfrm>
        <a:graphic>
          <a:graphicData uri="http://schemas.openxmlformats.org/drawingml/2006/table">
            <a:tbl>
              <a:tblPr/>
              <a:tblGrid>
                <a:gridCol w="1537483">
                  <a:extLst>
                    <a:ext uri="{9D8B030D-6E8A-4147-A177-3AD203B41FA5}">
                      <a16:colId xmlns:a16="http://schemas.microsoft.com/office/drawing/2014/main" val="2761901819"/>
                    </a:ext>
                  </a:extLst>
                </a:gridCol>
              </a:tblGrid>
              <a:tr h="175419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682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18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266950" y="1219200"/>
            <a:ext cx="532923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u="sng">
                <a:solidFill>
                  <a:srgbClr val="FF0000"/>
                </a:solidFill>
                <a:ea typeface="隶书" panose="02010509060101010101" pitchFamily="49" charset="-122"/>
              </a:rPr>
              <a:t>音节变化现象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71550" y="2598738"/>
            <a:ext cx="741680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单音节词          双音节词</a:t>
            </a:r>
          </a:p>
          <a:p>
            <a:pPr lvl="1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如</a:t>
            </a:r>
            <a:r>
              <a:rPr lang="zh-CN" altLang="en-US" sz="3600" b="1"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天雨墙坏</a:t>
            </a:r>
            <a:r>
              <a:rPr lang="zh-CN" altLang="en-US" sz="3600" b="1"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译为</a:t>
            </a:r>
            <a:r>
              <a:rPr lang="zh-CN" altLang="en-US" sz="3600" b="1"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天上下雨围墙淋坏</a:t>
            </a:r>
            <a:r>
              <a:rPr lang="zh-CN" altLang="en-US" sz="3600" b="1"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3492500" y="2852738"/>
            <a:ext cx="976313" cy="287337"/>
          </a:xfrm>
          <a:prstGeom prst="rightArrow">
            <a:avLst>
              <a:gd name="adj1" fmla="val 50000"/>
              <a:gd name="adj2" fmla="val 8494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244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68313" y="1052513"/>
            <a:ext cx="8207375" cy="206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　　古汉语的部分单音节词两个连用，不要误以为是今天的一个合成词，要拆开作两个单音节词来翻译，如</a:t>
            </a: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1403350" y="3584575"/>
            <a:ext cx="6481763" cy="186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晋军　秦军　妻子　子孙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绝境　中间　亲戚　作文</a:t>
            </a:r>
          </a:p>
        </p:txBody>
      </p:sp>
    </p:spTree>
    <p:extLst>
      <p:ext uri="{BB962C8B-B14F-4D97-AF65-F5344CB8AC3E}">
        <p14:creationId xmlns:p14="http://schemas.microsoft.com/office/powerpoint/2010/main" val="2233620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611188" y="1155700"/>
            <a:ext cx="7777162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　　双音节词较少，翻译不能拆开作单音节词，如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258888" y="3008313"/>
            <a:ext cx="7345362" cy="186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执事　宾客　布衣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可汗　阿爷　鞠躬　春秋</a:t>
            </a:r>
          </a:p>
        </p:txBody>
      </p:sp>
    </p:spTree>
    <p:extLst>
      <p:ext uri="{BB962C8B-B14F-4D97-AF65-F5344CB8AC3E}">
        <p14:creationId xmlns:p14="http://schemas.microsoft.com/office/powerpoint/2010/main" val="3699953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3688" y="1196752"/>
            <a:ext cx="532859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rgbClr val="FF0000"/>
                </a:solidFill>
              </a:rPr>
              <a:t>特殊句型</a:t>
            </a:r>
            <a:endParaRPr lang="en-US" altLang="zh-CN" sz="4400" smtClean="0">
              <a:solidFill>
                <a:srgbClr val="FF0000"/>
              </a:solidFill>
            </a:endParaRPr>
          </a:p>
          <a:p>
            <a:endParaRPr lang="en-US" altLang="zh-CN" sz="4000" smtClean="0">
              <a:solidFill>
                <a:srgbClr val="FF0000"/>
              </a:solidFill>
            </a:endParaRPr>
          </a:p>
          <a:p>
            <a:r>
              <a:rPr lang="zh-CN" altLang="en-US" sz="4000" smtClean="0">
                <a:solidFill>
                  <a:srgbClr val="FF0000"/>
                </a:solidFill>
              </a:rPr>
              <a:t>宾语前置句：</a:t>
            </a:r>
            <a:endParaRPr lang="en-US" altLang="zh-CN" sz="4000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00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366963" y="1868631"/>
            <a:ext cx="5040312" cy="1200329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4644"/>
                </a:solidFill>
              </a:rPr>
              <a:t>　　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晋侯、秦伯</a:t>
            </a:r>
            <a:r>
              <a:rPr kumimoji="1" lang="zh-CN" altLang="en-US" sz="2400" b="1" dirty="0">
                <a:latin typeface="+mn-ea"/>
              </a:rPr>
              <a:t>围郑，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以</a:t>
            </a:r>
            <a:r>
              <a:rPr kumimoji="1" lang="zh-CN" altLang="en-US" sz="2400" b="1" dirty="0">
                <a:latin typeface="+mn-ea"/>
              </a:rPr>
              <a:t>其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无礼于晋</a:t>
            </a:r>
            <a:r>
              <a:rPr kumimoji="1" lang="zh-CN" altLang="en-US" sz="2400" b="1" dirty="0">
                <a:latin typeface="+mn-ea"/>
              </a:rPr>
              <a:t>，且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贰于楚</a:t>
            </a:r>
            <a:r>
              <a:rPr kumimoji="1" lang="zh-CN" altLang="en-US" sz="2400" b="1" dirty="0">
                <a:latin typeface="+mn-ea"/>
              </a:rPr>
              <a:t>也。晋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军</a:t>
            </a:r>
            <a:r>
              <a:rPr kumimoji="1" lang="zh-CN" altLang="en-US" sz="2400" b="1" dirty="0">
                <a:solidFill>
                  <a:srgbClr val="0033CC"/>
                </a:solidFill>
                <a:latin typeface="+mn-ea"/>
              </a:rPr>
              <a:t>（于）</a:t>
            </a:r>
            <a:r>
              <a:rPr kumimoji="1" lang="zh-CN" altLang="en-US" sz="2400" b="1" dirty="0">
                <a:latin typeface="+mn-ea"/>
              </a:rPr>
              <a:t>函陵，秦</a:t>
            </a:r>
            <a:r>
              <a:rPr kumimoji="1" lang="zh-CN" altLang="en-US" sz="2400" b="1" dirty="0">
                <a:solidFill>
                  <a:srgbClr val="FF0000"/>
                </a:solidFill>
                <a:latin typeface="+mn-ea"/>
              </a:rPr>
              <a:t>军</a:t>
            </a:r>
            <a:r>
              <a:rPr kumimoji="1" lang="zh-CN" altLang="en-US" sz="2400" b="1" dirty="0">
                <a:solidFill>
                  <a:srgbClr val="0033CC"/>
                </a:solidFill>
                <a:latin typeface="+mn-ea"/>
              </a:rPr>
              <a:t>（于）</a:t>
            </a:r>
            <a:r>
              <a:rPr kumimoji="1" lang="zh-CN" altLang="en-US" sz="2400" b="1" dirty="0">
                <a:latin typeface="+mn-ea"/>
              </a:rPr>
              <a:t>汜南。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2413" y="4573588"/>
            <a:ext cx="5489575" cy="1421928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　　</a:t>
            </a:r>
            <a:r>
              <a:rPr kumimoji="1" lang="zh-CN" altLang="en-US" sz="2400" b="1" dirty="0">
                <a:latin typeface="+mn-ea"/>
              </a:rPr>
              <a:t>九月甲午，晋文公、秦穆公联合围攻郑国，因为郑国曾对晋文公无礼，并且在与晋国结盟的情况下又与楚国结盟。晋军驻扎在函陵，秦军驻扎在汜南。   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5724128" y="1331044"/>
            <a:ext cx="585787" cy="58578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6200" y="931441"/>
            <a:ext cx="3825875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晋侯、秦伯：</a:t>
            </a:r>
            <a:r>
              <a:rPr kumimoji="1" lang="zh-CN" altLang="en-US" sz="2400" b="1" dirty="0">
                <a:latin typeface="+mn-ea"/>
              </a:rPr>
              <a:t>晋文公、秦穆公</a:t>
            </a:r>
            <a:r>
              <a:rPr lang="zh-CN" altLang="en-US" sz="2400" b="1" dirty="0">
                <a:latin typeface="+mn-ea"/>
              </a:rPr>
              <a:t>。五级爵位制。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41313" y="1823914"/>
            <a:ext cx="1800225" cy="1389062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于：对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无礼于晋：于晋无礼。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2006599" y="2259013"/>
            <a:ext cx="4303315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3228975" y="1459632"/>
            <a:ext cx="1038225" cy="4572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372200" y="1033572"/>
            <a:ext cx="1889125" cy="523220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以：因为。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>
            <a:off x="1835696" y="2590799"/>
            <a:ext cx="1524000" cy="823913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41313" y="3429000"/>
            <a:ext cx="4635500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贰于楚：</a:t>
            </a:r>
            <a:r>
              <a:rPr kumimoji="1" lang="zh-CN" altLang="en-US" sz="2400" b="1" dirty="0">
                <a:latin typeface="+mn-ea"/>
              </a:rPr>
              <a:t>从属于晋的同时又从属于楚。</a:t>
            </a:r>
            <a:r>
              <a:rPr lang="zh-CN" altLang="en-US" sz="2400" b="1" dirty="0">
                <a:latin typeface="+mn-ea"/>
              </a:rPr>
              <a:t>贰，</a:t>
            </a:r>
            <a:r>
              <a:rPr kumimoji="1" lang="zh-CN" altLang="en-US" sz="2400" b="1" dirty="0">
                <a:latin typeface="+mn-ea"/>
              </a:rPr>
              <a:t>从属二主。</a:t>
            </a:r>
            <a:r>
              <a:rPr lang="zh-CN" altLang="en-US" sz="2400" b="1" dirty="0">
                <a:latin typeface="+mn-ea"/>
              </a:rPr>
              <a:t>数→动</a:t>
            </a: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5580112" y="2590798"/>
            <a:ext cx="1355676" cy="958851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958013" y="3448050"/>
            <a:ext cx="1889125" cy="841375"/>
          </a:xfrm>
          <a:prstGeom prst="rect">
            <a:avLst/>
          </a:prstGeom>
          <a:noFill/>
          <a:ln w="1905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军：驻扎。名词→动词</a:t>
            </a: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2997200" y="2924944"/>
            <a:ext cx="3908425" cy="554856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5975350" y="4573588"/>
            <a:ext cx="2962275" cy="1477328"/>
          </a:xfrm>
          <a:prstGeom prst="rect">
            <a:avLst/>
          </a:prstGeom>
          <a:noFill/>
          <a:ln w="38100" algn="ctr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kumimoji="1" lang="zh-CN" altLang="en-US" sz="2400" b="1" dirty="0">
                <a:latin typeface="+mn-ea"/>
              </a:rPr>
              <a:t>介绍背景</a:t>
            </a:r>
            <a:r>
              <a:rPr kumimoji="1" lang="en-US" altLang="zh-CN" sz="2400" b="1" dirty="0">
                <a:latin typeface="+mn-ea"/>
              </a:rPr>
              <a:t>——</a:t>
            </a:r>
            <a:r>
              <a:rPr kumimoji="1" lang="zh-CN" altLang="en-US" sz="2400" b="1" dirty="0">
                <a:latin typeface="+mn-ea"/>
              </a:rPr>
              <a:t>晋秦围郑。开篇为下文的情节发展埋下伏笔，试分析。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i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3" descr="大师傅感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463" y="115888"/>
            <a:ext cx="8820150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50825" y="5876925"/>
            <a:ext cx="42449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6600CC"/>
                </a:solidFill>
                <a:ea typeface="隶书" pitchFamily="49" charset="-122"/>
              </a:rPr>
              <a:t>公元前</a:t>
            </a:r>
            <a:r>
              <a:rPr lang="en-US" altLang="zh-CN" sz="4400" b="1">
                <a:solidFill>
                  <a:srgbClr val="6600CC"/>
                </a:solidFill>
                <a:ea typeface="隶书" pitchFamily="49" charset="-122"/>
              </a:rPr>
              <a:t>630</a:t>
            </a:r>
            <a:r>
              <a:rPr lang="zh-CN" altLang="en-US" sz="4400" b="1">
                <a:solidFill>
                  <a:srgbClr val="6600CC"/>
                </a:solidFill>
                <a:ea typeface="隶书" pitchFamily="49" charset="-122"/>
                <a:hlinkClick r:id="rId4" action="ppaction://hlinksldjump"/>
              </a:rPr>
              <a:t>年</a:t>
            </a:r>
            <a:endParaRPr lang="zh-CN" altLang="en-US" sz="4400" b="1">
              <a:solidFill>
                <a:srgbClr val="6600CC"/>
              </a:solidFill>
              <a:ea typeface="隶书" pitchFamily="49" charset="-122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7451725" y="4508500"/>
            <a:ext cx="504825" cy="1223963"/>
          </a:xfrm>
          <a:prstGeom prst="curvedLeftArrow">
            <a:avLst>
              <a:gd name="adj1" fmla="val 48491"/>
              <a:gd name="adj2" fmla="val 96981"/>
              <a:gd name="adj3" fmla="val 33333"/>
            </a:avLst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6156325" y="2924175"/>
            <a:ext cx="504825" cy="1728788"/>
          </a:xfrm>
          <a:prstGeom prst="curvedRightArrow">
            <a:avLst>
              <a:gd name="adj1" fmla="val 68491"/>
              <a:gd name="adj2" fmla="val 136981"/>
              <a:gd name="adj3" fmla="val 33333"/>
            </a:avLst>
          </a:prstGeom>
          <a:gradFill rotWithShape="1">
            <a:gsLst>
              <a:gs pos="0">
                <a:srgbClr val="FF3300"/>
              </a:gs>
              <a:gs pos="50000">
                <a:srgbClr val="FFFF00"/>
              </a:gs>
              <a:gs pos="100000">
                <a:srgbClr val="FF3300"/>
              </a:gs>
            </a:gsLst>
            <a:lin ang="0" scaled="1"/>
          </a:gradFill>
          <a:ln w="9525">
            <a:solidFill>
              <a:srgbClr val="CC0099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6804025" y="4868863"/>
            <a:ext cx="287338" cy="288925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C62106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6732588" y="5589588"/>
            <a:ext cx="10080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CC9900"/>
                </a:solidFill>
              </a:rPr>
              <a:t>郑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6227763" y="5084763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新郑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6804025" y="4149725"/>
            <a:ext cx="86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 rot="-1833122">
            <a:off x="6572250" y="3794125"/>
            <a:ext cx="1368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FF"/>
                </a:solidFill>
              </a:rPr>
              <a:t>函陵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 rot="2366329">
            <a:off x="7543800" y="4151313"/>
            <a:ext cx="1619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FF"/>
                </a:solidFill>
              </a:rPr>
              <a:t>氾水</a:t>
            </a: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1258888" y="2708275"/>
            <a:ext cx="10810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CC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秦</a:t>
            </a: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076825" y="1412875"/>
            <a:ext cx="1295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CC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晋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5508625" y="3141663"/>
            <a:ext cx="1373188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r>
              <a:rPr lang="zh-CN" altLang="en-US" sz="4000" b="1" i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晋 军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7885113" y="4797425"/>
            <a:ext cx="793750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i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秦 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utoUpdateAnimBg="0"/>
      <p:bldP spid="16" grpId="0" autoUpdateAnimBg="0"/>
      <p:bldP spid="17" grpId="0" autoUpdateAnimBg="0"/>
      <p:bldP spid="20" grpId="0" autoUpdateAnimBg="0"/>
      <p:bldP spid="2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39750" y="1613059"/>
            <a:ext cx="8135938" cy="4431983"/>
          </a:xfrm>
          <a:prstGeom prst="rect">
            <a:avLst/>
          </a:prstGeom>
          <a:noFill/>
          <a:ln w="19050" algn="ctr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kumimoji="1" lang="en-US" altLang="zh-CN" sz="3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800" b="1" dirty="0">
                <a:latin typeface="+mn-ea"/>
              </a:rPr>
              <a:t>秦、晋围郑发生在公元前</a:t>
            </a:r>
            <a:r>
              <a:rPr kumimoji="1" lang="en-US" altLang="zh-CN" sz="2800" b="1" dirty="0">
                <a:latin typeface="+mn-ea"/>
              </a:rPr>
              <a:t>630</a:t>
            </a:r>
            <a:r>
              <a:rPr kumimoji="1" lang="zh-CN" altLang="en-US" sz="2800" b="1" dirty="0">
                <a:latin typeface="+mn-ea"/>
              </a:rPr>
              <a:t>年</a:t>
            </a:r>
            <a:r>
              <a:rPr kumimoji="1" lang="en-US" altLang="zh-CN" sz="2800" b="1" dirty="0">
                <a:latin typeface="+mn-ea"/>
              </a:rPr>
              <a:t>(</a:t>
            </a:r>
            <a:r>
              <a:rPr kumimoji="1" lang="zh-CN" altLang="en-US" sz="2800" b="1" dirty="0">
                <a:latin typeface="+mn-ea"/>
              </a:rPr>
              <a:t>鲁僖公三十年</a:t>
            </a:r>
            <a:r>
              <a:rPr kumimoji="1" lang="en-US" altLang="zh-CN" sz="2800" b="1" dirty="0">
                <a:latin typeface="+mn-ea"/>
              </a:rPr>
              <a:t>)</a:t>
            </a:r>
            <a:r>
              <a:rPr kumimoji="1" lang="zh-CN" altLang="en-US" sz="2800" b="1" dirty="0">
                <a:latin typeface="+mn-ea"/>
              </a:rPr>
              <a:t>。在这之前，郑国有两件事得罪了晋国：一是晋文公当年逃亡路过郑国时，郑国没有以礼相待；二是在公元前</a:t>
            </a:r>
            <a:r>
              <a:rPr kumimoji="1" lang="en-US" altLang="zh-CN" sz="2800" b="1" dirty="0">
                <a:latin typeface="+mn-ea"/>
              </a:rPr>
              <a:t>632</a:t>
            </a:r>
            <a:r>
              <a:rPr kumimoji="1" lang="zh-CN" altLang="en-US" sz="2800" b="1" dirty="0">
                <a:latin typeface="+mn-ea"/>
              </a:rPr>
              <a:t>年</a:t>
            </a:r>
            <a:r>
              <a:rPr kumimoji="1" lang="en-US" altLang="zh-CN" sz="2800" b="1" dirty="0">
                <a:latin typeface="+mn-ea"/>
              </a:rPr>
              <a:t>(</a:t>
            </a:r>
            <a:r>
              <a:rPr kumimoji="1" lang="zh-CN" altLang="en-US" sz="2800" b="1" dirty="0">
                <a:latin typeface="+mn-ea"/>
              </a:rPr>
              <a:t>鲁僖公二十八年</a:t>
            </a:r>
            <a:r>
              <a:rPr kumimoji="1" lang="en-US" altLang="zh-CN" sz="2800" b="1" dirty="0">
                <a:latin typeface="+mn-ea"/>
              </a:rPr>
              <a:t>)</a:t>
            </a:r>
            <a:r>
              <a:rPr kumimoji="1" lang="zh-CN" altLang="en-US" sz="2800" b="1" dirty="0">
                <a:latin typeface="+mn-ea"/>
              </a:rPr>
              <a:t>的晋、楚城濮之战中，郑国曾出兵帮助楚国，结果，城濮之战以楚国失败而告终。郑国感到形势不妙，马上派人出使晋国，与晋结好。甚至在公元前</a:t>
            </a:r>
            <a:r>
              <a:rPr kumimoji="1" lang="en-US" altLang="zh-CN" sz="2800" b="1" dirty="0">
                <a:latin typeface="+mn-ea"/>
              </a:rPr>
              <a:t>632</a:t>
            </a:r>
            <a:r>
              <a:rPr kumimoji="1" lang="zh-CN" altLang="en-US" sz="2800" b="1" dirty="0">
                <a:latin typeface="+mn-ea"/>
              </a:rPr>
              <a:t>年五月，“晋侯及郑伯盟于衡雍”。但是，最终也没能感化晋国。晋文公为了争夺霸权的需要，还是在两年后发动了这次战争。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338438" y="1089839"/>
            <a:ext cx="180962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故事背景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55576" y="1229265"/>
            <a:ext cx="7416824" cy="4431983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rPr>
              <a:t>    </a:t>
            </a:r>
            <a:r>
              <a:rPr kumimoji="1" lang="zh-CN" altLang="en-US" sz="2800" b="1" dirty="0">
                <a:latin typeface="+mn-ea"/>
              </a:rPr>
              <a:t>晋国为什么要联合秦国围攻郑国呢？这是因为，秦国当时也要争夺霸权，也需要向外扩张。发生在公元前</a:t>
            </a:r>
            <a:r>
              <a:rPr kumimoji="1" lang="en-US" altLang="zh-CN" sz="2800" b="1" dirty="0">
                <a:latin typeface="+mn-ea"/>
              </a:rPr>
              <a:t>632</a:t>
            </a:r>
            <a:r>
              <a:rPr kumimoji="1" lang="zh-CN" altLang="en-US" sz="2800" b="1" dirty="0">
                <a:latin typeface="+mn-ea"/>
              </a:rPr>
              <a:t>年的城濮之战，事实上是两大军事集团之间的战争。一方是晋文公率晋、宋、齐、秦四国联军，另一方则是以楚国为主的楚、陈、蔡、郑四国联军。两年后，当晋国发动对郑国的战争时，自然要寻找得力的伙伴。秦、晋历史上关系一直很好；更重要的是，秦国也有向外扩张的愿望，所以，秦、晋联合也就是必然的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_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2417</TotalTime>
  <Words>3078</Words>
  <Application>Microsoft Office PowerPoint</Application>
  <PresentationFormat>全屏显示(4:3)</PresentationFormat>
  <Paragraphs>386</Paragraphs>
  <Slides>56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70" baseType="lpstr">
      <vt:lpstr>黑体</vt:lpstr>
      <vt:lpstr>华文隶书</vt:lpstr>
      <vt:lpstr>华文新魏</vt:lpstr>
      <vt:lpstr>楷体_GB2312</vt:lpstr>
      <vt:lpstr>隶书</vt:lpstr>
      <vt:lpstr>宋体</vt:lpstr>
      <vt:lpstr>微软雅黑</vt:lpstr>
      <vt:lpstr>幼圆</vt:lpstr>
      <vt:lpstr>Arial</vt:lpstr>
      <vt:lpstr>Calibri</vt:lpstr>
      <vt:lpstr>Times New Roman</vt:lpstr>
      <vt:lpstr>Wingdings</vt:lpstr>
      <vt:lpstr>2_Office 主题​​</vt:lpstr>
      <vt:lpstr>环保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秦立晋君、惠公背约、重耳过郑、郑楚结盟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dell</cp:lastModifiedBy>
  <cp:revision>87</cp:revision>
  <dcterms:created xsi:type="dcterms:W3CDTF">2014-08-21T06:25:00Z</dcterms:created>
  <dcterms:modified xsi:type="dcterms:W3CDTF">2019-09-06T04:21:54Z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