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29.xml" ContentType="application/vnd.openxmlformats-officedocument.presentationml.slide+xml"/>
  <Override PartName="/ppt/slideLayouts/slideLayout39.xml" ContentType="application/vnd.openxmlformats-officedocument.presentationml.slideLayout+xml"/>
  <Override PartName="/ppt/theme/theme5.xml" ContentType="application/vnd.openxmlformats-officedocument.them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3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0.xml" ContentType="application/vnd.openxmlformats-officedocument.presentationml.slideLayout+xml"/>
  <Override PartName="/docProps/custom.xml" ContentType="application/vnd.openxmlformats-officedocument.custom-properties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heme/theme6.xml" ContentType="application/vnd.openxmlformats-officedocument.them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tags/tag2.xml" ContentType="application/vnd.openxmlformats-officedocument.presentationml.tags+xml"/>
  <Default Extension="rels" ContentType="application/vnd.openxmlformats-package.relationship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  <p:sldMasterId id="2147483672" r:id="rId3"/>
    <p:sldMasterId id="2147483684" r:id="rId4"/>
    <p:sldMasterId id="2147483696" r:id="rId5"/>
  </p:sldMasterIdLst>
  <p:notesMasterIdLst>
    <p:notesMasterId r:id="rId36"/>
  </p:notesMasterIdLst>
  <p:sldIdLst>
    <p:sldId id="552" r:id="rId6"/>
    <p:sldId id="790" r:id="rId7"/>
    <p:sldId id="789" r:id="rId8"/>
    <p:sldId id="757" r:id="rId9"/>
    <p:sldId id="791" r:id="rId10"/>
    <p:sldId id="796" r:id="rId11"/>
    <p:sldId id="758" r:id="rId12"/>
    <p:sldId id="774" r:id="rId13"/>
    <p:sldId id="776" r:id="rId14"/>
    <p:sldId id="778" r:id="rId15"/>
    <p:sldId id="759" r:id="rId16"/>
    <p:sldId id="780" r:id="rId17"/>
    <p:sldId id="779" r:id="rId18"/>
    <p:sldId id="781" r:id="rId19"/>
    <p:sldId id="760" r:id="rId20"/>
    <p:sldId id="761" r:id="rId21"/>
    <p:sldId id="792" r:id="rId22"/>
    <p:sldId id="784" r:id="rId23"/>
    <p:sldId id="762" r:id="rId24"/>
    <p:sldId id="793" r:id="rId25"/>
    <p:sldId id="794" r:id="rId26"/>
    <p:sldId id="795" r:id="rId27"/>
    <p:sldId id="764" r:id="rId28"/>
    <p:sldId id="785" r:id="rId29"/>
    <p:sldId id="786" r:id="rId30"/>
    <p:sldId id="766" r:id="rId31"/>
    <p:sldId id="787" r:id="rId32"/>
    <p:sldId id="788" r:id="rId33"/>
    <p:sldId id="768" r:id="rId34"/>
    <p:sldId id="770" r:id="rId35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00FF"/>
    <a:srgbClr val="009900"/>
    <a:srgbClr val="CC0066"/>
    <a:srgbClr val="FF99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87"/>
  </p:normalViewPr>
  <p:slideViewPr>
    <p:cSldViewPr showGuides="1">
      <p:cViewPr varScale="1">
        <p:scale>
          <a:sx n="65" d="100"/>
          <a:sy n="65" d="100"/>
        </p:scale>
        <p:origin x="-1536" y="-114"/>
      </p:cViewPr>
      <p:guideLst>
        <p:guide orient="horz" pos="2120"/>
        <p:guide pos="2880"/>
      </p:guideLst>
    </p:cSldViewPr>
  </p:slideViewPr>
  <p:outlineViewPr>
    <p:cViewPr>
      <p:scale>
        <a:sx n="33" d="100"/>
        <a:sy n="33" d="100"/>
      </p:scale>
      <p:origin x="66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2239A73-8A0B-46E8-8E7F-99BD4BE8C2F8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2020-03-16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fontAlgn="base" hangingPunct="1">
              <a:buNone/>
            </a:pPr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algn="r" eaLnBrk="1" fontAlgn="base" hangingPunct="1">
                <a:buNone/>
              </a:pPr>
              <a:t>‹#›</a:t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eaLnBrk="1" fontAlgn="base" hangingPunct="1">
                <a:buNone/>
              </a:p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eaLnBrk="1" fontAlgn="base" hangingPunct="1">
                <a:buNone/>
              </a:p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eaLnBrk="1" fontAlgn="base" hangingPunct="1">
                <a:buNone/>
              </a:p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eaLnBrk="1" fontAlgn="base" hangingPunct="1">
                <a:buNone/>
              </a:p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eaLnBrk="1" fontAlgn="base" hangingPunct="1">
                <a:buNone/>
              </a:p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eaLnBrk="1" fontAlgn="base" hangingPunct="1">
                <a:buNone/>
              </a:p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eaLnBrk="1" fontAlgn="base" hangingPunct="1">
                <a:buNone/>
              </a:p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eaLnBrk="1" fontAlgn="base" hangingPunct="1">
                <a:buNone/>
              </a:p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eaLnBrk="1" fontAlgn="base" hangingPunct="1">
                <a:buNone/>
              </a:p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eaLnBrk="1" fontAlgn="base" hangingPunct="1">
                <a:buNone/>
              </a:p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eaLnBrk="1" fontAlgn="base" hangingPunct="1">
                <a:buNone/>
              </a:p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eaLnBrk="1" fontAlgn="base" hangingPunct="1">
                <a:buNone/>
              </a:p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eaLnBrk="1" fontAlgn="base" hangingPunct="1">
                <a:buNone/>
              </a:p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eaLnBrk="1" fontAlgn="base" hangingPunct="1">
                <a:buNone/>
              </a:p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eaLnBrk="1" fontAlgn="base" hangingPunct="1">
                <a:buNone/>
              </a:p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eaLnBrk="1" fontAlgn="base" hangingPunct="1">
                <a:buNone/>
              </a:p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eaLnBrk="1" fontAlgn="base" hangingPunct="1">
                <a:buNone/>
              </a:p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eaLnBrk="1" fontAlgn="base" hangingPunct="1">
                <a:buNone/>
              </a:p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eaLnBrk="1" fontAlgn="base" hangingPunct="1">
                <a:buNone/>
              </a:p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eaLnBrk="1" fontAlgn="base" hangingPunct="1">
                <a:buNone/>
              </a:p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eaLnBrk="1" fontAlgn="base" hangingPunct="1">
                <a:buNone/>
              </a:p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eaLnBrk="1" fontAlgn="base" hangingPunct="1">
                <a:buNone/>
              </a:p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eaLnBrk="1" fontAlgn="base" hangingPunct="1">
                <a:buNone/>
              </a:p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eaLnBrk="1" fontAlgn="base" hangingPunct="1">
                <a:buNone/>
              </a:p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eaLnBrk="1" fontAlgn="base" hangingPunct="1">
                <a:buNone/>
              </a:p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eaLnBrk="1" fontAlgn="base" hangingPunct="1">
                <a:buNone/>
              </a:p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eaLnBrk="1" fontAlgn="base" hangingPunct="1">
                <a:buNone/>
              </a:p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eaLnBrk="1" fontAlgn="base" hangingPunct="1">
                <a:buNone/>
              </a:p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eaLnBrk="1" fontAlgn="base" hangingPunct="1">
                <a:buNone/>
              </a:p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eaLnBrk="1" fontAlgn="base" hangingPunct="1">
                <a:buNone/>
              </a:p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eaLnBrk="1" fontAlgn="base" hangingPunct="1">
                <a:buNone/>
              </a:p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eaLnBrk="1" fontAlgn="base" hangingPunct="1">
                <a:buNone/>
              </a:p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eaLnBrk="1" fontAlgn="base" hangingPunct="1">
                <a:buNone/>
              </a:p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eaLnBrk="1" fontAlgn="base" hangingPunct="1">
                <a:buNone/>
              </a:p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eaLnBrk="1" fontAlgn="base" hangingPunct="1">
                <a:buNone/>
              </a:p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eaLnBrk="1" fontAlgn="base" hangingPunct="1">
                <a:buNone/>
              </a:p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eaLnBrk="1" fontAlgn="base" hangingPunct="1">
                <a:buNone/>
              </a:p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eaLnBrk="1" fontAlgn="base" hangingPunct="1">
                <a:buNone/>
              </a:p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eaLnBrk="1" fontAlgn="base" hangingPunct="1">
                <a:buNone/>
              </a:p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A93DF6F-8AB8-4D25-A433-38A5580BD2DC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t>2020-03-16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lvl="0" eaLnBrk="1" fontAlgn="base" hangingPunct="1">
                <a:buNone/>
              </a:p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A93DF6F-8AB8-4D25-A433-38A5580BD2DC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t>2020-03-16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lvl="0" eaLnBrk="1" fontAlgn="base" hangingPunct="1">
                <a:buNone/>
              </a:p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A93DF6F-8AB8-4D25-A433-38A5580BD2DC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t>2020-03-16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lvl="0" eaLnBrk="1" fontAlgn="base" hangingPunct="1">
                <a:buNone/>
              </a:p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A93DF6F-8AB8-4D25-A433-38A5580BD2DC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t>2020-03-16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lvl="0" eaLnBrk="1" fontAlgn="base" hangingPunct="1">
                <a:buNone/>
              </a:p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A93DF6F-8AB8-4D25-A433-38A5580BD2DC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t>2020-03-16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lvl="0" eaLnBrk="1" fontAlgn="base" hangingPunct="1">
                <a:buNone/>
              </a:p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eaLnBrk="1" fontAlgn="base" hangingPunct="1">
                <a:buNone/>
              </a:p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A93DF6F-8AB8-4D25-A433-38A5580BD2DC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t>2020-03-16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lvl="0" eaLnBrk="1" fontAlgn="base" hangingPunct="1">
                <a:buNone/>
              </a:p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A93DF6F-8AB8-4D25-A433-38A5580BD2DC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t>2020-03-16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lvl="0" eaLnBrk="1" fontAlgn="base" hangingPunct="1">
                <a:buNone/>
              </a:p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A93DF6F-8AB8-4D25-A433-38A5580BD2DC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t>2020-03-16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lvl="0" eaLnBrk="1" fontAlgn="base" hangingPunct="1">
                <a:buNone/>
              </a:p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A93DF6F-8AB8-4D25-A433-38A5580BD2DC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t>2020-03-16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lvl="0" eaLnBrk="1" fontAlgn="base" hangingPunct="1">
                <a:buNone/>
              </a:p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A93DF6F-8AB8-4D25-A433-38A5580BD2DC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t>2020-03-16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lvl="0" eaLnBrk="1" fontAlgn="base" hangingPunct="1">
                <a:buNone/>
              </a:p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A93DF6F-8AB8-4D25-A433-38A5580BD2DC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t>2020-03-16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lvl="0" eaLnBrk="1" fontAlgn="base" hangingPunct="1">
                <a:buNone/>
              </a:p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eaLnBrk="1" fontAlgn="base" hangingPunct="1">
                <a:buNone/>
              </a:p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eaLnBrk="1" fontAlgn="base" hangingPunct="1">
                <a:buNone/>
              </a:p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eaLnBrk="1" fontAlgn="base" hangingPunct="1">
                <a:buNone/>
              </a:p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eaLnBrk="1" fontAlgn="base" hangingPunct="1">
                <a:buNone/>
              </a:p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7" name="文本占位符 1026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 indent="-285750"/>
            <a:r>
              <a:rPr lang="zh-CN" altLang="en-US" dirty="0"/>
              <a:t>第二级</a:t>
            </a:r>
          </a:p>
          <a:p>
            <a:pPr lvl="2" indent="-228600"/>
            <a:r>
              <a:rPr lang="zh-CN" altLang="en-US" dirty="0"/>
              <a:t>第三级</a:t>
            </a:r>
          </a:p>
          <a:p>
            <a:pPr lvl="3" indent="-228600"/>
            <a:r>
              <a:rPr lang="zh-CN" altLang="en-US" dirty="0"/>
              <a:t>第四级</a:t>
            </a:r>
          </a:p>
          <a:p>
            <a:pPr lvl="4" indent="-228600"/>
            <a:r>
              <a:rPr lang="zh-CN" altLang="en-US" dirty="0"/>
              <a:t>第五级</a:t>
            </a:r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noProof="1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noProof="1"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eaLnBrk="1" fontAlgn="base" hangingPunct="1">
                <a:buNone/>
              </a:p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2051" name="文本占位符 1026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 indent="-285750"/>
            <a:r>
              <a:rPr lang="zh-CN" altLang="en-US" dirty="0"/>
              <a:t>第二级</a:t>
            </a:r>
          </a:p>
          <a:p>
            <a:pPr lvl="2" indent="-228600"/>
            <a:r>
              <a:rPr lang="zh-CN" altLang="en-US" dirty="0"/>
              <a:t>第三级</a:t>
            </a:r>
          </a:p>
          <a:p>
            <a:pPr lvl="3" indent="-228600"/>
            <a:r>
              <a:rPr lang="zh-CN" altLang="en-US" dirty="0"/>
              <a:t>第四级</a:t>
            </a:r>
          </a:p>
          <a:p>
            <a:pPr lvl="4" indent="-228600"/>
            <a:r>
              <a:rPr lang="zh-CN" altLang="en-US" dirty="0"/>
              <a:t>第五级</a:t>
            </a:r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noProof="1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noProof="1"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eaLnBrk="1" fontAlgn="base" hangingPunct="1">
                <a:buNone/>
              </a:p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3075" name="文本占位符 1026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 indent="-285750"/>
            <a:r>
              <a:rPr lang="zh-CN" altLang="en-US" dirty="0"/>
              <a:t>第二级</a:t>
            </a:r>
          </a:p>
          <a:p>
            <a:pPr lvl="2" indent="-228600"/>
            <a:r>
              <a:rPr lang="zh-CN" altLang="en-US" dirty="0"/>
              <a:t>第三级</a:t>
            </a:r>
          </a:p>
          <a:p>
            <a:pPr lvl="3" indent="-228600"/>
            <a:r>
              <a:rPr lang="zh-CN" altLang="en-US" dirty="0"/>
              <a:t>第四级</a:t>
            </a:r>
          </a:p>
          <a:p>
            <a:pPr lvl="4" indent="-228600"/>
            <a:r>
              <a:rPr lang="zh-CN" altLang="en-US" dirty="0"/>
              <a:t>第五级</a:t>
            </a:r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noProof="1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noProof="1"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eaLnBrk="1" fontAlgn="base" hangingPunct="1">
                <a:buNone/>
              </a:p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2051" name="文本占位符 1026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 indent="-285750"/>
            <a:r>
              <a:rPr lang="zh-CN" altLang="en-US" dirty="0"/>
              <a:t>第二级</a:t>
            </a:r>
          </a:p>
          <a:p>
            <a:pPr lvl="2" indent="-228600"/>
            <a:r>
              <a:rPr lang="zh-CN" altLang="en-US" dirty="0"/>
              <a:t>第三级</a:t>
            </a:r>
          </a:p>
          <a:p>
            <a:pPr lvl="3" indent="-228600"/>
            <a:r>
              <a:rPr lang="zh-CN" altLang="en-US" dirty="0"/>
              <a:t>第四级</a:t>
            </a:r>
          </a:p>
          <a:p>
            <a:pPr lvl="4" indent="-228600"/>
            <a:r>
              <a:rPr lang="zh-CN" altLang="en-US" dirty="0"/>
              <a:t>第五级</a:t>
            </a:r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noProof="1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noProof="1"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eaLnBrk="1" fontAlgn="base" hangingPunct="1">
                <a:buNone/>
              </a:p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 indent="-285750"/>
            <a:r>
              <a:rPr lang="zh-CN" altLang="en-US" dirty="0"/>
              <a:t>第二级</a:t>
            </a:r>
          </a:p>
          <a:p>
            <a:pPr lvl="2" indent="-228600"/>
            <a:r>
              <a:rPr lang="zh-CN" altLang="en-US" dirty="0"/>
              <a:t>第三级</a:t>
            </a:r>
          </a:p>
          <a:p>
            <a:pPr lvl="3" indent="-228600"/>
            <a:r>
              <a:rPr lang="zh-CN" altLang="en-US" dirty="0"/>
              <a:t>第四级</a:t>
            </a:r>
          </a:p>
          <a:p>
            <a:pPr lvl="4" indent="-228600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A93DF6F-8AB8-4D25-A433-38A5580BD2DC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t>2020-03-16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lvl="0" eaLnBrk="1" fontAlgn="base" hangingPunct="1">
                <a:buNone/>
              </a:p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hf sldNum="0" hdr="0" ftr="0" dt="0"/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34.xml"/><Relationship Id="rId1" Type="http://schemas.openxmlformats.org/officeDocument/2006/relationships/tags" Target="../tags/tag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5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5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4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标题 3073"/>
          <p:cNvSpPr>
            <a:spLocks noGrp="1"/>
          </p:cNvSpPr>
          <p:nvPr>
            <p:ph type="ctrTitle"/>
          </p:nvPr>
        </p:nvSpPr>
        <p:spPr>
          <a:xfrm>
            <a:off x="109855" y="2066290"/>
            <a:ext cx="9323388" cy="2066925"/>
          </a:xfrm>
          <a:ln/>
        </p:spPr>
        <p:txBody>
          <a:bodyPr vert="horz" wrap="square" lIns="91440" tIns="45720" rIns="91440" bIns="45720" anchor="ctr">
            <a:scene3d>
              <a:camera prst="orthographicFront"/>
              <a:lightRig rig="threePt" dir="t"/>
            </a:scene3d>
          </a:bodyPr>
          <a:lstStyle/>
          <a:p>
            <a:pPr eaLnBrk="1" hangingPunct="1">
              <a:buClrTx/>
              <a:buSzTx/>
              <a:buFontTx/>
            </a:pPr>
            <a:r>
              <a:rPr lang="zh-CN" altLang="zh-CN" sz="6000" b="1" kern="12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  <a:ea typeface="+mj-ea"/>
                <a:cs typeface="+mj-cs"/>
              </a:rPr>
              <a:t>二轮复习之</a:t>
            </a:r>
            <a:r>
              <a:rPr lang="zh-CN" altLang="zh-CN" sz="60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语言文字运用</a:t>
            </a:r>
            <a:br>
              <a:rPr lang="zh-CN" altLang="zh-CN" sz="60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</a:br>
            <a:endParaRPr lang="zh-CN" altLang="zh-CN" sz="6000" b="1" kern="1200" dirty="0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35890" y="1277620"/>
            <a:ext cx="8814435" cy="4848860"/>
          </a:xfrm>
        </p:spPr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4000" noProof="0" dirty="0" smtClean="0">
                <a:ln>
                  <a:noFill/>
                </a:ln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规范解题：</a:t>
            </a:r>
            <a:endParaRPr kumimoji="0" lang="en-US" altLang="zh-CN" sz="4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4000" noProof="0" dirty="0" smtClean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选择题：</a:t>
            </a:r>
            <a:r>
              <a:rPr lang="zh-CN" altLang="en-US" sz="40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掌握解题技巧，提高准确率</a:t>
            </a:r>
            <a:endParaRPr kumimoji="0" lang="en-US" altLang="zh-CN" sz="4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4000" noProof="0" dirty="0" smtClean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主观题：</a:t>
            </a:r>
            <a:r>
              <a:rPr lang="zh-CN" altLang="en-US" sz="40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题干圈画、弄清考点、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40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      问什么答什么</a:t>
            </a:r>
            <a:endParaRPr kumimoji="0" lang="zh-CN" altLang="en-US" sz="4000" b="1" i="0" u="none" strike="noStrike" kern="1200" cap="none" spc="0" normalizeH="0" baseline="0" dirty="0" smtClean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endParaRPr lang="zh-CN" altLang="en-US" sz="40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48005" y="2092325"/>
            <a:ext cx="7673975" cy="132207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 fontAlgn="base"/>
            <a:r>
              <a:rPr lang="zh-CN" altLang="en-US" sz="8000" b="1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二轮学案评讲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25413" y="150813"/>
            <a:ext cx="8893175" cy="4830763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【典例一】</a:t>
            </a:r>
            <a:r>
              <a:rPr kumimoji="0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1.在下面一段文字横线处</a:t>
            </a:r>
            <a:r>
              <a:rPr kumimoji="0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补写</a:t>
            </a:r>
            <a:r>
              <a:rPr kumimoji="0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恰当的语句，使整段文字语意完整</a:t>
            </a:r>
            <a:r>
              <a:rPr kumimoji="0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连贯</a:t>
            </a:r>
            <a:r>
              <a:rPr kumimoji="0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，内容贴切，逻辑严密。每处不超过15个字。（5分）</a:t>
            </a:r>
          </a:p>
          <a:p>
            <a:pPr marL="0" marR="0" lvl="0" indent="0" algn="l" defTabSz="914400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</a:t>
            </a:r>
            <a:r>
              <a:rPr kumimoji="0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读书仅仅是为了记住书中的内容吗？答案是否定的。</a:t>
            </a:r>
            <a:r>
              <a:rPr kumimoji="0" sz="2800" b="1" i="0" u="sng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    ①    </a:t>
            </a:r>
            <a:r>
              <a:rPr kumimoji="0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 。记忆型阅读是我们缺乏想象力的根源之一，因为它容易导致盲从书本知识，从而失去质疑精神。批判型阅读是一种创造性阅读，它不追求</a:t>
            </a:r>
            <a:r>
              <a:rPr kumimoji="0" sz="2800" b="1" i="0" u="sng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     ②    </a:t>
            </a:r>
            <a:r>
              <a:rPr kumimoji="0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，而主张激发想象力和灵感，带着自己的思考，让自己变得更有思想。能通过阅读提出有价值的问题，</a:t>
            </a:r>
            <a:r>
              <a:rPr kumimoji="0" sz="2800" b="1" i="0" u="sng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    ③   </a:t>
            </a:r>
            <a:r>
              <a:rPr kumimoji="0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，通过分析根源找到解决问题的途径和方法，这在泛阅读日益普遍的时候更显得难能可贵。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571480"/>
            <a:ext cx="8677275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429000"/>
            <a:ext cx="9144000" cy="3286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25413" y="150813"/>
            <a:ext cx="8893175" cy="569277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【</a:t>
            </a:r>
            <a:r>
              <a:rPr kumimoji="0" 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答案示例</a:t>
            </a:r>
            <a:r>
              <a:rPr kumimoji="0" 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】</a:t>
            </a:r>
            <a:r>
              <a:rPr kumimoji="0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1.在下面一段文字横线处补写恰当的语句，使整段文字语意完整连贯，内容贴切，逻辑严密。每处不超过15个字。（5分）</a:t>
            </a:r>
          </a:p>
          <a:p>
            <a:pPr marL="0" marR="0" lvl="0" indent="0" algn="l" defTabSz="914400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</a:t>
            </a:r>
            <a:r>
              <a:rPr kumimoji="0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读书仅仅是为了记住书中的内容吗？答案是否定的。</a:t>
            </a:r>
            <a:r>
              <a:rPr kumimoji="0" sz="2800" b="1" i="0" u="sng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    ①</a:t>
            </a:r>
            <a:r>
              <a:rPr kumimoji="0" sz="2800" b="1" i="0" u="sng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阅读有记忆型和批判型之分</a:t>
            </a:r>
            <a:r>
              <a:rPr kumimoji="0" sz="2800" b="1" i="0" u="sng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。    </a:t>
            </a:r>
            <a:r>
              <a:rPr kumimoji="0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 。记忆型阅读是我们缺乏想象力的根源之一，因为它容易导致盲从书本知识，从而失去质疑精神。批判型阅读是一种创造性阅读，它不追求</a:t>
            </a:r>
            <a:r>
              <a:rPr kumimoji="0" sz="2800" b="1" i="0" u="sng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     ②</a:t>
            </a:r>
            <a:r>
              <a:rPr kumimoji="0" sz="2800" b="1" i="0" u="sng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简单的、机械的知识记忆</a:t>
            </a:r>
            <a:r>
              <a:rPr kumimoji="0" sz="2800" b="1" i="0" u="sng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。    </a:t>
            </a:r>
            <a:r>
              <a:rPr kumimoji="0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，而主张激发想象力和灵感，带着自己的思考，让自己变得更有思想。能通过阅读提出有价值的问题，</a:t>
            </a:r>
            <a:r>
              <a:rPr kumimoji="0" sz="2800" b="1" i="0" u="sng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    ③</a:t>
            </a:r>
            <a:r>
              <a:rPr kumimoji="0" sz="2800" b="1" i="0" u="sng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通过质疑找出问题的根源</a:t>
            </a:r>
            <a:r>
              <a:rPr kumimoji="0" sz="2800" b="1" i="0" u="sng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。   </a:t>
            </a:r>
            <a:r>
              <a:rPr kumimoji="0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，通过分析根源找到解决问题的途径和方法，这在泛阅读日益普遍的时候更显得难能可贵。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25095" y="0"/>
            <a:ext cx="8823960" cy="54463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【方法点拨】</a:t>
            </a:r>
            <a:r>
              <a:rPr kumimoji="0" sz="3600" b="1" i="0" u="none" strike="noStrike" kern="1200" cap="none" spc="0" normalizeH="0" baseline="0" noProof="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语句补写题解题“三步骤”</a:t>
            </a:r>
            <a:endParaRPr kumimoji="0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marR="0" lvl="0" indent="0" algn="l" defTabSz="914400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步骤1:</a:t>
            </a:r>
            <a:r>
              <a:rPr kumimoji="0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分析逻辑和标点，有效分层</a:t>
            </a:r>
            <a:r>
              <a:rPr kumimoji="0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。所给语段一般为三层或四层，每层有相对完整的意思。能够</a:t>
            </a:r>
            <a:r>
              <a:rPr kumimoji="0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准确分层</a:t>
            </a:r>
            <a:r>
              <a:rPr kumimoji="0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理解(如总分关系、观点与材料的关系、现象与本质的关系等)，既可帮助理解整个语段，更是缩小每个空缺的答题范围，不易偏题。</a:t>
            </a:r>
            <a:r>
              <a:rPr kumimoji="0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要特别注意关联词语，找到呼应、关联、暗示性语句，重视标点符号尤其是冒号、分号、问号。</a:t>
            </a:r>
          </a:p>
          <a:p>
            <a:pPr marL="0" marR="0" lvl="0" indent="0" algn="l" defTabSz="914400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步骤2:</a:t>
            </a:r>
            <a:r>
              <a:rPr kumimoji="0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确定句子功能，合理推导</a:t>
            </a:r>
            <a:r>
              <a:rPr kumimoji="0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。所填语句一般为每层的总起句、结论句、过渡句或仿写句、照应句。明确了所填句子的位置就能明确所填句子的功能，就可以根据所要填的句子功能</a:t>
            </a:r>
            <a:r>
              <a:rPr kumimoji="0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利用上下文去推导所应填写的内容</a:t>
            </a:r>
            <a:r>
              <a:rPr kumimoji="0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</a:p>
          <a:p>
            <a:pPr marL="0" marR="0" lvl="0" indent="0" algn="l" defTabSz="914400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步骤3:</a:t>
            </a:r>
            <a:r>
              <a:rPr kumimoji="0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调整句子表达，合理运用技巧</a:t>
            </a:r>
            <a:r>
              <a:rPr kumimoji="0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。注意陈述对象一致、语言风格一致、感情色彩一致、结构一致、手法一致、修辞一致、关联词一致等，能保证</a:t>
            </a:r>
            <a:r>
              <a:rPr kumimoji="0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填写句子不走样不变形。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25413" y="150813"/>
            <a:ext cx="8893175" cy="1384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【典例二】</a:t>
            </a:r>
            <a:r>
              <a:rPr kumimoji="0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2.下面是第二届丝绸之路国际电影节标识图案，标识色彩为金色。请写出其构图要素，并说明其寓意，要求语言</a:t>
            </a:r>
            <a:r>
              <a:rPr kumimoji="0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简明</a:t>
            </a:r>
            <a:r>
              <a:rPr kumimoji="0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，</a:t>
            </a:r>
            <a:r>
              <a:rPr kumimoji="0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句子通顺</a:t>
            </a:r>
            <a:r>
              <a:rPr kumimoji="0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，不超过120个字。（6分）</a:t>
            </a:r>
          </a:p>
        </p:txBody>
      </p:sp>
      <p:pic>
        <p:nvPicPr>
          <p:cNvPr id="12290" name="图片 1" descr="13223522846966382.jpeg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79400" y="2081213"/>
            <a:ext cx="8586788" cy="42084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30718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" y="3857628"/>
            <a:ext cx="9144001" cy="2085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25413" y="150813"/>
            <a:ext cx="8893175" cy="1076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【</a:t>
            </a:r>
            <a:r>
              <a:rPr kumimoji="0" 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答案示例</a:t>
            </a:r>
            <a:r>
              <a:rPr kumimoji="0" 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】</a:t>
            </a:r>
            <a:r>
              <a:rPr kumimoji="0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2.下面是第二届</a:t>
            </a:r>
            <a:r>
              <a:rPr kumimoji="0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丝绸之路</a:t>
            </a:r>
            <a:r>
              <a:rPr kumimoji="0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国际电影节标识图案，标识色彩为</a:t>
            </a:r>
            <a:r>
              <a:rPr kumimoji="0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金色</a:t>
            </a:r>
            <a:r>
              <a:rPr kumimoji="0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。请写出其构图要素，并说明其寓意，要求语言简明，句子通顺，不超过120个字。（6分）</a:t>
            </a:r>
          </a:p>
        </p:txBody>
      </p:sp>
      <p:pic>
        <p:nvPicPr>
          <p:cNvPr id="12290" name="图片 1" descr="13223522846966382.jpeg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991870" y="1227455"/>
            <a:ext cx="5111115" cy="189928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125730" y="3126740"/>
            <a:ext cx="8639175" cy="28740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ts val="3100"/>
              </a:lnSpc>
              <a:buClrTx/>
              <a:buSzTx/>
              <a:buFontTx/>
              <a:defRPr/>
            </a:pPr>
            <a:r>
              <a:rPr sz="2800" b="1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1.构图要素：标志充分运用了中国书法的技巧，形象像中文里的“丝”字，又像中文里的“路”字(2分)。</a:t>
            </a:r>
          </a:p>
          <a:p>
            <a:pPr algn="l">
              <a:lnSpc>
                <a:spcPts val="3100"/>
              </a:lnSpc>
              <a:buClrTx/>
              <a:buSzTx/>
              <a:buFontTx/>
              <a:defRPr/>
            </a:pPr>
            <a:r>
              <a:rPr sz="2800" b="1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2.寓意：①两个字用一个连续的笔画写完，象征着丝路的旅程是崎岖的，艰难的（2分）；②从汉朝开始，“丝路”精神从来没有中断过（2分）；③处理成金色光影的效果，寓意着“一带一路”的金光大道将会越走越宽广（2分）。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-317" y="452755"/>
            <a:ext cx="8893175" cy="5657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fontAlgn="base">
              <a:lnSpc>
                <a:spcPts val="31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【方法点拨】徽标类图文转换题应注意：</a:t>
            </a:r>
          </a:p>
          <a:p>
            <a:pPr marL="0" marR="0" lvl="0" indent="0" algn="l" defTabSz="914400" rtl="0" fontAlgn="base">
              <a:lnSpc>
                <a:spcPts val="31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（1）明确：</a:t>
            </a:r>
          </a:p>
          <a:p>
            <a:pPr marL="0" marR="0" lvl="0" indent="0" algn="l" defTabSz="914400" rtl="0" fontAlgn="base">
              <a:lnSpc>
                <a:spcPts val="31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①关注题干中</a:t>
            </a:r>
            <a:r>
              <a:rPr kumimoji="0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标志的名称</a:t>
            </a:r>
            <a:r>
              <a:rPr kumimoji="0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、</a:t>
            </a:r>
            <a:r>
              <a:rPr kumimoji="0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主题</a:t>
            </a:r>
            <a:r>
              <a:rPr kumimoji="0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及关键信息点。</a:t>
            </a:r>
          </a:p>
          <a:p>
            <a:pPr marL="0" marR="0" lvl="0" indent="0" algn="l" defTabSz="914400" rtl="0" fontAlgn="base">
              <a:lnSpc>
                <a:spcPts val="31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②仔细观察，关注局部的同时需注重</a:t>
            </a:r>
            <a:r>
              <a:rPr kumimoji="0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整体外形</a:t>
            </a:r>
            <a:r>
              <a:rPr kumimoji="0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、</a:t>
            </a:r>
            <a:r>
              <a:rPr kumimoji="0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色彩</a:t>
            </a:r>
            <a:r>
              <a:rPr kumimoji="0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</a:p>
          <a:p>
            <a:pPr marL="0" marR="0" lvl="0" indent="0" algn="l" defTabSz="914400" rtl="0" fontAlgn="base">
              <a:lnSpc>
                <a:spcPts val="31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③由表及里揭示象征意义</a:t>
            </a:r>
            <a:r>
              <a:rPr kumimoji="0" 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：结合</a:t>
            </a:r>
            <a:r>
              <a:rPr kumimoji="0" 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行业特点或主题内涵</a:t>
            </a:r>
            <a:r>
              <a:rPr kumimoji="0" 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揭示寓意。</a:t>
            </a:r>
            <a:r>
              <a:rPr kumimoji="0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</a:p>
          <a:p>
            <a:pPr marL="0" marR="0" lvl="0" indent="0" algn="l" defTabSz="914400" rtl="0" fontAlgn="base">
              <a:lnSpc>
                <a:spcPts val="31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④答案分层</a:t>
            </a:r>
            <a:r>
              <a:rPr kumimoji="0" 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，构图要素和寓意分别作答，解说画面依一定的顺序：空间、逻辑</a:t>
            </a:r>
            <a:r>
              <a:rPr kumimoji="0" 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kumimoji="0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marR="0" lvl="0" indent="0" algn="l" defTabSz="914400" rtl="0" fontAlgn="base">
              <a:lnSpc>
                <a:spcPts val="31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（2）点拨： </a:t>
            </a:r>
          </a:p>
          <a:p>
            <a:pPr marL="0" marR="0" lvl="0" indent="0" algn="l" defTabSz="914400" rtl="0" fontAlgn="base">
              <a:lnSpc>
                <a:spcPts val="31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①客观描述画面</a:t>
            </a:r>
            <a:r>
              <a:rPr kumimoji="0" 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：细致观察，图形结合，依照顺序，简洁完整。</a:t>
            </a:r>
            <a:endParaRPr kumimoji="0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marR="0" lvl="0" indent="0" algn="l" defTabSz="914400" rtl="0" fontAlgn="base">
              <a:lnSpc>
                <a:spcPts val="31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②主观解释内涵</a:t>
            </a:r>
            <a:r>
              <a:rPr kumimoji="0" 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：由表及里，紧扣主题，合理联想，揭示寓意</a:t>
            </a:r>
            <a:r>
              <a:rPr kumimoji="0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</a:p>
          <a:p>
            <a:pPr marL="0" marR="0" lvl="0" indent="0" algn="l" defTabSz="914400" rtl="0" fontAlgn="base">
              <a:lnSpc>
                <a:spcPts val="31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sz="2800" b="1" strike="noStrike" noProof="0" dirty="0">
              <a:ln>
                <a:noFill/>
              </a:ln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5400" dirty="0" smtClean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语言运用题赋分（</a:t>
            </a:r>
            <a:r>
              <a:rPr lang="en-US" altLang="zh-CN" sz="5400" dirty="0" smtClean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20</a:t>
            </a:r>
            <a:r>
              <a:rPr lang="zh-CN" altLang="en-US" sz="5400" dirty="0" smtClean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分）</a:t>
            </a:r>
            <a:endParaRPr lang="zh-CN" altLang="en-US" sz="5400" dirty="0">
              <a:solidFill>
                <a:srgbClr val="FF0000"/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0034" y="1928802"/>
            <a:ext cx="8229600" cy="4525963"/>
          </a:xfrm>
        </p:spPr>
        <p:txBody>
          <a:bodyPr/>
          <a:lstStyle/>
          <a:p>
            <a:pPr algn="ctr">
              <a:buNone/>
            </a:pPr>
            <a:r>
              <a:rPr lang="zh-CN" altLang="en-US" sz="5400" dirty="0" smtClean="0"/>
              <a:t>客观题：</a:t>
            </a:r>
            <a:r>
              <a:rPr lang="en-US" altLang="zh-CN" sz="5400" dirty="0" smtClean="0"/>
              <a:t>17——19</a:t>
            </a:r>
          </a:p>
          <a:p>
            <a:pPr algn="ctr">
              <a:buNone/>
            </a:pPr>
            <a:r>
              <a:rPr lang="zh-CN" altLang="en-US" sz="5400" dirty="0" smtClean="0"/>
              <a:t>主观题：</a:t>
            </a:r>
            <a:r>
              <a:rPr lang="en-US" altLang="zh-CN" sz="5400" dirty="0" smtClean="0"/>
              <a:t>20——21</a:t>
            </a:r>
            <a:endParaRPr lang="zh-CN" altLang="en-US" sz="5400" dirty="0"/>
          </a:p>
        </p:txBody>
      </p:sp>
      <p:sp>
        <p:nvSpPr>
          <p:cNvPr id="4" name="标题 1"/>
          <p:cNvSpPr txBox="1">
            <a:spLocks/>
          </p:cNvSpPr>
          <p:nvPr/>
        </p:nvSpPr>
        <p:spPr>
          <a:xfrm>
            <a:off x="642910" y="4714884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中宋" pitchFamily="2" charset="-122"/>
                <a:ea typeface="华文中宋" pitchFamily="2" charset="-122"/>
                <a:cs typeface="+mj-cs"/>
              </a:rPr>
              <a:t>你能得多少分？</a:t>
            </a:r>
            <a:endParaRPr kumimoji="0" lang="zh-CN" altLang="en-US" sz="60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华文中宋" pitchFamily="2" charset="-122"/>
              <a:ea typeface="华文中宋" pitchFamily="2" charset="-122"/>
              <a:cs typeface="+mj-cs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71472" y="0"/>
            <a:ext cx="8143932" cy="6643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357166"/>
            <a:ext cx="8858280" cy="4525963"/>
          </a:xfrm>
        </p:spPr>
        <p:txBody>
          <a:bodyPr/>
          <a:lstStyle/>
          <a:p>
            <a:r>
              <a:rPr lang="en-US" altLang="zh-CN" dirty="0" smtClean="0"/>
              <a:t>(1)</a:t>
            </a:r>
            <a:r>
              <a:rPr lang="zh-CN" altLang="en-US" dirty="0" smtClean="0"/>
              <a:t>会徽由汉字的“冬”、“北京”的汉语拼音字母大写“</a:t>
            </a:r>
            <a:r>
              <a:rPr lang="en-US" altLang="zh-CN" dirty="0" smtClean="0"/>
              <a:t>BEIJING” </a:t>
            </a:r>
            <a:r>
              <a:rPr lang="zh-CN" altLang="en-US" dirty="0" smtClean="0"/>
              <a:t>、阿拉伯数字“</a:t>
            </a:r>
            <a:r>
              <a:rPr lang="en-US" altLang="zh-CN" dirty="0" smtClean="0"/>
              <a:t>2022”</a:t>
            </a:r>
            <a:r>
              <a:rPr lang="zh-CN" altLang="en-US" dirty="0" smtClean="0"/>
              <a:t>和奥运五环标志组成。　</a:t>
            </a:r>
            <a:endParaRPr lang="en-US" altLang="zh-CN" dirty="0" smtClean="0"/>
          </a:p>
          <a:p>
            <a:r>
              <a:rPr lang="en-US" altLang="zh-CN" dirty="0" smtClean="0"/>
              <a:t>(2)</a:t>
            </a:r>
            <a:r>
              <a:rPr lang="zh-CN" altLang="en-US" dirty="0" smtClean="0"/>
              <a:t>寓意：北京冬奥会会徽上的“冬”字，运用中国书法的艺术形态，展现了厚重的东方文化底蕴。“冬”字的上半部分展现滑冰运动员的造型，下半部分表现滑雪运动员的英姿；其中舞动的线条，代表举办地起伏的山峦、赛场、冰雪赛道。整个会徽既表现了奥林匹克精神，又展现了中国为办好北京冬奥会做出的不懈努力和美好追求，还突出了</a:t>
            </a:r>
            <a:r>
              <a:rPr lang="en-US" altLang="zh-CN" dirty="0" smtClean="0"/>
              <a:t>2022</a:t>
            </a:r>
            <a:r>
              <a:rPr lang="zh-CN" altLang="en-US" dirty="0" smtClean="0"/>
              <a:t>年冬奥会在北京举行的主题。　</a:t>
            </a:r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25413" y="150813"/>
            <a:ext cx="8893175" cy="440120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【巩固训练一】</a:t>
            </a:r>
            <a:r>
              <a:rPr kumimoji="0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1．下面是《雷雨》中的一段台词：</a:t>
            </a:r>
          </a:p>
          <a:p>
            <a:pPr marL="0" marR="0" lvl="0" indent="0" algn="l" defTabSz="914400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周朴园 （仁慈地，拿着周萍的手）你是我的长子，我不愿意当着人谈这件事。（停，喘一口气严厉地）我听说我在外边的时候，你这两年来在家里很不规矩。</a:t>
            </a:r>
          </a:p>
          <a:p>
            <a:pPr marL="0" marR="0" lvl="0" indent="0" algn="l" defTabSz="914400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周  萍 （更惊恐）爸，没有的事，没有，没有。</a:t>
            </a:r>
          </a:p>
          <a:p>
            <a:pPr marL="0" marR="0" lvl="0" indent="0" algn="l" defTabSz="914400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周朴园  </a:t>
            </a:r>
            <a:r>
              <a:rPr kumimoji="0" sz="2800" b="1" i="0" u="sng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一个人敢做一件事就要当一件事。</a:t>
            </a:r>
            <a:r>
              <a:rPr kumimoji="0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（甲句）</a:t>
            </a:r>
          </a:p>
          <a:p>
            <a:pPr marL="0" marR="0" lvl="0" indent="0" algn="l" defTabSz="914400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周  萍 （失色）爸！</a:t>
            </a:r>
          </a:p>
          <a:p>
            <a:pPr marL="0" marR="0" lvl="0" indent="0" algn="l" defTabSz="914400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上面画线的甲句，有的版本为：“</a:t>
            </a:r>
            <a:r>
              <a:rPr kumimoji="0" sz="2800" b="1" i="0" u="sng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一个人敢做，就要敢当。</a:t>
            </a:r>
            <a:r>
              <a:rPr kumimoji="0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”（乙句）你认为哪</a:t>
            </a:r>
            <a:r>
              <a:rPr kumimoji="0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句</a:t>
            </a:r>
            <a:r>
              <a:rPr kumimoji="0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更好？请列出两条理由。要求：①理由充分、合理；②语言表达</a:t>
            </a:r>
            <a:r>
              <a:rPr kumimoji="0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准确、</a:t>
            </a:r>
            <a:r>
              <a:rPr kumimoji="0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简明</a:t>
            </a:r>
            <a:endParaRPr kumimoji="0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81660" y="384810"/>
            <a:ext cx="8394700" cy="2434590"/>
          </a:xfrm>
        </p:spPr>
        <p:txBody>
          <a:bodyPr/>
          <a:lstStyle/>
          <a:p>
            <a:pPr algn="l"/>
            <a:endParaRPr lang="zh-CN" altLang="en-US" b="1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357354" y="0"/>
            <a:ext cx="11572955" cy="6500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25413" y="150813"/>
            <a:ext cx="8893175" cy="298450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【</a:t>
            </a:r>
            <a:r>
              <a:rPr kumimoji="0" 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答案示例</a:t>
            </a:r>
            <a:r>
              <a:rPr kumimoji="0" 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】</a:t>
            </a:r>
            <a:r>
              <a:rPr kumimoji="0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1．下面是《雷雨》中的一段台词：</a:t>
            </a:r>
          </a:p>
          <a:p>
            <a:pPr marL="0" marR="0" lvl="0" indent="0" algn="l" defTabSz="914400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周朴园 （仁慈地，拿着周萍的手）你是我的长子，我不愿意当着人谈这件事。（停，喘一口气严厉地）我听说我在外边的时候，你这两年来在家里很不规矩。</a:t>
            </a:r>
          </a:p>
          <a:p>
            <a:pPr marL="0" marR="0" lvl="0" indent="0" algn="l" defTabSz="914400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周  萍 （更惊恐）爸，没有的事，没有，没有。</a:t>
            </a:r>
          </a:p>
          <a:p>
            <a:pPr marL="0" marR="0" lvl="0" indent="0" algn="l" defTabSz="914400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周朴园  </a:t>
            </a:r>
            <a:r>
              <a:rPr kumimoji="0" sz="2000" b="1" i="0" u="sng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一个人敢做一件事就要当一件事。</a:t>
            </a:r>
            <a:r>
              <a:rPr kumimoji="0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（甲句）</a:t>
            </a:r>
          </a:p>
          <a:p>
            <a:pPr marL="0" marR="0" lvl="0" indent="0" algn="l" defTabSz="914400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周  萍 （失色）爸！</a:t>
            </a:r>
          </a:p>
          <a:p>
            <a:pPr marL="0" marR="0" lvl="0" indent="0" algn="l" defTabSz="914400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上面画线的甲句，有的版本为：“</a:t>
            </a:r>
            <a:r>
              <a:rPr kumimoji="0" sz="2000" b="1" i="0" u="sng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一个人敢做，就要敢当。</a:t>
            </a:r>
            <a:r>
              <a:rPr kumimoji="0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”（乙句）你认为哪句更好？请列出两条理由。要求：①理由充分、合理；②语言表达准确、简明。（4分）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26365" y="3229610"/>
            <a:ext cx="8555355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ClrTx/>
              <a:buSzTx/>
              <a:buFontTx/>
              <a:defRPr/>
            </a:pPr>
            <a:r>
              <a:rPr sz="2400" b="1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示例一:甲句更好。</a:t>
            </a:r>
          </a:p>
          <a:p>
            <a:pPr algn="l">
              <a:buClrTx/>
              <a:buSzTx/>
              <a:buFontTx/>
              <a:defRPr/>
            </a:pPr>
            <a:r>
              <a:rPr sz="2400" b="1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①句中两次出现“一件事”，表明周朴园很重视这“一件事”。</a:t>
            </a:r>
          </a:p>
          <a:p>
            <a:pPr algn="l">
              <a:buClrTx/>
              <a:buSzTx/>
              <a:buFontTx/>
              <a:defRPr/>
            </a:pPr>
            <a:r>
              <a:rPr sz="2400" b="1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②使用长句，语气缓和，与前面的“严厉”形成对照，表现了周朴园复杂的心态。</a:t>
            </a:r>
          </a:p>
          <a:p>
            <a:pPr algn="l">
              <a:buClrTx/>
              <a:buSzTx/>
              <a:buFontTx/>
              <a:defRPr/>
            </a:pPr>
            <a:r>
              <a:rPr sz="2400" b="1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示例二：乙句更好。</a:t>
            </a:r>
          </a:p>
          <a:p>
            <a:pPr algn="l">
              <a:buClrTx/>
              <a:buSzTx/>
              <a:buFontTx/>
              <a:defRPr/>
            </a:pPr>
            <a:r>
              <a:rPr sz="2400" b="1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①突显了动词“做”和“当”，表明周朴园希望周萍做事要敢于担当，符合剧情的发展。</a:t>
            </a:r>
          </a:p>
          <a:p>
            <a:pPr algn="l">
              <a:buClrTx/>
              <a:buSzTx/>
              <a:buFontTx/>
              <a:defRPr/>
            </a:pPr>
            <a:r>
              <a:rPr sz="2400" b="1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②使用短句，中间增加了语音停顿，合乎口语习惯，语气较周朴园前面的话更严厉。</a:t>
            </a:r>
            <a:endParaRPr lang="zh-CN" altLang="en-US" sz="24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25413" y="150813"/>
            <a:ext cx="8893175" cy="138430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【巩固训练二】</a:t>
            </a:r>
            <a:r>
              <a:rPr kumimoji="0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2.请根据示意图，</a:t>
            </a:r>
            <a:r>
              <a:rPr kumimoji="0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提取文字材料中的相应信息，并用一句话表述出来</a:t>
            </a:r>
            <a:r>
              <a:rPr kumimoji="0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。要求：</a:t>
            </a:r>
            <a:r>
              <a:rPr kumimoji="0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简明、准确</a:t>
            </a:r>
            <a:r>
              <a:rPr kumimoji="0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，不超过70字。（6分）</a:t>
            </a:r>
          </a:p>
        </p:txBody>
      </p:sp>
      <p:pic>
        <p:nvPicPr>
          <p:cNvPr id="16386" name="图片 1" descr="27256318fffa88f9f86066ab1ff687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-5400000">
            <a:off x="5329238" y="-247650"/>
            <a:ext cx="2184400" cy="47164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7" name="文本框 99"/>
          <p:cNvSpPr txBox="1"/>
          <p:nvPr/>
        </p:nvSpPr>
        <p:spPr>
          <a:xfrm>
            <a:off x="125413" y="3073400"/>
            <a:ext cx="8893175" cy="37846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indent="266700">
              <a:lnSpc>
                <a:spcPts val="2400"/>
              </a:lnSpc>
            </a:pP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2015年4月15日，亚洲基础设施投资银行的57个意向创始成员国已全部确定。在完成各国审批程序后，亚投行有望在2015年底之前正式成立并投入运行。</a:t>
            </a:r>
          </a:p>
          <a:p>
            <a:pPr indent="266700">
              <a:lnSpc>
                <a:spcPts val="2400"/>
              </a:lnSpc>
            </a:pP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    据预测，2010-2020年，亚洲每年大约需要8000亿美元的基础设施投资，而现有的世界银行、亚洲开发银行等国际多边机构都无法满足需求，亚投行将有效弥补其中的资金缺口，具体方式有贷款、股权投资以及提供担保等。</a:t>
            </a:r>
          </a:p>
          <a:p>
            <a:pPr indent="266700">
              <a:lnSpc>
                <a:spcPts val="2400"/>
              </a:lnSpc>
            </a:pP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    可以预期，在亚投行的支持下，亚洲各国将掀起新一轮基础设施建设高潮，建设项目集中在公路、铁路、港口、通信、电力电网、油气运输等方面，这必将带动亚洲经济未来的强劲增长。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81660" y="384810"/>
            <a:ext cx="8394700" cy="2434590"/>
          </a:xfrm>
        </p:spPr>
        <p:txBody>
          <a:bodyPr/>
          <a:lstStyle/>
          <a:p>
            <a:pPr algn="l"/>
            <a:endParaRPr lang="zh-CN" altLang="en-US" b="1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8929718" cy="307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286124"/>
            <a:ext cx="9144000" cy="3571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25413" y="150813"/>
            <a:ext cx="8893175" cy="58356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【答案示例】</a:t>
            </a:r>
            <a:r>
              <a:rPr kumimoji="0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2.请根据示意图，提取文字材料中的相应信息，并用一句话表述出来。要求：简明、准确，不超过70字。（6分）</a:t>
            </a:r>
          </a:p>
        </p:txBody>
      </p:sp>
      <p:pic>
        <p:nvPicPr>
          <p:cNvPr id="16386" name="图片 1" descr="27256318fffa88f9f86066ab1ff687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-5400000">
            <a:off x="5370513" y="-838835"/>
            <a:ext cx="2184400" cy="47164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7" name="文本框 99"/>
          <p:cNvSpPr txBox="1"/>
          <p:nvPr/>
        </p:nvSpPr>
        <p:spPr>
          <a:xfrm>
            <a:off x="125413" y="2306320"/>
            <a:ext cx="8893175" cy="22453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indent="266700">
              <a:lnSpc>
                <a:spcPts val="2400"/>
              </a:lnSpc>
            </a:pPr>
            <a:r>
              <a:rPr lang="en-US" altLang="zh-CN" sz="1600" b="1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zh-CN" sz="1600" b="1">
                <a:latin typeface="楷体" panose="02010609060101010101" pitchFamily="49" charset="-122"/>
                <a:ea typeface="楷体" panose="02010609060101010101" pitchFamily="49" charset="-122"/>
              </a:rPr>
              <a:t>2015年4月15日，亚洲基础设施投资银行的57个意向创始成员国已全部确定。在完成各国审批程序后，亚投行有望在2015年底之前正式成立并投入运行。</a:t>
            </a:r>
          </a:p>
          <a:p>
            <a:pPr indent="266700">
              <a:lnSpc>
                <a:spcPts val="2400"/>
              </a:lnSpc>
            </a:pPr>
            <a:r>
              <a:rPr lang="zh-CN" altLang="zh-CN" sz="1600" b="1">
                <a:latin typeface="楷体" panose="02010609060101010101" pitchFamily="49" charset="-122"/>
                <a:ea typeface="楷体" panose="02010609060101010101" pitchFamily="49" charset="-122"/>
              </a:rPr>
              <a:t>    据预测，2010-2020年，亚洲每年大约需要8000亿美元的基础设施投资，而现有的世界银行、亚洲开发银行等国际多边机构都无法满足需求，亚投行将有效弥补其中的资金缺口，具体方式有贷款、股权投资以及提供担保等。</a:t>
            </a:r>
          </a:p>
          <a:p>
            <a:pPr indent="266700">
              <a:lnSpc>
                <a:spcPts val="2400"/>
              </a:lnSpc>
            </a:pPr>
            <a:r>
              <a:rPr lang="zh-CN" altLang="zh-CN" sz="1600" b="1">
                <a:latin typeface="楷体" panose="02010609060101010101" pitchFamily="49" charset="-122"/>
                <a:ea typeface="楷体" panose="02010609060101010101" pitchFamily="49" charset="-122"/>
              </a:rPr>
              <a:t>    可以预期，在亚投行的支持下，亚洲各国将掀起新一轮基础设施建设高潮，建设项目集中在公路、铁路、港口、通信、电力电网、油气运输等方面，这必将带动亚洲经济未来的强劲增长。</a:t>
            </a:r>
            <a:endParaRPr lang="zh-CN" altLang="en-US" sz="1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5730" y="4551045"/>
            <a:ext cx="8893175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示例一：</a:t>
            </a: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亚投行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将采用贷款、股权投资等</a:t>
            </a: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方式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，在交通、通信、能源等基础设施建设</a:t>
            </a: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领域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向</a:t>
            </a: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亚州各国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提供资金支持，这必将</a:t>
            </a: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带动亚洲经济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未来的强劲增长。</a:t>
            </a:r>
          </a:p>
          <a:p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示例二：</a:t>
            </a: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亚投行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在交通、通信、能源等基础设施建设</a:t>
            </a: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领域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以贷款、股权投资等</a:t>
            </a: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方式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向亚州各国提供的资金支持必将带动亚洲经济未来的强劲增长。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标题 1"/>
          <p:cNvSpPr>
            <a:spLocks noGrp="1"/>
          </p:cNvSpPr>
          <p:nvPr>
            <p:ph type="title"/>
          </p:nvPr>
        </p:nvSpPr>
        <p:spPr>
          <a:xfrm>
            <a:off x="457200" y="376238"/>
            <a:ext cx="8229600" cy="1143000"/>
          </a:xfrm>
          <a:ln/>
        </p:spPr>
        <p:txBody>
          <a:bodyPr anchor="ctr"/>
          <a:lstStyle/>
          <a:p>
            <a:r>
              <a:rPr lang="zh-CN" altLang="en-US" b="1"/>
              <a:t>温馨提示</a:t>
            </a:r>
            <a:r>
              <a:rPr lang="en-US" altLang="zh-CN" b="1"/>
              <a:t>:</a:t>
            </a:r>
            <a:r>
              <a:rPr lang="zh-CN" altLang="en-US" b="1"/>
              <a:t>课后注意以下</a:t>
            </a:r>
            <a:r>
              <a:rPr lang="zh-CN" altLang="en-US" b="1">
                <a:sym typeface="+mn-ea"/>
              </a:rPr>
              <a:t>补充</a:t>
            </a:r>
            <a:r>
              <a:rPr lang="zh-CN" altLang="en-US" b="1"/>
              <a:t>题型</a:t>
            </a:r>
          </a:p>
        </p:txBody>
      </p:sp>
      <p:sp>
        <p:nvSpPr>
          <p:cNvPr id="18434" name="内容占位符 2"/>
          <p:cNvSpPr>
            <a:spLocks noGrp="1"/>
          </p:cNvSpPr>
          <p:nvPr>
            <p:ph idx="1"/>
          </p:nvPr>
        </p:nvSpPr>
        <p:spPr>
          <a:xfrm>
            <a:off x="890270" y="1959610"/>
            <a:ext cx="7291070" cy="2705100"/>
          </a:xfrm>
          <a:ln/>
        </p:spPr>
        <p:txBody>
          <a:bodyPr anchor="t"/>
          <a:lstStyle/>
          <a:p>
            <a:pPr marL="0" indent="0" latinLnBrk="0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800" b="1" dirty="0">
                <a:latin typeface="宋体" panose="02010600030101010101" pitchFamily="2" charset="-122"/>
              </a:rPr>
              <a:t>1.</a:t>
            </a:r>
            <a:r>
              <a:rPr lang="zh-CN" altLang="en-US" sz="2800" b="1" dirty="0">
                <a:latin typeface="宋体" panose="02010600030101010101" pitchFamily="2" charset="-122"/>
              </a:rPr>
              <a:t>语言得体题</a:t>
            </a:r>
            <a:r>
              <a:rPr lang="zh-CN" altLang="en-US" sz="2800" b="1" dirty="0">
                <a:latin typeface="宋体" panose="02010600030101010101" pitchFamily="2" charset="-122"/>
                <a:sym typeface="+mn-ea"/>
              </a:rPr>
              <a:t>（</a:t>
            </a:r>
            <a:r>
              <a:rPr lang="zh-CN" sz="2800" b="1" dirty="0">
                <a:latin typeface="宋体" panose="02010600030101010101" pitchFamily="2" charset="-122"/>
                <a:sym typeface="+mn-ea"/>
              </a:rPr>
              <a:t>2018·全国Ⅰ</a:t>
            </a:r>
            <a:r>
              <a:rPr lang="zh-CN" altLang="zh-CN" sz="2800" b="1" dirty="0">
                <a:latin typeface="宋体" panose="02010600030101010101" pitchFamily="2" charset="-122"/>
                <a:sym typeface="+mn-ea"/>
              </a:rPr>
              <a:t>卷</a:t>
            </a:r>
            <a:r>
              <a:rPr lang="zh-CN" altLang="en-US" sz="2800" b="1" dirty="0">
                <a:latin typeface="宋体" panose="02010600030101010101" pitchFamily="2" charset="-122"/>
                <a:sym typeface="+mn-ea"/>
              </a:rPr>
              <a:t>）</a:t>
            </a:r>
            <a:r>
              <a:rPr lang="zh-CN" altLang="zh-CN" sz="2800" b="1" dirty="0">
                <a:latin typeface="宋体" panose="02010600030101010101" pitchFamily="2" charset="-122"/>
              </a:rPr>
              <a:t>；</a:t>
            </a:r>
          </a:p>
          <a:p>
            <a:pPr marL="0" indent="0" latinLnBrk="0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800" b="1" dirty="0">
                <a:latin typeface="宋体" panose="02010600030101010101" pitchFamily="2" charset="-122"/>
              </a:rPr>
              <a:t>2.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仿写句式</a:t>
            </a:r>
            <a:r>
              <a:rPr lang="zh-CN" altLang="zh-CN" sz="28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题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（对联）</a:t>
            </a:r>
            <a:r>
              <a:rPr lang="zh-CN" altLang="zh-CN" sz="28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；</a:t>
            </a:r>
            <a:endParaRPr lang="zh-CN" altLang="zh-CN" sz="2800" b="1" dirty="0">
              <a:latin typeface="宋体" panose="02010600030101010101" pitchFamily="2" charset="-122"/>
            </a:endParaRPr>
          </a:p>
          <a:p>
            <a:pPr marL="0" indent="0" latinLnBrk="0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800" b="1" dirty="0">
                <a:latin typeface="宋体" panose="02010600030101010101" pitchFamily="2" charset="-122"/>
              </a:rPr>
              <a:t>3.</a:t>
            </a:r>
            <a:r>
              <a:rPr lang="zh-CN" altLang="en-US" sz="2800" b="1" dirty="0">
                <a:latin typeface="宋体" panose="02010600030101010101" pitchFamily="2" charset="-122"/>
              </a:rPr>
              <a:t>压缩语段题。（2019·全国Ⅰ卷）</a:t>
            </a:r>
          </a:p>
          <a:p>
            <a:pPr marL="0" indent="0" latinLnBrk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800" b="1" dirty="0">
                <a:latin typeface="宋体" panose="02010600030101010101" pitchFamily="2" charset="-122"/>
              </a:rPr>
              <a:t>（新闻压缩）</a:t>
            </a:r>
          </a:p>
          <a:p>
            <a:pPr marL="0" indent="0" latinLnBrk="0">
              <a:lnSpc>
                <a:spcPct val="150000"/>
              </a:lnSpc>
              <a:spcBef>
                <a:spcPct val="0"/>
              </a:spcBef>
              <a:buNone/>
            </a:pPr>
            <a:endParaRPr lang="zh-CN" altLang="zh-CN" sz="28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 1"/>
          <p:cNvSpPr>
            <a:spLocks noGrp="1" noChangeArrowheads="1"/>
          </p:cNvSpPr>
          <p:nvPr>
            <p:ph type="title" idx="4294967295"/>
          </p:nvPr>
        </p:nvSpPr>
        <p:spPr>
          <a:xfrm>
            <a:off x="520700" y="0"/>
            <a:ext cx="7886700" cy="777875"/>
          </a:xfrm>
        </p:spPr>
        <p:txBody>
          <a:bodyPr/>
          <a:lstStyle/>
          <a:p>
            <a:r>
              <a:rPr lang="zh-CN" altLang="en-US" sz="3200" b="1" noProof="1" smtClean="0">
                <a:solidFill>
                  <a:srgbClr val="FF0000"/>
                </a:solidFill>
              </a:rPr>
              <a:t>考情回顾  鉴往知来</a:t>
            </a:r>
          </a:p>
        </p:txBody>
      </p:sp>
      <p:graphicFrame>
        <p:nvGraphicFramePr>
          <p:cNvPr id="4141" name="内容占位符 4140"/>
          <p:cNvGraphicFramePr>
            <a:graphicFrameLocks noGrp="1"/>
          </p:cNvGraphicFramePr>
          <p:nvPr>
            <p:ph idx="4294967295"/>
          </p:nvPr>
        </p:nvGraphicFramePr>
        <p:xfrm>
          <a:off x="200025" y="777875"/>
          <a:ext cx="8669339" cy="5729284"/>
        </p:xfrm>
        <a:graphic>
          <a:graphicData uri="http://schemas.openxmlformats.org/drawingml/2006/table">
            <a:tbl>
              <a:tblPr/>
              <a:tblGrid>
                <a:gridCol w="1672139"/>
                <a:gridCol w="2955404"/>
                <a:gridCol w="4041796"/>
              </a:tblGrid>
              <a:tr h="520844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400" b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年  份</a:t>
                      </a:r>
                    </a:p>
                  </a:txBody>
                  <a:tcPr marL="68577" marR="68577" marT="34288" marB="3428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400" b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语言文字运用主观题题型</a:t>
                      </a:r>
                    </a:p>
                  </a:txBody>
                  <a:tcPr marL="68577" marR="68577" marT="34288" marB="3428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520844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400" b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10</a:t>
                      </a:r>
                      <a:r>
                        <a:rPr lang="zh-CN" altLang="en-US" sz="2400" b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年</a:t>
                      </a:r>
                    </a:p>
                  </a:txBody>
                  <a:tcPr marL="68577" marR="68577" marT="34288" marB="3428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400" b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补写句子</a:t>
                      </a:r>
                    </a:p>
                  </a:txBody>
                  <a:tcPr marL="68577" marR="68577" marT="34288" marB="3428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400" b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仿句</a:t>
                      </a:r>
                    </a:p>
                  </a:txBody>
                  <a:tcPr marL="68577" marR="68577" marT="34288" marB="3428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20844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400" b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11</a:t>
                      </a:r>
                      <a:r>
                        <a:rPr lang="zh-CN" altLang="en-US" sz="2400" b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年</a:t>
                      </a:r>
                    </a:p>
                  </a:txBody>
                  <a:tcPr marL="68577" marR="68577" marT="34288" marB="3428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400" dirty="0"/>
                        <a:t>长句变短句</a:t>
                      </a:r>
                    </a:p>
                  </a:txBody>
                  <a:tcPr marL="68577" marR="68577" marT="34288" marB="3428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400" b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仿句</a:t>
                      </a:r>
                    </a:p>
                  </a:txBody>
                  <a:tcPr marL="68577" marR="68577" marT="34288" marB="3428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20844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400" b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12</a:t>
                      </a:r>
                      <a:r>
                        <a:rPr lang="zh-CN" altLang="en-US" sz="2400" b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年</a:t>
                      </a:r>
                    </a:p>
                  </a:txBody>
                  <a:tcPr marL="68577" marR="68577" marT="34288" marB="3428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400" b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补写句子</a:t>
                      </a:r>
                    </a:p>
                  </a:txBody>
                  <a:tcPr marL="68577" marR="68577" marT="34288" marB="3428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400" b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仿句</a:t>
                      </a:r>
                    </a:p>
                  </a:txBody>
                  <a:tcPr marL="68577" marR="68577" marT="34288" marB="3428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20844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400" b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13</a:t>
                      </a:r>
                      <a:r>
                        <a:rPr lang="zh-CN" altLang="en-US" sz="2400" b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年</a:t>
                      </a:r>
                    </a:p>
                  </a:txBody>
                  <a:tcPr marL="68577" marR="68577" marT="34288" marB="3428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400" b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补写句子</a:t>
                      </a:r>
                    </a:p>
                  </a:txBody>
                  <a:tcPr marL="68577" marR="68577" marT="34288" marB="3428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400" b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图文转换（徽标）</a:t>
                      </a:r>
                    </a:p>
                  </a:txBody>
                  <a:tcPr marL="68577" marR="68577" marT="34288" marB="3428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20844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400" b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14</a:t>
                      </a:r>
                      <a:r>
                        <a:rPr lang="zh-CN" altLang="en-US" sz="2400" b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年</a:t>
                      </a:r>
                    </a:p>
                  </a:txBody>
                  <a:tcPr marL="68577" marR="68577" marT="34288" marB="3428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400" b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补写句子</a:t>
                      </a:r>
                    </a:p>
                  </a:txBody>
                  <a:tcPr marL="68577" marR="68577" marT="34288" marB="3428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400" b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图文转换（活动构思框架）</a:t>
                      </a:r>
                    </a:p>
                  </a:txBody>
                  <a:tcPr marL="68577" marR="68577" marT="34288" marB="3428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20844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400" b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15</a:t>
                      </a:r>
                      <a:r>
                        <a:rPr lang="zh-CN" altLang="en-US" sz="2400" b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年</a:t>
                      </a:r>
                    </a:p>
                  </a:txBody>
                  <a:tcPr marL="68577" marR="68577" marT="34288" marB="3428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400" b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补写句子</a:t>
                      </a:r>
                    </a:p>
                  </a:txBody>
                  <a:tcPr marL="68577" marR="68577" marT="34288" marB="3428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400" b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图文转换（徽标）</a:t>
                      </a:r>
                    </a:p>
                  </a:txBody>
                  <a:tcPr marL="68577" marR="68577" marT="34288" marB="3428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20844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400" b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16</a:t>
                      </a:r>
                      <a:r>
                        <a:rPr lang="zh-CN" altLang="en-US" sz="2400" b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年</a:t>
                      </a:r>
                    </a:p>
                  </a:txBody>
                  <a:tcPr marL="68577" marR="68577" marT="34288" marB="3428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400" b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补写句子</a:t>
                      </a:r>
                    </a:p>
                  </a:txBody>
                  <a:tcPr marL="68577" marR="68577" marT="34288" marB="3428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400" b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sym typeface="宋体" panose="02010600030101010101" pitchFamily="2" charset="-122"/>
                        </a:rPr>
                        <a:t>图文转换（活动构思框架）</a:t>
                      </a:r>
                    </a:p>
                  </a:txBody>
                  <a:tcPr marL="68577" marR="68577" marT="34288" marB="3428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20844">
                <a:tc>
                  <a:txBody>
                    <a:bodyPr/>
                    <a:lstStyle/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400" b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17</a:t>
                      </a:r>
                      <a:r>
                        <a:rPr lang="zh-CN" altLang="en-US" sz="2400" b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年</a:t>
                      </a:r>
                    </a:p>
                  </a:txBody>
                  <a:tcPr marL="68577" marR="68577" marT="34288" marB="3428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400" b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sym typeface="宋体" panose="02010600030101010101" pitchFamily="2" charset="-122"/>
                        </a:rPr>
                        <a:t>推断</a:t>
                      </a:r>
                    </a:p>
                  </a:txBody>
                  <a:tcPr marL="68577" marR="68577" marT="34288" marB="3428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400" b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仿句</a:t>
                      </a:r>
                    </a:p>
                  </a:txBody>
                  <a:tcPr marL="68577" marR="68577" marT="34288" marB="3428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20844">
                <a:tc>
                  <a:txBody>
                    <a:bodyPr/>
                    <a:lstStyle/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400" b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18</a:t>
                      </a:r>
                      <a:r>
                        <a:rPr lang="zh-CN" altLang="en-US" sz="2400" b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年</a:t>
                      </a:r>
                    </a:p>
                  </a:txBody>
                  <a:tcPr marL="68577" marR="68577" marT="34288" marB="3428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400" b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语言表达得体</a:t>
                      </a:r>
                      <a:endParaRPr lang="zh-CN" altLang="en-US" sz="2400" b="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宋体" panose="02010600030101010101" pitchFamily="2" charset="-122"/>
                      </a:endParaRPr>
                    </a:p>
                  </a:txBody>
                  <a:tcPr marL="68577" marR="68577" marT="34288" marB="3428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400" b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sym typeface="宋体" panose="02010600030101010101" pitchFamily="2" charset="-122"/>
                        </a:rPr>
                        <a:t>图文转换（流程图）</a:t>
                      </a:r>
                    </a:p>
                  </a:txBody>
                  <a:tcPr marL="68577" marR="68577" marT="34288" marB="3428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20844">
                <a:tc>
                  <a:txBody>
                    <a:bodyPr/>
                    <a:lstStyle/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400" b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19</a:t>
                      </a:r>
                      <a:r>
                        <a:rPr lang="zh-CN" altLang="en-US" sz="2400" b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年</a:t>
                      </a:r>
                    </a:p>
                  </a:txBody>
                  <a:tcPr marL="68577" marR="68577" marT="34288" marB="3428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400" b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补写句子</a:t>
                      </a:r>
                    </a:p>
                  </a:txBody>
                  <a:tcPr marL="68577" marR="68577" marT="34288" marB="3428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400" b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sym typeface="宋体" panose="02010600030101010101" pitchFamily="2" charset="-122"/>
                        </a:rPr>
                        <a:t>压缩语段</a:t>
                      </a:r>
                    </a:p>
                  </a:txBody>
                  <a:tcPr marL="68577" marR="68577" marT="34288" marB="3428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标题 1"/>
          <p:cNvSpPr>
            <a:spLocks noGrp="1"/>
          </p:cNvSpPr>
          <p:nvPr>
            <p:ph type="title"/>
          </p:nvPr>
        </p:nvSpPr>
        <p:spPr>
          <a:xfrm>
            <a:off x="457200" y="-101600"/>
            <a:ext cx="8229600" cy="1143000"/>
          </a:xfrm>
          <a:ln/>
        </p:spPr>
        <p:txBody>
          <a:bodyPr anchor="ctr"/>
          <a:lstStyle/>
          <a:p>
            <a:r>
              <a:rPr lang="zh-CN" altLang="en-US" b="1"/>
              <a:t>真题再现</a:t>
            </a:r>
          </a:p>
        </p:txBody>
      </p:sp>
      <p:sp>
        <p:nvSpPr>
          <p:cNvPr id="18434" name="内容占位符 2"/>
          <p:cNvSpPr>
            <a:spLocks noGrp="1"/>
          </p:cNvSpPr>
          <p:nvPr>
            <p:ph idx="1"/>
          </p:nvPr>
        </p:nvSpPr>
        <p:spPr>
          <a:xfrm>
            <a:off x="49213" y="795338"/>
            <a:ext cx="9094788" cy="6062663"/>
          </a:xfrm>
        </p:spPr>
        <p:txBody>
          <a:bodyPr anchor="t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kern="1200" cap="none" spc="0" normalizeH="0" baseline="0" noProof="1">
                <a:solidFill>
                  <a:schemeClr val="tx1"/>
                </a:solidFill>
                <a:latin typeface="宋体" panose="02010600030101010101" pitchFamily="2" charset="-122"/>
                <a:ea typeface="+mn-ea"/>
                <a:cs typeface="+mn-cs"/>
              </a:rPr>
              <a:t>【仿写句式题】</a:t>
            </a:r>
            <a:r>
              <a:rPr kumimoji="0" sz="2800" b="1" i="0" u="none" strike="noStrike" kern="1200" cap="none" spc="0" normalizeH="0" baseline="0" noProof="1">
                <a:solidFill>
                  <a:schemeClr val="tx1"/>
                </a:solidFill>
                <a:latin typeface="宋体" panose="02010600030101010101" pitchFamily="2" charset="-122"/>
                <a:ea typeface="+mn-ea"/>
                <a:cs typeface="+mn-cs"/>
                <a:sym typeface="+mn-ea"/>
              </a:rPr>
              <a:t>(2012·新课标全国</a:t>
            </a:r>
            <a:r>
              <a:rPr kumimoji="0" lang="zh-CN" sz="2800" b="1" i="0" u="none" strike="noStrike" kern="1200" cap="none" spc="0" normalizeH="0" baseline="0" noProof="1">
                <a:solidFill>
                  <a:schemeClr val="tx1"/>
                </a:solidFill>
                <a:latin typeface="宋体" panose="02010600030101010101" pitchFamily="2" charset="-122"/>
                <a:ea typeface="+mn-ea"/>
                <a:cs typeface="+mn-cs"/>
                <a:sym typeface="+mn-ea"/>
              </a:rPr>
              <a:t>卷</a:t>
            </a:r>
            <a:r>
              <a:rPr kumimoji="0" sz="2800" b="1" i="0" u="none" strike="noStrike" kern="1200" cap="none" spc="0" normalizeH="0" baseline="0" noProof="1">
                <a:solidFill>
                  <a:schemeClr val="tx1"/>
                </a:solidFill>
                <a:latin typeface="宋体" panose="02010600030101010101" pitchFamily="2" charset="-122"/>
                <a:ea typeface="+mn-ea"/>
                <a:cs typeface="+mn-cs"/>
                <a:sym typeface="+mn-ea"/>
              </a:rPr>
              <a:t>)</a:t>
            </a:r>
            <a:r>
              <a:rPr kumimoji="0" sz="2800" b="1" i="0" u="none" strike="noStrike" kern="1200" cap="none" spc="0" normalizeH="0" baseline="0" noProof="1">
                <a:solidFill>
                  <a:srgbClr val="FF0000"/>
                </a:solidFill>
                <a:latin typeface="宋体" panose="02010600030101010101" pitchFamily="2" charset="-122"/>
                <a:ea typeface="+mn-ea"/>
                <a:cs typeface="+mn-cs"/>
                <a:sym typeface="+mn-ea"/>
              </a:rPr>
              <a:t>依照下面的示例</a:t>
            </a:r>
            <a:r>
              <a:rPr kumimoji="0" sz="2800" b="1" i="0" u="none" strike="noStrike" kern="1200" cap="none" spc="0" normalizeH="0" baseline="0" noProof="1">
                <a:solidFill>
                  <a:schemeClr val="tx1"/>
                </a:solidFill>
                <a:latin typeface="宋体" panose="02010600030101010101" pitchFamily="2" charset="-122"/>
                <a:ea typeface="+mn-ea"/>
                <a:cs typeface="+mn-cs"/>
                <a:sym typeface="+mn-ea"/>
              </a:rPr>
              <a:t>，</a:t>
            </a:r>
            <a:r>
              <a:rPr kumimoji="0" sz="2800" b="1" i="0" u="none" strike="noStrike" kern="1200" cap="none" spc="0" normalizeH="0" baseline="0" noProof="1">
                <a:solidFill>
                  <a:srgbClr val="FF0000"/>
                </a:solidFill>
                <a:latin typeface="宋体" panose="02010600030101010101" pitchFamily="2" charset="-122"/>
                <a:ea typeface="+mn-ea"/>
                <a:cs typeface="+mn-cs"/>
                <a:sym typeface="+mn-ea"/>
              </a:rPr>
              <a:t>自选话题</a:t>
            </a:r>
            <a:r>
              <a:rPr kumimoji="0" sz="2800" b="1" i="0" u="none" strike="noStrike" kern="1200" cap="none" spc="0" normalizeH="0" baseline="0" noProof="1">
                <a:solidFill>
                  <a:schemeClr val="tx1"/>
                </a:solidFill>
                <a:latin typeface="宋体" panose="02010600030101010101" pitchFamily="2" charset="-122"/>
                <a:ea typeface="+mn-ea"/>
                <a:cs typeface="+mn-cs"/>
                <a:sym typeface="+mn-ea"/>
              </a:rPr>
              <a:t>，另</a:t>
            </a:r>
            <a:r>
              <a:rPr kumimoji="0" sz="2800" b="1" i="0" u="none" strike="noStrike" kern="1200" cap="none" spc="0" normalizeH="0" baseline="0" noProof="1">
                <a:solidFill>
                  <a:srgbClr val="FF0000"/>
                </a:solidFill>
                <a:latin typeface="宋体" panose="02010600030101010101" pitchFamily="2" charset="-122"/>
                <a:ea typeface="+mn-ea"/>
                <a:cs typeface="+mn-cs"/>
                <a:sym typeface="+mn-ea"/>
              </a:rPr>
              <a:t>写两句话</a:t>
            </a:r>
            <a:r>
              <a:rPr kumimoji="0" sz="2800" b="1" i="0" u="none" strike="noStrike" kern="1200" cap="none" spc="0" normalizeH="0" baseline="0" noProof="1">
                <a:solidFill>
                  <a:schemeClr val="tx1"/>
                </a:solidFill>
                <a:latin typeface="宋体" panose="02010600030101010101" pitchFamily="2" charset="-122"/>
                <a:ea typeface="+mn-ea"/>
                <a:cs typeface="+mn-cs"/>
                <a:sym typeface="+mn-ea"/>
              </a:rPr>
              <a:t>，要求使用</a:t>
            </a:r>
            <a:r>
              <a:rPr kumimoji="0" sz="2800" b="1" i="0" u="none" strike="noStrike" kern="1200" cap="none" spc="0" normalizeH="0" baseline="0" noProof="1">
                <a:solidFill>
                  <a:srgbClr val="FF0000"/>
                </a:solidFill>
                <a:latin typeface="宋体" panose="02010600030101010101" pitchFamily="2" charset="-122"/>
                <a:ea typeface="+mn-ea"/>
                <a:cs typeface="+mn-cs"/>
                <a:sym typeface="+mn-ea"/>
              </a:rPr>
              <a:t>拟人</a:t>
            </a:r>
            <a:r>
              <a:rPr kumimoji="0" sz="2800" b="1" i="0" u="none" strike="noStrike" kern="1200" cap="none" spc="0" normalizeH="0" baseline="0" noProof="1">
                <a:solidFill>
                  <a:schemeClr val="tx1"/>
                </a:solidFill>
                <a:latin typeface="宋体" panose="02010600030101010101" pitchFamily="2" charset="-122"/>
                <a:ea typeface="+mn-ea"/>
                <a:cs typeface="+mn-cs"/>
                <a:sym typeface="+mn-ea"/>
              </a:rPr>
              <a:t>的修辞手法，句式与示例相同。(5分)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sz="2800" b="1" i="0" u="none" strike="noStrike" kern="1200" cap="none" spc="-100" normalizeH="0" baseline="0" noProof="1">
                <a:solidFill>
                  <a:schemeClr val="tx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梅花在冰天雪地的季节吐蕾，意在教导我们：学会坚强。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sz="2800" b="1" i="0" u="none" strike="noStrike" kern="1200" cap="none" spc="-100" normalizeH="0" baseline="0" noProof="1">
                <a:solidFill>
                  <a:schemeClr val="tx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昙花于万籁俱寂的深夜绽放，意在提醒我们：不要张扬。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sz="2800" b="1" i="0" u="none" strike="noStrike" kern="1200" cap="none" spc="0" normalizeH="0" baseline="0" noProof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800" b="1" i="0" u="none" strike="noStrike" kern="1200" cap="none" spc="0" normalizeH="0" baseline="0" noProof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【参考答案】</a:t>
            </a:r>
            <a:endParaRPr kumimoji="0" sz="2800" b="1" i="0" u="none" strike="noStrike" kern="1200" cap="none" spc="0" normalizeH="0" baseline="0" noProof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sz="2800" b="1" i="0" u="none" strike="noStrike" kern="1200" cap="none" spc="0" normalizeH="0" baseline="0" noProof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(示例一)花瓣在生命旺盛的初夏凋零，意在教导我们：学会放下。树叶于五彩绚烂的深秋飘落，意在提醒我们：不要逞强。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sz="2800" b="1" i="0" u="none" strike="noStrike" kern="1200" cap="none" spc="0" normalizeH="0" baseline="0" noProof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(示例二)山泉在崎岖险峻的石缝叮咚，意在教导我们：学会快乐。青苔于阴暗潮湿的山下翠绿，意在提醒我们：不要放弃。(拟人2分，句式2分，表达1分)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4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84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84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84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843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843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标题 1"/>
          <p:cNvSpPr>
            <a:spLocks noGrp="1"/>
          </p:cNvSpPr>
          <p:nvPr>
            <p:ph type="title"/>
          </p:nvPr>
        </p:nvSpPr>
        <p:spPr>
          <a:xfrm>
            <a:off x="457200" y="-101600"/>
            <a:ext cx="8229600" cy="1143000"/>
          </a:xfrm>
          <a:ln/>
        </p:spPr>
        <p:txBody>
          <a:bodyPr anchor="ctr"/>
          <a:lstStyle/>
          <a:p>
            <a:r>
              <a:rPr lang="zh-CN" altLang="en-US" b="1"/>
              <a:t>考点考情</a:t>
            </a:r>
          </a:p>
        </p:txBody>
      </p:sp>
      <p:sp>
        <p:nvSpPr>
          <p:cNvPr id="7170" name="内容占位符 2"/>
          <p:cNvSpPr>
            <a:spLocks noGrp="1"/>
          </p:cNvSpPr>
          <p:nvPr>
            <p:ph idx="1"/>
          </p:nvPr>
        </p:nvSpPr>
        <p:spPr>
          <a:xfrm>
            <a:off x="250825" y="608013"/>
            <a:ext cx="8893175" cy="6115050"/>
          </a:xfrm>
          <a:ln/>
        </p:spPr>
        <p:txBody>
          <a:bodyPr anchor="t"/>
          <a:lstStyle/>
          <a:p>
            <a:pPr marL="0" indent="0" latinLnBrk="0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2800" b="1" dirty="0">
                <a:latin typeface="宋体" panose="02010600030101010101" pitchFamily="2" charset="-122"/>
              </a:rPr>
              <a:t>1.</a:t>
            </a:r>
            <a:r>
              <a:rPr lang="zh-CN" altLang="en-US" sz="2800" b="1" dirty="0">
                <a:latin typeface="宋体" panose="02010600030101010101" pitchFamily="2" charset="-122"/>
              </a:rPr>
              <a:t>考点回顾：</a:t>
            </a:r>
          </a:p>
          <a:p>
            <a:pPr marL="0" indent="0" latinLnBrk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800" b="1" dirty="0">
                <a:latin typeface="宋体" panose="02010600030101010101" pitchFamily="2" charset="-122"/>
              </a:rPr>
              <a:t>（1）2017年：</a:t>
            </a:r>
          </a:p>
          <a:p>
            <a:pPr marL="0" indent="0" latinLnBrk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成语、病句、得体、补写、逻辑推断。</a:t>
            </a:r>
          </a:p>
          <a:p>
            <a:pPr marL="0" indent="0" latinLnBrk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800" b="1" dirty="0">
                <a:latin typeface="宋体" panose="02010600030101010101" pitchFamily="2" charset="-122"/>
              </a:rPr>
              <a:t>（2）2018年：</a:t>
            </a:r>
          </a:p>
          <a:p>
            <a:pPr marL="0" indent="0" latinLnBrk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病句、补句、成语、语体修改、流程图。</a:t>
            </a:r>
            <a:endParaRPr lang="zh-CN" altLang="en-US" sz="2800" b="1" dirty="0">
              <a:latin typeface="宋体" panose="02010600030101010101" pitchFamily="2" charset="-122"/>
            </a:endParaRPr>
          </a:p>
          <a:p>
            <a:pPr marL="0" indent="0" latinLnBrk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800" b="1" dirty="0">
                <a:latin typeface="宋体" panose="02010600030101010101" pitchFamily="2" charset="-122"/>
              </a:rPr>
              <a:t>（3）2019年：</a:t>
            </a:r>
          </a:p>
          <a:p>
            <a:pPr marL="0" indent="0" latinLnBrk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词语、补句、病句、补写、新闻压缩。</a:t>
            </a:r>
          </a:p>
          <a:p>
            <a:pPr marL="0" indent="0" latinLnBrk="0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2800" b="1" dirty="0">
                <a:latin typeface="宋体" panose="02010600030101010101" pitchFamily="2" charset="-122"/>
              </a:rPr>
              <a:t>2.</a:t>
            </a:r>
            <a:r>
              <a:rPr lang="zh-CN" altLang="en-US" sz="2800" b="1" dirty="0">
                <a:latin typeface="宋体" panose="02010600030101010101" pitchFamily="2" charset="-122"/>
              </a:rPr>
              <a:t>考情分析：</a:t>
            </a:r>
          </a:p>
          <a:p>
            <a:pPr marL="0" indent="0" latinLnBrk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800" b="1" dirty="0">
                <a:latin typeface="宋体" panose="02010600030101010101" pitchFamily="2" charset="-122"/>
              </a:rPr>
              <a:t>（</a:t>
            </a:r>
            <a:r>
              <a:rPr lang="en-US" altLang="zh-CN" sz="2800" b="1" dirty="0">
                <a:latin typeface="宋体" panose="02010600030101010101" pitchFamily="2" charset="-122"/>
              </a:rPr>
              <a:t>1</a:t>
            </a:r>
            <a:r>
              <a:rPr lang="zh-CN" altLang="en-US" sz="2800" b="1" dirty="0">
                <a:latin typeface="宋体" panose="02010600030101010101" pitchFamily="2" charset="-122"/>
              </a:rPr>
              <a:t>）能力层级：识记 </a:t>
            </a:r>
            <a:r>
              <a:rPr lang="en-US" altLang="zh-CN" sz="2800" b="1" dirty="0">
                <a:latin typeface="宋体" panose="02010600030101010101" pitchFamily="2" charset="-122"/>
              </a:rPr>
              <a:t>A </a:t>
            </a:r>
            <a:r>
              <a:rPr lang="zh-CN" altLang="en-US" sz="2800" b="1" dirty="0">
                <a:latin typeface="宋体" panose="02010600030101010101" pitchFamily="2" charset="-122"/>
              </a:rPr>
              <a:t>；表达应用 </a:t>
            </a:r>
            <a:r>
              <a:rPr lang="en-US" altLang="zh-CN" sz="2800" b="1" dirty="0">
                <a:latin typeface="宋体" panose="02010600030101010101" pitchFamily="2" charset="-122"/>
              </a:rPr>
              <a:t>E </a:t>
            </a:r>
          </a:p>
          <a:p>
            <a:pPr marL="0" indent="0" latinLnBrk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800" b="1" dirty="0">
                <a:latin typeface="宋体" panose="02010600030101010101" pitchFamily="2" charset="-122"/>
              </a:rPr>
              <a:t>（</a:t>
            </a:r>
            <a:r>
              <a:rPr lang="en-US" altLang="zh-CN" sz="2800" b="1" dirty="0">
                <a:latin typeface="宋体" panose="02010600030101010101" pitchFamily="2" charset="-122"/>
              </a:rPr>
              <a:t>2</a:t>
            </a:r>
            <a:r>
              <a:rPr lang="zh-CN" altLang="en-US" sz="2800" b="1" dirty="0">
                <a:latin typeface="宋体" panose="02010600030101010101" pitchFamily="2" charset="-122"/>
              </a:rPr>
              <a:t>）考查形式：</a:t>
            </a:r>
          </a:p>
          <a:p>
            <a:pPr marL="0" indent="0" latinLnBrk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800" b="1" dirty="0">
                <a:latin typeface="宋体" panose="02010600030101010101" pitchFamily="2" charset="-122"/>
              </a:rPr>
              <a:t>①客观题：在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同一语段</a:t>
            </a:r>
            <a:r>
              <a:rPr lang="zh-CN" altLang="en-US" sz="2800" b="1" dirty="0">
                <a:latin typeface="宋体" panose="02010600030101010101" pitchFamily="2" charset="-122"/>
              </a:rPr>
              <a:t>中考查：成语、病句、补句、标点等；</a:t>
            </a:r>
          </a:p>
          <a:p>
            <a:pPr marL="0" indent="0" latinLnBrk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800" b="1" dirty="0">
                <a:latin typeface="宋体" panose="02010600030101010101" pitchFamily="2" charset="-122"/>
              </a:rPr>
              <a:t>②主观题：稳中求变，善于创新，重视“综合性”“应用性”，强调应用性和情景的创设。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71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71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71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71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71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717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"/>
                                        <p:tgtEl>
                                          <p:spTgt spid="717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2" dur="500"/>
                                        <p:tgtEl>
                                          <p:spTgt spid="717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7" dur="500"/>
                                        <p:tgtEl>
                                          <p:spTgt spid="717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2" dur="500"/>
                                        <p:tgtEl>
                                          <p:spTgt spid="717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7" dur="500"/>
                                        <p:tgtEl>
                                          <p:spTgt spid="717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2" dur="500"/>
                                        <p:tgtEl>
                                          <p:spTgt spid="717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28596" y="714356"/>
            <a:ext cx="8229600" cy="1143000"/>
          </a:xfrm>
        </p:spPr>
        <p:txBody>
          <a:bodyPr/>
          <a:lstStyle/>
          <a:p>
            <a:r>
              <a:rPr lang="zh-CN" altLang="en-US" sz="6000" dirty="0" smtClean="0">
                <a:solidFill>
                  <a:srgbClr val="FF0000"/>
                </a:solidFill>
                <a:latin typeface="华文琥珀" pitchFamily="2" charset="-122"/>
                <a:ea typeface="华文琥珀" pitchFamily="2" charset="-122"/>
              </a:rPr>
              <a:t>关于这</a:t>
            </a:r>
            <a:r>
              <a:rPr lang="en-US" altLang="zh-CN" sz="6000" dirty="0" smtClean="0">
                <a:solidFill>
                  <a:srgbClr val="FF0000"/>
                </a:solidFill>
                <a:latin typeface="华文琥珀" pitchFamily="2" charset="-122"/>
                <a:ea typeface="华文琥珀" pitchFamily="2" charset="-122"/>
              </a:rPr>
              <a:t>20</a:t>
            </a:r>
            <a:r>
              <a:rPr lang="zh-CN" altLang="en-US" sz="6000" dirty="0" smtClean="0">
                <a:solidFill>
                  <a:srgbClr val="FF0000"/>
                </a:solidFill>
                <a:latin typeface="华文琥珀" pitchFamily="2" charset="-122"/>
                <a:ea typeface="华文琥珀" pitchFamily="2" charset="-122"/>
              </a:rPr>
              <a:t>分，你有多少知识储备？</a:t>
            </a:r>
            <a:endParaRPr lang="zh-CN" altLang="en-US" sz="6000" dirty="0">
              <a:solidFill>
                <a:srgbClr val="FF0000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158" y="3000372"/>
            <a:ext cx="8229600" cy="4525963"/>
          </a:xfrm>
        </p:spPr>
        <p:txBody>
          <a:bodyPr/>
          <a:lstStyle/>
          <a:p>
            <a:pPr algn="ctr">
              <a:buNone/>
            </a:pPr>
            <a:r>
              <a:rPr lang="zh-CN" altLang="en-US" sz="6600" dirty="0" smtClean="0">
                <a:latin typeface="华文中宋" pitchFamily="2" charset="-122"/>
                <a:ea typeface="华文中宋" pitchFamily="2" charset="-122"/>
              </a:rPr>
              <a:t>建构知识体系，不要“盲考、裸考”</a:t>
            </a:r>
            <a:endParaRPr lang="en-US" altLang="zh-CN" sz="6600" dirty="0" smtClean="0">
              <a:latin typeface="华文中宋" pitchFamily="2" charset="-122"/>
              <a:ea typeface="华文中宋" pitchFamily="2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8000" dirty="0" smtClean="0">
                <a:solidFill>
                  <a:srgbClr val="FF0000"/>
                </a:solidFill>
                <a:latin typeface="华文琥珀" pitchFamily="2" charset="-122"/>
                <a:ea typeface="华文琥珀" pitchFamily="2" charset="-122"/>
              </a:rPr>
              <a:t>所谓高考</a:t>
            </a:r>
            <a:endParaRPr lang="zh-CN" altLang="en-US" sz="8000" dirty="0">
              <a:solidFill>
                <a:srgbClr val="FF0000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4282" y="1714488"/>
            <a:ext cx="8686800" cy="3983047"/>
          </a:xfrm>
        </p:spPr>
        <p:txBody>
          <a:bodyPr/>
          <a:lstStyle/>
          <a:p>
            <a:pPr algn="ctr">
              <a:buNone/>
            </a:pPr>
            <a:r>
              <a:rPr lang="zh-CN" altLang="en-US" sz="8800" b="1" dirty="0" smtClean="0">
                <a:latin typeface="华文隶书" pitchFamily="2" charset="-122"/>
                <a:ea typeface="华文隶书" pitchFamily="2" charset="-122"/>
              </a:rPr>
              <a:t>  </a:t>
            </a:r>
            <a:r>
              <a:rPr lang="zh-CN" altLang="en-US" sz="8000" b="1" dirty="0" smtClean="0">
                <a:latin typeface="华文隶书" pitchFamily="2" charset="-122"/>
                <a:ea typeface="华文隶书" pitchFamily="2" charset="-122"/>
              </a:rPr>
              <a:t>陌生</a:t>
            </a:r>
            <a:r>
              <a:rPr lang="zh-CN" altLang="en-US" sz="8000" b="1" dirty="0" smtClean="0">
                <a:latin typeface="华文隶书" pitchFamily="2" charset="-122"/>
                <a:ea typeface="华文隶书" pitchFamily="2" charset="-122"/>
              </a:rPr>
              <a:t>的</a:t>
            </a:r>
            <a:r>
              <a:rPr lang="zh-CN" altLang="en-US" sz="8000" b="1" dirty="0" smtClean="0">
                <a:latin typeface="华文隶书" pitchFamily="2" charset="-122"/>
                <a:ea typeface="华文隶书" pitchFamily="2" charset="-122"/>
              </a:rPr>
              <a:t>问题</a:t>
            </a:r>
            <a:endParaRPr lang="en-US" altLang="zh-CN" sz="8000" b="1" dirty="0" smtClean="0">
              <a:latin typeface="华文隶书" pitchFamily="2" charset="-122"/>
              <a:ea typeface="华文隶书" pitchFamily="2" charset="-122"/>
            </a:endParaRPr>
          </a:p>
          <a:p>
            <a:pPr algn="ctr">
              <a:buNone/>
            </a:pPr>
            <a:r>
              <a:rPr lang="zh-CN" altLang="en-US" sz="8000" b="1" dirty="0" smtClean="0">
                <a:latin typeface="华文隶书" pitchFamily="2" charset="-122"/>
                <a:ea typeface="华文隶书" pitchFamily="2" charset="-122"/>
              </a:rPr>
              <a:t>考查</a:t>
            </a:r>
            <a:endParaRPr lang="en-US" altLang="zh-CN" sz="8000" b="1" dirty="0" smtClean="0">
              <a:latin typeface="华文隶书" pitchFamily="2" charset="-122"/>
              <a:ea typeface="华文隶书" pitchFamily="2" charset="-122"/>
            </a:endParaRPr>
          </a:p>
          <a:p>
            <a:pPr algn="ctr">
              <a:buNone/>
            </a:pPr>
            <a:r>
              <a:rPr lang="zh-CN" altLang="en-US" sz="8000" b="1" dirty="0" smtClean="0">
                <a:latin typeface="华文隶书" pitchFamily="2" charset="-122"/>
                <a:ea typeface="华文隶书" pitchFamily="2" charset="-122"/>
              </a:rPr>
              <a:t>熟悉</a:t>
            </a:r>
            <a:r>
              <a:rPr lang="zh-CN" altLang="en-US" sz="8000" b="1" dirty="0" smtClean="0">
                <a:latin typeface="华文隶书" pitchFamily="2" charset="-122"/>
                <a:ea typeface="华文隶书" pitchFamily="2" charset="-122"/>
              </a:rPr>
              <a:t>的知识</a:t>
            </a:r>
            <a:endParaRPr lang="zh-CN" altLang="en-US" sz="8000" b="1" dirty="0">
              <a:latin typeface="华文隶书" pitchFamily="2" charset="-122"/>
              <a:ea typeface="华文隶书" pitchFamily="2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标题 1"/>
          <p:cNvSpPr>
            <a:spLocks noGrp="1"/>
          </p:cNvSpPr>
          <p:nvPr>
            <p:ph type="title"/>
          </p:nvPr>
        </p:nvSpPr>
        <p:spPr>
          <a:xfrm>
            <a:off x="-120650" y="0"/>
            <a:ext cx="8229600" cy="1143000"/>
          </a:xfrm>
          <a:ln/>
        </p:spPr>
        <p:txBody>
          <a:bodyPr anchor="ctr"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4000" b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考点知识回顾，完善知识框架</a:t>
            </a:r>
          </a:p>
        </p:txBody>
      </p:sp>
      <p:sp>
        <p:nvSpPr>
          <p:cNvPr id="8194" name="内容占位符 2"/>
          <p:cNvSpPr>
            <a:spLocks noGrp="1"/>
          </p:cNvSpPr>
          <p:nvPr>
            <p:ph idx="1"/>
          </p:nvPr>
        </p:nvSpPr>
        <p:spPr>
          <a:xfrm>
            <a:off x="-635" y="882650"/>
            <a:ext cx="9144635" cy="5975350"/>
          </a:xfrm>
          <a:ln/>
        </p:spPr>
        <p:txBody>
          <a:bodyPr anchor="t"/>
          <a:lstStyle/>
          <a:p>
            <a:pPr marL="0" indent="0" latinLnBrk="0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800" b="1" dirty="0">
                <a:latin typeface="宋体" panose="02010600030101010101" pitchFamily="2" charset="-122"/>
              </a:rPr>
              <a:t>1.</a:t>
            </a:r>
            <a:r>
              <a:rPr lang="zh-CN" altLang="en-US" sz="2800" b="1" dirty="0">
                <a:latin typeface="宋体" panose="02010600030101010101" pitchFamily="2" charset="-122"/>
              </a:rPr>
              <a:t>识记现代汉语普通话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常用字</a:t>
            </a:r>
            <a:r>
              <a:rPr lang="zh-CN" altLang="en-US" sz="2800" b="1" dirty="0">
                <a:latin typeface="宋体" panose="02010600030101010101" pitchFamily="2" charset="-122"/>
              </a:rPr>
              <a:t>的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字音</a:t>
            </a:r>
            <a:endParaRPr lang="zh-CN" altLang="en-US" sz="2800" b="1" dirty="0">
              <a:latin typeface="宋体" panose="02010600030101010101" pitchFamily="2" charset="-122"/>
            </a:endParaRPr>
          </a:p>
          <a:p>
            <a:pPr marL="0" indent="0" latinLnBrk="0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800" b="1" dirty="0">
                <a:latin typeface="宋体" panose="02010600030101010101" pitchFamily="2" charset="-122"/>
              </a:rPr>
              <a:t>2.</a:t>
            </a:r>
            <a:r>
              <a:rPr lang="zh-CN" altLang="en-US" sz="2800" b="1" dirty="0">
                <a:latin typeface="宋体" panose="02010600030101010101" pitchFamily="2" charset="-122"/>
              </a:rPr>
              <a:t>识记并正确书写现代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常用规范汉字</a:t>
            </a:r>
            <a:endParaRPr lang="zh-CN" altLang="en-US" sz="2800" b="1" dirty="0">
              <a:latin typeface="宋体" panose="02010600030101010101" pitchFamily="2" charset="-122"/>
            </a:endParaRPr>
          </a:p>
          <a:p>
            <a:pPr marL="0" indent="0" latinLnBrk="0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800" b="1" dirty="0">
                <a:latin typeface="宋体" panose="02010600030101010101" pitchFamily="2" charset="-122"/>
              </a:rPr>
              <a:t>3.</a:t>
            </a:r>
            <a:r>
              <a:rPr lang="zh-CN" altLang="en-US" sz="2800" b="1" dirty="0">
                <a:latin typeface="宋体" panose="02010600030101010101" pitchFamily="2" charset="-122"/>
              </a:rPr>
              <a:t>正确使用</a:t>
            </a:r>
            <a:r>
              <a:rPr lang="zh-CN" altLang="zh-CN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词语</a:t>
            </a:r>
            <a:r>
              <a:rPr lang="zh-CN" altLang="zh-CN" sz="2800" b="1" dirty="0">
                <a:latin typeface="宋体" panose="02010600030101010101" pitchFamily="2" charset="-122"/>
              </a:rPr>
              <a:t>（实词、虚词、</a:t>
            </a:r>
            <a:r>
              <a:rPr lang="zh-CN" altLang="zh-CN" sz="2800" b="1" dirty="0" smtClean="0">
                <a:latin typeface="宋体" panose="02010600030101010101" pitchFamily="2" charset="-122"/>
              </a:rPr>
              <a:t>熟语</a:t>
            </a:r>
            <a:r>
              <a:rPr lang="zh-CN" altLang="en-US" sz="2800" b="1" dirty="0" smtClean="0">
                <a:latin typeface="宋体" panose="02010600030101010101" pitchFamily="2" charset="-122"/>
              </a:rPr>
              <a:t>的近义词辨析</a:t>
            </a:r>
            <a:r>
              <a:rPr lang="zh-CN" altLang="zh-CN" sz="2800" b="1" dirty="0" smtClean="0">
                <a:latin typeface="宋体" panose="02010600030101010101" pitchFamily="2" charset="-122"/>
              </a:rPr>
              <a:t>）</a:t>
            </a:r>
            <a:endParaRPr lang="zh-CN" altLang="zh-CN" sz="2800" b="1" dirty="0">
              <a:latin typeface="宋体" panose="02010600030101010101" pitchFamily="2" charset="-122"/>
            </a:endParaRPr>
          </a:p>
          <a:p>
            <a:pPr marL="0" indent="0" latinLnBrk="0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800" b="1" dirty="0">
                <a:latin typeface="宋体" panose="02010600030101010101" pitchFamily="2" charset="-122"/>
              </a:rPr>
              <a:t>4.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辨析</a:t>
            </a:r>
            <a:r>
              <a:rPr lang="en-US" altLang="zh-CN" sz="2800" b="1" dirty="0">
                <a:latin typeface="宋体" panose="02010600030101010101" pitchFamily="2" charset="-122"/>
              </a:rPr>
              <a:t>并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修改</a:t>
            </a:r>
            <a:r>
              <a:rPr lang="en-US" altLang="zh-CN" sz="2800" b="1" dirty="0">
                <a:latin typeface="宋体" panose="02010600030101010101" pitchFamily="2" charset="-122"/>
              </a:rPr>
              <a:t>病句</a:t>
            </a:r>
            <a:r>
              <a:rPr lang="zh-CN" altLang="en-US" sz="2800" b="1" dirty="0">
                <a:latin typeface="宋体" panose="02010600030101010101" pitchFamily="2" charset="-122"/>
              </a:rPr>
              <a:t>（</a:t>
            </a:r>
            <a:r>
              <a:rPr lang="en-US" altLang="zh-CN" sz="2800" b="1" dirty="0">
                <a:latin typeface="宋体" panose="02010600030101010101" pitchFamily="2" charset="-122"/>
              </a:rPr>
              <a:t>6</a:t>
            </a:r>
            <a:r>
              <a:rPr lang="zh-CN" altLang="en-US" sz="2800" b="1" dirty="0">
                <a:latin typeface="宋体" panose="02010600030101010101" pitchFamily="2" charset="-122"/>
              </a:rPr>
              <a:t>种病句</a:t>
            </a:r>
            <a:r>
              <a:rPr lang="zh-CN" altLang="en-US" sz="2800" b="1" dirty="0" smtClean="0">
                <a:latin typeface="宋体" panose="02010600030101010101" pitchFamily="2" charset="-122"/>
              </a:rPr>
              <a:t>类型、</a:t>
            </a:r>
            <a:r>
              <a:rPr lang="en-US" altLang="zh-CN" sz="2800" b="1" dirty="0" smtClean="0">
                <a:latin typeface="宋体" panose="02010600030101010101" pitchFamily="2" charset="-122"/>
              </a:rPr>
              <a:t>10</a:t>
            </a:r>
            <a:r>
              <a:rPr lang="zh-CN" altLang="en-US" sz="2800" b="1" dirty="0" smtClean="0">
                <a:latin typeface="宋体" panose="02010600030101010101" pitchFamily="2" charset="-122"/>
              </a:rPr>
              <a:t>个标志）</a:t>
            </a:r>
            <a:endParaRPr lang="en-US" altLang="zh-CN" sz="2800" b="1" dirty="0">
              <a:latin typeface="宋体" panose="02010600030101010101" pitchFamily="2" charset="-122"/>
            </a:endParaRPr>
          </a:p>
          <a:p>
            <a:pPr marL="0" indent="0" latinLnBrk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zh-CN" sz="2800" b="1" dirty="0">
                <a:latin typeface="宋体" panose="02010600030101010101" pitchFamily="2" charset="-122"/>
              </a:rPr>
              <a:t>如：</a:t>
            </a:r>
            <a:r>
              <a:rPr lang="zh-CN" altLang="zh-CN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语序不当、搭配不当、成分残缺或赘余、结构混乱、表意不明、不合逻辑。</a:t>
            </a:r>
          </a:p>
          <a:p>
            <a:pPr marL="0" indent="0" latinLnBrk="0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5.</a:t>
            </a:r>
            <a:r>
              <a:rPr lang="en-US" altLang="zh-CN" sz="2800" b="1" dirty="0">
                <a:solidFill>
                  <a:schemeClr val="tx1"/>
                </a:solidFill>
                <a:latin typeface="宋体" panose="02010600030101010101" pitchFamily="2" charset="-122"/>
              </a:rPr>
              <a:t>选用、仿用、变换句式</a:t>
            </a:r>
          </a:p>
          <a:p>
            <a:pPr marL="0" indent="0" latinLnBrk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</a:rPr>
              <a:t>（选用句式怎么考？ 仿用句式要注意什么？有哪些句式可以互换</a:t>
            </a:r>
            <a:r>
              <a:rPr lang="en-US" altLang="zh-CN" sz="2800" b="1" dirty="0">
                <a:solidFill>
                  <a:schemeClr val="tx1"/>
                </a:solidFill>
                <a:latin typeface="宋体" panose="02010600030101010101" pitchFamily="2" charset="-122"/>
              </a:rPr>
              <a:t>?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</a:rPr>
              <a:t>怎么互换？）</a:t>
            </a:r>
            <a:endParaRPr lang="en-US" altLang="zh-CN" sz="2800" b="1" dirty="0">
              <a:solidFill>
                <a:schemeClr val="tx1"/>
              </a:solidFill>
              <a:latin typeface="宋体" panose="02010600030101010101" pitchFamily="2" charset="-122"/>
            </a:endParaRPr>
          </a:p>
          <a:p>
            <a:pPr marL="0" indent="0" latinLnBrk="0">
              <a:lnSpc>
                <a:spcPct val="150000"/>
              </a:lnSpc>
              <a:spcBef>
                <a:spcPct val="0"/>
              </a:spcBef>
              <a:buNone/>
            </a:pPr>
            <a:endParaRPr lang="zh-CN" altLang="zh-CN" sz="28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8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81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81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81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819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819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"/>
                                        <p:tgtEl>
                                          <p:spTgt spid="819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标题 1"/>
          <p:cNvSpPr>
            <a:spLocks noGrp="1"/>
          </p:cNvSpPr>
          <p:nvPr>
            <p:ph type="title"/>
          </p:nvPr>
        </p:nvSpPr>
        <p:spPr>
          <a:xfrm>
            <a:off x="-120650" y="0"/>
            <a:ext cx="8229600" cy="1143000"/>
          </a:xfrm>
        </p:spPr>
        <p:txBody>
          <a:bodyPr anchor="ctr"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4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考点知识回顾，完善知识框架</a:t>
            </a:r>
          </a:p>
        </p:txBody>
      </p:sp>
      <p:sp>
        <p:nvSpPr>
          <p:cNvPr id="8194" name="内容占位符 2"/>
          <p:cNvSpPr>
            <a:spLocks noGrp="1"/>
          </p:cNvSpPr>
          <p:nvPr>
            <p:ph idx="1"/>
          </p:nvPr>
        </p:nvSpPr>
        <p:spPr>
          <a:xfrm>
            <a:off x="250825" y="882650"/>
            <a:ext cx="8893175" cy="5975350"/>
          </a:xfrm>
        </p:spPr>
        <p:txBody>
          <a:bodyPr anchor="t"/>
          <a:lstStyle/>
          <a:p>
            <a:pPr marL="0" indent="0" latinLnBrk="0">
              <a:lnSpc>
                <a:spcPct val="150000"/>
              </a:lnSpc>
              <a:spcBef>
                <a:spcPct val="0"/>
              </a:spcBef>
              <a:buNone/>
            </a:pPr>
            <a:r>
              <a:rPr altLang="zh-CN" sz="2800" b="1" dirty="0">
                <a:latin typeface="宋体" panose="02010600030101010101" pitchFamily="2" charset="-122"/>
              </a:rPr>
              <a:t>6.扩展语句</a:t>
            </a:r>
            <a:r>
              <a:rPr lang="zh-CN" sz="2800" b="1" dirty="0">
                <a:latin typeface="宋体" panose="02010600030101010101" pitchFamily="2" charset="-122"/>
              </a:rPr>
              <a:t>、</a:t>
            </a:r>
            <a:r>
              <a:rPr altLang="zh-CN" sz="2800" b="1" dirty="0">
                <a:latin typeface="宋体" panose="02010600030101010101" pitchFamily="2" charset="-122"/>
              </a:rPr>
              <a:t>压缩语段</a:t>
            </a:r>
          </a:p>
          <a:p>
            <a:pPr marL="0" indent="0" latinLnBrk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sz="2000" b="1" dirty="0">
                <a:latin typeface="宋体" panose="02010600030101010101" pitchFamily="2" charset="-122"/>
              </a:rPr>
              <a:t>（怎么扩展语句？</a:t>
            </a:r>
            <a:r>
              <a:rPr lang="zh-CN" sz="2000" b="1" dirty="0">
                <a:solidFill>
                  <a:srgbClr val="FF0000"/>
                </a:solidFill>
                <a:latin typeface="宋体" panose="02010600030101010101" pitchFamily="2" charset="-122"/>
              </a:rPr>
              <a:t>压缩语段</a:t>
            </a:r>
            <a:r>
              <a:rPr lang="zh-CN" sz="2000" b="1" dirty="0">
                <a:latin typeface="宋体" panose="02010600030101010101" pitchFamily="2" charset="-122"/>
              </a:rPr>
              <a:t>分多少种题型？压缩语段时要注意什么？）</a:t>
            </a:r>
          </a:p>
          <a:p>
            <a:pPr marL="0" algn="l" latinLnBrk="0">
              <a:lnSpc>
                <a:spcPct val="150000"/>
              </a:lnSpc>
              <a:buClrTx/>
              <a:buSzTx/>
              <a:buFontTx/>
              <a:buNone/>
            </a:pPr>
            <a:r>
              <a:rPr altLang="zh-CN" sz="2800" b="1" dirty="0">
                <a:latin typeface="宋体" panose="02010600030101010101" pitchFamily="2" charset="-122"/>
              </a:rPr>
              <a:t>7.正确使用</a:t>
            </a:r>
            <a:r>
              <a:rPr altLang="zh-CN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常见的修辞</a:t>
            </a:r>
            <a:r>
              <a:rPr altLang="zh-CN" sz="2800" b="1" dirty="0">
                <a:latin typeface="宋体" panose="02010600030101010101" pitchFamily="2" charset="-122"/>
              </a:rPr>
              <a:t>手法</a:t>
            </a:r>
          </a:p>
          <a:p>
            <a:pPr marL="0" indent="0" latinLnBrk="0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000" b="1" dirty="0" err="1">
                <a:latin typeface="宋体" panose="02010600030101010101" pitchFamily="2" charset="-122"/>
              </a:rPr>
              <a:t>常见修辞手法：比喻、比拟、借代、夸张、对偶、排比、反复、设问、反问</a:t>
            </a:r>
            <a:r>
              <a:rPr lang="en-US" altLang="zh-CN" sz="2000" b="1" dirty="0">
                <a:latin typeface="宋体" panose="02010600030101010101" pitchFamily="2" charset="-122"/>
              </a:rPr>
              <a:t>。</a:t>
            </a:r>
          </a:p>
          <a:p>
            <a:pPr marL="0" indent="0" latinLnBrk="0">
              <a:lnSpc>
                <a:spcPct val="150000"/>
              </a:lnSpc>
              <a:spcBef>
                <a:spcPct val="0"/>
              </a:spcBef>
              <a:buNone/>
            </a:pPr>
            <a:r>
              <a:rPr altLang="zh-CN" sz="2800" b="1" dirty="0">
                <a:latin typeface="宋体" panose="02010600030101010101" pitchFamily="2" charset="-122"/>
              </a:rPr>
              <a:t>8.语言表达</a:t>
            </a:r>
            <a:r>
              <a:rPr altLang="zh-CN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简明</a:t>
            </a:r>
            <a:r>
              <a:rPr altLang="zh-CN" sz="2800" b="1" dirty="0">
                <a:latin typeface="宋体" panose="02010600030101010101" pitchFamily="2" charset="-122"/>
              </a:rPr>
              <a:t>、</a:t>
            </a:r>
            <a:r>
              <a:rPr altLang="zh-CN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连贯</a:t>
            </a:r>
            <a:r>
              <a:rPr altLang="zh-CN" sz="2800" b="1" dirty="0">
                <a:latin typeface="宋体" panose="02010600030101010101" pitchFamily="2" charset="-122"/>
              </a:rPr>
              <a:t>、</a:t>
            </a:r>
            <a:r>
              <a:rPr altLang="zh-CN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得体</a:t>
            </a:r>
            <a:r>
              <a:rPr altLang="zh-CN" sz="2800" b="1" dirty="0">
                <a:latin typeface="宋体" panose="02010600030101010101" pitchFamily="2" charset="-122"/>
              </a:rPr>
              <a:t>，</a:t>
            </a:r>
            <a:r>
              <a:rPr altLang="zh-CN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准确</a:t>
            </a:r>
            <a:r>
              <a:rPr altLang="zh-CN" sz="2800" b="1" dirty="0">
                <a:latin typeface="宋体" panose="02010600030101010101" pitchFamily="2" charset="-122"/>
              </a:rPr>
              <a:t>、</a:t>
            </a:r>
            <a:r>
              <a:rPr altLang="zh-CN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鲜明</a:t>
            </a:r>
            <a:r>
              <a:rPr altLang="zh-CN" sz="2800" b="1" dirty="0">
                <a:latin typeface="宋体" panose="02010600030101010101" pitchFamily="2" charset="-122"/>
              </a:rPr>
              <a:t>、</a:t>
            </a:r>
            <a:r>
              <a:rPr altLang="zh-CN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生动</a:t>
            </a:r>
            <a:r>
              <a:rPr altLang="zh-CN" sz="2800" b="1" dirty="0">
                <a:latin typeface="宋体" panose="02010600030101010101" pitchFamily="2" charset="-122"/>
              </a:rPr>
              <a:t> </a:t>
            </a:r>
          </a:p>
          <a:p>
            <a:pPr marL="0" indent="0" latinLnBrk="0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000" b="1" dirty="0">
                <a:latin typeface="宋体" panose="02010600030101010101" pitchFamily="2" charset="-122"/>
              </a:rPr>
              <a:t>（</a:t>
            </a:r>
            <a:r>
              <a:rPr lang="en-US" altLang="zh-CN" sz="2000" b="1" dirty="0" err="1">
                <a:latin typeface="宋体" panose="02010600030101010101" pitchFamily="2" charset="-122"/>
              </a:rPr>
              <a:t>简明该注意什么</a:t>
            </a:r>
            <a:r>
              <a:rPr lang="en-US" altLang="zh-CN" sz="2000" b="1" dirty="0">
                <a:latin typeface="宋体" panose="02010600030101010101" pitchFamily="2" charset="-122"/>
              </a:rPr>
              <a:t>？</a:t>
            </a:r>
            <a:r>
              <a:rPr lang="en-US" altLang="zh-CN" sz="2000" b="1" dirty="0" err="1">
                <a:solidFill>
                  <a:srgbClr val="FF0000"/>
                </a:solidFill>
                <a:latin typeface="宋体" panose="02010600030101010101" pitchFamily="2" charset="-122"/>
              </a:rPr>
              <a:t>连贯</a:t>
            </a:r>
            <a:r>
              <a:rPr lang="en-US" altLang="zh-CN" sz="2000" b="1" dirty="0">
                <a:solidFill>
                  <a:srgbClr val="FF0000"/>
                </a:solidFill>
                <a:latin typeface="宋体" panose="02010600030101010101" pitchFamily="2" charset="-122"/>
              </a:rPr>
              <a:t>？</a:t>
            </a:r>
            <a:r>
              <a:rPr lang="en-US" altLang="zh-CN" sz="2000" b="1" dirty="0" err="1">
                <a:solidFill>
                  <a:srgbClr val="FF0000"/>
                </a:solidFill>
                <a:latin typeface="宋体" panose="02010600030101010101" pitchFamily="2" charset="-122"/>
              </a:rPr>
              <a:t>得体</a:t>
            </a:r>
            <a:r>
              <a:rPr lang="en-US" altLang="zh-CN" sz="2000" b="1" dirty="0">
                <a:solidFill>
                  <a:srgbClr val="FF0000"/>
                </a:solidFill>
                <a:latin typeface="宋体" panose="02010600030101010101" pitchFamily="2" charset="-122"/>
              </a:rPr>
              <a:t>？</a:t>
            </a:r>
            <a:r>
              <a:rPr lang="en-US" altLang="zh-CN" sz="2000" b="1" dirty="0" err="1">
                <a:latin typeface="宋体" panose="02010600030101010101" pitchFamily="2" charset="-122"/>
              </a:rPr>
              <a:t>准确</a:t>
            </a:r>
            <a:r>
              <a:rPr lang="en-US" altLang="zh-CN" sz="2000" b="1" dirty="0">
                <a:latin typeface="宋体" panose="02010600030101010101" pitchFamily="2" charset="-122"/>
              </a:rPr>
              <a:t>？</a:t>
            </a:r>
            <a:r>
              <a:rPr lang="en-US" altLang="zh-CN" sz="2000" b="1" dirty="0" err="1">
                <a:latin typeface="宋体" panose="02010600030101010101" pitchFamily="2" charset="-122"/>
              </a:rPr>
              <a:t>鲜明</a:t>
            </a:r>
            <a:r>
              <a:rPr lang="en-US" altLang="zh-CN" sz="2000" b="1" dirty="0">
                <a:latin typeface="宋体" panose="02010600030101010101" pitchFamily="2" charset="-122"/>
              </a:rPr>
              <a:t>？</a:t>
            </a:r>
            <a:r>
              <a:rPr lang="en-US" altLang="zh-CN" sz="2000" b="1" dirty="0" err="1">
                <a:latin typeface="宋体" panose="02010600030101010101" pitchFamily="2" charset="-122"/>
              </a:rPr>
              <a:t>生动</a:t>
            </a:r>
            <a:r>
              <a:rPr lang="en-US" altLang="zh-CN" sz="2000" b="1" dirty="0">
                <a:latin typeface="宋体" panose="02010600030101010101" pitchFamily="2" charset="-122"/>
              </a:rPr>
              <a:t>？）</a:t>
            </a:r>
          </a:p>
          <a:p>
            <a:pPr marL="0" indent="0" latinLnBrk="0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000" b="1" dirty="0">
                <a:latin typeface="宋体" panose="02010600030101010101" pitchFamily="2" charset="-122"/>
              </a:rPr>
              <a:t>9.</a:t>
            </a:r>
            <a:r>
              <a:rPr altLang="zh-CN" sz="2800" b="1" dirty="0">
                <a:latin typeface="宋体" panose="02010600030101010101" pitchFamily="2" charset="-122"/>
              </a:rPr>
              <a:t>正确使用</a:t>
            </a:r>
            <a:r>
              <a:rPr altLang="zh-CN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标点符号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60680" y="5318125"/>
            <a:ext cx="8673465" cy="101473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600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请完善</a:t>
            </a:r>
            <a:r>
              <a:rPr lang="zh-CN" altLang="en-US" sz="60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知识框架</a:t>
            </a:r>
            <a:r>
              <a:rPr lang="zh-CN" altLang="en-US" sz="600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！！！！</a:t>
            </a:r>
            <a:endParaRPr lang="zh-CN" altLang="en-US" sz="600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81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81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81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819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819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819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1160" y="521335"/>
            <a:ext cx="8361680" cy="5244465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4400" b="1">
                <a:latin typeface="黑体" panose="02010609060101010101" pitchFamily="49" charset="-122"/>
                <a:ea typeface="黑体" panose="02010609060101010101" pitchFamily="49" charset="-122"/>
              </a:rPr>
              <a:t>语言文字运用之应考技巧</a:t>
            </a:r>
          </a:p>
          <a:p>
            <a:pPr algn="l" defTabSz="914400">
              <a:buNone/>
            </a:pPr>
            <a:r>
              <a:rPr lang="zh-CN" altLang="en-US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 着力提升语文素养及实力、近年试卷中出现的要点及题型要当重点练到位。</a:t>
            </a:r>
            <a:endParaRPr lang="en-US" altLang="zh-CN" b="1" dirty="0" smtClean="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buNone/>
            </a:pPr>
            <a:endParaRPr lang="zh-CN" altLang="en-US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buNone/>
            </a:pP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平时：</a:t>
            </a:r>
            <a:r>
              <a:rPr lang="zh-CN" altLang="en-US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打牢语文基础知识、全面过关语言文字运用的各种题型</a:t>
            </a:r>
          </a:p>
          <a:p>
            <a:pPr>
              <a:buNone/>
            </a:pPr>
            <a:r>
              <a:rPr lang="zh-CN" altLang="en-US" b="1">
                <a:latin typeface="黑体" panose="02010609060101010101" pitchFamily="49" charset="-122"/>
                <a:ea typeface="黑体" panose="02010609060101010101" pitchFamily="49" charset="-122"/>
              </a:rPr>
              <a:t>应试：</a:t>
            </a:r>
            <a:r>
              <a:rPr lang="zh-CN" altLang="en-US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沉着应战、熟悉的题型加快答题速度；</a:t>
            </a:r>
            <a:r>
              <a:rPr lang="zh-CN" altLang="en-US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以不变应万变，面对新题型加强心理能力。</a:t>
            </a:r>
            <a:endParaRPr lang="en-US" altLang="zh-CN" b="1" dirty="0" smtClean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buNone/>
            </a:pPr>
            <a:endParaRPr lang="zh-CN" altLang="en-US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EFSHAPE" val="335341148"/>
  <p:tag name="KSO_WM_UNIT_PLACING_PICTURE_USER_VIEWPORT" val="{&quot;height&quot;:2205,&quot;width&quot;:4155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EFSHAPE" val="335341148"/>
  <p:tag name="KSO_WM_UNIT_PLACING_PICTURE_USER_VIEWPORT" val="{&quot;height&quot;:2205,&quot;width&quot;:4155}"/>
</p:tagLst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7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125</TotalTime>
  <Words>1679</Words>
  <Application>WPS 演示</Application>
  <PresentationFormat>全屏显示(4:3)</PresentationFormat>
  <Paragraphs>148</Paragraphs>
  <Slides>30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5</vt:i4>
      </vt:variant>
      <vt:variant>
        <vt:lpstr>幻灯片标题</vt:lpstr>
      </vt:variant>
      <vt:variant>
        <vt:i4>30</vt:i4>
      </vt:variant>
    </vt:vector>
  </HeadingPairs>
  <TitlesOfParts>
    <vt:vector size="35" baseType="lpstr">
      <vt:lpstr>默认设计模板</vt:lpstr>
      <vt:lpstr>7_默认设计模板</vt:lpstr>
      <vt:lpstr>1_默认设计模板</vt:lpstr>
      <vt:lpstr>2_默认设计模板</vt:lpstr>
      <vt:lpstr>1_Office 主题</vt:lpstr>
      <vt:lpstr>二轮复习之语言文字运用 </vt:lpstr>
      <vt:lpstr>语言运用题赋分（20分）</vt:lpstr>
      <vt:lpstr>考情回顾  鉴往知来</vt:lpstr>
      <vt:lpstr>考点考情</vt:lpstr>
      <vt:lpstr>关于这20分，你有多少知识储备？</vt:lpstr>
      <vt:lpstr>所谓高考</vt:lpstr>
      <vt:lpstr>考点知识回顾，完善知识框架</vt:lpstr>
      <vt:lpstr>考点知识回顾，完善知识框架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温馨提示:课后注意以下补充题型</vt:lpstr>
      <vt:lpstr>真题再现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周测五</dc:title>
  <dc:creator>Administrator</dc:creator>
  <cp:lastModifiedBy>微软中国</cp:lastModifiedBy>
  <cp:revision>539</cp:revision>
  <dcterms:created xsi:type="dcterms:W3CDTF">2019-12-10T08:15:11Z</dcterms:created>
  <dcterms:modified xsi:type="dcterms:W3CDTF">2020-03-15T19:17:45Z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2052-11.1.0.9513</vt:lpwstr>
  </property>
</Properties>
</file>