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708" r:id="rId1"/>
  </p:sldMasterIdLst>
  <p:notesMasterIdLst>
    <p:notesMasterId r:id="rId2"/>
  </p:notesMasterIdLst>
  <p:sldIdLst>
    <p:sldId id="328" r:id="rId3"/>
    <p:sldId id="331" r:id="rId4"/>
    <p:sldId id="348" r:id="rId5"/>
    <p:sldId id="349" r:id="rId6"/>
    <p:sldId id="350" r:id="rId7"/>
    <p:sldId id="351" r:id="rId8"/>
    <p:sldId id="357" r:id="rId9"/>
    <p:sldId id="333" r:id="rId10"/>
    <p:sldId id="334" r:id="rId11"/>
    <p:sldId id="335" r:id="rId12"/>
    <p:sldId id="364" r:id="rId13"/>
    <p:sldId id="361" r:id="rId14"/>
    <p:sldId id="365" r:id="rId15"/>
    <p:sldId id="366" r:id="rId16"/>
    <p:sldId id="358" r:id="rId17"/>
    <p:sldId id="367" r:id="rId18"/>
    <p:sldId id="359" r:id="rId19"/>
    <p:sldId id="337" r:id="rId20"/>
    <p:sldId id="338" r:id="rId21"/>
    <p:sldId id="339" r:id="rId22"/>
    <p:sldId id="360" r:id="rId23"/>
    <p:sldId id="368" r:id="rId24"/>
    <p:sldId id="369" r:id="rId25"/>
    <p:sldId id="340" r:id="rId26"/>
    <p:sldId id="347" r:id="rId27"/>
    <p:sldId id="370" r:id="rId28"/>
    <p:sldId id="346" r:id="rId29"/>
    <p:sldId id="362" r:id="rId30"/>
    <p:sldId id="363" r:id="rId31"/>
    <p:sldId id="371" r:id="rId32"/>
  </p:sldIdLst>
  <p:sldSz cx="12192000" cy="6858000"/>
  <p:notesSz cx="7104063" cy="10234613"/>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94660"/>
  </p:normalViewPr>
  <p:slideViewPr>
    <p:cSldViewPr snapToGrid="0">
      <p:cViewPr varScale="1">
        <p:scale>
          <a:sx n="91" d="100"/>
          <a:sy n="91" d="100"/>
        </p:scale>
        <p:origin x="360" y="7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defPPr/>
            <a:lvl1pPr algn="r">
              <a:defRPr sz="1200"/>
            </a:lvl1pPr>
          </a:lstStyle>
          <a:p>
            <a:pPr/>
            <a:fld id="{D2A48B96-639E-45A3-A0BA-2464DFDB1FAA}" type="datetimeFigureOut">
              <a:rPr lang="zh-CN" altLang="en-US" smtClean="0"/>
              <a:pPr/>
              <a:t>2020/8/7</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def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defPPr/>
            <a:lvl1pPr algn="r">
              <a:defRPr sz="1200"/>
            </a:lvl1pPr>
          </a:lstStyle>
          <a:p>
            <a:pPr/>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26" name="Rectangle 25"/>
            <p:cNvSpPr/>
            <p:nvPr/>
          </p:nvSpPr>
          <p:spPr>
            <a:xfrm>
              <a:off x="9603442" y="-8467"/>
              <a:ext cx="2588558" cy="6866467"/>
            </a:xfrm>
            <a:custGeom>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28" name="Rectangle 27"/>
            <p:cNvSpPr/>
            <p:nvPr/>
          </p:nvSpPr>
          <p:spPr>
            <a:xfrm>
              <a:off x="9334500" y="-8467"/>
              <a:ext cx="2854326" cy="6866467"/>
            </a:xfrm>
            <a:custGeom>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29" name="Rectangle 28"/>
            <p:cNvSpPr/>
            <p:nvPr/>
          </p:nvSpPr>
          <p:spPr>
            <a:xfrm>
              <a:off x="10898730" y="-8467"/>
              <a:ext cx="1290094" cy="6866467"/>
            </a:xfrm>
            <a:custGeom>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30" name="Rectangle 29"/>
            <p:cNvSpPr/>
            <p:nvPr/>
          </p:nvSpPr>
          <p:spPr>
            <a:xfrm>
              <a:off x="10938999" y="-8467"/>
              <a:ext cx="1249825" cy="6866467"/>
            </a:xfrm>
            <a:custGeom>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a:pPr/>
            </a:p>
          </p:txBody>
        </p:sp>
      </p:grpSp>
      <p:sp>
        <p:nvSpPr>
          <p:cNvPr id="2" name="Title 1"/>
          <p:cNvSpPr>
            <a:spLocks noGrp="1"/>
          </p:cNvSpPr>
          <p:nvPr>
            <p:ph type="ctrTitle"/>
          </p:nvPr>
        </p:nvSpPr>
        <p:spPr>
          <a:xfrm>
            <a:off x="1507067" y="2404534"/>
            <a:ext cx="7766936" cy="1646302"/>
          </a:xfrm>
        </p:spPr>
        <p:txBody>
          <a:bodyPr anchor="b">
            <a:noAutofit/>
          </a:bodyPr>
          <a:lstStyle>
            <a:defPPr/>
            <a:lvl1pPr algn="r">
              <a:defRPr sz="5400">
                <a:solidFill>
                  <a:schemeClr val="accent1"/>
                </a:solidFill>
              </a:defRPr>
            </a:lvl1pPr>
          </a:lstStyle>
          <a:p>
            <a:pPr/>
            <a:r>
              <a:rPr lang="zh-CN" altLang="en-US"/>
              <a:t>单击此处编辑母版标题样式</a:t>
            </a:r>
            <a:endParaRPr lang="en-US"/>
          </a:p>
        </p:txBody>
      </p:sp>
      <p:sp>
        <p:nvSpPr>
          <p:cNvPr id="3" name="Subtitle 2"/>
          <p:cNvSpPr>
            <a:spLocks noGrp="1"/>
          </p:cNvSpPr>
          <p:nvPr>
            <p:ph type="subTitle" idx="1"/>
          </p:nvPr>
        </p:nvSpPr>
        <p:spPr>
          <a:xfrm>
            <a:off x="1507067" y="4050833"/>
            <a:ext cx="7766936" cy="1096899"/>
          </a:xfrm>
        </p:spPr>
        <p:txBody>
          <a:bodyPr anchor="t"/>
          <a:lstStyle>
            <a:defPPr/>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r>
              <a:rPr lang="zh-CN" altLang="en-US"/>
              <a:t>单击此处编辑母版副标题样式</a:t>
            </a:r>
            <a:endParaRPr lang="en-US"/>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6216856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标题和描述">
    <p:spTree>
      <p:nvGrpSpPr>
        <p:cNvPr id="1" name=""/>
        <p:cNvGrpSpPr/>
        <p:nvPr/>
      </p:nvGrpSpPr>
      <p:grpSpPr>
        <a:xfrm>
          <a:off x="0" y="0"/>
          <a: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453736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带描述的引言">
    <p:spTree>
      <p:nvGrpSpPr>
        <p:cNvPr id="1" name=""/>
        <p:cNvGrpSpPr/>
        <p:nvPr/>
      </p:nvGrpSpPr>
      <p:grpSpPr>
        <a:xfrm>
          <a:off x="0" y="0"/>
          <a: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a:p>
        </p:txBody>
      </p:sp>
      <p:sp>
        <p:nvSpPr>
          <p:cNvPr id="23" name="Text Placeholder 9"/>
          <p:cNvSpPr>
            <a:spLocks noGrp="1"/>
          </p:cNvSpPr>
          <p:nvPr>
            <p:ph type="body" sz="quarter" idx="13"/>
          </p:nvPr>
        </p:nvSpPr>
        <p:spPr>
          <a:xfrm>
            <a:off x="1366139" y="3632200"/>
            <a:ext cx="7224524" cy="381000"/>
          </a:xfrm>
        </p:spPr>
        <p:txBody>
          <a:bodyPr anchor="ctr">
            <a:noAutofit/>
          </a:bodyPr>
          <a:lstStyle>
            <a:defPPr/>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defP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defP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extLst>
      <p:ext uri="{BB962C8B-B14F-4D97-AF65-F5344CB8AC3E}">
        <p14:creationId xmlns:p14="http://schemas.microsoft.com/office/powerpoint/2010/main" val="839851893"/>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名片">
    <p:spTree>
      <p:nvGrpSpPr>
        <p:cNvPr id="1" name=""/>
        <p:cNvGrpSpPr/>
        <p:nvPr/>
      </p:nvGrpSpPr>
      <p:grpSpPr>
        <a:xfrm>
          <a:off x="0" y="0"/>
          <a: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98783567"/>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引言名片">
    <p:spTree>
      <p:nvGrpSpPr>
        <p:cNvPr id="1" name=""/>
        <p:cNvGrpSpPr/>
        <p:nvPr/>
      </p:nvGrpSpPr>
      <p:grpSpPr>
        <a:xfrm>
          <a:off x="0" y="0"/>
          <a: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defPPr/>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defP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defP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4014601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真或假">
    <p:spTree>
      <p:nvGrpSpPr>
        <p:cNvPr id="1" name=""/>
        <p:cNvGrpSpPr/>
        <p:nvPr/>
      </p:nvGrpSpPr>
      <p:grpSpPr>
        <a:xfrm>
          <a:off x="0" y="0"/>
          <a: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defPPr/>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40599442"/>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defPPr/>
          </a:lstStyle>
          <a:p>
            <a:pPr/>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61676172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7967673" y="609599"/>
            <a:ext cx="1304743" cy="5251451"/>
          </a:xfrm>
        </p:spPr>
        <p:txBody>
          <a:bodyPr vert="eaVert" anchor="ctr"/>
          <a:lstStyle>
            <a:defPPr/>
          </a:lstStyle>
          <a:p>
            <a:pPr/>
            <a:r>
              <a:rPr lang="zh-CN" altLang="en-US"/>
              <a:t>单击此处编辑母版标题样式</a:t>
            </a:r>
            <a:endParaRPr lang="en-US"/>
          </a:p>
        </p:txBody>
      </p:sp>
      <p:sp>
        <p:nvSpPr>
          <p:cNvPr id="3" name="Vertical Text Placeholder 2"/>
          <p:cNvSpPr>
            <a:spLocks noGrp="1"/>
          </p:cNvSpPr>
          <p:nvPr>
            <p:ph type="body" orient="vert" idx="1"/>
          </p:nvPr>
        </p:nvSpPr>
        <p:spPr>
          <a:xfrm>
            <a:off x="677335" y="609600"/>
            <a:ext cx="7060150" cy="5251450"/>
          </a:xfrm>
        </p:spPr>
        <p:txBody>
          <a:bodyPr vert="eaVert"/>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656913353"/>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a:p>
        </p:txBody>
      </p:sp>
      <p:sp>
        <p:nvSpPr>
          <p:cNvPr id="3" name="Content Placeholder 2"/>
          <p:cNvSpPr>
            <a:spLocks noGrp="1"/>
          </p:cNvSpPr>
          <p:nvPr>
            <p:ph idx="1"/>
          </p:nvPr>
        </p:nvSpPr>
        <p:spPr/>
        <p:txBody>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86174872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677335" y="2700867"/>
            <a:ext cx="8596668" cy="1826581"/>
          </a:xfrm>
        </p:spPr>
        <p:txBody>
          <a:bodyPr anchor="b"/>
          <a:lstStyle>
            <a:defPPr/>
            <a:lvl1pPr algn="l">
              <a:defRPr sz="4000" b="0" cap="none"/>
            </a:lvl1pPr>
          </a:lstStyle>
          <a:p>
            <a:pPr/>
            <a:r>
              <a:rPr lang="zh-CN" altLang="en-US"/>
              <a:t>单击此处编辑母版标题样式</a:t>
            </a:r>
            <a:endParaRPr lang="en-US"/>
          </a:p>
        </p:txBody>
      </p:sp>
      <p:sp>
        <p:nvSpPr>
          <p:cNvPr id="3" name="Text Placeholder 2"/>
          <p:cNvSpPr>
            <a:spLocks noGrp="1"/>
          </p:cNvSpPr>
          <p:nvPr>
            <p:ph type="body" idx="1"/>
          </p:nvPr>
        </p:nvSpPr>
        <p:spPr>
          <a:xfrm>
            <a:off x="677335" y="4527448"/>
            <a:ext cx="8596668" cy="860400"/>
          </a:xfrm>
        </p:spPr>
        <p:txBody>
          <a:bodyPr anchor="t"/>
          <a:lstStyle>
            <a:defPPr/>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11"/>
          </p:nvPr>
        </p:nvSpPr>
        <p:spPr/>
        <p:txBody>
          <a:bodyPr/>
          <a:lstStyle>
            <a:defPPr/>
          </a:lstStyle>
          <a:p>
            <a:pPr/>
            <a:endParaRPr lang="zh-CN" altLang="en-US"/>
          </a:p>
        </p:txBody>
      </p:sp>
      <p:sp>
        <p:nvSpPr>
          <p:cNvPr id="6" name="Slide Number Placeholder 5"/>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96164553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defPPr/>
          </a:lstStyle>
          <a:p>
            <a:pPr/>
            <a:r>
              <a:rPr lang="zh-CN" altLang="en-US"/>
              <a:t>单击此处编辑母版标题样式</a:t>
            </a:r>
            <a:endParaRPr lang="en-US"/>
          </a:p>
        </p:txBody>
      </p:sp>
      <p:sp>
        <p:nvSpPr>
          <p:cNvPr id="3" name="Content Placeholder 2"/>
          <p:cNvSpPr>
            <a:spLocks noGrp="1"/>
          </p:cNvSpPr>
          <p:nvPr>
            <p:ph sz="half" idx="1"/>
          </p:nvPr>
        </p:nvSpPr>
        <p:spPr>
          <a:xfrm>
            <a:off x="677334" y="2160589"/>
            <a:ext cx="4184035" cy="3880772"/>
          </a:xfrm>
        </p:spPr>
        <p:txBody>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5089970" y="2160589"/>
            <a:ext cx="4184034" cy="3880773"/>
          </a:xfrm>
        </p:spPr>
        <p:txBody>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6" name="Footer Placeholder 5"/>
          <p:cNvSpPr>
            <a:spLocks noGrp="1"/>
          </p:cNvSpPr>
          <p:nvPr>
            <p:ph type="ftr" sz="quarter" idx="11"/>
          </p:nvPr>
        </p:nvSpPr>
        <p:spPr/>
        <p:txBody>
          <a:bodyPr/>
          <a:lstStyle>
            <a:defPPr/>
          </a:lstStyle>
          <a:p>
            <a:pPr/>
            <a:endParaRPr lang="zh-CN" altLang="en-US"/>
          </a:p>
        </p:txBody>
      </p:sp>
      <p:sp>
        <p:nvSpPr>
          <p:cNvPr id="7" name="Slide Number Placeholder 6"/>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5528516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p:txBody>
          <a:bodyPr/>
          <a:lstStyle>
            <a:defPPr/>
            <a:lvl1pPr>
              <a:defRPr/>
            </a:lvl1pPr>
          </a:lstStyle>
          <a:p>
            <a:pPr/>
            <a:r>
              <a:rPr lang="zh-CN" altLang="en-US"/>
              <a:t>单击此处编辑母版标题样式</a:t>
            </a:r>
            <a:endParaRPr lang="en-US"/>
          </a:p>
        </p:txBody>
      </p:sp>
      <p:sp>
        <p:nvSpPr>
          <p:cNvPr id="3" name="Text Placeholder 2"/>
          <p:cNvSpPr>
            <a:spLocks noGrp="1"/>
          </p:cNvSpPr>
          <p:nvPr>
            <p:ph type="body" idx="1"/>
          </p:nvPr>
        </p:nvSpPr>
        <p:spPr>
          <a:xfrm>
            <a:off x="675745" y="2160983"/>
            <a:ext cx="4185623" cy="576262"/>
          </a:xfrm>
        </p:spPr>
        <p:txBody>
          <a:bodyPr anchor="b">
            <a:noAutofit/>
          </a:bodyPr>
          <a:lstStyle>
            <a:defPPr/>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5088383" y="2160983"/>
            <a:ext cx="4185618" cy="576262"/>
          </a:xfrm>
        </p:spPr>
        <p:txBody>
          <a:bodyPr anchor="b">
            <a:noAutofit/>
          </a:bodyPr>
          <a:lstStyle>
            <a:defPPr/>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8" name="Footer Placeholder 7"/>
          <p:cNvSpPr>
            <a:spLocks noGrp="1"/>
          </p:cNvSpPr>
          <p:nvPr>
            <p:ph type="ftr" sz="quarter" idx="11"/>
          </p:nvPr>
        </p:nvSpPr>
        <p:spPr/>
        <p:txBody>
          <a:bodyPr/>
          <a:lstStyle>
            <a:defPPr/>
          </a:lstStyle>
          <a:p>
            <a:pPr/>
            <a:endParaRPr lang="zh-CN" altLang="en-US"/>
          </a:p>
        </p:txBody>
      </p:sp>
      <p:sp>
        <p:nvSpPr>
          <p:cNvPr id="9" name="Slide Number Placeholder 8"/>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04511788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a:xfrm>
            <a:off x="677334" y="609600"/>
            <a:ext cx="8596668" cy="1320800"/>
          </a:xfrm>
        </p:spPr>
        <p:txBody>
          <a:bodyPr/>
          <a:lstStyle>
            <a:defPPr/>
          </a:lstStyle>
          <a:p>
            <a:pPr/>
            <a:r>
              <a:rPr lang="zh-CN" altLang="en-US"/>
              <a:t>单击此处编辑母版标题样式</a:t>
            </a:r>
            <a:endParaRPr lang="en-US"/>
          </a:p>
        </p:txBody>
      </p:sp>
      <p:sp>
        <p:nvSpPr>
          <p:cNvPr id="3" name="Date Placeholder 2"/>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4" name="Footer Placeholder 3"/>
          <p:cNvSpPr>
            <a:spLocks noGrp="1"/>
          </p:cNvSpPr>
          <p:nvPr>
            <p:ph type="ftr" sz="quarter" idx="11"/>
          </p:nvPr>
        </p:nvSpPr>
        <p:spPr/>
        <p:txBody>
          <a:bodyPr/>
          <a:lstStyle>
            <a:defPPr/>
          </a:lstStyle>
          <a:p>
            <a:pPr/>
            <a:endParaRPr lang="zh-CN" altLang="en-US"/>
          </a:p>
        </p:txBody>
      </p:sp>
      <p:sp>
        <p:nvSpPr>
          <p:cNvPr id="5" name="Slide Number Placeholder 4"/>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5755367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3" name="Footer Placeholder 2"/>
          <p:cNvSpPr>
            <a:spLocks noGrp="1"/>
          </p:cNvSpPr>
          <p:nvPr>
            <p:ph type="ftr" sz="quarter" idx="11"/>
          </p:nvPr>
        </p:nvSpPr>
        <p:spPr/>
        <p:txBody>
          <a:bodyPr/>
          <a:lstStyle>
            <a:defPPr/>
          </a:lstStyle>
          <a:p>
            <a:pPr/>
            <a:endParaRPr lang="zh-CN" altLang="en-US"/>
          </a:p>
        </p:txBody>
      </p:sp>
      <p:sp>
        <p:nvSpPr>
          <p:cNvPr id="4" name="Slide Number Placeholder 3"/>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10064397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a:p>
        </p:txBody>
      </p:sp>
      <p:sp>
        <p:nvSpPr>
          <p:cNvPr id="3" name="Content Placeholder 2"/>
          <p:cNvSpPr>
            <a:spLocks noGrp="1"/>
          </p:cNvSpPr>
          <p:nvPr>
            <p:ph idx="1"/>
          </p:nvPr>
        </p:nvSpPr>
        <p:spPr>
          <a:xfrm>
            <a:off x="4760461" y="514924"/>
            <a:ext cx="4513541" cy="5526437"/>
          </a:xfrm>
        </p:spPr>
        <p:txBody>
          <a:bodyPr>
            <a:normAutofit/>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6" name="Footer Placeholder 5"/>
          <p:cNvSpPr>
            <a:spLocks noGrp="1"/>
          </p:cNvSpPr>
          <p:nvPr>
            <p:ph type="ftr" sz="quarter" idx="11"/>
          </p:nvPr>
        </p:nvSpPr>
        <p:spPr/>
        <p:txBody>
          <a:bodyPr/>
          <a:lstStyle>
            <a:defPPr/>
          </a:lstStyle>
          <a:p>
            <a:pPr/>
            <a:endParaRPr lang="zh-CN" altLang="en-US"/>
          </a:p>
        </p:txBody>
      </p:sp>
      <p:sp>
        <p:nvSpPr>
          <p:cNvPr id="7" name="Slide Number Placeholder 6"/>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53670850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defPPr/>
          </a:lstStyle>
          <a:p>
            <a:pPr/>
            <a:fld id="{530820CF-B880-4189-942D-D702A7CBA730}" type="datetimeFigureOut">
              <a:rPr lang="zh-CN" altLang="en-US" smtClean="0"/>
              <a:pPr/>
              <a:t>2020/8/7</a:t>
            </a:fld>
            <a:endParaRPr lang="zh-CN" altLang="en-US"/>
          </a:p>
        </p:txBody>
      </p:sp>
      <p:sp>
        <p:nvSpPr>
          <p:cNvPr id="6" name="Footer Placeholder 5"/>
          <p:cNvSpPr>
            <a:spLocks noGrp="1"/>
          </p:cNvSpPr>
          <p:nvPr>
            <p:ph type="ftr" sz="quarter" idx="11"/>
          </p:nvPr>
        </p:nvSpPr>
        <p:spPr/>
        <p:txBody>
          <a:bodyPr/>
          <a:lstStyle>
            <a:defPPr/>
          </a:lstStyle>
          <a:p>
            <a:pPr/>
            <a:endParaRPr lang="zh-CN" altLang="en-US"/>
          </a:p>
        </p:txBody>
      </p:sp>
      <p:sp>
        <p:nvSpPr>
          <p:cNvPr id="7" name="Slide Number Placeholder 6"/>
          <p:cNvSpPr>
            <a:spLocks noGrp="1"/>
          </p:cNvSpPr>
          <p:nvPr>
            <p:ph type="sldNum" sz="quarter" idx="12"/>
          </p:nvPr>
        </p:nvSpPr>
        <p:spPr/>
        <p:txBody>
          <a:bodyPr/>
          <a:lstStyle>
            <a:def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34734329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3" name="Rectangle 25"/>
            <p:cNvSpPr/>
            <p:nvPr/>
          </p:nvSpPr>
          <p:spPr>
            <a:xfrm>
              <a:off x="9603442" y="-8467"/>
              <a:ext cx="2588558" cy="6866467"/>
            </a:xfrm>
            <a:custGeom>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5" name="Rectangle 27"/>
            <p:cNvSpPr/>
            <p:nvPr/>
          </p:nvSpPr>
          <p:spPr>
            <a:xfrm>
              <a:off x="9334500" y="-8467"/>
              <a:ext cx="2854326" cy="6866467"/>
            </a:xfrm>
            <a:custGeom>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6" name="Rectangle 28"/>
            <p:cNvSpPr/>
            <p:nvPr/>
          </p:nvSpPr>
          <p:spPr>
            <a:xfrm>
              <a:off x="10898730" y="-8467"/>
              <a:ext cx="1290094" cy="6866467"/>
            </a:xfrm>
            <a:custGeom>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7" name="Rectangle 29"/>
            <p:cNvSpPr/>
            <p:nvPr/>
          </p:nvSpPr>
          <p:spPr>
            <a:xfrm>
              <a:off x="10938999" y="-8467"/>
              <a:ext cx="1249825" cy="6866467"/>
            </a:xfrm>
            <a:custGeom>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defPPr/>
            </a:lstStyle>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defPPr/>
          </a:lstStyle>
          <a:p>
            <a:r>
              <a:rPr lang="zh-CN" altLang="en-US"/>
              <a:t>单击此处编辑母版标题样式</a:t>
            </a:r>
            <a:endParaRPr lang="en-US"/>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def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defPPr/>
            <a:lvl1pPr algn="r">
              <a:defRPr sz="900">
                <a:solidFill>
                  <a:schemeClr val="tx1">
                    <a:tint val="75000"/>
                  </a:schemeClr>
                </a:solidFill>
              </a:defRPr>
            </a:lvl1pPr>
          </a:lstStyle>
          <a:p>
            <a:pPr/>
            <a:fld id="{530820CF-B880-4189-942D-D702A7CBA730}" type="datetimeFigureOut">
              <a:rPr lang="zh-CN" altLang="en-US" smtClean="0"/>
              <a:pPr/>
              <a:t>2020/8/7</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defPPr/>
            <a:lvl1pPr algn="l">
              <a:defRPr sz="900">
                <a:solidFill>
                  <a:schemeClr val="tx1">
                    <a:tint val="75000"/>
                  </a:schemeClr>
                </a:solidFill>
              </a:defRPr>
            </a:lvl1pPr>
          </a:lstStyle>
          <a:p>
            <a:pPr/>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defPPr/>
            <a:lvl1pPr algn="r">
              <a:defRPr sz="900">
                <a:solidFill>
                  <a:schemeClr val="accent1"/>
                </a:solidFill>
              </a:defRPr>
            </a:lvl1pPr>
          </a:lstStyle>
          <a:p>
            <a:pPr/>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80009374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DA28F49-82E9-4472-853A-72ADD018D508}"/>
              </a:ext>
            </a:extLst>
          </p:cNvPr>
          <p:cNvSpPr>
            <a:spLocks noGrp="1"/>
          </p:cNvSpPr>
          <p:nvPr>
            <p:ph type="title"/>
          </p:nvPr>
        </p:nvSpPr>
        <p:spPr>
          <a:xfrm>
            <a:off x="609600" y="593123"/>
            <a:ext cx="10972800" cy="824513"/>
          </a:xfrm>
        </p:spPr>
        <p:txBody>
          <a:bodyPr>
            <a:normAutofit/>
          </a:bodyPr>
          <a:lstStyle>
            <a:defPPr/>
          </a:lstStyle>
          <a:p>
            <a:pPr algn="l"/>
            <a:r>
              <a:rPr lang="zh-CN" altLang="en-US" sz="4000" b="1">
                <a:solidFill>
                  <a:srgbClr val="FF00FF"/>
                </a:solidFill>
              </a:rPr>
              <a:t>一、导入新课</a:t>
            </a:r>
          </a:p>
        </p:txBody>
      </p:sp>
      <p:sp>
        <p:nvSpPr>
          <p:cNvPr id="3" name="内容占位符 2">
            <a:extLst>
              <a:ext uri="{FF2B5EF4-FFF2-40B4-BE49-F238E27FC236}">
                <a16:creationId xmlns:a16="http://schemas.microsoft.com/office/drawing/2014/main" id="{B4116D57-7641-42DA-83B8-CCEE31B582E9}"/>
              </a:ext>
            </a:extLst>
          </p:cNvPr>
          <p:cNvSpPr>
            <a:spLocks noGrp="1"/>
          </p:cNvSpPr>
          <p:nvPr>
            <p:ph idx="1"/>
          </p:nvPr>
        </p:nvSpPr>
        <p:spPr>
          <a:xfrm>
            <a:off x="677334" y="1417637"/>
            <a:ext cx="8596668" cy="4623726"/>
          </a:xfrm>
        </p:spPr>
        <p:txBody>
          <a:bodyPr>
            <a:noAutofit/>
          </a:bodyPr>
          <a:lstStyle>
            <a:defPPr/>
          </a:lstStyle>
          <a:p>
            <a:pPr marL="0" indent="0">
              <a:buNone/>
            </a:pPr>
            <a:r>
              <a:rPr lang="zh-CN" altLang="en-US" sz="2800" b="1">
                <a:solidFill>
                  <a:srgbClr val="0000CC"/>
                </a:solidFill>
              </a:rPr>
              <a:t>       作者昌耀写的这首诗，是在登峰途中的体验与感怀。诗题交待了作者所处的位置。“这是我此刻仅能征服的高度了”暗含着此刻诗人因身体疲惫而打算暂歇，但并未放弃征服新的高度之意。“小心探出前额”的举动说明海拔之高。薄壁那边上演的是雪峰日落的一幕，“彷徨”一词生动地概括出了夕阳欲落未落之貌。但西沉之势不可逆转，冷热交接之时，迫近冰峰的红日显现出跃赴绝境的决然的姿态。山海的幽杳又似有黑洞般无穷的引力。石砾不时的滑坡，深渊兴起</a:t>
            </a:r>
          </a:p>
        </p:txBody>
      </p:sp>
    </p:spTree>
    <p:extLst>
      <p:ext uri="{BB962C8B-B14F-4D97-AF65-F5344CB8AC3E}">
        <p14:creationId xmlns:p14="http://schemas.microsoft.com/office/powerpoint/2010/main" val="27986011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45989" y="809368"/>
            <a:ext cx="11096368" cy="5822091"/>
          </a:xfrm>
        </p:spPr>
        <p:txBody>
          <a:bodyPr/>
          <a:lstStyle>
            <a:defPPr/>
          </a:lstStyle>
          <a:p>
            <a:pPr marL="0" indent="0">
              <a:buNone/>
            </a:pPr>
            <a:r>
              <a:rPr lang="en-US" altLang="zh-CN"/>
              <a:t>   </a:t>
            </a:r>
          </a:p>
          <a:p>
            <a:pPr marL="0" indent="0">
              <a:buNone/>
            </a:pPr>
            <a:r>
              <a:rPr lang="zh-CN" altLang="en-US" b="1">
                <a:solidFill>
                  <a:srgbClr val="0000CC"/>
                </a:solidFill>
                <a:latin typeface="+mn-ea"/>
              </a:rPr>
              <a:t>   </a:t>
            </a:r>
            <a:r>
              <a:rPr lang="zh-CN" altLang="en-US" b="1">
                <a:solidFill>
                  <a:srgbClr val="FF00FF"/>
                </a:solidFill>
                <a:latin typeface="+mn-ea"/>
              </a:rPr>
              <a:t>课堂活动</a:t>
            </a:r>
            <a:r>
              <a:rPr lang="en-US" altLang="zh-CN" b="1">
                <a:solidFill>
                  <a:srgbClr val="FF00FF"/>
                </a:solidFill>
                <a:latin typeface="+mn-ea"/>
              </a:rPr>
              <a:t>:</a:t>
            </a:r>
            <a:r>
              <a:rPr lang="zh-CN" altLang="en-US" b="1">
                <a:solidFill>
                  <a:srgbClr val="FF00FF"/>
                </a:solidFill>
                <a:latin typeface="+mn-ea"/>
              </a:rPr>
              <a:t>同学们自主朗诵诗歌</a:t>
            </a:r>
            <a:r>
              <a:rPr lang="en-US" altLang="zh-CN" b="1">
                <a:solidFill>
                  <a:srgbClr val="FF00FF"/>
                </a:solidFill>
                <a:latin typeface="+mn-ea"/>
              </a:rPr>
              <a:t>,</a:t>
            </a:r>
            <a:r>
              <a:rPr lang="zh-CN" altLang="en-US" b="1">
                <a:solidFill>
                  <a:srgbClr val="FF00FF"/>
                </a:solidFill>
                <a:latin typeface="+mn-ea"/>
              </a:rPr>
              <a:t>理解诗歌</a:t>
            </a:r>
            <a:r>
              <a:rPr lang="en-US" altLang="zh-CN" b="1">
                <a:solidFill>
                  <a:srgbClr val="FF00FF"/>
                </a:solidFill>
                <a:latin typeface="+mn-ea"/>
              </a:rPr>
              <a:t>,</a:t>
            </a:r>
            <a:r>
              <a:rPr lang="zh-CN" altLang="en-US" b="1">
                <a:solidFill>
                  <a:srgbClr val="FF00FF"/>
                </a:solidFill>
                <a:latin typeface="+mn-ea"/>
              </a:rPr>
              <a:t>各小组讨论诗歌的内容、形象、主题、表达艺术，探究作者的观点态度与诗歌的寓意。</a:t>
            </a:r>
            <a:endParaRPr lang="en-US" altLang="zh-CN" b="1">
              <a:solidFill>
                <a:srgbClr val="FF00FF"/>
              </a:solidFill>
              <a:latin typeface="+mn-ea"/>
            </a:endParaRPr>
          </a:p>
          <a:p>
            <a:pPr marL="0" indent="0">
              <a:buNone/>
            </a:pPr>
            <a:r>
              <a:rPr lang="en-US" altLang="zh-CN" b="1">
                <a:solidFill>
                  <a:srgbClr val="0000CC"/>
                </a:solidFill>
                <a:latin typeface="+mn-ea"/>
              </a:rPr>
              <a:t>  </a:t>
            </a:r>
            <a:endParaRPr lang="zh-CN" altLang="en-US" b="1">
              <a:solidFill>
                <a:srgbClr val="0000CC"/>
              </a:solidFill>
              <a:latin typeface="+mn-ea"/>
            </a:endParaRPr>
          </a:p>
        </p:txBody>
      </p:sp>
    </p:spTree>
    <p:extLst>
      <p:ext uri="{BB962C8B-B14F-4D97-AF65-F5344CB8AC3E}">
        <p14:creationId xmlns:p14="http://schemas.microsoft.com/office/powerpoint/2010/main" val="76465056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F64797D-CDA6-458A-BC9A-6ABEF5F4964F}"/>
              </a:ext>
            </a:extLst>
          </p:cNvPr>
          <p:cNvSpPr>
            <a:spLocks noGrp="1"/>
          </p:cNvSpPr>
          <p:nvPr>
            <p:ph type="title"/>
          </p:nvPr>
        </p:nvSpPr>
        <p:spPr/>
        <p:txBody>
          <a:bodyPr/>
          <a:lstStyle>
            <a:defPPr/>
          </a:lstStyle>
          <a:p>
            <a:pPr/>
            <a:r>
              <a:rPr lang="zh-CN" altLang="zh-CN" sz="40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解题</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78EF00AD-83B9-46D7-9D4A-309F9B177442}"/>
              </a:ext>
            </a:extLst>
          </p:cNvPr>
          <p:cNvSpPr>
            <a:spLocks noGrp="1"/>
          </p:cNvSpPr>
          <p:nvPr>
            <p:ph idx="1"/>
          </p:nvPr>
        </p:nvSpPr>
        <p:spPr>
          <a:xfrm>
            <a:off x="677334" y="2185756"/>
            <a:ext cx="8596668" cy="3880773"/>
          </a:xfrm>
        </p:spPr>
        <p:txBody>
          <a:bodyPr>
            <a:normAutofit lnSpcReduction="10000"/>
          </a:bodyPr>
          <a:lstStyle>
            <a:defPPr/>
          </a:lstStyle>
          <a:p>
            <a:pPr algn="l">
              <a:spcAft>
                <a:spcPct val="0"/>
              </a:spcAft>
            </a:pP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峨日朵”是现在的海北藏族自治州祁连县的峨堡镇的老百姓对“峨堡”一词的口语发音。“峨日朵雪峰”便是峨堡乡境内的祁连山脉中一座或者几座小雪峰。它们原本没有自己独立的名字，诗人拿来作为诗中一个如画的诗作之远景而已。</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224005199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51935" y="535459"/>
            <a:ext cx="11030465" cy="882178"/>
          </a:xfrm>
        </p:spPr>
        <p:txBody>
          <a:bodyPr>
            <a:normAutofit/>
          </a:bodyPr>
          <a:lstStyle>
            <a:defPPr/>
          </a:lstStyle>
          <a:p>
            <a:pPr algn="l"/>
            <a:r>
              <a:rPr lang="zh-CN" altLang="en-US" sz="4000" b="1">
                <a:solidFill>
                  <a:srgbClr val="FF00FF"/>
                </a:solidFill>
              </a:rPr>
              <a:t>四</a:t>
            </a:r>
            <a:r>
              <a:rPr lang="en-US" altLang="zh-CN" sz="4000" b="1">
                <a:solidFill>
                  <a:srgbClr val="FF00FF"/>
                </a:solidFill>
              </a:rPr>
              <a:t>.</a:t>
            </a:r>
            <a:r>
              <a:rPr lang="zh-CN" altLang="en-US" sz="4000" b="1">
                <a:solidFill>
                  <a:srgbClr val="FF00FF"/>
                </a:solidFill>
              </a:rPr>
              <a:t>合作探究</a:t>
            </a:r>
          </a:p>
        </p:txBody>
      </p:sp>
      <p:pic>
        <p:nvPicPr>
          <p:cNvPr id="4" name="内容占位符 3"/>
          <p:cNvPicPr>
            <a:picLocks noGrp="1" noChangeAspect="1"/>
          </p:cNvPicPr>
          <p:nvPr>
            <p:ph idx="1"/>
          </p:nvPr>
        </p:nvPicPr>
        <p:blipFill>
          <a:blip r:embed="rId2"/>
          <a:stretch>
            <a:fillRect/>
          </a:stretch>
        </p:blipFill>
        <p:spPr>
          <a:xfrm>
            <a:off x="1635541" y="2160588"/>
            <a:ext cx="6680955" cy="3881437"/>
          </a:xfrm>
          <a:prstGeom prst="rect">
            <a:avLst/>
          </a:prstGeom>
        </p:spPr>
      </p:pic>
    </p:spTree>
    <p:extLst>
      <p:ext uri="{BB962C8B-B14F-4D97-AF65-F5344CB8AC3E}">
        <p14:creationId xmlns:p14="http://schemas.microsoft.com/office/powerpoint/2010/main" val="381638208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792F8393-9E23-4136-BD7A-3935D7E254E1}"/>
              </a:ext>
            </a:extLst>
          </p:cNvPr>
          <p:cNvSpPr>
            <a:spLocks noGrp="1"/>
          </p:cNvSpPr>
          <p:nvPr>
            <p:ph type="title"/>
          </p:nvPr>
        </p:nvSpPr>
        <p:spPr/>
        <p:txBody>
          <a:bodyPr>
            <a:normAutofit fontScale="90000"/>
          </a:bodyPr>
          <a:lstStyle>
            <a:defPPr/>
          </a:lstStyle>
          <a:p>
            <a:r>
              <a:rPr lang="zh-CN"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整体感知 </a:t>
            </a:r>
            <a:br>
              <a:rPr lang="en-US"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br>
            <a:r>
              <a:rPr lang="en-US"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1</a:t>
            </a:r>
            <a:r>
              <a:rPr lang="zh-CN" altLang="en-US"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读完这首诗，你有什么样的感受</a:t>
            </a: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br>
              <a:rPr lang="zh-CN" altLang="zh-CN" sz="3600" kern="100">
                <a:effectLst/>
                <a:latin typeface="等线" panose="02010600030101010101" pitchFamily="2" charset="-122"/>
                <a:ea typeface="等线"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id="{4293B7B4-9ED8-46BE-933A-11C96C8E00D9}"/>
              </a:ext>
            </a:extLst>
          </p:cNvPr>
          <p:cNvSpPr>
            <a:spLocks noGrp="1"/>
          </p:cNvSpPr>
          <p:nvPr>
            <p:ph idx="1"/>
          </p:nvPr>
        </p:nvSpPr>
        <p:spPr/>
        <p:txBody>
          <a:bodyPr/>
          <a:lstStyle>
            <a:defPPr/>
          </a:lstStyle>
          <a:p>
            <a:pPr algn="l">
              <a:spcAft>
                <a:spcPct val="0"/>
              </a:spcAft>
            </a:pPr>
            <a:r>
              <a:rPr lang="zh-CN" altLang="zh-CN" sz="40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这首诗描写了一个登山勇士的所见所思，通过对景物的描写，营造了一种凝重壮美的氛围。</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endParaRPr lang="zh-CN" altLang="en-US"/>
          </a:p>
        </p:txBody>
      </p:sp>
    </p:spTree>
    <p:extLst>
      <p:ext uri="{BB962C8B-B14F-4D97-AF65-F5344CB8AC3E}">
        <p14:creationId xmlns:p14="http://schemas.microsoft.com/office/powerpoint/2010/main" val="191371884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85CF32B-55F7-45E1-8F2E-ED608D9B9E4F}"/>
              </a:ext>
            </a:extLst>
          </p:cNvPr>
          <p:cNvSpPr>
            <a:spLocks noGrp="1"/>
          </p:cNvSpPr>
          <p:nvPr>
            <p:ph type="title"/>
          </p:nvPr>
        </p:nvSpPr>
        <p:spPr/>
        <p:txBody>
          <a:bodyPr>
            <a:normAutofit fontScale="90000"/>
          </a:bodyPr>
          <a:lstStyle>
            <a:defPPr/>
          </a:lstStyle>
          <a:p>
            <a:r>
              <a:rPr lang="en-US"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2</a:t>
            </a:r>
            <a:r>
              <a:rPr lang="zh-CN"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．诗人说我“惊异于”，诗人惊异什么呢？</a:t>
            </a:r>
            <a:br>
              <a:rPr lang="zh-CN" altLang="zh-CN" sz="3600" kern="100">
                <a:solidFill>
                  <a:schemeClr val="accent4"/>
                </a:solidFill>
                <a:effectLst/>
                <a:latin typeface="等线" panose="02010600030101010101" pitchFamily="2" charset="-122"/>
                <a:ea typeface="等线" panose="02010600030101010101" pitchFamily="2" charset="-122"/>
                <a:cs typeface="Times New Roman" panose="02020603050405020304" pitchFamily="18" charset="0"/>
              </a:rPr>
            </a:br>
            <a:endParaRPr lang="zh-CN" altLang="en-US">
              <a:solidFill>
                <a:schemeClr val="accent4"/>
              </a:solidFill>
            </a:endParaRPr>
          </a:p>
        </p:txBody>
      </p:sp>
      <p:sp>
        <p:nvSpPr>
          <p:cNvPr id="3" name="内容占位符 2">
            <a:extLst>
              <a:ext uri="{FF2B5EF4-FFF2-40B4-BE49-F238E27FC236}">
                <a16:creationId xmlns:a16="http://schemas.microsoft.com/office/drawing/2014/main" id="{71CA3010-D833-48CD-9F98-C31ABCD2808E}"/>
              </a:ext>
            </a:extLst>
          </p:cNvPr>
          <p:cNvSpPr>
            <a:spLocks noGrp="1"/>
          </p:cNvSpPr>
          <p:nvPr>
            <p:ph idx="1"/>
          </p:nvPr>
        </p:nvSpPr>
        <p:spPr/>
        <p:txBody>
          <a:bodyPr/>
          <a:lstStyle>
            <a:defPPr/>
          </a:lstStyle>
          <a:p>
            <a:pPr algn="l">
              <a:spcAft>
                <a:spcPct val="0"/>
              </a:spcAft>
            </a:pPr>
            <a:r>
              <a:rPr lang="zh-CN" altLang="zh-CN" sz="40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惊异于太阳跃入大海的景象。使用了“薄壁”“峨日朵之雪”“太阳”“山海”等意象，描绘了一幅壮丽的雪峰落日景象。</a:t>
            </a:r>
            <a:endParaRPr lang="zh-CN" altLang="zh-CN" sz="4000" kern="100">
              <a:effectLst/>
              <a:latin typeface="等线" panose="02010600030101010101" pitchFamily="2" charset="-122"/>
              <a:ea typeface="等线" panose="02010600030101010101" pitchFamily="2" charset="-122"/>
              <a:cs typeface="Times New Roman" panose="02020603050405020304" pitchFamily="18" charset="0"/>
            </a:endParaRPr>
          </a:p>
          <a:p>
            <a:pPr/>
            <a:endParaRPr lang="zh-CN" altLang="en-US"/>
          </a:p>
        </p:txBody>
      </p:sp>
    </p:spTree>
    <p:extLst>
      <p:ext uri="{BB962C8B-B14F-4D97-AF65-F5344CB8AC3E}">
        <p14:creationId xmlns:p14="http://schemas.microsoft.com/office/powerpoint/2010/main" val="261286803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64757" y="749643"/>
            <a:ext cx="11697729" cy="5725298"/>
          </a:xfrm>
        </p:spPr>
        <p:txBody>
          <a:bodyPr/>
          <a:lstStyle>
            <a:defPPr/>
          </a:lstStyle>
          <a:p>
            <a:pPr marL="0" indent="0">
              <a:buNone/>
            </a:pPr>
            <a:r>
              <a:rPr lang="en-US" altLang="zh-CN" sz="2800">
                <a:latin typeface="+mn-ea"/>
              </a:rPr>
              <a:t>    </a:t>
            </a:r>
          </a:p>
          <a:p>
            <a:pPr marL="0" indent="0">
              <a:lnSpc>
                <a:spcPct val="150000"/>
              </a:lnSpc>
              <a:buNone/>
            </a:pPr>
            <a:r>
              <a:rPr lang="en-US" altLang="zh-CN" sz="2800">
                <a:latin typeface="+mn-ea"/>
              </a:rPr>
              <a:t>    </a:t>
            </a:r>
            <a:r>
              <a:rPr lang="en-US" altLang="zh-CN" sz="2800" b="1">
                <a:solidFill>
                  <a:srgbClr val="0000CC"/>
                </a:solidFill>
                <a:latin typeface="+mn-ea"/>
              </a:rPr>
              <a:t>3.</a:t>
            </a:r>
            <a:r>
              <a:rPr lang="zh-CN" altLang="en-US" sz="2800" b="1">
                <a:solidFill>
                  <a:srgbClr val="0000CC"/>
                </a:solidFill>
                <a:latin typeface="+mn-ea"/>
              </a:rPr>
              <a:t>诗人为什么惊异于“太阳正决然跃入一片引力无穷的山海”？</a:t>
            </a:r>
            <a:endParaRPr lang="en-US" altLang="zh-CN" sz="2800" b="1">
              <a:solidFill>
                <a:srgbClr val="0000CC"/>
              </a:solidFill>
              <a:latin typeface="+mn-ea"/>
            </a:endParaRPr>
          </a:p>
          <a:p>
            <a:pPr marL="0" indent="0">
              <a:lnSpc>
                <a:spcPct val="150000"/>
              </a:lnSpc>
              <a:buNone/>
            </a:pPr>
            <a:r>
              <a:rPr lang="zh-CN" altLang="en-US" sz="2800" b="1">
                <a:latin typeface="+mn-ea"/>
              </a:rPr>
              <a:t>    </a:t>
            </a:r>
            <a:r>
              <a:rPr lang="zh-CN" altLang="en-US" sz="2800" b="1">
                <a:solidFill>
                  <a:srgbClr val="FF00FF"/>
                </a:solidFill>
                <a:latin typeface="+mn-ea"/>
              </a:rPr>
              <a:t>探究：诗人认为，眼前的景物仿佛是一切艰辛的一种报偿，“我”吃惊地看到一派壮丽的雪峰落日景象，一个宛转重叠绵密奇崛的长句，写那太阳彷徨久之终于突然向一片山海跃入。还未见过有人把落日的张力和动势如此精炼地组织在一个句子之中。长句极易写得或累赘或松散或拖沓，而这里意象的密度却显示了诗人锤炼的功力。</a:t>
            </a:r>
            <a:endParaRPr lang="en-US" altLang="zh-CN" sz="2800" b="1">
              <a:solidFill>
                <a:srgbClr val="FF00FF"/>
              </a:solidFill>
              <a:latin typeface="+mn-ea"/>
            </a:endParaRPr>
          </a:p>
          <a:p>
            <a:pPr marL="0" indent="0">
              <a:buNone/>
            </a:pPr>
            <a:endParaRPr lang="zh-CN" altLang="en-US" sz="2800">
              <a:latin typeface="+mn-ea"/>
            </a:endParaRPr>
          </a:p>
          <a:p>
            <a:pPr marL="0" indent="0">
              <a:buNone/>
            </a:pPr>
            <a:endParaRPr lang="zh-CN" altLang="en-US"/>
          </a:p>
        </p:txBody>
      </p:sp>
    </p:spTree>
    <p:extLst>
      <p:ext uri="{BB962C8B-B14F-4D97-AF65-F5344CB8AC3E}">
        <p14:creationId xmlns:p14="http://schemas.microsoft.com/office/powerpoint/2010/main" val="41487446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DA9EDF0A-80EE-457C-8FB1-56D4D8801EF5}"/>
              </a:ext>
            </a:extLst>
          </p:cNvPr>
          <p:cNvSpPr>
            <a:spLocks noGrp="1"/>
          </p:cNvSpPr>
          <p:nvPr>
            <p:ph type="title"/>
          </p:nvPr>
        </p:nvSpPr>
        <p:spPr/>
        <p:txBody>
          <a:bodyPr>
            <a:normAutofit fontScale="90000"/>
          </a:bodyPr>
          <a:lstStyle>
            <a:defPPr/>
          </a:lstStyle>
          <a:p>
            <a:r>
              <a:rPr lang="en-US" altLang="zh-CN" kern="0">
                <a:solidFill>
                  <a:schemeClr val="accent4"/>
                </a:solidFill>
                <a:latin typeface="等线" panose="02010600030101010101" pitchFamily="2" charset="-122"/>
                <a:ea typeface="宋体" panose="02010600030101010101" pitchFamily="2" charset="-122"/>
                <a:cs typeface="宋体" panose="02010600030101010101" pitchFamily="2" charset="-122"/>
              </a:rPr>
              <a:t>4</a:t>
            </a:r>
            <a:r>
              <a:rPr lang="zh-CN" altLang="en-US"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chemeClr val="accent4"/>
                </a:solidFill>
                <a:effectLst/>
                <a:latin typeface="等线" panose="02010600030101010101" pitchFamily="2" charset="-122"/>
                <a:ea typeface="宋体" panose="02010600030101010101" pitchFamily="2" charset="-122"/>
                <a:cs typeface="宋体" panose="02010600030101010101" pitchFamily="2" charset="-122"/>
              </a:rPr>
              <a:t>诗人是如何描写雪峰落日和滑坡时壮丽景象的？</a:t>
            </a:r>
            <a:br>
              <a:rPr lang="zh-CN" altLang="zh-CN" sz="3600" kern="100">
                <a:solidFill>
                  <a:schemeClr val="accent4"/>
                </a:solidFill>
                <a:effectLst/>
                <a:latin typeface="等线" panose="02010600030101010101" pitchFamily="2" charset="-122"/>
                <a:ea typeface="等线" panose="02010600030101010101" pitchFamily="2" charset="-122"/>
                <a:cs typeface="Times New Roman" panose="02020603050405020304" pitchFamily="18" charset="0"/>
              </a:rPr>
            </a:br>
            <a:endParaRPr lang="zh-CN" altLang="en-US">
              <a:solidFill>
                <a:schemeClr val="accent4"/>
              </a:solidFill>
            </a:endParaRPr>
          </a:p>
        </p:txBody>
      </p:sp>
      <p:sp>
        <p:nvSpPr>
          <p:cNvPr id="3" name="内容占位符 2">
            <a:extLst>
              <a:ext uri="{FF2B5EF4-FFF2-40B4-BE49-F238E27FC236}">
                <a16:creationId xmlns:a16="http://schemas.microsoft.com/office/drawing/2014/main" id="{ECCD8C73-2EE5-49B9-946E-D384E1B96D82}"/>
              </a:ext>
            </a:extLst>
          </p:cNvPr>
          <p:cNvSpPr>
            <a:spLocks noGrp="1"/>
          </p:cNvSpPr>
          <p:nvPr>
            <p:ph idx="1"/>
          </p:nvPr>
        </p:nvSpPr>
        <p:spPr>
          <a:xfrm>
            <a:off x="677334" y="1795245"/>
            <a:ext cx="8596668" cy="4246118"/>
          </a:xfrm>
        </p:spPr>
        <p:txBody>
          <a:bodyPr>
            <a:normAutofit/>
          </a:bodyPr>
          <a:lstStyle>
            <a:defPPr/>
          </a:lstStyle>
          <a:p>
            <a:pPr algn="l">
              <a:spcAft>
                <a:spcPct val="0"/>
              </a:spcAft>
            </a:pP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“惊异于薄壁那边</a:t>
            </a:r>
            <a:r>
              <a:rPr lang="en-US"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朝向峨日朵之雪彷徨许久的太阳</a:t>
            </a:r>
            <a:r>
              <a:rPr lang="en-US"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正决然跃入一片引力无穷的</a:t>
            </a:r>
            <a:r>
              <a:rPr lang="en-US"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山海。石砾不时滑坡，</a:t>
            </a:r>
            <a:r>
              <a:rPr lang="en-US"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引动棕色深渊自上而下的一派嚣鸣，</a:t>
            </a:r>
            <a:r>
              <a:rPr lang="en-US"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a:t>
            </a:r>
            <a:r>
              <a:rPr lang="zh-CN" altLang="zh-CN" sz="36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像军旅远去的喊杀声。”</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299661857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7265" y="685802"/>
            <a:ext cx="9852529" cy="6044512"/>
          </a:xfrm>
        </p:spPr>
        <p:txBody>
          <a:bodyPr>
            <a:normAutofit/>
          </a:bodyPr>
          <a:lstStyle>
            <a:defPPr/>
          </a:lstStyle>
          <a:p>
            <a:pPr marL="0" indent="0">
              <a:lnSpc>
                <a:spcPct val="150000"/>
              </a:lnSpc>
              <a:buNone/>
            </a:pPr>
            <a:r>
              <a:rPr lang="en-US" altLang="zh-CN" sz="3000" b="1">
                <a:latin typeface="+mn-ea"/>
              </a:rPr>
              <a:t>    </a:t>
            </a:r>
            <a:r>
              <a:rPr lang="en-US" altLang="zh-CN" sz="3000" b="1">
                <a:solidFill>
                  <a:schemeClr val="accent4"/>
                </a:solidFill>
                <a:latin typeface="+mn-ea"/>
              </a:rPr>
              <a:t>5.</a:t>
            </a:r>
            <a:r>
              <a:rPr lang="zh-CN" altLang="en-US" sz="3000" b="1">
                <a:solidFill>
                  <a:schemeClr val="accent4"/>
                </a:solidFill>
                <a:latin typeface="+mn-ea"/>
              </a:rPr>
              <a:t>诗人在作品中是怎样呈现视觉形象与听觉形象的？</a:t>
            </a:r>
          </a:p>
          <a:p>
            <a:pPr algn="l">
              <a:spcAft>
                <a:spcPct val="0"/>
              </a:spcAft>
            </a:pPr>
            <a:r>
              <a:rPr lang="zh-CN" altLang="zh-CN" sz="44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先用一个长句描写太阳彷徨后向山海跃出的</a:t>
            </a:r>
            <a:r>
              <a:rPr lang="zh-CN" altLang="zh-CN" sz="4400" b="1" kern="0">
                <a:solidFill>
                  <a:srgbClr val="000000"/>
                </a:solidFill>
                <a:effectLst/>
                <a:latin typeface="等线" panose="02010600030101010101" pitchFamily="2" charset="-122"/>
                <a:ea typeface="宋体" panose="02010600030101010101" pitchFamily="2" charset="-122"/>
                <a:cs typeface="宋体" panose="02010600030101010101" pitchFamily="2" charset="-122"/>
              </a:rPr>
              <a:t>视觉形象</a:t>
            </a:r>
            <a:r>
              <a:rPr lang="zh-CN" altLang="zh-CN" sz="44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，展示落日的张力与动势。又叠加宏大的</a:t>
            </a:r>
            <a:r>
              <a:rPr lang="zh-CN" altLang="zh-CN" sz="4400" b="1" kern="0">
                <a:solidFill>
                  <a:srgbClr val="000000"/>
                </a:solidFill>
                <a:effectLst/>
                <a:latin typeface="等线" panose="02010600030101010101" pitchFamily="2" charset="-122"/>
                <a:ea typeface="宋体" panose="02010600030101010101" pitchFamily="2" charset="-122"/>
                <a:cs typeface="宋体" panose="02010600030101010101" pitchFamily="2" charset="-122"/>
              </a:rPr>
              <a:t>听觉形象</a:t>
            </a:r>
            <a:r>
              <a:rPr lang="zh-CN" altLang="zh-CN" sz="4400" kern="0">
                <a:solidFill>
                  <a:srgbClr val="000000"/>
                </a:solidFill>
                <a:effectLst/>
                <a:latin typeface="等线" panose="02010600030101010101" pitchFamily="2" charset="-122"/>
                <a:ea typeface="宋体" panose="02010600030101010101" pitchFamily="2" charset="-122"/>
                <a:cs typeface="宋体" panose="02010600030101010101" pitchFamily="2" charset="-122"/>
              </a:rPr>
              <a:t>，滑坡的石砾引动深渊嚣鸣，如军旅远去的杀声，这一音响的叠加使落日更显壮观。</a:t>
            </a:r>
            <a:endParaRPr lang="zh-CN" altLang="zh-CN" sz="4400" kern="10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zh-CN" altLang="en-US"/>
          </a:p>
        </p:txBody>
      </p:sp>
    </p:spTree>
    <p:extLst>
      <p:ext uri="{BB962C8B-B14F-4D97-AF65-F5344CB8AC3E}">
        <p14:creationId xmlns:p14="http://schemas.microsoft.com/office/powerpoint/2010/main" val="23628820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5329" y="667265"/>
            <a:ext cx="11936627" cy="5879029"/>
          </a:xfrm>
        </p:spPr>
        <p:txBody>
          <a:bodyPr>
            <a:normAutofit/>
          </a:bodyPr>
          <a:lstStyle>
            <a:defPPr/>
          </a:lstStyle>
          <a:p>
            <a:pPr marL="0" indent="0">
              <a:lnSpc>
                <a:spcPct val="150000"/>
              </a:lnSpc>
              <a:buNone/>
            </a:pPr>
            <a:r>
              <a:rPr lang="en-US" altLang="zh-CN" sz="2800" b="1">
                <a:latin typeface="+mn-ea"/>
              </a:rPr>
              <a:t>    </a:t>
            </a:r>
          </a:p>
          <a:p>
            <a:pPr marL="0" indent="0">
              <a:lnSpc>
                <a:spcPct val="150000"/>
              </a:lnSpc>
              <a:buNone/>
            </a:pPr>
            <a:r>
              <a:rPr lang="en-US" altLang="zh-CN" sz="2800" b="1">
                <a:solidFill>
                  <a:srgbClr val="0000CC"/>
                </a:solidFill>
                <a:latin typeface="+mn-ea"/>
              </a:rPr>
              <a:t>    5.“</a:t>
            </a:r>
            <a:r>
              <a:rPr lang="zh-CN" altLang="en-US" sz="2800" b="1">
                <a:solidFill>
                  <a:srgbClr val="0000CC"/>
                </a:solidFill>
                <a:latin typeface="+mn-ea"/>
              </a:rPr>
              <a:t>我的指关节铆钉一样揳入巨石的罅隙血滴，从撕裂的千层掌鞋底渗出。”这句诗有怎样的寓意？请简要分析。</a:t>
            </a:r>
          </a:p>
          <a:p>
            <a:pPr marL="0" indent="0">
              <a:lnSpc>
                <a:spcPct val="150000"/>
              </a:lnSpc>
              <a:buNone/>
            </a:pPr>
            <a:r>
              <a:rPr lang="zh-CN" altLang="en-US" sz="2800" b="1">
                <a:latin typeface="+mn-ea"/>
              </a:rPr>
              <a:t>    </a:t>
            </a:r>
            <a:r>
              <a:rPr lang="zh-CN" altLang="en-US" sz="2800" b="1">
                <a:solidFill>
                  <a:srgbClr val="FF00FF"/>
                </a:solidFill>
                <a:latin typeface="+mn-ea"/>
              </a:rPr>
              <a:t>探究：寓意：日落和滑坡都不是悠闲者赞叹或观赏的对象，而是此时登山勇士的生命体验。分析：诗句由“我”眼中的壮观景象转入自身状态的描述：手指插入岩缝，血滴渗出鞋底，也就是说，日落和</a:t>
            </a:r>
            <a:r>
              <a:rPr lang="en-US" altLang="zh-CN" sz="2800" b="1">
                <a:solidFill>
                  <a:srgbClr val="FF00FF"/>
                </a:solidFill>
                <a:latin typeface="+mn-ea"/>
              </a:rPr>
              <a:t>6</a:t>
            </a:r>
            <a:r>
              <a:rPr lang="zh-CN" altLang="en-US" sz="2800" b="1">
                <a:solidFill>
                  <a:srgbClr val="FF00FF"/>
                </a:solidFill>
                <a:latin typeface="+mn-ea"/>
              </a:rPr>
              <a:t>滑坡都不是悠闲者赞叹或观赏的对象，而是此时此地贴身绝壁的登山勇士的生命体验。</a:t>
            </a:r>
          </a:p>
          <a:p>
            <a:pPr marL="0" indent="0">
              <a:buNone/>
            </a:pPr>
            <a:endParaRPr lang="zh-CN" altLang="en-US"/>
          </a:p>
        </p:txBody>
      </p:sp>
    </p:spTree>
    <p:extLst>
      <p:ext uri="{BB962C8B-B14F-4D97-AF65-F5344CB8AC3E}">
        <p14:creationId xmlns:p14="http://schemas.microsoft.com/office/powerpoint/2010/main" val="223385483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21275" y="792893"/>
            <a:ext cx="11615351" cy="5962134"/>
          </a:xfrm>
        </p:spPr>
        <p:txBody>
          <a:bodyPr>
            <a:normAutofit fontScale="55000" lnSpcReduction="20000"/>
          </a:bodyPr>
          <a:lstStyle>
            <a:defPPr/>
          </a:lstStyle>
          <a:p>
            <a:pPr marL="0" indent="0">
              <a:lnSpc>
                <a:spcPct val="160000"/>
              </a:lnSpc>
              <a:buNone/>
            </a:pPr>
            <a:r>
              <a:rPr lang="en-US" altLang="zh-CN" sz="4000">
                <a:latin typeface="+mn-ea"/>
              </a:rPr>
              <a:t>   </a:t>
            </a:r>
            <a:r>
              <a:rPr lang="en-US" altLang="zh-CN" sz="3600">
                <a:solidFill>
                  <a:srgbClr val="0000CC"/>
                </a:solidFill>
                <a:latin typeface="+mn-ea"/>
              </a:rPr>
              <a:t>6.</a:t>
            </a:r>
            <a:r>
              <a:rPr lang="zh-CN" altLang="en-US" sz="3600">
                <a:solidFill>
                  <a:srgbClr val="0000CC"/>
                </a:solidFill>
                <a:latin typeface="+mn-ea"/>
              </a:rPr>
              <a:t>结合你的阅读体验，联系诗歌内容，探究下面的诗句的寓意。</a:t>
            </a:r>
          </a:p>
          <a:p>
            <a:pPr marL="0" indent="0">
              <a:lnSpc>
                <a:spcPct val="160000"/>
              </a:lnSpc>
              <a:buNone/>
            </a:pPr>
            <a:r>
              <a:rPr lang="zh-CN" altLang="en-US" sz="3600">
                <a:solidFill>
                  <a:srgbClr val="0000CC"/>
                </a:solidFill>
                <a:latin typeface="+mn-ea"/>
              </a:rPr>
              <a:t>        </a:t>
            </a:r>
            <a:r>
              <a:rPr lang="zh-CN" altLang="en-US" sz="3600">
                <a:solidFill>
                  <a:srgbClr val="0000CC"/>
                </a:solidFill>
                <a:latin typeface="楷体" panose="02010609060101010101" pitchFamily="49" charset="-122"/>
                <a:ea typeface="楷体" panose="02010609060101010101" pitchFamily="49" charset="-122"/>
              </a:rPr>
              <a:t>在锈蚀的岩壁；</a:t>
            </a:r>
          </a:p>
          <a:p>
            <a:pPr marL="0" indent="0">
              <a:lnSpc>
                <a:spcPct val="160000"/>
              </a:lnSpc>
              <a:buNone/>
            </a:pPr>
            <a:r>
              <a:rPr lang="zh-CN" altLang="en-US" sz="3600">
                <a:solidFill>
                  <a:srgbClr val="0000CC"/>
                </a:solidFill>
                <a:latin typeface="楷体" panose="02010609060101010101" pitchFamily="49" charset="-122"/>
                <a:ea typeface="楷体" panose="02010609060101010101" pitchFamily="49" charset="-122"/>
              </a:rPr>
              <a:t>        但有一只小得可怜的蜘蛛</a:t>
            </a:r>
          </a:p>
          <a:p>
            <a:pPr marL="0" indent="0">
              <a:lnSpc>
                <a:spcPct val="160000"/>
              </a:lnSpc>
              <a:buNone/>
            </a:pPr>
            <a:r>
              <a:rPr lang="zh-CN" altLang="en-US" sz="3600">
                <a:solidFill>
                  <a:srgbClr val="0000CC"/>
                </a:solidFill>
                <a:latin typeface="楷体" panose="02010609060101010101" pitchFamily="49" charset="-122"/>
                <a:ea typeface="楷体" panose="02010609060101010101" pitchFamily="49" charset="-122"/>
              </a:rPr>
              <a:t>        与我一同默享着这大自然赐予的</a:t>
            </a:r>
          </a:p>
          <a:p>
            <a:pPr marL="0" indent="0">
              <a:lnSpc>
                <a:spcPct val="160000"/>
              </a:lnSpc>
              <a:buNone/>
            </a:pPr>
            <a:r>
              <a:rPr lang="zh-CN" altLang="en-US" sz="3600" b="1">
                <a:solidFill>
                  <a:srgbClr val="0000CC"/>
                </a:solidFill>
                <a:latin typeface="+mn-ea"/>
              </a:rPr>
              <a:t>        快慰。</a:t>
            </a:r>
          </a:p>
          <a:p>
            <a:pPr marL="0" indent="0">
              <a:lnSpc>
                <a:spcPct val="160000"/>
              </a:lnSpc>
              <a:buNone/>
            </a:pPr>
            <a:r>
              <a:rPr lang="zh-CN" altLang="en-US" sz="3600" b="1">
                <a:solidFill>
                  <a:srgbClr val="FF00FF"/>
                </a:solidFill>
                <a:latin typeface="+mn-ea"/>
              </a:rPr>
              <a:t>    </a:t>
            </a:r>
            <a:r>
              <a:rPr lang="zh-CN" altLang="en-US" sz="3300" b="1">
                <a:solidFill>
                  <a:srgbClr val="FF00FF"/>
                </a:solidFill>
                <a:latin typeface="+mn-ea"/>
              </a:rPr>
              <a:t>探究：诗人突然给出一个“特写镜头”，一只小小的蜘蛛在岩壁上与“我”同在！这确实是出人意料之外的神来之笔。在这样的高度上，只有一只不起眼的蜘蛛与“我”为伴；在这样的高度上，即便一只小得可怜的蜘蛛，也享受着大自然赐予的快乐与荣耀。与前一诗节的宏阔与“嚣鸣”相对照，这里，“可怜与“默享”两个词甚具分量。它们使前一诗节的辉煌壮丽不流于虚矫浮饰，使之凝定在一个谦卑而坚毅的高度之上。对生命的热爱、对生命力的赞颂，全由这只小小的蜘蛛得到表露。很多时候，不起眼的细小意象比司空见惯的“波澜壮阔”更有力量。</a:t>
            </a:r>
          </a:p>
          <a:p>
            <a:pPr marL="0" indent="0">
              <a:buNone/>
            </a:pPr>
            <a:r>
              <a:rPr lang="en-US" altLang="zh-CN">
                <a:solidFill>
                  <a:srgbClr val="FF00FF"/>
                </a:solidFill>
                <a:latin typeface="+mn-ea"/>
              </a:rPr>
              <a:t>   </a:t>
            </a:r>
            <a:endParaRPr lang="zh-CN" altLang="en-US">
              <a:solidFill>
                <a:srgbClr val="FF00FF"/>
              </a:solidFill>
              <a:latin typeface="+mn-ea"/>
            </a:endParaRPr>
          </a:p>
        </p:txBody>
      </p:sp>
    </p:spTree>
    <p:extLst>
      <p:ext uri="{BB962C8B-B14F-4D97-AF65-F5344CB8AC3E}">
        <p14:creationId xmlns:p14="http://schemas.microsoft.com/office/powerpoint/2010/main" val="47000408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56519" y="650788"/>
            <a:ext cx="11821297" cy="6054811"/>
          </a:xfrm>
        </p:spPr>
        <p:txBody>
          <a:bodyPr/>
          <a:lstStyle>
            <a:defPPr/>
          </a:lstStyle>
          <a:p>
            <a:pPr marL="0" indent="0">
              <a:buNone/>
            </a:pPr>
            <a:r>
              <a:rPr lang="zh-CN" altLang="en-US"/>
              <a:t>       </a:t>
            </a:r>
            <a:r>
              <a:rPr lang="zh-CN" altLang="en-US" sz="2800" b="1">
                <a:solidFill>
                  <a:srgbClr val="0000CC"/>
                </a:solidFill>
                <a:latin typeface="+mn-ea"/>
              </a:rPr>
              <a:t>一派有如军旅远去的喊杀声的嚣鸣。诗人猛然惊觉，本能的将“指关节铆钉一样的楔入巨石的罅隙”。这句极为生动形象。千层底被撕裂的细节，从侧面表现了当时情况的危急。</a:t>
            </a:r>
            <a:endParaRPr lang="en-US" altLang="zh-CN" sz="2800" b="1">
              <a:solidFill>
                <a:srgbClr val="0000CC"/>
              </a:solidFill>
              <a:latin typeface="+mn-ea"/>
            </a:endParaRPr>
          </a:p>
          <a:p>
            <a:pPr marL="0" indent="0">
              <a:buNone/>
            </a:pPr>
            <a:r>
              <a:rPr lang="zh-CN" altLang="en-US" sz="2800" b="1">
                <a:solidFill>
                  <a:srgbClr val="0000CC"/>
                </a:solidFill>
                <a:latin typeface="+mn-ea"/>
              </a:rPr>
              <a:t>    昌耀在</a:t>
            </a:r>
            <a:r>
              <a:rPr lang="en-US" altLang="zh-CN" sz="2800" b="1">
                <a:solidFill>
                  <a:srgbClr val="0000CC"/>
                </a:solidFill>
                <a:latin typeface="+mn-ea"/>
              </a:rPr>
              <a:t>《</a:t>
            </a:r>
            <a:r>
              <a:rPr lang="zh-CN" altLang="en-US" sz="2800" b="1">
                <a:solidFill>
                  <a:srgbClr val="0000CC"/>
                </a:solidFill>
                <a:latin typeface="+mn-ea"/>
              </a:rPr>
              <a:t>峨日朵雪峰之侧</a:t>
            </a:r>
            <a:r>
              <a:rPr lang="en-US" altLang="zh-CN" sz="2800" b="1">
                <a:solidFill>
                  <a:srgbClr val="0000CC"/>
                </a:solidFill>
                <a:latin typeface="+mn-ea"/>
              </a:rPr>
              <a:t>》</a:t>
            </a:r>
            <a:r>
              <a:rPr lang="zh-CN" altLang="en-US" sz="2800" b="1">
                <a:solidFill>
                  <a:srgbClr val="0000CC"/>
                </a:solidFill>
                <a:latin typeface="+mn-ea"/>
              </a:rPr>
              <a:t>这首诗中，塑造了众多的审美意象，有峨日多之雪和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p>
          <a:p>
            <a:pPr marL="0" indent="0">
              <a:buNone/>
            </a:pPr>
            <a:endParaRPr lang="zh-CN" altLang="en-US"/>
          </a:p>
        </p:txBody>
      </p:sp>
    </p:spTree>
    <p:extLst>
      <p:ext uri="{BB962C8B-B14F-4D97-AF65-F5344CB8AC3E}">
        <p14:creationId xmlns:p14="http://schemas.microsoft.com/office/powerpoint/2010/main" val="333210917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8282" y="815546"/>
            <a:ext cx="11738918" cy="5898292"/>
          </a:xfrm>
        </p:spPr>
        <p:txBody>
          <a:bodyPr/>
          <a:lstStyle>
            <a:defPPr/>
          </a:lstStyle>
          <a:p>
            <a:pPr marL="0" indent="0">
              <a:buNone/>
            </a:pPr>
            <a:endParaRPr lang="zh-CN" altLang="en-US"/>
          </a:p>
        </p:txBody>
      </p:sp>
      <p:sp>
        <p:nvSpPr>
          <p:cNvPr id="4" name="矩形 3"/>
          <p:cNvSpPr/>
          <p:nvPr/>
        </p:nvSpPr>
        <p:spPr>
          <a:xfrm>
            <a:off x="296562" y="1046205"/>
            <a:ext cx="11491784" cy="4154984"/>
          </a:xfrm>
          <a:prstGeom prst="rect">
            <a:avLst/>
          </a:prstGeom>
        </p:spPr>
        <p:txBody>
          <a:bodyPr wrap="square">
            <a:spAutoFit/>
          </a:bodyPr>
          <a:lstStyle>
            <a:defPPr/>
          </a:lstStyle>
          <a:p>
            <a:pPr indent="266700" algn="just">
              <a:lnSpc>
                <a:spcPct val="150000"/>
              </a:lnSpc>
              <a:spcAft>
                <a:spcPct val="0"/>
              </a:spcAft>
            </a:pPr>
            <a:endParaRPr lang="en-US" altLang="zh-CN" kern="100">
              <a:solidFill>
                <a:srgbClr val="FF0000"/>
              </a:solidFill>
              <a:latin typeface="等线" panose="02010600030101010101" pitchFamily="2" charset="-122"/>
              <a:cs typeface="Arial" pitchFamily="34" charset="0"/>
            </a:endParaRPr>
          </a:p>
          <a:p>
            <a:pPr indent="266700" algn="just">
              <a:lnSpc>
                <a:spcPct val="150000"/>
              </a:lnSpc>
              <a:spcAft>
                <a:spcPct val="0"/>
              </a:spcAft>
            </a:pPr>
            <a:endParaRPr lang="en-US" altLang="zh-CN" kern="100">
              <a:solidFill>
                <a:srgbClr val="FF0000"/>
              </a:solidFill>
              <a:latin typeface="等线" panose="02010600030101010101" pitchFamily="2" charset="-122"/>
              <a:cs typeface="Arial" panose="020b0604020202020204" pitchFamily="34" charset="0"/>
            </a:endParaRPr>
          </a:p>
          <a:p>
            <a:pPr indent="266700" algn="just">
              <a:lnSpc>
                <a:spcPct val="150000"/>
              </a:lnSpc>
              <a:spcAft>
                <a:spcPct val="0"/>
              </a:spcAft>
            </a:pPr>
            <a:r>
              <a:rPr lang="en-US" altLang="zh-CN" sz="2800" b="1" kern="100">
                <a:solidFill>
                  <a:srgbClr val="FF00FF"/>
                </a:solidFill>
                <a:latin typeface="等线" panose="02010600030101010101" pitchFamily="2" charset="-122"/>
                <a:cs typeface="Arial" panose="020b0604020202020204" pitchFamily="34" charset="0"/>
              </a:rPr>
              <a:t>   </a:t>
            </a:r>
            <a:r>
              <a:rPr lang="zh-CN" altLang="zh-CN" sz="2800" b="1" kern="100">
                <a:solidFill>
                  <a:srgbClr val="FF00FF"/>
                </a:solidFill>
                <a:latin typeface="等线" panose="02010600030101010101" pitchFamily="2" charset="-122"/>
                <a:cs typeface="Arial" panose="020b0604020202020204" pitchFamily="34" charset="0"/>
              </a:rPr>
              <a:t>在这首诗中，诗人为我们塑造了众多审美意象，有太阳俄日多之雪巨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endParaRPr lang="zh-CN" altLang="zh-CN" sz="2800" b="1" kern="100">
              <a:solidFill>
                <a:srgbClr val="FF00FF"/>
              </a:solidFill>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6563812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659027"/>
            <a:ext cx="10972800" cy="758610"/>
          </a:xfrm>
        </p:spPr>
        <p:txBody>
          <a:bodyPr>
            <a:normAutofit/>
          </a:bodyPr>
          <a:lstStyle>
            <a:defPPr/>
          </a:lstStyle>
          <a:p>
            <a:pPr algn="l"/>
            <a:r>
              <a:rPr lang="zh-CN" altLang="en-US" sz="4000" b="1">
                <a:solidFill>
                  <a:srgbClr val="FF00FF"/>
                </a:solidFill>
              </a:rPr>
              <a:t>五、难点探究</a:t>
            </a:r>
          </a:p>
        </p:txBody>
      </p:sp>
      <p:sp>
        <p:nvSpPr>
          <p:cNvPr id="3" name="内容占位符 2"/>
          <p:cNvSpPr>
            <a:spLocks noGrp="1"/>
          </p:cNvSpPr>
          <p:nvPr>
            <p:ph idx="1"/>
          </p:nvPr>
        </p:nvSpPr>
        <p:spPr/>
        <p:txBody>
          <a:bodyPr>
            <a:normAutofit fontScale="25000" lnSpcReduction="20000"/>
          </a:bodyPr>
          <a:lstStyle>
            <a:defPPr/>
          </a:lstStyle>
          <a:p>
            <a:pPr marL="0" indent="0">
              <a:lnSpc>
                <a:spcPct val="170000"/>
              </a:lnSpc>
              <a:buNone/>
            </a:pPr>
            <a:r>
              <a:rPr lang="en-US" altLang="zh-CN" sz="5900" b="1">
                <a:solidFill>
                  <a:srgbClr val="FF00FF"/>
                </a:solidFill>
                <a:latin typeface="+mn-ea"/>
              </a:rPr>
              <a:t>     </a:t>
            </a:r>
            <a:r>
              <a:rPr lang="en-US" altLang="zh-CN" sz="14400" b="1">
                <a:solidFill>
                  <a:srgbClr val="0000CC"/>
                </a:solidFill>
                <a:latin typeface="+mn-ea"/>
              </a:rPr>
              <a:t>1. </a:t>
            </a:r>
            <a:r>
              <a:rPr lang="zh-CN" altLang="en-US" sz="14400" b="1">
                <a:solidFill>
                  <a:srgbClr val="0000CC"/>
                </a:solidFill>
                <a:latin typeface="+mn-ea"/>
              </a:rPr>
              <a:t>分析诗歌形象</a:t>
            </a:r>
          </a:p>
          <a:p>
            <a:pPr marL="0" indent="0">
              <a:lnSpc>
                <a:spcPct val="170000"/>
              </a:lnSpc>
              <a:buNone/>
            </a:pPr>
            <a:r>
              <a:rPr lang="zh-CN" altLang="en-US" sz="14400" b="1">
                <a:solidFill>
                  <a:srgbClr val="FF00FF"/>
                </a:solidFill>
                <a:latin typeface="+mn-ea"/>
              </a:rPr>
              <a:t>     探究：</a:t>
            </a:r>
            <a:r>
              <a:rPr lang="en-US" altLang="zh-CN" sz="14400" b="1">
                <a:solidFill>
                  <a:srgbClr val="FF00FF"/>
                </a:solidFill>
                <a:latin typeface="+mn-ea"/>
              </a:rPr>
              <a:t>《</a:t>
            </a:r>
            <a:r>
              <a:rPr lang="zh-CN" altLang="en-US" sz="14400" b="1">
                <a:solidFill>
                  <a:srgbClr val="FF00FF"/>
                </a:solidFill>
                <a:latin typeface="+mn-ea"/>
              </a:rPr>
              <a:t>峨日朵雪峰之侧</a:t>
            </a:r>
            <a:r>
              <a:rPr lang="en-US" altLang="zh-CN" sz="14400" b="1">
                <a:solidFill>
                  <a:srgbClr val="FF00FF"/>
                </a:solidFill>
                <a:latin typeface="+mn-ea"/>
              </a:rPr>
              <a:t>》</a:t>
            </a:r>
            <a:r>
              <a:rPr lang="zh-CN" altLang="en-US" sz="14400" b="1">
                <a:solidFill>
                  <a:srgbClr val="FF00FF"/>
                </a:solidFill>
                <a:latin typeface="+mn-ea"/>
              </a:rPr>
              <a:t>中诗人突然给出一个“特写镜头”</a:t>
            </a:r>
            <a:r>
              <a:rPr lang="en-US" altLang="zh-CN" sz="14400" b="1">
                <a:solidFill>
                  <a:srgbClr val="FF00FF"/>
                </a:solidFill>
                <a:latin typeface="+mn-ea"/>
              </a:rPr>
              <a:t>:“</a:t>
            </a:r>
            <a:r>
              <a:rPr lang="zh-CN" altLang="en-US" sz="14400" b="1">
                <a:solidFill>
                  <a:srgbClr val="FF00FF"/>
                </a:solidFill>
                <a:latin typeface="+mn-ea"/>
              </a:rPr>
              <a:t>但有一只小得可怜的蜘蛛”。这只蜘蛛有何内涵</a:t>
            </a:r>
            <a:r>
              <a:rPr lang="en-US" altLang="zh-CN" sz="14400" b="1">
                <a:solidFill>
                  <a:srgbClr val="FF00FF"/>
                </a:solidFill>
                <a:latin typeface="+mn-ea"/>
              </a:rPr>
              <a:t>?</a:t>
            </a:r>
          </a:p>
          <a:p>
            <a:pPr marL="0" indent="0">
              <a:buNone/>
            </a:pPr>
            <a:endParaRPr lang="zh-CN" altLang="en-US"/>
          </a:p>
        </p:txBody>
      </p:sp>
    </p:spTree>
    <p:extLst>
      <p:ext uri="{BB962C8B-B14F-4D97-AF65-F5344CB8AC3E}">
        <p14:creationId xmlns:p14="http://schemas.microsoft.com/office/powerpoint/2010/main" val="391259530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A3B89E62-8D31-4A02-8E3D-D44B1A1F8DFF}"/>
              </a:ext>
            </a:extLst>
          </p:cNvPr>
          <p:cNvSpPr>
            <a:spLocks noGrp="1"/>
          </p:cNvSpPr>
          <p:nvPr>
            <p:ph type="title"/>
          </p:nvPr>
        </p:nvSpPr>
        <p:spPr/>
        <p:txBody>
          <a:bodyPr>
            <a:normAutofit fontScale="90000"/>
          </a:bodyPr>
          <a:lstStyle>
            <a:defPPr/>
          </a:lstStyle>
          <a:p>
            <a:r>
              <a:rPr lang="en-US" altLang="zh-CN" sz="9600" b="1">
                <a:solidFill>
                  <a:srgbClr val="0000CC"/>
                </a:solidFill>
                <a:latin typeface="+mn-ea"/>
              </a:rPr>
              <a:t>1. </a:t>
            </a:r>
            <a:r>
              <a:rPr lang="zh-CN" altLang="en-US" sz="9600" b="1">
                <a:solidFill>
                  <a:srgbClr val="0000CC"/>
                </a:solidFill>
                <a:latin typeface="+mn-ea"/>
              </a:rPr>
              <a:t>分析诗歌形象</a:t>
            </a:r>
            <a:endParaRPr lang="zh-CN" altLang="en-US"/>
          </a:p>
        </p:txBody>
      </p:sp>
      <p:sp>
        <p:nvSpPr>
          <p:cNvPr id="3" name="内容占位符 2">
            <a:extLst>
              <a:ext uri="{FF2B5EF4-FFF2-40B4-BE49-F238E27FC236}">
                <a16:creationId xmlns:a16="http://schemas.microsoft.com/office/drawing/2014/main" id="{89BE82CE-37E6-49EA-A5AE-191C4B96DA81}"/>
              </a:ext>
            </a:extLst>
          </p:cNvPr>
          <p:cNvSpPr>
            <a:spLocks noGrp="1"/>
          </p:cNvSpPr>
          <p:nvPr>
            <p:ph idx="1"/>
          </p:nvPr>
        </p:nvSpPr>
        <p:spPr/>
        <p:txBody>
          <a:bodyPr>
            <a:normAutofit fontScale="25000" lnSpcReduction="20000"/>
          </a:bodyPr>
          <a:lstStyle>
            <a:defPPr/>
          </a:lstStyle>
          <a:p>
            <a:r>
              <a:rPr lang="en-US" altLang="zh-CN" sz="9600" b="1">
                <a:solidFill>
                  <a:srgbClr val="FF00FF"/>
                </a:solidFill>
                <a:latin typeface="+mn-ea"/>
              </a:rPr>
              <a:t> </a:t>
            </a:r>
            <a:r>
              <a:rPr lang="en-US" altLang="zh-CN" sz="14400" b="1">
                <a:solidFill>
                  <a:srgbClr val="FF00FF"/>
                </a:solidFill>
                <a:latin typeface="+mn-ea"/>
              </a:rPr>
              <a:t>①</a:t>
            </a:r>
            <a:r>
              <a:rPr lang="zh-CN" altLang="en-US" sz="14400" b="1">
                <a:solidFill>
                  <a:srgbClr val="FF00FF"/>
                </a:solidFill>
                <a:latin typeface="+mn-ea"/>
              </a:rPr>
              <a:t>诗歌第一节重点写征服自然的困难与危险</a:t>
            </a:r>
            <a:r>
              <a:rPr lang="en-US" altLang="zh-CN" sz="14400" b="1">
                <a:solidFill>
                  <a:srgbClr val="FF00FF"/>
                </a:solidFill>
                <a:latin typeface="+mn-ea"/>
              </a:rPr>
              <a:t>,</a:t>
            </a:r>
            <a:r>
              <a:rPr lang="zh-CN" altLang="en-US" sz="14400" b="1">
                <a:solidFill>
                  <a:srgbClr val="FF00FF"/>
                </a:solidFill>
                <a:latin typeface="+mn-ea"/>
              </a:rPr>
              <a:t>第二节写脱离险境后</a:t>
            </a:r>
            <a:r>
              <a:rPr lang="en-US" altLang="zh-CN" sz="14400" b="1">
                <a:solidFill>
                  <a:srgbClr val="FF00FF"/>
                </a:solidFill>
                <a:latin typeface="+mn-ea"/>
              </a:rPr>
              <a:t>,</a:t>
            </a:r>
            <a:r>
              <a:rPr lang="zh-CN" altLang="en-US" sz="14400" b="1">
                <a:solidFill>
                  <a:srgbClr val="FF00FF"/>
                </a:solidFill>
                <a:latin typeface="+mn-ea"/>
              </a:rPr>
              <a:t>诗人体会到征服自然的成就感</a:t>
            </a:r>
            <a:r>
              <a:rPr lang="en-US" altLang="zh-CN" sz="14400" b="1">
                <a:solidFill>
                  <a:srgbClr val="FF00FF"/>
                </a:solidFill>
                <a:latin typeface="+mn-ea"/>
              </a:rPr>
              <a:t>,</a:t>
            </a:r>
            <a:r>
              <a:rPr lang="zh-CN" altLang="en-US" sz="14400" b="1">
                <a:solidFill>
                  <a:srgbClr val="FF00FF"/>
                </a:solidFill>
                <a:latin typeface="+mn-ea"/>
              </a:rPr>
              <a:t>因此渴望与雄鹰、雪豹这些征服自然的勇者为伍。但小蜘蛛的出现</a:t>
            </a:r>
            <a:r>
              <a:rPr lang="en-US" altLang="zh-CN" sz="14400" b="1">
                <a:solidFill>
                  <a:srgbClr val="FF00FF"/>
                </a:solidFill>
                <a:latin typeface="+mn-ea"/>
              </a:rPr>
              <a:t>,</a:t>
            </a:r>
            <a:r>
              <a:rPr lang="zh-CN" altLang="en-US" sz="14400" b="1">
                <a:solidFill>
                  <a:srgbClr val="FF00FF"/>
                </a:solidFill>
                <a:latin typeface="+mn-ea"/>
              </a:rPr>
              <a:t>使前一诗节的辉煌壮丽不流于虚矫浮饰</a:t>
            </a:r>
            <a:r>
              <a:rPr lang="en-US" altLang="zh-CN" sz="14400" b="1">
                <a:solidFill>
                  <a:srgbClr val="FF00FF"/>
                </a:solidFill>
                <a:latin typeface="+mn-ea"/>
              </a:rPr>
              <a:t>,</a:t>
            </a:r>
            <a:r>
              <a:rPr lang="zh-CN" altLang="en-US" sz="14400" b="1">
                <a:solidFill>
                  <a:srgbClr val="FF00FF"/>
                </a:solidFill>
                <a:latin typeface="+mn-ea"/>
              </a:rPr>
              <a:t>使之凝定在一个谦卑而坚毅的高度之上</a:t>
            </a:r>
            <a:r>
              <a:rPr lang="en-US" altLang="zh-CN" sz="14400" b="1">
                <a:solidFill>
                  <a:srgbClr val="FF00FF"/>
                </a:solidFill>
                <a:latin typeface="+mn-ea"/>
              </a:rPr>
              <a:t>,</a:t>
            </a:r>
            <a:r>
              <a:rPr lang="zh-CN" altLang="en-US" sz="14400" b="1">
                <a:solidFill>
                  <a:srgbClr val="FF00FF"/>
                </a:solidFill>
                <a:latin typeface="+mn-ea"/>
              </a:rPr>
              <a:t>诗人也由此领悟到</a:t>
            </a:r>
            <a:r>
              <a:rPr lang="en-US" altLang="zh-CN" sz="14400" b="1">
                <a:solidFill>
                  <a:srgbClr val="FF00FF"/>
                </a:solidFill>
                <a:latin typeface="+mn-ea"/>
              </a:rPr>
              <a:t>:</a:t>
            </a:r>
            <a:r>
              <a:rPr lang="zh-CN" altLang="en-US" sz="14400" b="1">
                <a:solidFill>
                  <a:srgbClr val="FF00FF"/>
                </a:solidFill>
                <a:latin typeface="+mn-ea"/>
              </a:rPr>
              <a:t>在大自然面前众生是平等的</a:t>
            </a:r>
            <a:r>
              <a:rPr lang="en-US" altLang="zh-CN" sz="14400" b="1">
                <a:solidFill>
                  <a:srgbClr val="FF00FF"/>
                </a:solidFill>
                <a:latin typeface="+mn-ea"/>
              </a:rPr>
              <a:t>,</a:t>
            </a:r>
            <a:r>
              <a:rPr lang="zh-CN" altLang="en-US" sz="14400" b="1">
                <a:solidFill>
                  <a:srgbClr val="FF00FF"/>
                </a:solidFill>
                <a:latin typeface="+mn-ea"/>
              </a:rPr>
              <a:t>个体生命在“默享着这大自然赐予的快慰”之时</a:t>
            </a:r>
            <a:r>
              <a:rPr lang="en-US" altLang="zh-CN" sz="14400" b="1">
                <a:solidFill>
                  <a:srgbClr val="FF00FF"/>
                </a:solidFill>
                <a:latin typeface="+mn-ea"/>
              </a:rPr>
              <a:t>,</a:t>
            </a:r>
            <a:r>
              <a:rPr lang="zh-CN" altLang="en-US" sz="14400" b="1">
                <a:solidFill>
                  <a:srgbClr val="FF00FF"/>
                </a:solidFill>
                <a:latin typeface="+mn-ea"/>
              </a:rPr>
              <a:t>是没有大小之分的。</a:t>
            </a:r>
            <a:endParaRPr lang="zh-CN" altLang="en-US" sz="14400"/>
          </a:p>
        </p:txBody>
      </p:sp>
    </p:spTree>
    <p:extLst>
      <p:ext uri="{BB962C8B-B14F-4D97-AF65-F5344CB8AC3E}">
        <p14:creationId xmlns:p14="http://schemas.microsoft.com/office/powerpoint/2010/main" val="258771127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876640CC-64E6-4004-82B2-0763F6A597CF}"/>
              </a:ext>
            </a:extLst>
          </p:cNvPr>
          <p:cNvSpPr>
            <a:spLocks noGrp="1"/>
          </p:cNvSpPr>
          <p:nvPr>
            <p:ph type="title"/>
          </p:nvPr>
        </p:nvSpPr>
        <p:spPr/>
        <p:txBody>
          <a:bodyPr>
            <a:normAutofit fontScale="90000"/>
          </a:bodyPr>
          <a:lstStyle>
            <a:defPPr/>
          </a:lstStyle>
          <a:p>
            <a:r>
              <a:rPr lang="en-US" altLang="zh-CN" sz="9600" b="1">
                <a:solidFill>
                  <a:srgbClr val="0000CC"/>
                </a:solidFill>
                <a:latin typeface="+mn-ea"/>
              </a:rPr>
              <a:t>1. </a:t>
            </a:r>
            <a:r>
              <a:rPr lang="zh-CN" altLang="en-US" sz="9600" b="1">
                <a:solidFill>
                  <a:srgbClr val="0000CC"/>
                </a:solidFill>
                <a:latin typeface="+mn-ea"/>
              </a:rPr>
              <a:t>分析诗歌形象</a:t>
            </a:r>
            <a:endParaRPr lang="zh-CN" altLang="en-US"/>
          </a:p>
        </p:txBody>
      </p:sp>
      <p:sp>
        <p:nvSpPr>
          <p:cNvPr id="3" name="内容占位符 2">
            <a:extLst>
              <a:ext uri="{FF2B5EF4-FFF2-40B4-BE49-F238E27FC236}">
                <a16:creationId xmlns:a16="http://schemas.microsoft.com/office/drawing/2014/main" id="{1FD9CD8B-C372-4A03-80BC-CBD0E48ADFBC}"/>
              </a:ext>
            </a:extLst>
          </p:cNvPr>
          <p:cNvSpPr>
            <a:spLocks noGrp="1"/>
          </p:cNvSpPr>
          <p:nvPr>
            <p:ph idx="1"/>
          </p:nvPr>
        </p:nvSpPr>
        <p:spPr/>
        <p:txBody>
          <a:bodyPr>
            <a:normAutofit fontScale="40000" lnSpcReduction="20000"/>
          </a:bodyPr>
          <a:lstStyle>
            <a:defPPr/>
          </a:lstStyle>
          <a:p>
            <a:r>
              <a:rPr lang="zh-CN" altLang="en-US" sz="9600" b="1">
                <a:solidFill>
                  <a:srgbClr val="FF00FF"/>
                </a:solidFill>
                <a:latin typeface="+mn-ea"/>
              </a:rPr>
              <a:t>②与前一诗节的宏阔与“嚣鸣”相对照</a:t>
            </a:r>
            <a:r>
              <a:rPr lang="en-US" altLang="zh-CN" sz="9600" b="1">
                <a:solidFill>
                  <a:srgbClr val="FF00FF"/>
                </a:solidFill>
                <a:latin typeface="+mn-ea"/>
              </a:rPr>
              <a:t>,“</a:t>
            </a:r>
            <a:r>
              <a:rPr lang="zh-CN" altLang="en-US" sz="9600" b="1">
                <a:solidFill>
                  <a:srgbClr val="FF00FF"/>
                </a:solidFill>
                <a:latin typeface="+mn-ea"/>
              </a:rPr>
              <a:t>可怜”与“默享”两个词甚具分量。它们对生命的热爱、对生命力的赞颂</a:t>
            </a:r>
            <a:r>
              <a:rPr lang="en-US" altLang="zh-CN" sz="9600" b="1">
                <a:solidFill>
                  <a:srgbClr val="FF00FF"/>
                </a:solidFill>
                <a:latin typeface="+mn-ea"/>
              </a:rPr>
              <a:t>,</a:t>
            </a:r>
            <a:r>
              <a:rPr lang="zh-CN" altLang="en-US" sz="9600" b="1">
                <a:solidFill>
                  <a:srgbClr val="FF00FF"/>
                </a:solidFill>
                <a:latin typeface="+mn-ea"/>
              </a:rPr>
              <a:t>全由这只小小的蜘蛛得到表露。很多时候</a:t>
            </a:r>
            <a:r>
              <a:rPr lang="en-US" altLang="zh-CN" sz="9600" b="1">
                <a:solidFill>
                  <a:srgbClr val="FF00FF"/>
                </a:solidFill>
                <a:latin typeface="+mn-ea"/>
              </a:rPr>
              <a:t>,</a:t>
            </a:r>
            <a:r>
              <a:rPr lang="zh-CN" altLang="en-US" sz="9600" b="1">
                <a:solidFill>
                  <a:srgbClr val="FF00FF"/>
                </a:solidFill>
                <a:latin typeface="+mn-ea"/>
              </a:rPr>
              <a:t>不起眼的细小意象比司空见惯的“波澜壮阔”更有力量。</a:t>
            </a:r>
            <a:endParaRPr lang="zh-CN" altLang="en-US"/>
          </a:p>
        </p:txBody>
      </p:sp>
    </p:spTree>
    <p:extLst>
      <p:ext uri="{BB962C8B-B14F-4D97-AF65-F5344CB8AC3E}">
        <p14:creationId xmlns:p14="http://schemas.microsoft.com/office/powerpoint/2010/main" val="75406391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2379" y="650789"/>
            <a:ext cx="12002530" cy="5931243"/>
          </a:xfrm>
        </p:spPr>
        <p:txBody>
          <a:bodyPr>
            <a:normAutofit/>
          </a:bodyPr>
          <a:lstStyle>
            <a:defPPr/>
          </a:lstStyle>
          <a:p>
            <a:pPr marL="0" indent="0">
              <a:buNone/>
            </a:pPr>
            <a:r>
              <a:rPr lang="en-US" altLang="zh-CN" sz="2800">
                <a:solidFill>
                  <a:srgbClr val="0000CC"/>
                </a:solidFill>
              </a:rPr>
              <a:t>        </a:t>
            </a:r>
          </a:p>
          <a:p>
            <a:pPr marL="0" indent="0">
              <a:buNone/>
            </a:pPr>
            <a:r>
              <a:rPr lang="en-US" altLang="zh-CN" sz="2800">
                <a:solidFill>
                  <a:srgbClr val="0000CC"/>
                </a:solidFill>
              </a:rPr>
              <a:t>          </a:t>
            </a:r>
            <a:r>
              <a:rPr lang="en-US" altLang="zh-CN" sz="2800" b="1">
                <a:solidFill>
                  <a:srgbClr val="0000CC"/>
                </a:solidFill>
                <a:latin typeface="+mn-ea"/>
              </a:rPr>
              <a:t>2.</a:t>
            </a:r>
            <a:r>
              <a:rPr lang="zh-CN" altLang="en-US" sz="2800" b="1">
                <a:solidFill>
                  <a:srgbClr val="0000CC"/>
                </a:solidFill>
                <a:latin typeface="+mn-ea"/>
              </a:rPr>
              <a:t>观照诗人境况</a:t>
            </a:r>
            <a:r>
              <a:rPr lang="en-US" altLang="zh-CN" sz="2800" b="1">
                <a:solidFill>
                  <a:srgbClr val="0000CC"/>
                </a:solidFill>
                <a:latin typeface="+mn-ea"/>
              </a:rPr>
              <a:t>,</a:t>
            </a:r>
            <a:r>
              <a:rPr lang="zh-CN" altLang="en-US" sz="2800" b="1">
                <a:solidFill>
                  <a:srgbClr val="0000CC"/>
                </a:solidFill>
                <a:latin typeface="+mn-ea"/>
              </a:rPr>
              <a:t>联系时代背景</a:t>
            </a:r>
            <a:r>
              <a:rPr lang="en-US" altLang="zh-CN" sz="2800" b="1">
                <a:solidFill>
                  <a:srgbClr val="0000CC"/>
                </a:solidFill>
                <a:latin typeface="+mn-ea"/>
              </a:rPr>
              <a:t>,</a:t>
            </a:r>
            <a:r>
              <a:rPr lang="zh-CN" altLang="en-US" sz="2800" b="1">
                <a:solidFill>
                  <a:srgbClr val="0000CC"/>
                </a:solidFill>
                <a:latin typeface="+mn-ea"/>
              </a:rPr>
              <a:t>结合诗句</a:t>
            </a:r>
            <a:r>
              <a:rPr lang="en-US" altLang="zh-CN" sz="2800" b="1">
                <a:solidFill>
                  <a:srgbClr val="0000CC"/>
                </a:solidFill>
                <a:latin typeface="+mn-ea"/>
              </a:rPr>
              <a:t>,</a:t>
            </a:r>
            <a:r>
              <a:rPr lang="zh-CN" altLang="en-US" sz="2800" b="1">
                <a:solidFill>
                  <a:srgbClr val="0000CC"/>
                </a:solidFill>
                <a:latin typeface="+mn-ea"/>
              </a:rPr>
              <a:t>谈谈你对</a:t>
            </a:r>
            <a:r>
              <a:rPr lang="en-US" altLang="zh-CN" sz="2800" b="1">
                <a:solidFill>
                  <a:srgbClr val="0000CC"/>
                </a:solidFill>
                <a:latin typeface="+mn-ea"/>
              </a:rPr>
              <a:t>《</a:t>
            </a:r>
            <a:r>
              <a:rPr lang="zh-CN" altLang="en-US" sz="2800" b="1">
                <a:solidFill>
                  <a:srgbClr val="0000CC"/>
                </a:solidFill>
                <a:latin typeface="+mn-ea"/>
              </a:rPr>
              <a:t>峨日朵雪峰之侧</a:t>
            </a:r>
            <a:r>
              <a:rPr lang="en-US" altLang="zh-CN" sz="2800" b="1">
                <a:solidFill>
                  <a:srgbClr val="0000CC"/>
                </a:solidFill>
                <a:latin typeface="+mn-ea"/>
              </a:rPr>
              <a:t>》</a:t>
            </a:r>
            <a:r>
              <a:rPr lang="zh-CN" altLang="en-US" sz="2800" b="1">
                <a:solidFill>
                  <a:srgbClr val="0000CC"/>
                </a:solidFill>
                <a:latin typeface="+mn-ea"/>
              </a:rPr>
              <a:t>一诗内容主旨的理解。</a:t>
            </a:r>
            <a:endParaRPr lang="en-US" altLang="zh-CN" sz="2800" b="1">
              <a:solidFill>
                <a:srgbClr val="0000CC"/>
              </a:solidFill>
              <a:latin typeface="+mn-ea"/>
            </a:endParaRPr>
          </a:p>
          <a:p>
            <a:pPr indent="0" algn="just">
              <a:spcAft>
                <a:spcPct val="0"/>
              </a:spcAft>
              <a:buNone/>
            </a:pPr>
            <a:r>
              <a:rPr lang="en-US" altLang="zh-CN" sz="2800" b="1" kern="100">
                <a:solidFill>
                  <a:srgbClr val="FF0000"/>
                </a:solidFill>
                <a:latin typeface="+mn-ea"/>
                <a:cs typeface="Times New Roman" panose="02020603050405020304" pitchFamily="18" charset="0"/>
              </a:rPr>
              <a:t>      </a:t>
            </a:r>
            <a:r>
              <a:rPr lang="zh-CN" altLang="zh-CN" sz="3600" b="1" kern="100">
                <a:solidFill>
                  <a:srgbClr val="FF00FF"/>
                </a:solidFill>
                <a:latin typeface="+mn-ea"/>
                <a:cs typeface="Times New Roman" panose="02020603050405020304" pitchFamily="18" charset="0"/>
              </a:rPr>
              <a:t>探究：①诗人王昌耀</a:t>
            </a:r>
            <a:r>
              <a:rPr lang="en-US" altLang="zh-CN" sz="3600" b="1" kern="100">
                <a:solidFill>
                  <a:srgbClr val="FF00FF"/>
                </a:solidFill>
                <a:latin typeface="+mn-ea"/>
                <a:cs typeface="Times New Roman" panose="02020603050405020304" pitchFamily="18" charset="0"/>
              </a:rPr>
              <a:t>1950</a:t>
            </a:r>
            <a:r>
              <a:rPr lang="zh-CN" altLang="zh-CN" sz="3600" b="1" kern="100">
                <a:solidFill>
                  <a:srgbClr val="FF00FF"/>
                </a:solidFill>
                <a:latin typeface="+mn-ea"/>
                <a:cs typeface="Times New Roman" panose="02020603050405020304" pitchFamily="18" charset="0"/>
              </a:rPr>
              <a:t>年参军</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曾参加战斗</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负伤致残</a:t>
            </a:r>
            <a:r>
              <a:rPr lang="en-US" altLang="zh-CN" sz="3600" b="1" kern="100">
                <a:solidFill>
                  <a:srgbClr val="FF00FF"/>
                </a:solidFill>
                <a:latin typeface="+mn-ea"/>
                <a:cs typeface="Times New Roman" panose="02020603050405020304" pitchFamily="18" charset="0"/>
              </a:rPr>
              <a:t>,1955</a:t>
            </a:r>
            <a:r>
              <a:rPr lang="zh-CN" altLang="zh-CN" sz="3600" b="1" kern="100">
                <a:solidFill>
                  <a:srgbClr val="FF00FF"/>
                </a:solidFill>
                <a:latin typeface="+mn-ea"/>
                <a:cs typeface="Times New Roman" panose="02020603050405020304" pitchFamily="18" charset="0"/>
              </a:rPr>
              <a:t>年赴青海参加大西北开发</a:t>
            </a:r>
            <a:r>
              <a:rPr lang="en-US" altLang="zh-CN" sz="3600" b="1" kern="100">
                <a:solidFill>
                  <a:srgbClr val="FF00FF"/>
                </a:solidFill>
                <a:latin typeface="+mn-ea"/>
                <a:cs typeface="Times New Roman" panose="02020603050405020304" pitchFamily="18" charset="0"/>
              </a:rPr>
              <a:t>,1957</a:t>
            </a:r>
            <a:r>
              <a:rPr lang="zh-CN" altLang="zh-CN" sz="3600" b="1" kern="100">
                <a:solidFill>
                  <a:srgbClr val="FF00FF"/>
                </a:solidFill>
                <a:latin typeface="+mn-ea"/>
                <a:cs typeface="Times New Roman" panose="02020603050405020304" pitchFamily="18" charset="0"/>
              </a:rPr>
              <a:t>年被定为</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右派</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。②受</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大跃进</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思想影响</a:t>
            </a:r>
            <a:r>
              <a:rPr lang="en-US" altLang="zh-CN" sz="3600" b="1" kern="100">
                <a:solidFill>
                  <a:srgbClr val="FF00FF"/>
                </a:solidFill>
                <a:latin typeface="+mn-ea"/>
                <a:cs typeface="Times New Roman" panose="02020603050405020304" pitchFamily="18" charset="0"/>
              </a:rPr>
              <a:t>,60</a:t>
            </a:r>
            <a:r>
              <a:rPr lang="zh-CN" altLang="zh-CN" sz="3600" b="1" kern="100">
                <a:solidFill>
                  <a:srgbClr val="FF00FF"/>
                </a:solidFill>
                <a:latin typeface="+mn-ea"/>
                <a:cs typeface="Times New Roman" panose="02020603050405020304" pitchFamily="18" charset="0"/>
              </a:rPr>
              <a:t>年代初我们国家存在一种狂热、迷乱、肤浅、喧嚣的精神风貌</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那种对理想追求的热情和热爱往往遭到拒绝。诗人在这种社会大环境中</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凭着一份清醒和理智</a:t>
            </a:r>
            <a:r>
              <a:rPr lang="en-US" altLang="zh-CN" sz="3600" b="1" kern="100">
                <a:solidFill>
                  <a:srgbClr val="FF00FF"/>
                </a:solidFill>
                <a:latin typeface="+mn-ea"/>
                <a:cs typeface="Times New Roman" panose="02020603050405020304" pitchFamily="18" charset="0"/>
              </a:rPr>
              <a:t>,</a:t>
            </a:r>
            <a:r>
              <a:rPr lang="zh-CN" altLang="zh-CN" sz="3600" b="1" kern="100">
                <a:solidFill>
                  <a:srgbClr val="FF00FF"/>
                </a:solidFill>
                <a:latin typeface="+mn-ea"/>
                <a:cs typeface="Times New Roman" panose="02020603050405020304" pitchFamily="18" charset="0"/>
              </a:rPr>
              <a:t>开始打量和思考时代与现实。</a:t>
            </a:r>
          </a:p>
          <a:p>
            <a:pPr marL="0" indent="0">
              <a:buNone/>
            </a:pPr>
            <a:endParaRPr lang="en-US" altLang="zh-CN" sz="2800">
              <a:solidFill>
                <a:srgbClr val="0000CC"/>
              </a:solidFill>
            </a:endParaRPr>
          </a:p>
        </p:txBody>
      </p:sp>
    </p:spTree>
    <p:extLst>
      <p:ext uri="{BB962C8B-B14F-4D97-AF65-F5344CB8AC3E}">
        <p14:creationId xmlns:p14="http://schemas.microsoft.com/office/powerpoint/2010/main" val="275080312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22421" y="683741"/>
            <a:ext cx="11903675" cy="5840627"/>
          </a:xfrm>
        </p:spPr>
        <p:txBody>
          <a:bodyPr>
            <a:normAutofit/>
          </a:bodyPr>
          <a:lstStyle>
            <a:defPPr/>
          </a:lstStyle>
          <a:p>
            <a:pPr marL="0" indent="0">
              <a:lnSpc>
                <a:spcPct val="120000"/>
              </a:lnSpc>
              <a:buNone/>
            </a:pPr>
            <a:r>
              <a:rPr lang="zh-CN" altLang="en-US" sz="3600" b="1">
                <a:solidFill>
                  <a:srgbClr val="0000CC"/>
                </a:solidFill>
                <a:latin typeface="+mn-ea"/>
              </a:rPr>
              <a:t>内容主旨的理解</a:t>
            </a:r>
            <a:endParaRPr lang="en-US" altLang="zh-CN" sz="3600" b="1">
              <a:solidFill>
                <a:srgbClr val="0000CC"/>
              </a:solidFill>
              <a:latin typeface="+mn-ea"/>
            </a:endParaRPr>
          </a:p>
          <a:p>
            <a:pPr marL="0" indent="0">
              <a:lnSpc>
                <a:spcPct val="120000"/>
              </a:lnSpc>
              <a:buNone/>
            </a:pPr>
            <a:r>
              <a:rPr lang="zh-CN" altLang="en-US" sz="3000" b="1">
                <a:solidFill>
                  <a:srgbClr val="FF00FF"/>
                </a:solidFill>
                <a:latin typeface="+mn-ea"/>
              </a:rPr>
              <a:t>③“朝向峨日朵之雪彷徨许久的太阳</a:t>
            </a:r>
            <a:r>
              <a:rPr lang="en-US" altLang="zh-CN" sz="3000" b="1">
                <a:solidFill>
                  <a:srgbClr val="FF00FF"/>
                </a:solidFill>
                <a:latin typeface="+mn-ea"/>
              </a:rPr>
              <a:t>/</a:t>
            </a:r>
            <a:r>
              <a:rPr lang="zh-CN" altLang="en-US" sz="3000" b="1">
                <a:solidFill>
                  <a:srgbClr val="FF00FF"/>
                </a:solidFill>
                <a:latin typeface="+mn-ea"/>
              </a:rPr>
              <a:t>正决然跃入一片引力无穷的</a:t>
            </a:r>
            <a:r>
              <a:rPr lang="en-US" altLang="zh-CN" sz="3000" b="1">
                <a:solidFill>
                  <a:srgbClr val="FF00FF"/>
                </a:solidFill>
                <a:latin typeface="+mn-ea"/>
              </a:rPr>
              <a:t>/</a:t>
            </a:r>
            <a:r>
              <a:rPr lang="zh-CN" altLang="en-US" sz="3000" b="1">
                <a:solidFill>
                  <a:srgbClr val="FF00FF"/>
                </a:solidFill>
                <a:latin typeface="+mn-ea"/>
              </a:rPr>
              <a:t>山海。”“太阳”跃入山海</a:t>
            </a:r>
            <a:r>
              <a:rPr lang="en-US" altLang="zh-CN" sz="3000" b="1">
                <a:solidFill>
                  <a:srgbClr val="FF00FF"/>
                </a:solidFill>
                <a:latin typeface="+mn-ea"/>
              </a:rPr>
              <a:t>,</a:t>
            </a:r>
            <a:r>
              <a:rPr lang="zh-CN" altLang="en-US" sz="3000" b="1">
                <a:solidFill>
                  <a:srgbClr val="FF00FF"/>
                </a:solidFill>
                <a:latin typeface="+mn-ea"/>
              </a:rPr>
              <a:t>时代从泛滥的狂热、廉价的乐观中摆脱出来</a:t>
            </a:r>
            <a:r>
              <a:rPr lang="en-US" altLang="zh-CN" sz="3000" b="1">
                <a:solidFill>
                  <a:srgbClr val="FF00FF"/>
                </a:solidFill>
                <a:latin typeface="+mn-ea"/>
              </a:rPr>
              <a:t>,</a:t>
            </a:r>
            <a:r>
              <a:rPr lang="zh-CN" altLang="en-US" sz="3000" b="1">
                <a:solidFill>
                  <a:srgbClr val="FF00FF"/>
                </a:solidFill>
                <a:latin typeface="+mn-ea"/>
              </a:rPr>
              <a:t>只能有“滑坡”的下场。虽然仍旧“一派嚣鸣”和一片“喊杀声”</a:t>
            </a:r>
            <a:r>
              <a:rPr lang="en-US" altLang="zh-CN" sz="3000" b="1">
                <a:solidFill>
                  <a:srgbClr val="FF00FF"/>
                </a:solidFill>
                <a:latin typeface="+mn-ea"/>
              </a:rPr>
              <a:t>,</a:t>
            </a:r>
            <a:r>
              <a:rPr lang="zh-CN" altLang="en-US" sz="3000" b="1">
                <a:solidFill>
                  <a:srgbClr val="FF00FF"/>
                </a:solidFill>
                <a:latin typeface="+mn-ea"/>
              </a:rPr>
              <a:t>但这是“自上而下”</a:t>
            </a:r>
            <a:r>
              <a:rPr lang="en-US" altLang="zh-CN" sz="3000" b="1">
                <a:solidFill>
                  <a:srgbClr val="FF00FF"/>
                </a:solidFill>
                <a:latin typeface="+mn-ea"/>
              </a:rPr>
              <a:t>,</a:t>
            </a:r>
            <a:r>
              <a:rPr lang="zh-CN" altLang="en-US" sz="3000" b="1">
                <a:solidFill>
                  <a:srgbClr val="FF00FF"/>
                </a:solidFill>
                <a:latin typeface="+mn-ea"/>
              </a:rPr>
              <a:t>是“滑坡”</a:t>
            </a:r>
            <a:r>
              <a:rPr lang="en-US" altLang="zh-CN" sz="3000" b="1">
                <a:solidFill>
                  <a:srgbClr val="FF00FF"/>
                </a:solidFill>
                <a:latin typeface="+mn-ea"/>
              </a:rPr>
              <a:t>,</a:t>
            </a:r>
            <a:r>
              <a:rPr lang="zh-CN" altLang="en-US" sz="3000" b="1">
                <a:solidFill>
                  <a:srgbClr val="FF00FF"/>
                </a:solidFill>
                <a:latin typeface="+mn-ea"/>
              </a:rPr>
              <a:t>是“远去”</a:t>
            </a:r>
            <a:r>
              <a:rPr lang="en-US" altLang="zh-CN" sz="3000" b="1">
                <a:solidFill>
                  <a:srgbClr val="FF00FF"/>
                </a:solidFill>
                <a:latin typeface="+mn-ea"/>
              </a:rPr>
              <a:t>,</a:t>
            </a:r>
            <a:r>
              <a:rPr lang="zh-CN" altLang="en-US" sz="3000" b="1">
                <a:solidFill>
                  <a:srgbClr val="FF00FF"/>
                </a:solidFill>
                <a:latin typeface="+mn-ea"/>
              </a:rPr>
              <a:t>是时代归于冷寂和沉闷以及随之而来的清醒和理智之前的“绝响”。</a:t>
            </a:r>
          </a:p>
          <a:p>
            <a:pPr marL="0" indent="0">
              <a:buNone/>
            </a:pPr>
            <a:endParaRPr lang="zh-CN" altLang="en-US"/>
          </a:p>
        </p:txBody>
      </p:sp>
    </p:spTree>
    <p:extLst>
      <p:ext uri="{BB962C8B-B14F-4D97-AF65-F5344CB8AC3E}">
        <p14:creationId xmlns:p14="http://schemas.microsoft.com/office/powerpoint/2010/main" val="11922831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55A3573C-6500-498D-8835-E516F72BF4CD}"/>
              </a:ext>
            </a:extLst>
          </p:cNvPr>
          <p:cNvSpPr>
            <a:spLocks noGrp="1"/>
          </p:cNvSpPr>
          <p:nvPr>
            <p:ph type="title"/>
          </p:nvPr>
        </p:nvSpPr>
        <p:spPr/>
        <p:txBody>
          <a:bodyPr/>
          <a:lstStyle>
            <a:defPPr/>
          </a:lstStyle>
          <a:p>
            <a:pPr/>
            <a:r>
              <a:rPr lang="zh-CN" altLang="en-US" sz="3600" b="1">
                <a:solidFill>
                  <a:srgbClr val="0000CC"/>
                </a:solidFill>
                <a:latin typeface="+mn-ea"/>
              </a:rPr>
              <a:t>内容主旨的理解</a:t>
            </a:r>
            <a:endParaRPr lang="zh-CN" altLang="en-US"/>
          </a:p>
        </p:txBody>
      </p:sp>
      <p:sp>
        <p:nvSpPr>
          <p:cNvPr id="3" name="内容占位符 2">
            <a:extLst>
              <a:ext uri="{FF2B5EF4-FFF2-40B4-BE49-F238E27FC236}">
                <a16:creationId xmlns:a16="http://schemas.microsoft.com/office/drawing/2014/main" id="{6135F370-E5A0-4F9A-95F7-C72C8928A4A0}"/>
              </a:ext>
            </a:extLst>
          </p:cNvPr>
          <p:cNvSpPr>
            <a:spLocks noGrp="1"/>
          </p:cNvSpPr>
          <p:nvPr>
            <p:ph idx="1"/>
          </p:nvPr>
        </p:nvSpPr>
        <p:spPr/>
        <p:txBody>
          <a:bodyPr>
            <a:normAutofit fontScale="77500" lnSpcReduction="20000"/>
          </a:bodyPr>
          <a:lstStyle>
            <a:defPPr/>
          </a:lstStyle>
          <a:p>
            <a:pPr marL="0" indent="0">
              <a:lnSpc>
                <a:spcPct val="120000"/>
              </a:lnSpc>
              <a:buNone/>
            </a:pPr>
            <a:r>
              <a:rPr lang="zh-CN" altLang="en-US" sz="1800" b="1">
                <a:solidFill>
                  <a:srgbClr val="FF00FF"/>
                </a:solidFill>
                <a:latin typeface="+mn-ea"/>
              </a:rPr>
              <a:t> </a:t>
            </a:r>
            <a:r>
              <a:rPr lang="zh-CN" altLang="en-US" sz="3600" b="1">
                <a:solidFill>
                  <a:srgbClr val="FF00FF"/>
                </a:solidFill>
                <a:latin typeface="+mn-ea"/>
              </a:rPr>
              <a:t>④“我的指关节铆钉一样揳入巨石的罅隙。</a:t>
            </a:r>
            <a:r>
              <a:rPr lang="en-US" altLang="zh-CN" sz="3600" b="1">
                <a:solidFill>
                  <a:srgbClr val="FF00FF"/>
                </a:solidFill>
                <a:latin typeface="+mn-ea"/>
              </a:rPr>
              <a:t>/</a:t>
            </a:r>
            <a:r>
              <a:rPr lang="zh-CN" altLang="en-US" sz="3600" b="1">
                <a:solidFill>
                  <a:srgbClr val="FF00FF"/>
                </a:solidFill>
                <a:latin typeface="+mn-ea"/>
              </a:rPr>
              <a:t>血滴</a:t>
            </a:r>
            <a:r>
              <a:rPr lang="en-US" altLang="zh-CN" sz="3600" b="1">
                <a:solidFill>
                  <a:srgbClr val="FF00FF"/>
                </a:solidFill>
                <a:latin typeface="+mn-ea"/>
              </a:rPr>
              <a:t>,</a:t>
            </a:r>
            <a:r>
              <a:rPr lang="zh-CN" altLang="en-US" sz="3600" b="1">
                <a:solidFill>
                  <a:srgbClr val="FF00FF"/>
                </a:solidFill>
                <a:latin typeface="+mn-ea"/>
              </a:rPr>
              <a:t>从撕裂的千层掌鞋底渗出。”诗人昌耀并没有与时代一同“滑坡”</a:t>
            </a:r>
            <a:r>
              <a:rPr lang="en-US" altLang="zh-CN" sz="3600" b="1">
                <a:solidFill>
                  <a:srgbClr val="FF00FF"/>
                </a:solidFill>
                <a:latin typeface="+mn-ea"/>
              </a:rPr>
              <a:t>,</a:t>
            </a:r>
            <a:r>
              <a:rPr lang="zh-CN" altLang="en-US" sz="3600" b="1">
                <a:solidFill>
                  <a:srgbClr val="FF00FF"/>
                </a:solidFill>
                <a:latin typeface="+mn-ea"/>
              </a:rPr>
              <a:t>而是在峨日朵雪峰之侧站稳了自己的高度。</a:t>
            </a:r>
          </a:p>
          <a:p>
            <a:pPr marL="0" indent="0">
              <a:lnSpc>
                <a:spcPct val="120000"/>
              </a:lnSpc>
              <a:buNone/>
            </a:pPr>
            <a:r>
              <a:rPr lang="zh-CN" altLang="en-US" sz="3600" b="1">
                <a:solidFill>
                  <a:srgbClr val="FF00FF"/>
                </a:solidFill>
                <a:latin typeface="+mn-ea"/>
              </a:rPr>
              <a:t>    ⑤“但有一只小得可怜的蜘蛛</a:t>
            </a:r>
            <a:r>
              <a:rPr lang="en-US" altLang="zh-CN" sz="3600" b="1">
                <a:solidFill>
                  <a:srgbClr val="FF00FF"/>
                </a:solidFill>
                <a:latin typeface="+mn-ea"/>
              </a:rPr>
              <a:t>/</a:t>
            </a:r>
            <a:r>
              <a:rPr lang="zh-CN" altLang="en-US" sz="3600" b="1">
                <a:solidFill>
                  <a:srgbClr val="FF00FF"/>
                </a:solidFill>
                <a:latin typeface="+mn-ea"/>
              </a:rPr>
              <a:t>与我一同默享着这大自然赐予的</a:t>
            </a:r>
            <a:r>
              <a:rPr lang="en-US" altLang="zh-CN" sz="3600" b="1">
                <a:solidFill>
                  <a:srgbClr val="FF00FF"/>
                </a:solidFill>
                <a:latin typeface="+mn-ea"/>
              </a:rPr>
              <a:t>/</a:t>
            </a:r>
            <a:r>
              <a:rPr lang="zh-CN" altLang="en-US" sz="3600" b="1">
                <a:solidFill>
                  <a:srgbClr val="FF00FF"/>
                </a:solidFill>
                <a:latin typeface="+mn-ea"/>
              </a:rPr>
              <a:t>快慰。”彰显诗人精神空间的不是“雄鹰或雪豹”而是“一只小得可怜的蜘蛛”</a:t>
            </a:r>
            <a:r>
              <a:rPr lang="en-US" altLang="zh-CN" sz="3600" b="1">
                <a:solidFill>
                  <a:srgbClr val="FF00FF"/>
                </a:solidFill>
                <a:latin typeface="+mn-ea"/>
              </a:rPr>
              <a:t>,</a:t>
            </a:r>
            <a:r>
              <a:rPr lang="zh-CN" altLang="en-US" sz="3600" b="1">
                <a:solidFill>
                  <a:srgbClr val="FF00FF"/>
                </a:solidFill>
                <a:latin typeface="+mn-ea"/>
              </a:rPr>
              <a:t>尽管“蜘蛛”如同诗人一样渺小</a:t>
            </a:r>
            <a:r>
              <a:rPr lang="en-US" altLang="zh-CN" sz="3600" b="1">
                <a:solidFill>
                  <a:srgbClr val="FF00FF"/>
                </a:solidFill>
                <a:latin typeface="+mn-ea"/>
              </a:rPr>
              <a:t>,</a:t>
            </a:r>
            <a:r>
              <a:rPr lang="zh-CN" altLang="en-US" sz="3600" b="1">
                <a:solidFill>
                  <a:srgbClr val="FF00FF"/>
                </a:solidFill>
                <a:latin typeface="+mn-ea"/>
              </a:rPr>
              <a:t>却是精神高度的坚守者</a:t>
            </a:r>
            <a:r>
              <a:rPr lang="en-US" altLang="zh-CN" sz="3600" b="1">
                <a:solidFill>
                  <a:srgbClr val="FF00FF"/>
                </a:solidFill>
                <a:latin typeface="+mn-ea"/>
              </a:rPr>
              <a:t>,</a:t>
            </a:r>
            <a:r>
              <a:rPr lang="zh-CN" altLang="en-US" sz="3600" b="1">
                <a:solidFill>
                  <a:srgbClr val="FF00FF"/>
                </a:solidFill>
                <a:latin typeface="+mn-ea"/>
              </a:rPr>
              <a:t>这正是诗人坚定理想追求、绝不随波逐流的呐喊。</a:t>
            </a:r>
            <a:endParaRPr lang="zh-CN" altLang="en-US" sz="3600"/>
          </a:p>
        </p:txBody>
      </p:sp>
    </p:spTree>
    <p:extLst>
      <p:ext uri="{BB962C8B-B14F-4D97-AF65-F5344CB8AC3E}">
        <p14:creationId xmlns:p14="http://schemas.microsoft.com/office/powerpoint/2010/main" val="52226469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3082" y="996778"/>
            <a:ext cx="10981038" cy="5154099"/>
          </a:xfrm>
        </p:spPr>
        <p:txBody>
          <a:bodyPr>
            <a:normAutofit/>
          </a:bodyPr>
          <a:lstStyle>
            <a:defPPr/>
          </a:lstStyle>
          <a:p>
            <a:pPr marL="0" indent="0">
              <a:buNone/>
            </a:pPr>
            <a:r>
              <a:rPr lang="en-US" altLang="zh-CN" sz="3000"/>
              <a:t>     </a:t>
            </a:r>
            <a:endParaRPr lang="zh-CN" altLang="en-US" sz="3000"/>
          </a:p>
          <a:p>
            <a:pPr marL="0" indent="0">
              <a:buNone/>
            </a:pPr>
            <a:endParaRPr lang="zh-CN" altLang="en-US"/>
          </a:p>
        </p:txBody>
      </p:sp>
      <p:sp>
        <p:nvSpPr>
          <p:cNvPr id="4" name="矩形 3"/>
          <p:cNvSpPr/>
          <p:nvPr/>
        </p:nvSpPr>
        <p:spPr>
          <a:xfrm>
            <a:off x="345989" y="996778"/>
            <a:ext cx="10610335" cy="4543744"/>
          </a:xfrm>
          <a:prstGeom prst="rect">
            <a:avLst/>
          </a:prstGeom>
        </p:spPr>
        <p:txBody>
          <a:bodyPr wrap="square">
            <a:spAutoFit/>
          </a:bodyPr>
          <a:lstStyle>
            <a:defPPr/>
          </a:lstStyle>
          <a:p>
            <a:pPr indent="266700" algn="just">
              <a:lnSpc>
                <a:spcPct val="150000"/>
              </a:lnSpc>
              <a:spcAft>
                <a:spcPct val="0"/>
              </a:spcAft>
            </a:pPr>
            <a:r>
              <a:rPr lang="en-US" altLang="zh-CN" sz="2800" b="1" kern="100">
                <a:solidFill>
                  <a:srgbClr val="0000CC"/>
                </a:solidFill>
                <a:latin typeface="宋体" panose="02010600030101010101" pitchFamily="2" charset="-122"/>
                <a:ea typeface="等线" panose="02010600030101010101" pitchFamily="2" charset="-122"/>
                <a:cs typeface="Times New Roman" panose="02020603050405020304" pitchFamily="18" charset="0"/>
              </a:rPr>
              <a:t>  3.</a:t>
            </a:r>
            <a:r>
              <a:rPr lang="zh-CN" altLang="zh-CN" sz="2800" b="1" kern="100">
                <a:solidFill>
                  <a:srgbClr val="0000CC"/>
                </a:solidFill>
                <a:latin typeface="等线" panose="02010600030101010101" pitchFamily="2" charset="-122"/>
                <a:cs typeface="Times New Roman" panose="02020603050405020304" pitchFamily="18" charset="0"/>
              </a:rPr>
              <a:t>阅读读这首诗歌，结合作者的创作背景，谈谈你对作者观点态度的见解。</a:t>
            </a:r>
            <a:endParaRPr lang="zh-CN" altLang="zh-CN" sz="2800" b="1" kern="100">
              <a:solidFill>
                <a:srgbClr val="0000CC"/>
              </a:solidFill>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50000"/>
              </a:lnSpc>
              <a:spcAft>
                <a:spcPct val="0"/>
              </a:spcAft>
            </a:pPr>
            <a:r>
              <a:rPr lang="en-US" altLang="zh-CN" sz="2800" b="1" kern="100">
                <a:solidFill>
                  <a:srgbClr val="FF0000"/>
                </a:solidFill>
                <a:latin typeface="等线" panose="02010600030101010101" pitchFamily="2" charset="-122"/>
                <a:cs typeface="Times New Roman" panose="02020603050405020304" pitchFamily="18" charset="0"/>
              </a:rPr>
              <a:t>   </a:t>
            </a:r>
            <a:r>
              <a:rPr lang="zh-CN" altLang="zh-CN" sz="2800" b="1" kern="100">
                <a:solidFill>
                  <a:srgbClr val="FF00FF"/>
                </a:solidFill>
                <a:latin typeface="等线" panose="02010600030101010101" pitchFamily="2" charset="-122"/>
                <a:cs typeface="Times New Roman" panose="02020603050405020304" pitchFamily="18" charset="0"/>
              </a:rPr>
              <a:t>探究：</a:t>
            </a:r>
            <a:r>
              <a:rPr lang="zh-CN" altLang="zh-CN" sz="2800" b="1" kern="100">
                <a:solidFill>
                  <a:srgbClr val="FF00FF"/>
                </a:solidFill>
                <a:latin typeface="等线" panose="02010600030101010101" pitchFamily="2" charset="-122"/>
                <a:cs typeface="Arial" panose="020b0604020202020204" pitchFamily="34" charset="0"/>
              </a:rPr>
              <a:t>昌耀是一个孤独的诗人，他自始自终有着一种震动人心的忧郁和伤感，而隐藏在这背后的是诗人对生命本真与尊严的追寻和捍卫。在这首诗中，诗人似乎是一个冷静的旁观者，又似乎是一个积极的生命体验者，他在这首诗中开始他的征服之旅，继而完成旅途。继而完成了自我超越。</a:t>
            </a:r>
            <a:endParaRPr lang="zh-CN" altLang="zh-CN" sz="2800" b="1" kern="100">
              <a:solidFill>
                <a:srgbClr val="FF00FF"/>
              </a:solidFill>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1217500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31805" y="708455"/>
            <a:ext cx="11450595" cy="5947718"/>
          </a:xfrm>
        </p:spPr>
        <p:txBody>
          <a:bodyPr>
            <a:normAutofit/>
          </a:bodyPr>
          <a:lstStyle>
            <a:defPPr/>
          </a:lstStyle>
          <a:p>
            <a:pPr marL="0" indent="0">
              <a:lnSpc>
                <a:spcPct val="150000"/>
              </a:lnSpc>
              <a:buNone/>
            </a:pPr>
            <a:r>
              <a:rPr lang="zh-CN" altLang="en-US" sz="2800">
                <a:solidFill>
                  <a:srgbClr val="FF00FF"/>
                </a:solidFill>
                <a:latin typeface="+mn-ea"/>
              </a:rPr>
              <a:t>    </a:t>
            </a:r>
            <a:endParaRPr lang="en-US" altLang="zh-CN" sz="2800">
              <a:solidFill>
                <a:srgbClr val="FF00FF"/>
              </a:solidFill>
              <a:latin typeface="+mn-ea"/>
            </a:endParaRPr>
          </a:p>
          <a:p>
            <a:pPr marL="0" indent="0">
              <a:lnSpc>
                <a:spcPct val="150000"/>
              </a:lnSpc>
              <a:buNone/>
            </a:pPr>
            <a:r>
              <a:rPr lang="en-US" altLang="zh-CN" sz="2800" b="1">
                <a:solidFill>
                  <a:srgbClr val="FF00FF"/>
                </a:solidFill>
                <a:latin typeface="+mn-ea"/>
              </a:rPr>
              <a:t>   </a:t>
            </a:r>
            <a:r>
              <a:rPr lang="zh-CN" altLang="en-US" sz="2800" b="1">
                <a:solidFill>
                  <a:srgbClr val="FF00FF"/>
                </a:solidFill>
                <a:latin typeface="+mn-ea"/>
              </a:rPr>
              <a:t>一首诗的诞生往往就是诗人一歌新生命的诞生。诗是完整的生命形式</a:t>
            </a:r>
            <a:r>
              <a:rPr lang="en-US" altLang="zh-CN" sz="2800" b="1">
                <a:solidFill>
                  <a:srgbClr val="FF00FF"/>
                </a:solidFill>
                <a:latin typeface="+mn-ea"/>
              </a:rPr>
              <a:t>,</a:t>
            </a:r>
            <a:r>
              <a:rPr lang="zh-CN" altLang="en-US" sz="2800" b="1">
                <a:solidFill>
                  <a:srgbClr val="FF00FF"/>
                </a:solidFill>
                <a:latin typeface="+mn-ea"/>
              </a:rPr>
              <a:t>生命，是昌耀诗歌的总主题，呈示生命，是昌耀全部诗歌的根本目的和内在逻辑。昌耀将深刻体验到的生命理念、立场、情感，倾注、融贯到精心选择的生命意象中，雕铸了一幅幅真实而顽强的生命图画。</a:t>
            </a:r>
          </a:p>
          <a:p>
            <a:pPr marL="0" indent="0">
              <a:lnSpc>
                <a:spcPct val="150000"/>
              </a:lnSpc>
              <a:buNone/>
            </a:pPr>
            <a:r>
              <a:rPr lang="zh-CN" altLang="en-US" sz="2800" b="1">
                <a:solidFill>
                  <a:srgbClr val="FF00FF"/>
                </a:solidFill>
                <a:latin typeface="+mn-ea"/>
              </a:rPr>
              <a:t>    昌耀这首创作于早期的诗作，定格了昌耀所有诗歌的情绪基调和精神高度，是他生命与精神质量的承载，更是他对生命本质强有力的确认。</a:t>
            </a:r>
          </a:p>
          <a:p>
            <a:pPr marL="0" indent="0">
              <a:buNone/>
            </a:pPr>
            <a:endParaRPr lang="zh-CN" altLang="en-US" sz="2800">
              <a:solidFill>
                <a:srgbClr val="FF00FF"/>
              </a:solidFill>
              <a:latin typeface="+mn-ea"/>
            </a:endParaRPr>
          </a:p>
        </p:txBody>
      </p:sp>
    </p:spTree>
    <p:extLst>
      <p:ext uri="{BB962C8B-B14F-4D97-AF65-F5344CB8AC3E}">
        <p14:creationId xmlns:p14="http://schemas.microsoft.com/office/powerpoint/2010/main" val="284922534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1232" y="1161537"/>
            <a:ext cx="11771871" cy="5351806"/>
          </a:xfrm>
        </p:spPr>
        <p:txBody>
          <a:bodyPr>
            <a:normAutofit/>
          </a:bodyPr>
          <a:lstStyle>
            <a:defPPr/>
          </a:lstStyle>
          <a:p>
            <a:pPr marL="0" indent="0">
              <a:buNone/>
            </a:pPr>
            <a:r>
              <a:rPr lang="zh-CN" altLang="en-US" sz="4000">
                <a:solidFill>
                  <a:srgbClr val="FF00FF"/>
                </a:solidFill>
              </a:rPr>
              <a:t>五、板书设计</a:t>
            </a:r>
            <a:endParaRPr lang="en-US" altLang="zh-CN" sz="4000">
              <a:solidFill>
                <a:srgbClr val="FF00FF"/>
              </a:solidFill>
            </a:endParaRPr>
          </a:p>
          <a:p>
            <a:pPr marL="0" indent="0">
              <a:buNone/>
            </a:pPr>
            <a:endParaRPr lang="en-US" altLang="zh-CN" sz="4000">
              <a:solidFill>
                <a:srgbClr val="FF00FF"/>
              </a:solidFill>
            </a:endParaRPr>
          </a:p>
          <a:p>
            <a:pPr marL="0" indent="0">
              <a:buNone/>
            </a:pPr>
            <a:endParaRPr lang="zh-CN" altLang="en-US" sz="4000">
              <a:solidFill>
                <a:srgbClr val="FF00FF"/>
              </a:solidFill>
            </a:endParaRPr>
          </a:p>
        </p:txBody>
      </p:sp>
      <p:pic>
        <p:nvPicPr>
          <p:cNvPr id="4" name="图片 3"/>
          <p:cNvPicPr>
            <a:picLocks noChangeAspect="1"/>
          </p:cNvPicPr>
          <p:nvPr/>
        </p:nvPicPr>
        <p:blipFill>
          <a:blip r:embed="rId2"/>
          <a:stretch>
            <a:fillRect/>
          </a:stretch>
        </p:blipFill>
        <p:spPr>
          <a:xfrm>
            <a:off x="1756239" y="2141836"/>
            <a:ext cx="6935982" cy="4609071"/>
          </a:xfrm>
          <a:prstGeom prst="rect">
            <a:avLst/>
          </a:prstGeom>
        </p:spPr>
      </p:pic>
    </p:spTree>
    <p:extLst>
      <p:ext uri="{BB962C8B-B14F-4D97-AF65-F5344CB8AC3E}">
        <p14:creationId xmlns:p14="http://schemas.microsoft.com/office/powerpoint/2010/main" val="224077725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2064941" y="2160588"/>
            <a:ext cx="5822155" cy="3881437"/>
          </a:xfrm>
          <a:prstGeom prst="rect">
            <a:avLst/>
          </a:prstGeom>
        </p:spPr>
      </p:pic>
    </p:spTree>
    <p:extLst>
      <p:ext uri="{BB962C8B-B14F-4D97-AF65-F5344CB8AC3E}">
        <p14:creationId xmlns:p14="http://schemas.microsoft.com/office/powerpoint/2010/main" val="333853215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a:extLst>
              <a:ext uri="{FF2B5EF4-FFF2-40B4-BE49-F238E27FC236}">
                <a16:creationId xmlns:a16="http://schemas.microsoft.com/office/drawing/2014/main" id="{9763485D-2E59-4771-AAB2-19EB0DCBDBA2}"/>
              </a:ext>
            </a:extLst>
          </p:cNvPr>
          <p:cNvSpPr>
            <a:spLocks noGrp="1"/>
          </p:cNvSpPr>
          <p:nvPr>
            <p:ph type="title"/>
          </p:nvPr>
        </p:nvSpPr>
        <p:spPr>
          <a:xfrm>
            <a:off x="3112316" y="2541864"/>
            <a:ext cx="4504888" cy="1468074"/>
          </a:xfrm>
        </p:spPr>
        <p:txBody>
          <a:bodyPr>
            <a:normAutofit/>
          </a:bodyPr>
          <a:lstStyle>
            <a:defPPr/>
          </a:lstStyle>
          <a:p>
            <a:r>
              <a:rPr lang="zh-CN" altLang="en-US" sz="8000"/>
              <a:t>谢谢观看</a:t>
            </a:r>
          </a:p>
        </p:txBody>
      </p:sp>
      <p:pic>
        <p:nvPicPr>
          <p:cNvPr id="3" name="New picture" hidden="1"/>
          <p:cNvPicPr/>
          <p:nvPr/>
        </p:nvPicPr>
        <p:blipFill>
          <a:blip r:embed="rId2"/>
          <a:stretch>
            <a:fillRect/>
          </a:stretch>
        </p:blipFill>
        <p:spPr>
          <a:xfrm>
            <a:off x="11836400" y="11087100"/>
            <a:ext cx="482600" cy="368300"/>
          </a:xfrm>
          <a:prstGeom prst="cube">
            <a:avLst/>
          </a:prstGeom>
        </p:spPr>
      </p:pic>
    </p:spTree>
    <p:extLst>
      <p:ext uri="{BB962C8B-B14F-4D97-AF65-F5344CB8AC3E}">
        <p14:creationId xmlns:p14="http://schemas.microsoft.com/office/powerpoint/2010/main" val="155280990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609599"/>
            <a:ext cx="10972800" cy="808037"/>
          </a:xfrm>
        </p:spPr>
        <p:txBody>
          <a:bodyPr>
            <a:normAutofit/>
          </a:bodyPr>
          <a:lstStyle>
            <a:defPPr/>
          </a:lstStyle>
          <a:p>
            <a:pPr algn="l"/>
            <a:r>
              <a:rPr lang="zh-CN" altLang="en-US" sz="4000" b="1">
                <a:solidFill>
                  <a:srgbClr val="FF00FF"/>
                </a:solidFill>
              </a:rPr>
              <a:t>二、作者简介</a:t>
            </a:r>
            <a:endParaRPr lang="zh-CN" altLang="en-US" sz="4000"/>
          </a:p>
        </p:txBody>
      </p:sp>
      <p:pic>
        <p:nvPicPr>
          <p:cNvPr id="4" name="内容占位符 3"/>
          <p:cNvPicPr>
            <a:picLocks noGrp="1" noChangeAspect="1"/>
          </p:cNvPicPr>
          <p:nvPr>
            <p:ph idx="1"/>
          </p:nvPr>
        </p:nvPicPr>
        <p:blipFill>
          <a:blip r:embed="rId2"/>
          <a:stretch>
            <a:fillRect/>
          </a:stretch>
        </p:blipFill>
        <p:spPr>
          <a:xfrm flipH="1">
            <a:off x="7482980" y="3995678"/>
            <a:ext cx="3816429" cy="2862322"/>
          </a:xfrm>
          <a:prstGeom prst="rect">
            <a:avLst/>
          </a:prstGeom>
        </p:spPr>
      </p:pic>
      <p:sp>
        <p:nvSpPr>
          <p:cNvPr id="5" name="矩形 4"/>
          <p:cNvSpPr/>
          <p:nvPr/>
        </p:nvSpPr>
        <p:spPr>
          <a:xfrm>
            <a:off x="-57665" y="1252151"/>
            <a:ext cx="7540645" cy="3539430"/>
          </a:xfrm>
          <a:prstGeom prst="rect">
            <a:avLst/>
          </a:prstGeom>
        </p:spPr>
        <p:txBody>
          <a:bodyPr wrap="square">
            <a:spAutoFit/>
          </a:bodyPr>
          <a:lstStyle>
            <a:defPPr/>
          </a:lstStyle>
          <a:p>
            <a:pPr/>
            <a:r>
              <a:rPr lang="zh-CN" altLang="zh-CN" sz="3200" kern="0">
                <a:effectLst/>
                <a:ea typeface="宋体" panose="02010600030101010101" pitchFamily="2" charset="-122"/>
                <a:cs typeface="宋体" panose="02010600030101010101" pitchFamily="2" charset="-122"/>
              </a:rPr>
              <a:t>昌耀，原名王昌耀，湖南省桃源县人，诗人。</a:t>
            </a:r>
            <a:r>
              <a:rPr lang="en-US" altLang="zh-CN" sz="3200" kern="0">
                <a:effectLst/>
                <a:ea typeface="宋体" panose="02010600030101010101" pitchFamily="2" charset="-122"/>
                <a:cs typeface="宋体" panose="02010600030101010101" pitchFamily="2" charset="-122"/>
              </a:rPr>
              <a:t>1950</a:t>
            </a:r>
            <a:r>
              <a:rPr lang="zh-CN" altLang="zh-CN" sz="3200" kern="0">
                <a:effectLst/>
                <a:ea typeface="宋体" panose="02010600030101010101" pitchFamily="2" charset="-122"/>
                <a:cs typeface="宋体" panose="02010600030101010101" pitchFamily="2" charset="-122"/>
              </a:rPr>
              <a:t>年</a:t>
            </a:r>
            <a:r>
              <a:rPr lang="en-US" altLang="zh-CN" sz="3200" kern="0">
                <a:effectLst/>
                <a:ea typeface="宋体" panose="02010600030101010101" pitchFamily="2" charset="-122"/>
                <a:cs typeface="宋体" panose="02010600030101010101" pitchFamily="2" charset="-122"/>
              </a:rPr>
              <a:t>4</a:t>
            </a:r>
            <a:r>
              <a:rPr lang="zh-CN" altLang="zh-CN" sz="3200" kern="0">
                <a:effectLst/>
                <a:ea typeface="宋体" panose="02010600030101010101" pitchFamily="2" charset="-122"/>
                <a:cs typeface="宋体" panose="02010600030101010101" pitchFamily="2" charset="-122"/>
              </a:rPr>
              <a:t>月参加中国人民解放军，任宣传队员。同年，响应祖国号召，赴朝鲜参加抗美援朝。期间，推出处女作《人桥》，从此与诗歌艺术结下不解之缘。</a:t>
            </a:r>
            <a:r>
              <a:rPr lang="en-US" altLang="zh-CN" sz="3200" kern="0">
                <a:effectLst/>
                <a:ea typeface="宋体" panose="02010600030101010101" pitchFamily="2" charset="-122"/>
                <a:cs typeface="宋体" panose="02010600030101010101" pitchFamily="2" charset="-122"/>
              </a:rPr>
              <a:t>1953</a:t>
            </a:r>
            <a:r>
              <a:rPr lang="zh-CN" altLang="zh-CN" sz="3200" kern="0">
                <a:effectLst/>
                <a:ea typeface="宋体" panose="02010600030101010101" pitchFamily="2" charset="-122"/>
                <a:cs typeface="宋体" panose="02010600030101010101" pitchFamily="2" charset="-122"/>
              </a:rPr>
              <a:t>年，在朝鲜战场上负伤后转入河北省荣军学校读书。</a:t>
            </a:r>
            <a:r>
              <a:rPr lang="en-US" altLang="zh-CN" sz="3200" kern="0">
                <a:effectLst/>
                <a:ea typeface="宋体" panose="02010600030101010101" pitchFamily="2" charset="-122"/>
                <a:cs typeface="宋体" panose="02010600030101010101" pitchFamily="2" charset="-122"/>
              </a:rPr>
              <a:t>1954 </a:t>
            </a:r>
            <a:r>
              <a:rPr lang="zh-CN" altLang="zh-CN" sz="3200" kern="0">
                <a:effectLst/>
                <a:ea typeface="宋体" panose="02010600030101010101" pitchFamily="2" charset="-122"/>
                <a:cs typeface="宋体" panose="02010600030101010101" pitchFamily="2" charset="-122"/>
              </a:rPr>
              <a:t>年开始发表诗作。</a:t>
            </a:r>
            <a:endParaRPr lang="zh-CN" altLang="en-US" sz="3200" b="1">
              <a:solidFill>
                <a:srgbClr val="0000CC"/>
              </a:solidFill>
              <a:latin typeface="+mn-ea"/>
            </a:endParaRPr>
          </a:p>
        </p:txBody>
      </p:sp>
    </p:spTree>
    <p:extLst>
      <p:ext uri="{BB962C8B-B14F-4D97-AF65-F5344CB8AC3E}">
        <p14:creationId xmlns:p14="http://schemas.microsoft.com/office/powerpoint/2010/main" val="221015799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05946" y="848497"/>
            <a:ext cx="10305460" cy="5277667"/>
          </a:xfrm>
        </p:spPr>
        <p:txBody>
          <a:bodyPr>
            <a:normAutofit/>
          </a:bodyPr>
          <a:lstStyle>
            <a:defPPr/>
          </a:lstStyle>
          <a:p>
            <a:pPr marL="0" indent="0">
              <a:buNone/>
            </a:pPr>
            <a:r>
              <a:rPr lang="zh-CN" altLang="zh-CN" sz="3600" kern="0">
                <a:solidFill>
                  <a:srgbClr val="0000CC"/>
                </a:solidFill>
                <a:effectLst/>
                <a:ea typeface="宋体" panose="02010600030101010101" pitchFamily="2" charset="-122"/>
                <a:cs typeface="宋体" panose="02010600030101010101" pitchFamily="2" charset="-122"/>
              </a:rPr>
              <a:t>他的诗以张扬生命在深重困境中的亢奋见长，感悟和激情融于凝重、壮美的意象之中，将饱经沧桑的情怀、古老开阔的西部人文背景、博大的生命意识，构成协调的整体。诗人后期 的诗作趋向反思静悟，语言略趋平和，有很强的知性张力，形成宏大的诗歌个性。代表作《划呀，划呀，父亲们</a:t>
            </a:r>
            <a:r>
              <a:rPr lang="en-US" altLang="zh-CN" sz="3600" kern="0">
                <a:solidFill>
                  <a:srgbClr val="0000CC"/>
                </a:solidFill>
                <a:effectLst/>
                <a:ea typeface="宋体" panose="02010600030101010101" pitchFamily="2" charset="-122"/>
                <a:cs typeface="宋体" panose="02010600030101010101" pitchFamily="2" charset="-122"/>
              </a:rPr>
              <a:t>!</a:t>
            </a:r>
            <a:r>
              <a:rPr lang="zh-CN" altLang="zh-CN" sz="3600" kern="0">
                <a:solidFill>
                  <a:srgbClr val="0000CC"/>
                </a:solidFill>
                <a:effectLst/>
                <a:ea typeface="宋体" panose="02010600030101010101" pitchFamily="2" charset="-122"/>
                <a:cs typeface="宋体" panose="02010600030101010101" pitchFamily="2" charset="-122"/>
              </a:rPr>
              <a:t>》、《慈航》、《意绪》、《哈拉库图》等，绝笔作《一十一枝红玫瑰》。昌耀在中国新诗史上是一座高峰，其历史地位已为人共识</a:t>
            </a:r>
            <a:endParaRPr lang="zh-CN" altLang="en-US" sz="3600" b="1">
              <a:solidFill>
                <a:srgbClr val="0000CC"/>
              </a:solidFill>
              <a:latin typeface="+mn-ea"/>
            </a:endParaRPr>
          </a:p>
        </p:txBody>
      </p:sp>
    </p:spTree>
    <p:extLst>
      <p:ext uri="{BB962C8B-B14F-4D97-AF65-F5344CB8AC3E}">
        <p14:creationId xmlns:p14="http://schemas.microsoft.com/office/powerpoint/2010/main" val="187848038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30659" y="683741"/>
            <a:ext cx="11829536" cy="5964194"/>
          </a:xfrm>
        </p:spPr>
        <p:txBody>
          <a:bodyPr>
            <a:normAutofit/>
          </a:bodyPr>
          <a:lstStyle>
            <a:defPPr/>
          </a:lstStyle>
          <a:p>
            <a:pPr marL="0" indent="0">
              <a:lnSpc>
                <a:spcPct val="150000"/>
              </a:lnSpc>
              <a:buNone/>
            </a:pPr>
            <a:r>
              <a:rPr lang="zh-CN" altLang="en-US" sz="2800" b="1">
                <a:solidFill>
                  <a:srgbClr val="0000CC"/>
                </a:solidFill>
              </a:rPr>
              <a:t>       </a:t>
            </a:r>
            <a:endParaRPr lang="en-US" altLang="zh-CN" sz="2800" b="1">
              <a:solidFill>
                <a:srgbClr val="0000CC"/>
              </a:solidFill>
            </a:endParaRPr>
          </a:p>
          <a:p>
            <a:pPr marL="0" indent="0">
              <a:lnSpc>
                <a:spcPct val="150000"/>
              </a:lnSpc>
              <a:buNone/>
            </a:pPr>
            <a:r>
              <a:rPr lang="en-US" altLang="zh-CN" sz="2800" b="1">
                <a:solidFill>
                  <a:srgbClr val="0000CC"/>
                </a:solidFill>
              </a:rPr>
              <a:t>       </a:t>
            </a:r>
            <a:r>
              <a:rPr lang="zh-CN" altLang="en-US" sz="2800" b="1">
                <a:solidFill>
                  <a:srgbClr val="0000CC"/>
                </a:solidFill>
              </a:rPr>
              <a:t>昌耀主要作品：</a:t>
            </a:r>
            <a:r>
              <a:rPr lang="en-US" altLang="zh-CN" sz="2800" b="1">
                <a:solidFill>
                  <a:srgbClr val="0000CC"/>
                </a:solidFill>
              </a:rPr>
              <a:t>《</a:t>
            </a:r>
            <a:r>
              <a:rPr lang="zh-CN" altLang="en-US" sz="2800" b="1">
                <a:solidFill>
                  <a:srgbClr val="0000CC"/>
                </a:solidFill>
              </a:rPr>
              <a:t>慈航</a:t>
            </a:r>
            <a:r>
              <a:rPr lang="en-US" altLang="zh-CN" sz="2800" b="1">
                <a:solidFill>
                  <a:srgbClr val="0000CC"/>
                </a:solidFill>
              </a:rPr>
              <a:t>》《</a:t>
            </a:r>
            <a:r>
              <a:rPr lang="zh-CN" altLang="en-US" sz="2800" b="1">
                <a:solidFill>
                  <a:srgbClr val="0000CC"/>
                </a:solidFill>
              </a:rPr>
              <a:t>斯人</a:t>
            </a:r>
            <a:r>
              <a:rPr lang="en-US" altLang="zh-CN" sz="2800" b="1">
                <a:solidFill>
                  <a:srgbClr val="0000CC"/>
                </a:solidFill>
              </a:rPr>
              <a:t>》《</a:t>
            </a:r>
            <a:r>
              <a:rPr lang="zh-CN" altLang="en-US" sz="2800" b="1">
                <a:solidFill>
                  <a:srgbClr val="0000CC"/>
                </a:solidFill>
              </a:rPr>
              <a:t>划呀，划呀，父亲们！</a:t>
            </a:r>
            <a:r>
              <a:rPr lang="en-US" altLang="zh-CN" sz="2800" b="1">
                <a:solidFill>
                  <a:srgbClr val="0000CC"/>
                </a:solidFill>
              </a:rPr>
              <a:t>》《</a:t>
            </a:r>
            <a:r>
              <a:rPr lang="zh-CN" altLang="en-US" sz="2800" b="1">
                <a:solidFill>
                  <a:srgbClr val="0000CC"/>
                </a:solidFill>
              </a:rPr>
              <a:t>大山的囚徒</a:t>
            </a:r>
            <a:r>
              <a:rPr lang="en-US" altLang="zh-CN" sz="2800" b="1">
                <a:solidFill>
                  <a:srgbClr val="0000CC"/>
                </a:solidFill>
              </a:rPr>
              <a:t>》《</a:t>
            </a:r>
            <a:r>
              <a:rPr lang="zh-CN" altLang="en-US" sz="2800" b="1">
                <a:solidFill>
                  <a:srgbClr val="0000CC"/>
                </a:solidFill>
              </a:rPr>
              <a:t>一百头雄牛</a:t>
            </a:r>
            <a:r>
              <a:rPr lang="en-US" altLang="zh-CN" sz="2800" b="1">
                <a:solidFill>
                  <a:srgbClr val="0000CC"/>
                </a:solidFill>
              </a:rPr>
              <a:t>》《</a:t>
            </a:r>
            <a:r>
              <a:rPr lang="zh-CN" altLang="en-US" sz="2800" b="1">
                <a:solidFill>
                  <a:srgbClr val="0000CC"/>
                </a:solidFill>
              </a:rPr>
              <a:t>一个中国诗人在俄罗斯</a:t>
            </a:r>
            <a:r>
              <a:rPr lang="en-US" altLang="zh-CN" sz="2800" b="1">
                <a:solidFill>
                  <a:srgbClr val="0000CC"/>
                </a:solidFill>
              </a:rPr>
              <a:t>》《</a:t>
            </a:r>
            <a:r>
              <a:rPr lang="zh-CN" altLang="en-US" sz="2800" b="1">
                <a:solidFill>
                  <a:srgbClr val="0000CC"/>
                </a:solidFill>
              </a:rPr>
              <a:t>峨日朵雪峰之侧</a:t>
            </a:r>
            <a:r>
              <a:rPr lang="en-US" altLang="zh-CN" sz="2800" b="1">
                <a:solidFill>
                  <a:srgbClr val="0000CC"/>
                </a:solidFill>
              </a:rPr>
              <a:t>》《</a:t>
            </a:r>
            <a:r>
              <a:rPr lang="zh-CN" altLang="en-US" sz="2800" b="1">
                <a:solidFill>
                  <a:srgbClr val="0000CC"/>
                </a:solidFill>
              </a:rPr>
              <a:t>哈拉库图</a:t>
            </a:r>
            <a:r>
              <a:rPr lang="en-US" altLang="zh-CN" sz="2800" b="1">
                <a:solidFill>
                  <a:srgbClr val="0000CC"/>
                </a:solidFill>
              </a:rPr>
              <a:t>》《</a:t>
            </a:r>
            <a:r>
              <a:rPr lang="zh-CN" altLang="en-US" sz="2800" b="1">
                <a:solidFill>
                  <a:srgbClr val="0000CC"/>
                </a:solidFill>
              </a:rPr>
              <a:t>慈航</a:t>
            </a:r>
            <a:r>
              <a:rPr lang="en-US" altLang="zh-CN" sz="2800" b="1">
                <a:solidFill>
                  <a:srgbClr val="0000CC"/>
                </a:solidFill>
              </a:rPr>
              <a:t>》</a:t>
            </a:r>
            <a:r>
              <a:rPr lang="zh-CN" altLang="en-US" sz="2800" b="1">
                <a:solidFill>
                  <a:srgbClr val="0000CC"/>
                </a:solidFill>
              </a:rPr>
              <a:t>、</a:t>
            </a:r>
            <a:r>
              <a:rPr lang="en-US" altLang="zh-CN" sz="2800" b="1">
                <a:solidFill>
                  <a:srgbClr val="0000CC"/>
                </a:solidFill>
              </a:rPr>
              <a:t>《</a:t>
            </a:r>
            <a:r>
              <a:rPr lang="zh-CN" altLang="en-US" sz="2800" b="1">
                <a:solidFill>
                  <a:srgbClr val="0000CC"/>
                </a:solidFill>
              </a:rPr>
              <a:t>意绪</a:t>
            </a:r>
            <a:r>
              <a:rPr lang="en-US" altLang="zh-CN" sz="2800" b="1">
                <a:solidFill>
                  <a:srgbClr val="0000CC"/>
                </a:solidFill>
              </a:rPr>
              <a:t>》</a:t>
            </a:r>
            <a:r>
              <a:rPr lang="zh-CN" altLang="en-US" sz="2800" b="1">
                <a:solidFill>
                  <a:srgbClr val="0000CC"/>
                </a:solidFill>
              </a:rPr>
              <a:t>、</a:t>
            </a:r>
            <a:r>
              <a:rPr lang="en-US" altLang="zh-CN" sz="2800" b="1">
                <a:solidFill>
                  <a:srgbClr val="0000CC"/>
                </a:solidFill>
              </a:rPr>
              <a:t>《</a:t>
            </a:r>
            <a:r>
              <a:rPr lang="zh-CN" altLang="en-US" sz="2800" b="1">
                <a:solidFill>
                  <a:srgbClr val="0000CC"/>
                </a:solidFill>
              </a:rPr>
              <a:t>哈拉库图</a:t>
            </a:r>
            <a:r>
              <a:rPr lang="en-US" altLang="zh-CN" sz="2800" b="1">
                <a:solidFill>
                  <a:srgbClr val="0000CC"/>
                </a:solidFill>
              </a:rPr>
              <a:t>》《</a:t>
            </a:r>
            <a:r>
              <a:rPr lang="zh-CN" altLang="en-US" sz="2800" b="1">
                <a:solidFill>
                  <a:srgbClr val="0000CC"/>
                </a:solidFill>
              </a:rPr>
              <a:t>一十一枝红玫瑰</a:t>
            </a:r>
            <a:r>
              <a:rPr lang="en-US" altLang="zh-CN" sz="2800" b="1">
                <a:solidFill>
                  <a:srgbClr val="0000CC"/>
                </a:solidFill>
              </a:rPr>
              <a:t>》</a:t>
            </a:r>
            <a:r>
              <a:rPr lang="zh-CN" altLang="en-US" sz="2800" b="1">
                <a:solidFill>
                  <a:srgbClr val="0000CC"/>
                </a:solidFill>
              </a:rPr>
              <a:t>；诗集</a:t>
            </a:r>
            <a:r>
              <a:rPr lang="en-US" altLang="zh-CN" sz="2800" b="1">
                <a:solidFill>
                  <a:srgbClr val="0000CC"/>
                </a:solidFill>
              </a:rPr>
              <a:t>《</a:t>
            </a:r>
            <a:r>
              <a:rPr lang="zh-CN" altLang="en-US" sz="2800" b="1">
                <a:solidFill>
                  <a:srgbClr val="0000CC"/>
                </a:solidFill>
              </a:rPr>
              <a:t>昌耀抒情诗集</a:t>
            </a:r>
            <a:r>
              <a:rPr lang="en-US" altLang="zh-CN" sz="2800" b="1">
                <a:solidFill>
                  <a:srgbClr val="0000CC"/>
                </a:solidFill>
              </a:rPr>
              <a:t>》《</a:t>
            </a:r>
            <a:r>
              <a:rPr lang="zh-CN" altLang="en-US" sz="2800" b="1">
                <a:solidFill>
                  <a:srgbClr val="0000CC"/>
                </a:solidFill>
              </a:rPr>
              <a:t>命运之书</a:t>
            </a:r>
            <a:r>
              <a:rPr lang="en-US" altLang="zh-CN" sz="2800" b="1">
                <a:solidFill>
                  <a:srgbClr val="0000CC"/>
                </a:solidFill>
              </a:rPr>
              <a:t>》《</a:t>
            </a:r>
            <a:r>
              <a:rPr lang="zh-CN" altLang="en-US" sz="2800" b="1">
                <a:solidFill>
                  <a:srgbClr val="0000CC"/>
                </a:solidFill>
              </a:rPr>
              <a:t>一个挑战的旅行者步行在上帝的沙盘</a:t>
            </a:r>
            <a:r>
              <a:rPr lang="en-US" altLang="zh-CN" sz="2800" b="1">
                <a:solidFill>
                  <a:srgbClr val="0000CC"/>
                </a:solidFill>
              </a:rPr>
              <a:t>》《</a:t>
            </a:r>
            <a:r>
              <a:rPr lang="zh-CN" altLang="en-US" sz="2800" b="1">
                <a:solidFill>
                  <a:srgbClr val="0000CC"/>
                </a:solidFill>
              </a:rPr>
              <a:t>昌耀的诗</a:t>
            </a:r>
            <a:r>
              <a:rPr lang="en-US" altLang="zh-CN" sz="2800" b="1">
                <a:solidFill>
                  <a:srgbClr val="0000CC"/>
                </a:solidFill>
              </a:rPr>
              <a:t>》</a:t>
            </a:r>
            <a:r>
              <a:rPr lang="zh-CN" altLang="en-US" sz="2800" b="1">
                <a:solidFill>
                  <a:srgbClr val="0000CC"/>
                </a:solidFill>
              </a:rPr>
              <a:t>等；</a:t>
            </a:r>
            <a:r>
              <a:rPr lang="en-US" altLang="zh-CN" sz="2800" b="1">
                <a:solidFill>
                  <a:srgbClr val="0000CC"/>
                </a:solidFill>
              </a:rPr>
              <a:t>2000</a:t>
            </a:r>
            <a:r>
              <a:rPr lang="zh-CN" altLang="en-US" sz="2800" b="1">
                <a:solidFill>
                  <a:srgbClr val="0000CC"/>
                </a:solidFill>
              </a:rPr>
              <a:t>年诗人过世后有</a:t>
            </a:r>
            <a:r>
              <a:rPr lang="en-US" altLang="zh-CN" sz="2800" b="1">
                <a:solidFill>
                  <a:srgbClr val="0000CC"/>
                </a:solidFill>
              </a:rPr>
              <a:t>《</a:t>
            </a:r>
            <a:r>
              <a:rPr lang="zh-CN" altLang="en-US" sz="2800" b="1">
                <a:solidFill>
                  <a:srgbClr val="0000CC"/>
                </a:solidFill>
              </a:rPr>
              <a:t>昌耀诗歌总集</a:t>
            </a:r>
            <a:r>
              <a:rPr lang="en-US" altLang="zh-CN" sz="2800" b="1">
                <a:solidFill>
                  <a:srgbClr val="0000CC"/>
                </a:solidFill>
              </a:rPr>
              <a:t>》</a:t>
            </a:r>
            <a:r>
              <a:rPr lang="zh-CN" altLang="en-US" sz="2800" b="1">
                <a:solidFill>
                  <a:srgbClr val="0000CC"/>
                </a:solidFill>
              </a:rPr>
              <a:t>行世。昌耀在中国新诗史上是一座高峰，其历史地位已为人共识。</a:t>
            </a:r>
          </a:p>
        </p:txBody>
      </p:sp>
    </p:spTree>
    <p:extLst>
      <p:ext uri="{BB962C8B-B14F-4D97-AF65-F5344CB8AC3E}">
        <p14:creationId xmlns:p14="http://schemas.microsoft.com/office/powerpoint/2010/main" val="66750225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rot="20281876">
            <a:off x="7525394" y="-133477"/>
            <a:ext cx="5286375" cy="2943225"/>
          </a:xfrm>
          <a:prstGeom prst="rect">
            <a:avLst/>
          </a:prstGeom>
        </p:spPr>
      </p:pic>
      <p:pic>
        <p:nvPicPr>
          <p:cNvPr id="3" name="内容占位符 3">
            <a:extLst>
              <a:ext uri="{FF2B5EF4-FFF2-40B4-BE49-F238E27FC236}">
                <a16:creationId xmlns:a16="http://schemas.microsoft.com/office/drawing/2014/main" id="{AD2F2135-C8C0-42FC-A911-6FC17623C918}"/>
              </a:ext>
            </a:extLst>
          </p:cNvPr>
          <p:cNvPicPr>
            <a:picLocks noChangeAspect="1"/>
          </p:cNvPicPr>
          <p:nvPr/>
        </p:nvPicPr>
        <p:blipFill>
          <a:blip r:embed="rId3"/>
          <a:stretch>
            <a:fillRect/>
          </a:stretch>
        </p:blipFill>
        <p:spPr>
          <a:xfrm rot="2462675">
            <a:off x="730074" y="-447802"/>
            <a:ext cx="4762500" cy="3571875"/>
          </a:xfrm>
          <a:prstGeom prst="rect">
            <a:avLst/>
          </a:prstGeom>
        </p:spPr>
      </p:pic>
      <p:pic>
        <p:nvPicPr>
          <p:cNvPr id="5" name="内容占位符 3">
            <a:extLst>
              <a:ext uri="{FF2B5EF4-FFF2-40B4-BE49-F238E27FC236}">
                <a16:creationId xmlns:a16="http://schemas.microsoft.com/office/drawing/2014/main" id="{F3A37142-2498-4F42-9A18-51F746EC5306}"/>
              </a:ext>
            </a:extLst>
          </p:cNvPr>
          <p:cNvPicPr>
            <a:picLocks noChangeAspect="1"/>
          </p:cNvPicPr>
          <p:nvPr/>
        </p:nvPicPr>
        <p:blipFill>
          <a:blip r:embed="rId4"/>
          <a:stretch>
            <a:fillRect/>
          </a:stretch>
        </p:blipFill>
        <p:spPr>
          <a:xfrm rot="297804">
            <a:off x="300746" y="2757163"/>
            <a:ext cx="5239939" cy="3881437"/>
          </a:xfrm>
          <a:prstGeom prst="rect">
            <a:avLst/>
          </a:prstGeom>
        </p:spPr>
      </p:pic>
      <p:pic>
        <p:nvPicPr>
          <p:cNvPr id="6" name="内容占位符 3">
            <a:extLst>
              <a:ext uri="{FF2B5EF4-FFF2-40B4-BE49-F238E27FC236}">
                <a16:creationId xmlns:a16="http://schemas.microsoft.com/office/drawing/2014/main" id="{D4204AA4-0E05-4D19-B9BA-74443F8FD19E}"/>
              </a:ext>
            </a:extLst>
          </p:cNvPr>
          <p:cNvPicPr>
            <a:picLocks noChangeAspect="1"/>
          </p:cNvPicPr>
          <p:nvPr/>
        </p:nvPicPr>
        <p:blipFill>
          <a:blip r:embed="rId5"/>
          <a:stretch>
            <a:fillRect/>
          </a:stretch>
        </p:blipFill>
        <p:spPr>
          <a:xfrm rot="1455437">
            <a:off x="6134829" y="3174440"/>
            <a:ext cx="5556111" cy="3633263"/>
          </a:xfrm>
          <a:prstGeom prst="rect">
            <a:avLst/>
          </a:prstGeom>
        </p:spPr>
      </p:pic>
    </p:spTree>
    <p:extLst>
      <p:ext uri="{BB962C8B-B14F-4D97-AF65-F5344CB8AC3E}">
        <p14:creationId xmlns:p14="http://schemas.microsoft.com/office/powerpoint/2010/main" val="261004960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9600" y="650789"/>
            <a:ext cx="10972800" cy="766848"/>
          </a:xfrm>
        </p:spPr>
        <p:txBody>
          <a:bodyPr>
            <a:normAutofit/>
          </a:bodyPr>
          <a:lstStyle>
            <a:defPPr/>
          </a:lstStyle>
          <a:p>
            <a:pPr algn="l"/>
            <a:r>
              <a:rPr lang="zh-CN" altLang="en-US" sz="4000" b="1">
                <a:solidFill>
                  <a:srgbClr val="FF00FF"/>
                </a:solidFill>
              </a:rPr>
              <a:t>三、阅读理解</a:t>
            </a:r>
            <a:endParaRPr lang="zh-CN" altLang="en-US" sz="4000"/>
          </a:p>
        </p:txBody>
      </p:sp>
      <p:sp>
        <p:nvSpPr>
          <p:cNvPr id="3" name="内容占位符 2"/>
          <p:cNvSpPr>
            <a:spLocks noGrp="1"/>
          </p:cNvSpPr>
          <p:nvPr>
            <p:ph idx="1"/>
          </p:nvPr>
        </p:nvSpPr>
        <p:spPr>
          <a:xfrm>
            <a:off x="453081" y="1600201"/>
            <a:ext cx="11129319" cy="5088923"/>
          </a:xfrm>
        </p:spPr>
        <p:txBody>
          <a:bodyPr>
            <a:normAutofit fontScale="47500" lnSpcReduction="20000"/>
          </a:bodyPr>
          <a:lstStyle>
            <a:defPPr/>
          </a:lstStyle>
          <a:p>
            <a:pPr marL="0" indent="0">
              <a:lnSpc>
                <a:spcPct val="160000"/>
              </a:lnSpc>
              <a:buNone/>
            </a:pPr>
            <a:r>
              <a:rPr lang="zh-CN" altLang="en-US" sz="5100"/>
              <a:t>                   </a:t>
            </a:r>
            <a:r>
              <a:rPr lang="zh-CN" altLang="en-US" sz="5100" b="1">
                <a:solidFill>
                  <a:srgbClr val="0000CC"/>
                </a:solidFill>
              </a:rPr>
              <a:t>峨日朵雪峰之侧</a:t>
            </a:r>
          </a:p>
          <a:p>
            <a:pPr marL="0" indent="0">
              <a:lnSpc>
                <a:spcPct val="160000"/>
              </a:lnSpc>
              <a:buNone/>
            </a:pPr>
            <a:r>
              <a:rPr lang="zh-CN" altLang="en-US" sz="5100" b="1">
                <a:solidFill>
                  <a:srgbClr val="0000CC"/>
                </a:solidFill>
              </a:rPr>
              <a:t>                           昌  耀</a:t>
            </a:r>
          </a:p>
          <a:p>
            <a:pPr marL="0" indent="0">
              <a:lnSpc>
                <a:spcPct val="160000"/>
              </a:lnSpc>
              <a:buNone/>
            </a:pPr>
            <a:r>
              <a:rPr lang="zh-CN" altLang="en-US" sz="5100" b="1">
                <a:solidFill>
                  <a:srgbClr val="0000CC"/>
                </a:solidFill>
              </a:rPr>
              <a:t>       </a:t>
            </a:r>
            <a:r>
              <a:rPr lang="zh-CN" altLang="en-US" sz="4400" b="1">
                <a:solidFill>
                  <a:srgbClr val="0000CC"/>
                </a:solidFill>
              </a:rPr>
              <a:t>这是我此刻仅能征服的高度了：</a:t>
            </a:r>
          </a:p>
          <a:p>
            <a:pPr marL="0" indent="0">
              <a:lnSpc>
                <a:spcPct val="160000"/>
              </a:lnSpc>
              <a:buNone/>
            </a:pPr>
            <a:r>
              <a:rPr lang="zh-CN" altLang="en-US" sz="4400" b="1">
                <a:solidFill>
                  <a:srgbClr val="0000CC"/>
                </a:solidFill>
              </a:rPr>
              <a:t>       我小心地探出前额，</a:t>
            </a:r>
          </a:p>
          <a:p>
            <a:pPr marL="0" indent="0">
              <a:lnSpc>
                <a:spcPct val="160000"/>
              </a:lnSpc>
              <a:buNone/>
            </a:pPr>
            <a:r>
              <a:rPr lang="zh-CN" altLang="en-US" sz="4400" b="1">
                <a:solidFill>
                  <a:srgbClr val="0000CC"/>
                </a:solidFill>
              </a:rPr>
              <a:t>       惊异于薄壁那边</a:t>
            </a:r>
          </a:p>
          <a:p>
            <a:pPr marL="0" indent="0">
              <a:lnSpc>
                <a:spcPct val="160000"/>
              </a:lnSpc>
              <a:buNone/>
            </a:pPr>
            <a:r>
              <a:rPr lang="zh-CN" altLang="en-US" sz="4400" b="1">
                <a:solidFill>
                  <a:srgbClr val="0000CC"/>
                </a:solidFill>
              </a:rPr>
              <a:t>       朝向峨日朵之雪彷徨许久的太阳</a:t>
            </a:r>
          </a:p>
          <a:p>
            <a:pPr marL="0" indent="0">
              <a:lnSpc>
                <a:spcPct val="160000"/>
              </a:lnSpc>
              <a:buNone/>
            </a:pPr>
            <a:r>
              <a:rPr lang="zh-CN" altLang="en-US" sz="4400" b="1">
                <a:solidFill>
                  <a:srgbClr val="0000CC"/>
                </a:solidFill>
              </a:rPr>
              <a:t>      正决然跃入一片引力无穷的</a:t>
            </a:r>
          </a:p>
          <a:p>
            <a:pPr marL="0" indent="0">
              <a:lnSpc>
                <a:spcPct val="160000"/>
              </a:lnSpc>
              <a:buNone/>
            </a:pPr>
            <a:r>
              <a:rPr lang="zh-CN" altLang="en-US" sz="4400" b="1">
                <a:solidFill>
                  <a:srgbClr val="0000CC"/>
                </a:solidFill>
              </a:rPr>
              <a:t>      山海。石砾不时滑坡，</a:t>
            </a:r>
          </a:p>
          <a:p>
            <a:pPr marL="0" indent="0">
              <a:buNone/>
            </a:pPr>
            <a:endParaRPr lang="zh-CN" altLang="en-US"/>
          </a:p>
        </p:txBody>
      </p:sp>
    </p:spTree>
    <p:extLst>
      <p:ext uri="{BB962C8B-B14F-4D97-AF65-F5344CB8AC3E}">
        <p14:creationId xmlns:p14="http://schemas.microsoft.com/office/powerpoint/2010/main" val="16730407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96563" y="691978"/>
            <a:ext cx="11788346" cy="5980671"/>
          </a:xfrm>
        </p:spPr>
        <p:txBody>
          <a:bodyPr>
            <a:normAutofit fontScale="25000" lnSpcReduction="20000"/>
          </a:bodyPr>
          <a:lstStyle>
            <a:defPPr/>
          </a:lstStyle>
          <a:p>
            <a:pPr marL="0" indent="0">
              <a:lnSpc>
                <a:spcPct val="160000"/>
              </a:lnSpc>
              <a:buNone/>
            </a:pPr>
            <a:r>
              <a:rPr lang="zh-CN" altLang="en-US" sz="4000" b="1">
                <a:solidFill>
                  <a:srgbClr val="0000CC"/>
                </a:solidFill>
              </a:rPr>
              <a:t>                             </a:t>
            </a:r>
            <a:r>
              <a:rPr lang="zh-CN" altLang="en-US" sz="9600" b="1">
                <a:solidFill>
                  <a:srgbClr val="0000CC"/>
                </a:solidFill>
                <a:latin typeface="+mn-ea"/>
              </a:rPr>
              <a:t>引动棕色深渊自上而下的一派嚣鸣，</a:t>
            </a:r>
          </a:p>
          <a:p>
            <a:pPr marL="0" indent="0">
              <a:lnSpc>
                <a:spcPct val="160000"/>
              </a:lnSpc>
              <a:buNone/>
            </a:pPr>
            <a:r>
              <a:rPr lang="zh-CN" altLang="en-US" sz="9600" b="1">
                <a:solidFill>
                  <a:srgbClr val="0000CC"/>
                </a:solidFill>
                <a:latin typeface="+mn-ea"/>
              </a:rPr>
              <a:t>     像军旅远去的喊杀声。</a:t>
            </a:r>
          </a:p>
          <a:p>
            <a:pPr marL="0" indent="0">
              <a:lnSpc>
                <a:spcPct val="160000"/>
              </a:lnSpc>
              <a:buNone/>
            </a:pPr>
            <a:r>
              <a:rPr lang="zh-CN" altLang="en-US" sz="9600" b="1">
                <a:solidFill>
                  <a:srgbClr val="0000CC"/>
                </a:solidFill>
                <a:latin typeface="+mn-ea"/>
              </a:rPr>
              <a:t>     我的指关节铆钉一样揳入巨石的罅隙</a:t>
            </a:r>
          </a:p>
          <a:p>
            <a:pPr marL="0" indent="0">
              <a:lnSpc>
                <a:spcPct val="160000"/>
              </a:lnSpc>
              <a:buNone/>
            </a:pPr>
            <a:r>
              <a:rPr lang="zh-CN" altLang="en-US" sz="9600" b="1">
                <a:solidFill>
                  <a:srgbClr val="0000CC"/>
                </a:solidFill>
                <a:latin typeface="+mn-ea"/>
              </a:rPr>
              <a:t>     血滴，从撕裂的千层掌鞋底渗出。</a:t>
            </a:r>
          </a:p>
          <a:p>
            <a:pPr marL="0" indent="0">
              <a:lnSpc>
                <a:spcPct val="160000"/>
              </a:lnSpc>
              <a:buNone/>
            </a:pPr>
            <a:r>
              <a:rPr lang="zh-CN" altLang="en-US" sz="9600" b="1">
                <a:solidFill>
                  <a:srgbClr val="0000CC"/>
                </a:solidFill>
                <a:latin typeface="+mn-ea"/>
              </a:rPr>
              <a:t>     呵，真渴望有一只雄鹰或雪豹与我为伍。</a:t>
            </a:r>
          </a:p>
          <a:p>
            <a:pPr marL="0" indent="0">
              <a:lnSpc>
                <a:spcPct val="160000"/>
              </a:lnSpc>
              <a:buNone/>
            </a:pPr>
            <a:r>
              <a:rPr lang="zh-CN" altLang="en-US" sz="9600" b="1">
                <a:solidFill>
                  <a:srgbClr val="0000CC"/>
                </a:solidFill>
                <a:latin typeface="+mn-ea"/>
              </a:rPr>
              <a:t>     在锈蚀的岩壁；</a:t>
            </a:r>
          </a:p>
          <a:p>
            <a:pPr marL="0" indent="0">
              <a:lnSpc>
                <a:spcPct val="160000"/>
              </a:lnSpc>
              <a:buNone/>
            </a:pPr>
            <a:r>
              <a:rPr lang="zh-CN" altLang="en-US" sz="9600" b="1">
                <a:solidFill>
                  <a:srgbClr val="0000CC"/>
                </a:solidFill>
                <a:latin typeface="+mn-ea"/>
              </a:rPr>
              <a:t>     但有一只小得可怜的蜘蛛</a:t>
            </a:r>
          </a:p>
          <a:p>
            <a:pPr marL="0" indent="0">
              <a:lnSpc>
                <a:spcPct val="160000"/>
              </a:lnSpc>
              <a:buNone/>
            </a:pPr>
            <a:r>
              <a:rPr lang="zh-CN" altLang="en-US" sz="9600" b="1">
                <a:solidFill>
                  <a:srgbClr val="0000CC"/>
                </a:solidFill>
                <a:latin typeface="+mn-ea"/>
              </a:rPr>
              <a:t>     与我一同默享着这大自然赐予的</a:t>
            </a:r>
          </a:p>
          <a:p>
            <a:pPr marL="0" indent="0">
              <a:lnSpc>
                <a:spcPct val="160000"/>
              </a:lnSpc>
              <a:buNone/>
            </a:pPr>
            <a:r>
              <a:rPr lang="zh-CN" altLang="en-US" sz="9600" b="1">
                <a:solidFill>
                  <a:srgbClr val="0000CC"/>
                </a:solidFill>
                <a:latin typeface="+mn-ea"/>
              </a:rPr>
              <a:t>     快慰。</a:t>
            </a:r>
            <a:endParaRPr lang="zh-CN" altLang="en-US" sz="11200" b="1">
              <a:solidFill>
                <a:srgbClr val="0000CC"/>
              </a:solidFill>
              <a:latin typeface="+mn-ea"/>
            </a:endParaRPr>
          </a:p>
          <a:p>
            <a:pPr marL="0" indent="0">
              <a:lnSpc>
                <a:spcPct val="160000"/>
              </a:lnSpc>
              <a:buNone/>
            </a:pPr>
            <a:r>
              <a:rPr lang="zh-CN" altLang="en-US" sz="11200" b="1">
                <a:solidFill>
                  <a:srgbClr val="0000CC"/>
                </a:solidFill>
                <a:latin typeface="+mn-ea"/>
              </a:rPr>
              <a:t>                           </a:t>
            </a:r>
            <a:r>
              <a:rPr lang="en-US" altLang="zh-CN" sz="11200" b="1">
                <a:solidFill>
                  <a:srgbClr val="0000CC"/>
                </a:solidFill>
                <a:latin typeface="+mn-ea"/>
              </a:rPr>
              <a:t>1962</a:t>
            </a:r>
            <a:r>
              <a:rPr lang="zh-CN" altLang="en-US" sz="11200" b="1">
                <a:solidFill>
                  <a:srgbClr val="0000CC"/>
                </a:solidFill>
                <a:latin typeface="+mn-ea"/>
              </a:rPr>
              <a:t>年</a:t>
            </a:r>
            <a:r>
              <a:rPr lang="en-US" altLang="zh-CN" sz="11200" b="1">
                <a:solidFill>
                  <a:srgbClr val="0000CC"/>
                </a:solidFill>
                <a:latin typeface="+mn-ea"/>
              </a:rPr>
              <a:t>8</a:t>
            </a:r>
            <a:r>
              <a:rPr lang="zh-CN" altLang="en-US" sz="11200" b="1">
                <a:solidFill>
                  <a:srgbClr val="0000CC"/>
                </a:solidFill>
                <a:latin typeface="+mn-ea"/>
              </a:rPr>
              <a:t>月</a:t>
            </a:r>
            <a:r>
              <a:rPr lang="en-US" altLang="zh-CN" sz="11200" b="1">
                <a:solidFill>
                  <a:srgbClr val="0000CC"/>
                </a:solidFill>
                <a:latin typeface="+mn-ea"/>
              </a:rPr>
              <a:t>2</a:t>
            </a:r>
            <a:r>
              <a:rPr lang="zh-CN" altLang="en-US" sz="11200" b="1">
                <a:solidFill>
                  <a:srgbClr val="0000CC"/>
                </a:solidFill>
                <a:latin typeface="+mn-ea"/>
              </a:rPr>
              <a:t>日初稿</a:t>
            </a:r>
          </a:p>
          <a:p>
            <a:pPr marL="0" indent="0">
              <a:lnSpc>
                <a:spcPct val="160000"/>
              </a:lnSpc>
              <a:buNone/>
            </a:pPr>
            <a:r>
              <a:rPr lang="zh-CN" altLang="en-US" sz="11200" b="1">
                <a:solidFill>
                  <a:srgbClr val="0000CC"/>
                </a:solidFill>
                <a:latin typeface="+mn-ea"/>
              </a:rPr>
              <a:t>                           </a:t>
            </a:r>
            <a:r>
              <a:rPr lang="en-US" altLang="zh-CN" sz="11200" b="1">
                <a:solidFill>
                  <a:srgbClr val="0000CC"/>
                </a:solidFill>
                <a:latin typeface="+mn-ea"/>
              </a:rPr>
              <a:t>1983</a:t>
            </a:r>
            <a:r>
              <a:rPr lang="zh-CN" altLang="en-US" sz="11200" b="1">
                <a:solidFill>
                  <a:srgbClr val="0000CC"/>
                </a:solidFill>
                <a:latin typeface="+mn-ea"/>
              </a:rPr>
              <a:t>年</a:t>
            </a:r>
            <a:r>
              <a:rPr lang="en-US" altLang="zh-CN" sz="11200" b="1">
                <a:solidFill>
                  <a:srgbClr val="0000CC"/>
                </a:solidFill>
                <a:latin typeface="+mn-ea"/>
              </a:rPr>
              <a:t>7</a:t>
            </a:r>
            <a:r>
              <a:rPr lang="zh-CN" altLang="en-US" sz="11200" b="1">
                <a:solidFill>
                  <a:srgbClr val="0000CC"/>
                </a:solidFill>
                <a:latin typeface="+mn-ea"/>
              </a:rPr>
              <a:t>月</a:t>
            </a:r>
            <a:r>
              <a:rPr lang="en-US" altLang="zh-CN" sz="11200" b="1">
                <a:solidFill>
                  <a:srgbClr val="0000CC"/>
                </a:solidFill>
                <a:latin typeface="+mn-ea"/>
              </a:rPr>
              <a:t>27</a:t>
            </a:r>
            <a:r>
              <a:rPr lang="zh-CN" altLang="en-US" sz="11200" b="1">
                <a:solidFill>
                  <a:srgbClr val="0000CC"/>
                </a:solidFill>
                <a:latin typeface="+mn-ea"/>
              </a:rPr>
              <a:t>日删定</a:t>
            </a:r>
          </a:p>
          <a:p>
            <a:pPr marL="0" indent="0">
              <a:buNone/>
            </a:pPr>
            <a:endParaRPr lang="zh-CN" altLang="en-US"/>
          </a:p>
        </p:txBody>
      </p:sp>
    </p:spTree>
    <p:extLst>
      <p:ext uri="{BB962C8B-B14F-4D97-AF65-F5344CB8AC3E}">
        <p14:creationId xmlns:p14="http://schemas.microsoft.com/office/powerpoint/2010/main" val="36062428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r="http://schemas.openxmlformats.org/officeDocument/2006/relationships"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panose="020b0603020202020204"/>
        <a:ea typeface="Arial"/>
        <a:cs typeface="Arial"/>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Arial"/>
        <a:cs typeface="Arial"/>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Facet</Template>
  <Company/>
  <PresentationFormat>宽屏</PresentationFormat>
  <Paragraphs>80</Paragraphs>
  <Slides>30</Slides>
  <Notes>0</Notes>
  <TotalTime>384</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30</vt:i4>
      </vt:variant>
    </vt:vector>
  </HeadingPairs>
  <TitlesOfParts>
    <vt:vector baseType="lpstr" size="40">
      <vt:lpstr>Arial</vt:lpstr>
      <vt:lpstr>Trebuchet MS</vt:lpstr>
      <vt:lpstr>Wingdings 3</vt:lpstr>
      <vt:lpstr>Calibri Light</vt:lpstr>
      <vt:lpstr>Calibri</vt:lpstr>
      <vt:lpstr>宋体</vt:lpstr>
      <vt:lpstr>等线</vt:lpstr>
      <vt:lpstr>Times New Roman</vt:lpstr>
      <vt:lpstr>楷体</vt:lpstr>
      <vt:lpstr>平面</vt:lpstr>
      <vt:lpstr>一、导入新课</vt:lpstr>
      <vt:lpstr>PowerPoint Presentation</vt:lpstr>
      <vt:lpstr>PowerPoint Presentation</vt:lpstr>
      <vt:lpstr>二、作者简介</vt:lpstr>
      <vt:lpstr>PowerPoint Presentation</vt:lpstr>
      <vt:lpstr>PowerPoint Presentation</vt:lpstr>
      <vt:lpstr>PowerPoint Presentation</vt:lpstr>
      <vt:lpstr>三、阅读理解</vt:lpstr>
      <vt:lpstr>PowerPoint Presentation</vt:lpstr>
      <vt:lpstr>PowerPoint Presentation</vt:lpstr>
      <vt:lpstr>解题</vt:lpstr>
      <vt:lpstr>四.合作探究</vt:lpstr>
      <vt:lpstr>整体感知 1、读完这首诗，你有什么样的感受？</vt:lpstr>
      <vt:lpstr>2．诗人说我“惊异于”，诗人惊异什么呢？</vt:lpstr>
      <vt:lpstr>PowerPoint Presentation</vt:lpstr>
      <vt:lpstr>4、诗人是如何描写雪峰落日和滑坡时壮丽景象的？</vt:lpstr>
      <vt:lpstr>PowerPoint Presentation</vt:lpstr>
      <vt:lpstr>PowerPoint Presentation</vt:lpstr>
      <vt:lpstr>PowerPoint Presentation</vt:lpstr>
      <vt:lpstr>PowerPoint Presentation</vt:lpstr>
      <vt:lpstr>五、难点探究</vt:lpstr>
      <vt:lpstr>1. 分析诗歌形象</vt:lpstr>
      <vt:lpstr>1. 分析诗歌形象</vt:lpstr>
      <vt:lpstr>PowerPoint Presentation</vt:lpstr>
      <vt:lpstr>PowerPoint Presentation</vt:lpstr>
      <vt:lpstr>内容主旨的理解</vt:lpstr>
      <vt:lpstr>PowerPoint Presentation</vt:lpstr>
      <vt:lpstr>PowerPoint Presentation</vt:lpstr>
      <vt:lpstr>PowerPoint Presentation</vt:lpstr>
      <vt:lpstr>谢谢观看</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毕业活动策划</dc:title>
  <dc:creator>Administrator</dc:creator>
  <cp:lastModifiedBy>Dell</cp:lastModifiedBy>
  <cp:revision>54</cp:revision>
  <dcterms:created xsi:type="dcterms:W3CDTF">2019-01-12T04:39:00Z</dcterms:created>
  <dcterms:modified xsi:type="dcterms:W3CDTF">2020-08-07T11:03:36Z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2052-11.1.0.8527</vt:lpwstr>
  </property>
</Properties>
</file>