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6" r:id="rId3"/>
    <p:sldId id="257" r:id="rId4"/>
    <p:sldId id="258" r:id="rId5"/>
    <p:sldId id="259" r:id="rId6"/>
    <p:sldId id="264" r:id="rId7"/>
    <p:sldId id="265" r:id="rId8"/>
    <p:sldId id="260" r:id="rId9"/>
    <p:sldId id="266" r:id="rId10"/>
    <p:sldId id="267" r:id="rId11"/>
    <p:sldId id="273" r:id="rId12"/>
    <p:sldId id="268" r:id="rId13"/>
    <p:sldId id="269" r:id="rId14"/>
    <p:sldId id="270" r:id="rId15"/>
    <p:sldId id="271" r:id="rId16"/>
    <p:sldId id="272" r:id="rId17"/>
    <p:sldId id="261" r:id="rId18"/>
    <p:sldId id="262" r:id="rId19"/>
    <p:sldId id="263" r:id="rId20"/>
    <p:sldId id="276" r:id="rId21"/>
    <p:sldId id="277" r:id="rId22"/>
    <p:sldId id="274" r:id="rId23"/>
    <p:sldId id="275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4B91B0-C9E6-4FF5-9831-4A54191439FF}" type="slidenum">
              <a:rPr lang="en-US" altLang="zh-CN" smtClean="0">
                <a:solidFill>
                  <a:srgbClr val="1C1C1C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1C1C1C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7DE9CD-9167-4F2A-AC73-6F30C0945B0E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5044B0-D36E-4244-B0F1-EDBE89C7B7D0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9570744-CA6B-405D-8D6D-F96607511D19}" type="datetimeFigureOut">
              <a:rPr lang="zh-CN" altLang="en-US" smtClean="0"/>
              <a:pPr/>
              <a:t>2019/10/10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A633325-C97D-4FDF-8D31-7D799457EE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570744-CA6B-405D-8D6D-F96607511D19}" type="datetimeFigureOut">
              <a:rPr lang="zh-CN" altLang="en-US" smtClean="0"/>
              <a:pPr/>
              <a:t>2019/10/10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633325-C97D-4FDF-8D31-7D799457EEF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570744-CA6B-405D-8D6D-F96607511D19}" type="datetimeFigureOut">
              <a:rPr lang="zh-CN" altLang="en-US" smtClean="0"/>
              <a:pPr/>
              <a:t>2019/10/10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633325-C97D-4FDF-8D31-7D799457EEF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570744-CA6B-405D-8D6D-F96607511D19}" type="datetimeFigureOut">
              <a:rPr lang="zh-CN" altLang="en-US" smtClean="0"/>
              <a:pPr/>
              <a:t>2019/10/10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633325-C97D-4FDF-8D31-7D799457EEF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570744-CA6B-405D-8D6D-F96607511D19}" type="datetimeFigureOut">
              <a:rPr lang="zh-CN" altLang="en-US" smtClean="0"/>
              <a:pPr/>
              <a:t>2019/10/10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633325-C97D-4FDF-8D31-7D799457EE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570744-CA6B-405D-8D6D-F96607511D19}" type="datetimeFigureOut">
              <a:rPr lang="zh-CN" altLang="en-US" smtClean="0"/>
              <a:pPr/>
              <a:t>2019/10/10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633325-C97D-4FDF-8D31-7D799457EEF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570744-CA6B-405D-8D6D-F96607511D19}" type="datetimeFigureOut">
              <a:rPr lang="zh-CN" altLang="en-US" smtClean="0"/>
              <a:pPr/>
              <a:t>2019/10/10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633325-C97D-4FDF-8D31-7D799457EE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9570744-CA6B-405D-8D6D-F96607511D19}" type="datetimeFigureOut">
              <a:rPr lang="zh-CN" altLang="en-US" smtClean="0"/>
              <a:pPr/>
              <a:t>2019/10/10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633325-C97D-4FDF-8D31-7D799457EE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3B1302-BD30-4ED1-AD67-885B087F073A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9570744-CA6B-405D-8D6D-F96607511D19}" type="datetimeFigureOut">
              <a:rPr lang="zh-CN" altLang="en-US" smtClean="0"/>
              <a:pPr/>
              <a:t>2019/10/10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A633325-C97D-4FDF-8D31-7D799457EEF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570744-CA6B-405D-8D6D-F96607511D19}" type="datetimeFigureOut">
              <a:rPr lang="zh-CN" altLang="en-US" smtClean="0"/>
              <a:pPr/>
              <a:t>2019/10/10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633325-C97D-4FDF-8D31-7D799457EE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570744-CA6B-405D-8D6D-F96607511D19}" type="datetimeFigureOut">
              <a:rPr lang="zh-CN" altLang="en-US" smtClean="0"/>
              <a:pPr/>
              <a:t>2019/10/10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633325-C97D-4FDF-8D31-7D799457EE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8D5D7B-41C9-4A7A-B19A-7294C9F1FD8C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F228BE-BEFF-4D2E-A21E-E779F7F2A03F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1278C1-7ED0-4A28-A638-9B0B6F992C09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DC9EDE-9414-46FD-9A1C-76A44B00F6C2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D0087A-BEE0-48C0-84B3-CC52D15131F9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A0BF19-4226-487D-8FC0-78F83C28D802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62E43240-90FF-41E5-8E88-011E68C51548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9570744-CA6B-405D-8D6D-F96607511D19}" type="datetimeFigureOut">
              <a:rPr lang="zh-CN" altLang="en-US" smtClean="0"/>
              <a:pPr/>
              <a:t>2019/10/10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A633325-C97D-4FDF-8D31-7D799457EEF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9570744-CA6B-405D-8D6D-F96607511D19}" type="datetimeFigureOut">
              <a:rPr lang="zh-CN" altLang="en-US" smtClean="0"/>
              <a:pPr/>
              <a:t>2019/10/10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A633325-C97D-4FDF-8D31-7D799457EE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zh-CN" altLang="en-US" sz="5400" b="1" dirty="0" smtClean="0"/>
              <a:t>第三单元  教学策略</a:t>
            </a:r>
            <a:endParaRPr lang="zh-CN" altLang="en-US" sz="54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672" y="2132856"/>
            <a:ext cx="6400800" cy="1008112"/>
          </a:xfrm>
        </p:spPr>
        <p:txBody>
          <a:bodyPr>
            <a:normAutofit/>
          </a:bodyPr>
          <a:lstStyle/>
          <a:p>
            <a:r>
              <a:rPr lang="en-US" altLang="zh-CN" sz="5400" b="1" dirty="0" smtClean="0">
                <a:solidFill>
                  <a:schemeClr val="tx1"/>
                </a:solidFill>
                <a:latin typeface="+mn-ea"/>
              </a:rPr>
              <a:t>——</a:t>
            </a:r>
            <a:r>
              <a:rPr lang="zh-CN" altLang="en-US" sz="5400" b="1" dirty="0" smtClean="0">
                <a:solidFill>
                  <a:schemeClr val="tx1"/>
                </a:solidFill>
                <a:latin typeface="+mn-ea"/>
              </a:rPr>
              <a:t>慢慢读，欣赏啊</a:t>
            </a:r>
            <a:endParaRPr lang="zh-CN" altLang="en-US" sz="5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3778566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昌乐县教学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研究室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毛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连锋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24848"/>
          </a:xfrm>
        </p:spPr>
        <p:txBody>
          <a:bodyPr/>
          <a:lstStyle/>
          <a:p>
            <a:r>
              <a:rPr lang="zh-CN" altLang="en-US" dirty="0" smtClean="0"/>
              <a:t>主题探究课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24848"/>
            <a:ext cx="8856984" cy="5744512"/>
          </a:xfrm>
          <a:prstGeom prst="rect">
            <a:avLst/>
          </a:prstGeom>
          <a:ln w="381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681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zh-CN" altLang="en-US" sz="3600" dirty="0" smtClean="0"/>
              <a:t>第</a:t>
            </a:r>
            <a:r>
              <a:rPr lang="en-US" altLang="zh-CN" sz="3600" dirty="0" smtClean="0"/>
              <a:t>8</a:t>
            </a:r>
            <a:r>
              <a:rPr lang="zh-CN" altLang="en-US" sz="3600" dirty="0" smtClean="0"/>
              <a:t>课  浪漫与现实，两种诗意的生活境遇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en-US" altLang="zh-CN" sz="3600" dirty="0" smtClean="0"/>
              <a:t>——</a:t>
            </a:r>
            <a:r>
              <a:rPr lang="zh-CN" altLang="en-US" sz="3600" dirty="0" smtClean="0"/>
              <a:t>唐代诗歌赏析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12776"/>
            <a:ext cx="8496944" cy="5040560"/>
          </a:xfr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学习内容：</a:t>
            </a:r>
            <a:r>
              <a:rPr lang="zh-CN" altLang="en-US" sz="2800" dirty="0" smtClean="0"/>
              <a:t>浪漫与现实，两种诗意的生活境遇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学习课时：</a:t>
            </a:r>
            <a:r>
              <a:rPr lang="en-US" altLang="zh-CN" dirty="0" smtClean="0">
                <a:latin typeface="+mn-ea"/>
              </a:rPr>
              <a:t>1</a:t>
            </a:r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学习目标：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/>
              <a:t>比较浪漫主义与现实主义诗歌的特点；李白、杜甫、白居易不同境遇之中的人生追求。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教学设计：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>
                <a:latin typeface="+mn-ea"/>
              </a:rPr>
              <a:t>主问题：李白、杜甫、白居易在写作</a:t>
            </a:r>
            <a:r>
              <a:rPr lang="en-US" altLang="zh-CN" dirty="0" smtClean="0">
                <a:latin typeface="+mn-ea"/>
              </a:rPr>
              <a:t>《</a:t>
            </a:r>
            <a:r>
              <a:rPr lang="zh-CN" altLang="en-US" dirty="0" smtClean="0">
                <a:latin typeface="+mn-ea"/>
              </a:rPr>
              <a:t>梦</a:t>
            </a:r>
            <a:r>
              <a:rPr lang="en-US" altLang="zh-CN" dirty="0" smtClean="0">
                <a:latin typeface="+mn-ea"/>
              </a:rPr>
              <a:t>》《</a:t>
            </a:r>
            <a:r>
              <a:rPr lang="zh-CN" altLang="en-US" dirty="0" smtClean="0">
                <a:latin typeface="+mn-ea"/>
              </a:rPr>
              <a:t>登</a:t>
            </a:r>
            <a:r>
              <a:rPr lang="en-US" altLang="zh-CN" dirty="0" smtClean="0">
                <a:latin typeface="+mn-ea"/>
              </a:rPr>
              <a:t>》《</a:t>
            </a:r>
            <a:r>
              <a:rPr lang="zh-CN" altLang="en-US" dirty="0" smtClean="0">
                <a:latin typeface="+mn-ea"/>
              </a:rPr>
              <a:t>琵</a:t>
            </a:r>
            <a:r>
              <a:rPr lang="en-US" altLang="zh-CN" dirty="0" smtClean="0">
                <a:latin typeface="+mn-ea"/>
              </a:rPr>
              <a:t>》</a:t>
            </a:r>
            <a:r>
              <a:rPr lang="zh-CN" altLang="en-US" dirty="0" smtClean="0">
                <a:latin typeface="+mn-ea"/>
              </a:rPr>
              <a:t>时的人生境遇如何？他们表现出怎样的人生态度？</a:t>
            </a:r>
            <a:endParaRPr lang="en-US" altLang="zh-CN" dirty="0" smtClean="0">
              <a:latin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zh-CN" altLang="en-US" sz="3600" dirty="0" smtClean="0"/>
              <a:t>第</a:t>
            </a:r>
            <a:r>
              <a:rPr lang="en-US" altLang="zh-CN" sz="3600" dirty="0" smtClean="0"/>
              <a:t>9</a:t>
            </a:r>
            <a:r>
              <a:rPr lang="zh-CN" altLang="en-US" sz="3600" dirty="0" smtClean="0"/>
              <a:t>课  豪放与婉约，两种诗意的生命气质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en-US" altLang="zh-CN" sz="3600" dirty="0" smtClean="0"/>
              <a:t>——</a:t>
            </a:r>
            <a:r>
              <a:rPr lang="zh-CN" altLang="en-US" sz="3600" dirty="0" smtClean="0"/>
              <a:t>宋词赏析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12776"/>
            <a:ext cx="8496944" cy="5040560"/>
          </a:xfr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学习篇目：</a:t>
            </a:r>
            <a:r>
              <a:rPr lang="zh-CN" altLang="en-US" dirty="0" smtClean="0"/>
              <a:t>念奴娇</a:t>
            </a:r>
            <a:r>
              <a:rPr lang="en-US" altLang="zh-CN" dirty="0" smtClean="0"/>
              <a:t>·</a:t>
            </a:r>
            <a:r>
              <a:rPr lang="zh-CN" altLang="en-US" dirty="0" smtClean="0"/>
              <a:t>赤壁怀古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学习课时：</a:t>
            </a:r>
            <a:r>
              <a:rPr lang="en-US" altLang="zh-CN" dirty="0" smtClean="0">
                <a:latin typeface="+mn-ea"/>
              </a:rPr>
              <a:t>1</a:t>
            </a:r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学习目标：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/>
              <a:t>赏析语言；欣赏赤壁景物描写；品评形象。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教学设计：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>
                <a:latin typeface="+mn-ea"/>
              </a:rPr>
              <a:t>评一评：哪一个字用的精妙？为什么？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 smtClean="0">
                <a:latin typeface="+mn-ea"/>
              </a:rPr>
              <a:t>写一写：将词中景物描写转化成一段现代文并分析作者是如何描写的。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 smtClean="0">
                <a:latin typeface="+mn-ea"/>
              </a:rPr>
              <a:t>品一品：词中塑造了一个怎样的周瑜形象？有何作用？</a:t>
            </a:r>
            <a:endParaRPr lang="en-US" altLang="zh-CN" dirty="0" smtClean="0">
              <a:latin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zh-CN" altLang="en-US" sz="3600" dirty="0" smtClean="0"/>
              <a:t>第</a:t>
            </a:r>
            <a:r>
              <a:rPr lang="en-US" altLang="zh-CN" sz="3600" dirty="0" smtClean="0"/>
              <a:t>9</a:t>
            </a:r>
            <a:r>
              <a:rPr lang="zh-CN" altLang="en-US" sz="3600" dirty="0" smtClean="0"/>
              <a:t>课  豪放与婉约，两种诗意的生命气质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en-US" altLang="zh-CN" sz="3600" dirty="0" smtClean="0"/>
              <a:t>——</a:t>
            </a:r>
            <a:r>
              <a:rPr lang="zh-CN" altLang="en-US" sz="3600" dirty="0" smtClean="0"/>
              <a:t>宋词赏析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12776"/>
            <a:ext cx="8496944" cy="5040560"/>
          </a:xfr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学习篇目：</a:t>
            </a:r>
            <a:r>
              <a:rPr lang="zh-CN" altLang="en-US" dirty="0" smtClean="0"/>
              <a:t>永遇乐</a:t>
            </a:r>
            <a:r>
              <a:rPr lang="en-US" altLang="zh-CN" dirty="0" smtClean="0"/>
              <a:t>·</a:t>
            </a:r>
            <a:r>
              <a:rPr lang="zh-CN" altLang="en-US" dirty="0" smtClean="0"/>
              <a:t>京口北固亭怀古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学习课时：</a:t>
            </a:r>
            <a:r>
              <a:rPr lang="en-US" altLang="zh-CN" dirty="0" smtClean="0">
                <a:latin typeface="+mn-ea"/>
              </a:rPr>
              <a:t>1</a:t>
            </a:r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学习目标：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/>
              <a:t>把握所用典故的由来和深层含意，理解词人思想感情，探究作品的丰富意蕴。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教学设计：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>
                <a:latin typeface="+mn-ea"/>
              </a:rPr>
              <a:t>主问题：词中写了哪些人物或用了哪些典故？有什么作用？</a:t>
            </a:r>
            <a:endParaRPr lang="en-US" altLang="zh-CN" dirty="0" smtClean="0">
              <a:latin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zh-CN" altLang="en-US" sz="3600" dirty="0" smtClean="0"/>
              <a:t>第</a:t>
            </a:r>
            <a:r>
              <a:rPr lang="en-US" altLang="zh-CN" sz="3600" dirty="0" smtClean="0"/>
              <a:t>9</a:t>
            </a:r>
            <a:r>
              <a:rPr lang="zh-CN" altLang="en-US" sz="3600" dirty="0" smtClean="0"/>
              <a:t>课  豪放与婉约，两种诗意的生命气质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en-US" altLang="zh-CN" sz="3600" dirty="0" smtClean="0"/>
              <a:t>——</a:t>
            </a:r>
            <a:r>
              <a:rPr lang="zh-CN" altLang="en-US" sz="3600" dirty="0" smtClean="0"/>
              <a:t>宋词赏析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12776"/>
            <a:ext cx="8496944" cy="5040560"/>
          </a:xfr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学习篇目：</a:t>
            </a:r>
            <a:r>
              <a:rPr lang="zh-CN" altLang="en-US" dirty="0" smtClean="0"/>
              <a:t>声声慢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学习课时：</a:t>
            </a:r>
            <a:r>
              <a:rPr lang="en-US" altLang="zh-CN" dirty="0" smtClean="0">
                <a:latin typeface="+mn-ea"/>
              </a:rPr>
              <a:t>1</a:t>
            </a:r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学习目标：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/>
              <a:t>赏析巧用叠词、情景交融的表现手法，把握意象营造的意境体会词人情感。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教学设计：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>
                <a:latin typeface="+mn-ea"/>
              </a:rPr>
              <a:t>主问题：“这次第怎一个愁字了得”有什么深刻内涵？</a:t>
            </a:r>
            <a:endParaRPr lang="en-US" altLang="zh-CN" dirty="0" smtClean="0">
              <a:latin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zh-CN" altLang="en-US" sz="3600" dirty="0" smtClean="0"/>
              <a:t>第</a:t>
            </a:r>
            <a:r>
              <a:rPr lang="en-US" altLang="zh-CN" sz="3600" dirty="0" smtClean="0"/>
              <a:t>9</a:t>
            </a:r>
            <a:r>
              <a:rPr lang="zh-CN" altLang="en-US" sz="3600" dirty="0" smtClean="0"/>
              <a:t>课  豪放与婉约，两种诗意的生命气质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en-US" altLang="zh-CN" sz="3600" dirty="0" smtClean="0"/>
              <a:t>——</a:t>
            </a:r>
            <a:r>
              <a:rPr lang="zh-CN" altLang="en-US" sz="3600" dirty="0" smtClean="0"/>
              <a:t>宋词赏析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12776"/>
            <a:ext cx="8496944" cy="5040560"/>
          </a:xfr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学习内容：</a:t>
            </a:r>
            <a:r>
              <a:rPr lang="zh-CN" altLang="en-US" sz="2800" dirty="0" smtClean="0"/>
              <a:t>豪放与婉约，两种诗意的生命气质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学习课时：</a:t>
            </a:r>
            <a:r>
              <a:rPr lang="en-US" altLang="zh-CN" dirty="0" smtClean="0">
                <a:latin typeface="+mn-ea"/>
              </a:rPr>
              <a:t>1</a:t>
            </a:r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学习目标：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/>
              <a:t>把握豪放词与婉约词的特点；把握三首词表现的思想情感，从而掌握诗词抒情手法。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教学设计：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>
                <a:latin typeface="+mn-ea"/>
              </a:rPr>
              <a:t>主问题：阅读三首词，从意象选用、情感抒发、表达方式、诗人个性等方面比较豪放词与婉约词的不同。</a:t>
            </a:r>
            <a:endParaRPr lang="en-US" altLang="zh-CN" dirty="0" smtClean="0">
              <a:latin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pPr algn="ctr"/>
            <a:r>
              <a:rPr lang="zh-CN" altLang="en-US" dirty="0" smtClean="0"/>
              <a:t>单元学习活动课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695800"/>
          </a:xfr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+mn-ea"/>
              </a:rPr>
              <a:t>活动：</a:t>
            </a:r>
            <a:r>
              <a:rPr lang="zh-CN" altLang="en-US" sz="3200" dirty="0" smtClean="0">
                <a:latin typeface="+mn-ea"/>
              </a:rPr>
              <a:t>班级诗歌朗诵赛</a:t>
            </a:r>
            <a:endParaRPr lang="en-US" altLang="zh-CN" sz="3200" dirty="0" smtClean="0">
              <a:latin typeface="+mn-ea"/>
            </a:endParaRPr>
          </a:p>
          <a:p>
            <a:r>
              <a:rPr lang="zh-CN" altLang="en-US" sz="3200" b="1" dirty="0" smtClean="0">
                <a:solidFill>
                  <a:srgbClr val="0000FF"/>
                </a:solidFill>
                <a:latin typeface="+mn-ea"/>
              </a:rPr>
              <a:t>任务：</a:t>
            </a:r>
            <a:endParaRPr lang="en-US" altLang="zh-CN" sz="32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3200" dirty="0" smtClean="0">
                <a:latin typeface="+mn-ea"/>
              </a:rPr>
              <a:t>1.</a:t>
            </a:r>
            <a:r>
              <a:rPr lang="zh-CN" altLang="en-US" sz="3200" dirty="0" smtClean="0">
                <a:latin typeface="+mn-ea"/>
              </a:rPr>
              <a:t>挑选自己最喜欢的一首诗词准备朗诵，并说明为什么选择这一首。</a:t>
            </a:r>
            <a:endParaRPr lang="en-US" altLang="zh-CN" sz="3200" dirty="0" smtClean="0">
              <a:latin typeface="+mn-ea"/>
            </a:endParaRPr>
          </a:p>
          <a:p>
            <a:r>
              <a:rPr lang="en-US" altLang="zh-CN" sz="3200" dirty="0" smtClean="0">
                <a:latin typeface="+mn-ea"/>
              </a:rPr>
              <a:t>2.</a:t>
            </a:r>
            <a:r>
              <a:rPr lang="zh-CN" altLang="en-US" sz="3200" dirty="0" smtClean="0">
                <a:latin typeface="+mn-ea"/>
              </a:rPr>
              <a:t>完成朗诵脚本的设计。</a:t>
            </a:r>
            <a:endParaRPr lang="en-US" altLang="zh-CN" sz="3200" dirty="0" smtClean="0">
              <a:latin typeface="+mn-ea"/>
            </a:endParaRPr>
          </a:p>
          <a:p>
            <a:r>
              <a:rPr lang="en-US" altLang="zh-CN" sz="3200" dirty="0" smtClean="0">
                <a:latin typeface="+mn-ea"/>
              </a:rPr>
              <a:t>3.</a:t>
            </a:r>
            <a:r>
              <a:rPr lang="zh-CN" altLang="en-US" sz="3200" dirty="0" smtClean="0">
                <a:latin typeface="+mn-ea"/>
              </a:rPr>
              <a:t>为诗词配乐曲和图片，并说明为什么如此做。</a:t>
            </a:r>
            <a:endParaRPr lang="en-US" altLang="zh-CN" sz="3200" dirty="0" smtClean="0">
              <a:latin typeface="+mn-ea"/>
            </a:endParaRPr>
          </a:p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将活动过程转变为微写作过程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pPr algn="ctr"/>
            <a:r>
              <a:rPr lang="zh-CN" altLang="en-US" dirty="0"/>
              <a:t>单元写作课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+mn-ea"/>
              </a:rPr>
              <a:t>单元写作任务：</a:t>
            </a:r>
            <a:r>
              <a:rPr lang="zh-CN" altLang="en-US" sz="3200" dirty="0" smtClean="0">
                <a:latin typeface="+mn-ea"/>
              </a:rPr>
              <a:t>文学短评写作</a:t>
            </a:r>
            <a:endParaRPr lang="en-US" altLang="zh-CN" sz="3200" dirty="0" smtClean="0">
              <a:latin typeface="+mn-ea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课时：</a:t>
            </a:r>
            <a:r>
              <a:rPr lang="en-US" altLang="zh-CN" sz="3200" dirty="0" smtClean="0">
                <a:latin typeface="+mn-ea"/>
              </a:rPr>
              <a:t>2</a:t>
            </a:r>
            <a:r>
              <a:rPr lang="zh-CN" altLang="en-US" sz="3200" dirty="0" smtClean="0">
                <a:latin typeface="+mn-ea"/>
              </a:rPr>
              <a:t>课时</a:t>
            </a:r>
            <a:endParaRPr lang="en-US" altLang="zh-CN" sz="3200" dirty="0" smtClean="0">
              <a:latin typeface="+mn-ea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教学设计：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</a:rPr>
              <a:t/>
            </a:r>
            <a:br>
              <a:rPr lang="en-US" altLang="zh-CN" sz="3200" b="1" dirty="0">
                <a:solidFill>
                  <a:srgbClr val="0000FF"/>
                </a:solidFill>
                <a:latin typeface="+mn-ea"/>
              </a:rPr>
            </a:br>
            <a:r>
              <a:rPr lang="zh-CN" altLang="en-US" sz="3200" dirty="0" smtClean="0">
                <a:latin typeface="+mn-ea"/>
              </a:rPr>
              <a:t>第</a:t>
            </a:r>
            <a:r>
              <a:rPr lang="en-US" altLang="zh-CN" sz="3200" dirty="0" smtClean="0">
                <a:latin typeface="+mn-ea"/>
              </a:rPr>
              <a:t>1</a:t>
            </a:r>
            <a:r>
              <a:rPr lang="zh-CN" altLang="en-US" sz="3200" dirty="0" smtClean="0">
                <a:latin typeface="+mn-ea"/>
              </a:rPr>
              <a:t>课时：典型例文引路，文学短评写作基本要求</a:t>
            </a:r>
            <a:endParaRPr lang="en-US" altLang="zh-CN" sz="3200" dirty="0" smtClean="0">
              <a:latin typeface="+mn-ea"/>
            </a:endParaRPr>
          </a:p>
          <a:p>
            <a:r>
              <a:rPr lang="zh-CN" altLang="en-US" sz="3200" dirty="0" smtClean="0">
                <a:latin typeface="+mn-ea"/>
              </a:rPr>
              <a:t>第</a:t>
            </a:r>
            <a:r>
              <a:rPr lang="en-US" altLang="zh-CN" sz="3200" dirty="0" smtClean="0">
                <a:latin typeface="+mn-ea"/>
              </a:rPr>
              <a:t>2</a:t>
            </a:r>
            <a:r>
              <a:rPr lang="zh-CN" altLang="en-US" sz="3200" dirty="0" smtClean="0">
                <a:latin typeface="+mn-ea"/>
              </a:rPr>
              <a:t>课时：明确写作任务，完成写作</a:t>
            </a:r>
            <a:endParaRPr lang="en-US" altLang="zh-CN" sz="3200" dirty="0" smtClean="0">
              <a:latin typeface="+mn-ea"/>
            </a:endParaRPr>
          </a:p>
          <a:p>
            <a:r>
              <a:rPr lang="zh-CN" altLang="en-US" sz="3200" dirty="0">
                <a:latin typeface="+mn-ea"/>
              </a:rPr>
              <a:t>文学</a:t>
            </a:r>
            <a:r>
              <a:rPr lang="zh-CN" altLang="en-US" sz="3200" dirty="0" smtClean="0">
                <a:latin typeface="+mn-ea"/>
              </a:rPr>
              <a:t>短评写作是鉴赏性写作，单靠一次写作不能形成能力要在日常教学中渗透微写作，养成抓点赏析的习惯。</a:t>
            </a:r>
            <a:endParaRPr lang="zh-CN" altLang="en-US" sz="3200" dirty="0">
              <a:latin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CN" altLang="en-US" dirty="0"/>
              <a:t>单元拓展阅读课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67808"/>
          </a:xfr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+mn-ea"/>
              </a:rPr>
              <a:t>阅读内容：</a:t>
            </a:r>
            <a:endParaRPr lang="en-US" altLang="zh-CN" sz="32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zh-CN" altLang="en-US" sz="3200" dirty="0" smtClean="0">
                <a:latin typeface="+mn-ea"/>
              </a:rPr>
              <a:t>文化散文专题阅读</a:t>
            </a:r>
            <a:endParaRPr lang="en-US" altLang="zh-CN" sz="3200" dirty="0" smtClean="0">
              <a:latin typeface="+mn-ea"/>
            </a:endParaRPr>
          </a:p>
          <a:p>
            <a:r>
              <a:rPr lang="zh-CN" altLang="en-US" sz="3200" dirty="0" smtClean="0">
                <a:latin typeface="+mn-ea"/>
              </a:rPr>
              <a:t>选取有关曹操、陶渊明、杜甫、李白、白居易、苏轼、辛弃疾、李清照等人的文化散文</a:t>
            </a:r>
            <a:endParaRPr lang="en-US" altLang="zh-CN" sz="3200" dirty="0" smtClean="0">
              <a:latin typeface="+mn-ea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阅读目的：</a:t>
            </a:r>
            <a:endParaRPr lang="en-US" altLang="zh-CN" sz="3200" b="1" dirty="0">
              <a:solidFill>
                <a:srgbClr val="0000FF"/>
              </a:solidFill>
              <a:latin typeface="+mn-ea"/>
            </a:endParaRPr>
          </a:p>
          <a:p>
            <a:r>
              <a:rPr lang="zh-CN" altLang="en-US" sz="3200" dirty="0" smtClean="0">
                <a:latin typeface="+mn-ea"/>
              </a:rPr>
              <a:t>了解诗人人生遭际、思想情感，做到知人论世鉴赏诗歌。</a:t>
            </a:r>
            <a:endParaRPr lang="zh-CN" altLang="en-US" sz="3200" dirty="0">
              <a:latin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CN" altLang="en-US" dirty="0" smtClean="0"/>
              <a:t>新课标新教材下的课堂教学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424936" cy="5184576"/>
          </a:xfr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主题统领：</a:t>
            </a:r>
            <a:r>
              <a:rPr lang="zh-CN" altLang="en-US" sz="3600" dirty="0" smtClean="0">
                <a:latin typeface="+mn-ea"/>
              </a:rPr>
              <a:t>一节课目标明确，中心问题突出</a:t>
            </a:r>
            <a:endParaRPr lang="en-US" altLang="zh-CN" sz="3600" dirty="0" smtClean="0">
              <a:latin typeface="+mn-ea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+mn-ea"/>
              </a:rPr>
              <a:t>任务驱动：</a:t>
            </a:r>
            <a:r>
              <a:rPr lang="zh-CN" altLang="en-US" sz="3600" dirty="0" smtClean="0">
                <a:latin typeface="+mn-ea"/>
              </a:rPr>
              <a:t>创设任务情境</a:t>
            </a:r>
            <a:endParaRPr lang="en-US" altLang="zh-CN" sz="3600" dirty="0" smtClean="0">
              <a:latin typeface="+mn-ea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+mn-ea"/>
              </a:rPr>
              <a:t>活动推进：</a:t>
            </a:r>
            <a:r>
              <a:rPr lang="zh-CN" altLang="en-US" sz="3600" dirty="0" smtClean="0">
                <a:latin typeface="+mn-ea"/>
              </a:rPr>
              <a:t>完成任务，解决问题</a:t>
            </a:r>
            <a:endParaRPr lang="en-US" altLang="zh-CN" sz="3600" dirty="0" smtClean="0">
              <a:latin typeface="+mn-ea"/>
            </a:endParaRPr>
          </a:p>
          <a:p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8613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88640"/>
            <a:ext cx="8352928" cy="625375"/>
          </a:xfrm>
        </p:spPr>
        <p:txBody>
          <a:bodyPr>
            <a:noAutofit/>
          </a:bodyPr>
          <a:lstStyle/>
          <a:p>
            <a:pPr algn="ctr" eaLnBrk="1" hangingPunct="1"/>
            <a:r>
              <a:rPr lang="zh-CN" altLang="en-US" sz="4800" b="1" dirty="0" smtClean="0">
                <a:latin typeface="宋体" pitchFamily="2" charset="-122"/>
              </a:rPr>
              <a:t>主题指向与语文素养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idx="1"/>
          </p:nvPr>
        </p:nvSpPr>
        <p:spPr>
          <a:xfrm>
            <a:off x="251520" y="836712"/>
            <a:ext cx="8640960" cy="5760640"/>
          </a:xfrm>
          <a:ln w="381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>
              <a:lnSpc>
                <a:spcPts val="2500"/>
              </a:lnSpc>
              <a:buFont typeface="Wingdings" pitchFamily="2" charset="2"/>
              <a:buNone/>
              <a:defRPr/>
            </a:pPr>
            <a:r>
              <a:rPr lang="zh-CN" altLang="en-US" sz="35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课文编排：</a:t>
            </a:r>
            <a:endParaRPr lang="en-US" altLang="zh-CN" sz="35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2500"/>
              </a:lnSpc>
              <a:buFont typeface="Wingdings" pitchFamily="2" charset="2"/>
              <a:buNone/>
              <a:defRPr/>
            </a:pPr>
            <a:r>
              <a:rPr lang="zh-CN" altLang="en-US" sz="3500" dirty="0" smtClean="0">
                <a:solidFill>
                  <a:schemeClr val="tx1"/>
                </a:solidFill>
                <a:latin typeface="+mn-ea"/>
              </a:rPr>
              <a:t>     短歌行、归园田居；梦游田梦吟留别、登高、琵琶行；念奴娇</a:t>
            </a:r>
            <a:r>
              <a:rPr lang="en-US" altLang="zh-CN" sz="3500" dirty="0" smtClean="0">
                <a:solidFill>
                  <a:schemeClr val="tx1"/>
                </a:solidFill>
                <a:latin typeface="+mn-ea"/>
              </a:rPr>
              <a:t>·</a:t>
            </a:r>
            <a:r>
              <a:rPr lang="zh-CN" altLang="en-US" sz="3500" dirty="0" smtClean="0">
                <a:solidFill>
                  <a:schemeClr val="tx1"/>
                </a:solidFill>
                <a:latin typeface="+mn-ea"/>
              </a:rPr>
              <a:t>赤壁怀古、永遇乐</a:t>
            </a:r>
            <a:r>
              <a:rPr lang="en-US" altLang="zh-CN" sz="3500" dirty="0" smtClean="0">
                <a:solidFill>
                  <a:schemeClr val="tx1"/>
                </a:solidFill>
                <a:latin typeface="+mn-ea"/>
              </a:rPr>
              <a:t>·</a:t>
            </a:r>
            <a:r>
              <a:rPr lang="zh-CN" altLang="en-US" sz="3500" dirty="0" smtClean="0">
                <a:solidFill>
                  <a:schemeClr val="tx1"/>
                </a:solidFill>
                <a:latin typeface="+mn-ea"/>
              </a:rPr>
              <a:t>京口北固亭怀古、声声慢。</a:t>
            </a:r>
            <a:endParaRPr lang="en-US" altLang="zh-CN" sz="35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2500"/>
              </a:lnSpc>
              <a:buFont typeface="Wingdings" pitchFamily="2" charset="2"/>
              <a:buNone/>
              <a:defRPr/>
            </a:pPr>
            <a:r>
              <a:rPr lang="zh-CN" altLang="en-US" sz="35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学习任务群：</a:t>
            </a:r>
            <a:r>
              <a:rPr lang="zh-CN" altLang="en-US" sz="3500" dirty="0" smtClean="0">
                <a:latin typeface="+mn-ea"/>
              </a:rPr>
              <a:t>文学阅读与写作</a:t>
            </a:r>
            <a:endParaRPr lang="en-US" altLang="zh-CN" sz="3500" dirty="0" smtClean="0">
              <a:latin typeface="+mn-ea"/>
            </a:endParaRPr>
          </a:p>
          <a:p>
            <a:pPr>
              <a:lnSpc>
                <a:spcPts val="2500"/>
              </a:lnSpc>
              <a:buFont typeface="Wingdings" pitchFamily="2" charset="2"/>
              <a:buNone/>
              <a:defRPr/>
            </a:pPr>
            <a:r>
              <a:rPr lang="zh-CN" altLang="en-US" sz="35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主题指向：</a:t>
            </a:r>
            <a:r>
              <a:rPr lang="zh-CN" altLang="en-US" sz="3500" dirty="0" smtClean="0">
                <a:latin typeface="+mn-ea"/>
              </a:rPr>
              <a:t>生命的诗意</a:t>
            </a:r>
            <a:endParaRPr lang="en-US" altLang="zh-CN" sz="3500" dirty="0" smtClean="0">
              <a:latin typeface="+mn-ea"/>
            </a:endParaRPr>
          </a:p>
          <a:p>
            <a:pPr>
              <a:lnSpc>
                <a:spcPts val="2500"/>
              </a:lnSpc>
              <a:buFont typeface="Wingdings" pitchFamily="2" charset="2"/>
              <a:buNone/>
              <a:defRPr/>
            </a:pPr>
            <a:r>
              <a:rPr lang="zh-CN" altLang="en-US" sz="3500" dirty="0" smtClean="0">
                <a:latin typeface="+mn-ea"/>
              </a:rPr>
              <a:t>     感受古典诗词的魅力，体味古人丰富的情感、深邃的思想、多样的人生，激发对传统文化的热爱，提升审美情趣和审美品位。</a:t>
            </a:r>
            <a:endParaRPr lang="en-US" altLang="zh-CN" sz="3500" dirty="0" smtClean="0">
              <a:latin typeface="+mn-ea"/>
            </a:endParaRPr>
          </a:p>
          <a:p>
            <a:pPr>
              <a:lnSpc>
                <a:spcPts val="2500"/>
              </a:lnSpc>
              <a:buNone/>
              <a:defRPr/>
            </a:pPr>
            <a:r>
              <a:rPr lang="zh-CN" altLang="en-US" sz="35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语文素养：</a:t>
            </a:r>
            <a:endParaRPr lang="en-US" altLang="zh-CN" sz="35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2500"/>
              </a:lnSpc>
              <a:buFont typeface="Wingdings" pitchFamily="2" charset="2"/>
              <a:buNone/>
              <a:defRPr/>
            </a:pPr>
            <a:r>
              <a:rPr lang="en-US" altLang="zh-CN" sz="3500" b="1" dirty="0" smtClean="0">
                <a:latin typeface="+mn-ea"/>
              </a:rPr>
              <a:t>        </a:t>
            </a:r>
            <a:r>
              <a:rPr lang="en-US" altLang="zh-CN" sz="3500" dirty="0" smtClean="0">
                <a:latin typeface="+mn-ea"/>
              </a:rPr>
              <a:t>1.</a:t>
            </a:r>
            <a:r>
              <a:rPr lang="zh-CN" altLang="en-US" sz="3500" dirty="0" smtClean="0">
                <a:latin typeface="+mn-ea"/>
              </a:rPr>
              <a:t>在反复诵读和想象中感受、欣赏古代诗词独特的艺术魅力。</a:t>
            </a:r>
            <a:endParaRPr lang="en-US" altLang="zh-CN" sz="3500" dirty="0" smtClean="0">
              <a:latin typeface="+mn-ea"/>
            </a:endParaRPr>
          </a:p>
          <a:p>
            <a:pPr>
              <a:lnSpc>
                <a:spcPts val="2500"/>
              </a:lnSpc>
              <a:buFont typeface="Wingdings" pitchFamily="2" charset="2"/>
              <a:buNone/>
              <a:defRPr/>
            </a:pPr>
            <a:r>
              <a:rPr lang="en-US" altLang="zh-CN" sz="3500" dirty="0" smtClean="0">
                <a:latin typeface="+mn-ea"/>
              </a:rPr>
              <a:t>        2.</a:t>
            </a:r>
            <a:r>
              <a:rPr lang="zh-CN" altLang="en-US" sz="3500" dirty="0" smtClean="0">
                <a:latin typeface="+mn-ea"/>
              </a:rPr>
              <a:t>了解古代诗词的特征，掌握古代诗词鉴赏的基本方法。</a:t>
            </a:r>
            <a:endParaRPr lang="en-US" altLang="zh-CN" sz="3500" dirty="0" smtClean="0">
              <a:latin typeface="+mn-ea"/>
            </a:endParaRPr>
          </a:p>
          <a:p>
            <a:pPr>
              <a:lnSpc>
                <a:spcPts val="2500"/>
              </a:lnSpc>
              <a:buFont typeface="Wingdings" pitchFamily="2" charset="2"/>
              <a:buNone/>
              <a:defRPr/>
            </a:pPr>
            <a:r>
              <a:rPr lang="en-US" altLang="zh-CN" sz="3500" dirty="0" smtClean="0">
                <a:latin typeface="+mn-ea"/>
              </a:rPr>
              <a:t>        3.</a:t>
            </a:r>
            <a:r>
              <a:rPr lang="zh-CN" altLang="en-US" sz="3500" dirty="0" smtClean="0">
                <a:latin typeface="+mn-ea"/>
              </a:rPr>
              <a:t>体会诗人对社会的思考和人生的感悟，理解文学作品丰富的内涵和语言的独特表达，提升审美能力。</a:t>
            </a:r>
            <a:endParaRPr lang="en-US" altLang="zh-CN" sz="3500" dirty="0" smtClean="0">
              <a:latin typeface="+mn-ea"/>
            </a:endParaRPr>
          </a:p>
          <a:p>
            <a:pPr>
              <a:lnSpc>
                <a:spcPts val="2500"/>
              </a:lnSpc>
              <a:buFont typeface="Wingdings" pitchFamily="2" charset="2"/>
              <a:buNone/>
              <a:defRPr/>
            </a:pPr>
            <a:r>
              <a:rPr lang="en-US" altLang="zh-CN" sz="3500" dirty="0" smtClean="0">
                <a:latin typeface="+mn-ea"/>
              </a:rPr>
              <a:t>        4.</a:t>
            </a:r>
            <a:r>
              <a:rPr lang="zh-CN" altLang="en-US" sz="3500" dirty="0" smtClean="0">
                <a:latin typeface="+mn-ea"/>
              </a:rPr>
              <a:t>尝试写文学短评。</a:t>
            </a:r>
            <a:endParaRPr lang="en-US" altLang="zh-CN" sz="3500" dirty="0" smtClean="0">
              <a:latin typeface="+mn-ea"/>
            </a:endParaRPr>
          </a:p>
          <a:p>
            <a:pPr>
              <a:lnSpc>
                <a:spcPts val="2300"/>
              </a:lnSpc>
              <a:buFont typeface="Wingdings" pitchFamily="2" charset="2"/>
              <a:buNone/>
              <a:defRPr/>
            </a:pPr>
            <a:r>
              <a:rPr lang="en-US" altLang="zh-CN" sz="3500" dirty="0" smtClean="0">
                <a:latin typeface="+mn-ea"/>
              </a:rPr>
              <a:t>         </a:t>
            </a:r>
            <a:r>
              <a:rPr lang="en-US" altLang="zh-CN" sz="3500" dirty="0" smtClean="0">
                <a:solidFill>
                  <a:schemeClr val="tx2"/>
                </a:solidFill>
                <a:latin typeface="+mn-ea"/>
              </a:rPr>
              <a:t>            </a:t>
            </a:r>
          </a:p>
          <a:p>
            <a:pPr marL="0" indent="0" eaLnBrk="1" hangingPunct="1">
              <a:lnSpc>
                <a:spcPct val="90000"/>
              </a:lnSpc>
              <a:buClr>
                <a:srgbClr val="3333CC"/>
              </a:buClr>
              <a:buFont typeface="Wingdings" pitchFamily="2" charset="2"/>
              <a:buNone/>
              <a:defRPr/>
            </a:pPr>
            <a:r>
              <a:rPr lang="en-US" altLang="zh-CN" sz="2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CN" altLang="en-US" dirty="0" smtClean="0"/>
              <a:t>展示课点评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8712967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86139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856" y="188640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 smtClean="0"/>
              <a:t>展示课点评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640960" cy="5417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89790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pPr algn="ctr"/>
            <a:r>
              <a:rPr lang="zh-CN" altLang="en-US" dirty="0" smtClean="0"/>
              <a:t>两点思考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5328592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latin typeface="+mn-ea"/>
              </a:rPr>
              <a:t>1.</a:t>
            </a:r>
            <a:r>
              <a:rPr lang="zh-CN" altLang="en-US" sz="4000" dirty="0" smtClean="0">
                <a:latin typeface="+mn-ea"/>
              </a:rPr>
              <a:t>单篇教学：虽是一棵树，但要让人感受到森林的气象。</a:t>
            </a:r>
            <a:endParaRPr lang="en-US" altLang="zh-CN" sz="4000" dirty="0" smtClean="0">
              <a:latin typeface="+mn-ea"/>
            </a:endParaRPr>
          </a:p>
          <a:p>
            <a:r>
              <a:rPr lang="en-US" altLang="zh-CN" sz="4000" dirty="0" smtClean="0">
                <a:latin typeface="+mn-ea"/>
              </a:rPr>
              <a:t>2.</a:t>
            </a:r>
            <a:r>
              <a:rPr lang="zh-CN" altLang="en-US" sz="4000" dirty="0" smtClean="0">
                <a:latin typeface="+mn-ea"/>
              </a:rPr>
              <a:t>以读写活动设计为备课重点，课堂上要让学生有高品质的语言表达活动。</a:t>
            </a:r>
            <a:endParaRPr lang="zh-CN" altLang="en-US" sz="4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73723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/>
          <a:lstStyle/>
          <a:p>
            <a:pPr algn="ctr"/>
            <a:r>
              <a:rPr lang="zh-CN" altLang="en-US" dirty="0" smtClean="0"/>
              <a:t>教材处理基本思路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立足单篇，着眼一课，纵观单元</a:t>
            </a:r>
            <a:endParaRPr lang="en-US" altLang="zh-CN" sz="32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⑴理解鉴赏课：</a:t>
            </a:r>
            <a:r>
              <a:rPr lang="zh-CN" altLang="en-US" sz="2800" b="1" dirty="0" smtClean="0">
                <a:latin typeface="+mn-ea"/>
              </a:rPr>
              <a:t>以单篇教学落实诗歌理解、背诵，常规诗歌鉴赏能力培养。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⑵主题探究课：</a:t>
            </a:r>
            <a:r>
              <a:rPr lang="zh-CN" altLang="en-US" sz="2800" b="1" dirty="0" smtClean="0">
                <a:latin typeface="+mn-ea"/>
              </a:rPr>
              <a:t>长篇诗歌围绕某一主问题进行不同角度的探究；以每课为一小单元，进行文本内涵探究或其他方面的探究。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⑶活动实践课：</a:t>
            </a:r>
            <a:r>
              <a:rPr lang="zh-CN" altLang="en-US" sz="2800" b="1" dirty="0" smtClean="0">
                <a:latin typeface="+mn-ea"/>
              </a:rPr>
              <a:t>从整个单元出发，设计语文主题活动并进行展示交流。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⑷单元写作课：</a:t>
            </a:r>
            <a:r>
              <a:rPr lang="zh-CN" altLang="en-US" sz="2800" b="1" dirty="0" smtClean="0">
                <a:latin typeface="+mn-ea"/>
              </a:rPr>
              <a:t>落实单元写作要求。将“文学短评”写作的能力训练渗透到日常诗歌鉴赏中。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⑸拓展阅读课：</a:t>
            </a:r>
            <a:r>
              <a:rPr lang="zh-CN" altLang="en-US" sz="2800" b="1" dirty="0" smtClean="0">
                <a:latin typeface="+mn-ea"/>
              </a:rPr>
              <a:t>根据单元学习内容，选配课外阅读文章。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3600" b="1" dirty="0" smtClean="0"/>
              <a:t>第</a:t>
            </a:r>
            <a:r>
              <a:rPr lang="en-US" altLang="zh-CN" sz="3600" b="1" dirty="0" smtClean="0"/>
              <a:t>7</a:t>
            </a:r>
            <a:r>
              <a:rPr lang="zh-CN" altLang="en-US" sz="3600" b="1" dirty="0" smtClean="0"/>
              <a:t>课  出仕与归隐，两种诗意的生命追求</a:t>
            </a:r>
            <a:r>
              <a:rPr lang="en-US" altLang="zh-CN" sz="3600" b="1" dirty="0" smtClean="0"/>
              <a:t/>
            </a:r>
            <a:br>
              <a:rPr lang="en-US" altLang="zh-CN" sz="3600" b="1" dirty="0" smtClean="0"/>
            </a:br>
            <a:r>
              <a:rPr lang="en-US" altLang="zh-CN" sz="3600" b="1" dirty="0" smtClean="0"/>
              <a:t>——</a:t>
            </a:r>
            <a:r>
              <a:rPr lang="zh-CN" altLang="en-US" sz="3600" b="1" dirty="0" smtClean="0"/>
              <a:t>魏晋诗歌赏析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学习篇目：</a:t>
            </a:r>
            <a:r>
              <a:rPr lang="zh-CN" altLang="en-US" dirty="0" smtClean="0"/>
              <a:t>短歌行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学习目标：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/>
              <a:t>疏通诗歌内容，积累常见词语；体会四言诗歌特点；理解诗歌比兴与用典手法。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学习活动：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/>
              <a:t>① 读：诵读诗歌，解决读音、生字；</a:t>
            </a:r>
            <a:endParaRPr lang="en-US" altLang="zh-CN" dirty="0" smtClean="0"/>
          </a:p>
          <a:p>
            <a:r>
              <a:rPr lang="zh-CN" altLang="en-US" dirty="0" smtClean="0"/>
              <a:t>② 译：结合课下注释读译诗歌，识记重点词语意识，翻译全诗。</a:t>
            </a:r>
            <a:endParaRPr lang="en-US" altLang="zh-CN" dirty="0" smtClean="0"/>
          </a:p>
          <a:p>
            <a:r>
              <a:rPr lang="zh-CN" altLang="en-US" dirty="0" smtClean="0"/>
              <a:t>③析：诗歌可以分为几个层次？每一层次的内容是什么？</a:t>
            </a:r>
            <a:endParaRPr lang="en-US" altLang="zh-CN" dirty="0" smtClean="0"/>
          </a:p>
          <a:p>
            <a:r>
              <a:rPr lang="zh-CN" altLang="en-US" dirty="0" smtClean="0"/>
              <a:t>④赏：曹操在诗歌中选用了哪些意象（人、事、物）？有什么作用？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3600" b="1" dirty="0" smtClean="0"/>
              <a:t>第</a:t>
            </a:r>
            <a:r>
              <a:rPr lang="en-US" altLang="zh-CN" sz="3600" b="1" dirty="0" smtClean="0"/>
              <a:t>7</a:t>
            </a:r>
            <a:r>
              <a:rPr lang="zh-CN" altLang="en-US" sz="3600" b="1" dirty="0" smtClean="0"/>
              <a:t>课  出仕与归隐，两种诗意的生命追求</a:t>
            </a:r>
            <a:r>
              <a:rPr lang="zh-CN" altLang="en-US" sz="3600" dirty="0" smtClean="0"/>
              <a:t/>
            </a:r>
            <a:br>
              <a:rPr lang="zh-CN" altLang="en-US" sz="3600" dirty="0" smtClean="0"/>
            </a:br>
            <a:r>
              <a:rPr lang="en-US" altLang="zh-CN" sz="3600" b="1" dirty="0" smtClean="0"/>
              <a:t>——</a:t>
            </a:r>
            <a:r>
              <a:rPr lang="zh-CN" altLang="en-US" sz="3600" b="1" dirty="0" smtClean="0"/>
              <a:t>魏晋诗歌赏析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学习篇目：</a:t>
            </a:r>
            <a:r>
              <a:rPr lang="zh-CN" altLang="en-US" dirty="0" smtClean="0"/>
              <a:t>归园田居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学习目标：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/>
              <a:t>疏通诗歌内容，积累常见词语；体会五言诗歌特点；赏析诗歌白描手法。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学习活动：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/>
              <a:t>① 读：诵读诗歌，解决读音、生字；</a:t>
            </a:r>
            <a:endParaRPr lang="en-US" altLang="zh-CN" dirty="0" smtClean="0"/>
          </a:p>
          <a:p>
            <a:r>
              <a:rPr lang="zh-CN" altLang="en-US" dirty="0" smtClean="0"/>
              <a:t>② 译：结合课下注释读译诗歌，识记重点词语意识，翻译全诗。</a:t>
            </a:r>
            <a:endParaRPr lang="en-US" altLang="zh-CN" dirty="0" smtClean="0"/>
          </a:p>
          <a:p>
            <a:r>
              <a:rPr lang="zh-CN" altLang="en-US" dirty="0" smtClean="0"/>
              <a:t>③析：诗歌可以分为几个层次？每一层次的内容是什么？</a:t>
            </a:r>
            <a:endParaRPr lang="en-US" altLang="zh-CN" dirty="0" smtClean="0"/>
          </a:p>
          <a:p>
            <a:r>
              <a:rPr lang="zh-CN" altLang="en-US" dirty="0" smtClean="0"/>
              <a:t>④赏：选择诗中的一句或几句诗，运用想象描写一个画面。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3600" b="1" dirty="0" smtClean="0"/>
              <a:t>第</a:t>
            </a:r>
            <a:r>
              <a:rPr lang="en-US" altLang="zh-CN" sz="3600" b="1" dirty="0" smtClean="0"/>
              <a:t>7</a:t>
            </a:r>
            <a:r>
              <a:rPr lang="zh-CN" altLang="en-US" sz="3600" b="1" dirty="0" smtClean="0"/>
              <a:t>课  出仕与归隐，两种诗意的生命追求</a:t>
            </a:r>
            <a:r>
              <a:rPr lang="zh-CN" altLang="en-US" sz="3600" dirty="0" smtClean="0"/>
              <a:t/>
            </a:r>
            <a:br>
              <a:rPr lang="zh-CN" altLang="en-US" sz="3600" dirty="0" smtClean="0"/>
            </a:br>
            <a:r>
              <a:rPr lang="en-US" altLang="zh-CN" sz="3600" b="1" dirty="0" smtClean="0"/>
              <a:t>——</a:t>
            </a:r>
            <a:r>
              <a:rPr lang="zh-CN" altLang="en-US" sz="3600" b="1" dirty="0" smtClean="0"/>
              <a:t>魏晋诗歌赏析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学习内容：</a:t>
            </a:r>
            <a:r>
              <a:rPr lang="zh-CN" altLang="en-US" dirty="0" smtClean="0"/>
              <a:t>出仕与归隐，两种诗意的生命追求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学习目标：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/>
              <a:t>理解诗歌情感；把握诗人形象；增强学生对人生的感悟。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教学设计：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学习任务：</a:t>
            </a:r>
            <a:r>
              <a:rPr lang="zh-CN" altLang="en-US" dirty="0" smtClean="0"/>
              <a:t>为曹操、陶渊明用文字画像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活动：</a:t>
            </a:r>
            <a:endParaRPr lang="en-US" altLang="zh-CN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/>
              <a:t>诵读品味，把握诗歌情感。</a:t>
            </a:r>
            <a:endParaRPr lang="en-US" altLang="zh-CN" dirty="0" smtClean="0"/>
          </a:p>
          <a:p>
            <a:r>
              <a:rPr lang="zh-CN" altLang="en-US" dirty="0" smtClean="0"/>
              <a:t>精研细读，描画诗人形象。</a:t>
            </a:r>
            <a:endParaRPr lang="en-US" altLang="zh-CN" dirty="0" smtClean="0"/>
          </a:p>
          <a:p>
            <a:r>
              <a:rPr lang="zh-CN" altLang="en-US" dirty="0" smtClean="0"/>
              <a:t>思考品鉴，感悟生命诗意。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zh-CN" altLang="en-US" sz="3600" dirty="0" smtClean="0"/>
              <a:t>第</a:t>
            </a:r>
            <a:r>
              <a:rPr lang="en-US" altLang="zh-CN" sz="3600" dirty="0" smtClean="0"/>
              <a:t>8</a:t>
            </a:r>
            <a:r>
              <a:rPr lang="zh-CN" altLang="en-US" sz="3600" dirty="0" smtClean="0"/>
              <a:t>课  浪漫与现实，两种诗意的生活境遇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en-US" altLang="zh-CN" sz="3600" dirty="0" smtClean="0"/>
              <a:t>——</a:t>
            </a:r>
            <a:r>
              <a:rPr lang="zh-CN" altLang="en-US" sz="3600" dirty="0" smtClean="0"/>
              <a:t>唐代诗歌赏析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556792"/>
            <a:ext cx="8496944" cy="4896544"/>
          </a:xfr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学习篇目：</a:t>
            </a:r>
            <a:r>
              <a:rPr lang="zh-CN" altLang="en-US" dirty="0" smtClean="0"/>
              <a:t>梦游天姥吟留别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学习课时：</a:t>
            </a:r>
            <a:r>
              <a:rPr lang="en-US" altLang="zh-CN" dirty="0" smtClean="0">
                <a:latin typeface="+mn-ea"/>
              </a:rPr>
              <a:t>2</a:t>
            </a:r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学习目标：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/>
              <a:t>疏通诗歌内容，积累常见词语；赏析描述天姥山时所运用的对比衬托手法；赏析诗中的梦境描写；把握李白的形象。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教学设计：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>
                <a:latin typeface="+mn-ea"/>
              </a:rPr>
              <a:t>第</a:t>
            </a:r>
            <a:r>
              <a:rPr lang="en-US" altLang="zh-CN" dirty="0" smtClean="0">
                <a:latin typeface="+mn-ea"/>
              </a:rPr>
              <a:t>1</a:t>
            </a:r>
            <a:r>
              <a:rPr lang="zh-CN" altLang="en-US" dirty="0" smtClean="0">
                <a:latin typeface="+mn-ea"/>
              </a:rPr>
              <a:t>课时：读、译、析、背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 smtClean="0">
                <a:latin typeface="+mn-ea"/>
              </a:rPr>
              <a:t>第</a:t>
            </a:r>
            <a:r>
              <a:rPr lang="en-US" altLang="zh-CN" dirty="0" smtClean="0">
                <a:latin typeface="+mn-ea"/>
              </a:rPr>
              <a:t>2</a:t>
            </a:r>
            <a:r>
              <a:rPr lang="zh-CN" altLang="en-US" dirty="0" smtClean="0">
                <a:latin typeface="+mn-ea"/>
              </a:rPr>
              <a:t>课时：赏析对天姥山与梦境写描写；把握李白形象与性格</a:t>
            </a:r>
            <a:endParaRPr lang="zh-CN" altLang="en-US" dirty="0">
              <a:latin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zh-CN" altLang="en-US" sz="3600" dirty="0" smtClean="0"/>
              <a:t>第</a:t>
            </a:r>
            <a:r>
              <a:rPr lang="en-US" altLang="zh-CN" sz="3600" dirty="0" smtClean="0"/>
              <a:t>8</a:t>
            </a:r>
            <a:r>
              <a:rPr lang="zh-CN" altLang="en-US" sz="3600" dirty="0" smtClean="0"/>
              <a:t>课  浪漫与现实，两种诗意的生活境遇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en-US" altLang="zh-CN" sz="3600" dirty="0" smtClean="0"/>
              <a:t>——</a:t>
            </a:r>
            <a:r>
              <a:rPr lang="zh-CN" altLang="en-US" sz="3600" dirty="0" smtClean="0"/>
              <a:t>唐代诗歌赏析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556792"/>
            <a:ext cx="8496944" cy="4896544"/>
          </a:xfr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学习篇目：</a:t>
            </a:r>
            <a:r>
              <a:rPr lang="zh-CN" altLang="en-US" dirty="0" smtClean="0"/>
              <a:t>登高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学习课时：</a:t>
            </a:r>
            <a:r>
              <a:rPr lang="en-US" altLang="zh-CN" dirty="0" smtClean="0">
                <a:latin typeface="+mn-ea"/>
              </a:rPr>
              <a:t>1</a:t>
            </a:r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学习目标：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/>
              <a:t>疏通诗歌内容，积累常见词语；掌握律诗知识；赏析诗歌情境交融写法；把握杜甫的形象。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教学设计：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 smtClean="0"/>
              <a:t>⑴</a:t>
            </a:r>
            <a:r>
              <a:rPr lang="zh-CN" altLang="en-US" dirty="0" smtClean="0"/>
              <a:t>从炼字角度点评诗歌；</a:t>
            </a:r>
            <a:endParaRPr lang="en-US" altLang="zh-CN" dirty="0" smtClean="0"/>
          </a:p>
          <a:p>
            <a:r>
              <a:rPr lang="en-US" altLang="zh-CN" dirty="0" smtClean="0"/>
              <a:t>⑵</a:t>
            </a:r>
            <a:r>
              <a:rPr lang="zh-CN" altLang="en-US" dirty="0" smtClean="0"/>
              <a:t>品评颔联的八层含意。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zh-CN" altLang="en-US" sz="3600" dirty="0" smtClean="0"/>
              <a:t>第</a:t>
            </a:r>
            <a:r>
              <a:rPr lang="en-US" altLang="zh-CN" sz="3600" dirty="0" smtClean="0"/>
              <a:t>8</a:t>
            </a:r>
            <a:r>
              <a:rPr lang="zh-CN" altLang="en-US" sz="3600" dirty="0" smtClean="0"/>
              <a:t>课  浪漫与现实，两种诗意的生活境遇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en-US" altLang="zh-CN" sz="3600" dirty="0" smtClean="0"/>
              <a:t>——</a:t>
            </a:r>
            <a:r>
              <a:rPr lang="zh-CN" altLang="en-US" sz="3600" dirty="0" smtClean="0"/>
              <a:t>唐代诗歌赏析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12776"/>
            <a:ext cx="8496944" cy="5040560"/>
          </a:xfr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学习篇目：</a:t>
            </a:r>
            <a:r>
              <a:rPr lang="zh-CN" altLang="en-US" dirty="0" smtClean="0"/>
              <a:t>琵琶行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学习课时：</a:t>
            </a:r>
            <a:r>
              <a:rPr lang="en-US" altLang="zh-CN" dirty="0" smtClean="0">
                <a:latin typeface="+mn-ea"/>
              </a:rPr>
              <a:t>2</a:t>
            </a:r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学习目标：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/>
              <a:t>疏通诗歌内容，积累常见词语；掌握“歌行体</a:t>
            </a:r>
            <a:r>
              <a:rPr lang="en-US" altLang="zh-CN" dirty="0" smtClean="0"/>
              <a:t>”</a:t>
            </a:r>
            <a:r>
              <a:rPr lang="zh-CN" altLang="en-US" dirty="0" smtClean="0"/>
              <a:t>有关知识；赏析音乐描写与景物描写；分析琵琶女的形象，理解诗人思想情感。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教学设计：</a:t>
            </a:r>
            <a:endParaRPr lang="en-US" altLang="zh-CN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>
                <a:latin typeface="+mn-ea"/>
              </a:rPr>
              <a:t>第</a:t>
            </a:r>
            <a:r>
              <a:rPr lang="en-US" altLang="zh-CN" dirty="0" smtClean="0">
                <a:latin typeface="+mn-ea"/>
              </a:rPr>
              <a:t>1</a:t>
            </a:r>
            <a:r>
              <a:rPr lang="zh-CN" altLang="en-US" dirty="0" smtClean="0">
                <a:latin typeface="+mn-ea"/>
              </a:rPr>
              <a:t>课时：浔阳江头遇知音</a:t>
            </a:r>
            <a:r>
              <a:rPr lang="en-US" altLang="zh-CN" dirty="0" smtClean="0">
                <a:latin typeface="+mn-ea"/>
              </a:rPr>
              <a:t>——</a:t>
            </a:r>
            <a:r>
              <a:rPr lang="zh-CN" altLang="en-US" dirty="0" smtClean="0">
                <a:latin typeface="+mn-ea"/>
              </a:rPr>
              <a:t>把握诗歌主要内容，分析琵琶女形象，理解诗人情感。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 smtClean="0">
                <a:latin typeface="+mn-ea"/>
              </a:rPr>
              <a:t>第</a:t>
            </a:r>
            <a:r>
              <a:rPr lang="en-US" altLang="zh-CN" dirty="0" smtClean="0">
                <a:latin typeface="+mn-ea"/>
              </a:rPr>
              <a:t>2</a:t>
            </a:r>
            <a:r>
              <a:rPr lang="zh-CN" altLang="en-US" dirty="0" smtClean="0">
                <a:latin typeface="+mn-ea"/>
              </a:rPr>
              <a:t>课时：欣赏音乐描写与景物描写</a:t>
            </a:r>
            <a:endParaRPr lang="en-US" altLang="zh-CN" dirty="0" smtClean="0">
              <a:latin typeface="+mn-ea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</TotalTime>
  <Words>1496</Words>
  <Application>Microsoft Office PowerPoint</Application>
  <PresentationFormat>全屏显示(4:3)</PresentationFormat>
  <Paragraphs>141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流畅</vt:lpstr>
      <vt:lpstr>聚合</vt:lpstr>
      <vt:lpstr>第三单元  教学策略</vt:lpstr>
      <vt:lpstr>主题指向与语文素养</vt:lpstr>
      <vt:lpstr>教材处理基本思路</vt:lpstr>
      <vt:lpstr>第7课  出仕与归隐，两种诗意的生命追求 ——魏晋诗歌赏析</vt:lpstr>
      <vt:lpstr>第7课  出仕与归隐，两种诗意的生命追求 ——魏晋诗歌赏析</vt:lpstr>
      <vt:lpstr>第7课  出仕与归隐，两种诗意的生命追求 ——魏晋诗歌赏析</vt:lpstr>
      <vt:lpstr>第8课  浪漫与现实，两种诗意的生活境遇 ——唐代诗歌赏析</vt:lpstr>
      <vt:lpstr>第8课  浪漫与现实，两种诗意的生活境遇 ——唐代诗歌赏析</vt:lpstr>
      <vt:lpstr>第8课  浪漫与现实，两种诗意的生活境遇 ——唐代诗歌赏析</vt:lpstr>
      <vt:lpstr>主题探究课</vt:lpstr>
      <vt:lpstr>第8课  浪漫与现实，两种诗意的生活境遇 ——唐代诗歌赏析</vt:lpstr>
      <vt:lpstr>第9课  豪放与婉约，两种诗意的生命气质 ——宋词赏析</vt:lpstr>
      <vt:lpstr>第9课  豪放与婉约，两种诗意的生命气质 ——宋词赏析</vt:lpstr>
      <vt:lpstr>第9课  豪放与婉约，两种诗意的生命气质 ——宋词赏析</vt:lpstr>
      <vt:lpstr>第9课  豪放与婉约，两种诗意的生命气质 ——宋词赏析</vt:lpstr>
      <vt:lpstr>单元学习活动课</vt:lpstr>
      <vt:lpstr>单元写作课</vt:lpstr>
      <vt:lpstr>单元拓展阅读课</vt:lpstr>
      <vt:lpstr>新课标新教材下的课堂教学</vt:lpstr>
      <vt:lpstr>展示课点评</vt:lpstr>
      <vt:lpstr>展示课点评</vt:lpstr>
      <vt:lpstr>两点思考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第三单元  教学策略</dc:title>
  <dc:creator>Windows 用户</dc:creator>
  <cp:lastModifiedBy>admin</cp:lastModifiedBy>
  <cp:revision>71</cp:revision>
  <dcterms:created xsi:type="dcterms:W3CDTF">2019-09-29T02:17:23Z</dcterms:created>
  <dcterms:modified xsi:type="dcterms:W3CDTF">2019-10-09T20:24:35Z</dcterms:modified>
</cp:coreProperties>
</file>