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handoutMasterIdLst>
    <p:handoutMasterId r:id="rId47"/>
  </p:handoutMasterIdLst>
  <p:sldIdLst>
    <p:sldId id="480" r:id="rId4"/>
    <p:sldId id="1311" r:id="rId6"/>
    <p:sldId id="543" r:id="rId7"/>
    <p:sldId id="540" r:id="rId8"/>
    <p:sldId id="545" r:id="rId9"/>
    <p:sldId id="482" r:id="rId10"/>
    <p:sldId id="483" r:id="rId11"/>
    <p:sldId id="726" r:id="rId12"/>
    <p:sldId id="820" r:id="rId13"/>
    <p:sldId id="863" r:id="rId14"/>
    <p:sldId id="1314" r:id="rId15"/>
    <p:sldId id="1315" r:id="rId16"/>
    <p:sldId id="1321" r:id="rId17"/>
    <p:sldId id="1322" r:id="rId18"/>
    <p:sldId id="1290" r:id="rId19"/>
    <p:sldId id="1283" r:id="rId20"/>
    <p:sldId id="906" r:id="rId21"/>
    <p:sldId id="1000" r:id="rId22"/>
    <p:sldId id="1353" r:id="rId23"/>
    <p:sldId id="995" r:id="rId24"/>
    <p:sldId id="1001" r:id="rId25"/>
    <p:sldId id="1006" r:id="rId26"/>
    <p:sldId id="1168" r:id="rId27"/>
    <p:sldId id="1048" r:id="rId28"/>
    <p:sldId id="1049" r:id="rId29"/>
    <p:sldId id="1054" r:id="rId30"/>
    <p:sldId id="1256" r:id="rId31"/>
    <p:sldId id="1264" r:id="rId32"/>
    <p:sldId id="1265" r:id="rId33"/>
    <p:sldId id="1351" r:id="rId34"/>
    <p:sldId id="474" r:id="rId35"/>
    <p:sldId id="476" r:id="rId36"/>
    <p:sldId id="1373" r:id="rId37"/>
    <p:sldId id="1374" r:id="rId38"/>
    <p:sldId id="1375" r:id="rId39"/>
    <p:sldId id="1376" r:id="rId40"/>
    <p:sldId id="1386" r:id="rId41"/>
    <p:sldId id="1381" r:id="rId42"/>
    <p:sldId id="1352" r:id="rId43"/>
    <p:sldId id="1349" r:id="rId44"/>
    <p:sldId id="1370" r:id="rId45"/>
    <p:sldId id="1372" r:id="rId4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iao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B050"/>
    <a:srgbClr val="59F0F6"/>
    <a:srgbClr val="FF33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00" y="-102"/>
      </p:cViewPr>
      <p:guideLst>
        <p:guide orient="horz" pos="204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1" Type="http://schemas.openxmlformats.org/officeDocument/2006/relationships/commentAuthors" Target="commentAuthors.xml"/><Relationship Id="rId50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2A115B9-CE78-4DBF-A077-BC950E785EB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DE50C2C-1EFA-49A8-B713-E68717FC17DF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DB2E669-9947-4D97-8809-5B2BD322065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pPr>
              <a:defRPr/>
            </a:pPr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a typeface="黑体" panose="02010609060101010101" pitchFamily="2" charset="-122"/>
            </a:endParaRPr>
          </a:p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9634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50038-FBC8-461F-B4A9-A642454472C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DA2BC7-FB67-4C05-9A01-C6CCF9DA8B0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9D1CD-C908-4E76-B69C-7C1EB7418D6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F8461-6994-455E-B311-3A1596BC2FD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 descr="桃花3_副本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桃花3_副本1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5307013"/>
            <a:ext cx="6400800" cy="155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2" descr="qyjz[1]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508000" y="6019800"/>
            <a:ext cx="26733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97600" y="1981200"/>
            <a:ext cx="5080000" cy="411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buFont typeface="Arial" panose="020B0604020202020204" pitchFamily="34" charset="0"/>
              <a:buNone/>
              <a:defRPr sz="1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 algn="l">
              <a:buFont typeface="Arial" panose="020B0604020202020204" pitchFamily="34" charset="0"/>
              <a:buNone/>
              <a:defRPr sz="18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 noProof="1"/>
            </a:lvl1pPr>
          </a:lstStyle>
          <a:p>
            <a:pPr>
              <a:defRPr/>
            </a:pPr>
            <a:fld id="{EA82FF19-ED1F-4B71-91E6-8AEE4DBE1B9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未知"/>
          <p:cNvSpPr/>
          <p:nvPr/>
        </p:nvSpPr>
        <p:spPr bwMode="auto">
          <a:xfrm>
            <a:off x="812800" y="1219200"/>
            <a:ext cx="105664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>
            <a:solidFill>
              <a:schemeClr val="accent1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3200" b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Line 8"/>
          <p:cNvSpPr>
            <a:spLocks noChangeShapeType="1"/>
          </p:cNvSpPr>
          <p:nvPr/>
        </p:nvSpPr>
        <p:spPr bwMode="auto">
          <a:xfrm>
            <a:off x="2641600" y="3962400"/>
            <a:ext cx="8682038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3200" b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524000"/>
            <a:ext cx="10164233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41600" y="3962400"/>
            <a:ext cx="8737600" cy="1752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8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3638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9217FB0-3340-4903-AC67-6458B51960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B5D6E-17A7-4263-A62C-BA4D4F66826F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F7895-5976-4011-B222-5C3599BC20D6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621D2-F4AE-4D0F-AFC2-2D77C85BD43B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E3B6A-7A38-459D-B2AB-8D329FFCDBF9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17A3F-8C65-43B8-A780-104B1C168542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D25FB-712E-4C4F-972C-CA25A505A53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36AB7-0B93-4367-9AF4-10424645DCAF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FD728-76F4-48DA-AA09-C35472495124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F5B90-F92F-4551-BAC9-218CE716ACDE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FC072-44B6-4C5D-8C67-D2B806368D2E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08FDF-53BD-46F5-81E4-CBE7688AC550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2EDAD-6A4F-4B8C-B4EF-F57E967DD83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40CE6-C763-472B-BCD3-E8ED1C565F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61377-A27B-456B-B286-5786BC7E1CF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C1C10-3C4C-4180-888E-ABE7DBC66B3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7078F-EA43-47DF-95B1-3DD8223187F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15113-26E0-4F1F-86A9-0E0D6DE099A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EF3B6-675F-4A6F-B989-4DA9B80172C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FE498B6-0990-4A73-99D2-1AC063DF292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/>
          </p:cNvSpPr>
          <p:nvPr>
            <p:ph type="title"/>
          </p:nvPr>
        </p:nvSpPr>
        <p:spPr bwMode="auto">
          <a:xfrm>
            <a:off x="609600" y="277813"/>
            <a:ext cx="10972800" cy="1139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5363" name="Rectangle 3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3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sz="1200" b="0">
                <a:solidFill>
                  <a:schemeClr val="tx1"/>
                </a:solidFill>
                <a:latin typeface="+mj-lt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solidFill>
                  <a:schemeClr val="tx1"/>
                </a:solidFill>
                <a:latin typeface="Garamond" panose="02020404030301010803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64B7E4E-6E9D-4121-ADB1-7D0E370C1383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1" name="未知"/>
          <p:cNvSpPr/>
          <p:nvPr/>
        </p:nvSpPr>
        <p:spPr bwMode="auto">
          <a:xfrm>
            <a:off x="508000" y="228600"/>
            <a:ext cx="109728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>
            <a:solidFill>
              <a:schemeClr val="accent1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en-US" sz="3200" b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09600" y="6172200"/>
            <a:ext cx="109728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 sz="3200" b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ransition>
    <p:random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anose="02020404030301010803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75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anose="05000000000000000000" pitchFamily="2" charset="2"/>
        <a:buChar char="q"/>
        <a:defRPr sz="2600">
          <a:solidFill>
            <a:schemeClr val="tx1"/>
          </a:solidFill>
          <a:latin typeface="+mn-lt"/>
          <a:ea typeface="+mn-ea"/>
        </a:defRPr>
      </a:lvl2pPr>
      <a:lvl3pPr marL="1022350" indent="-35115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anose="05000000000000000000" pitchFamily="2" charset="2"/>
        <a:buChar char="n"/>
        <a:defRPr sz="2200">
          <a:solidFill>
            <a:schemeClr val="tx1"/>
          </a:solidFill>
          <a:latin typeface="+mn-lt"/>
          <a:ea typeface="+mn-ea"/>
        </a:defRPr>
      </a:lvl3pPr>
      <a:lvl4pPr marL="1339850" indent="-31623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anose="05000000000000000000" pitchFamily="2" charset="2"/>
        <a:buChar char="q"/>
        <a:defRPr sz="2000">
          <a:solidFill>
            <a:schemeClr val="tx1"/>
          </a:solidFill>
          <a:latin typeface="+mn-lt"/>
          <a:ea typeface="+mn-ea"/>
        </a:defRPr>
      </a:lvl4pPr>
      <a:lvl5pPr marL="1681480" indent="-3397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5pPr>
      <a:lvl6pPr marL="21386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958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30530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510280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anose="05000000000000000000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audio" Target="NULL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052"/>
          <p:cNvSpPr txBox="1">
            <a:spLocks noChangeArrowheads="1"/>
          </p:cNvSpPr>
          <p:nvPr/>
        </p:nvSpPr>
        <p:spPr bwMode="auto">
          <a:xfrm>
            <a:off x="5448300" y="0"/>
            <a:ext cx="1403350" cy="922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defRPr/>
            </a:pPr>
            <a:r>
              <a:rPr lang="en-US" altLang="zh-CN" sz="5400">
                <a:latin typeface="Times New Roman" panose="02020603050405020304" pitchFamily="18" charset="0"/>
                <a:ea typeface="华文新魏" panose="02010800040101010101" pitchFamily="2" charset="-122"/>
              </a:rPr>
              <a:t>  </a:t>
            </a:r>
            <a:endParaRPr lang="en-US" altLang="zh-CN" sz="600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pic>
        <p:nvPicPr>
          <p:cNvPr id="29698" name="Picture 2053" descr="孔子"/>
          <p:cNvPicPr>
            <a:picLocks noChangeAspect="1"/>
          </p:cNvPicPr>
          <p:nvPr>
            <p:ph sz="half" idx="4294967295"/>
          </p:nvPr>
        </p:nvPicPr>
        <p:blipFill>
          <a:blip r:embed="rId1"/>
          <a:srcRect/>
          <a:stretch>
            <a:fillRect/>
          </a:stretch>
        </p:blipFill>
        <p:spPr>
          <a:xfrm>
            <a:off x="8610600" y="762000"/>
            <a:ext cx="3289300" cy="5172075"/>
          </a:xfrm>
        </p:spPr>
      </p:pic>
      <p:sp>
        <p:nvSpPr>
          <p:cNvPr id="28676" name="矩形 49161"/>
          <p:cNvSpPr>
            <a:spLocks noChangeArrowheads="1" noChangeShapeType="1" noTextEdit="1"/>
          </p:cNvSpPr>
          <p:nvPr/>
        </p:nvSpPr>
        <p:spPr bwMode="auto">
          <a:xfrm>
            <a:off x="914400" y="2286000"/>
            <a:ext cx="7086600" cy="1920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6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《</a:t>
            </a:r>
            <a:r>
              <a:rPr lang="zh-CN" altLang="en-US" sz="6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论语</a:t>
            </a:r>
            <a:r>
              <a:rPr lang="en-US" altLang="zh-CN" sz="6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》</a:t>
            </a:r>
            <a:r>
              <a:rPr lang="zh-CN" altLang="en-US" sz="6600" kern="1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十二章</a:t>
            </a:r>
            <a:endParaRPr lang="zh-CN" altLang="en-US" sz="66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副标题 2"/>
          <p:cNvSpPr txBox="1">
            <a:spLocks noChangeArrowheads="1"/>
          </p:cNvSpPr>
          <p:nvPr/>
        </p:nvSpPr>
        <p:spPr bwMode="auto">
          <a:xfrm>
            <a:off x="3829050" y="152400"/>
            <a:ext cx="404495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zh-CN" altLang="en-US" sz="4000">
                <a:solidFill>
                  <a:srgbClr val="0000FF"/>
                </a:solidFill>
                <a:latin typeface="+中文标题"/>
                <a:ea typeface="黑体" panose="02010609060101010101" pitchFamily="2" charset="-122"/>
              </a:rPr>
              <a:t>文言文翻译方法</a:t>
            </a:r>
            <a:endParaRPr lang="zh-CN" altLang="en-US" sz="4000">
              <a:solidFill>
                <a:srgbClr val="0000FF"/>
              </a:solidFill>
              <a:latin typeface="+中文标题"/>
              <a:ea typeface="黑体" panose="0201060906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39775" y="1208088"/>
            <a:ext cx="1447800" cy="1106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1E4649"/>
                </a:solidFill>
              </a:rPr>
              <a:t>补</a:t>
            </a:r>
            <a:endParaRPr lang="zh-CN" altLang="en-US" sz="6600">
              <a:solidFill>
                <a:srgbClr val="1E4649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465388" y="1349375"/>
            <a:ext cx="754697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补全</a:t>
            </a:r>
            <a:r>
              <a:rPr lang="zh-CN" altLang="en-US" sz="3200">
                <a:solidFill>
                  <a:srgbClr val="0000FF"/>
                </a:solidFill>
              </a:rPr>
              <a:t>省略的某一词语(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pitchFamily="18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</a:rPr>
              <a:t>于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pitchFamily="18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</a:rPr>
              <a:t>之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</a:rPr>
              <a:t>)、量词、句子成分(主语、谓语、宾语等)。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39775" y="2976563"/>
            <a:ext cx="2057400" cy="1106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1E4649"/>
                </a:solidFill>
              </a:rPr>
              <a:t>删</a:t>
            </a:r>
            <a:endParaRPr lang="zh-CN" altLang="en-US" sz="6600">
              <a:solidFill>
                <a:srgbClr val="1E4649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514600" y="3124200"/>
            <a:ext cx="6481763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FF0000"/>
                </a:solidFill>
              </a:rPr>
              <a:t>删去</a:t>
            </a:r>
            <a:r>
              <a:rPr lang="zh-CN" altLang="en-US" sz="3200">
                <a:solidFill>
                  <a:srgbClr val="0000FF"/>
                </a:solidFill>
              </a:rPr>
              <a:t>同义的一个词;删去在句中只起语法作用</a:t>
            </a:r>
            <a:r>
              <a:rPr lang="zh-CN" altLang="en-US" sz="3200">
                <a:solidFill>
                  <a:srgbClr val="0000FF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200">
                <a:solidFill>
                  <a:srgbClr val="0000FF"/>
                </a:solidFill>
              </a:rPr>
              <a:t>无实在意义的</a:t>
            </a:r>
            <a:r>
              <a:rPr lang="zh-CN" altLang="en-US" sz="3200">
                <a:solidFill>
                  <a:srgbClr val="0000FF"/>
                </a:solidFill>
                <a:sym typeface="微软雅黑" panose="020B0503020204020204" pitchFamily="34" charset="-122"/>
              </a:rPr>
              <a:t>文言虚词</a:t>
            </a:r>
            <a:r>
              <a:rPr lang="zh-CN" altLang="en-US" sz="3200">
                <a:solidFill>
                  <a:srgbClr val="0000FF"/>
                </a:solidFill>
              </a:rPr>
              <a:t>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39775" y="4899025"/>
            <a:ext cx="762000" cy="1106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1E4649"/>
                </a:solidFill>
              </a:rPr>
              <a:t>调</a:t>
            </a:r>
            <a:endParaRPr lang="zh-CN" altLang="en-US" sz="6600">
              <a:solidFill>
                <a:srgbClr val="1E4649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65388" y="5160963"/>
            <a:ext cx="7467600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FF"/>
                </a:solidFill>
              </a:rPr>
              <a:t>把文言文中倒装的句子成分</a:t>
            </a:r>
            <a:r>
              <a:rPr lang="zh-CN" altLang="en-US" sz="3200">
                <a:solidFill>
                  <a:srgbClr val="FF0000"/>
                </a:solidFill>
              </a:rPr>
              <a:t>调整</a:t>
            </a:r>
            <a:r>
              <a:rPr lang="zh-CN" altLang="en-US" sz="3200">
                <a:solidFill>
                  <a:srgbClr val="0000FF"/>
                </a:solidFill>
              </a:rPr>
              <a:t>过来。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39944" name="文本框 5"/>
          <p:cNvSpPr txBox="1">
            <a:spLocks noChangeArrowheads="1"/>
          </p:cNvSpPr>
          <p:nvPr/>
        </p:nvSpPr>
        <p:spPr bwMode="auto">
          <a:xfrm>
            <a:off x="153988" y="160338"/>
            <a:ext cx="288290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文言文翻译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 167"/>
          <p:cNvSpPr/>
          <p:nvPr/>
        </p:nvSpPr>
        <p:spPr>
          <a:xfrm>
            <a:off x="1676400" y="215900"/>
            <a:ext cx="2033588" cy="546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40962" name="文本框 4"/>
          <p:cNvSpPr txBox="1">
            <a:spLocks noChangeArrowheads="1"/>
          </p:cNvSpPr>
          <p:nvPr/>
        </p:nvSpPr>
        <p:spPr bwMode="auto">
          <a:xfrm>
            <a:off x="1633538" y="166688"/>
            <a:ext cx="211931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文言字词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3" name="文本框 5"/>
          <p:cNvSpPr txBox="1">
            <a:spLocks noChangeArrowheads="1"/>
          </p:cNvSpPr>
          <p:nvPr/>
        </p:nvSpPr>
        <p:spPr bwMode="auto">
          <a:xfrm>
            <a:off x="1447800" y="1139825"/>
            <a:ext cx="14668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通假字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914650" y="971550"/>
            <a:ext cx="290513" cy="733425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0965" name="文本框 7"/>
          <p:cNvSpPr txBox="1">
            <a:spLocks noChangeArrowheads="1"/>
          </p:cNvSpPr>
          <p:nvPr/>
        </p:nvSpPr>
        <p:spPr bwMode="auto">
          <a:xfrm>
            <a:off x="2914650" y="838200"/>
            <a:ext cx="3036888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（1）不亦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乎：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（2）吾十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五：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088063" y="811213"/>
            <a:ext cx="495458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说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同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悦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愉快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有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同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又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967" name="文本框 9"/>
          <p:cNvSpPr txBox="1">
            <a:spLocks noChangeArrowheads="1"/>
          </p:cNvSpPr>
          <p:nvPr/>
        </p:nvSpPr>
        <p:spPr bwMode="auto">
          <a:xfrm>
            <a:off x="1076325" y="4006850"/>
            <a:ext cx="183832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词类活用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2824163" y="2025650"/>
            <a:ext cx="280987" cy="4514850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0969" name="文本框 11"/>
          <p:cNvSpPr txBox="1">
            <a:spLocks noChangeArrowheads="1"/>
          </p:cNvSpPr>
          <p:nvPr/>
        </p:nvSpPr>
        <p:spPr bwMode="auto">
          <a:xfrm>
            <a:off x="2914650" y="2025650"/>
            <a:ext cx="4625975" cy="4522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（1）学而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习之：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（2）吾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三省吾身：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（3）温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而知新：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（4）好之者不如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之者：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（5）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传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不习乎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）一瓢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饮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饭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疏食饮水：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842125" y="2025650"/>
            <a:ext cx="367030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名词作状语，按时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842125" y="2520950"/>
            <a:ext cx="367030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名词作状语，每天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590925" y="3675063"/>
            <a:ext cx="70802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形容词作名词</a:t>
            </a:r>
            <a:r>
              <a:rPr lang="zh-CN" altLang="en-US" sz="2800">
                <a:solidFill>
                  <a:srgbClr val="C00000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28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学过的知识；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新的理解和体会</a:t>
            </a:r>
            <a:endParaRPr lang="zh-CN" altLang="en-US" sz="28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305175" y="4440238"/>
            <a:ext cx="6921500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形容词意动用法，以……为快乐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6556375" y="5957888"/>
            <a:ext cx="3670300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名词作动词，吃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>
            <a:off x="4686300" y="3321050"/>
            <a:ext cx="1562100" cy="412750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>
            <a:off x="5921375" y="3381375"/>
            <a:ext cx="2384425" cy="35242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088063" y="4930775"/>
            <a:ext cx="60658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动词作名词，老师传授的知识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921375" y="5480050"/>
            <a:ext cx="60658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动词作名词，冷水（汤，热水）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 tmFilter="0,0; .5, 1; 1, 1"/>
                                        <p:tgtEl>
                                          <p:spTgt spid="5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 tmFilter="0,0; .5, 1; 1, 1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 167"/>
          <p:cNvSpPr/>
          <p:nvPr/>
        </p:nvSpPr>
        <p:spPr>
          <a:xfrm>
            <a:off x="1676400" y="215900"/>
            <a:ext cx="2033588" cy="546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41986" name="文本框 4"/>
          <p:cNvSpPr txBox="1">
            <a:spLocks noChangeArrowheads="1"/>
          </p:cNvSpPr>
          <p:nvPr/>
        </p:nvSpPr>
        <p:spPr bwMode="auto">
          <a:xfrm>
            <a:off x="1633538" y="166688"/>
            <a:ext cx="211931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文言字词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987" name="文本框 9"/>
          <p:cNvSpPr txBox="1">
            <a:spLocks noChangeArrowheads="1"/>
          </p:cNvSpPr>
          <p:nvPr/>
        </p:nvSpPr>
        <p:spPr bwMode="auto">
          <a:xfrm>
            <a:off x="1238250" y="3044825"/>
            <a:ext cx="18383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古今异义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352800" y="1025525"/>
            <a:ext cx="238125" cy="4806950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1989" name="文本框 11"/>
          <p:cNvSpPr txBox="1">
            <a:spLocks noChangeArrowheads="1"/>
          </p:cNvSpPr>
          <p:nvPr/>
        </p:nvSpPr>
        <p:spPr bwMode="auto">
          <a:xfrm>
            <a:off x="3590925" y="1025525"/>
            <a:ext cx="4505325" cy="489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自远方来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为师矣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饭疏食饮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32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人行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匹夫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不可夺志也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951538" y="1838325"/>
            <a:ext cx="4564062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古义：可以凭；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今义：表示允许或能够。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951538" y="3044825"/>
            <a:ext cx="4110037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古义：冷水；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今义：泛指所有的水。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013325" y="4117975"/>
            <a:ext cx="4787900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古义：表示多；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今义：表示确数。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696075" y="5194300"/>
            <a:ext cx="515937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古义：平民百姓；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今义：无学识、无智谋的人。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267450" y="762000"/>
            <a:ext cx="4564063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古义：志同道合的人；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今义：朋友。</a:t>
            </a:r>
            <a:endParaRPr lang="zh-CN" altLang="en-US" sz="32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charRg st="9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3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3">
                                            <p:txEl>
                                              <p:charRg st="9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4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 tmFilter="0,0; .5, 1; 1, 1"/>
                                        <p:tgtEl>
                                          <p:spTgt spid="4">
                                            <p:txEl>
                                              <p:charRg st="7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 167"/>
          <p:cNvSpPr/>
          <p:nvPr/>
        </p:nvSpPr>
        <p:spPr>
          <a:xfrm>
            <a:off x="1676400" y="215900"/>
            <a:ext cx="2033588" cy="546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43010" name="文本框 4"/>
          <p:cNvSpPr txBox="1">
            <a:spLocks noChangeArrowheads="1"/>
          </p:cNvSpPr>
          <p:nvPr/>
        </p:nvSpPr>
        <p:spPr bwMode="auto">
          <a:xfrm>
            <a:off x="1676400" y="165100"/>
            <a:ext cx="2119313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文言字词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1" name="文本框 9"/>
          <p:cNvSpPr txBox="1">
            <a:spLocks noChangeArrowheads="1"/>
          </p:cNvSpPr>
          <p:nvPr/>
        </p:nvSpPr>
        <p:spPr bwMode="auto">
          <a:xfrm>
            <a:off x="2673350" y="1330325"/>
            <a:ext cx="5683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左大括号 10"/>
          <p:cNvSpPr/>
          <p:nvPr/>
        </p:nvSpPr>
        <p:spPr>
          <a:xfrm>
            <a:off x="3352800" y="1247775"/>
            <a:ext cx="149225" cy="962025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3013" name="文本框 11"/>
          <p:cNvSpPr txBox="1">
            <a:spLocks noChangeArrowheads="1"/>
          </p:cNvSpPr>
          <p:nvPr/>
        </p:nvSpPr>
        <p:spPr bwMode="auto">
          <a:xfrm>
            <a:off x="3502025" y="1104900"/>
            <a:ext cx="6438900" cy="119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人谋而不忠乎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②可以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师矣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4" name="文本框 1"/>
          <p:cNvSpPr txBox="1">
            <a:spLocks noChangeArrowheads="1"/>
          </p:cNvSpPr>
          <p:nvPr/>
        </p:nvSpPr>
        <p:spPr bwMode="auto">
          <a:xfrm>
            <a:off x="912813" y="5065713"/>
            <a:ext cx="17589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语气词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003550" y="4613275"/>
            <a:ext cx="238125" cy="1487488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3016" name="文本框 3"/>
          <p:cNvSpPr txBox="1">
            <a:spLocks noChangeArrowheads="1"/>
          </p:cNvSpPr>
          <p:nvPr/>
        </p:nvSpPr>
        <p:spPr bwMode="auto">
          <a:xfrm>
            <a:off x="3003550" y="4481513"/>
            <a:ext cx="7351713" cy="175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（1）传不习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乎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（2）可以为师</a:t>
            </a:r>
            <a:r>
              <a:rPr lang="zh-CN" altLang="en-US" sz="36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017" name="文本框 9"/>
          <p:cNvSpPr txBox="1">
            <a:spLocks noChangeArrowheads="1"/>
          </p:cNvSpPr>
          <p:nvPr/>
        </p:nvSpPr>
        <p:spPr bwMode="auto">
          <a:xfrm>
            <a:off x="2673350" y="2663825"/>
            <a:ext cx="56832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018" name="文本框 9"/>
          <p:cNvSpPr txBox="1">
            <a:spLocks noChangeArrowheads="1"/>
          </p:cNvSpPr>
          <p:nvPr/>
        </p:nvSpPr>
        <p:spPr bwMode="auto">
          <a:xfrm>
            <a:off x="688975" y="1914525"/>
            <a:ext cx="18383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一词多义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3241675" y="2474913"/>
            <a:ext cx="149225" cy="960437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3020" name="文本框 7"/>
          <p:cNvSpPr txBox="1">
            <a:spLocks noChangeArrowheads="1"/>
          </p:cNvSpPr>
          <p:nvPr/>
        </p:nvSpPr>
        <p:spPr bwMode="auto">
          <a:xfrm>
            <a:off x="3352800" y="2474913"/>
            <a:ext cx="6438900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①吾十有五而志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我如浮云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848600" y="1104900"/>
            <a:ext cx="614363" cy="119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替</a:t>
            </a:r>
            <a:endParaRPr lang="zh-CN" altLang="en-US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做</a:t>
            </a:r>
            <a:endParaRPr lang="zh-CN" altLang="en-US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848600" y="2474913"/>
            <a:ext cx="1616075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zh-CN" altLang="en-US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对于</a:t>
            </a:r>
            <a:endParaRPr lang="zh-CN" altLang="en-US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702425" y="4481513"/>
            <a:ext cx="247650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相当于</a:t>
            </a:r>
            <a:r>
              <a:rPr lang="en-US" altLang="zh-CN" sz="3600">
                <a:solidFill>
                  <a:srgbClr val="C0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吗</a:t>
            </a:r>
            <a:r>
              <a:rPr lang="en-US" altLang="zh-CN" sz="3600">
                <a:solidFill>
                  <a:srgbClr val="C00000"/>
                </a:solidFill>
                <a:sym typeface="宋体" panose="02010600030101010101" pitchFamily="2" charset="-122"/>
              </a:rPr>
              <a:t>”</a:t>
            </a:r>
            <a:endParaRPr lang="en-US" altLang="zh-CN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7004050" y="5589588"/>
            <a:ext cx="2706688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相当于</a:t>
            </a:r>
            <a:r>
              <a:rPr lang="en-US" altLang="zh-CN" sz="3600">
                <a:solidFill>
                  <a:srgbClr val="C0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了”</a:t>
            </a:r>
            <a:endParaRPr lang="zh-CN" altLang="en-US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 167"/>
          <p:cNvSpPr/>
          <p:nvPr/>
        </p:nvSpPr>
        <p:spPr>
          <a:xfrm>
            <a:off x="1676400" y="215900"/>
            <a:ext cx="2033588" cy="546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44034" name="文本框 4"/>
          <p:cNvSpPr txBox="1">
            <a:spLocks noChangeArrowheads="1"/>
          </p:cNvSpPr>
          <p:nvPr/>
        </p:nvSpPr>
        <p:spPr bwMode="auto">
          <a:xfrm>
            <a:off x="1676400" y="165100"/>
            <a:ext cx="2119313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文言字词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1400175" y="1482725"/>
            <a:ext cx="254000" cy="4246563"/>
          </a:xfrm>
          <a:prstGeom prst="leftBrace">
            <a:avLst>
              <a:gd name="adj1" fmla="val 8288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4036" name="文本框 9"/>
          <p:cNvSpPr txBox="1">
            <a:spLocks noChangeArrowheads="1"/>
          </p:cNvSpPr>
          <p:nvPr/>
        </p:nvSpPr>
        <p:spPr bwMode="auto">
          <a:xfrm>
            <a:off x="360363" y="3067050"/>
            <a:ext cx="1039812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rPr>
              <a:t>而的用法</a:t>
            </a: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26" name="文本框 1"/>
          <p:cNvSpPr txBox="1">
            <a:spLocks noChangeArrowheads="1"/>
          </p:cNvSpPr>
          <p:nvPr/>
        </p:nvSpPr>
        <p:spPr bwMode="auto">
          <a:xfrm>
            <a:off x="1676400" y="1206500"/>
            <a:ext cx="9786938" cy="4522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①表并列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相当于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pitchFamily="18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并且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。博学而笃志；切问而近思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②表承接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相当于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pitchFamily="18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然后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就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。学而时习之；三十而立。 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③表转折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相当于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pitchFamily="18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却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但是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。人不知而不愠 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④表修饰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（方式、状态）。曲肱而枕之 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⑤表假设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相当于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pitchFamily="18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如果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。人而无信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不知其可也。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latinLnBrk="1">
              <a:lnSpc>
                <a:spcPct val="1500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⑥表因果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相当于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pitchFamily="18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因而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9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矩形 68609"/>
          <p:cNvSpPr>
            <a:spLocks noChangeArrowheads="1"/>
          </p:cNvSpPr>
          <p:nvPr/>
        </p:nvSpPr>
        <p:spPr bwMode="auto">
          <a:xfrm>
            <a:off x="1173163" y="436563"/>
            <a:ext cx="9844087" cy="6615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判断下列句中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cs typeface="Arial" panose="020B0604020202020204" pitchFamily="34" charset="0"/>
              </a:rPr>
              <a:t>“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而”字的用法：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）人不知而不愠    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）为人谋而不忠乎  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3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）与朋友交而不信乎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4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）吾十有五而志于学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5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）三十而立，四十而不惑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……  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       ）</a:t>
            </a:r>
            <a:endParaRPr lang="en-US" altLang="zh-CN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6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）学而不思则罔，思而不学则殆（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7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）曲肱而枕之      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8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）不义而富且贵    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9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）择其善者而从之，其不善者而改之（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240"/>
              </a:lnSpc>
            </a:pP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10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）博学而笃志，切问而近思       （       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240"/>
              </a:lnSpc>
            </a:pP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68611" name="文本框 68610"/>
          <p:cNvSpPr txBox="1">
            <a:spLocks noChangeArrowheads="1"/>
          </p:cNvSpPr>
          <p:nvPr/>
        </p:nvSpPr>
        <p:spPr bwMode="auto">
          <a:xfrm>
            <a:off x="5988050" y="947738"/>
            <a:ext cx="28082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表转折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68612" name="文本框 68611"/>
          <p:cNvSpPr txBox="1">
            <a:spLocks noChangeArrowheads="1"/>
          </p:cNvSpPr>
          <p:nvPr/>
        </p:nvSpPr>
        <p:spPr bwMode="auto">
          <a:xfrm>
            <a:off x="5988050" y="1531938"/>
            <a:ext cx="28082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表转折</a:t>
            </a:r>
            <a:endParaRPr lang="zh-CN" altLang="en-US" sz="3200">
              <a:solidFill>
                <a:srgbClr val="FF0000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68613" name="文本框 68612"/>
          <p:cNvSpPr txBox="1">
            <a:spLocks noChangeArrowheads="1"/>
          </p:cNvSpPr>
          <p:nvPr/>
        </p:nvSpPr>
        <p:spPr bwMode="auto">
          <a:xfrm>
            <a:off x="5988050" y="2116138"/>
            <a:ext cx="2808288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表转折</a:t>
            </a:r>
            <a:endParaRPr lang="zh-CN" altLang="en-US" sz="3200">
              <a:solidFill>
                <a:srgbClr val="FF0000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68614" name="文本框 68613"/>
          <p:cNvSpPr txBox="1">
            <a:spLocks noChangeArrowheads="1"/>
          </p:cNvSpPr>
          <p:nvPr/>
        </p:nvSpPr>
        <p:spPr bwMode="auto">
          <a:xfrm>
            <a:off x="5988050" y="2603500"/>
            <a:ext cx="28082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表承接</a:t>
            </a:r>
            <a:endParaRPr lang="zh-CN" altLang="en-US" sz="3200">
              <a:solidFill>
                <a:srgbClr val="FF0000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68615" name="文本框 68614"/>
          <p:cNvSpPr txBox="1">
            <a:spLocks noChangeArrowheads="1"/>
          </p:cNvSpPr>
          <p:nvPr/>
        </p:nvSpPr>
        <p:spPr bwMode="auto">
          <a:xfrm>
            <a:off x="7978775" y="3187700"/>
            <a:ext cx="2516188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表承接</a:t>
            </a:r>
            <a:endParaRPr lang="zh-CN" altLang="en-US" sz="3200">
              <a:solidFill>
                <a:srgbClr val="FF0000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69635" name="文本框 69634"/>
          <p:cNvSpPr txBox="1">
            <a:spLocks noChangeArrowheads="1"/>
          </p:cNvSpPr>
          <p:nvPr/>
        </p:nvSpPr>
        <p:spPr bwMode="auto">
          <a:xfrm>
            <a:off x="7978775" y="3770313"/>
            <a:ext cx="2160588" cy="582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表转折</a:t>
            </a:r>
            <a:endParaRPr lang="zh-CN" altLang="en-US" sz="3200">
              <a:solidFill>
                <a:srgbClr val="FF0000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69636" name="文本框 69635"/>
          <p:cNvSpPr txBox="1">
            <a:spLocks noChangeArrowheads="1"/>
          </p:cNvSpPr>
          <p:nvPr/>
        </p:nvSpPr>
        <p:spPr bwMode="auto">
          <a:xfrm>
            <a:off x="5988050" y="4241800"/>
            <a:ext cx="2463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表修饰</a:t>
            </a:r>
            <a:endParaRPr lang="zh-CN" altLang="en-US" sz="3200">
              <a:solidFill>
                <a:srgbClr val="FF0000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69637" name="文本框 69636"/>
          <p:cNvSpPr txBox="1">
            <a:spLocks noChangeArrowheads="1"/>
          </p:cNvSpPr>
          <p:nvPr/>
        </p:nvSpPr>
        <p:spPr bwMode="auto">
          <a:xfrm>
            <a:off x="5962650" y="4826000"/>
            <a:ext cx="201612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表承接</a:t>
            </a:r>
            <a:endParaRPr lang="zh-CN" altLang="en-US" sz="3200">
              <a:solidFill>
                <a:srgbClr val="FF0000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69638" name="文本框 69637"/>
          <p:cNvSpPr txBox="1">
            <a:spLocks noChangeArrowheads="1"/>
          </p:cNvSpPr>
          <p:nvPr/>
        </p:nvSpPr>
        <p:spPr bwMode="auto">
          <a:xfrm>
            <a:off x="8796338" y="5295900"/>
            <a:ext cx="2663825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表承接</a:t>
            </a:r>
            <a:endParaRPr lang="zh-CN" altLang="en-US" sz="2800"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69639" name="文本框 69638"/>
          <p:cNvSpPr txBox="1">
            <a:spLocks noChangeArrowheads="1"/>
          </p:cNvSpPr>
          <p:nvPr/>
        </p:nvSpPr>
        <p:spPr bwMode="auto">
          <a:xfrm>
            <a:off x="8766175" y="5878513"/>
            <a:ext cx="26939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FF0000"/>
                </a:solidFill>
                <a:latin typeface="楷体_GB2312"/>
                <a:ea typeface="黑体" panose="02010609060101010101" pitchFamily="2" charset="-122"/>
              </a:rPr>
              <a:t>表并列</a:t>
            </a:r>
            <a:endParaRPr lang="zh-CN" altLang="en-US" sz="3200">
              <a:solidFill>
                <a:srgbClr val="FF0000"/>
              </a:solidFill>
              <a:latin typeface="楷体_GB231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8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  <p:bldP spid="68612" grpId="0"/>
      <p:bldP spid="68613" grpId="0"/>
      <p:bldP spid="68614" grpId="0"/>
      <p:bldP spid="68615" grpId="0"/>
      <p:bldP spid="69635" grpId="0"/>
      <p:bldP spid="69636" grpId="0"/>
      <p:bldP spid="69637" grpId="0"/>
      <p:bldP spid="69638" grpId="0"/>
      <p:bldP spid="6963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椭圆 13"/>
          <p:cNvSpPr>
            <a:spLocks noChangeArrowheads="1"/>
          </p:cNvSpPr>
          <p:nvPr/>
        </p:nvSpPr>
        <p:spPr bwMode="auto">
          <a:xfrm>
            <a:off x="2424113" y="1916113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6082" name="椭圆 15"/>
          <p:cNvSpPr>
            <a:spLocks noChangeArrowheads="1"/>
          </p:cNvSpPr>
          <p:nvPr/>
        </p:nvSpPr>
        <p:spPr bwMode="auto">
          <a:xfrm>
            <a:off x="3143250" y="2349500"/>
            <a:ext cx="73025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6083" name="椭圆 16"/>
          <p:cNvSpPr>
            <a:spLocks noChangeArrowheads="1"/>
          </p:cNvSpPr>
          <p:nvPr/>
        </p:nvSpPr>
        <p:spPr bwMode="auto">
          <a:xfrm>
            <a:off x="3432175" y="2852738"/>
            <a:ext cx="71438" cy="71437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6084" name="椭圆 17"/>
          <p:cNvSpPr>
            <a:spLocks noChangeArrowheads="1"/>
          </p:cNvSpPr>
          <p:nvPr/>
        </p:nvSpPr>
        <p:spPr bwMode="auto">
          <a:xfrm>
            <a:off x="2208213" y="3284538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46085" name="文本框 1"/>
          <p:cNvSpPr txBox="1">
            <a:spLocks noChangeArrowheads="1"/>
          </p:cNvSpPr>
          <p:nvPr/>
        </p:nvSpPr>
        <p:spPr bwMode="auto">
          <a:xfrm>
            <a:off x="1752600" y="1447800"/>
            <a:ext cx="9786938" cy="409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省略句：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）人不知而不愠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）可以为师矣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）其不善者而改之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判断句：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）贤哉，回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！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4500"/>
              </a:lnSpc>
            </a:pP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）三军可夺帅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，匹夫不可夺志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endParaRPr lang="zh-CN" altLang="en-US" sz="32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5756275" y="4378325"/>
            <a:ext cx="5194300" cy="584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倒装句</a:t>
            </a:r>
            <a:r>
              <a:rPr lang="zh-CN" altLang="en-US" sz="3200">
                <a:solidFill>
                  <a:srgbClr val="FF0000"/>
                </a:solidFill>
                <a:latin typeface="+mn-lt"/>
                <a:ea typeface="黑体" panose="02010609060101010101" pitchFamily="2" charset="-122"/>
                <a:cs typeface="+mn-lt"/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按语序应为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+mn-ea"/>
              </a:rPr>
              <a:t>回贤哉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119813" y="2554288"/>
            <a:ext cx="4262437" cy="66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lnSpc>
                <a:spcPts val="4500"/>
              </a:lnSpc>
            </a:pP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以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后面省略代词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之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119813" y="3222625"/>
            <a:ext cx="34480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句首省略动词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择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119813" y="1989138"/>
            <a:ext cx="4262437" cy="66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lnSpc>
                <a:spcPts val="4500"/>
              </a:lnSpc>
            </a:pP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知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后面省略宾语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之</a:t>
            </a:r>
            <a:r>
              <a:rPr lang="en-US" altLang="zh-CN" sz="3200">
                <a:solidFill>
                  <a:srgbClr val="FF0000"/>
                </a:solidFill>
                <a:sym typeface="宋体" panose="02010600030101010101" pitchFamily="2" charset="-122"/>
              </a:rPr>
              <a:t>”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46090" name="文本框 4"/>
          <p:cNvSpPr txBox="1">
            <a:spLocks noChangeArrowheads="1"/>
          </p:cNvSpPr>
          <p:nvPr/>
        </p:nvSpPr>
        <p:spPr bwMode="auto">
          <a:xfrm>
            <a:off x="1447800" y="533400"/>
            <a:ext cx="2119313" cy="65087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hlink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文言句式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4" grpId="0" bldLvl="0" animBg="1"/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52500" y="1550988"/>
            <a:ext cx="10366375" cy="3662362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</a:rPr>
              <a:t>子</a:t>
            </a:r>
            <a:r>
              <a:rPr lang="zh-CN" altLang="en-US" sz="3600" b="1" dirty="0"/>
              <a:t>曰</a:t>
            </a:r>
            <a:r>
              <a:rPr lang="zh-CN" altLang="en-US" sz="3600" b="1">
                <a:sym typeface="+mn-ea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dirty="0"/>
              <a:t>学</a:t>
            </a:r>
            <a:r>
              <a:rPr lang="zh-CN" altLang="en-US" sz="3600" b="1" dirty="0">
                <a:solidFill>
                  <a:srgbClr val="0000FF"/>
                </a:solidFill>
              </a:rPr>
              <a:t>而</a:t>
            </a:r>
            <a:r>
              <a:rPr lang="zh-CN" altLang="en-US" sz="3600" b="1" dirty="0">
                <a:solidFill>
                  <a:srgbClr val="FF0000"/>
                </a:solidFill>
              </a:rPr>
              <a:t>时</a:t>
            </a:r>
            <a:r>
              <a:rPr lang="zh-CN" altLang="en-US" sz="3600" b="1" dirty="0">
                <a:solidFill>
                  <a:srgbClr val="0000FF"/>
                </a:solidFill>
              </a:rPr>
              <a:t>习</a:t>
            </a:r>
            <a:r>
              <a:rPr lang="zh-CN" altLang="en-US" sz="3600" b="1" dirty="0"/>
              <a:t>之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不</a:t>
            </a:r>
            <a:r>
              <a:rPr lang="zh-CN" altLang="en-US" sz="3600" b="1" dirty="0">
                <a:solidFill>
                  <a:srgbClr val="0000FF"/>
                </a:solidFill>
              </a:rPr>
              <a:t>亦</a:t>
            </a:r>
            <a:r>
              <a:rPr lang="zh-CN" altLang="en-US" sz="3600" b="1" dirty="0">
                <a:solidFill>
                  <a:srgbClr val="FF0000"/>
                </a:solidFill>
              </a:rPr>
              <a:t>说</a:t>
            </a:r>
            <a:r>
              <a:rPr lang="zh-CN" altLang="en-US" sz="3600" b="1" dirty="0">
                <a:solidFill>
                  <a:srgbClr val="0000FF"/>
                </a:solidFill>
              </a:rPr>
              <a:t>乎</a:t>
            </a:r>
            <a:r>
              <a:rPr lang="zh-CN" altLang="en-US" sz="3600" b="1" dirty="0"/>
              <a:t>？有</a:t>
            </a:r>
            <a:r>
              <a:rPr lang="zh-CN" altLang="en-US" sz="3600" b="1" dirty="0">
                <a:solidFill>
                  <a:srgbClr val="FF0000"/>
                </a:solidFill>
              </a:rPr>
              <a:t>朋</a:t>
            </a:r>
            <a:r>
              <a:rPr lang="zh-CN" altLang="en-US" sz="3600" b="1" dirty="0"/>
              <a:t>自远方来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不亦乐乎？人不</a:t>
            </a:r>
            <a:r>
              <a:rPr lang="zh-CN" altLang="en-US" sz="3600" b="1" dirty="0">
                <a:solidFill>
                  <a:srgbClr val="FF0000"/>
                </a:solidFill>
              </a:rPr>
              <a:t>知</a:t>
            </a:r>
            <a:r>
              <a:rPr lang="zh-CN" altLang="en-US" sz="3600" b="1" dirty="0">
                <a:sym typeface="+mn-ea"/>
              </a:rPr>
              <a:t>（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之</a:t>
            </a:r>
            <a:r>
              <a:rPr lang="zh-CN" altLang="en-US" sz="3600" b="1" dirty="0">
                <a:sym typeface="+mn-ea"/>
              </a:rPr>
              <a:t>）</a:t>
            </a:r>
            <a:r>
              <a:rPr lang="zh-CN" altLang="en-US" sz="3600" b="1" dirty="0">
                <a:solidFill>
                  <a:srgbClr val="0000FF"/>
                </a:solidFill>
              </a:rPr>
              <a:t>而</a:t>
            </a:r>
            <a:r>
              <a:rPr lang="zh-CN" altLang="en-US" sz="3600" b="1" dirty="0"/>
              <a:t>不</a:t>
            </a:r>
            <a:r>
              <a:rPr lang="zh-CN" altLang="en-US" sz="3600" b="1" dirty="0">
                <a:solidFill>
                  <a:srgbClr val="FF0000"/>
                </a:solidFill>
              </a:rPr>
              <a:t>愠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不亦</a:t>
            </a:r>
            <a:r>
              <a:rPr lang="zh-CN" altLang="en-US" sz="3600" b="1" dirty="0">
                <a:solidFill>
                  <a:srgbClr val="FF0000"/>
                </a:solidFill>
              </a:rPr>
              <a:t>君子</a:t>
            </a:r>
            <a:r>
              <a:rPr lang="zh-CN" altLang="en-US" sz="3600" b="1" dirty="0"/>
              <a:t>乎？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dirty="0"/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zh-CN" sz="2000" b="1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孔子说</a:t>
            </a:r>
            <a:r>
              <a:rPr lang="zh-CN" altLang="en-US" sz="3600" b="1">
                <a:sym typeface="+mn-ea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dirty="0"/>
              <a:t>学习了</a:t>
            </a:r>
            <a:r>
              <a:rPr lang="zh-CN" altLang="en-US" sz="3600" b="1" dirty="0">
                <a:solidFill>
                  <a:srgbClr val="0000FF"/>
                </a:solidFill>
              </a:rPr>
              <a:t>然后</a:t>
            </a:r>
            <a:r>
              <a:rPr lang="zh-CN" altLang="en-US" sz="3600" b="1" dirty="0">
                <a:solidFill>
                  <a:srgbClr val="FF0000"/>
                </a:solidFill>
              </a:rPr>
              <a:t>按时</a:t>
            </a:r>
            <a:r>
              <a:rPr lang="zh-CN" altLang="en-US" sz="3600" b="1" dirty="0">
                <a:solidFill>
                  <a:srgbClr val="0000FF"/>
                </a:solidFill>
              </a:rPr>
              <a:t>温习它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不</a:t>
            </a:r>
            <a:r>
              <a:rPr lang="zh-CN" altLang="en-US" sz="3600" b="1" dirty="0">
                <a:solidFill>
                  <a:srgbClr val="0000FF"/>
                </a:solidFill>
              </a:rPr>
              <a:t>也</a:t>
            </a:r>
            <a:r>
              <a:rPr lang="zh-CN" altLang="en-US" sz="3600" b="1" dirty="0"/>
              <a:t>很</a:t>
            </a:r>
            <a:r>
              <a:rPr lang="zh-CN" altLang="en-US" sz="3600" b="1" dirty="0">
                <a:solidFill>
                  <a:srgbClr val="FF0000"/>
                </a:solidFill>
              </a:rPr>
              <a:t>愉快</a:t>
            </a:r>
            <a:r>
              <a:rPr lang="zh-CN" altLang="en-US" sz="3600" b="1" dirty="0">
                <a:solidFill>
                  <a:srgbClr val="0000FF"/>
                </a:solidFill>
              </a:rPr>
              <a:t>吗</a:t>
            </a:r>
            <a:r>
              <a:rPr lang="zh-CN" altLang="en-US" sz="3600" b="1" dirty="0"/>
              <a:t>？有</a:t>
            </a:r>
            <a:r>
              <a:rPr lang="zh-CN" altLang="en-US" sz="3600" b="1" dirty="0">
                <a:solidFill>
                  <a:srgbClr val="FF0000"/>
                </a:solidFill>
              </a:rPr>
              <a:t>志同道合的人</a:t>
            </a:r>
            <a:r>
              <a:rPr lang="zh-CN" altLang="en-US" sz="3600" b="1" dirty="0"/>
              <a:t>从远方来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不也很快乐吗？别人不</a:t>
            </a:r>
            <a:r>
              <a:rPr lang="zh-CN" altLang="en-US" sz="3600" b="1" dirty="0">
                <a:solidFill>
                  <a:srgbClr val="FF0000"/>
                </a:solidFill>
              </a:rPr>
              <a:t>了解</a:t>
            </a:r>
            <a:r>
              <a:rPr lang="zh-CN" altLang="en-US" sz="3600" b="1" dirty="0"/>
              <a:t>（</a:t>
            </a:r>
            <a:r>
              <a:rPr lang="zh-CN" altLang="en-US" sz="3600" b="1" dirty="0">
                <a:solidFill>
                  <a:srgbClr val="FF0000"/>
                </a:solidFill>
              </a:rPr>
              <a:t>我</a:t>
            </a:r>
            <a:r>
              <a:rPr lang="zh-CN" altLang="en-US" sz="3600" b="1" dirty="0"/>
              <a:t>）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（</a:t>
            </a:r>
            <a:r>
              <a:rPr lang="zh-CN" altLang="en-US" sz="3600" b="1" dirty="0">
                <a:solidFill>
                  <a:srgbClr val="FF0000"/>
                </a:solidFill>
              </a:rPr>
              <a:t>我</a:t>
            </a:r>
            <a:r>
              <a:rPr lang="zh-CN" altLang="en-US" sz="3600" b="1" dirty="0"/>
              <a:t>）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却</a:t>
            </a:r>
            <a:r>
              <a:rPr lang="zh-CN" altLang="en-US" sz="3600" b="1" dirty="0"/>
              <a:t>不</a:t>
            </a:r>
            <a:r>
              <a:rPr lang="zh-CN" altLang="en-US" sz="3600" b="1" dirty="0">
                <a:solidFill>
                  <a:srgbClr val="FF0000"/>
                </a:solidFill>
              </a:rPr>
              <a:t>生气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不是</a:t>
            </a:r>
            <a:r>
              <a:rPr lang="zh-CN" altLang="en-US" sz="3600" b="1" dirty="0">
                <a:solidFill>
                  <a:srgbClr val="FF0000"/>
                </a:solidFill>
              </a:rPr>
              <a:t>有才德的人</a:t>
            </a:r>
            <a:r>
              <a:rPr lang="zh-CN" altLang="en-US" sz="3600" b="1" dirty="0"/>
              <a:t>吗？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dirty="0"/>
          </a:p>
        </p:txBody>
      </p:sp>
      <p:sp>
        <p:nvSpPr>
          <p:cNvPr id="47106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4984750" y="1060450"/>
            <a:ext cx="30035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同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pitchFamily="18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悦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愉快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7"/>
          <p:cNvSpPr txBox="1">
            <a:spLocks noChangeArrowheads="1"/>
          </p:cNvSpPr>
          <p:nvPr/>
        </p:nvSpPr>
        <p:spPr bwMode="auto">
          <a:xfrm>
            <a:off x="542925" y="1060450"/>
            <a:ext cx="404336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古代对男子的尊称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52500" y="5072063"/>
            <a:ext cx="10585450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第</a:t>
            </a:r>
            <a:r>
              <a:rPr lang="en-US" altLang="zh-CN" sz="3600">
                <a:latin typeface="楷体_GB2312"/>
                <a:ea typeface="楷体_GB2312"/>
                <a:cs typeface="楷体_GB2312"/>
                <a:sym typeface="+mn-ea"/>
              </a:rPr>
              <a:t>1</a:t>
            </a: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句讲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学习方法</a:t>
            </a: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；第</a:t>
            </a:r>
            <a:r>
              <a:rPr lang="en-US" altLang="zh-CN" sz="3600">
                <a:latin typeface="楷体_GB2312"/>
                <a:ea typeface="楷体_GB2312"/>
                <a:cs typeface="楷体_GB2312"/>
                <a:sym typeface="+mn-ea"/>
              </a:rPr>
              <a:t>2</a:t>
            </a: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句讲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学习乐趣</a:t>
            </a: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；第</a:t>
            </a:r>
            <a:r>
              <a:rPr lang="en-US" altLang="zh-CN" sz="3600">
                <a:latin typeface="楷体_GB2312"/>
                <a:ea typeface="楷体_GB2312"/>
                <a:cs typeface="楷体_GB2312"/>
                <a:sym typeface="+mn-ea"/>
              </a:rPr>
              <a:t>3</a:t>
            </a: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句讲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为人态度（个人修养）</a:t>
            </a: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。</a:t>
            </a:r>
            <a:endParaRPr lang="zh-CN" altLang="en-US" sz="36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3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43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7750" y="1328738"/>
            <a:ext cx="9877425" cy="3700462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zh-CN" sz="3600" b="1" dirty="0">
                <a:sym typeface="+mn-ea"/>
              </a:rPr>
              <a:t>曾</a:t>
            </a:r>
            <a:r>
              <a:rPr lang="zh-CN" altLang="en-US" sz="3600" b="1" dirty="0">
                <a:sym typeface="+mn-ea"/>
              </a:rPr>
              <a:t>子曰</a:t>
            </a:r>
            <a:r>
              <a:rPr lang="zh-CN" altLang="en-US" sz="3600" b="1">
                <a:sym typeface="+mn-ea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dirty="0">
                <a:sym typeface="+mn-ea"/>
              </a:rPr>
              <a:t>吾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日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三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省</a:t>
            </a:r>
            <a:r>
              <a:rPr lang="zh-CN" altLang="en-US" sz="3600" b="1" dirty="0">
                <a:sym typeface="+mn-ea"/>
              </a:rPr>
              <a:t>吾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身</a:t>
            </a:r>
            <a:r>
              <a:rPr lang="zh-CN" altLang="en-US" sz="3600" b="1" dirty="0">
                <a:sym typeface="+mn-ea"/>
              </a:rPr>
              <a:t>：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为</a:t>
            </a:r>
            <a:r>
              <a:rPr lang="zh-CN" altLang="en-US" sz="3600" b="1" dirty="0">
                <a:sym typeface="+mn-ea"/>
              </a:rPr>
              <a:t>人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谋</a:t>
            </a:r>
            <a:r>
              <a:rPr lang="zh-CN" altLang="en-US" sz="3600" b="1" dirty="0">
                <a:sym typeface="+mn-ea"/>
              </a:rPr>
              <a:t>而不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忠</a:t>
            </a:r>
            <a:r>
              <a:rPr lang="zh-CN" altLang="en-US" sz="3600" b="1" dirty="0">
                <a:sym typeface="+mn-ea"/>
              </a:rPr>
              <a:t>乎？与朋友交而不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信</a:t>
            </a:r>
            <a:r>
              <a:rPr lang="zh-CN" altLang="en-US" sz="3600" b="1" dirty="0">
                <a:sym typeface="+mn-ea"/>
              </a:rPr>
              <a:t>乎？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传</a:t>
            </a:r>
            <a:r>
              <a:rPr lang="zh-CN" altLang="en-US" sz="3600" b="1" dirty="0">
                <a:sym typeface="+mn-ea"/>
              </a:rPr>
              <a:t>不习乎？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dirty="0"/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zh-CN" sz="3600" b="1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zh-CN" sz="3600" b="1" dirty="0">
                <a:sym typeface="+mn-ea"/>
              </a:rPr>
              <a:t>曾子说</a:t>
            </a:r>
            <a:r>
              <a:rPr lang="zh-CN" altLang="en-US" sz="3600" b="1">
                <a:sym typeface="+mn-ea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zh-CN" sz="3600" b="1" dirty="0">
                <a:sym typeface="+mn-ea"/>
              </a:rPr>
              <a:t>我</a:t>
            </a:r>
            <a:r>
              <a:rPr lang="zh-CN" altLang="zh-CN" sz="3600" b="1" dirty="0">
                <a:solidFill>
                  <a:srgbClr val="0000FF"/>
                </a:solidFill>
                <a:sym typeface="+mn-ea"/>
              </a:rPr>
              <a:t>每天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多次</a:t>
            </a:r>
            <a:r>
              <a:rPr lang="zh-CN" altLang="zh-CN" sz="3600" b="1" dirty="0">
                <a:solidFill>
                  <a:srgbClr val="0000FF"/>
                </a:solidFill>
                <a:sym typeface="+mn-ea"/>
              </a:rPr>
              <a:t>反省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自己</a:t>
            </a:r>
            <a:r>
              <a:rPr lang="zh-CN" altLang="zh-CN" sz="3600" b="1" dirty="0">
                <a:sym typeface="+mn-ea"/>
              </a:rPr>
              <a:t>：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替</a:t>
            </a:r>
            <a:r>
              <a:rPr lang="zh-CN" altLang="zh-CN" sz="3600" b="1" dirty="0">
                <a:sym typeface="+mn-ea"/>
              </a:rPr>
              <a:t>人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谋划</a:t>
            </a:r>
            <a:r>
              <a:rPr lang="zh-CN" altLang="zh-CN" sz="3600" b="1" dirty="0">
                <a:sym typeface="+mn-ea"/>
              </a:rPr>
              <a:t>事情是不是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竭尽自己的心力</a:t>
            </a:r>
            <a:r>
              <a:rPr lang="zh-CN" altLang="zh-CN" sz="3600" b="1" dirty="0">
                <a:sym typeface="+mn-ea"/>
              </a:rPr>
              <a:t>了</a:t>
            </a:r>
            <a:r>
              <a:rPr lang="zh-CN" altLang="en-US" sz="3600" b="1" dirty="0">
                <a:sym typeface="+mn-ea"/>
              </a:rPr>
              <a:t>呢</a:t>
            </a:r>
            <a:r>
              <a:rPr lang="zh-CN" altLang="zh-CN" sz="3600" b="1" dirty="0">
                <a:sym typeface="+mn-ea"/>
              </a:rPr>
              <a:t>？同朋友交往是不是讲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诚信</a:t>
            </a:r>
            <a:r>
              <a:rPr lang="zh-CN" altLang="zh-CN" sz="3600" b="1" dirty="0">
                <a:sym typeface="+mn-ea"/>
              </a:rPr>
              <a:t>了呢？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老师传授的知识</a:t>
            </a:r>
            <a:r>
              <a:rPr lang="zh-CN" altLang="zh-CN" sz="3600" b="1" dirty="0">
                <a:sym typeface="+mn-ea"/>
              </a:rPr>
              <a:t>是不是温习了呢？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dirty="0"/>
          </a:p>
        </p:txBody>
      </p:sp>
      <p:sp>
        <p:nvSpPr>
          <p:cNvPr id="48130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47750" y="5291138"/>
            <a:ext cx="73882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讲古代治学之人非常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重视品德修养</a:t>
            </a: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。</a:t>
            </a:r>
            <a:endParaRPr lang="zh-CN" altLang="en-US" sz="3600">
              <a:latin typeface="楷体_GB2312"/>
              <a:ea typeface="楷体_GB2312"/>
              <a:cs typeface="楷体_GB231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矩形 8"/>
          <p:cNvSpPr>
            <a:spLocks noChangeArrowheads="1"/>
          </p:cNvSpPr>
          <p:nvPr/>
        </p:nvSpPr>
        <p:spPr bwMode="auto">
          <a:xfrm>
            <a:off x="2279650" y="1916113"/>
            <a:ext cx="18351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154" name="文本框 3"/>
          <p:cNvSpPr txBox="1">
            <a:spLocks noChangeArrowheads="1"/>
          </p:cNvSpPr>
          <p:nvPr/>
        </p:nvSpPr>
        <p:spPr bwMode="auto">
          <a:xfrm>
            <a:off x="161925" y="185738"/>
            <a:ext cx="2289175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合作探究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60419" name="文本占位符 230401"/>
          <p:cNvSpPr>
            <a:spLocks noGrp="1" noRot="1"/>
          </p:cNvSpPr>
          <p:nvPr/>
        </p:nvSpPr>
        <p:spPr bwMode="auto">
          <a:xfrm>
            <a:off x="1363663" y="1120775"/>
            <a:ext cx="9456737" cy="1238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atinLnBrk="1">
              <a:buFont typeface="Wingdings" panose="05000000000000000000" pitchFamily="2" charset="2"/>
              <a:buNone/>
              <a:defRPr/>
            </a:pPr>
            <a:r>
              <a:rPr lang="zh-CN" altLang="en-US" sz="3600"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>
                <a:latin typeface="+mj-ea"/>
                <a:ea typeface="+mj-ea"/>
              </a:rPr>
              <a:t>为人谋而不忠乎？与朋友交而不信乎？传不习乎？</a:t>
            </a:r>
            <a:r>
              <a:rPr lang="en-US" altLang="zh-CN" sz="3600">
                <a:latin typeface="Arial" panose="020B0604020202020204" pitchFamily="34" charset="0"/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3600">
                <a:latin typeface="+mj-ea"/>
                <a:ea typeface="+mj-ea"/>
              </a:rPr>
              <a:t>三个问题能否互换位置？为什么？</a:t>
            </a:r>
            <a:endParaRPr lang="zh-CN" altLang="en-US" sz="3600">
              <a:latin typeface="+mj-ea"/>
              <a:ea typeface="+mj-ea"/>
            </a:endParaRPr>
          </a:p>
        </p:txBody>
      </p:sp>
      <p:sp>
        <p:nvSpPr>
          <p:cNvPr id="230404" name="矩形 230403"/>
          <p:cNvSpPr>
            <a:spLocks noRot="1"/>
          </p:cNvSpPr>
          <p:nvPr/>
        </p:nvSpPr>
        <p:spPr>
          <a:xfrm>
            <a:off x="1363663" y="2438400"/>
            <a:ext cx="9147175" cy="33083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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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indent="0">
              <a:spcBef>
                <a:spcPts val="0"/>
              </a:spcBef>
              <a:buFont typeface="Wingdings" panose="05000000000000000000" pitchFamily="2" charset="2"/>
              <a:buNone/>
              <a:defRPr/>
            </a:pP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不能。因为这三个句子针对的对象是</a:t>
            </a:r>
            <a:r>
              <a:rPr lang="zh-CN" altLang="en-US" sz="3600" smtClean="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他人</a:t>
            </a:r>
            <a:r>
              <a:rPr lang="en-US" altLang="zh-CN" sz="3600" smtClean="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36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接着是</a:t>
            </a:r>
            <a:r>
              <a:rPr lang="zh-CN" altLang="en-US" sz="3600" smtClean="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朋友</a:t>
            </a:r>
            <a:r>
              <a:rPr lang="en-US" altLang="zh-CN" sz="3600" smtClean="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36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最后是</a:t>
            </a:r>
            <a:r>
              <a:rPr lang="zh-CN" altLang="en-US" sz="3600" smtClean="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自己</a:t>
            </a:r>
            <a:r>
              <a:rPr lang="en-US" altLang="zh-CN" sz="3600" smtClean="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36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体现了一种</a:t>
            </a:r>
            <a:r>
              <a:rPr lang="zh-CN" altLang="en-US" sz="360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由疏到亲、由人到己</a:t>
            </a:r>
            <a:r>
              <a:rPr lang="zh-CN" altLang="en-US" sz="36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的顺序</a:t>
            </a:r>
            <a:r>
              <a:rPr lang="zh-CN" altLang="en-US" sz="36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更好地体现了</a:t>
            </a:r>
            <a:r>
              <a:rPr lang="zh-CN" altLang="en-US" sz="3600">
                <a:solidFill>
                  <a:srgbClr val="FF0000"/>
                </a:solidFill>
                <a:uFill>
                  <a:solidFill>
                    <a:srgbClr val="0000FF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曾子先人后己、以天下为己任的高尚情操</a:t>
            </a:r>
            <a:r>
              <a:rPr lang="zh-CN" altLang="en-US" sz="36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互换后就破坏了这种顺序</a:t>
            </a:r>
            <a:r>
              <a:rPr lang="zh-CN" altLang="en-US" sz="3600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也不能很好地体现曾子的这种高尚的品格。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endParaRPr lang="zh-CN" altLang="en-US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304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/>
        </p:nvSpPr>
        <p:spPr>
          <a:xfrm>
            <a:off x="3638550" y="1130300"/>
            <a:ext cx="8251825" cy="48307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eaLnBrk="1" hangingPunct="1">
              <a:spcBef>
                <a:spcPts val="2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265" kern="0" dirty="0" smtClean="0">
                <a:latin typeface="+mn-ea"/>
              </a:rPr>
              <a:t>   </a:t>
            </a:r>
            <a:r>
              <a:rPr lang="zh-CN" altLang="en-US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孔子（公元前</a:t>
            </a:r>
            <a:r>
              <a:rPr lang="en-US" altLang="zh-CN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551-</a:t>
            </a:r>
            <a:r>
              <a:rPr lang="zh-CN" altLang="en-US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公元前</a:t>
            </a:r>
            <a:r>
              <a:rPr lang="en-US" altLang="zh-CN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479</a:t>
            </a:r>
            <a:r>
              <a:rPr lang="zh-CN" altLang="en-US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zh-CN">
                <a:sym typeface="+mn-ea"/>
              </a:rPr>
              <a:t>,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名丘</a:t>
            </a:r>
            <a:r>
              <a:rPr lang="zh-CN" altLang="zh-CN">
                <a:sym typeface="+mn-ea"/>
              </a:rPr>
              <a:t>,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字仲尼</a:t>
            </a:r>
            <a:r>
              <a:rPr lang="zh-CN" altLang="zh-CN">
                <a:sym typeface="+mn-ea"/>
              </a:rPr>
              <a:t>,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春秋</a:t>
            </a:r>
            <a:r>
              <a:rPr lang="zh-CN" altLang="en-US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时期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鲁国</a:t>
            </a:r>
            <a:r>
              <a:rPr lang="zh-CN" altLang="en-US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陬邑人</a:t>
            </a:r>
            <a:r>
              <a:rPr lang="zh-CN" altLang="zh-CN">
                <a:sym typeface="+mn-ea"/>
              </a:rPr>
              <a:t>,</a:t>
            </a:r>
            <a:r>
              <a:rPr lang="zh-CN" altLang="en-US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春秋末期的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思想家、教育家、政治家</a:t>
            </a:r>
            <a:r>
              <a:rPr lang="zh-CN" altLang="zh-CN">
                <a:sym typeface="+mn-ea"/>
              </a:rPr>
              <a:t>,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儒家学派的创始人</a:t>
            </a:r>
            <a:r>
              <a:rPr lang="zh-CN" altLang="zh-CN">
                <a:sym typeface="+mn-ea"/>
              </a:rPr>
              <a:t>,</a:t>
            </a:r>
            <a:r>
              <a:rPr lang="zh-CN" altLang="en-US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被誉为</a:t>
            </a:r>
            <a:r>
              <a:rPr lang="en-US" altLang="zh-CN">
                <a:sym typeface="宋体" panose="02010600030101010101" pitchFamily="2" charset="-122"/>
              </a:rPr>
              <a:t>“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万世师表</a:t>
            </a:r>
            <a:r>
              <a:rPr lang="en-US" altLang="zh-CN">
                <a:sym typeface="宋体" panose="02010600030101010101" pitchFamily="2" charset="-122"/>
              </a:rPr>
              <a:t>”</a:t>
            </a:r>
            <a:r>
              <a:rPr lang="zh-CN" altLang="en-US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、</a:t>
            </a:r>
            <a:r>
              <a:rPr lang="en-US" altLang="zh-CN">
                <a:sym typeface="宋体" panose="02010600030101010101" pitchFamily="2" charset="-122"/>
              </a:rPr>
              <a:t>“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千古圣人</a:t>
            </a:r>
            <a:r>
              <a:rPr lang="en-US" altLang="zh-CN">
                <a:sym typeface="宋体" panose="02010600030101010101" pitchFamily="2" charset="-122"/>
              </a:rPr>
              <a:t>”</a:t>
            </a:r>
            <a:r>
              <a:rPr lang="zh-CN" altLang="zh-CN">
                <a:sym typeface="+mn-ea"/>
              </a:rPr>
              <a:t>,</a:t>
            </a:r>
            <a:r>
              <a:rPr lang="zh-CN" altLang="en-US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世界十大思想家之首</a:t>
            </a:r>
            <a:r>
              <a:rPr lang="zh-CN" altLang="en-US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。相传他有弟子三千</a:t>
            </a:r>
            <a:r>
              <a:rPr lang="zh-CN" altLang="zh-CN">
                <a:sym typeface="+mn-ea"/>
              </a:rPr>
              <a:t>,</a:t>
            </a:r>
            <a:r>
              <a:rPr lang="zh-CN" altLang="en-US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贤者七十二人。</a:t>
            </a:r>
            <a:r>
              <a:rPr lang="zh-CN" altLang="en-US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b="0" kern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748088" y="3949700"/>
            <a:ext cx="8142287" cy="20113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25"/>
              </a:spcBef>
            </a:pPr>
            <a:r>
              <a:rPr lang="en-US" altLang="zh-CN" sz="1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                           </a:t>
            </a:r>
            <a:r>
              <a: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孔子被后世统治者尊为</a:t>
            </a:r>
            <a:r>
              <a:rPr lang="en-US" altLang="zh-CN" sz="3200"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圣人</a:t>
            </a:r>
            <a:r>
              <a:rPr lang="en-US" altLang="zh-CN" sz="3200">
                <a:sym typeface="宋体" panose="02010600030101010101" pitchFamily="2" charset="-122"/>
              </a:rPr>
              <a:t>”</a:t>
            </a:r>
            <a:r>
              <a:rPr lang="zh-CN" altLang="zh-CN" sz="3200"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尊为</a:t>
            </a:r>
            <a:r>
              <a:rPr lang="en-US" altLang="zh-CN" sz="3200"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至圣</a:t>
            </a:r>
            <a:r>
              <a:rPr lang="en-US" altLang="zh-CN" sz="3200">
                <a:sym typeface="宋体" panose="02010600030101010101" pitchFamily="2" charset="-122"/>
              </a:rPr>
              <a:t>”</a:t>
            </a:r>
            <a:r>
              <a:rPr lang="zh-CN" altLang="zh-CN" sz="3200">
                <a:sym typeface="+mn-ea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与战国时期儒家代表人物孟子与孔子并称</a:t>
            </a:r>
            <a:r>
              <a:rPr lang="en-US" altLang="zh-CN" sz="3200"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孔孟</a:t>
            </a:r>
            <a:r>
              <a:rPr lang="en-US" altLang="zh-CN" sz="3200">
                <a:sym typeface="宋体" panose="02010600030101010101" pitchFamily="2" charset="-122"/>
              </a:rPr>
              <a:t>”</a:t>
            </a:r>
            <a:r>
              <a:rPr lang="zh-CN" altLang="en-US" sz="3200">
                <a:sym typeface="宋体" panose="02010600030101010101" pitchFamily="2" charset="-122"/>
              </a:rPr>
              <a:t>（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孟子被称为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亚圣</a:t>
            </a:r>
            <a:r>
              <a:rPr lang="en-US" altLang="zh-CN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200">
                <a:sym typeface="宋体" panose="02010600030101010101" pitchFamily="2" charset="-122"/>
              </a:rPr>
              <a:t>）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1747" name="文本框 2"/>
          <p:cNvSpPr txBox="1">
            <a:spLocks noChangeArrowheads="1"/>
          </p:cNvSpPr>
          <p:nvPr/>
        </p:nvSpPr>
        <p:spPr bwMode="auto">
          <a:xfrm>
            <a:off x="396875" y="155575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孔子简介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pic>
        <p:nvPicPr>
          <p:cNvPr id="31748" name="内容占位符 5126" descr="孔子画像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4788" y="1171575"/>
            <a:ext cx="3351212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1400" y="1260475"/>
            <a:ext cx="9780588" cy="4525963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smtClean="0"/>
              <a:t>子曰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/>
              <a:t>吾十</a:t>
            </a:r>
            <a:r>
              <a:rPr lang="zh-CN" altLang="en-US" sz="3600" b="1" smtClean="0">
                <a:solidFill>
                  <a:srgbClr val="FF0000"/>
                </a:solidFill>
              </a:rPr>
              <a:t>有</a:t>
            </a:r>
            <a:r>
              <a:rPr lang="zh-CN" altLang="en-US" sz="3600" b="1" smtClean="0"/>
              <a:t>五</a:t>
            </a:r>
            <a:r>
              <a:rPr lang="zh-CN" altLang="en-US" sz="3600" b="1" smtClean="0">
                <a:solidFill>
                  <a:srgbClr val="FF0000"/>
                </a:solidFill>
              </a:rPr>
              <a:t>而</a:t>
            </a:r>
            <a:r>
              <a:rPr lang="zh-CN" altLang="en-US" sz="3600" b="1" smtClean="0"/>
              <a:t>志于学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三十而</a:t>
            </a:r>
            <a:r>
              <a:rPr lang="zh-CN" altLang="en-US" sz="3600" b="1" smtClean="0">
                <a:solidFill>
                  <a:srgbClr val="FF0000"/>
                </a:solidFill>
              </a:rPr>
              <a:t>立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四十而不</a:t>
            </a:r>
            <a:r>
              <a:rPr lang="zh-CN" altLang="en-US" sz="3600" b="1" smtClean="0">
                <a:solidFill>
                  <a:srgbClr val="FF0000"/>
                </a:solidFill>
              </a:rPr>
              <a:t>惑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五十而知</a:t>
            </a:r>
            <a:r>
              <a:rPr lang="zh-CN" altLang="en-US" sz="3600" b="1" smtClean="0">
                <a:solidFill>
                  <a:srgbClr val="FF0000"/>
                </a:solidFill>
              </a:rPr>
              <a:t>天命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六十而</a:t>
            </a:r>
            <a:r>
              <a:rPr lang="zh-CN" altLang="en-US" sz="3600" b="1" smtClean="0">
                <a:solidFill>
                  <a:srgbClr val="FF0000"/>
                </a:solidFill>
              </a:rPr>
              <a:t>耳顺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七十而</a:t>
            </a:r>
            <a:r>
              <a:rPr lang="zh-CN" altLang="en-US" sz="3600" b="1" smtClean="0">
                <a:solidFill>
                  <a:srgbClr val="FF0000"/>
                </a:solidFill>
              </a:rPr>
              <a:t>从</a:t>
            </a:r>
            <a:r>
              <a:rPr lang="zh-CN" altLang="en-US" sz="3600" b="1" smtClean="0"/>
              <a:t>心所欲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不</a:t>
            </a:r>
            <a:r>
              <a:rPr lang="zh-CN" altLang="en-US" sz="3600" b="1" smtClean="0">
                <a:solidFill>
                  <a:srgbClr val="FF0000"/>
                </a:solidFill>
              </a:rPr>
              <a:t>逾</a:t>
            </a:r>
            <a:r>
              <a:rPr lang="zh-CN" altLang="en-US" sz="3600" b="1" smtClean="0">
                <a:solidFill>
                  <a:srgbClr val="0000FF"/>
                </a:solidFill>
              </a:rPr>
              <a:t>矩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2000" b="1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smtClean="0"/>
              <a:t>孔子说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/>
              <a:t>我十五岁在学习方面有志向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三十岁</a:t>
            </a:r>
            <a:r>
              <a:rPr lang="zh-CN" altLang="en-US" sz="3600" b="1" smtClean="0">
                <a:solidFill>
                  <a:srgbClr val="FF0000"/>
                </a:solidFill>
              </a:rPr>
              <a:t>能有所成就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四十岁能遇事不</a:t>
            </a:r>
            <a:r>
              <a:rPr lang="zh-CN" altLang="en-US" sz="3600" b="1" smtClean="0">
                <a:solidFill>
                  <a:srgbClr val="FF0000"/>
                </a:solidFill>
              </a:rPr>
              <a:t>疑惑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五十岁能了解</a:t>
            </a:r>
            <a:r>
              <a:rPr lang="zh-CN" altLang="en-US" sz="3600" b="1" smtClean="0">
                <a:solidFill>
                  <a:srgbClr val="FF0000"/>
                </a:solidFill>
              </a:rPr>
              <a:t>上天的意旨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六十岁</a:t>
            </a:r>
            <a:r>
              <a:rPr lang="zh-CN" altLang="en-US" sz="3600" b="1" smtClean="0">
                <a:solidFill>
                  <a:srgbClr val="FF0000"/>
                </a:solidFill>
              </a:rPr>
              <a:t>能听得进不同的意见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七十岁能</a:t>
            </a:r>
            <a:r>
              <a:rPr lang="zh-CN" altLang="en-US" sz="3600" b="1" smtClean="0">
                <a:solidFill>
                  <a:srgbClr val="FF0000"/>
                </a:solidFill>
              </a:rPr>
              <a:t>顺从</a:t>
            </a:r>
            <a:r>
              <a:rPr lang="zh-CN" altLang="en-US" sz="3600" b="1" smtClean="0"/>
              <a:t>意愿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却不</a:t>
            </a:r>
            <a:r>
              <a:rPr lang="zh-CN" altLang="en-US" sz="3600" b="1" smtClean="0">
                <a:solidFill>
                  <a:srgbClr val="FF0000"/>
                </a:solidFill>
              </a:rPr>
              <a:t>越过</a:t>
            </a:r>
            <a:r>
              <a:rPr lang="zh-CN" altLang="en-US" sz="3600" b="1" smtClean="0">
                <a:solidFill>
                  <a:srgbClr val="0000FF"/>
                </a:solidFill>
              </a:rPr>
              <a:t>法度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smtClean="0"/>
          </a:p>
        </p:txBody>
      </p:sp>
      <p:sp>
        <p:nvSpPr>
          <p:cNvPr id="50178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3087688" y="785813"/>
            <a:ext cx="15462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-342900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同</a:t>
            </a:r>
            <a:r>
              <a:rPr lang="zh-CN" altLang="en-US" sz="3200">
                <a:solidFill>
                  <a:srgbClr val="FF0000"/>
                </a:solidFill>
                <a:ea typeface="PMingLiU-ExtB" panose="02020500000000000000" pitchFamily="18" charset="-120"/>
                <a:sym typeface="宋体" panose="02010600030101010101" pitchFamily="2" charset="-122"/>
              </a:rPr>
              <a:t>“</a:t>
            </a:r>
            <a:r>
              <a:rPr lang="zh-CN" altLang="en-US" sz="3200">
                <a:solidFill>
                  <a:srgbClr val="FF0000"/>
                </a:solidFill>
                <a:ea typeface="黑体" panose="02010609060101010101" pitchFamily="2" charset="-122"/>
                <a:sym typeface="宋体" panose="02010600030101010101" pitchFamily="2" charset="-122"/>
              </a:rPr>
              <a:t>又</a:t>
            </a:r>
            <a:r>
              <a:rPr lang="zh-CN" altLang="en-US" sz="3200">
                <a:solidFill>
                  <a:srgbClr val="FF0000"/>
                </a:solidFill>
                <a:ea typeface="SimSun-ExtB" panose="02010609060101010101" pitchFamily="49" charset="-122"/>
                <a:sym typeface="宋体" panose="02010600030101010101" pitchFamily="2" charset="-122"/>
              </a:rPr>
              <a:t>”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41400" y="5786438"/>
            <a:ext cx="104600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讲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学习与个人修养的过程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，强调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循序渐进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。</a:t>
            </a:r>
            <a:endParaRPr lang="zh-CN" altLang="en-US" sz="3600">
              <a:latin typeface="楷体_GB2312"/>
              <a:ea typeface="楷体_GB2312"/>
              <a:cs typeface="楷体_GB231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43038" y="1801813"/>
            <a:ext cx="9545637" cy="2633662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子曰</a:t>
            </a:r>
            <a:r>
              <a:rPr lang="zh-CN" altLang="en-US" sz="3600" b="1">
                <a:sym typeface="微软雅黑" panose="020B0503020204020204" pitchFamily="34" charset="-122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dirty="0"/>
              <a:t>温</a:t>
            </a:r>
            <a:r>
              <a:rPr lang="zh-CN" altLang="en-US" sz="3600" b="1" dirty="0">
                <a:solidFill>
                  <a:srgbClr val="FF0000"/>
                </a:solidFill>
              </a:rPr>
              <a:t>故</a:t>
            </a:r>
            <a:r>
              <a:rPr lang="zh-CN" altLang="en-US" sz="3600" b="1" dirty="0"/>
              <a:t>而知</a:t>
            </a:r>
            <a:r>
              <a:rPr lang="zh-CN" altLang="en-US" sz="3600" b="1" dirty="0">
                <a:solidFill>
                  <a:srgbClr val="FF0000"/>
                </a:solidFill>
              </a:rPr>
              <a:t>新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</a:rPr>
              <a:t>可</a:t>
            </a:r>
            <a:r>
              <a:rPr lang="zh-CN" altLang="en-US" sz="3600" b="1" dirty="0">
                <a:solidFill>
                  <a:srgbClr val="FF0000"/>
                </a:solidFill>
              </a:rPr>
              <a:t>以</a:t>
            </a:r>
            <a:r>
              <a:rPr lang="zh-CN" altLang="en-US" sz="3600" b="1" dirty="0"/>
              <a:t>（</a:t>
            </a:r>
            <a:r>
              <a:rPr lang="zh-CN" altLang="en-US" sz="3600" b="1" dirty="0">
                <a:solidFill>
                  <a:srgbClr val="FF0000"/>
                </a:solidFill>
              </a:rPr>
              <a:t>之</a:t>
            </a:r>
            <a:r>
              <a:rPr lang="zh-CN" altLang="en-US" sz="3600" b="1" dirty="0"/>
              <a:t>）</a:t>
            </a:r>
            <a:r>
              <a:rPr lang="zh-CN" altLang="en-US" sz="3600" b="1" dirty="0">
                <a:solidFill>
                  <a:srgbClr val="FF0000"/>
                </a:solidFill>
              </a:rPr>
              <a:t>为</a:t>
            </a:r>
            <a:r>
              <a:rPr lang="zh-CN" altLang="en-US" sz="3600" b="1" dirty="0"/>
              <a:t>师</a:t>
            </a:r>
            <a:r>
              <a:rPr lang="zh-CN" altLang="en-US" sz="3600" b="1" dirty="0">
                <a:solidFill>
                  <a:srgbClr val="FF0000"/>
                </a:solidFill>
              </a:rPr>
              <a:t>矣</a:t>
            </a:r>
            <a:r>
              <a:rPr lang="zh-CN" altLang="en-US" sz="3600" b="1" dirty="0"/>
              <a:t>。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dirty="0"/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zh-CN" sz="3600" b="1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孔子说</a:t>
            </a:r>
            <a:r>
              <a:rPr lang="zh-CN" altLang="en-US" sz="3600" b="1">
                <a:sym typeface="微软雅黑" panose="020B0503020204020204" pitchFamily="34" charset="-122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zh-CN" sz="3600" b="1" dirty="0">
                <a:sym typeface="+mn-ea"/>
              </a:rPr>
              <a:t>温习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学过的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知识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zh-CN" sz="3600" b="1" dirty="0">
                <a:sym typeface="+mn-ea"/>
              </a:rPr>
              <a:t>可以得到</a:t>
            </a:r>
            <a:r>
              <a:rPr lang="zh-CN" altLang="zh-CN" sz="3600" b="1" dirty="0">
                <a:solidFill>
                  <a:srgbClr val="FF0000"/>
                </a:solidFill>
                <a:sym typeface="+mn-ea"/>
              </a:rPr>
              <a:t>新的理解和体会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en-US" altLang="zh-CN" sz="3600" b="1" dirty="0">
                <a:solidFill>
                  <a:srgbClr val="0000FF"/>
                </a:solidFill>
                <a:sym typeface="+mn-ea"/>
              </a:rPr>
              <a:t>可以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凭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（</a:t>
            </a:r>
            <a:r>
              <a:rPr lang="zh-CN" altLang="en-US" sz="3600" b="1" dirty="0">
                <a:sym typeface="+mn-ea"/>
              </a:rPr>
              <a:t>这一点）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做</a:t>
            </a:r>
            <a:r>
              <a:rPr lang="en-US" altLang="zh-CN" sz="3600" b="1" dirty="0">
                <a:sym typeface="+mn-ea"/>
              </a:rPr>
              <a:t>老师</a:t>
            </a:r>
            <a:r>
              <a:rPr lang="en-US" altLang="zh-CN" sz="3600" b="1" dirty="0">
                <a:solidFill>
                  <a:srgbClr val="FF0000"/>
                </a:solidFill>
                <a:sym typeface="+mn-ea"/>
              </a:rPr>
              <a:t>了</a:t>
            </a:r>
            <a:r>
              <a:rPr lang="en-US" altLang="zh-CN" sz="3600" b="1" dirty="0">
                <a:sym typeface="+mn-ea"/>
              </a:rPr>
              <a:t>。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dirty="0"/>
          </a:p>
        </p:txBody>
      </p:sp>
      <p:sp>
        <p:nvSpPr>
          <p:cNvPr id="51202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443038" y="4878388"/>
            <a:ext cx="10460037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讲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学习方法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，强调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独立思考的必要性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。</a:t>
            </a:r>
            <a:endParaRPr lang="zh-CN" altLang="en-US" sz="3600">
              <a:latin typeface="楷体_GB2312"/>
              <a:ea typeface="楷体_GB2312"/>
              <a:cs typeface="楷体_GB231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43025" y="1328738"/>
            <a:ext cx="9064625" cy="267335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子曰</a:t>
            </a:r>
            <a:r>
              <a:rPr lang="zh-CN" altLang="en-US" sz="3600" b="1">
                <a:sym typeface="微软雅黑" panose="020B0503020204020204" pitchFamily="34" charset="-122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dirty="0">
                <a:sym typeface="+mn-ea"/>
              </a:rPr>
              <a:t>学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而</a:t>
            </a:r>
            <a:r>
              <a:rPr lang="zh-CN" altLang="en-US" sz="3600" b="1" dirty="0">
                <a:sym typeface="+mn-ea"/>
              </a:rPr>
              <a:t>不思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则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罔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sym typeface="+mn-ea"/>
              </a:rPr>
              <a:t>思而不学则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殆</a:t>
            </a:r>
            <a:r>
              <a:rPr lang="zh-CN" altLang="en-US" sz="3600" b="1" dirty="0"/>
              <a:t>。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dirty="0"/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zh-CN" sz="3600" b="1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孔子说</a:t>
            </a:r>
            <a:r>
              <a:rPr lang="zh-CN" altLang="en-US" sz="3600" b="1">
                <a:sym typeface="微软雅黑" panose="020B0503020204020204" pitchFamily="34" charset="-122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dirty="0">
                <a:sym typeface="+mn-ea"/>
              </a:rPr>
              <a:t>学习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却</a:t>
            </a:r>
            <a:r>
              <a:rPr lang="zh-CN" altLang="en-US" sz="3600" b="1" dirty="0">
                <a:sym typeface="+mn-ea"/>
              </a:rPr>
              <a:t>不思考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就</a:t>
            </a:r>
            <a:r>
              <a:rPr lang="zh-CN" altLang="en-US" sz="3600" b="1" dirty="0">
                <a:sym typeface="+mn-ea"/>
              </a:rPr>
              <a:t>会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感到迷茫而无所适从</a:t>
            </a:r>
            <a:r>
              <a:rPr lang="zh-CN" altLang="en-US" sz="3600" b="1" dirty="0">
                <a:sym typeface="+mn-ea"/>
              </a:rPr>
              <a:t>；思考却不学习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sym typeface="+mn-ea"/>
              </a:rPr>
              <a:t>就会产生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疑惑</a:t>
            </a:r>
            <a:r>
              <a:rPr lang="en-US" altLang="zh-CN" sz="3600" b="1" dirty="0">
                <a:sym typeface="+mn-ea"/>
              </a:rPr>
              <a:t>。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dirty="0"/>
          </a:p>
        </p:txBody>
      </p:sp>
      <p:sp>
        <p:nvSpPr>
          <p:cNvPr id="52226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343025" y="4338638"/>
            <a:ext cx="9064625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讲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学习方法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，阐述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学习和思考的辩证关系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，认为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二者不可偏废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，学习与思考相结合。</a:t>
            </a:r>
            <a:endParaRPr lang="zh-CN" altLang="en-US" sz="3600">
              <a:solidFill>
                <a:srgbClr val="000C0C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0125" y="1236663"/>
            <a:ext cx="8982075" cy="267335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子曰</a:t>
            </a:r>
            <a:r>
              <a:rPr lang="zh-CN" altLang="en-US" sz="3600" b="1">
                <a:sym typeface="微软雅黑" panose="020B0503020204020204" pitchFamily="34" charset="-122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</a:rPr>
              <a:t>贤</a:t>
            </a:r>
            <a:r>
              <a:rPr lang="zh-CN" altLang="en-US" sz="3600" b="1" dirty="0">
                <a:solidFill>
                  <a:srgbClr val="0000FF"/>
                </a:solidFill>
              </a:rPr>
              <a:t>哉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回也！一箪食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一瓢</a:t>
            </a:r>
            <a:r>
              <a:rPr lang="zh-CN" altLang="en-US" sz="3600" b="1" dirty="0">
                <a:solidFill>
                  <a:srgbClr val="FF0000"/>
                </a:solidFill>
              </a:rPr>
              <a:t>饮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在陋巷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人不</a:t>
            </a:r>
            <a:r>
              <a:rPr lang="zh-CN" altLang="en-US" sz="3600" b="1" dirty="0">
                <a:solidFill>
                  <a:srgbClr val="FF0000"/>
                </a:solidFill>
              </a:rPr>
              <a:t>堪</a:t>
            </a:r>
            <a:r>
              <a:rPr lang="zh-CN" altLang="en-US" sz="3600" b="1" dirty="0">
                <a:solidFill>
                  <a:srgbClr val="0000FF"/>
                </a:solidFill>
              </a:rPr>
              <a:t>其</a:t>
            </a:r>
            <a:r>
              <a:rPr lang="zh-CN" altLang="en-US" sz="3600" b="1" dirty="0"/>
              <a:t>忧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回也不改</a:t>
            </a:r>
            <a:r>
              <a:rPr lang="zh-CN" altLang="en-US" sz="3600" b="1" dirty="0">
                <a:solidFill>
                  <a:srgbClr val="0000FF"/>
                </a:solidFill>
              </a:rPr>
              <a:t>其</a:t>
            </a:r>
            <a:r>
              <a:rPr lang="zh-CN" altLang="en-US" sz="3600" b="1" dirty="0">
                <a:solidFill>
                  <a:srgbClr val="FF0000"/>
                </a:solidFill>
              </a:rPr>
              <a:t>乐</a:t>
            </a:r>
            <a:r>
              <a:rPr lang="zh-CN" altLang="en-US" sz="3600" b="1" dirty="0"/>
              <a:t>。贤哉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/>
              <a:t>回也！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dirty="0"/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zh-CN" sz="2000" b="1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孔子说</a:t>
            </a:r>
            <a:r>
              <a:rPr lang="zh-CN" altLang="en-US" sz="3600" b="1">
                <a:sym typeface="微软雅黑" panose="020B0503020204020204" pitchFamily="34" charset="-122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颜回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品德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真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高尚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啊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！一篮子饭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一瓢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冷水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住在简陋的小屋里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别人不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能忍受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这种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穷困的忧虑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颜回也不改变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他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好学的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乐趣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。颜回品德真高尚啊</a:t>
            </a:r>
            <a:r>
              <a:rPr lang="zh-CN" altLang="en-US" sz="3600" b="1" dirty="0">
                <a:sym typeface="+mn-ea"/>
              </a:rPr>
              <a:t>！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dirty="0"/>
          </a:p>
        </p:txBody>
      </p:sp>
      <p:sp>
        <p:nvSpPr>
          <p:cNvPr id="53250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00125" y="5405438"/>
            <a:ext cx="9196388" cy="1198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讲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个人修养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，强调</a:t>
            </a:r>
            <a:r>
              <a:rPr lang="zh-CN" altLang="en-US" sz="360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安贫乐道（贫贱不能移）</a:t>
            </a:r>
            <a:r>
              <a:rPr lang="en-US" altLang="zh-CN" sz="360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的精神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。</a:t>
            </a:r>
            <a:endParaRPr lang="zh-CN" altLang="en-US" sz="3600">
              <a:latin typeface="楷体_GB2312"/>
              <a:ea typeface="楷体_GB2312"/>
              <a:cs typeface="楷体_GB231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50875" y="1646238"/>
            <a:ext cx="10387013" cy="267335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子曰</a:t>
            </a:r>
            <a:r>
              <a:rPr lang="zh-CN" altLang="en-US" sz="3600" b="1">
                <a:sym typeface="微软雅黑" panose="020B0503020204020204" pitchFamily="34" charset="-122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sym typeface="+mn-ea"/>
              </a:rPr>
              <a:t>知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之</a:t>
            </a:r>
            <a:r>
              <a:rPr lang="zh-CN" altLang="en-US" sz="3600" b="1" dirty="0">
                <a:sym typeface="+mn-ea"/>
              </a:rPr>
              <a:t>者不如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好</a:t>
            </a:r>
            <a:r>
              <a:rPr lang="zh-CN" altLang="en-US" sz="3600" b="1" dirty="0">
                <a:sym typeface="+mn-ea"/>
              </a:rPr>
              <a:t>之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者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sym typeface="+mn-ea"/>
              </a:rPr>
              <a:t>好之者不如</a:t>
            </a:r>
            <a:r>
              <a:rPr lang="zh-CN" altLang="en-US" sz="3600" b="1" dirty="0">
                <a:solidFill>
                  <a:srgbClr val="FF0000"/>
                </a:solidFill>
                <a:sym typeface="+mn-ea"/>
              </a:rPr>
              <a:t>乐</a:t>
            </a:r>
            <a:r>
              <a:rPr lang="zh-CN" altLang="en-US" sz="3600" b="1" dirty="0">
                <a:sym typeface="+mn-ea"/>
              </a:rPr>
              <a:t>之者</a:t>
            </a:r>
            <a:r>
              <a:rPr lang="zh-CN" altLang="en-US" sz="3600" b="1" dirty="0"/>
              <a:t>。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dirty="0"/>
          </a:p>
          <a:p>
            <a:pPr>
              <a:buFont typeface="Wingdings" panose="05000000000000000000" pitchFamily="2" charset="2"/>
              <a:buNone/>
              <a:defRPr/>
            </a:pPr>
            <a:endParaRPr lang="en-US" altLang="zh-CN" sz="3600" b="1" dirty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dirty="0"/>
              <a:t>孔子说</a:t>
            </a:r>
            <a:r>
              <a:rPr lang="zh-CN" altLang="en-US" sz="3600" b="1">
                <a:sym typeface="微软雅黑" panose="020B0503020204020204" pitchFamily="34" charset="-122"/>
              </a:rPr>
              <a:t>:</a:t>
            </a:r>
            <a:r>
              <a:rPr lang="zh-CN" altLang="en-US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懂得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学习的人不如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爱好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的人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爱好学习的人又不如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以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学习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为快乐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  <a:sym typeface="+mn-ea"/>
              </a:rPr>
              <a:t>的人</a:t>
            </a:r>
            <a:r>
              <a:rPr lang="en-US" altLang="zh-CN" sz="3600" b="1" dirty="0">
                <a:sym typeface="+mn-ea"/>
              </a:rPr>
              <a:t>。</a:t>
            </a:r>
            <a:r>
              <a:rPr lang="en-US" altLang="zh-CN" sz="3600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dirty="0"/>
          </a:p>
        </p:txBody>
      </p:sp>
      <p:sp>
        <p:nvSpPr>
          <p:cNvPr id="54274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86032" name="Rectangle 16"/>
          <p:cNvSpPr>
            <a:spLocks noChangeArrowheads="1"/>
          </p:cNvSpPr>
          <p:nvPr/>
        </p:nvSpPr>
        <p:spPr bwMode="auto">
          <a:xfrm>
            <a:off x="1779588" y="1155700"/>
            <a:ext cx="3319462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学问和事业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50875" y="4470400"/>
            <a:ext cx="9064625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讲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学习态度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，阐述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兴趣对于学习的重要性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。</a:t>
            </a:r>
            <a:endParaRPr lang="zh-CN" altLang="en-US" sz="3600">
              <a:solidFill>
                <a:srgbClr val="000C0C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60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32" grpId="0" bldLvl="0" animBg="1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内容占位符 2"/>
          <p:cNvSpPr>
            <a:spLocks noGrp="1"/>
          </p:cNvSpPr>
          <p:nvPr>
            <p:ph idx="1"/>
          </p:nvPr>
        </p:nvSpPr>
        <p:spPr>
          <a:xfrm>
            <a:off x="890588" y="1447800"/>
            <a:ext cx="10245725" cy="4025900"/>
          </a:xfrm>
        </p:spPr>
        <p:txBody>
          <a:bodyPr/>
          <a:lstStyle/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sz="3600" b="1" smtClean="0"/>
              <a:t>子曰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</a:rPr>
              <a:t>饭</a:t>
            </a:r>
            <a:r>
              <a:rPr lang="zh-CN" altLang="en-US" sz="3600" b="1" smtClean="0"/>
              <a:t>疏食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饮</a:t>
            </a:r>
            <a:r>
              <a:rPr lang="zh-CN" altLang="en-US" sz="3600" b="1" smtClean="0">
                <a:solidFill>
                  <a:srgbClr val="FF0000"/>
                </a:solidFill>
              </a:rPr>
              <a:t>水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曲</a:t>
            </a:r>
            <a:r>
              <a:rPr lang="zh-CN" altLang="en-US" sz="3600" b="1" smtClean="0">
                <a:solidFill>
                  <a:srgbClr val="FF0000"/>
                </a:solidFill>
              </a:rPr>
              <a:t>肱</a:t>
            </a:r>
            <a:r>
              <a:rPr lang="zh-CN" altLang="en-US" sz="3600" b="1" smtClean="0">
                <a:solidFill>
                  <a:srgbClr val="0000FF"/>
                </a:solidFill>
              </a:rPr>
              <a:t>而</a:t>
            </a:r>
            <a:r>
              <a:rPr lang="zh-CN" altLang="en-US" sz="3600" b="1" smtClean="0"/>
              <a:t>枕之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</a:rPr>
              <a:t>乐</a:t>
            </a:r>
            <a:r>
              <a:rPr lang="zh-CN" altLang="en-US" sz="3600" b="1" smtClean="0"/>
              <a:t>亦在</a:t>
            </a:r>
            <a:r>
              <a:rPr lang="zh-CN" altLang="en-US" sz="3600" b="1" smtClean="0">
                <a:solidFill>
                  <a:srgbClr val="0000FF"/>
                </a:solidFill>
              </a:rPr>
              <a:t>其</a:t>
            </a:r>
            <a:r>
              <a:rPr lang="zh-CN" altLang="en-US" sz="3600" b="1" smtClean="0"/>
              <a:t>中矣。</a:t>
            </a:r>
            <a:endParaRPr lang="zh-CN" altLang="en-US" sz="3600" b="1" smtClean="0"/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sz="3600" b="1" smtClean="0"/>
              <a:t>不</a:t>
            </a:r>
            <a:r>
              <a:rPr lang="zh-CN" altLang="en-US" sz="3600" b="1" smtClean="0">
                <a:solidFill>
                  <a:srgbClr val="FF0000"/>
                </a:solidFill>
              </a:rPr>
              <a:t>义</a:t>
            </a:r>
            <a:r>
              <a:rPr lang="zh-CN" altLang="en-US" sz="3600" b="1" smtClean="0"/>
              <a:t>而富</a:t>
            </a:r>
            <a:r>
              <a:rPr lang="zh-CN" altLang="en-US" sz="3600" b="1" smtClean="0">
                <a:solidFill>
                  <a:srgbClr val="0000FF"/>
                </a:solidFill>
              </a:rPr>
              <a:t>且</a:t>
            </a:r>
            <a:r>
              <a:rPr lang="zh-CN" altLang="en-US" sz="3600" b="1" smtClean="0"/>
              <a:t>贵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</a:rPr>
              <a:t>于</a:t>
            </a:r>
            <a:r>
              <a:rPr lang="zh-CN" altLang="en-US" sz="3600" b="1" smtClean="0"/>
              <a:t>我如浮云。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US" altLang="zh-CN" sz="2400" b="1" smtClean="0"/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sz="3600" b="1" smtClean="0"/>
              <a:t>孔子说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</a:rPr>
              <a:t>吃</a:t>
            </a:r>
            <a:r>
              <a:rPr lang="zh-CN" altLang="en-US" sz="3600" b="1" smtClean="0"/>
              <a:t>粗粮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喝</a:t>
            </a:r>
            <a:r>
              <a:rPr lang="zh-CN" altLang="en-US" sz="3600" b="1" smtClean="0">
                <a:solidFill>
                  <a:srgbClr val="FF0000"/>
                </a:solidFill>
              </a:rPr>
              <a:t>冷水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/>
              <a:t>弯着</a:t>
            </a:r>
            <a:r>
              <a:rPr lang="zh-CN" altLang="en-US" sz="3600" b="1" smtClean="0">
                <a:solidFill>
                  <a:srgbClr val="FF0000"/>
                </a:solidFill>
              </a:rPr>
              <a:t>胳膊</a:t>
            </a:r>
            <a:r>
              <a:rPr lang="zh-CN" altLang="en-US" sz="3600" b="1" smtClean="0"/>
              <a:t>当枕头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</a:rPr>
              <a:t>乐趣</a:t>
            </a:r>
            <a:r>
              <a:rPr lang="zh-CN" altLang="en-US" sz="3600" b="1" smtClean="0"/>
              <a:t>也</a:t>
            </a:r>
            <a:endParaRPr lang="zh-CN" altLang="en-US" sz="3600" b="1" smtClean="0"/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sz="3600" b="1" smtClean="0"/>
              <a:t>就在</a:t>
            </a:r>
            <a:r>
              <a:rPr lang="zh-CN" altLang="en-US" sz="3600" b="1" smtClean="0">
                <a:solidFill>
                  <a:srgbClr val="0000FF"/>
                </a:solidFill>
              </a:rPr>
              <a:t>这</a:t>
            </a:r>
            <a:r>
              <a:rPr lang="zh-CN" altLang="en-US" sz="3600" b="1" smtClean="0"/>
              <a:t>当中了。用不</a:t>
            </a:r>
            <a:r>
              <a:rPr lang="zh-CN" altLang="en-US" sz="3600" b="1" smtClean="0">
                <a:solidFill>
                  <a:srgbClr val="FF0000"/>
                </a:solidFill>
              </a:rPr>
              <a:t>正当的手段</a:t>
            </a:r>
            <a:r>
              <a:rPr lang="zh-CN" altLang="en-US" sz="3600" b="1" smtClean="0"/>
              <a:t>得来的富贵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</a:rPr>
              <a:t>对于</a:t>
            </a:r>
            <a:endParaRPr lang="zh-CN" altLang="en-US" sz="3600" b="1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None/>
              <a:defRPr/>
            </a:pPr>
            <a:r>
              <a:rPr lang="zh-CN" altLang="en-US" sz="3600" b="1" smtClean="0"/>
              <a:t>我（来说）就像浮云一样。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smtClean="0"/>
          </a:p>
        </p:txBody>
      </p:sp>
      <p:sp>
        <p:nvSpPr>
          <p:cNvPr id="55298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5499100" y="966788"/>
            <a:ext cx="16367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表修饰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2730500" y="2620963"/>
            <a:ext cx="6223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又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58850" y="5286375"/>
            <a:ext cx="10274300" cy="119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讲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个人修养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提倡安贫乐道</a:t>
            </a: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，不把追求物质享受作为人生目标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。</a:t>
            </a:r>
            <a:endParaRPr lang="zh-CN" altLang="en-US" sz="3600">
              <a:solidFill>
                <a:srgbClr val="000C0C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2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52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52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内容占位符 2"/>
          <p:cNvSpPr>
            <a:spLocks noGrp="1"/>
          </p:cNvSpPr>
          <p:nvPr>
            <p:ph idx="4294967295"/>
          </p:nvPr>
        </p:nvSpPr>
        <p:spPr>
          <a:xfrm>
            <a:off x="838200" y="1524000"/>
            <a:ext cx="10631488" cy="267335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smtClean="0"/>
              <a:t>子曰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三</a:t>
            </a:r>
            <a:r>
              <a:rPr lang="zh-CN" altLang="zh-CN" sz="3600" b="1" smtClean="0">
                <a:sym typeface="+mn-ea"/>
              </a:rPr>
              <a:t>人</a:t>
            </a:r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行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zh-CN" sz="3600" b="1" smtClean="0">
                <a:sym typeface="+mn-ea"/>
              </a:rPr>
              <a:t>必有我师</a:t>
            </a:r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焉</a:t>
            </a:r>
            <a:r>
              <a:rPr lang="zh-CN" altLang="zh-CN" sz="3600" b="1" smtClean="0">
                <a:sym typeface="+mn-ea"/>
              </a:rPr>
              <a:t>。择其</a:t>
            </a:r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善者</a:t>
            </a:r>
            <a:r>
              <a:rPr lang="zh-CN" altLang="zh-CN" sz="3600" b="1" smtClean="0">
                <a:sym typeface="+mn-ea"/>
              </a:rPr>
              <a:t>而</a:t>
            </a:r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从</a:t>
            </a:r>
            <a:r>
              <a:rPr lang="zh-CN" altLang="zh-CN" sz="3600" b="1" smtClean="0">
                <a:sym typeface="+mn-ea"/>
              </a:rPr>
              <a:t>之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,（</a:t>
            </a:r>
            <a:r>
              <a:rPr lang="zh-CN" altLang="zh-CN" sz="3600" b="1" smtClean="0">
                <a:sym typeface="+mn-ea"/>
              </a:rPr>
              <a:t>择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zh-CN" sz="3600" b="1" smtClean="0">
                <a:sym typeface="+mn-ea"/>
              </a:rPr>
              <a:t>其</a:t>
            </a:r>
            <a:r>
              <a:rPr lang="zh-CN" altLang="zh-CN" sz="3600" b="1" smtClean="0">
                <a:solidFill>
                  <a:srgbClr val="FF0000"/>
                </a:solidFill>
                <a:sym typeface="+mn-ea"/>
              </a:rPr>
              <a:t>不善者</a:t>
            </a:r>
            <a:r>
              <a:rPr lang="zh-CN" altLang="zh-CN" sz="3600" b="1" smtClean="0">
                <a:sym typeface="+mn-ea"/>
              </a:rPr>
              <a:t>而改之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2000" b="1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smtClean="0"/>
              <a:t>孔子说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zh-CN" sz="3600" b="1" smtClean="0">
                <a:solidFill>
                  <a:srgbClr val="FF0000"/>
                </a:solidFill>
              </a:rPr>
              <a:t>多个</a:t>
            </a:r>
            <a:r>
              <a:rPr lang="zh-CN" altLang="zh-CN" sz="3600" b="1" smtClean="0"/>
              <a:t>人一同</a:t>
            </a:r>
            <a:r>
              <a:rPr lang="zh-CN" altLang="zh-CN" sz="3600" b="1" smtClean="0">
                <a:solidFill>
                  <a:srgbClr val="FF0000"/>
                </a:solidFill>
              </a:rPr>
              <a:t>走路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en-US" altLang="zh-CN" sz="3600" b="1" smtClean="0"/>
              <a:t>必定有（可以做）我的老师</a:t>
            </a:r>
            <a:r>
              <a:rPr lang="zh-CN" altLang="zh-CN" sz="3600" b="1" smtClean="0"/>
              <a:t>（的人）</a:t>
            </a:r>
            <a:r>
              <a:rPr lang="zh-CN" altLang="zh-CN" sz="3600" b="1" smtClean="0">
                <a:solidFill>
                  <a:srgbClr val="FF0000"/>
                </a:solidFill>
              </a:rPr>
              <a:t>在</a:t>
            </a:r>
            <a:r>
              <a:rPr lang="en-US" altLang="zh-CN" sz="3600" b="1" smtClean="0">
                <a:solidFill>
                  <a:srgbClr val="FF0000"/>
                </a:solidFill>
                <a:sym typeface="宋体" panose="02010600030101010101" pitchFamily="2" charset="-122"/>
              </a:rPr>
              <a:t>其中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en-US" altLang="zh-CN" sz="3600" b="1" smtClean="0"/>
              <a:t>我选择他的</a:t>
            </a:r>
            <a:r>
              <a:rPr lang="zh-CN" altLang="en-US" sz="3600" b="1" smtClean="0">
                <a:solidFill>
                  <a:srgbClr val="FF0000"/>
                </a:solidFill>
              </a:rPr>
              <a:t>优点</a:t>
            </a:r>
            <a:r>
              <a:rPr lang="en-US" altLang="en-US" sz="3600" b="1" smtClean="0"/>
              <a:t>向他</a:t>
            </a:r>
            <a:r>
              <a:rPr lang="en-US" altLang="zh-CN" sz="3600" b="1" smtClean="0">
                <a:solidFill>
                  <a:srgbClr val="FF0000"/>
                </a:solidFill>
              </a:rPr>
              <a:t>学习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zh-CN" sz="3600" b="1" smtClean="0">
                <a:sym typeface="宋体" panose="02010600030101010101" pitchFamily="2" charset="-122"/>
              </a:rPr>
              <a:t>（看到自己也有）</a:t>
            </a:r>
            <a:r>
              <a:rPr lang="zh-CN" altLang="zh-CN" sz="3600" b="1" smtClean="0"/>
              <a:t>他那些</a:t>
            </a:r>
            <a:r>
              <a:rPr lang="zh-CN" altLang="en-US" sz="3600" b="1" smtClean="0">
                <a:solidFill>
                  <a:srgbClr val="FF0000"/>
                </a:solidFill>
              </a:rPr>
              <a:t>缺点</a:t>
            </a:r>
            <a:r>
              <a:rPr lang="zh-CN" altLang="zh-CN" sz="3600" b="1" smtClean="0"/>
              <a:t>就要改正</a:t>
            </a:r>
            <a:r>
              <a:rPr lang="en-US" altLang="zh-CN" sz="3600" b="1" smtClean="0">
                <a:sym typeface="+mn-ea"/>
              </a:rPr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smtClean="0"/>
          </a:p>
        </p:txBody>
      </p:sp>
      <p:sp>
        <p:nvSpPr>
          <p:cNvPr id="56322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38200" y="5075238"/>
            <a:ext cx="10790238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讲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学习态度和个人修养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虚心求教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改正不足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。</a:t>
            </a:r>
            <a:endParaRPr lang="zh-CN" altLang="en-US" sz="3600">
              <a:solidFill>
                <a:srgbClr val="000C0C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内容占位符 2"/>
          <p:cNvSpPr>
            <a:spLocks noGrp="1"/>
          </p:cNvSpPr>
          <p:nvPr>
            <p:ph idx="4294967295"/>
          </p:nvPr>
        </p:nvSpPr>
        <p:spPr>
          <a:xfrm>
            <a:off x="838200" y="1524000"/>
            <a:ext cx="10126663" cy="267335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smtClean="0"/>
              <a:t>子在</a:t>
            </a:r>
            <a:r>
              <a:rPr lang="zh-CN" altLang="en-US" sz="3600" b="1" smtClean="0">
                <a:solidFill>
                  <a:srgbClr val="FF0000"/>
                </a:solidFill>
              </a:rPr>
              <a:t>川</a:t>
            </a:r>
            <a:r>
              <a:rPr lang="zh-CN" altLang="en-US" sz="3600" b="1" smtClean="0"/>
              <a:t>上曰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逝</a:t>
            </a:r>
            <a:r>
              <a:rPr lang="zh-CN" altLang="en-US" sz="3600" b="1" smtClean="0">
                <a:sym typeface="+mn-ea"/>
              </a:rPr>
              <a:t>者如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斯</a:t>
            </a:r>
            <a:r>
              <a:rPr lang="zh-CN" altLang="en-US" sz="3600" b="1" smtClean="0">
                <a:sym typeface="+mn-ea"/>
              </a:rPr>
              <a:t>夫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ym typeface="+mn-ea"/>
              </a:rPr>
              <a:t>不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舍</a:t>
            </a:r>
            <a:r>
              <a:rPr lang="zh-CN" altLang="en-US" sz="3600" b="1" smtClean="0">
                <a:sym typeface="+mn-ea"/>
              </a:rPr>
              <a:t>昼夜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smtClean="0">
                <a:sym typeface="+mn-ea"/>
              </a:rPr>
              <a:t>孔子在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河</a:t>
            </a:r>
            <a:r>
              <a:rPr lang="zh-CN" altLang="en-US" sz="3600" b="1" smtClean="0">
                <a:sym typeface="+mn-ea"/>
              </a:rPr>
              <a:t>边感叹道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ym typeface="+mn-ea"/>
              </a:rPr>
              <a:t>逝去的一切像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河水</a:t>
            </a:r>
            <a:r>
              <a:rPr lang="zh-CN" altLang="en-US" sz="3600" b="1" smtClean="0">
                <a:sym typeface="+mn-ea"/>
              </a:rPr>
              <a:t>一样流去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ym typeface="+mn-ea"/>
              </a:rPr>
              <a:t>日夜不停</a:t>
            </a:r>
            <a:r>
              <a:rPr lang="en-US" altLang="zh-CN" sz="3600" b="1" smtClean="0">
                <a:sym typeface="+mn-ea"/>
              </a:rPr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smtClean="0"/>
          </a:p>
        </p:txBody>
      </p:sp>
      <p:sp>
        <p:nvSpPr>
          <p:cNvPr id="57346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195638" y="1058863"/>
            <a:ext cx="163671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离去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4984750" y="2047875"/>
            <a:ext cx="58420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这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6130925" y="966788"/>
            <a:ext cx="16367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舍弃</a:t>
            </a: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38200" y="4311650"/>
            <a:ext cx="10790238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讲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学习态度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珍惜时间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。</a:t>
            </a:r>
            <a:endParaRPr lang="zh-CN" altLang="en-US" sz="3600">
              <a:solidFill>
                <a:srgbClr val="000C0C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内容占位符 2"/>
          <p:cNvSpPr>
            <a:spLocks noGrp="1"/>
          </p:cNvSpPr>
          <p:nvPr>
            <p:ph idx="4294967295"/>
          </p:nvPr>
        </p:nvSpPr>
        <p:spPr>
          <a:xfrm>
            <a:off x="1311275" y="1524000"/>
            <a:ext cx="8620125" cy="267335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smtClean="0"/>
              <a:t>子曰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三军</a:t>
            </a:r>
            <a:r>
              <a:rPr lang="zh-CN" altLang="en-US" sz="3600" b="1" smtClean="0">
                <a:latin typeface="宋体" panose="02010600030101010101" pitchFamily="2" charset="-122"/>
                <a:sym typeface="+mn-ea"/>
              </a:rPr>
              <a:t>可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夺</a:t>
            </a:r>
            <a:r>
              <a:rPr lang="zh-CN" altLang="en-US" sz="3600" b="1" smtClean="0">
                <a:latin typeface="宋体" panose="02010600030101010101" pitchFamily="2" charset="-122"/>
                <a:sym typeface="+mn-ea"/>
              </a:rPr>
              <a:t>帅也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匹夫</a:t>
            </a:r>
            <a:r>
              <a:rPr lang="zh-CN" altLang="en-US" sz="3600" b="1" smtClean="0">
                <a:latin typeface="宋体" panose="02010600030101010101" pitchFamily="2" charset="-122"/>
                <a:sym typeface="+mn-ea"/>
              </a:rPr>
              <a:t>不可夺志也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sz="3600" b="1" smtClean="0"/>
              <a:t>孔子说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军队</a:t>
            </a:r>
            <a:r>
              <a:rPr lang="zh-CN" altLang="en-US" sz="3600" b="1">
                <a:latin typeface="+mj-ea"/>
                <a:ea typeface="+mj-ea"/>
                <a:sym typeface="+mn-ea"/>
              </a:rPr>
              <a:t>的主帅可以</a:t>
            </a:r>
            <a:r>
              <a:rPr lang="zh-CN" altLang="en-US" sz="3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改变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平民百姓</a:t>
            </a:r>
            <a:r>
              <a:rPr lang="zh-CN" altLang="en-US" sz="3600" b="1">
                <a:latin typeface="+mj-ea"/>
                <a:ea typeface="+mj-ea"/>
                <a:sym typeface="+mn-ea"/>
              </a:rPr>
              <a:t>的志气（却）不可改变</a:t>
            </a:r>
            <a:r>
              <a:rPr lang="en-US" altLang="zh-CN" sz="3600" b="1" smtClean="0">
                <a:sym typeface="+mn-ea"/>
              </a:rPr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smtClean="0"/>
          </a:p>
        </p:txBody>
      </p:sp>
      <p:sp>
        <p:nvSpPr>
          <p:cNvPr id="58370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181100" y="4513263"/>
            <a:ext cx="10274300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讲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道德修养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坚定信念，矢</a:t>
            </a:r>
            <a:r>
              <a:rPr lang="en-US" altLang="zh-CN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shǐ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志不渝</a:t>
            </a:r>
            <a:r>
              <a:rPr lang="en-US" altLang="zh-CN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yú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。</a:t>
            </a:r>
            <a:endParaRPr lang="zh-CN" altLang="en-US" sz="3600">
              <a:solidFill>
                <a:srgbClr val="000C0C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内容占位符 2"/>
          <p:cNvSpPr>
            <a:spLocks noGrp="1"/>
          </p:cNvSpPr>
          <p:nvPr>
            <p:ph idx="4294967295"/>
          </p:nvPr>
        </p:nvSpPr>
        <p:spPr>
          <a:xfrm>
            <a:off x="838200" y="1524000"/>
            <a:ext cx="10394950" cy="267335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smtClean="0">
                <a:sym typeface="+mn-ea"/>
              </a:rPr>
              <a:t>子夏</a:t>
            </a:r>
            <a:r>
              <a:rPr lang="zh-CN" altLang="en-US" sz="3600" b="1" smtClean="0"/>
              <a:t>曰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博</a:t>
            </a:r>
            <a:r>
              <a:rPr lang="zh-CN" altLang="en-US" sz="3600" b="1" smtClean="0">
                <a:sym typeface="+mn-ea"/>
              </a:rPr>
              <a:t>学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而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笃</a:t>
            </a:r>
            <a:r>
              <a:rPr lang="zh-CN" altLang="en-US" sz="3600" b="1" smtClean="0">
                <a:sym typeface="+mn-ea"/>
              </a:rPr>
              <a:t>志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切</a:t>
            </a:r>
            <a:r>
              <a:rPr lang="zh-CN" altLang="en-US" sz="3600" b="1" smtClean="0">
                <a:sym typeface="+mn-ea"/>
              </a:rPr>
              <a:t>问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而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近思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仁</a:t>
            </a:r>
            <a:r>
              <a:rPr lang="zh-CN" altLang="en-US" sz="3600" b="1" smtClean="0">
                <a:sym typeface="+mn-ea"/>
              </a:rPr>
              <a:t>在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其</a:t>
            </a:r>
            <a:r>
              <a:rPr lang="zh-CN" altLang="en-US" sz="3600" b="1" smtClean="0">
                <a:sym typeface="+mn-ea"/>
              </a:rPr>
              <a:t>中矣</a:t>
            </a:r>
            <a:r>
              <a:rPr lang="zh-CN" altLang="en-US" sz="3600" b="1" smtClean="0"/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</a:pPr>
            <a:endParaRPr lang="en-US" altLang="zh-CN" sz="3600" b="1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600" b="1" smtClean="0"/>
              <a:t>子夏说</a:t>
            </a:r>
            <a:r>
              <a:rPr lang="zh-CN" altLang="en-US" sz="3600" b="1" smtClean="0">
                <a:sym typeface="微软雅黑" panose="020B0503020204020204" pitchFamily="34" charset="-122"/>
              </a:rPr>
              <a:t>:</a:t>
            </a:r>
            <a:r>
              <a:rPr lang="zh-CN" altLang="en-US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广泛</a:t>
            </a:r>
            <a:r>
              <a:rPr lang="zh-CN" altLang="en-US" sz="3600" b="1" smtClean="0">
                <a:sym typeface="+mn-ea"/>
              </a:rPr>
              <a:t>地学习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并且</a:t>
            </a:r>
            <a:r>
              <a:rPr lang="zh-CN" altLang="en-US" sz="3600" b="1" smtClean="0">
                <a:sym typeface="+mn-ea"/>
              </a:rPr>
              <a:t>能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坚定</a:t>
            </a:r>
            <a:r>
              <a:rPr lang="zh-CN" altLang="en-US" sz="3600" b="1" smtClean="0">
                <a:sym typeface="+mn-ea"/>
              </a:rPr>
              <a:t>志向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恳切</a:t>
            </a:r>
            <a:r>
              <a:rPr lang="zh-CN" altLang="en-US" sz="3600" b="1" smtClean="0">
                <a:sym typeface="+mn-ea"/>
              </a:rPr>
              <a:t>地发问求教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并且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多思考当前的事情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仁德</a:t>
            </a:r>
            <a:r>
              <a:rPr lang="zh-CN" altLang="en-US" sz="3600" b="1" smtClean="0">
                <a:sym typeface="+mn-ea"/>
              </a:rPr>
              <a:t>就在</a:t>
            </a:r>
            <a:r>
              <a:rPr lang="zh-CN" altLang="en-US" sz="3600" b="1" smtClean="0">
                <a:solidFill>
                  <a:srgbClr val="FF0000"/>
                </a:solidFill>
                <a:sym typeface="+mn-ea"/>
              </a:rPr>
              <a:t>这</a:t>
            </a:r>
            <a:r>
              <a:rPr lang="zh-CN" altLang="en-US" sz="3600" b="1" smtClean="0">
                <a:sym typeface="+mn-ea"/>
              </a:rPr>
              <a:t>当中了</a:t>
            </a:r>
            <a:r>
              <a:rPr lang="en-US" altLang="zh-CN" sz="3600" b="1" smtClean="0">
                <a:sym typeface="+mn-ea"/>
              </a:rPr>
              <a:t>。</a:t>
            </a:r>
            <a:r>
              <a:rPr lang="en-US" altLang="zh-CN" sz="3600" b="1" smtClean="0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b="1" smtClean="0"/>
          </a:p>
        </p:txBody>
      </p:sp>
      <p:sp>
        <p:nvSpPr>
          <p:cNvPr id="59394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疏通文意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38200" y="4429125"/>
            <a:ext cx="1079023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600">
                <a:latin typeface="楷体_GB2312"/>
                <a:ea typeface="楷体_GB2312"/>
                <a:cs typeface="楷体_GB2312"/>
                <a:sym typeface="+mn-ea"/>
              </a:rPr>
              <a:t>讲</a:t>
            </a: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  <a:cs typeface="楷体_GB2312"/>
                <a:sym typeface="+mn-ea"/>
              </a:rPr>
              <a:t>个人修养和学习方法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，</a:t>
            </a:r>
            <a:r>
              <a:rPr lang="zh-CN" altLang="en-US" sz="3600">
                <a:sym typeface="+mn-ea"/>
              </a:rPr>
              <a:t>强调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坚定志向，广泛学习</a:t>
            </a:r>
            <a:r>
              <a:rPr lang="zh-CN" altLang="en-US" sz="3600">
                <a:solidFill>
                  <a:srgbClr val="000C0C"/>
                </a:solidFill>
                <a:latin typeface="楷体_GB2312"/>
                <a:ea typeface="楷体_GB2312"/>
                <a:cs typeface="楷体_GB2312"/>
                <a:sym typeface="+mn-ea"/>
              </a:rPr>
              <a:t>。</a:t>
            </a:r>
            <a:endParaRPr lang="zh-CN" altLang="en-US" sz="3600">
              <a:solidFill>
                <a:srgbClr val="000C0C"/>
              </a:solidFill>
              <a:latin typeface="楷体_GB2312"/>
              <a:ea typeface="楷体_GB2312"/>
              <a:cs typeface="楷体_GB231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/>
          </p:cNvSpPr>
          <p:nvPr>
            <p:ph type="body" idx="4294967295"/>
          </p:nvPr>
        </p:nvSpPr>
        <p:spPr>
          <a:xfrm>
            <a:off x="923925" y="1400175"/>
            <a:ext cx="10344150" cy="5102225"/>
          </a:xfrm>
        </p:spPr>
        <p:txBody>
          <a:bodyPr/>
          <a:lstStyle/>
          <a:p>
            <a:pPr marL="0" indent="0" eaLnBrk="1" latinLnBrk="1" hangingPunct="1">
              <a:spcBef>
                <a:spcPts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（1）政治思想 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spcBef>
                <a:spcPts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孔子创立了以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仁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（即仁爱、爱人）为核心的道德学说</a:t>
            </a:r>
            <a:r>
              <a:rPr lang="zh-CN" altLang="zh-CN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政治上主张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仁政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仁者爱人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克己复礼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。）他自己也是一个很善良的人</a:t>
            </a:r>
            <a:r>
              <a:rPr lang="zh-CN" altLang="zh-CN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富有同情心</a:t>
            </a:r>
            <a:r>
              <a:rPr lang="zh-CN" altLang="zh-CN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乐于助人</a:t>
            </a:r>
            <a:r>
              <a:rPr lang="zh-CN" altLang="zh-CN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待人真诚、宽厚。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己所不欲</a:t>
            </a:r>
            <a:r>
              <a:rPr lang="zh-CN" altLang="zh-CN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勿施于人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君子成人之美</a:t>
            </a:r>
            <a:r>
              <a:rPr lang="zh-CN" altLang="zh-CN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不成人之恶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zh-CN" b="1">
                <a:solidFill>
                  <a:srgbClr val="0000FF"/>
                </a:solidFill>
                <a:sym typeface="+mn-ea"/>
              </a:rPr>
              <a:t>,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都是他的做人准则。 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spcBef>
                <a:spcPts val="0"/>
              </a:spcBef>
              <a:buFontTx/>
              <a:buNone/>
              <a:defRPr/>
            </a:pPr>
            <a:endParaRPr lang="zh-CN" altLang="en-US" sz="2000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spcBef>
                <a:spcPts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（2）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教育思想</a:t>
            </a:r>
            <a:endParaRPr lang="zh-CN" altLang="en-US" b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spcBef>
                <a:spcPts val="0"/>
              </a:spcBef>
              <a:buFontTx/>
              <a:buNone/>
              <a:defRPr/>
            </a:pP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重视教育的作用、提倡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有教无类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（一视同仁）、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诲人不倦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因材施教</a:t>
            </a:r>
            <a:r>
              <a:rPr lang="en-US" altLang="zh-CN" b="1">
                <a:solidFill>
                  <a:srgbClr val="0000FF"/>
                </a:solidFill>
                <a:sym typeface="宋体" panose="02010600030101010101" pitchFamily="2" charset="-122"/>
              </a:rPr>
              <a:t>”</a:t>
            </a:r>
            <a:r>
              <a:rPr lang="zh-CN" altLang="en-US" b="1">
                <a:solidFill>
                  <a:srgbClr val="0000FF"/>
                </a:solidFill>
                <a:sym typeface="宋体" panose="02010600030101010101" pitchFamily="2" charset="-122"/>
              </a:rPr>
              <a:t>。</a:t>
            </a:r>
            <a:endParaRPr lang="zh-CN" altLang="en-US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70" name="Text Box 7"/>
          <p:cNvSpPr txBox="1">
            <a:spLocks noChangeArrowheads="1"/>
          </p:cNvSpPr>
          <p:nvPr/>
        </p:nvSpPr>
        <p:spPr bwMode="auto">
          <a:xfrm>
            <a:off x="4359275" y="498475"/>
            <a:ext cx="3903663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_GB2312"/>
              </a:rPr>
              <a:t>孔子思想</a:t>
            </a:r>
            <a:endParaRPr lang="zh-CN" altLang="en-US" sz="40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楷体_GB2312"/>
            </a:endParaRPr>
          </a:p>
        </p:txBody>
      </p:sp>
      <p:sp>
        <p:nvSpPr>
          <p:cNvPr id="32771" name="文本框 2"/>
          <p:cNvSpPr txBox="1">
            <a:spLocks noChangeArrowheads="1"/>
          </p:cNvSpPr>
          <p:nvPr/>
        </p:nvSpPr>
        <p:spPr bwMode="auto">
          <a:xfrm>
            <a:off x="287338" y="107950"/>
            <a:ext cx="22891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孔子</a:t>
            </a:r>
            <a:r>
              <a:rPr lang="zh-CN" altLang="en-US" sz="4000">
                <a:ea typeface="黑体" panose="02010609060101010101" pitchFamily="2" charset="-122"/>
              </a:rPr>
              <a:t>简介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 167"/>
          <p:cNvSpPr/>
          <p:nvPr/>
        </p:nvSpPr>
        <p:spPr>
          <a:xfrm>
            <a:off x="1400175" y="506413"/>
            <a:ext cx="2033588" cy="546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60418" name="文本框 4"/>
          <p:cNvSpPr txBox="1">
            <a:spLocks noChangeArrowheads="1"/>
          </p:cNvSpPr>
          <p:nvPr/>
        </p:nvSpPr>
        <p:spPr bwMode="auto">
          <a:xfrm>
            <a:off x="1357313" y="455613"/>
            <a:ext cx="2119312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归类小结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419" name="文本框 4"/>
          <p:cNvSpPr txBox="1">
            <a:spLocks noChangeArrowheads="1"/>
          </p:cNvSpPr>
          <p:nvPr/>
        </p:nvSpPr>
        <p:spPr bwMode="auto">
          <a:xfrm>
            <a:off x="1800225" y="1485900"/>
            <a:ext cx="8591550" cy="2306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/>
              <a:t>思考</a:t>
            </a:r>
            <a:r>
              <a:rPr lang="en-US" altLang="zh-CN" sz="3600"/>
              <a:t>——</a:t>
            </a:r>
            <a:r>
              <a:rPr lang="zh-CN" altLang="en-US" sz="3600"/>
              <a:t>这十二章《论语》分别讲了哪几个方面的内容？请分别找出相应的句子。明确：分别讲了</a:t>
            </a:r>
            <a:r>
              <a:rPr lang="zh-CN" altLang="en-US" sz="3600">
                <a:solidFill>
                  <a:srgbClr val="FF0000"/>
                </a:solidFill>
              </a:rPr>
              <a:t>学习态度、学习方法、</a:t>
            </a:r>
            <a:r>
              <a:rPr lang="zh-CN" altLang="en-US" sz="3600" u="sng">
                <a:solidFill>
                  <a:srgbClr val="FF0000"/>
                </a:solidFill>
              </a:rPr>
              <a:t>品德修养（个人修养）</a:t>
            </a:r>
            <a:r>
              <a:rPr lang="zh-CN" altLang="en-US" sz="3600"/>
              <a:t>三方面的内容。</a:t>
            </a:r>
            <a:endParaRPr lang="zh-CN" altLang="en-US" sz="3600"/>
          </a:p>
        </p:txBody>
      </p:sp>
    </p:spTree>
  </p:cSld>
  <p:clrMapOvr>
    <a:masterClrMapping/>
  </p:clrMapOvr>
  <p:transition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2"/>
          <p:cNvSpPr>
            <a:spLocks noChangeArrowheads="1"/>
          </p:cNvSpPr>
          <p:nvPr/>
        </p:nvSpPr>
        <p:spPr bwMode="auto">
          <a:xfrm>
            <a:off x="1703388" y="6308725"/>
            <a:ext cx="1728787" cy="2889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42" name="Text Box 3"/>
          <p:cNvSpPr txBox="1">
            <a:spLocks noChangeArrowheads="1"/>
          </p:cNvSpPr>
          <p:nvPr/>
        </p:nvSpPr>
        <p:spPr bwMode="auto">
          <a:xfrm>
            <a:off x="1000125" y="963613"/>
            <a:ext cx="8280400" cy="3108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FF"/>
                </a:solidFill>
                <a:ea typeface="黑体" panose="02010609060101010101" pitchFamily="2" charset="-122"/>
              </a:rPr>
              <a:t>1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、学而时习之（第一章）</a:t>
            </a: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r>
              <a:rPr lang="en-US" altLang="zh-CN" sz="3200">
                <a:solidFill>
                  <a:srgbClr val="0000FF"/>
                </a:solidFill>
                <a:ea typeface="黑体" panose="02010609060101010101" pitchFamily="2" charset="-122"/>
              </a:rPr>
              <a:t>2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、温故而知新（第四章）</a:t>
            </a: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r>
              <a:rPr lang="en-US" altLang="zh-CN" sz="3200">
                <a:solidFill>
                  <a:srgbClr val="0000FF"/>
                </a:solidFill>
                <a:ea typeface="黑体" panose="02010609060101010101" pitchFamily="2" charset="-122"/>
              </a:rPr>
              <a:t>3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、学而不思则罔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思而不学则殆。（第五章）</a:t>
            </a: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r>
              <a:rPr lang="en-US" altLang="zh-CN" sz="3200">
                <a:solidFill>
                  <a:srgbClr val="0000FF"/>
                </a:solidFill>
                <a:ea typeface="黑体" panose="02010609060101010101" pitchFamily="2" charset="-122"/>
              </a:rPr>
              <a:t>4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</a:rPr>
              <a:t>、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博学而笃志,切问而近思。（第十二章）</a:t>
            </a:r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endParaRPr lang="zh-CN" altLang="en-US" sz="320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endParaRPr lang="zh-CN" altLang="en-US" sz="360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61443" name="Text Box 4"/>
          <p:cNvSpPr txBox="1">
            <a:spLocks noChangeArrowheads="1"/>
          </p:cNvSpPr>
          <p:nvPr/>
        </p:nvSpPr>
        <p:spPr bwMode="auto">
          <a:xfrm>
            <a:off x="3432175" y="258763"/>
            <a:ext cx="3017838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FF0000"/>
                </a:solidFill>
                <a:ea typeface="楷体_GB2312"/>
                <a:cs typeface="楷体_GB2312"/>
              </a:rPr>
              <a:t>  </a:t>
            </a:r>
            <a:r>
              <a:rPr lang="zh-CN" altLang="en-US" sz="4000">
                <a:solidFill>
                  <a:srgbClr val="FF0000"/>
                </a:solidFill>
                <a:ea typeface="楷体_GB2312"/>
                <a:cs typeface="楷体_GB2312"/>
              </a:rPr>
              <a:t>学习方法：</a:t>
            </a:r>
            <a:endParaRPr lang="zh-CN" altLang="en-US" sz="4000">
              <a:solidFill>
                <a:srgbClr val="FF0000"/>
              </a:solidFill>
              <a:ea typeface="楷体_GB2312"/>
              <a:cs typeface="楷体_GB2312"/>
            </a:endParaRPr>
          </a:p>
        </p:txBody>
      </p:sp>
      <p:sp>
        <p:nvSpPr>
          <p:cNvPr id="33795" name="Text Box 3"/>
          <p:cNvSpPr txBox="1"/>
          <p:nvPr/>
        </p:nvSpPr>
        <p:spPr>
          <a:xfrm>
            <a:off x="1000125" y="3216275"/>
            <a:ext cx="9888538" cy="3562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学习态度：</a:t>
            </a:r>
            <a:endParaRPr lang="zh-CN" altLang="en-US" sz="3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0" eaLnBrk="1" hangingPunct="1">
              <a:buFontTx/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1、知之者不如好之者</a:t>
            </a:r>
            <a:r>
              <a:rPr lang="zh-CN" altLang="en-US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好之者不如乐之者。（第七章）</a:t>
            </a:r>
            <a:endParaRPr lang="en-US" altLang="zh-CN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hangingPunct="1">
              <a:buFontTx/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2、三人行</a:t>
            </a:r>
            <a:r>
              <a:rPr lang="zh-CN" altLang="en-US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必有我师焉。择其善者而从之</a:t>
            </a:r>
            <a:r>
              <a:rPr lang="zh-CN" altLang="en-US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其不善者而改之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pitchFamily="2" charset="-122"/>
              </a:rPr>
              <a:t>。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（第九章）</a:t>
            </a:r>
            <a:endParaRPr lang="en-US" altLang="zh-CN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hangingPunct="1">
              <a:buFontTx/>
              <a:buNone/>
              <a:defRPr/>
            </a:pP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3、逝者如斯夫</a:t>
            </a:r>
            <a:r>
              <a:rPr lang="zh-CN" altLang="en-US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不舍昼夜</a:t>
            </a:r>
            <a:r>
              <a:rPr lang="zh-CN" altLang="en-US" b="1" dirty="0">
                <a:solidFill>
                  <a:srgbClr val="0000FF"/>
                </a:solidFill>
                <a:ea typeface="黑体" panose="02010609060101010101" pitchFamily="2" charset="-122"/>
              </a:rPr>
              <a:t>。</a:t>
            </a:r>
            <a:r>
              <a:rPr lang="en-US" altLang="zh-CN" b="1" dirty="0">
                <a:solidFill>
                  <a:srgbClr val="0000FF"/>
                </a:solidFill>
                <a:ea typeface="黑体" panose="02010609060101010101" pitchFamily="2" charset="-122"/>
              </a:rPr>
              <a:t>（第十章）</a:t>
            </a:r>
            <a:endParaRPr lang="en-US" altLang="zh-CN" b="1" dirty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hangingPunct="1">
              <a:buFontTx/>
              <a:buNone/>
              <a:defRPr/>
            </a:pPr>
            <a:endParaRPr lang="en-US" altLang="zh-CN" b="1" dirty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Rectangle 2"/>
          <p:cNvSpPr>
            <a:spLocks noGrp="1" noRot="1"/>
          </p:cNvSpPr>
          <p:nvPr>
            <p:ph type="title"/>
          </p:nvPr>
        </p:nvSpPr>
        <p:spPr>
          <a:xfrm>
            <a:off x="4038600" y="187325"/>
            <a:ext cx="3814763" cy="735013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修身做人</a:t>
            </a:r>
            <a:endParaRPr lang="zh-CN" altLang="en-US" smtClean="0"/>
          </a:p>
        </p:txBody>
      </p:sp>
      <p:sp>
        <p:nvSpPr>
          <p:cNvPr id="62466" name="Rectangle 3"/>
          <p:cNvSpPr>
            <a:spLocks noGrp="1" noRot="1"/>
          </p:cNvSpPr>
          <p:nvPr>
            <p:ph idx="1"/>
          </p:nvPr>
        </p:nvSpPr>
        <p:spPr>
          <a:xfrm>
            <a:off x="1774825" y="1196975"/>
            <a:ext cx="8540750" cy="4194175"/>
          </a:xfrm>
        </p:spPr>
        <p:txBody>
          <a:bodyPr/>
          <a:lstStyle/>
          <a:p>
            <a:pPr eaLnBrk="1" hangingPunct="1"/>
            <a:endParaRPr lang="en-US" altLang="zh-CN" sz="3600" b="1" smtClean="0">
              <a:solidFill>
                <a:srgbClr val="000C0C"/>
              </a:solidFill>
            </a:endParaRPr>
          </a:p>
          <a:p>
            <a:pPr eaLnBrk="1" hangingPunct="1"/>
            <a:endParaRPr lang="en-US" altLang="zh-CN" sz="3600" b="1" smtClean="0">
              <a:solidFill>
                <a:srgbClr val="000C0C"/>
              </a:solidFill>
            </a:endParaRPr>
          </a:p>
        </p:txBody>
      </p:sp>
      <p:sp>
        <p:nvSpPr>
          <p:cNvPr id="62467" name="Text Box 4"/>
          <p:cNvSpPr txBox="1">
            <a:spLocks noChangeArrowheads="1"/>
          </p:cNvSpPr>
          <p:nvPr/>
        </p:nvSpPr>
        <p:spPr bwMode="auto">
          <a:xfrm>
            <a:off x="177800" y="982663"/>
            <a:ext cx="11537950" cy="489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1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、人不知而不愠（第一章）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2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、吾日三省吾身（第二章）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3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、吾十有五而志于学</a:t>
            </a:r>
            <a:r>
              <a:rPr lang="en-US" altLang="zh-CN" sz="3200">
                <a:solidFill>
                  <a:srgbClr val="0000FF"/>
                </a:solidFill>
                <a:ea typeface="黑体" panose="02010609060101010101" pitchFamily="2" charset="-122"/>
                <a:sym typeface="Arial" panose="020B0604020202020204" pitchFamily="34" charset="0"/>
              </a:rPr>
              <a:t>……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Arial" panose="020B0604020202020204" pitchFamily="34" charset="0"/>
              </a:rPr>
              <a:t>不逾矩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（第三章）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4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、人不堪其忧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回也不改其乐（第六章）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5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、不义而富且贵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于我如浮云（第八章）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6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、三军可夺帅也</a:t>
            </a:r>
            <a:r>
              <a:rPr lang="zh-CN" altLang="en-US" sz="32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匹夫不可夺志也（第十一章）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7</a:t>
            </a:r>
            <a:r>
              <a:rPr lang="zh-CN" altLang="en-US" sz="320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、博学而笃志,切问而近思。（第十二章）</a:t>
            </a:r>
            <a:endParaRPr lang="zh-CN" altLang="en-US" sz="320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endParaRPr lang="en-US" altLang="zh-CN" sz="3200" b="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标题 1"/>
          <p:cNvSpPr>
            <a:spLocks noGrp="1"/>
          </p:cNvSpPr>
          <p:nvPr>
            <p:ph type="ctrTitle"/>
          </p:nvPr>
        </p:nvSpPr>
        <p:spPr>
          <a:xfrm>
            <a:off x="3200400" y="2228850"/>
            <a:ext cx="3702050" cy="1470025"/>
          </a:xfrm>
        </p:spPr>
        <p:txBody>
          <a:bodyPr/>
          <a:lstStyle/>
          <a:p>
            <a:pPr algn="l"/>
            <a:r>
              <a:rPr lang="zh-CN" altLang="en-US" sz="4800" b="1" smtClean="0"/>
              <a:t>虚  词  不  虚</a:t>
            </a:r>
            <a:endParaRPr lang="zh-CN" altLang="en-US" sz="4800" b="1" smtClean="0"/>
          </a:p>
        </p:txBody>
      </p:sp>
      <p:sp>
        <p:nvSpPr>
          <p:cNvPr id="63490" name="副标题 2"/>
          <p:cNvSpPr>
            <a:spLocks noGrp="1"/>
          </p:cNvSpPr>
          <p:nvPr>
            <p:ph type="subTitle" idx="1"/>
          </p:nvPr>
        </p:nvSpPr>
        <p:spPr>
          <a:xfrm>
            <a:off x="1944688" y="3459163"/>
            <a:ext cx="8534400" cy="717550"/>
          </a:xfrm>
        </p:spPr>
        <p:txBody>
          <a:bodyPr/>
          <a:lstStyle/>
          <a:p>
            <a:pPr algn="r"/>
            <a:r>
              <a:rPr lang="en-US" altLang="zh-CN" sz="4000" b="1" smtClean="0"/>
              <a:t>——</a:t>
            </a:r>
            <a:r>
              <a:rPr lang="zh-CN" altLang="en-US" sz="4000" b="1" smtClean="0"/>
              <a:t>虚词的表达效果专题</a:t>
            </a:r>
            <a:endParaRPr lang="zh-CN" altLang="en-US" sz="4000" b="1" smtClean="0"/>
          </a:p>
        </p:txBody>
      </p:sp>
    </p:spTree>
  </p:cSld>
  <p:clrMapOvr>
    <a:masterClrMapping/>
  </p:clrMapOvr>
  <p:transition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标题 1"/>
          <p:cNvSpPr>
            <a:spLocks noGrp="1"/>
          </p:cNvSpPr>
          <p:nvPr>
            <p:ph type="title"/>
          </p:nvPr>
        </p:nvSpPr>
        <p:spPr>
          <a:xfrm>
            <a:off x="185738" y="1110933"/>
            <a:ext cx="11552237" cy="1931987"/>
          </a:xfrm>
        </p:spPr>
        <p:txBody>
          <a:bodyPr/>
          <a:lstStyle/>
          <a:p>
            <a:pPr algn="l"/>
            <a:r>
              <a:rPr lang="zh-CN" altLang="en-US" sz="3200" b="1" smtClean="0"/>
              <a:t>任务一：《论语》语言精练</a:t>
            </a:r>
            <a:r>
              <a:rPr lang="zh-CN" altLang="en-US" sz="32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 b="1" smtClean="0"/>
              <a:t>长于用各种语气词表达出人物丰富的思想感情</a:t>
            </a:r>
            <a:r>
              <a:rPr lang="zh-CN" altLang="en-US" sz="32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 b="1" smtClean="0"/>
              <a:t>找出《论语十二章》及作业本拓展部分中能够体现孔子</a:t>
            </a:r>
            <a:r>
              <a:rPr lang="zh-CN" altLang="en-US" sz="3200" b="1" smtClean="0">
                <a:solidFill>
                  <a:srgbClr val="FF0000"/>
                </a:solidFill>
              </a:rPr>
              <a:t>情感</a:t>
            </a:r>
            <a:r>
              <a:rPr lang="zh-CN" altLang="en-US" sz="3200" b="1" smtClean="0"/>
              <a:t>和</a:t>
            </a:r>
            <a:r>
              <a:rPr lang="zh-CN" altLang="en-US" sz="3200" b="1" smtClean="0">
                <a:solidFill>
                  <a:srgbClr val="FF0000"/>
                </a:solidFill>
              </a:rPr>
              <a:t>形象</a:t>
            </a:r>
            <a:r>
              <a:rPr lang="zh-CN" altLang="en-US" sz="3200" b="1" smtClean="0"/>
              <a:t>的语气词</a:t>
            </a:r>
            <a:r>
              <a:rPr lang="zh-CN" altLang="en-US" sz="32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200" b="1" smtClean="0"/>
              <a:t>并做分析。</a:t>
            </a:r>
            <a:br>
              <a:rPr lang="zh-CN" altLang="en-US" sz="3600" b="1" smtClean="0"/>
            </a:br>
            <a:r>
              <a:rPr lang="zh-CN" altLang="en-US" sz="3200" b="1" smtClean="0"/>
              <a:t>［矣  噫  </a:t>
            </a:r>
            <a:r>
              <a:rPr lang="zh-CN" altLang="en-US" sz="3200" b="1" smtClean="0">
                <a:sym typeface="+mn-ea"/>
              </a:rPr>
              <a:t>尔</a:t>
            </a:r>
            <a:r>
              <a:rPr lang="zh-CN" altLang="en-US" sz="3200" b="1" smtClean="0"/>
              <a:t>］</a:t>
            </a:r>
            <a:r>
              <a:rPr lang="zh-CN" altLang="en-US" sz="3200" b="1" smtClean="0">
                <a:sym typeface="+mn-ea"/>
              </a:rPr>
              <a:t>［也  焉  哉］</a:t>
            </a:r>
            <a:br>
              <a:rPr lang="zh-CN" altLang="en-US" sz="3200" b="1" smtClean="0"/>
            </a:br>
            <a:endParaRPr lang="zh-CN" altLang="en-US" sz="3200" b="1" smtClean="0"/>
          </a:p>
        </p:txBody>
      </p:sp>
      <p:sp>
        <p:nvSpPr>
          <p:cNvPr id="64514" name="文本框 4"/>
          <p:cNvSpPr txBox="1">
            <a:spLocks noChangeArrowheads="1"/>
          </p:cNvSpPr>
          <p:nvPr/>
        </p:nvSpPr>
        <p:spPr bwMode="auto">
          <a:xfrm>
            <a:off x="519113" y="60325"/>
            <a:ext cx="2119312" cy="63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500">
                <a:latin typeface="楷体" panose="02010609060101010101" pitchFamily="49" charset="-122"/>
                <a:ea typeface="楷体" panose="02010609060101010101" pitchFamily="49" charset="-122"/>
              </a:rPr>
              <a:t>自主发现</a:t>
            </a:r>
            <a:endParaRPr lang="zh-CN" altLang="en-US" sz="3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185420" y="2800350"/>
            <a:ext cx="11766550" cy="125730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zh-CN" altLang="en-US" b="1" dirty="0"/>
              <a:t>示例：子曰</a:t>
            </a:r>
            <a:r>
              <a:rPr lang="zh-CN" altLang="en-US" b="1">
                <a:sym typeface="微软雅黑" panose="020B0503020204020204" pitchFamily="34" charset="-122"/>
              </a:rPr>
              <a:t>:</a:t>
            </a:r>
            <a:r>
              <a:rPr lang="zh-CN" altLang="en-US" b="1"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b="1" dirty="0"/>
              <a:t>贤哉</a:t>
            </a:r>
            <a:r>
              <a:rPr lang="zh-CN" altLang="en-US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b="1" dirty="0"/>
              <a:t>回也！一箪食</a:t>
            </a:r>
            <a:r>
              <a:rPr lang="zh-CN" altLang="en-US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b="1" dirty="0"/>
              <a:t>一瓢饮</a:t>
            </a:r>
            <a:r>
              <a:rPr lang="zh-CN" altLang="en-US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b="1" dirty="0"/>
              <a:t>在陋巷</a:t>
            </a:r>
            <a:r>
              <a:rPr lang="zh-CN" altLang="en-US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b="1" dirty="0"/>
              <a:t>人不堪其忧</a:t>
            </a:r>
            <a:r>
              <a:rPr lang="zh-CN" altLang="en-US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b="1" dirty="0"/>
              <a:t>回也不改其乐。贤哉</a:t>
            </a:r>
            <a:r>
              <a:rPr lang="zh-CN" altLang="en-US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b="1" dirty="0"/>
              <a:t>回也！</a:t>
            </a:r>
            <a:r>
              <a:rPr lang="en-US" altLang="zh-CN" b="1"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b="1">
              <a:ea typeface="PMingLiU-ExtB" panose="02020500000000000000" pitchFamily="18" charset="-120"/>
              <a:sym typeface="微软雅黑" panose="020B0503020204020204" pitchFamily="34" charset="-122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b="1" dirty="0">
                <a:latin typeface="+mj-ea"/>
                <a:ea typeface="+mj-ea"/>
                <a:sym typeface="微软雅黑" panose="020B0503020204020204" pitchFamily="34" charset="-122"/>
              </a:rPr>
              <a:t>1</a:t>
            </a:r>
            <a:r>
              <a:rPr lang="zh-CN" altLang="en-US" b="1" dirty="0">
                <a:sym typeface="微软雅黑" panose="020B0503020204020204" pitchFamily="34" charset="-122"/>
              </a:rPr>
              <a:t>）这里的</a:t>
            </a:r>
            <a:r>
              <a:rPr lang="en-US" altLang="zh-CN" b="1" dirty="0">
                <a:sym typeface="微软雅黑" panose="020B0503020204020204" pitchFamily="34" charset="-122"/>
              </a:rPr>
              <a:t>“</a:t>
            </a:r>
            <a:r>
              <a:rPr lang="zh-CN" altLang="en-US" b="1" dirty="0">
                <a:sym typeface="微软雅黑" panose="020B0503020204020204" pitchFamily="34" charset="-122"/>
              </a:rPr>
              <a:t>也</a:t>
            </a:r>
            <a:r>
              <a:rPr lang="en-US" altLang="zh-CN" b="1" dirty="0">
                <a:sym typeface="微软雅黑" panose="020B0503020204020204" pitchFamily="34" charset="-122"/>
              </a:rPr>
              <a:t>”</a:t>
            </a:r>
            <a:r>
              <a:rPr lang="zh-CN" altLang="en-US" b="1" dirty="0">
                <a:sym typeface="微软雅黑" panose="020B0503020204020204" pitchFamily="34" charset="-122"/>
              </a:rPr>
              <a:t>是</a:t>
            </a:r>
            <a:r>
              <a:rPr lang="en-US" altLang="zh-CN" b="1" dirty="0">
                <a:sym typeface="微软雅黑" panose="020B0503020204020204" pitchFamily="34" charset="-122"/>
              </a:rPr>
              <a:t>“</a:t>
            </a:r>
            <a:r>
              <a:rPr lang="zh-CN" altLang="en-US" b="1" dirty="0">
                <a:sym typeface="微软雅黑" panose="020B0503020204020204" pitchFamily="34" charset="-122"/>
              </a:rPr>
              <a:t>啊</a:t>
            </a:r>
            <a:r>
              <a:rPr lang="en-US" altLang="zh-CN" b="1" dirty="0">
                <a:sym typeface="微软雅黑" panose="020B0503020204020204" pitchFamily="34" charset="-122"/>
              </a:rPr>
              <a:t>”</a:t>
            </a:r>
            <a:r>
              <a:rPr lang="zh-CN" altLang="en-US" b="1" dirty="0">
                <a:sym typeface="微软雅黑" panose="020B0503020204020204" pitchFamily="34" charset="-122"/>
              </a:rPr>
              <a:t>的意思</a:t>
            </a:r>
            <a:r>
              <a:rPr lang="zh-CN" altLang="en-US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b="1" smtClean="0">
                <a:latin typeface="+mj-ea"/>
                <a:ea typeface="+mj-ea"/>
                <a:sym typeface="+mn-ea"/>
              </a:rPr>
              <a:t>表达了孔子对弟子颜回的</a:t>
            </a:r>
            <a:r>
              <a:rPr lang="zh-CN" altLang="en-US" b="1" u="sng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赞叹和自豪</a:t>
            </a:r>
            <a:r>
              <a:rPr lang="zh-CN" altLang="en-US" b="1" smtClean="0">
                <a:latin typeface="+mj-ea"/>
                <a:ea typeface="+mj-ea"/>
                <a:sym typeface="+mn-ea"/>
              </a:rPr>
              <a:t>。（</a:t>
            </a:r>
            <a:r>
              <a:rPr lang="zh-CN" altLang="en-US" b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品味情感</a:t>
            </a:r>
            <a:r>
              <a:rPr lang="zh-CN" altLang="en-US" b="1" smtClean="0">
                <a:latin typeface="+mj-ea"/>
                <a:ea typeface="+mj-ea"/>
                <a:sym typeface="+mn-ea"/>
              </a:rPr>
              <a:t>）</a:t>
            </a:r>
            <a:endParaRPr lang="zh-CN" altLang="en-US" b="1" smtClean="0">
              <a:latin typeface="+mj-ea"/>
              <a:ea typeface="+mj-ea"/>
              <a:sym typeface="+mn-ea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r>
              <a:rPr lang="en-US" altLang="zh-CN" b="1" dirty="0">
                <a:latin typeface="+mj-ea"/>
                <a:ea typeface="+mj-ea"/>
                <a:sym typeface="微软雅黑" panose="020B0503020204020204" pitchFamily="34" charset="-122"/>
              </a:rPr>
              <a:t>2</a:t>
            </a:r>
            <a:r>
              <a:rPr lang="zh-CN" altLang="en-US" b="1" dirty="0">
                <a:sym typeface="微软雅黑" panose="020B0503020204020204" pitchFamily="34" charset="-122"/>
              </a:rPr>
              <a:t>）孔子极力夸奖了颜回即使身处陋巷</a:t>
            </a:r>
            <a:r>
              <a:rPr lang="zh-CN" altLang="en-US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b="1" dirty="0">
                <a:sym typeface="微软雅黑" panose="020B0503020204020204" pitchFamily="34" charset="-122"/>
              </a:rPr>
              <a:t>穷困潦倒</a:t>
            </a:r>
            <a:r>
              <a:rPr lang="zh-CN" altLang="en-US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b="1" dirty="0">
                <a:sym typeface="微软雅黑" panose="020B0503020204020204" pitchFamily="34" charset="-122"/>
              </a:rPr>
              <a:t>依然悠然自得、追求精神的愉悦与满足</a:t>
            </a:r>
            <a:r>
              <a:rPr lang="zh-CN" altLang="en-US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b="1" u="sng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一心向学的可贵精神</a:t>
            </a:r>
            <a:r>
              <a:rPr lang="zh-CN" altLang="en-US" b="1" smtClean="0">
                <a:latin typeface="+mj-ea"/>
                <a:ea typeface="+mj-ea"/>
                <a:sym typeface="+mn-ea"/>
              </a:rPr>
              <a:t>（</a:t>
            </a:r>
            <a:r>
              <a:rPr lang="zh-CN" altLang="en-US" b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结合具体内容</a:t>
            </a:r>
            <a:r>
              <a:rPr lang="zh-CN" altLang="en-US" b="1" smtClean="0">
                <a:latin typeface="+mj-ea"/>
                <a:ea typeface="+mj-ea"/>
                <a:sym typeface="+mn-ea"/>
              </a:rPr>
              <a:t>）</a:t>
            </a:r>
            <a:r>
              <a:rPr lang="zh-CN" altLang="en-US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b="1" smtClean="0">
                <a:latin typeface="+mn-ea"/>
                <a:sym typeface="+mn-ea"/>
              </a:rPr>
              <a:t>我可以看到</a:t>
            </a:r>
            <a:r>
              <a:rPr lang="zh-CN" altLang="en-US" b="1" smtClean="0">
                <a:latin typeface="+mj-ea"/>
                <a:ea typeface="+mj-ea"/>
                <a:sym typeface="+mn-ea"/>
              </a:rPr>
              <a:t>孔子</a:t>
            </a:r>
            <a:r>
              <a:rPr lang="zh-CN" altLang="en-US" b="1" u="sng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赏识人才、安贫乐道的形象</a:t>
            </a:r>
            <a:r>
              <a:rPr lang="zh-CN" altLang="en-US" b="1" smtClean="0">
                <a:latin typeface="+mj-ea"/>
                <a:ea typeface="+mj-ea"/>
                <a:sym typeface="+mn-ea"/>
              </a:rPr>
              <a:t>。（</a:t>
            </a:r>
            <a:r>
              <a:rPr lang="zh-CN" altLang="en-US" b="1" smtClean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分析孔子形象</a:t>
            </a:r>
            <a:r>
              <a:rPr lang="zh-CN" altLang="en-US" b="1" smtClean="0">
                <a:latin typeface="+mj-ea"/>
                <a:ea typeface="+mj-ea"/>
                <a:sym typeface="+mn-ea"/>
              </a:rPr>
              <a:t>）</a:t>
            </a:r>
            <a:endParaRPr lang="zh-CN" altLang="en-US" sz="3500" b="1" dirty="0">
              <a:latin typeface="+mj-ea"/>
              <a:ea typeface="+mj-ea"/>
              <a:sym typeface="微软雅黑" panose="020B0503020204020204" pitchFamily="34" charset="-122"/>
            </a:endParaRPr>
          </a:p>
          <a:p>
            <a:pPr marL="0" indent="0">
              <a:buFont typeface="Wingdings" panose="05000000000000000000" pitchFamily="2" charset="2"/>
              <a:buNone/>
              <a:defRPr/>
            </a:pPr>
            <a:endParaRPr lang="zh-CN" altLang="en-US" sz="3500" b="1" dirty="0">
              <a:latin typeface="+mj-ea"/>
              <a:ea typeface="+mj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文本框 4"/>
          <p:cNvSpPr txBox="1">
            <a:spLocks noChangeArrowheads="1"/>
          </p:cNvSpPr>
          <p:nvPr/>
        </p:nvSpPr>
        <p:spPr bwMode="auto">
          <a:xfrm>
            <a:off x="519113" y="60325"/>
            <a:ext cx="1690687" cy="63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500">
                <a:latin typeface="楷体" panose="02010609060101010101" pitchFamily="49" charset="-122"/>
                <a:ea typeface="楷体" panose="02010609060101010101" pitchFamily="49" charset="-122"/>
              </a:rPr>
              <a:t>好学篇</a:t>
            </a:r>
            <a:endParaRPr lang="zh-CN" altLang="en-US" sz="3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08" name="内容占位符 6"/>
          <p:cNvSpPr>
            <a:spLocks noGrp="1"/>
          </p:cNvSpPr>
          <p:nvPr>
            <p:ph idx="4294967295"/>
          </p:nvPr>
        </p:nvSpPr>
        <p:spPr>
          <a:xfrm>
            <a:off x="190500" y="1621790"/>
            <a:ext cx="11811000" cy="125730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500" b="1" smtClean="0"/>
              <a:t>孔子认为自己并不是</a:t>
            </a:r>
            <a:r>
              <a:rPr lang="zh-CN" altLang="zh-CN" sz="3500" b="1" smtClean="0">
                <a:sym typeface="微软雅黑" panose="020B0503020204020204" pitchFamily="34" charset="-122"/>
              </a:rPr>
              <a:t>生来就</a:t>
            </a:r>
            <a:r>
              <a:rPr lang="zh-CN" altLang="en-US" sz="3500" b="1" smtClean="0">
                <a:sym typeface="微软雅黑" panose="020B0503020204020204" pitchFamily="34" charset="-122"/>
              </a:rPr>
              <a:t>有</a:t>
            </a:r>
            <a:r>
              <a:rPr lang="zh-CN" altLang="zh-CN" sz="3500" b="1" smtClean="0">
                <a:sym typeface="微软雅黑" panose="020B0503020204020204" pitchFamily="34" charset="-122"/>
              </a:rPr>
              <a:t>知识的人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500" b="1" smtClean="0">
                <a:sym typeface="微软雅黑" panose="020B0503020204020204" pitchFamily="34" charset="-122"/>
              </a:rPr>
              <a:t>而</a:t>
            </a:r>
            <a:r>
              <a:rPr lang="zh-CN" altLang="zh-CN" sz="3500" b="1" smtClean="0">
                <a:sym typeface="微软雅黑" panose="020B0503020204020204" pitchFamily="34" charset="-122"/>
              </a:rPr>
              <a:t>是爱好古代文化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500" b="1" smtClean="0">
                <a:sym typeface="微软雅黑" panose="020B0503020204020204" pitchFamily="34" charset="-122"/>
              </a:rPr>
              <a:t>勤奋敏捷地去求得知识的人。</a:t>
            </a:r>
            <a:endParaRPr lang="zh-CN" altLang="en-US" sz="3500" b="1" smtClean="0">
              <a:sym typeface="微软雅黑" panose="020B0503020204020204" pitchFamily="34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zh-CN" altLang="en-US" sz="2000" b="1" smtClean="0"/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500" b="1" smtClean="0"/>
              <a:t>孔子认为</a:t>
            </a:r>
            <a:r>
              <a:rPr lang="zh-CN" altLang="en-US" sz="3500" b="1" smtClean="0">
                <a:sym typeface="+mn-ea"/>
              </a:rPr>
              <a:t>即使只有十户人家的地方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500" b="1" smtClean="0">
                <a:sym typeface="+mn-ea"/>
              </a:rPr>
              <a:t>也必定有像我自己那么讲忠信的人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500" b="1" smtClean="0">
                <a:sym typeface="+mn-ea"/>
              </a:rPr>
              <a:t>只是没有自己那么好学</a:t>
            </a:r>
            <a:r>
              <a:rPr lang="zh-CN" altLang="en-US" sz="3500" b="1" u="sng" smtClean="0">
                <a:solidFill>
                  <a:srgbClr val="FF0000"/>
                </a:solidFill>
                <a:sym typeface="+mn-ea"/>
              </a:rPr>
              <a:t>啊</a:t>
            </a:r>
            <a:r>
              <a:rPr lang="zh-CN" altLang="en-US" sz="3500" b="1" smtClean="0">
                <a:sym typeface="+mn-ea"/>
              </a:rPr>
              <a:t>！     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（</a:t>
            </a:r>
            <a:r>
              <a:rPr lang="zh-CN" altLang="en-US" sz="35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自信自豪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）</a:t>
            </a:r>
            <a:endParaRPr lang="zh-CN" altLang="en-US" sz="3500" b="1" smtClean="0">
              <a:latin typeface="宋体" panose="02010600030101010101" pitchFamily="2" charset="-122"/>
              <a:sym typeface="+mn-ea"/>
            </a:endParaRPr>
          </a:p>
          <a:p>
            <a:pPr marL="0" indent="0">
              <a:buFont typeface="Wingdings" panose="05000000000000000000" pitchFamily="2" charset="2"/>
              <a:buNone/>
            </a:pPr>
            <a:endParaRPr lang="zh-CN" altLang="en-US" sz="2000" b="1" smtClean="0">
              <a:latin typeface="宋体" panose="02010600030101010101" pitchFamily="2" charset="-122"/>
              <a:sym typeface="微软雅黑" panose="020B0503020204020204" pitchFamily="34" charset="-122"/>
            </a:endParaRPr>
          </a:p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500" b="1" smtClean="0">
                <a:latin typeface="宋体" panose="02010600030101010101" pitchFamily="2" charset="-122"/>
                <a:sym typeface="微软雅黑" panose="020B0503020204020204" pitchFamily="34" charset="-122"/>
              </a:rPr>
              <a:t>有才德的人的好学是吃饭不要求饱足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500" b="1" smtClean="0">
                <a:latin typeface="宋体" panose="02010600030101010101" pitchFamily="2" charset="-122"/>
                <a:sym typeface="微软雅黑" panose="020B0503020204020204" pitchFamily="34" charset="-122"/>
              </a:rPr>
              <a:t>居住不要求安适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500" b="1" smtClean="0">
                <a:latin typeface="宋体" panose="02010600030101010101" pitchFamily="2" charset="-122"/>
                <a:sym typeface="微软雅黑" panose="020B0503020204020204" pitchFamily="34" charset="-122"/>
              </a:rPr>
              <a:t>做事勤奋敏捷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500" b="1" smtClean="0">
                <a:latin typeface="宋体" panose="02010600030101010101" pitchFamily="2" charset="-122"/>
                <a:sym typeface="微软雅黑" panose="020B0503020204020204" pitchFamily="34" charset="-122"/>
              </a:rPr>
              <a:t>说话小心谨慎</a:t>
            </a:r>
            <a:r>
              <a:rPr lang="zh-CN" altLang="en-US" sz="36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500" b="1" smtClean="0">
                <a:latin typeface="宋体" panose="02010600030101010101" pitchFamily="2" charset="-122"/>
                <a:sym typeface="微软雅黑" panose="020B0503020204020204" pitchFamily="34" charset="-122"/>
              </a:rPr>
              <a:t>请教（</a:t>
            </a:r>
            <a:r>
              <a:rPr lang="zh-CN" altLang="en-US" sz="3500" b="1" smtClean="0">
                <a:solidFill>
                  <a:srgbClr val="FF0000"/>
                </a:solidFill>
                <a:latin typeface="宋体" panose="02010600030101010101" pitchFamily="2" charset="-122"/>
                <a:sym typeface="微软雅黑" panose="020B0503020204020204" pitchFamily="34" charset="-122"/>
              </a:rPr>
              <a:t>就:接近</a:t>
            </a:r>
            <a:r>
              <a:rPr lang="zh-CN" altLang="en-US" sz="3500" b="1" smtClean="0">
                <a:latin typeface="宋体" panose="02010600030101010101" pitchFamily="2" charset="-122"/>
                <a:sym typeface="微软雅黑" panose="020B0503020204020204" pitchFamily="34" charset="-122"/>
              </a:rPr>
              <a:t>）有道德的人来端正自己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。                           （</a:t>
            </a:r>
            <a:r>
              <a:rPr lang="zh-CN" altLang="en-US" sz="35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严格要求自己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）</a:t>
            </a:r>
            <a:endParaRPr lang="zh-CN" altLang="en-US" sz="3500" b="1" smtClean="0">
              <a:latin typeface="宋体" panose="02010600030101010101" pitchFamily="2" charset="-122"/>
              <a:sym typeface="微软雅黑" panose="020B0503020204020204" pitchFamily="34" charset="-122"/>
            </a:endParaRP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2364740" y="852805"/>
            <a:ext cx="5689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/>
              <a:t>也、焉：表示</a:t>
            </a:r>
            <a:r>
              <a:rPr lang="zh-CN" altLang="en-US" sz="3600">
                <a:solidFill>
                  <a:srgbClr val="FF0000"/>
                </a:solidFill>
              </a:rPr>
              <a:t>肯定</a:t>
            </a:r>
            <a:r>
              <a:rPr lang="zh-CN" altLang="en-US" sz="3600"/>
              <a:t>的语气。</a:t>
            </a:r>
            <a:endParaRPr lang="zh-CN" altLang="en-US" sz="36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文本框 4"/>
          <p:cNvSpPr txBox="1">
            <a:spLocks noChangeArrowheads="1"/>
          </p:cNvSpPr>
          <p:nvPr/>
        </p:nvSpPr>
        <p:spPr bwMode="auto">
          <a:xfrm>
            <a:off x="519113" y="60325"/>
            <a:ext cx="1690687" cy="635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500">
                <a:latin typeface="楷体" panose="02010609060101010101" pitchFamily="49" charset="-122"/>
                <a:ea typeface="楷体" panose="02010609060101010101" pitchFamily="49" charset="-122"/>
              </a:rPr>
              <a:t>好学篇</a:t>
            </a:r>
            <a:endParaRPr lang="zh-CN" altLang="en-US" sz="3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1" name="内容占位符 6"/>
          <p:cNvSpPr>
            <a:spLocks noGrp="1"/>
          </p:cNvSpPr>
          <p:nvPr>
            <p:ph idx="4294967295"/>
          </p:nvPr>
        </p:nvSpPr>
        <p:spPr>
          <a:xfrm>
            <a:off x="233045" y="1621790"/>
            <a:ext cx="11449685" cy="125730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500" b="1" smtClean="0">
                <a:sym typeface="微软雅黑" panose="020B0503020204020204" pitchFamily="34" charset="-122"/>
              </a:rPr>
              <a:t>他这个人</a:t>
            </a:r>
            <a:r>
              <a:rPr lang="zh-CN" altLang="en-US" sz="35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500" b="1" smtClean="0">
                <a:sym typeface="微软雅黑" panose="020B0503020204020204" pitchFamily="34" charset="-122"/>
              </a:rPr>
              <a:t>发愤用功连吃饭都忘了</a:t>
            </a:r>
            <a:r>
              <a:rPr lang="zh-CN" altLang="en-US" sz="35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500" b="1" smtClean="0">
                <a:sym typeface="微软雅黑" panose="020B0503020204020204" pitchFamily="34" charset="-122"/>
              </a:rPr>
              <a:t>快乐得把一切忧愁都忘了</a:t>
            </a:r>
            <a:r>
              <a:rPr lang="zh-CN" altLang="en-US" sz="35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500" b="1" smtClean="0">
                <a:sym typeface="微软雅黑" panose="020B0503020204020204" pitchFamily="34" charset="-122"/>
              </a:rPr>
              <a:t>连自己快要老了都不知道</a:t>
            </a:r>
            <a:r>
              <a:rPr lang="zh-CN" altLang="en-US" sz="3500" b="1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500" b="1" smtClean="0">
                <a:sym typeface="微软雅黑" panose="020B0503020204020204" pitchFamily="34" charset="-122"/>
              </a:rPr>
              <a:t>如此而已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。   （</a:t>
            </a:r>
            <a:r>
              <a:rPr lang="zh-CN" altLang="en-US" sz="35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好学发奋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）</a:t>
            </a:r>
            <a:endParaRPr lang="zh-CN" altLang="en-US" sz="3500" b="1" smtClean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2813050" y="818515"/>
            <a:ext cx="836676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600"/>
              <a:t>尔：同</a:t>
            </a:r>
            <a:r>
              <a:rPr lang="zh-CN" altLang="en-US" sz="3600">
                <a:solidFill>
                  <a:schemeClr val="tx1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/>
              <a:t>耳</a:t>
            </a:r>
            <a:r>
              <a:rPr lang="en-US" altLang="zh-CN" sz="3600">
                <a:solidFill>
                  <a:schemeClr val="tx1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3600"/>
              <a:t>,而已</a:t>
            </a:r>
            <a:r>
              <a:rPr lang="zh-CN" altLang="en-US" sz="3600">
                <a:sym typeface="+mn-ea"/>
              </a:rPr>
              <a:t>,</a:t>
            </a:r>
            <a:r>
              <a:rPr lang="zh-CN" altLang="en-US" sz="3600"/>
              <a:t>罢了</a:t>
            </a:r>
            <a:r>
              <a:rPr lang="zh-CN" altLang="en-US" sz="3600">
                <a:sym typeface="+mn-ea"/>
              </a:rPr>
              <a:t>,</a:t>
            </a:r>
            <a:r>
              <a:rPr lang="zh-CN" altLang="en-US" sz="3600"/>
              <a:t>表示</a:t>
            </a:r>
            <a:r>
              <a:rPr lang="zh-CN" altLang="en-US" sz="3600">
                <a:solidFill>
                  <a:srgbClr val="FF0000"/>
                </a:solidFill>
              </a:rPr>
              <a:t>感叹</a:t>
            </a:r>
            <a:r>
              <a:rPr lang="zh-CN" altLang="en-US" sz="3600">
                <a:solidFill>
                  <a:schemeClr val="tx1"/>
                </a:solidFill>
              </a:rPr>
              <a:t>的语气</a:t>
            </a:r>
            <a:r>
              <a:rPr lang="zh-CN" altLang="en-US" sz="3600"/>
              <a:t>。</a:t>
            </a:r>
            <a:endParaRPr lang="zh-CN" altLang="en-US" sz="3600"/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2813050" y="3750945"/>
            <a:ext cx="4772025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/>
              <a:t>哉：表示</a:t>
            </a:r>
            <a:r>
              <a:rPr lang="zh-CN" altLang="en-US" sz="3600">
                <a:solidFill>
                  <a:srgbClr val="FF0000"/>
                </a:solidFill>
              </a:rPr>
              <a:t>疑问</a:t>
            </a:r>
            <a:r>
              <a:rPr lang="zh-CN" altLang="en-US" sz="3600"/>
              <a:t>的语气。</a:t>
            </a:r>
            <a:endParaRPr lang="zh-CN" altLang="en-US" sz="3600"/>
          </a:p>
        </p:txBody>
      </p:sp>
      <p:sp>
        <p:nvSpPr>
          <p:cNvPr id="73734" name="内容占位符 6"/>
          <p:cNvSpPr/>
          <p:nvPr/>
        </p:nvSpPr>
        <p:spPr bwMode="auto">
          <a:xfrm>
            <a:off x="198120" y="4392295"/>
            <a:ext cx="11520170" cy="125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zh-CN" altLang="en-US" sz="3450">
                <a:sym typeface="+mn-ea"/>
              </a:rPr>
              <a:t>默默地记住</a:t>
            </a:r>
            <a:r>
              <a:rPr lang="zh-CN" altLang="en-US" sz="345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（</a:t>
            </a:r>
            <a:r>
              <a:rPr lang="zh-CN" altLang="en-US" sz="3450">
                <a:solidFill>
                  <a:srgbClr val="FF0000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45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识</a:t>
            </a:r>
            <a:r>
              <a:rPr lang="en-US" altLang="zh-CN" sz="3450">
                <a:solidFill>
                  <a:srgbClr val="FF0000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345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同</a:t>
            </a:r>
            <a:r>
              <a:rPr lang="zh-CN" altLang="en-US" sz="3450">
                <a:solidFill>
                  <a:srgbClr val="FF0000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45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志</a:t>
            </a:r>
            <a:r>
              <a:rPr lang="en-US" altLang="zh-CN" sz="3450">
                <a:solidFill>
                  <a:srgbClr val="FF0000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3450" smtClean="0">
                <a:solidFill>
                  <a:srgbClr val="FF0000"/>
                </a:solidFill>
                <a:sym typeface="微软雅黑" panose="020B0503020204020204" pitchFamily="34" charset="-122"/>
              </a:rPr>
              <a:t>,记住</a:t>
            </a:r>
            <a:r>
              <a:rPr lang="zh-CN" altLang="en-US" sz="345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）</a:t>
            </a:r>
            <a:r>
              <a:rPr lang="zh-CN" altLang="en-US" sz="3450">
                <a:sym typeface="+mn-ea"/>
              </a:rPr>
              <a:t>所学的知识</a:t>
            </a:r>
            <a:r>
              <a:rPr lang="zh-CN" altLang="en-US" sz="345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450">
                <a:latin typeface="+mj-ea"/>
                <a:ea typeface="+mj-ea"/>
                <a:sym typeface="+mn-ea"/>
              </a:rPr>
              <a:t>勤奋</a:t>
            </a:r>
            <a:r>
              <a:rPr lang="zh-CN" altLang="en-US" sz="3450">
                <a:sym typeface="+mn-ea"/>
              </a:rPr>
              <a:t>学习不感到满足</a:t>
            </a:r>
            <a:r>
              <a:rPr lang="zh-CN" altLang="en-US" sz="345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450">
                <a:sym typeface="+mn-ea"/>
              </a:rPr>
              <a:t>教诲别人不感到倦怠</a:t>
            </a:r>
            <a:r>
              <a:rPr lang="zh-CN" altLang="en-US" sz="345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450">
                <a:sym typeface="+mn-ea"/>
              </a:rPr>
              <a:t>这些事情我做到了哪些</a:t>
            </a:r>
            <a:r>
              <a:rPr lang="zh-CN" altLang="en-US" sz="3450" u="sng">
                <a:solidFill>
                  <a:srgbClr val="FF0000"/>
                </a:solidFill>
                <a:sym typeface="+mn-ea"/>
              </a:rPr>
              <a:t>呢</a:t>
            </a:r>
            <a:r>
              <a:rPr lang="zh-CN" altLang="en-US" sz="3450">
                <a:sym typeface="+mn-ea"/>
              </a:rPr>
              <a:t>？</a:t>
            </a:r>
            <a:endParaRPr lang="zh-CN" altLang="en-US" sz="3450">
              <a:sym typeface="+mn-ea"/>
            </a:endParaRPr>
          </a:p>
          <a:p>
            <a:pPr eaLnBrk="0" hangingPunct="0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zh-CN" altLang="en-US" sz="3450">
                <a:sym typeface="+mn-ea"/>
              </a:rPr>
              <a:t>                                                            </a:t>
            </a:r>
            <a:r>
              <a:rPr lang="zh-CN" altLang="en-US" sz="3450">
                <a:latin typeface="宋体" panose="02010600030101010101" pitchFamily="2" charset="-122"/>
                <a:sym typeface="+mn-ea"/>
              </a:rPr>
              <a:t>（</a:t>
            </a:r>
            <a:r>
              <a:rPr lang="zh-CN" altLang="en-US" sz="345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自我反省和谦虚</a:t>
            </a:r>
            <a:r>
              <a:rPr lang="zh-CN" altLang="en-US" sz="3450">
                <a:latin typeface="宋体" panose="02010600030101010101" pitchFamily="2" charset="-122"/>
                <a:sym typeface="+mn-ea"/>
              </a:rPr>
              <a:t>）</a:t>
            </a:r>
            <a:endParaRPr lang="zh-CN" altLang="en-US" sz="3450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3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37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/>
      <p:bldP spid="7373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文本框 4"/>
          <p:cNvSpPr txBox="1">
            <a:spLocks noChangeArrowheads="1"/>
          </p:cNvSpPr>
          <p:nvPr/>
        </p:nvSpPr>
        <p:spPr bwMode="auto">
          <a:xfrm>
            <a:off x="519113" y="60325"/>
            <a:ext cx="1690687" cy="6299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</p:spPr>
        <p:txBody>
          <a:bodyPr>
            <a:spAutoFit/>
          </a:bodyPr>
          <a:lstStyle/>
          <a:p>
            <a:r>
              <a:rPr lang="zh-CN" altLang="en-US" sz="3500">
                <a:latin typeface="楷体" panose="02010609060101010101" pitchFamily="49" charset="-122"/>
                <a:ea typeface="楷体" panose="02010609060101010101" pitchFamily="49" charset="-122"/>
              </a:rPr>
              <a:t>颜回篇</a:t>
            </a:r>
            <a:endParaRPr lang="zh-CN" altLang="en-US" sz="3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31" name="内容占位符 6"/>
          <p:cNvSpPr>
            <a:spLocks noGrp="1"/>
          </p:cNvSpPr>
          <p:nvPr>
            <p:ph idx="4294967295"/>
          </p:nvPr>
        </p:nvSpPr>
        <p:spPr>
          <a:xfrm>
            <a:off x="233045" y="1478280"/>
            <a:ext cx="11449685" cy="664210"/>
          </a:xfrm>
        </p:spPr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r>
              <a:rPr lang="zh-CN" altLang="en-US" sz="3500" b="1" smtClean="0">
                <a:sym typeface="+mn-ea"/>
              </a:rPr>
              <a:t>孔子认为子贡确实不如颜回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。        （</a:t>
            </a:r>
            <a:r>
              <a:rPr lang="zh-CN" altLang="en-US" sz="3500" b="1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赞叹和自豪</a:t>
            </a:r>
            <a:r>
              <a:rPr lang="zh-CN" altLang="en-US" sz="3500" b="1" smtClean="0">
                <a:latin typeface="宋体" panose="02010600030101010101" pitchFamily="2" charset="-122"/>
                <a:sym typeface="+mn-ea"/>
              </a:rPr>
              <a:t>）            </a:t>
            </a:r>
            <a:endParaRPr lang="zh-CN" altLang="en-US" sz="3500" b="1" smtClean="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2209800" y="833120"/>
            <a:ext cx="903287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600"/>
              <a:t>也：表示</a:t>
            </a:r>
            <a:r>
              <a:rPr lang="zh-CN" altLang="en-US" sz="3600">
                <a:solidFill>
                  <a:srgbClr val="FF0000"/>
                </a:solidFill>
              </a:rPr>
              <a:t>肯定</a:t>
            </a:r>
            <a:r>
              <a:rPr lang="zh-CN" altLang="en-US" sz="3600">
                <a:solidFill>
                  <a:schemeClr val="tx1"/>
                </a:solidFill>
              </a:rPr>
              <a:t>语气</a:t>
            </a:r>
            <a:r>
              <a:rPr lang="zh-CN" altLang="en-US" sz="3600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chemeClr val="tx1"/>
                </a:solidFill>
              </a:rPr>
              <a:t>对颜回好学的欣赏之情</a:t>
            </a:r>
            <a:r>
              <a:rPr lang="zh-CN" altLang="en-US" sz="3600"/>
              <a:t>。</a:t>
            </a:r>
            <a:endParaRPr lang="zh-CN" altLang="en-US" sz="3600"/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2209800" y="2780665"/>
            <a:ext cx="490093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600"/>
              <a:t>矣：</a:t>
            </a:r>
            <a:r>
              <a:rPr lang="zh-CN" altLang="en-US" sz="3600" smtClean="0">
                <a:latin typeface="宋体" panose="02010600030101010101" pitchFamily="2" charset="-122"/>
                <a:sym typeface="微软雅黑" panose="020B0503020204020204" pitchFamily="34" charset="-122"/>
              </a:rPr>
              <a:t>了</a:t>
            </a:r>
            <a:r>
              <a:rPr lang="zh-CN" altLang="en-US" sz="3600">
                <a:sym typeface="+mn-ea"/>
              </a:rPr>
              <a:t>,</a:t>
            </a:r>
            <a:r>
              <a:rPr lang="zh-CN" altLang="en-US" sz="3600">
                <a:sym typeface="+mn-ea"/>
              </a:rPr>
              <a:t>表示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感叹</a:t>
            </a:r>
            <a:r>
              <a:rPr lang="zh-CN" altLang="en-US" sz="3600"/>
              <a:t>语气。</a:t>
            </a:r>
            <a:endParaRPr lang="zh-CN" altLang="en-US" sz="3600"/>
          </a:p>
        </p:txBody>
      </p:sp>
      <p:sp>
        <p:nvSpPr>
          <p:cNvPr id="73734" name="内容占位符 6"/>
          <p:cNvSpPr/>
          <p:nvPr/>
        </p:nvSpPr>
        <p:spPr bwMode="auto">
          <a:xfrm>
            <a:off x="162560" y="3425825"/>
            <a:ext cx="11520170" cy="125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0" hangingPunct="0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zh-CN" altLang="en-US" sz="3450" smtClean="0">
                <a:sym typeface="+mn-ea"/>
              </a:rPr>
              <a:t>孔子认为颜回</a:t>
            </a:r>
            <a:r>
              <a:rPr lang="zh-CN" altLang="en-US" sz="3450" dirty="0">
                <a:sym typeface="+mn-ea"/>
              </a:rPr>
              <a:t>死了</a:t>
            </a:r>
            <a:r>
              <a:rPr lang="zh-CN" altLang="en-US" sz="3450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450" dirty="0">
                <a:sym typeface="+mn-ea"/>
              </a:rPr>
              <a:t>就再也没有</a:t>
            </a:r>
            <a:r>
              <a:rPr lang="zh-CN" altLang="en-US" sz="3450" dirty="0">
                <a:solidFill>
                  <a:srgbClr val="FF0000"/>
                </a:solidFill>
                <a:sym typeface="+mn-ea"/>
              </a:rPr>
              <a:t>（</a:t>
            </a:r>
            <a:r>
              <a:rPr lang="zh-CN" altLang="en-US" sz="3450">
                <a:solidFill>
                  <a:srgbClr val="FF0000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450" dirty="0">
                <a:solidFill>
                  <a:srgbClr val="FF0000"/>
                </a:solidFill>
                <a:sym typeface="+mn-ea"/>
              </a:rPr>
              <a:t>亡</a:t>
            </a:r>
            <a:r>
              <a:rPr lang="zh-CN" altLang="en-US" sz="3450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450" dirty="0">
                <a:solidFill>
                  <a:srgbClr val="FF0000"/>
                </a:solidFill>
                <a:sym typeface="+mn-ea"/>
              </a:rPr>
              <a:t>同</a:t>
            </a:r>
            <a:r>
              <a:rPr lang="zh-CN" altLang="en-US" sz="3450">
                <a:solidFill>
                  <a:srgbClr val="FF0000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450" dirty="0">
                <a:solidFill>
                  <a:srgbClr val="FF0000"/>
                </a:solidFill>
                <a:sym typeface="+mn-ea"/>
              </a:rPr>
              <a:t>无</a:t>
            </a:r>
            <a:r>
              <a:rPr lang="zh-CN" altLang="en-US" sz="3450" dirty="0">
                <a:solidFill>
                  <a:srgbClr val="FF0000"/>
                </a:solidFill>
                <a:uFillTx/>
                <a:ea typeface="SimSun-ExtB" panose="02010609060101010101" pitchFamily="49" charset="-122"/>
                <a:sym typeface="+mn-ea"/>
              </a:rPr>
              <a:t>”</a:t>
            </a:r>
            <a:r>
              <a:rPr lang="zh-CN" altLang="en-US" sz="3450" smtClean="0">
                <a:solidFill>
                  <a:srgbClr val="FF0000"/>
                </a:solidFill>
                <a:sym typeface="微软雅黑" panose="020B0503020204020204" pitchFamily="34" charset="-122"/>
              </a:rPr>
              <a:t>,没有</a:t>
            </a:r>
            <a:r>
              <a:rPr lang="zh-CN" altLang="en-US" sz="3450" dirty="0">
                <a:solidFill>
                  <a:srgbClr val="FF0000"/>
                </a:solidFill>
                <a:sym typeface="+mn-ea"/>
              </a:rPr>
              <a:t>）</a:t>
            </a:r>
            <a:r>
              <a:rPr lang="zh-CN" altLang="en-US" sz="3450" dirty="0">
                <a:sym typeface="+mn-ea"/>
              </a:rPr>
              <a:t>有好学的人</a:t>
            </a:r>
            <a:r>
              <a:rPr lang="zh-CN" altLang="en-US" sz="3450" u="sng" dirty="0">
                <a:solidFill>
                  <a:srgbClr val="FF0000"/>
                </a:solidFill>
                <a:sym typeface="+mn-ea"/>
              </a:rPr>
              <a:t>了</a:t>
            </a:r>
            <a:r>
              <a:rPr lang="zh-CN" altLang="en-US" sz="3450" smtClean="0">
                <a:sym typeface="微软雅黑" panose="020B0503020204020204" pitchFamily="34" charset="-122"/>
              </a:rPr>
              <a:t>。                                                     </a:t>
            </a:r>
            <a:r>
              <a:rPr lang="zh-CN" altLang="en-US" sz="3450" smtClean="0">
                <a:latin typeface="宋体" panose="02010600030101010101" pitchFamily="2" charset="-122"/>
                <a:sym typeface="+mn-ea"/>
              </a:rPr>
              <a:t>（</a:t>
            </a:r>
            <a:r>
              <a:rPr lang="zh-CN" altLang="en-US" sz="345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惋惜</a:t>
            </a:r>
            <a:r>
              <a:rPr lang="zh-CN" altLang="en-US" sz="3450" smtClean="0">
                <a:latin typeface="宋体" panose="02010600030101010101" pitchFamily="2" charset="-122"/>
                <a:sym typeface="+mn-ea"/>
              </a:rPr>
              <a:t>）</a:t>
            </a:r>
            <a:endParaRPr lang="zh-CN" altLang="en-US" sz="3450"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209800" y="5127625"/>
            <a:ext cx="490093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algn="l"/>
            <a:r>
              <a:rPr lang="zh-CN" altLang="en-US" sz="3600" dirty="0">
                <a:latin typeface="+mj-ea"/>
                <a:ea typeface="+mj-ea"/>
                <a:sym typeface="+mn-ea"/>
              </a:rPr>
              <a:t>噫</a:t>
            </a:r>
            <a:r>
              <a:rPr lang="zh-CN" altLang="en-US" sz="3600"/>
              <a:t>：</a:t>
            </a:r>
            <a:r>
              <a:rPr lang="zh-CN" altLang="en-US" sz="3600" smtClean="0">
                <a:latin typeface="宋体" panose="02010600030101010101" pitchFamily="2" charset="-122"/>
                <a:sym typeface="微软雅黑" panose="020B0503020204020204" pitchFamily="34" charset="-122"/>
              </a:rPr>
              <a:t>哎</a:t>
            </a:r>
            <a:r>
              <a:rPr lang="zh-CN" altLang="en-US" sz="3600">
                <a:sym typeface="+mn-ea"/>
              </a:rPr>
              <a:t>,</a:t>
            </a:r>
            <a:r>
              <a:rPr lang="zh-CN" altLang="en-US" sz="3600">
                <a:sym typeface="+mn-ea"/>
              </a:rPr>
              <a:t>表示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感叹</a:t>
            </a:r>
            <a:r>
              <a:rPr lang="zh-CN" altLang="en-US" sz="3600"/>
              <a:t>语气。</a:t>
            </a:r>
            <a:endParaRPr lang="zh-CN" altLang="en-US" sz="3600"/>
          </a:p>
        </p:txBody>
      </p:sp>
      <p:sp>
        <p:nvSpPr>
          <p:cNvPr id="4" name="内容占位符 6"/>
          <p:cNvSpPr/>
          <p:nvPr/>
        </p:nvSpPr>
        <p:spPr bwMode="auto">
          <a:xfrm>
            <a:off x="162560" y="5772785"/>
            <a:ext cx="11520170" cy="125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p>
            <a:pPr eaLnBrk="0" hangingPunct="0">
              <a:spcBef>
                <a:spcPct val="20000"/>
              </a:spcBef>
              <a:buFont typeface="Wingdings" panose="05000000000000000000" pitchFamily="2" charset="2"/>
              <a:buNone/>
            </a:pPr>
            <a:r>
              <a:rPr lang="zh-CN" altLang="en-US" sz="3450" smtClean="0">
                <a:sym typeface="+mn-ea"/>
              </a:rPr>
              <a:t>孔子认为颜回</a:t>
            </a:r>
            <a:r>
              <a:rPr lang="zh-CN" altLang="en-US" sz="3450" dirty="0">
                <a:sym typeface="+mn-ea"/>
              </a:rPr>
              <a:t>死了</a:t>
            </a:r>
            <a:r>
              <a:rPr lang="zh-CN" altLang="en-US" sz="3450" smtClean="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450" dirty="0">
                <a:sym typeface="+mn-ea"/>
              </a:rPr>
              <a:t>是老天要他的命呀！</a:t>
            </a:r>
            <a:r>
              <a:rPr lang="zh-CN" altLang="en-US" sz="3450" smtClean="0">
                <a:sym typeface="微软雅黑" panose="020B0503020204020204" pitchFamily="34" charset="-122"/>
              </a:rPr>
              <a:t>     </a:t>
            </a:r>
            <a:r>
              <a:rPr lang="zh-CN" altLang="en-US" sz="3450" smtClean="0">
                <a:latin typeface="宋体" panose="02010600030101010101" pitchFamily="2" charset="-122"/>
                <a:sym typeface="+mn-ea"/>
              </a:rPr>
              <a:t>（</a:t>
            </a:r>
            <a:r>
              <a:rPr lang="zh-CN" altLang="en-US" sz="345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悲痛</a:t>
            </a:r>
            <a:r>
              <a:rPr lang="zh-CN" altLang="en-US" sz="3450" smtClean="0">
                <a:latin typeface="宋体" panose="02010600030101010101" pitchFamily="2" charset="-122"/>
                <a:sym typeface="+mn-ea"/>
              </a:rPr>
              <a:t>）</a:t>
            </a:r>
            <a:endParaRPr lang="zh-CN" altLang="en-US" sz="3450"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1" grpId="0" build="p"/>
      <p:bldP spid="73734" grpId="0" build="p"/>
      <p:bldP spid="4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1125220" y="1391920"/>
            <a:ext cx="974344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/>
              <a:t>也：</a:t>
            </a:r>
            <a:r>
              <a:rPr lang="zh-CN" altLang="en-US" sz="3600">
                <a:solidFill>
                  <a:srgbClr val="FF0000"/>
                </a:solidFill>
                <a:sym typeface="+mn-ea"/>
              </a:rPr>
              <a:t>赞叹、</a:t>
            </a:r>
            <a:r>
              <a:rPr lang="zh-CN" altLang="en-US" sz="3600">
                <a:solidFill>
                  <a:srgbClr val="FF0000"/>
                </a:solidFill>
              </a:rPr>
              <a:t>自豪</a:t>
            </a:r>
            <a:r>
              <a:rPr lang="zh-CN" altLang="en-US" sz="3600">
                <a:sym typeface="+mn-ea"/>
              </a:rPr>
              <a:t>,</a:t>
            </a:r>
            <a:r>
              <a:rPr lang="zh-CN" altLang="en-US" sz="3600"/>
              <a:t>对颜回聪慧、好学的欣赏之情。</a:t>
            </a:r>
            <a:endParaRPr lang="zh-CN" altLang="en-US" sz="3600"/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1125220" y="4289425"/>
            <a:ext cx="247840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/>
              <a:t>矣：</a:t>
            </a:r>
            <a:r>
              <a:rPr lang="zh-CN" altLang="en-US" sz="3600">
                <a:solidFill>
                  <a:srgbClr val="FF0000"/>
                </a:solidFill>
              </a:rPr>
              <a:t>惋惜</a:t>
            </a:r>
            <a:r>
              <a:rPr lang="zh-CN" altLang="en-US" sz="3600"/>
              <a:t>。</a:t>
            </a:r>
            <a:endParaRPr lang="zh-CN" altLang="en-US" sz="3600"/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125220" y="5256530"/>
            <a:ext cx="247840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r>
              <a:rPr lang="zh-CN" altLang="en-US" sz="3600"/>
              <a:t>噫：</a:t>
            </a:r>
            <a:r>
              <a:rPr lang="zh-CN" altLang="en-US" sz="3600">
                <a:solidFill>
                  <a:srgbClr val="FF0000"/>
                </a:solidFill>
              </a:rPr>
              <a:t>悲痛</a:t>
            </a:r>
            <a:r>
              <a:rPr lang="zh-CN" altLang="en-US" sz="3600"/>
              <a:t>。</a:t>
            </a:r>
            <a:endParaRPr lang="zh-CN" altLang="en-US" sz="3600"/>
          </a:p>
        </p:txBody>
      </p:sp>
      <p:sp>
        <p:nvSpPr>
          <p:cNvPr id="59394" name="文本框 3"/>
          <p:cNvSpPr txBox="1">
            <a:spLocks noChangeArrowheads="1"/>
          </p:cNvSpPr>
          <p:nvPr/>
        </p:nvSpPr>
        <p:spPr bwMode="auto">
          <a:xfrm>
            <a:off x="119063" y="260350"/>
            <a:ext cx="2289175" cy="7067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板书设计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125220" y="2329815"/>
            <a:ext cx="93522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p>
            <a:pPr algn="l"/>
            <a:r>
              <a:rPr lang="zh-CN" altLang="en-US" sz="3600"/>
              <a:t>尔：同</a:t>
            </a:r>
            <a:r>
              <a:rPr lang="zh-CN" altLang="en-US" sz="3600">
                <a:solidFill>
                  <a:schemeClr val="tx1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>
                <a:solidFill>
                  <a:schemeClr val="tx1"/>
                </a:solidFill>
              </a:rPr>
              <a:t>耳</a:t>
            </a:r>
            <a:r>
              <a:rPr lang="en-US" altLang="zh-CN" sz="3600">
                <a:solidFill>
                  <a:schemeClr val="tx1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3600">
                <a:sym typeface="+mn-ea"/>
              </a:rPr>
              <a:t>,</a:t>
            </a:r>
            <a:r>
              <a:rPr lang="zh-CN" altLang="en-US" sz="3600"/>
              <a:t>表示</a:t>
            </a:r>
            <a:r>
              <a:rPr lang="zh-CN" altLang="en-US" sz="3600">
                <a:solidFill>
                  <a:srgbClr val="FF0000"/>
                </a:solidFill>
              </a:rPr>
              <a:t>感叹</a:t>
            </a:r>
            <a:r>
              <a:rPr lang="zh-CN" altLang="en-US" sz="3600">
                <a:solidFill>
                  <a:schemeClr val="tx1"/>
                </a:solidFill>
              </a:rPr>
              <a:t>的语气</a:t>
            </a:r>
            <a:r>
              <a:rPr lang="zh-CN" altLang="en-US" sz="3600">
                <a:sym typeface="+mn-ea"/>
              </a:rPr>
              <a:t>,孔子的</a:t>
            </a:r>
            <a:r>
              <a:rPr lang="zh-CN" altLang="en-US" sz="360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好学发奋</a:t>
            </a:r>
            <a:r>
              <a:rPr lang="zh-CN" altLang="en-US" sz="360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600" smtClean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125220" y="3290570"/>
            <a:ext cx="9491980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p>
            <a:pPr algn="l"/>
            <a:r>
              <a:rPr lang="zh-CN" altLang="en-US" sz="3600"/>
              <a:t>哉：表示</a:t>
            </a:r>
            <a:r>
              <a:rPr lang="zh-CN" altLang="en-US" sz="3600">
                <a:solidFill>
                  <a:srgbClr val="FF0000"/>
                </a:solidFill>
              </a:rPr>
              <a:t>疑问</a:t>
            </a:r>
            <a:r>
              <a:rPr lang="zh-CN" altLang="en-US" sz="3600"/>
              <a:t>的语气</a:t>
            </a:r>
            <a:r>
              <a:rPr lang="zh-CN" altLang="en-US" sz="3600">
                <a:sym typeface="+mn-ea"/>
              </a:rPr>
              <a:t>,孔子的</a:t>
            </a:r>
            <a:r>
              <a:rPr lang="zh-CN" altLang="en-US" sz="3600" smtClean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自我反省和谦虚</a:t>
            </a:r>
            <a:r>
              <a:rPr lang="zh-CN" altLang="en-US" sz="3600"/>
              <a:t>。</a:t>
            </a:r>
            <a:endParaRPr lang="zh-CN" altLang="en-US" sz="36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 167"/>
          <p:cNvSpPr/>
          <p:nvPr/>
        </p:nvSpPr>
        <p:spPr>
          <a:xfrm>
            <a:off x="1676400" y="215900"/>
            <a:ext cx="2033588" cy="546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65538" name="文本框 4"/>
          <p:cNvSpPr txBox="1">
            <a:spLocks noChangeArrowheads="1"/>
          </p:cNvSpPr>
          <p:nvPr/>
        </p:nvSpPr>
        <p:spPr bwMode="auto">
          <a:xfrm>
            <a:off x="1633538" y="166688"/>
            <a:ext cx="211931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成语积累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46250" y="1765300"/>
            <a:ext cx="7781925" cy="4398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不亦乐乎            三省吾身三十而立            温故知新</a:t>
            </a:r>
            <a:endParaRPr lang="zh-CN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乐在其中            富贵浮云</a:t>
            </a:r>
            <a:endParaRPr lang="zh-CN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三人行必有我师      择善而从逝者如斯            不舍昼夜           匹夫不可夺志        博学笃志           </a:t>
            </a:r>
            <a:endParaRPr lang="zh-CN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切问近思                                </a:t>
            </a:r>
            <a:endParaRPr lang="zh-CN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540" name="文本框 1"/>
          <p:cNvSpPr txBox="1">
            <a:spLocks noChangeArrowheads="1"/>
          </p:cNvSpPr>
          <p:nvPr/>
        </p:nvSpPr>
        <p:spPr bwMode="auto">
          <a:xfrm>
            <a:off x="1633538" y="941388"/>
            <a:ext cx="7551737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按顺序找出文中的成语：</a:t>
            </a:r>
            <a:endParaRPr lang="zh-CN" altLang="en-US" sz="40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9217"/>
          <p:cNvSpPr txBox="1"/>
          <p:nvPr/>
        </p:nvSpPr>
        <p:spPr>
          <a:xfrm>
            <a:off x="479425" y="1327150"/>
            <a:ext cx="11233150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altLang="zh-CN" sz="36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36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　 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论语</a:t>
            </a:r>
            <a:r>
              <a:rPr lang="en-US" altLang="zh-CN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儒家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经典著作之一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它以</a:t>
            </a:r>
            <a:r>
              <a:rPr lang="zh-CN" altLang="en-US" sz="3600" u="sng" dirty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语录体和对话文体</a:t>
            </a:r>
            <a:r>
              <a:rPr lang="zh-CN" altLang="en-US" sz="3600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黑体" panose="02010609060101010101" pitchFamily="2" charset="-122"/>
                <a:ea typeface="黑体" panose="02010609060101010101" pitchFamily="2" charset="-122"/>
              </a:rPr>
              <a:t>为主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记录了</a:t>
            </a:r>
            <a:r>
              <a:rPr lang="zh-CN" altLang="en-US" sz="3600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孔子及其弟子的言行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共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20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篇。内容有孔子谈话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答弟子问及弟子间的相互讨论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集中体现了孔子的政治主张、伦理思想、道德观念及教育原则等。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0" hangingPunct="0">
              <a:defRPr/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宋朝宰相赵普曾赞颂说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半部《论语》治天下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南宋时朱熹把它列为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四书</a:t>
            </a:r>
            <a:r>
              <a:rPr lang="en-US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之一</a:t>
            </a:r>
            <a:r>
              <a:rPr lang="zh-CN" altLang="zh-CN" sz="360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成为儒家的重要经典。</a:t>
            </a:r>
            <a:endParaRPr lang="zh-CN" altLang="en-US" sz="3600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479425" y="4897438"/>
            <a:ext cx="11141075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36000" tIns="0" rIns="36000" bIns="36000"/>
          <a:lstStyle/>
          <a:p>
            <a:pPr indent="-342900" eaLnBrk="0" hangingPunct="0">
              <a:spcBef>
                <a:spcPct val="20000"/>
              </a:spcBef>
            </a:pPr>
            <a:r>
              <a:rPr lang="en-US" altLang="zh-CN" sz="3600">
                <a:solidFill>
                  <a:srgbClr val="FF0000"/>
                </a:solidFill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四书</a:t>
            </a:r>
            <a:r>
              <a:rPr lang="en-US" altLang="zh-CN" sz="3600">
                <a:solidFill>
                  <a:srgbClr val="FF0000"/>
                </a:solidFill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: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《大学》《论语》《中庸》《孟子》</a:t>
            </a:r>
            <a:endParaRPr lang="en-US" altLang="zh-CN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Arial" panose="020B0604020202020204" pitchFamily="34" charset="0"/>
            </a:endParaRPr>
          </a:p>
          <a:p>
            <a:pPr indent="-342900" eaLnBrk="0" hangingPunct="0">
              <a:spcBef>
                <a:spcPct val="20000"/>
              </a:spcBef>
            </a:pPr>
            <a:r>
              <a:rPr lang="en-US" altLang="zh-CN" sz="3600">
                <a:solidFill>
                  <a:srgbClr val="FF0000"/>
                </a:solidFill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五经</a:t>
            </a:r>
            <a:r>
              <a:rPr lang="en-US" altLang="zh-CN" sz="3600">
                <a:solidFill>
                  <a:srgbClr val="FF0000"/>
                </a:solidFill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  <a:cs typeface="Arial" panose="020B0604020202020204" pitchFamily="34" charset="0"/>
                <a:sym typeface="+mn-ea"/>
              </a:rPr>
              <a:t>: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诗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经》《尚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书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》《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礼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记》《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易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经》《</a:t>
            </a:r>
            <a:r>
              <a:rPr lang="en-US" altLang="zh-CN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春秋</a:t>
            </a:r>
            <a:r>
              <a:rPr lang="en-US" altLang="zh-CN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Arial" panose="020B0604020202020204" pitchFamily="34" charset="0"/>
              </a:rPr>
              <a:t>》</a:t>
            </a:r>
            <a:endParaRPr lang="en-US" altLang="zh-CN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Arial" panose="020B0604020202020204" pitchFamily="34" charset="0"/>
            </a:endParaRPr>
          </a:p>
        </p:txBody>
      </p:sp>
      <p:sp>
        <p:nvSpPr>
          <p:cNvPr id="33795" name="文本框 2"/>
          <p:cNvSpPr txBox="1">
            <a:spLocks noChangeArrowheads="1"/>
          </p:cNvSpPr>
          <p:nvPr/>
        </p:nvSpPr>
        <p:spPr bwMode="auto">
          <a:xfrm>
            <a:off x="68263" y="201613"/>
            <a:ext cx="3475037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《论语》简介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33796" name="Text Box 7"/>
          <p:cNvSpPr txBox="1">
            <a:spLocks noChangeArrowheads="1"/>
          </p:cNvSpPr>
          <p:nvPr/>
        </p:nvSpPr>
        <p:spPr bwMode="auto">
          <a:xfrm>
            <a:off x="4275138" y="620713"/>
            <a:ext cx="3903662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楷体_GB2312"/>
              </a:rPr>
              <a:t>《论语》</a:t>
            </a:r>
            <a:endParaRPr lang="zh-CN" altLang="en-US" sz="40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楷体_GB231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 167"/>
          <p:cNvSpPr/>
          <p:nvPr/>
        </p:nvSpPr>
        <p:spPr>
          <a:xfrm>
            <a:off x="1676400" y="215900"/>
            <a:ext cx="2033588" cy="546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66562" name="文本框 4"/>
          <p:cNvSpPr txBox="1">
            <a:spLocks noChangeArrowheads="1"/>
          </p:cNvSpPr>
          <p:nvPr/>
        </p:nvSpPr>
        <p:spPr bwMode="auto">
          <a:xfrm>
            <a:off x="1633538" y="166688"/>
            <a:ext cx="211931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课外积累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743075" y="1844675"/>
            <a:ext cx="8486775" cy="3168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见贤思齐              三思后行</a:t>
            </a:r>
            <a:endParaRPr lang="zh-CN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举一反三              任重道远</a:t>
            </a:r>
            <a:endParaRPr lang="zh-CN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巧言令色              见义勇为</a:t>
            </a:r>
            <a:endParaRPr lang="zh-CN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言而有信       一言既出,驷马难追</a:t>
            </a:r>
            <a:endParaRPr lang="zh-CN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己所不欲,勿施于人     学而不厌               </a:t>
            </a:r>
            <a:endParaRPr lang="zh-CN" altLang="zh-CN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564" name="文本框 1"/>
          <p:cNvSpPr txBox="1">
            <a:spLocks noChangeArrowheads="1"/>
          </p:cNvSpPr>
          <p:nvPr/>
        </p:nvSpPr>
        <p:spPr bwMode="auto">
          <a:xfrm>
            <a:off x="1633538" y="941388"/>
            <a:ext cx="870585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完成课本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P53“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积累拓展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第五题：</a:t>
            </a: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0" end="4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charRg st="2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0" end="5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0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charRg st="40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1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1" end="56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1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charRg st="51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char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 167"/>
          <p:cNvSpPr/>
          <p:nvPr/>
        </p:nvSpPr>
        <p:spPr>
          <a:xfrm>
            <a:off x="1676400" y="215900"/>
            <a:ext cx="2033588" cy="546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67586" name="文本框 4"/>
          <p:cNvSpPr txBox="1">
            <a:spLocks noChangeArrowheads="1"/>
          </p:cNvSpPr>
          <p:nvPr/>
        </p:nvSpPr>
        <p:spPr bwMode="auto">
          <a:xfrm>
            <a:off x="1633538" y="166688"/>
            <a:ext cx="211931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33538" y="1455738"/>
            <a:ext cx="8840787" cy="2306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/>
              <a:t>思考</a:t>
            </a:r>
            <a:r>
              <a:rPr lang="en-US" altLang="zh-CN" sz="3600"/>
              <a:t>:</a:t>
            </a:r>
            <a:endParaRPr lang="en-US" altLang="zh-CN" sz="3600"/>
          </a:p>
          <a:p>
            <a:r>
              <a:rPr lang="zh-CN" altLang="en-US" sz="3600">
                <a:latin typeface="宋体" panose="02010600030101010101" pitchFamily="2" charset="-122"/>
              </a:rPr>
              <a:t>1</a:t>
            </a:r>
            <a:r>
              <a:rPr lang="en-US" altLang="zh-CN" sz="3600">
                <a:latin typeface="宋体" panose="02010600030101010101" pitchFamily="2" charset="-122"/>
              </a:rPr>
              <a:t>.</a:t>
            </a:r>
            <a:r>
              <a:rPr lang="zh-CN" altLang="en-US" sz="3600"/>
              <a:t>从课文中你收获了什么好的学习方法？</a:t>
            </a:r>
            <a:endParaRPr lang="zh-CN" altLang="en-US" sz="3600"/>
          </a:p>
          <a:p>
            <a:r>
              <a:rPr lang="zh-CN" altLang="en-US" sz="3600">
                <a:latin typeface="宋体" panose="02010600030101010101" pitchFamily="2" charset="-122"/>
              </a:rPr>
              <a:t>2</a:t>
            </a:r>
            <a:r>
              <a:rPr lang="en-US" altLang="zh-CN" sz="3600">
                <a:latin typeface="宋体" panose="02010600030101010101" pitchFamily="2" charset="-122"/>
              </a:rPr>
              <a:t>.</a:t>
            </a:r>
            <a:r>
              <a:rPr lang="zh-CN" altLang="en-US" sz="3600"/>
              <a:t>请你积累三则课本之外的《论语》名言</a:t>
            </a:r>
            <a:r>
              <a:rPr lang="zh-CN" altLang="en-US" sz="3600"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/>
              <a:t>和大家分享。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1543050" y="1455738"/>
            <a:ext cx="9105900" cy="3784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4000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400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40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知（同</a:t>
            </a:r>
            <a:r>
              <a:rPr lang="zh-CN" altLang="en-US" sz="40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智</a:t>
            </a:r>
            <a:r>
              <a:rPr lang="en-US" altLang="zh-CN" sz="40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40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者</a:t>
            </a:r>
            <a:r>
              <a:rPr lang="zh-CN" altLang="en-US" sz="40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乐</a:t>
            </a:r>
            <a:r>
              <a:rPr lang="zh-CN" altLang="en-US" sz="40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水</a:t>
            </a:r>
            <a:r>
              <a:rPr lang="zh-CN" altLang="en-US" sz="40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40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仁者乐山；知者动</a:t>
            </a:r>
            <a:r>
              <a:rPr lang="zh-CN" altLang="en-US" sz="40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40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仁者静；知者乐</a:t>
            </a:r>
            <a:r>
              <a:rPr lang="zh-CN" altLang="en-US" sz="40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40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仁者寿。</a:t>
            </a:r>
            <a:r>
              <a:rPr lang="en-US" altLang="zh-CN" sz="40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4000" noProof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4000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400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40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40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知者不</a:t>
            </a:r>
            <a:r>
              <a:rPr lang="zh-CN" altLang="en-US" sz="40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惑</a:t>
            </a:r>
            <a:r>
              <a:rPr lang="zh-CN" altLang="en-US" sz="40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40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仁者不</a:t>
            </a:r>
            <a:r>
              <a:rPr lang="zh-CN" altLang="en-US" sz="40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忧</a:t>
            </a:r>
            <a:r>
              <a:rPr lang="zh-CN" altLang="en-US" sz="40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40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勇者不</a:t>
            </a:r>
            <a:r>
              <a:rPr lang="zh-CN" altLang="en-US" sz="40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惧</a:t>
            </a:r>
            <a:r>
              <a:rPr lang="zh-CN" altLang="en-US" sz="40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40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4000" noProof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4000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400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40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40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过</a:t>
            </a:r>
            <a:r>
              <a:rPr lang="zh-CN" altLang="en-US" sz="40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而不改</a:t>
            </a:r>
            <a:r>
              <a:rPr lang="zh-CN" altLang="en-US" sz="40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40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</a:t>
            </a:r>
            <a:r>
              <a:rPr lang="zh-CN" altLang="en-US" sz="4000" u="sng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谓</a:t>
            </a:r>
            <a:r>
              <a:rPr lang="zh-CN" altLang="en-US" sz="4000" noProof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过</a:t>
            </a:r>
            <a:r>
              <a:rPr lang="zh-CN" altLang="en-US" sz="40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矣。</a:t>
            </a:r>
            <a:r>
              <a:rPr lang="en-US" altLang="zh-CN" sz="40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4000">
              <a:solidFill>
                <a:srgbClr val="0000FF"/>
              </a:solidFill>
              <a:ea typeface="PMingLiU-ExtB" panose="02020500000000000000" pitchFamily="18" charset="-120"/>
              <a:sym typeface="微软雅黑" panose="020B0503020204020204" pitchFamily="34" charset="-122"/>
            </a:endParaRPr>
          </a:p>
          <a:p>
            <a:pPr>
              <a:defRPr/>
            </a:pPr>
            <a:r>
              <a:rPr lang="en-US" altLang="zh-CN" sz="4000" noProof="1">
                <a:solidFill>
                  <a:srgbClr val="0000FF"/>
                </a:solidFill>
                <a:latin typeface="微软雅黑" panose="020B0503020204020204" pitchFamily="34" charset="-122"/>
                <a:ea typeface="PMingLiU-ExtB" panose="02020500000000000000" pitchFamily="18" charset="-120"/>
                <a:sym typeface="微软雅黑" panose="020B0503020204020204" pitchFamily="34" charset="-122"/>
              </a:rPr>
              <a:t>④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400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40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诲</a:t>
            </a:r>
            <a:r>
              <a:rPr lang="zh-CN" altLang="en-US" sz="40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女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知之乎！知之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为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知之，不知为不知，</a:t>
            </a:r>
            <a:r>
              <a:rPr lang="zh-CN" altLang="en-US" sz="40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是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知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（同</a:t>
            </a:r>
            <a:r>
              <a:rPr lang="zh-CN" altLang="en-US" sz="40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智</a:t>
            </a:r>
            <a:r>
              <a:rPr lang="en-US" altLang="zh-CN" sz="40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也</a:t>
            </a:r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r>
              <a:rPr lang="en-US" altLang="zh-CN" sz="40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40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3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3" end="5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3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charRg st="23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 167"/>
          <p:cNvSpPr/>
          <p:nvPr/>
        </p:nvSpPr>
        <p:spPr>
          <a:xfrm>
            <a:off x="1676400" y="215900"/>
            <a:ext cx="2033588" cy="5461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68610" name="文本框 4"/>
          <p:cNvSpPr txBox="1">
            <a:spLocks noChangeArrowheads="1"/>
          </p:cNvSpPr>
          <p:nvPr/>
        </p:nvSpPr>
        <p:spPr bwMode="auto">
          <a:xfrm>
            <a:off x="1633538" y="166688"/>
            <a:ext cx="211931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8650" y="1177925"/>
            <a:ext cx="10853738" cy="45227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zh-CN" altLang="en-US" sz="3600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孔子说</a:t>
            </a:r>
            <a:r>
              <a:rPr lang="zh-CN" altLang="en-US" sz="360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6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智</a:t>
            </a:r>
            <a:r>
              <a:rPr lang="zh-CN" altLang="en-US" sz="3600" noProof="1">
                <a:solidFill>
                  <a:srgbClr val="0000FF"/>
                </a:solidFill>
                <a:ea typeface="黑体" panose="02010609060101010101" pitchFamily="2" charset="-122"/>
              </a:rPr>
              <a:t>慧的人</a:t>
            </a:r>
            <a:r>
              <a:rPr lang="zh-CN" altLang="en-US" sz="3600" noProof="1">
                <a:solidFill>
                  <a:srgbClr val="FF0000"/>
                </a:solidFill>
                <a:ea typeface="黑体" panose="02010609060101010101" pitchFamily="2" charset="-122"/>
              </a:rPr>
              <a:t>喜爱</a:t>
            </a:r>
            <a:r>
              <a:rPr lang="zh-CN" altLang="en-US" sz="3600" noProof="1">
                <a:solidFill>
                  <a:srgbClr val="0000FF"/>
                </a:solidFill>
                <a:ea typeface="黑体" panose="02010609060101010101" pitchFamily="2" charset="-122"/>
              </a:rPr>
              <a:t>水</a:t>
            </a:r>
            <a:r>
              <a:rPr lang="zh-CN" altLang="en-US" sz="36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noProof="1">
                <a:solidFill>
                  <a:srgbClr val="0000FF"/>
                </a:solidFill>
                <a:ea typeface="黑体" panose="02010609060101010101" pitchFamily="2" charset="-122"/>
              </a:rPr>
              <a:t>仁义的人喜爱山;智慧的人懂得变通</a:t>
            </a:r>
            <a:r>
              <a:rPr lang="zh-CN" altLang="en-US" sz="36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noProof="1">
                <a:solidFill>
                  <a:srgbClr val="0000FF"/>
                </a:solidFill>
                <a:ea typeface="黑体" panose="02010609060101010101" pitchFamily="2" charset="-122"/>
              </a:rPr>
              <a:t>仁义的人心境平和</a:t>
            </a:r>
            <a:r>
              <a:rPr lang="zh-CN" altLang="en-US" sz="36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;</a:t>
            </a:r>
            <a:r>
              <a:rPr lang="zh-CN" altLang="en-US" sz="3600" noProof="1">
                <a:solidFill>
                  <a:srgbClr val="0000FF"/>
                </a:solidFill>
                <a:ea typeface="黑体" panose="02010609060101010101" pitchFamily="2" charset="-122"/>
              </a:rPr>
              <a:t>智慧的人快乐</a:t>
            </a:r>
            <a:r>
              <a:rPr lang="zh-CN" altLang="en-US" sz="36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noProof="1">
                <a:solidFill>
                  <a:srgbClr val="0000FF"/>
                </a:solidFill>
                <a:ea typeface="黑体" panose="02010609060101010101" pitchFamily="2" charset="-122"/>
              </a:rPr>
              <a:t>仁义的人长寿</a:t>
            </a:r>
            <a:r>
              <a:rPr lang="zh-CN" altLang="en-US" sz="36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6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3600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孔子说</a:t>
            </a:r>
            <a:r>
              <a:rPr lang="zh-CN" altLang="en-US" sz="360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6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noProof="1">
                <a:solidFill>
                  <a:srgbClr val="0000FF"/>
                </a:solidFill>
                <a:ea typeface="黑体" panose="02010609060101010101" pitchFamily="2" charset="-122"/>
              </a:rPr>
              <a:t>聪明的人不会</a:t>
            </a:r>
            <a:r>
              <a:rPr lang="zh-CN" altLang="en-US" sz="3600" noProof="1">
                <a:solidFill>
                  <a:srgbClr val="FF0000"/>
                </a:solidFill>
                <a:ea typeface="黑体" panose="02010609060101010101" pitchFamily="2" charset="-122"/>
              </a:rPr>
              <a:t>迷惑</a:t>
            </a:r>
            <a:r>
              <a:rPr lang="zh-CN" altLang="en-US" sz="36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noProof="1">
                <a:solidFill>
                  <a:srgbClr val="0000FF"/>
                </a:solidFill>
                <a:ea typeface="黑体" panose="02010609060101010101" pitchFamily="2" charset="-122"/>
              </a:rPr>
              <a:t>仁</a:t>
            </a:r>
            <a:r>
              <a:rPr lang="zh-CN" altLang="en-US" sz="36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义</a:t>
            </a:r>
            <a:r>
              <a:rPr lang="zh-CN" altLang="en-US" sz="3600" noProof="1">
                <a:solidFill>
                  <a:srgbClr val="0000FF"/>
                </a:solidFill>
                <a:ea typeface="黑体" panose="02010609060101010101" pitchFamily="2" charset="-122"/>
              </a:rPr>
              <a:t>的人不会</a:t>
            </a:r>
            <a:r>
              <a:rPr lang="zh-CN" altLang="en-US" sz="3600" noProof="1">
                <a:solidFill>
                  <a:srgbClr val="FF0000"/>
                </a:solidFill>
                <a:ea typeface="黑体" panose="02010609060101010101" pitchFamily="2" charset="-122"/>
              </a:rPr>
              <a:t>忧愁</a:t>
            </a:r>
            <a:r>
              <a:rPr lang="zh-CN" altLang="en-US" sz="36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noProof="1">
                <a:solidFill>
                  <a:srgbClr val="0000FF"/>
                </a:solidFill>
                <a:ea typeface="黑体" panose="02010609060101010101" pitchFamily="2" charset="-122"/>
              </a:rPr>
              <a:t>勇敢的人不会</a:t>
            </a:r>
            <a:r>
              <a:rPr lang="zh-CN" altLang="en-US" sz="3600" noProof="1">
                <a:solidFill>
                  <a:srgbClr val="FF0000"/>
                </a:solidFill>
                <a:ea typeface="黑体" panose="02010609060101010101" pitchFamily="2" charset="-122"/>
              </a:rPr>
              <a:t>畏惧</a:t>
            </a:r>
            <a:r>
              <a:rPr lang="zh-CN" altLang="en-US" sz="36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6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lang="zh-CN" altLang="en-US" sz="3600" noProof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孔子说</a:t>
            </a:r>
            <a:r>
              <a:rPr lang="zh-CN" altLang="en-US" sz="360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6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 noProof="1">
                <a:solidFill>
                  <a:srgbClr val="FF0000"/>
                </a:solidFill>
                <a:ea typeface="黑体" panose="02010609060101010101" pitchFamily="2" charset="-122"/>
              </a:rPr>
              <a:t>有过错</a:t>
            </a:r>
            <a:r>
              <a:rPr lang="zh-CN" altLang="en-US" sz="3600" noProof="1">
                <a:solidFill>
                  <a:srgbClr val="0000FF"/>
                </a:solidFill>
                <a:ea typeface="黑体" panose="02010609060101010101" pitchFamily="2" charset="-122"/>
              </a:rPr>
              <a:t>却不加以改正</a:t>
            </a:r>
            <a:r>
              <a:rPr lang="zh-CN" altLang="en-US" sz="36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noProof="1">
                <a:solidFill>
                  <a:srgbClr val="FF0000"/>
                </a:solidFill>
                <a:ea typeface="黑体" panose="02010609060101010101" pitchFamily="2" charset="-122"/>
              </a:rPr>
              <a:t>这</a:t>
            </a:r>
            <a:r>
              <a:rPr lang="zh-CN" altLang="en-US" sz="3600" u="sng" noProof="1">
                <a:solidFill>
                  <a:srgbClr val="FF0000"/>
                </a:solidFill>
                <a:ea typeface="黑体" panose="02010609060101010101" pitchFamily="2" charset="-122"/>
              </a:rPr>
              <a:t>才是</a:t>
            </a:r>
            <a:r>
              <a:rPr lang="zh-CN" altLang="en-US" sz="3600" noProof="1">
                <a:solidFill>
                  <a:srgbClr val="0000FF"/>
                </a:solidFill>
                <a:ea typeface="黑体" panose="02010609060101010101" pitchFamily="2" charset="-122"/>
              </a:rPr>
              <a:t>真正的</a:t>
            </a:r>
            <a:r>
              <a:rPr lang="zh-CN" altLang="en-US" sz="3600" noProof="1">
                <a:solidFill>
                  <a:srgbClr val="FF0000"/>
                </a:solidFill>
                <a:ea typeface="黑体" panose="02010609060101010101" pitchFamily="2" charset="-122"/>
              </a:rPr>
              <a:t>过错</a:t>
            </a:r>
            <a:r>
              <a:rPr lang="zh-CN" altLang="en-US" sz="3600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lang="en-US" altLang="zh-CN" sz="36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en-US" altLang="zh-CN" sz="3600">
              <a:solidFill>
                <a:srgbClr val="0000FF"/>
              </a:solidFill>
              <a:ea typeface="PMingLiU-ExtB" panose="02020500000000000000" pitchFamily="18" charset="-120"/>
              <a:sym typeface="微软雅黑" panose="020B0503020204020204" pitchFamily="34" charset="-122"/>
            </a:endParaRPr>
          </a:p>
          <a:p>
            <a:pPr>
              <a:defRPr/>
            </a:pPr>
            <a:r>
              <a:rPr lang="en-US" altLang="zh-CN" sz="3600">
                <a:solidFill>
                  <a:srgbClr val="0000FF"/>
                </a:solidFill>
                <a:latin typeface="微软雅黑" panose="020B0503020204020204" pitchFamily="34" charset="-122"/>
                <a:ea typeface="PMingLiU-ExtB" panose="02020500000000000000" pitchFamily="18" charset="-120"/>
                <a:sym typeface="微软雅黑" panose="020B0503020204020204" pitchFamily="34" charset="-122"/>
              </a:rPr>
              <a:t>④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孔子说</a:t>
            </a:r>
            <a:r>
              <a:rPr lang="zh-CN" altLang="en-US" sz="3600">
                <a:solidFill>
                  <a:srgbClr val="0000FF"/>
                </a:solidFill>
                <a:sym typeface="微软雅黑" panose="020B0503020204020204" pitchFamily="34" charset="-122"/>
              </a:rPr>
              <a:t>:</a:t>
            </a:r>
            <a:r>
              <a:rPr lang="zh-CN" altLang="en-US" sz="36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微软雅黑" panose="020B0503020204020204" pitchFamily="34" charset="-122"/>
              </a:rPr>
              <a:t>教导</a:t>
            </a:r>
            <a:r>
              <a:rPr lang="zh-CN" altLang="en-US" sz="3600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微软雅黑" panose="020B0503020204020204" pitchFamily="34" charset="-122"/>
              </a:rPr>
              <a:t>你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微软雅黑" panose="020B0503020204020204" pitchFamily="34" charset="-122"/>
              </a:rPr>
              <a:t>（</a:t>
            </a:r>
            <a:r>
              <a:rPr lang="zh-CN" altLang="en-US" sz="3600">
                <a:solidFill>
                  <a:srgbClr val="FF0000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微软雅黑" panose="020B0503020204020204" pitchFamily="34" charset="-122"/>
              </a:rPr>
              <a:t>女</a:t>
            </a:r>
            <a:r>
              <a:rPr lang="en-US" altLang="zh-CN" sz="3600">
                <a:solidFill>
                  <a:srgbClr val="FF0000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微软雅黑" panose="020B0503020204020204" pitchFamily="34" charset="-122"/>
              </a:rPr>
              <a:t>同</a:t>
            </a:r>
            <a:r>
              <a:rPr lang="zh-CN" altLang="en-US" sz="3600">
                <a:solidFill>
                  <a:srgbClr val="FF0000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“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微软雅黑" panose="020B0503020204020204" pitchFamily="34" charset="-122"/>
              </a:rPr>
              <a:t>汝</a:t>
            </a:r>
            <a:r>
              <a:rPr lang="en-US" altLang="zh-CN" sz="3600">
                <a:solidFill>
                  <a:srgbClr val="FF0000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微软雅黑" panose="020B0503020204020204" pitchFamily="34" charset="-122"/>
              </a:rPr>
              <a:t>）对待知和不知的态度吧!知道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微软雅黑" panose="020B0503020204020204" pitchFamily="34" charset="-122"/>
              </a:rPr>
              <a:t>就是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微软雅黑" panose="020B0503020204020204" pitchFamily="34" charset="-122"/>
              </a:rPr>
              <a:t>知道</a:t>
            </a:r>
            <a:r>
              <a:rPr lang="zh-CN" altLang="en-US" sz="36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微软雅黑" panose="020B0503020204020204" pitchFamily="34" charset="-122"/>
              </a:rPr>
              <a:t>不知道就是不知道</a:t>
            </a:r>
            <a:r>
              <a:rPr lang="zh-CN" altLang="en-US" sz="360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微软雅黑" panose="020B0503020204020204" pitchFamily="34" charset="-122"/>
              </a:rPr>
              <a:t>这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  <a:sym typeface="微软雅黑" panose="020B0503020204020204" pitchFamily="34" charset="-122"/>
              </a:rPr>
              <a:t>就是智慧</a:t>
            </a:r>
            <a:r>
              <a:rPr lang="zh-CN" altLang="en-US" sz="36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。</a:t>
            </a:r>
            <a:r>
              <a:rPr lang="en-US" altLang="zh-CN" sz="3600">
                <a:solidFill>
                  <a:srgbClr val="0000FF"/>
                </a:solidFill>
                <a:ea typeface="PMingLiU-ExtB" panose="02020500000000000000" pitchFamily="18" charset="-120"/>
                <a:sym typeface="微软雅黑" panose="020B0503020204020204" pitchFamily="34" charset="-122"/>
              </a:rPr>
              <a:t>”</a:t>
            </a:r>
            <a:endParaRPr lang="zh-CN" altLang="en-US" sz="36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黑体" panose="0201060906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矩形 8"/>
          <p:cNvSpPr>
            <a:spLocks noChangeArrowheads="1"/>
          </p:cNvSpPr>
          <p:nvPr/>
        </p:nvSpPr>
        <p:spPr bwMode="auto">
          <a:xfrm>
            <a:off x="2711450" y="188913"/>
            <a:ext cx="1835150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18" name="椭圆 6"/>
          <p:cNvSpPr>
            <a:spLocks noChangeArrowheads="1"/>
          </p:cNvSpPr>
          <p:nvPr/>
        </p:nvSpPr>
        <p:spPr bwMode="auto">
          <a:xfrm>
            <a:off x="2855913" y="1989138"/>
            <a:ext cx="71437" cy="71437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5127" name="Rectangle 1"/>
          <p:cNvSpPr/>
          <p:nvPr/>
        </p:nvSpPr>
        <p:spPr>
          <a:xfrm>
            <a:off x="896938" y="866775"/>
            <a:ext cx="9940925" cy="595947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>
              <a:lnSpc>
                <a:spcPts val="5720"/>
              </a:lnSpc>
              <a:defRPr/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愠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(       )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　                逾矩(    )(    )</a:t>
            </a:r>
            <a:endParaRPr lang="zh-CN" altLang="en-US" sz="3600" dirty="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720"/>
              </a:lnSpc>
              <a:defRPr/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罔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(         )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　              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殆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(       )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　</a:t>
            </a:r>
            <a:endParaRPr lang="zh-CN" altLang="en-US" sz="3600" dirty="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720"/>
              </a:lnSpc>
              <a:defRPr/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箪(        )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　                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肱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(         )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　</a:t>
            </a:r>
            <a:endParaRPr lang="zh-CN" altLang="en-US" sz="3600" dirty="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720"/>
              </a:lnSpc>
              <a:defRPr/>
            </a:pP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焉(       )　                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笃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(     )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　               </a:t>
            </a:r>
            <a:endParaRPr lang="zh-CN" altLang="en-US" sz="3600" dirty="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720"/>
              </a:lnSpc>
              <a:defRPr/>
            </a:pP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不亦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说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乎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(       )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　             三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省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吾身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(        )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　    </a:t>
            </a:r>
            <a:endParaRPr lang="zh-CN" altLang="en-US" sz="3600" dirty="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720"/>
              </a:lnSpc>
              <a:defRPr/>
            </a:pP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为</a:t>
            </a:r>
            <a:r>
              <a:rPr lang="zh-CN" altLang="en-US" sz="3600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人谋(       )            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传</a:t>
            </a:r>
            <a:r>
              <a:rPr lang="zh-CN" altLang="en-US" sz="3600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不</a:t>
            </a:r>
            <a:r>
              <a:rPr lang="zh-CN" altLang="en-US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习乎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(           )</a:t>
            </a:r>
            <a:endParaRPr lang="en-US" altLang="zh-CN" sz="3600" dirty="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</a:endParaRPr>
          </a:p>
          <a:p>
            <a:pPr eaLnBrk="0" hangingPunct="0">
              <a:lnSpc>
                <a:spcPts val="5720"/>
              </a:lnSpc>
              <a:defRPr/>
            </a:pP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十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有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五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(       )                   </a:t>
            </a:r>
            <a:r>
              <a:rPr lang="en-US" altLang="zh-CN" sz="3600" u="sng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为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(       )师矣</a:t>
            </a:r>
            <a:endParaRPr lang="en-US" altLang="zh-CN" sz="3600" dirty="0">
              <a:solidFill>
                <a:srgbClr val="0000FF"/>
              </a:solidFill>
              <a:latin typeface="微软雅黑" panose="020B0503020204020204" pitchFamily="34" charset="-122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ts val="5720"/>
              </a:lnSpc>
              <a:defRPr/>
            </a:pPr>
            <a:r>
              <a:rPr lang="en-US" altLang="zh-CN" sz="3600" u="sng" dirty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好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之者(      )                    </a:t>
            </a:r>
            <a:r>
              <a:rPr lang="zh-CN" altLang="en-US" sz="36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逝者如斯</a:t>
            </a:r>
            <a:r>
              <a:rPr lang="zh-CN" altLang="en-US" sz="3600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  <a:sym typeface="+mn-ea"/>
              </a:rPr>
              <a:t>夫</a:t>
            </a:r>
            <a:r>
              <a:rPr lang="en-US" altLang="zh-CN" sz="36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(    )</a:t>
            </a:r>
            <a:r>
              <a:rPr lang="en-US" altLang="zh-CN" sz="4000" dirty="0">
                <a:solidFill>
                  <a:srgbClr val="0000FF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     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595438" y="1060450"/>
            <a:ext cx="847725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yùn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95438" y="1763713"/>
            <a:ext cx="1354137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w</a:t>
            </a:r>
            <a:r>
              <a:rPr lang="zh-CN" altLang="en-US" sz="4000">
                <a:solidFill>
                  <a:srgbClr val="FF0000"/>
                </a:solidFill>
                <a:latin typeface="+mj-ea"/>
                <a:ea typeface="+mj-ea"/>
              </a:rPr>
              <a:t>ǎ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ng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042025" y="1793875"/>
            <a:ext cx="846138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d</a:t>
            </a:r>
            <a:r>
              <a:rPr lang="zh-CN" altLang="en-US" sz="4000">
                <a:solidFill>
                  <a:srgbClr val="FF0000"/>
                </a:solidFill>
                <a:latin typeface="+mj-ea"/>
                <a:ea typeface="+mj-ea"/>
              </a:rPr>
              <a:t>à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i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620838" y="3284538"/>
            <a:ext cx="973137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y</a:t>
            </a:r>
            <a:r>
              <a:rPr lang="zh-CN" altLang="en-US" sz="4000">
                <a:solidFill>
                  <a:srgbClr val="FF0000"/>
                </a:solidFill>
                <a:latin typeface="+mj-ea"/>
                <a:ea typeface="+mj-ea"/>
              </a:rPr>
              <a:t>ā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n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951538" y="2500313"/>
            <a:ext cx="1119187" cy="520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gōng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421438" y="996950"/>
            <a:ext cx="163036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yú    jǔ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  <a:sym typeface="+mn-ea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595438" y="2517775"/>
            <a:ext cx="998537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d</a:t>
            </a:r>
            <a:r>
              <a:rPr lang="zh-CN" altLang="en-US" sz="4000">
                <a:solidFill>
                  <a:srgbClr val="FF0000"/>
                </a:solidFill>
                <a:latin typeface="+mj-ea"/>
                <a:ea typeface="+mj-ea"/>
              </a:rPr>
              <a:t>ā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n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5951538" y="3284538"/>
            <a:ext cx="649287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dǔ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994025" y="3990975"/>
            <a:ext cx="8255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yuè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8343900" y="3990975"/>
            <a:ext cx="96361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xǐng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7119938" y="4718050"/>
            <a:ext cx="1531937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chu</a:t>
            </a:r>
            <a:r>
              <a:rPr lang="zh-CN" altLang="en-US" sz="4000">
                <a:solidFill>
                  <a:srgbClr val="FF0000"/>
                </a:solidFill>
                <a:latin typeface="+mn-ea"/>
                <a:ea typeface="+mn-ea"/>
              </a:rPr>
              <a:t>á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n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4831" name="椭圆 22"/>
          <p:cNvSpPr>
            <a:spLocks noChangeArrowheads="1"/>
          </p:cNvSpPr>
          <p:nvPr/>
        </p:nvSpPr>
        <p:spPr bwMode="auto">
          <a:xfrm>
            <a:off x="2782888" y="2636838"/>
            <a:ext cx="73025" cy="71437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4832" name="椭圆 24"/>
          <p:cNvSpPr>
            <a:spLocks noChangeArrowheads="1"/>
          </p:cNvSpPr>
          <p:nvPr/>
        </p:nvSpPr>
        <p:spPr bwMode="auto">
          <a:xfrm>
            <a:off x="2855913" y="3284538"/>
            <a:ext cx="71437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4833" name="椭圆 25"/>
          <p:cNvSpPr>
            <a:spLocks noChangeArrowheads="1"/>
          </p:cNvSpPr>
          <p:nvPr/>
        </p:nvSpPr>
        <p:spPr bwMode="auto">
          <a:xfrm>
            <a:off x="6096000" y="3284538"/>
            <a:ext cx="71438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4834" name="椭圆 26"/>
          <p:cNvSpPr>
            <a:spLocks noChangeArrowheads="1"/>
          </p:cNvSpPr>
          <p:nvPr/>
        </p:nvSpPr>
        <p:spPr bwMode="auto">
          <a:xfrm>
            <a:off x="2855913" y="3933825"/>
            <a:ext cx="71437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4835" name="椭圆 27"/>
          <p:cNvSpPr>
            <a:spLocks noChangeArrowheads="1"/>
          </p:cNvSpPr>
          <p:nvPr/>
        </p:nvSpPr>
        <p:spPr bwMode="auto">
          <a:xfrm>
            <a:off x="6096000" y="3933825"/>
            <a:ext cx="71438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4836" name="椭圆 28"/>
          <p:cNvSpPr>
            <a:spLocks noChangeArrowheads="1"/>
          </p:cNvSpPr>
          <p:nvPr/>
        </p:nvSpPr>
        <p:spPr bwMode="auto">
          <a:xfrm>
            <a:off x="2782888" y="4581525"/>
            <a:ext cx="73025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4837" name="椭圆 31"/>
          <p:cNvSpPr>
            <a:spLocks noChangeArrowheads="1"/>
          </p:cNvSpPr>
          <p:nvPr/>
        </p:nvSpPr>
        <p:spPr bwMode="auto">
          <a:xfrm>
            <a:off x="6816725" y="4581525"/>
            <a:ext cx="71438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4838" name="椭圆 33"/>
          <p:cNvSpPr>
            <a:spLocks noChangeArrowheads="1"/>
          </p:cNvSpPr>
          <p:nvPr/>
        </p:nvSpPr>
        <p:spPr bwMode="auto">
          <a:xfrm>
            <a:off x="3216275" y="5300663"/>
            <a:ext cx="71438" cy="73025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4839" name="椭圆 34"/>
          <p:cNvSpPr>
            <a:spLocks noChangeArrowheads="1"/>
          </p:cNvSpPr>
          <p:nvPr/>
        </p:nvSpPr>
        <p:spPr bwMode="auto">
          <a:xfrm>
            <a:off x="5951538" y="5229225"/>
            <a:ext cx="73025" cy="7143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anchor="ctr"/>
          <a:lstStyle/>
          <a:p>
            <a:pPr algn="ctr" eaLnBrk="0" hangingPunct="0"/>
            <a:endParaRPr lang="zh-CN" altLang="en-US" sz="320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493963" y="4778375"/>
            <a:ext cx="7969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wèi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493963" y="5492750"/>
            <a:ext cx="8477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yòu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 flipH="1">
            <a:off x="8670925" y="6181725"/>
            <a:ext cx="728663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fú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19363" y="6119813"/>
            <a:ext cx="998537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h</a:t>
            </a:r>
            <a:r>
              <a:rPr lang="zh-CN" altLang="en-US" sz="4000">
                <a:solidFill>
                  <a:srgbClr val="FF0000"/>
                </a:solidFill>
                <a:latin typeface="+mj-ea"/>
                <a:ea typeface="+mj-ea"/>
              </a:rPr>
              <a:t>à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o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34844" name="文本框 5"/>
          <p:cNvSpPr txBox="1">
            <a:spLocks noChangeArrowheads="1"/>
          </p:cNvSpPr>
          <p:nvPr/>
        </p:nvSpPr>
        <p:spPr bwMode="auto">
          <a:xfrm>
            <a:off x="153988" y="160338"/>
            <a:ext cx="2289175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检查预习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sp>
        <p:nvSpPr>
          <p:cNvPr id="34845" name="文本框 15"/>
          <p:cNvSpPr txBox="1">
            <a:spLocks noChangeArrowheads="1"/>
          </p:cNvSpPr>
          <p:nvPr/>
        </p:nvSpPr>
        <p:spPr bwMode="auto">
          <a:xfrm>
            <a:off x="4546600" y="290513"/>
            <a:ext cx="3756025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正音识字并释义</a:t>
            </a:r>
            <a:endParaRPr lang="zh-CN" altLang="en-US" sz="40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888163" y="5430838"/>
            <a:ext cx="91916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黑体" panose="02010609060101010101" pitchFamily="2" charset="-122"/>
              </a:rPr>
              <a:t>wéi</a:t>
            </a:r>
            <a:endParaRPr lang="zh-CN" altLang="en-US" sz="3600">
              <a:solidFill>
                <a:srgbClr val="FF0000"/>
              </a:solidFill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927350" y="1060450"/>
            <a:ext cx="1101725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生气</a:t>
            </a:r>
            <a:endParaRPr lang="zh-CN" altLang="en-US" sz="36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8207375" y="1060450"/>
            <a:ext cx="2478088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越过；法度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021013" y="1793875"/>
            <a:ext cx="11017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迷惑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7242175" y="1793875"/>
            <a:ext cx="110172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疑惑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423150" y="2579688"/>
            <a:ext cx="1100138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胳膊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2782888" y="3284538"/>
            <a:ext cx="11017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于此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950075" y="3284538"/>
            <a:ext cx="110172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坚定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22738" y="3990975"/>
            <a:ext cx="1789112" cy="644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同</a:t>
            </a:r>
            <a:r>
              <a:rPr lang="en-US" altLang="zh-CN" sz="360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lt"/>
                <a:sym typeface="+mn-ea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悦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9585325" y="4005263"/>
            <a:ext cx="1100138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反省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3654425" y="4778375"/>
            <a:ext cx="641350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替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8728075" y="4748213"/>
            <a:ext cx="3397250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老师传授的知识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54425" y="5475288"/>
            <a:ext cx="1616075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同</a:t>
            </a:r>
            <a:r>
              <a:rPr lang="en-US" altLang="zh-CN" sz="360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lt"/>
                <a:sym typeface="+mn-ea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+mj-lt"/>
                <a:ea typeface="黑体" panose="02010609060101010101" pitchFamily="2" charset="-122"/>
                <a:cs typeface="+mj-lt"/>
                <a:sym typeface="+mn-ea"/>
              </a:rPr>
              <a:t>又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”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9124950" y="5394325"/>
            <a:ext cx="642938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做</a:t>
            </a:r>
            <a:endParaRPr lang="zh-CN" altLang="en-US" sz="36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517900" y="6181725"/>
            <a:ext cx="2146300" cy="6445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喜爱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爱好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占位符 12289"/>
          <p:cNvSpPr>
            <a:spLocks noGrp="1" noRot="1"/>
          </p:cNvSpPr>
          <p:nvPr>
            <p:ph idx="1"/>
          </p:nvPr>
        </p:nvSpPr>
        <p:spPr>
          <a:xfrm>
            <a:off x="323850" y="885825"/>
            <a:ext cx="11542713" cy="5380038"/>
          </a:xfrm>
        </p:spPr>
        <p:txBody>
          <a:bodyPr/>
          <a:lstStyle/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①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而时习之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不亦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说乎？有朋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自远方来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不亦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乐乎？人不知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而不愠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不亦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君子乎？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”</a:t>
            </a:r>
            <a:endParaRPr lang="en-US" altLang="zh-CN" sz="3600" b="1" smtClean="0">
              <a:solidFill>
                <a:srgbClr val="0000FF"/>
              </a:solidFill>
              <a:ea typeface="PMingLiU-ExtB" panose="02020500000000000000" pitchFamily="18" charset="-120"/>
              <a:sym typeface="+mn-ea"/>
            </a:endParaRPr>
          </a:p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②曾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吾日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三省吾身：为人谋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而不忠乎？与朋友交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而不信乎？传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不习乎？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③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吾十有五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而志于学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三十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而立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四十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而不惑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五十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而知天命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六十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而耳顺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七十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而从心所欲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不逾矩。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</a:rPr>
              <a:t>④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温故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而知新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可以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</a:rPr>
              <a:t>为师矣。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52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宋体" panose="02010600030101010101" pitchFamily="2" charset="-122"/>
                <a:ea typeface="黑体" panose="02010609060101010101" pitchFamily="2" charset="-122"/>
                <a:sym typeface="+mn-ea"/>
              </a:rPr>
              <a:t>⑤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学而不思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则罔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思而不学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楷体_GB2312"/>
                <a:ea typeface="黑体" panose="02010609060101010101" pitchFamily="2" charset="-122"/>
                <a:sym typeface="+mn-ea"/>
              </a:rPr>
              <a:t>则殆。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楷体_GB2312"/>
              <a:ea typeface="黑体" panose="02010609060101010101" pitchFamily="2" charset="-122"/>
            </a:endParaRPr>
          </a:p>
        </p:txBody>
      </p:sp>
      <p:sp>
        <p:nvSpPr>
          <p:cNvPr id="35842" name="标题 232449"/>
          <p:cNvSpPr>
            <a:spLocks noGrp="1" noRot="1"/>
          </p:cNvSpPr>
          <p:nvPr>
            <p:ph type="title"/>
          </p:nvPr>
        </p:nvSpPr>
        <p:spPr>
          <a:xfrm>
            <a:off x="4449763" y="261938"/>
            <a:ext cx="4999037" cy="404812"/>
          </a:xfrm>
        </p:spPr>
        <p:txBody>
          <a:bodyPr/>
          <a:lstStyle/>
          <a:p>
            <a:pPr algn="l"/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划分朗读节奏</a:t>
            </a:r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35843" name="文本框 1"/>
          <p:cNvSpPr txBox="1">
            <a:spLocks noChangeArrowheads="1"/>
          </p:cNvSpPr>
          <p:nvPr/>
        </p:nvSpPr>
        <p:spPr bwMode="auto">
          <a:xfrm>
            <a:off x="47625" y="-39688"/>
            <a:ext cx="3114675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>
                <a:ea typeface="黑体" panose="02010609060101010101" pitchFamily="2" charset="-122"/>
              </a:rPr>
              <a:t>听朗读录音</a:t>
            </a:r>
            <a:endParaRPr lang="zh-CN" altLang="en-US" sz="4000">
              <a:ea typeface="黑体" panose="02010609060101010101" pitchFamily="2" charset="-122"/>
            </a:endParaRPr>
          </a:p>
        </p:txBody>
      </p:sp>
      <p:pic>
        <p:nvPicPr>
          <p:cNvPr id="2" name="Shape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448800" y="5343525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774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占位符 13313"/>
          <p:cNvSpPr>
            <a:spLocks noGrp="1" noRot="1"/>
          </p:cNvSpPr>
          <p:nvPr>
            <p:ph idx="1"/>
          </p:nvPr>
        </p:nvSpPr>
        <p:spPr>
          <a:xfrm>
            <a:off x="241300" y="922338"/>
            <a:ext cx="11709400" cy="5775325"/>
          </a:xfrm>
        </p:spPr>
        <p:txBody>
          <a:bodyPr/>
          <a:lstStyle/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⑥子曰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贤哉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回也！一箪食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一瓢饮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在陋巷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人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不堪其忧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回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也不改其乐。贤哉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回也！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⑦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知之者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不如好之者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好之者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不如乐之者。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⑧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饭疏食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饮水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曲肱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而枕之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乐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亦在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其中矣。不义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而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富且贵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于我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如浮云。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⑨子曰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三人行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必有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我师焉。择其善者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而从之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其不善者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而改之。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⑩子在川上曰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逝者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如斯夫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不舍昼夜。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⑪子曰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三军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可夺帅也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匹夫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不可夺志也。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 eaLnBrk="1" latinLnBrk="1" hangingPunct="1">
              <a:lnSpc>
                <a:spcPts val="4625"/>
              </a:lnSpc>
              <a:spcBef>
                <a:spcPct val="0"/>
              </a:spcBef>
              <a:buFontTx/>
              <a:buNone/>
            </a:pP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⑫子夏曰</a:t>
            </a:r>
            <a:r>
              <a:rPr lang="zh-CN" altLang="en-US" sz="3600" b="1" smtClean="0">
                <a:solidFill>
                  <a:srgbClr val="0000FF"/>
                </a:solidFill>
                <a:sym typeface="+mn-ea"/>
              </a:rPr>
              <a:t>:</a:t>
            </a:r>
            <a:r>
              <a:rPr lang="zh-CN" altLang="en-US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“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博学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而笃志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切问</a:t>
            </a:r>
            <a:r>
              <a:rPr lang="en-US" altLang="zh-CN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黑体" panose="02010609060101010101" pitchFamily="2" charset="-122"/>
                <a:sym typeface="+mn-ea"/>
              </a:rPr>
              <a:t>/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而近思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  <a:sym typeface="+mn-ea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仁在其中矣。</a:t>
            </a:r>
            <a:r>
              <a:rPr lang="en-US" altLang="zh-CN" sz="3600" b="1" smtClean="0">
                <a:solidFill>
                  <a:srgbClr val="0000FF"/>
                </a:solidFill>
                <a:ea typeface="PMingLiU-ExtB" panose="02020500000000000000" pitchFamily="18" charset="-120"/>
                <a:sym typeface="+mn-ea"/>
              </a:rPr>
              <a:t>”</a:t>
            </a:r>
            <a:endParaRPr lang="zh-CN" altLang="en-US" sz="3600" b="1" smtClean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6866" name="标题 232449"/>
          <p:cNvSpPr>
            <a:spLocks noGrp="1" noRot="1"/>
          </p:cNvSpPr>
          <p:nvPr>
            <p:ph type="title"/>
          </p:nvPr>
        </p:nvSpPr>
        <p:spPr>
          <a:xfrm>
            <a:off x="4449763" y="261938"/>
            <a:ext cx="4999037" cy="404812"/>
          </a:xfrm>
        </p:spPr>
        <p:txBody>
          <a:bodyPr/>
          <a:lstStyle/>
          <a:p>
            <a:pPr algn="l"/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划分朗读节奏</a:t>
            </a:r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36867" name="文本框 1"/>
          <p:cNvSpPr txBox="1">
            <a:spLocks noChangeArrowheads="1"/>
          </p:cNvSpPr>
          <p:nvPr/>
        </p:nvSpPr>
        <p:spPr bwMode="auto">
          <a:xfrm>
            <a:off x="47625" y="-39688"/>
            <a:ext cx="2947988" cy="706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4000">
                <a:ea typeface="黑体" panose="02010609060101010101" pitchFamily="2" charset="-122"/>
              </a:rPr>
              <a:t>听朗读录音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/>
          </p:cNvSpPr>
          <p:nvPr>
            <p:ph idx="1"/>
          </p:nvPr>
        </p:nvSpPr>
        <p:spPr>
          <a:xfrm>
            <a:off x="1125538" y="1458913"/>
            <a:ext cx="9413875" cy="5195887"/>
          </a:xfrm>
          <a:solidFill>
            <a:schemeClr val="bg1"/>
          </a:solidFill>
        </p:spPr>
        <p:txBody>
          <a:bodyPr/>
          <a:lstStyle/>
          <a:p>
            <a:pPr marL="0" eaLnBrk="1" hangingPunct="1">
              <a:lnSpc>
                <a:spcPct val="120000"/>
              </a:lnSpc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r>
              <a:rPr lang="zh-CN" altLang="en-US" sz="3600" b="1" smtClean="0">
                <a:solidFill>
                  <a:srgbClr val="FF0000"/>
                </a:solidFill>
                <a:ea typeface="黑体" panose="02010609060101010101" pitchFamily="2" charset="-122"/>
              </a:rPr>
              <a:t>信：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就是译文要准确表达原文的意思</a:t>
            </a:r>
            <a:r>
              <a:rPr lang="zh-CN" altLang="en-US" sz="36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不歪曲</a:t>
            </a:r>
            <a:r>
              <a:rPr lang="zh-CN" altLang="en-US" sz="36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不遗漏</a:t>
            </a:r>
            <a:r>
              <a:rPr lang="zh-CN" altLang="en-US" sz="36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不随意增加意思。</a:t>
            </a:r>
            <a:b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</a:br>
            <a:r>
              <a:rPr lang="zh-CN" altLang="en-US" sz="3600" b="1" smtClean="0">
                <a:solidFill>
                  <a:srgbClr val="FF0000"/>
                </a:solidFill>
                <a:ea typeface="黑体" panose="02010609060101010101" pitchFamily="2" charset="-122"/>
              </a:rPr>
              <a:t>达：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就是译文明白晓畅</a:t>
            </a:r>
            <a:r>
              <a:rPr lang="zh-CN" altLang="en-US" sz="36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符合现代汉语表达要求和习惯</a:t>
            </a:r>
            <a:r>
              <a:rPr lang="zh-CN" altLang="en-US" sz="3600" b="1" smtClean="0">
                <a:solidFill>
                  <a:srgbClr val="0000FF"/>
                </a:solidFill>
                <a:sym typeface="微软雅黑" panose="020B0503020204020204" pitchFamily="34" charset="-122"/>
              </a:rPr>
              <a:t>,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没有语病。</a:t>
            </a:r>
            <a:b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</a:br>
            <a:r>
              <a:rPr lang="zh-CN" altLang="en-US" sz="3600" b="1" smtClean="0">
                <a:solidFill>
                  <a:srgbClr val="FF0000"/>
                </a:solidFill>
                <a:ea typeface="黑体" panose="02010609060101010101" pitchFamily="2" charset="-122"/>
              </a:rPr>
              <a:t>雅：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就是译文语句规范、得体、生动、优美。</a:t>
            </a:r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hangingPunct="1">
              <a:spcBef>
                <a:spcPct val="0"/>
              </a:spcBef>
              <a:buFont typeface="Wingdings" panose="05000000000000000000" pitchFamily="2" charset="2"/>
              <a:buNone/>
              <a:defRPr/>
            </a:pPr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</a:endParaRPr>
          </a:p>
          <a:p>
            <a:pPr marL="0" eaLnBrk="1" hangingPunct="1">
              <a:buFont typeface="Wingdings" panose="05000000000000000000" pitchFamily="2" charset="2"/>
              <a:buNone/>
              <a:defRPr/>
            </a:pPr>
            <a:r>
              <a:rPr lang="zh-CN" altLang="en-US" sz="3600" b="1" smtClean="0">
                <a:solidFill>
                  <a:srgbClr val="0000FF"/>
                </a:solidFill>
                <a:latin typeface="+mn-ea"/>
              </a:rPr>
              <a:t>1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.直译为主,字字落实。</a:t>
            </a:r>
            <a:r>
              <a:rPr lang="zh-CN" altLang="en-US" sz="3600" b="1" smtClean="0">
                <a:solidFill>
                  <a:srgbClr val="0000FF"/>
                </a:solidFill>
                <a:latin typeface="+mn-ea"/>
              </a:rPr>
              <a:t>2</a:t>
            </a:r>
            <a:r>
              <a:rPr lang="zh-CN" altLang="en-US" sz="3600" b="1" smtClean="0">
                <a:solidFill>
                  <a:srgbClr val="0000FF"/>
                </a:solidFill>
                <a:ea typeface="黑体" panose="02010609060101010101" pitchFamily="2" charset="-122"/>
              </a:rPr>
              <a:t>.意译为辅,文从句顺。</a:t>
            </a:r>
            <a:endParaRPr lang="zh-CN" altLang="en-US" sz="3600" b="1" smtClean="0">
              <a:solidFill>
                <a:srgbClr val="0000FF"/>
              </a:solidFill>
              <a:ea typeface="黑体" panose="02010609060101010101" pitchFamily="2" charset="-122"/>
            </a:endParaRPr>
          </a:p>
        </p:txBody>
      </p:sp>
      <p:sp>
        <p:nvSpPr>
          <p:cNvPr id="37890" name="副标题 2"/>
          <p:cNvSpPr txBox="1">
            <a:spLocks noChangeArrowheads="1"/>
          </p:cNvSpPr>
          <p:nvPr/>
        </p:nvSpPr>
        <p:spPr bwMode="auto">
          <a:xfrm>
            <a:off x="4471988" y="430213"/>
            <a:ext cx="4076700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zh-CN" altLang="en-US" sz="4000">
                <a:solidFill>
                  <a:srgbClr val="0000FF"/>
                </a:solidFill>
                <a:latin typeface="+中文标题"/>
                <a:ea typeface="黑体" panose="02010609060101010101" pitchFamily="2" charset="-122"/>
              </a:rPr>
              <a:t>文言文翻译原则</a:t>
            </a:r>
            <a:endParaRPr lang="zh-CN" altLang="en-US" sz="4000">
              <a:solidFill>
                <a:srgbClr val="0000FF"/>
              </a:solidFill>
              <a:latin typeface="+中文标题"/>
              <a:ea typeface="黑体" panose="02010609060101010101" pitchFamily="2" charset="-122"/>
            </a:endParaRPr>
          </a:p>
        </p:txBody>
      </p:sp>
      <p:sp>
        <p:nvSpPr>
          <p:cNvPr id="37891" name="文本框 5"/>
          <p:cNvSpPr txBox="1">
            <a:spLocks noChangeArrowheads="1"/>
          </p:cNvSpPr>
          <p:nvPr/>
        </p:nvSpPr>
        <p:spPr bwMode="auto">
          <a:xfrm>
            <a:off x="153988" y="160338"/>
            <a:ext cx="288290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文言文翻译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 animBg="1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副标题 2"/>
          <p:cNvSpPr txBox="1">
            <a:spLocks noChangeArrowheads="1"/>
          </p:cNvSpPr>
          <p:nvPr/>
        </p:nvSpPr>
        <p:spPr bwMode="auto">
          <a:xfrm>
            <a:off x="3829050" y="152400"/>
            <a:ext cx="4044950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zh-CN" altLang="en-US" sz="4000">
                <a:solidFill>
                  <a:srgbClr val="0000FF"/>
                </a:solidFill>
                <a:latin typeface="+中文标题"/>
                <a:ea typeface="黑体" panose="02010609060101010101" pitchFamily="2" charset="-122"/>
              </a:rPr>
              <a:t>文言文翻译方法</a:t>
            </a:r>
            <a:endParaRPr lang="zh-CN" altLang="en-US" sz="4000">
              <a:solidFill>
                <a:srgbClr val="0000FF"/>
              </a:solidFill>
              <a:latin typeface="+中文标题"/>
              <a:ea typeface="黑体" panose="0201060906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39775" y="1208088"/>
            <a:ext cx="1447800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1E4649"/>
                </a:solidFill>
              </a:rPr>
              <a:t>留</a:t>
            </a:r>
            <a:endParaRPr lang="zh-CN" altLang="en-US" sz="6600">
              <a:solidFill>
                <a:srgbClr val="1E4649"/>
              </a:solidFill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355850" y="1208088"/>
            <a:ext cx="731202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0000FF"/>
                </a:solidFill>
                <a:sym typeface="+mn-ea"/>
              </a:rPr>
              <a:t>人名、地名、官名、书名、物名、</a:t>
            </a:r>
            <a:r>
              <a:rPr lang="zh-CN" altLang="en-US" sz="3200">
                <a:solidFill>
                  <a:srgbClr val="0000FF"/>
                </a:solidFill>
              </a:rPr>
              <a:t>国号</a:t>
            </a:r>
            <a:r>
              <a:rPr lang="zh-CN" altLang="en-US" sz="3200">
                <a:solidFill>
                  <a:srgbClr val="0000FF"/>
                </a:solidFill>
                <a:sym typeface="+mn-ea"/>
              </a:rPr>
              <a:t>、</a:t>
            </a:r>
            <a:r>
              <a:rPr lang="zh-CN" altLang="en-US" sz="3200">
                <a:solidFill>
                  <a:srgbClr val="0000FF"/>
                </a:solidFill>
              </a:rPr>
              <a:t>年号</a:t>
            </a:r>
            <a:r>
              <a:rPr lang="zh-CN" altLang="en-US" sz="3200">
                <a:solidFill>
                  <a:srgbClr val="0000FF"/>
                </a:solidFill>
                <a:sym typeface="+mn-ea"/>
              </a:rPr>
              <a:t>、</a:t>
            </a:r>
            <a:r>
              <a:rPr lang="zh-CN" altLang="en-US" sz="3200">
                <a:solidFill>
                  <a:srgbClr val="0000FF"/>
                </a:solidFill>
                <a:sym typeface="微软雅黑" panose="020B0503020204020204" pitchFamily="34" charset="-122"/>
              </a:rPr>
              <a:t>谥号</a:t>
            </a:r>
            <a:r>
              <a:rPr lang="zh-CN" altLang="en-US" sz="3200">
                <a:solidFill>
                  <a:srgbClr val="0000FF"/>
                </a:solidFill>
                <a:sym typeface="+mn-ea"/>
              </a:rPr>
              <a:t>、</a:t>
            </a:r>
            <a:r>
              <a:rPr lang="zh-CN" altLang="en-US" sz="3200">
                <a:solidFill>
                  <a:srgbClr val="0000FF"/>
                </a:solidFill>
              </a:rPr>
              <a:t>度量衡单位等都</a:t>
            </a:r>
            <a:r>
              <a:rPr lang="zh-CN" altLang="en-US" sz="3200">
                <a:solidFill>
                  <a:srgbClr val="FF0000"/>
                </a:solidFill>
              </a:rPr>
              <a:t>保留</a:t>
            </a:r>
            <a:r>
              <a:rPr lang="zh-CN" altLang="en-US" sz="3200">
                <a:solidFill>
                  <a:srgbClr val="0000FF"/>
                </a:solidFill>
              </a:rPr>
              <a:t>不译。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39775" y="2976563"/>
            <a:ext cx="2057400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1E4649"/>
                </a:solidFill>
              </a:rPr>
              <a:t>对</a:t>
            </a:r>
            <a:endParaRPr lang="zh-CN" altLang="en-US" sz="6600">
              <a:solidFill>
                <a:srgbClr val="1E4649"/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355850" y="3130550"/>
            <a:ext cx="718502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FF"/>
                </a:solidFill>
              </a:rPr>
              <a:t>把文言</a:t>
            </a:r>
            <a:r>
              <a:rPr lang="zh-CN" altLang="en-US" sz="3200">
                <a:solidFill>
                  <a:srgbClr val="FF0000"/>
                </a:solidFill>
              </a:rPr>
              <a:t>单音节词</a:t>
            </a:r>
            <a:r>
              <a:rPr lang="zh-CN" altLang="en-US" sz="3200">
                <a:solidFill>
                  <a:srgbClr val="0000FF"/>
                </a:solidFill>
              </a:rPr>
              <a:t>一一</a:t>
            </a:r>
            <a:r>
              <a:rPr lang="zh-CN" altLang="en-US" sz="3200">
                <a:solidFill>
                  <a:srgbClr val="FF0000"/>
                </a:solidFill>
              </a:rPr>
              <a:t>对译为</a:t>
            </a:r>
            <a:r>
              <a:rPr lang="zh-CN" altLang="en-US" sz="3200">
                <a:solidFill>
                  <a:srgbClr val="0000FF"/>
                </a:solidFill>
              </a:rPr>
              <a:t>现代汉语的</a:t>
            </a:r>
            <a:r>
              <a:rPr lang="zh-CN" altLang="en-US" sz="3200">
                <a:solidFill>
                  <a:srgbClr val="FF0000"/>
                </a:solidFill>
              </a:rPr>
              <a:t>双音节词或多音节词</a:t>
            </a:r>
            <a:r>
              <a:rPr lang="zh-CN" altLang="en-US" sz="3200">
                <a:solidFill>
                  <a:srgbClr val="0000FF"/>
                </a:solidFill>
              </a:rPr>
              <a:t>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739775" y="4899025"/>
            <a:ext cx="762000" cy="1108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600">
                <a:solidFill>
                  <a:srgbClr val="1E4649"/>
                </a:solidFill>
              </a:rPr>
              <a:t>换</a:t>
            </a:r>
            <a:endParaRPr lang="zh-CN" altLang="en-US" sz="6600">
              <a:solidFill>
                <a:srgbClr val="1E4649"/>
              </a:solidFill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355850" y="4992688"/>
            <a:ext cx="7185025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200">
                <a:solidFill>
                  <a:srgbClr val="0000FF"/>
                </a:solidFill>
              </a:rPr>
              <a:t>用现代词语</a:t>
            </a:r>
            <a:r>
              <a:rPr lang="zh-CN" altLang="en-US" sz="3200">
                <a:solidFill>
                  <a:srgbClr val="FF0000"/>
                </a:solidFill>
              </a:rPr>
              <a:t>替换</a:t>
            </a:r>
            <a:r>
              <a:rPr lang="zh-CN" altLang="en-US" sz="3200">
                <a:solidFill>
                  <a:srgbClr val="0000FF"/>
                </a:solidFill>
              </a:rPr>
              <a:t>古代词语、古今异义词；</a:t>
            </a:r>
            <a:r>
              <a:rPr lang="zh-CN" altLang="en-US" sz="3200">
                <a:solidFill>
                  <a:srgbClr val="0000FF"/>
                </a:solidFill>
                <a:sym typeface="微软雅黑" panose="020B0503020204020204" pitchFamily="34" charset="-122"/>
              </a:rPr>
              <a:t>将</a:t>
            </a:r>
            <a:r>
              <a:rPr lang="zh-CN" altLang="en-US" sz="3200">
                <a:solidFill>
                  <a:srgbClr val="0000FF"/>
                </a:solidFill>
              </a:rPr>
              <a:t>通假字换成本字再作解释。</a:t>
            </a:r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38920" name="文本框 5"/>
          <p:cNvSpPr txBox="1">
            <a:spLocks noChangeArrowheads="1"/>
          </p:cNvSpPr>
          <p:nvPr/>
        </p:nvSpPr>
        <p:spPr bwMode="auto">
          <a:xfrm>
            <a:off x="153988" y="160338"/>
            <a:ext cx="2882900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4000">
                <a:ea typeface="黑体" panose="02010609060101010101" pitchFamily="2" charset="-122"/>
              </a:rPr>
              <a:t>文言文翻译</a:t>
            </a:r>
            <a:endParaRPr lang="zh-CN" altLang="en-US" sz="4000"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6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  <a:txDef>
      <a:spPr>
        <a:noFill/>
        <a:ln w="9525">
          <a:noFill/>
        </a:ln>
      </a:spPr>
      <a:bodyPr wrap="square" anchor="t">
        <a:spAutoFit/>
      </a:bodyPr>
      <a:lstStyle>
        <a:defPPr>
          <a:defRPr lang="zh-CN" altLang="en-US" sz="3600" b="1">
            <a:latin typeface="楷体" panose="02010609060101010101" pitchFamily="49" charset="-122"/>
            <a:ea typeface="楷体" panose="02010609060101010101" pitchFamily="49" charset="-122"/>
          </a:defRPr>
        </a:defPPr>
      </a:lstStyle>
    </a:tx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Edge">
  <a:themeElements>
    <a:clrScheme name="Edge 7">
      <a:dk1>
        <a:srgbClr val="000000"/>
      </a:dk1>
      <a:lt1>
        <a:srgbClr val="FFFFFF"/>
      </a:lt1>
      <a:dk2>
        <a:srgbClr val="006633"/>
      </a:dk2>
      <a:lt2>
        <a:srgbClr val="5F5F5F"/>
      </a:lt2>
      <a:accent1>
        <a:srgbClr val="CC9900"/>
      </a:accent1>
      <a:accent2>
        <a:srgbClr val="3B812F"/>
      </a:accent2>
      <a:accent3>
        <a:srgbClr val="FFFFFF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Edge">
      <a:majorFont>
        <a:latin typeface="Garamond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rgbClr val="FF3300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Edge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Edge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Edge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6287</Words>
  <Application>WPS 演示</Application>
  <PresentationFormat>自定义</PresentationFormat>
  <Paragraphs>578</Paragraphs>
  <Slides>42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42</vt:i4>
      </vt:variant>
    </vt:vector>
  </HeadingPairs>
  <TitlesOfParts>
    <vt:vector size="64" baseType="lpstr">
      <vt:lpstr>Arial</vt:lpstr>
      <vt:lpstr>宋体</vt:lpstr>
      <vt:lpstr>Wingdings</vt:lpstr>
      <vt:lpstr>楷体</vt:lpstr>
      <vt:lpstr>Garamond</vt:lpstr>
      <vt:lpstr>Times New Roman</vt:lpstr>
      <vt:lpstr>华文新魏</vt:lpstr>
      <vt:lpstr>华文行楷</vt:lpstr>
      <vt:lpstr>黑体</vt:lpstr>
      <vt:lpstr>微软雅黑</vt:lpstr>
      <vt:lpstr>楷体_GB2312</vt:lpstr>
      <vt:lpstr>Calibri</vt:lpstr>
      <vt:lpstr>PMingLiU-ExtB</vt:lpstr>
      <vt:lpstr>+中文标题</vt:lpstr>
      <vt:lpstr>SimSun-ExtB</vt:lpstr>
      <vt:lpstr>Arial Unicode MS</vt:lpstr>
      <vt:lpstr>楷体_GB2312</vt:lpstr>
      <vt:lpstr>新宋体</vt:lpstr>
      <vt:lpstr>Segoe Print</vt:lpstr>
      <vt:lpstr>隶书</vt:lpstr>
      <vt:lpstr>默认设计模板</vt:lpstr>
      <vt:lpstr>Edge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划分朗读节奏</vt:lpstr>
      <vt:lpstr>划分朗读节奏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修身做人</vt:lpstr>
      <vt:lpstr>虚  词  不  虚</vt:lpstr>
      <vt:lpstr>任务一：《论语》语言精练,长于用各种语气词表达出人物丰富的思想感情,找出《论语十二章》及作业本拓展部分中能够体现孔子情感和形象的其他语气词,并做分析。 ［乎  矣  也  夫］［也  焉  哉  尔］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周礼华</dc:creator>
  <cp:lastModifiedBy>Administrator</cp:lastModifiedBy>
  <cp:revision>465</cp:revision>
  <dcterms:created xsi:type="dcterms:W3CDTF">2017-07-18T15:24:00Z</dcterms:created>
  <dcterms:modified xsi:type="dcterms:W3CDTF">2019-11-05T08:40:17Z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2052-10.1.0.7698</vt:lpwstr>
  </property>
</Properties>
</file>