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550" r:id="rId4"/>
    <p:sldId id="576" r:id="rId5"/>
    <p:sldId id="571" r:id="rId6"/>
    <p:sldId id="573" r:id="rId7"/>
    <p:sldId id="572" r:id="rId8"/>
    <p:sldId id="583" r:id="rId9"/>
    <p:sldId id="586" r:id="rId10"/>
    <p:sldId id="592" r:id="rId11"/>
    <p:sldId id="588" r:id="rId12"/>
    <p:sldId id="584" r:id="rId13"/>
    <p:sldId id="580" r:id="rId14"/>
    <p:sldId id="589" r:id="rId15"/>
    <p:sldId id="579" r:id="rId16"/>
    <p:sldId id="58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E06241D-9D4B-4534-A646-20C229F000E9}">
          <p14:sldIdLst>
            <p14:sldId id="550"/>
            <p14:sldId id="576"/>
            <p14:sldId id="571"/>
            <p14:sldId id="573"/>
            <p14:sldId id="572"/>
            <p14:sldId id="583"/>
            <p14:sldId id="586"/>
            <p14:sldId id="592"/>
            <p14:sldId id="588"/>
            <p14:sldId id="584"/>
            <p14:sldId id="580"/>
            <p14:sldId id="589"/>
            <p14:sldId id="579"/>
            <p14:sldId id="582"/>
          </p14:sldIdLst>
        </p14:section>
        <p14:section name="无标题节" id="{161F291A-C1C3-4D3A-B6FE-F3CED25E88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13">
          <p15:clr>
            <a:srgbClr val="A4A3A4"/>
          </p15:clr>
        </p15:guide>
        <p15:guide id="2" pos="38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006600"/>
    <a:srgbClr val="009900"/>
    <a:srgbClr val="9933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73" autoAdjust="0"/>
    <p:restoredTop sz="86345" autoAdjust="0"/>
  </p:normalViewPr>
  <p:slideViewPr>
    <p:cSldViewPr snapToGrid="0">
      <p:cViewPr varScale="1">
        <p:scale>
          <a:sx n="74" d="100"/>
          <a:sy n="74" d="100"/>
        </p:scale>
        <p:origin x="366" y="66"/>
      </p:cViewPr>
      <p:guideLst>
        <p:guide orient="horz" pos="2113"/>
        <p:guide pos="3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61B55-9A3E-4BCE-90B4-539C8EF3DDE0}" type="datetimeFigureOut">
              <a:rPr lang="zh-CN" altLang="en-US" smtClean="0"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864BA-2DE4-4421-A3D2-BAD0E2D86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74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标志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7" y="188913"/>
            <a:ext cx="57573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昌乐一中红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260350"/>
            <a:ext cx="182456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WordArt 11"/>
          <p:cNvSpPr>
            <a:spLocks noChangeArrowheads="1" noChangeShapeType="1" noTextEdit="1"/>
          </p:cNvSpPr>
          <p:nvPr/>
        </p:nvSpPr>
        <p:spPr bwMode="auto">
          <a:xfrm>
            <a:off x="8015818" y="6308725"/>
            <a:ext cx="2976033" cy="2159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</a:rPr>
              <a:t>弘德 博学 笃行 创新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标志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7" y="188913"/>
            <a:ext cx="57573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昌乐一中红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260350"/>
            <a:ext cx="182456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015818" y="6308725"/>
            <a:ext cx="2976033" cy="2159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</a:rPr>
              <a:t>弘德 博学 笃行 创新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标志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7" y="188913"/>
            <a:ext cx="57573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昌乐一中红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260350"/>
            <a:ext cx="182456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8015818" y="6308725"/>
            <a:ext cx="2976033" cy="2159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</a:rPr>
              <a:t>弘德 博学 笃行 创新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639" y="820093"/>
            <a:ext cx="108311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</a:rPr>
              <a:t>感志士入世之慨，悟隐士超脱之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情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pPr algn="ctr"/>
            <a:r>
              <a:rPr lang="en-US" altLang="zh-CN" sz="5400" b="1" dirty="0" smtClean="0">
                <a:solidFill>
                  <a:srgbClr val="FF0000"/>
                </a:solidFill>
              </a:rPr>
              <a:t>                    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品评曹操、陶渊明形象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3" name="Picture 4" descr="曹操横槊赋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104" y="2445630"/>
            <a:ext cx="4419600" cy="3838566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01300000209183122872948560278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67" y="2710734"/>
            <a:ext cx="4191000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162535" y="5914864"/>
            <a:ext cx="1893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昌乐一中崔为栋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501851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8445" y="2110788"/>
            <a:ext cx="9238445" cy="308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b="1" dirty="0" smtClean="0">
                <a:solidFill>
                  <a:srgbClr val="0000CC"/>
                </a:solidFill>
              </a:rPr>
              <a:t>   志向</a:t>
            </a:r>
            <a:r>
              <a:rPr lang="zh-CN" altLang="en-US" sz="2800" b="1" dirty="0">
                <a:solidFill>
                  <a:srgbClr val="0000CC"/>
                </a:solidFill>
              </a:rPr>
              <a:t>与理想没有贵贱对错之分，只要那是我们内心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所向往</a:t>
            </a:r>
            <a:r>
              <a:rPr lang="zh-CN" altLang="en-US" sz="2800" b="1" dirty="0">
                <a:solidFill>
                  <a:srgbClr val="0000CC"/>
                </a:solidFill>
              </a:rPr>
              <a:t>的喜欢的，值得我们倾一生而追求的，都应被我们所尊重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不论我们身处那种生存境遇，都应当热爱生活，诗意地栖居。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0000CC"/>
                </a:solidFill>
              </a:rPr>
              <a:t>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18445" y="1133340"/>
            <a:ext cx="2807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启发和思索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6430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33341" y="775450"/>
            <a:ext cx="98523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 再品人物：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rgbClr val="0000CC"/>
                </a:solidFill>
              </a:rPr>
              <a:t> 如果</a:t>
            </a:r>
            <a:r>
              <a:rPr lang="zh-CN" altLang="en-US" sz="4400" b="1" dirty="0">
                <a:solidFill>
                  <a:srgbClr val="0000CC"/>
                </a:solidFill>
              </a:rPr>
              <a:t>要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给他们两个人配乐</a:t>
            </a:r>
            <a:r>
              <a:rPr lang="zh-CN" altLang="en-US" sz="4400" b="1" dirty="0">
                <a:solidFill>
                  <a:srgbClr val="0000CC"/>
                </a:solidFill>
              </a:rPr>
              <a:t>的话，曹操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适合</a:t>
            </a:r>
            <a:r>
              <a:rPr lang="zh-CN" altLang="en-US" sz="4400" b="1" u="sng" dirty="0" smtClean="0">
                <a:solidFill>
                  <a:srgbClr val="0000CC"/>
                </a:solidFill>
              </a:rPr>
              <a:t>           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的</a:t>
            </a:r>
            <a:r>
              <a:rPr lang="zh-CN" altLang="en-US" sz="4400" b="1" dirty="0">
                <a:solidFill>
                  <a:srgbClr val="0000CC"/>
                </a:solidFill>
              </a:rPr>
              <a:t>，陶渊明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适合</a:t>
            </a:r>
            <a:r>
              <a:rPr lang="zh-CN" altLang="en-US" sz="4400" b="1" u="sng" dirty="0" smtClean="0">
                <a:solidFill>
                  <a:srgbClr val="0000CC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的</a:t>
            </a:r>
            <a:r>
              <a:rPr lang="zh-CN" altLang="en-US" sz="4400" b="1" dirty="0">
                <a:solidFill>
                  <a:srgbClr val="0000CC"/>
                </a:solidFill>
              </a:rPr>
              <a:t>。</a:t>
            </a:r>
          </a:p>
          <a:p>
            <a:r>
              <a:rPr lang="zh-CN" altLang="en-US" sz="4400" b="1" dirty="0" smtClean="0">
                <a:solidFill>
                  <a:srgbClr val="0000CC"/>
                </a:solidFill>
              </a:rPr>
              <a:t>  </a:t>
            </a:r>
            <a:endParaRPr lang="en-US" altLang="zh-CN" sz="4400" b="1" dirty="0" smtClean="0">
              <a:solidFill>
                <a:srgbClr val="0000CC"/>
              </a:solidFill>
            </a:endParaRPr>
          </a:p>
          <a:p>
            <a:r>
              <a:rPr lang="zh-CN" altLang="en-US" sz="4400" b="1" dirty="0" smtClean="0">
                <a:solidFill>
                  <a:srgbClr val="0000CC"/>
                </a:solidFill>
              </a:rPr>
              <a:t>检测：尝试各用一种植物来比喻一下两位诗人。</a:t>
            </a:r>
            <a:endParaRPr lang="en-US" altLang="zh-CN" sz="4400" b="1" dirty="0" smtClean="0">
              <a:solidFill>
                <a:srgbClr val="0000CC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9408" y="2206612"/>
            <a:ext cx="2485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慷慨激昂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6114" y="2206611"/>
            <a:ext cx="3013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平淡舒缓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630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0765" y="1094704"/>
            <a:ext cx="98652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在我心里，曹操，你就像</a:t>
            </a:r>
            <a:r>
              <a:rPr lang="en-US" altLang="zh-CN" sz="3200" b="1" u="sng" dirty="0">
                <a:solidFill>
                  <a:srgbClr val="FF0000"/>
                </a:solidFill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，因为你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……</a:t>
            </a:r>
          </a:p>
          <a:p>
            <a:endParaRPr lang="en-US" altLang="zh-CN" sz="3200" b="1" u="sng" dirty="0" smtClean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FF0000"/>
                </a:solidFill>
              </a:rPr>
              <a:t>在我心里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，陶渊明，</a:t>
            </a:r>
            <a:r>
              <a:rPr lang="zh-CN" altLang="en-US" sz="3200" b="1" dirty="0">
                <a:solidFill>
                  <a:srgbClr val="FF0000"/>
                </a:solidFill>
              </a:rPr>
              <a:t>你就像</a:t>
            </a:r>
            <a:r>
              <a:rPr lang="en-US" altLang="zh-CN" sz="3200" b="1" u="sng" dirty="0">
                <a:solidFill>
                  <a:srgbClr val="FF0000"/>
                </a:solidFill>
              </a:rPr>
              <a:t>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，因为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你</a:t>
            </a:r>
            <a:r>
              <a:rPr lang="en-US" altLang="zh-CN" sz="3200" b="1" dirty="0">
                <a:solidFill>
                  <a:srgbClr val="FF0000"/>
                </a:solidFill>
              </a:rPr>
              <a:t>……</a:t>
            </a:r>
            <a:endParaRPr lang="en-US" altLang="zh-CN" sz="3200" b="1" u="sng" dirty="0">
              <a:solidFill>
                <a:srgbClr val="FF0000"/>
              </a:solidFill>
            </a:endParaRPr>
          </a:p>
          <a:p>
            <a:endParaRPr lang="en-US" altLang="zh-CN" sz="3200" b="1" u="sng" dirty="0" smtClean="0">
              <a:solidFill>
                <a:srgbClr val="FF0000"/>
              </a:solidFill>
            </a:endParaRPr>
          </a:p>
          <a:p>
            <a:endParaRPr lang="en-US" altLang="zh-CN" sz="3200" b="1" u="sng" dirty="0">
              <a:solidFill>
                <a:srgbClr val="FF0000"/>
              </a:solidFill>
            </a:endParaRPr>
          </a:p>
          <a:p>
            <a:r>
              <a:rPr lang="zh-CN" altLang="en-US" sz="3200" b="1" u="sng" dirty="0" smtClean="0">
                <a:solidFill>
                  <a:srgbClr val="FF0000"/>
                </a:solidFill>
              </a:rPr>
              <a:t>           </a:t>
            </a:r>
            <a:endParaRPr lang="en-US" altLang="zh-CN" sz="3200" b="1" u="sng" dirty="0" smtClean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0765" y="3580327"/>
            <a:ext cx="9272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</a:rPr>
              <a:t>在我心里，陶渊明，你就像山间的一朵菊，因为你朴素、清新、高洁、淡雅，与清风舞，共明月醉，你幽居世俗之外，却开在了世人心里，千年不败。</a:t>
            </a:r>
          </a:p>
        </p:txBody>
      </p:sp>
    </p:spTree>
    <p:extLst>
      <p:ext uri="{BB962C8B-B14F-4D97-AF65-F5344CB8AC3E}">
        <p14:creationId xmlns:p14="http://schemas.microsoft.com/office/powerpoint/2010/main" val="3647144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6830" y="1841679"/>
            <a:ext cx="93371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生</a:t>
            </a:r>
            <a:r>
              <a:rPr lang="zh-CN" altLang="en-US" sz="3200" b="1" dirty="0">
                <a:solidFill>
                  <a:srgbClr val="FF0000"/>
                </a:solidFill>
              </a:rPr>
              <a:t>逢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盛世，我们何其幸哉，希望每一个同学可以脚踏实地，勇敢追梦，立德立人，书写属于自己的人生华章；也希望你在夜深人静的时候，不要忘记仰望星空，植一朵菊在心中，让疲惫的灵魂歇一歇。</a:t>
            </a:r>
            <a:endParaRPr lang="zh-CN" altLang="zh-CN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177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3942" y="1661376"/>
            <a:ext cx="10959923" cy="2936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 anchor="ctr" anchorCtr="0">
            <a:prstTxWarp prst="textCanUp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</a:rPr>
              <a:t>感志士入世</a:t>
            </a:r>
            <a:r>
              <a:rPr lang="zh-CN" altLang="en-US" sz="5400" b="1" dirty="0">
                <a:solidFill>
                  <a:srgbClr val="FF0000"/>
                </a:solidFill>
              </a:rPr>
              <a:t>之慨，悟隐士超脱之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情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dirty="0">
                <a:solidFill>
                  <a:srgbClr val="0000CC"/>
                </a:solidFill>
              </a:rPr>
              <a:t>用自己的智慧，创造美丽人生。</a:t>
            </a:r>
          </a:p>
          <a:p>
            <a:pPr algn="ctr"/>
            <a:endParaRPr lang="en-US" altLang="zh-CN" sz="5400" b="1" dirty="0" smtClean="0">
              <a:ln w="22225">
                <a:solidFill>
                  <a:srgbClr val="333399"/>
                </a:solidFill>
                <a:prstDash val="solid"/>
              </a:ln>
              <a:solidFill>
                <a:srgbClr val="000000"/>
              </a:solidFill>
              <a:effectLst>
                <a:glow rad="101600">
                  <a:srgbClr val="BBE0E3">
                    <a:satMod val="175000"/>
                    <a:alpha val="40000"/>
                  </a:srgbClr>
                </a:glo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3446" y="5308417"/>
            <a:ext cx="3747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</a:rPr>
              <a:t>昌乐一中    崔为栋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281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491" y="811370"/>
            <a:ext cx="102129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学习活动：</a:t>
            </a:r>
            <a:r>
              <a:rPr lang="en-US" altLang="zh-CN" sz="4800" b="1" dirty="0">
                <a:solidFill>
                  <a:srgbClr val="FF0000"/>
                </a:solidFill>
              </a:rPr>
              <a:t/>
            </a:r>
            <a:br>
              <a:rPr lang="en-US" altLang="zh-CN" sz="4800" b="1" dirty="0">
                <a:solidFill>
                  <a:srgbClr val="FF0000"/>
                </a:solidFill>
              </a:rPr>
            </a:br>
            <a:r>
              <a:rPr lang="zh-CN" altLang="en-US" sz="4800" b="1" dirty="0" smtClean="0">
                <a:solidFill>
                  <a:srgbClr val="FF0000"/>
                </a:solidFill>
              </a:rPr>
              <a:t>品评曹操、陶渊明形象，感悟</a:t>
            </a:r>
            <a:r>
              <a:rPr lang="zh-CN" altLang="en-US" sz="4800" b="1" dirty="0">
                <a:solidFill>
                  <a:srgbClr val="FF0000"/>
                </a:solidFill>
              </a:rPr>
              <a:t>生命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的诗意。</a:t>
            </a:r>
            <a:endParaRPr lang="zh-CN" altLang="en-US" sz="4800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3491" y="3299999"/>
            <a:ext cx="98523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</a:rPr>
              <a:t>任务一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：诵读品味，把握诗人情感。</a:t>
            </a:r>
            <a:endParaRPr lang="en-US" altLang="zh-CN" sz="4400" b="1" dirty="0" smtClean="0">
              <a:solidFill>
                <a:srgbClr val="0000CC"/>
              </a:solidFill>
            </a:endParaRPr>
          </a:p>
          <a:p>
            <a:r>
              <a:rPr lang="zh-CN" altLang="en-US" sz="4400" b="1" dirty="0">
                <a:solidFill>
                  <a:srgbClr val="0000CC"/>
                </a:solidFill>
              </a:rPr>
              <a:t>任务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二：精研细读，描画诗人形象。</a:t>
            </a:r>
            <a:endParaRPr lang="en-US" altLang="zh-CN" sz="4400" b="1" dirty="0" smtClean="0">
              <a:solidFill>
                <a:srgbClr val="0000CC"/>
              </a:solidFill>
            </a:endParaRPr>
          </a:p>
          <a:p>
            <a:r>
              <a:rPr lang="zh-CN" altLang="en-US" sz="4400" b="1" dirty="0">
                <a:solidFill>
                  <a:srgbClr val="0000CC"/>
                </a:solidFill>
              </a:rPr>
              <a:t>任务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三：思考品鉴，感悟生命诗意。</a:t>
            </a:r>
            <a:endParaRPr lang="zh-CN" alt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280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67127" y="592563"/>
            <a:ext cx="981060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solidFill>
                  <a:srgbClr val="0000CC"/>
                </a:solidFill>
              </a:rPr>
              <a:t>前半部分感情基调：沉郁苍凉</a:t>
            </a:r>
          </a:p>
          <a:p>
            <a:pPr>
              <a:lnSpc>
                <a:spcPts val="4500"/>
              </a:lnSpc>
            </a:pPr>
            <a:r>
              <a:rPr lang="zh-CN" altLang="en-US" sz="3200" b="1" dirty="0"/>
              <a:t>对酒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当歌，人生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几何！↑  慢（慷慨激昂   气满声高）   </a:t>
            </a:r>
          </a:p>
          <a:p>
            <a:pPr>
              <a:lnSpc>
                <a:spcPts val="4500"/>
              </a:lnSpc>
            </a:pPr>
            <a:r>
              <a:rPr lang="zh-CN" altLang="en-US" sz="3200" b="1" dirty="0"/>
              <a:t>譬如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朝露，去日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苦多。↓  慢 </a:t>
            </a:r>
            <a:r>
              <a:rPr lang="en-US" altLang="zh-CN" sz="3200" b="1" dirty="0"/>
              <a:t>(</a:t>
            </a:r>
            <a:r>
              <a:rPr lang="zh-CN" altLang="en-US" sz="3200" b="1" dirty="0"/>
              <a:t>沉郁悲壮   气沉声低）</a:t>
            </a:r>
            <a:br>
              <a:rPr lang="zh-CN" altLang="en-US" sz="3200" b="1" dirty="0"/>
            </a:br>
            <a:r>
              <a:rPr lang="zh-CN" altLang="en-US" sz="3200" b="1" dirty="0"/>
              <a:t>慨当以慷，忧思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难忘。 ↓  慢（凝重苍凉   气缓声沉）</a:t>
            </a:r>
            <a:br>
              <a:rPr lang="zh-CN" altLang="en-US" sz="3200" b="1" dirty="0"/>
            </a:br>
            <a:r>
              <a:rPr lang="zh-CN" altLang="en-US" sz="3200" b="1" dirty="0"/>
              <a:t>何以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解忧，唯有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杜康。↓  慢（苍劲悲凉   气沉声低</a:t>
            </a:r>
            <a:r>
              <a:rPr lang="zh-CN" altLang="en-US" sz="3200" b="1" dirty="0" smtClean="0"/>
              <a:t>）</a:t>
            </a:r>
            <a:endParaRPr lang="en-US" altLang="zh-CN" sz="3200" b="1" dirty="0" smtClean="0"/>
          </a:p>
          <a:p>
            <a:pPr>
              <a:lnSpc>
                <a:spcPts val="4500"/>
              </a:lnSpc>
            </a:pPr>
            <a:r>
              <a:rPr lang="zh-CN" altLang="en-US" sz="3200" b="1" dirty="0"/>
              <a:t/>
            </a:r>
            <a:br>
              <a:rPr lang="zh-CN" altLang="en-US" sz="3200" b="1" dirty="0"/>
            </a:br>
            <a:r>
              <a:rPr lang="zh-CN" altLang="en-US" sz="3200" b="1" dirty="0"/>
              <a:t>青青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子衿，悠悠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我心。↓  慢（惆怅轻柔   气徐声柔）</a:t>
            </a:r>
            <a:br>
              <a:rPr lang="zh-CN" altLang="en-US" sz="3200" b="1" dirty="0"/>
            </a:br>
            <a:r>
              <a:rPr lang="zh-CN" altLang="en-US" sz="3200" b="1" dirty="0"/>
              <a:t>但为君故，沉吟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至今。 ↓  慢（深沉悠长   气徐声柔）</a:t>
            </a:r>
            <a:br>
              <a:rPr lang="zh-CN" altLang="en-US" sz="3200" b="1" dirty="0"/>
            </a:br>
            <a:r>
              <a:rPr lang="zh-CN" altLang="en-US" sz="3200" b="1" dirty="0"/>
              <a:t>呦呦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鹿鸣，食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野之苹。→ 慢（深情舒缓   气舒声平）</a:t>
            </a:r>
          </a:p>
          <a:p>
            <a:pPr>
              <a:lnSpc>
                <a:spcPts val="4500"/>
              </a:lnSpc>
            </a:pPr>
            <a:r>
              <a:rPr lang="zh-CN" altLang="en-US" sz="3200" b="1" dirty="0"/>
              <a:t>我有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嘉宾，鼓瑟</a:t>
            </a:r>
            <a:r>
              <a:rPr lang="en-US" altLang="zh-CN" sz="3200" b="1" dirty="0"/>
              <a:t>/</a:t>
            </a:r>
            <a:r>
              <a:rPr lang="zh-CN" altLang="en-US" sz="3200" b="1" dirty="0"/>
              <a:t>吹笙。↑  </a:t>
            </a:r>
            <a:r>
              <a:rPr lang="zh-CN" altLang="en-US" sz="3200" b="1" dirty="0" smtClean="0"/>
              <a:t>快</a:t>
            </a:r>
            <a:r>
              <a:rPr lang="zh-CN" altLang="en-US" sz="3200" b="1" dirty="0"/>
              <a:t>（轻快高昂   气满声高）</a:t>
            </a:r>
          </a:p>
        </p:txBody>
      </p:sp>
    </p:spTree>
    <p:extLst>
      <p:ext uri="{BB962C8B-B14F-4D97-AF65-F5344CB8AC3E}">
        <p14:creationId xmlns:p14="http://schemas.microsoft.com/office/powerpoint/2010/main" val="720265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3876" y="832199"/>
            <a:ext cx="8375561" cy="565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0000CC"/>
                </a:solidFill>
              </a:rPr>
              <a:t>后半部分感情基调：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慷慨激昂</a:t>
            </a:r>
            <a:endParaRPr lang="zh-CN" altLang="en-US" sz="2800" b="1" dirty="0"/>
          </a:p>
          <a:p>
            <a:pPr>
              <a:lnSpc>
                <a:spcPts val="4000"/>
              </a:lnSpc>
            </a:pPr>
            <a:r>
              <a:rPr lang="zh-CN" altLang="en-US" sz="2800" b="1" dirty="0"/>
              <a:t>明明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如月，何时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可</a:t>
            </a:r>
            <a:r>
              <a:rPr lang="zh-CN" altLang="en-US" sz="2800" b="1" dirty="0" smtClean="0"/>
              <a:t>掇？</a:t>
            </a:r>
            <a:r>
              <a:rPr lang="en-US" altLang="zh-CN" sz="2800" b="1" dirty="0" smtClean="0"/>
              <a:t> </a:t>
            </a:r>
            <a:r>
              <a:rPr lang="en-US" altLang="zh-CN" sz="2800" b="1" dirty="0"/>
              <a:t>↑  </a:t>
            </a:r>
            <a:r>
              <a:rPr lang="zh-CN" altLang="en-US" sz="2800" b="1" dirty="0"/>
              <a:t>慢（深情激昂   气足声高）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/>
              <a:t>忧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从中来，不可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断绝。↓  慢 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沉郁悠长   气缓声沉</a:t>
            </a:r>
            <a:r>
              <a:rPr lang="en-US" altLang="zh-CN" sz="2800" b="1" dirty="0"/>
              <a:t>)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/>
              <a:t>越陌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度阡，枉用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相存。↑  快（轻快愉悦   气满声高）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/>
              <a:t>契阔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谈讌，心念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旧恩。↑  快（轻快高亢   气满声高</a:t>
            </a:r>
            <a:r>
              <a:rPr lang="zh-CN" altLang="en-US" sz="2800" b="1" dirty="0" smtClean="0"/>
              <a:t>）</a:t>
            </a:r>
            <a:endParaRPr lang="en-US" altLang="zh-CN" sz="2800" b="1" dirty="0" smtClean="0"/>
          </a:p>
          <a:p>
            <a:pPr>
              <a:lnSpc>
                <a:spcPts val="4000"/>
              </a:lnSpc>
            </a:pPr>
            <a:endParaRPr lang="zh-CN" altLang="en-US" sz="2800" b="1" dirty="0"/>
          </a:p>
          <a:p>
            <a:pPr>
              <a:lnSpc>
                <a:spcPts val="4000"/>
              </a:lnSpc>
            </a:pPr>
            <a:r>
              <a:rPr lang="zh-CN" altLang="en-US" sz="2800" b="1" dirty="0"/>
              <a:t>月明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星稀，乌鹊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南飞。→ 慢（惆怅舒缓   气舒声平）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/>
              <a:t>绕树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三匝，何枝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可依？↑  快（急促高亢   气短声促）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/>
              <a:t>山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不厌高，海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不厌深。↑  慢 </a:t>
            </a:r>
            <a:r>
              <a:rPr lang="zh-CN" altLang="en-US" sz="2800" b="1" dirty="0" smtClean="0"/>
              <a:t>（铿锵有力   </a:t>
            </a:r>
            <a:r>
              <a:rPr lang="zh-CN" altLang="en-US" sz="2800" b="1" dirty="0"/>
              <a:t>气满声高）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/>
              <a:t>周公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吐哺，天下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归心。↑  慢（慷慨激昂   气满声高</a:t>
            </a:r>
            <a:r>
              <a:rPr lang="en-US" altLang="zh-CN" sz="2800" b="1" dirty="0"/>
              <a:t>)</a:t>
            </a:r>
          </a:p>
          <a:p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7934658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93961" y="747970"/>
            <a:ext cx="797202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2800" b="1" dirty="0" smtClean="0"/>
              <a:t>            归园田居</a:t>
            </a:r>
            <a:endParaRPr lang="zh-CN" altLang="en-US" sz="2000" b="1" dirty="0" smtClean="0">
              <a:solidFill>
                <a:srgbClr val="FF0000"/>
              </a:solidFill>
            </a:endParaRP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少无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适欲韵，性本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爱丘山。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误落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尘网中，一去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三十年。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羁鸟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恋旧林，池鱼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思故渊。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开荒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南野际，守拙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归园田。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方宅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十余亩，草屋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八九间。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榆柳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荫后檐，桃李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罗堂前。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暧暧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远人村，依依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墟里烟。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狗吠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深巷中，鸡鸣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桑树颠。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户庭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无尘杂，虚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室有余闲。 </a:t>
            </a:r>
          </a:p>
          <a:p>
            <a:pPr>
              <a:lnSpc>
                <a:spcPts val="2000"/>
              </a:lnSpc>
            </a:pPr>
            <a:endParaRPr lang="zh-CN" altLang="en-US" sz="2800" b="1" dirty="0"/>
          </a:p>
          <a:p>
            <a:pPr>
              <a:lnSpc>
                <a:spcPts val="2000"/>
              </a:lnSpc>
            </a:pPr>
            <a:r>
              <a:rPr lang="zh-CN" altLang="en-US" sz="2800" b="1" dirty="0"/>
              <a:t>久在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樊笼里，复得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返自然。</a:t>
            </a: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86366" y="1352282"/>
            <a:ext cx="2150772" cy="158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33387" y="752117"/>
            <a:ext cx="2562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感情基调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开头</a:t>
            </a:r>
            <a:r>
              <a:rPr lang="zh-CN" altLang="en-US" sz="2400" b="1" dirty="0">
                <a:solidFill>
                  <a:srgbClr val="FF0000"/>
                </a:solidFill>
              </a:rPr>
              <a:t>─强烈厌倦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后面</a:t>
            </a:r>
            <a:r>
              <a:rPr lang="zh-CN" altLang="en-US" sz="2400" b="1" dirty="0">
                <a:solidFill>
                  <a:srgbClr val="FF0000"/>
                </a:solidFill>
              </a:rPr>
              <a:t>─欢快恬淡</a:t>
            </a:r>
          </a:p>
        </p:txBody>
      </p:sp>
    </p:spTree>
    <p:extLst>
      <p:ext uri="{BB962C8B-B14F-4D97-AF65-F5344CB8AC3E}">
        <p14:creationId xmlns:p14="http://schemas.microsoft.com/office/powerpoint/2010/main" val="36467239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>
            <p:extLst/>
          </p:nvPr>
        </p:nvGraphicFramePr>
        <p:xfrm>
          <a:off x="1928969" y="1067396"/>
          <a:ext cx="8128000" cy="4406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7356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FF0000"/>
                          </a:solidFill>
                        </a:rPr>
                        <a:t>人物</a:t>
                      </a:r>
                      <a:endParaRPr lang="zh-CN" alt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FF0000"/>
                          </a:solidFill>
                        </a:rPr>
                        <a:t>曹操</a:t>
                      </a:r>
                      <a:endParaRPr lang="zh-CN" alt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FF0000"/>
                          </a:solidFill>
                        </a:rPr>
                        <a:t>陶渊明</a:t>
                      </a:r>
                      <a:endParaRPr lang="zh-CN" alt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7469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</a:rPr>
                        <a:t>形象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74697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7984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69545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6825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416676" y="3064396"/>
            <a:ext cx="3940936" cy="412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8207" y="1880315"/>
            <a:ext cx="4288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zh-CN" altLang="zh-CN" sz="3200" b="1" dirty="0" smtClean="0">
                <a:solidFill>
                  <a:srgbClr val="FF0000"/>
                </a:solidFill>
              </a:rPr>
              <a:t>英雄豪杰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田园</a:t>
            </a:r>
            <a:r>
              <a:rPr lang="zh-CN" altLang="zh-CN" sz="3200" b="1" dirty="0">
                <a:solidFill>
                  <a:srgbClr val="FF0000"/>
                </a:solidFill>
              </a:rPr>
              <a:t>隐士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52042" y="2512496"/>
            <a:ext cx="2410497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>
              <a:lnSpc>
                <a:spcPts val="55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慷慨激昂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</a:t>
            </a:r>
          </a:p>
          <a:p>
            <a:pPr algn="ctr" fontAlgn="t">
              <a:lnSpc>
                <a:spcPts val="5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求贤若渴     望月思贤</a:t>
            </a:r>
            <a:endParaRPr lang="zh-CN" altLang="zh-CN" dirty="0">
              <a:solidFill>
                <a:srgbClr val="000000"/>
              </a:solidFill>
            </a:endParaRPr>
          </a:p>
          <a:p>
            <a:pPr algn="ctr" fontAlgn="t">
              <a:lnSpc>
                <a:spcPts val="55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统一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天下</a:t>
            </a:r>
            <a:endParaRPr lang="zh-CN" altLang="zh-CN" dirty="0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3250" y="2563130"/>
            <a:ext cx="1822362" cy="2826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厌恶官场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平淡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自然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田园之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景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归隐之乐</a:t>
            </a:r>
          </a:p>
        </p:txBody>
      </p:sp>
    </p:spTree>
    <p:extLst>
      <p:ext uri="{BB962C8B-B14F-4D97-AF65-F5344CB8AC3E}">
        <p14:creationId xmlns:p14="http://schemas.microsoft.com/office/powerpoint/2010/main" val="32264894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3041" y="1442433"/>
            <a:ext cx="8809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/>
              <a:t>曹操：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横槊赋诗图、望月思贤图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0009" y="2704562"/>
            <a:ext cx="8912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陶渊明：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篱边赏菊图、带月荷锄图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6709" y="3825021"/>
            <a:ext cx="99618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飒飒秋风中，依稀见你，挟着岁月的风尘，从历史深处走来。你，高大魁梧、伟岸潇洒、面若冠玉、</a:t>
            </a:r>
            <a:r>
              <a:rPr lang="zh-CN" altLang="en-US" sz="2800" b="1" dirty="0"/>
              <a:t>鼻直口方</a:t>
            </a:r>
            <a:r>
              <a:rPr lang="zh-CN" altLang="en-US" sz="2800" b="1" dirty="0" smtClean="0"/>
              <a:t>、美髯飘飘、神采斐然、英气逼人，伫立江边，酾酒临江、横槊赋诗，把责任扛在肩上，把家国放在心里。你，用担当把自己铸成中华民族历史中一道永恒的风景，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891022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曹操横槊赋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90" y="695457"/>
            <a:ext cx="5249996" cy="5001833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01300000209183122872948560278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015" y="1146221"/>
            <a:ext cx="3771966" cy="440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6850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8653" y="1437638"/>
            <a:ext cx="8809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00"/>
                </a:solidFill>
              </a:rPr>
              <a:t>曹操：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向外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4861" y="2341034"/>
            <a:ext cx="8912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00"/>
                </a:solidFill>
              </a:rPr>
              <a:t>陶渊明：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向内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9567" y="3464418"/>
            <a:ext cx="1275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同：</a:t>
            </a:r>
            <a:endParaRPr lang="zh-CN" altLang="en-US" sz="4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082602" y="3525973"/>
            <a:ext cx="3477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丰富生命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7360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6571</TotalTime>
  <Words>818</Words>
  <Application>Microsoft Office PowerPoint</Application>
  <PresentationFormat>宽屏</PresentationFormat>
  <Paragraphs>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华文行楷</vt:lpstr>
      <vt:lpstr>宋体</vt:lpstr>
      <vt:lpstr>Arial</vt:lpstr>
      <vt:lpstr>Calibri</vt:lpstr>
      <vt:lpstr>主题2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618</cp:revision>
  <dcterms:created xsi:type="dcterms:W3CDTF">2017-08-01T10:53:00Z</dcterms:created>
  <dcterms:modified xsi:type="dcterms:W3CDTF">2019-10-08T03:11:10Z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