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slides/slide475.xml" ContentType="application/vnd.openxmlformats-officedocument.presentationml.slide+xml"/>
  <Override PartName="/ppt/slides/slide476.xml" ContentType="application/vnd.openxmlformats-officedocument.presentationml.slide+xml"/>
  <Override PartName="/ppt/slides/slide477.xml" ContentType="application/vnd.openxmlformats-officedocument.presentationml.slide+xml"/>
  <Override PartName="/ppt/slides/slide478.xml" ContentType="application/vnd.openxmlformats-officedocument.presentationml.slide+xml"/>
  <Override PartName="/ppt/slides/slide479.xml" ContentType="application/vnd.openxmlformats-officedocument.presentationml.slide+xml"/>
  <Override PartName="/ppt/slides/slide48.xml" ContentType="application/vnd.openxmlformats-officedocument.presentationml.slide+xml"/>
  <Override PartName="/ppt/slides/slide480.xml" ContentType="application/vnd.openxmlformats-officedocument.presentationml.slide+xml"/>
  <Override PartName="/ppt/slides/slide481.xml" ContentType="application/vnd.openxmlformats-officedocument.presentationml.slide+xml"/>
  <Override PartName="/ppt/slides/slide482.xml" ContentType="application/vnd.openxmlformats-officedocument.presentationml.slide+xml"/>
  <Override PartName="/ppt/slides/slide483.xml" ContentType="application/vnd.openxmlformats-officedocument.presentationml.slide+xml"/>
  <Override PartName="/ppt/slides/slide484.xml" ContentType="application/vnd.openxmlformats-officedocument.presentationml.slide+xml"/>
  <Override PartName="/ppt/slides/slide485.xml" ContentType="application/vnd.openxmlformats-officedocument.presentationml.slide+xml"/>
  <Override PartName="/ppt/slides/slide486.xml" ContentType="application/vnd.openxmlformats-officedocument.presentationml.slide+xml"/>
  <Override PartName="/ppt/slides/slide487.xml" ContentType="application/vnd.openxmlformats-officedocument.presentationml.slide+xml"/>
  <Override PartName="/ppt/slides/slide488.xml" ContentType="application/vnd.openxmlformats-officedocument.presentationml.slide+xml"/>
  <Override PartName="/ppt/slides/slide489.xml" ContentType="application/vnd.openxmlformats-officedocument.presentationml.slide+xml"/>
  <Override PartName="/ppt/slides/slide49.xml" ContentType="application/vnd.openxmlformats-officedocument.presentationml.slide+xml"/>
  <Override PartName="/ppt/slides/slide490.xml" ContentType="application/vnd.openxmlformats-officedocument.presentationml.slide+xml"/>
  <Override PartName="/ppt/slides/slide491.xml" ContentType="application/vnd.openxmlformats-officedocument.presentationml.slide+xml"/>
  <Override PartName="/ppt/slides/slide492.xml" ContentType="application/vnd.openxmlformats-officedocument.presentationml.slide+xml"/>
  <Override PartName="/ppt/slides/slide493.xml" ContentType="application/vnd.openxmlformats-officedocument.presentationml.slide+xml"/>
  <Override PartName="/ppt/slides/slide494.xml" ContentType="application/vnd.openxmlformats-officedocument.presentationml.slide+xml"/>
  <Override PartName="/ppt/slides/slide495.xml" ContentType="application/vnd.openxmlformats-officedocument.presentationml.slide+xml"/>
  <Override PartName="/ppt/slides/slide496.xml" ContentType="application/vnd.openxmlformats-officedocument.presentationml.slide+xml"/>
  <Override PartName="/ppt/slides/slide497.xml" ContentType="application/vnd.openxmlformats-officedocument.presentationml.slide+xml"/>
  <Override PartName="/ppt/slides/slide498.xml" ContentType="application/vnd.openxmlformats-officedocument.presentationml.slide+xml"/>
  <Override PartName="/ppt/slides/slide49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00.xml" ContentType="application/vnd.openxmlformats-officedocument.presentationml.slide+xml"/>
  <Override PartName="/ppt/slides/slide501.xml" ContentType="application/vnd.openxmlformats-officedocument.presentationml.slide+xml"/>
  <Override PartName="/ppt/slides/slide502.xml" ContentType="application/vnd.openxmlformats-officedocument.presentationml.slide+xml"/>
  <Override PartName="/ppt/slides/slide503.xml" ContentType="application/vnd.openxmlformats-officedocument.presentationml.slide+xml"/>
  <Override PartName="/ppt/slides/slide504.xml" ContentType="application/vnd.openxmlformats-officedocument.presentationml.slide+xml"/>
  <Override PartName="/ppt/slides/slide505.xml" ContentType="application/vnd.openxmlformats-officedocument.presentationml.slide+xml"/>
  <Override PartName="/ppt/slides/slide506.xml" ContentType="application/vnd.openxmlformats-officedocument.presentationml.slide+xml"/>
  <Override PartName="/ppt/slides/slide507.xml" ContentType="application/vnd.openxmlformats-officedocument.presentationml.slide+xml"/>
  <Override PartName="/ppt/slides/slide508.xml" ContentType="application/vnd.openxmlformats-officedocument.presentationml.slide+xml"/>
  <Override PartName="/ppt/slides/slide509.xml" ContentType="application/vnd.openxmlformats-officedocument.presentationml.slide+xml"/>
  <Override PartName="/ppt/slides/slide51.xml" ContentType="application/vnd.openxmlformats-officedocument.presentationml.slide+xml"/>
  <Override PartName="/ppt/slides/slide510.xml" ContentType="application/vnd.openxmlformats-officedocument.presentationml.slide+xml"/>
  <Override PartName="/ppt/slides/slide511.xml" ContentType="application/vnd.openxmlformats-officedocument.presentationml.slide+xml"/>
  <Override PartName="/ppt/slides/slide512.xml" ContentType="application/vnd.openxmlformats-officedocument.presentationml.slide+xml"/>
  <Override PartName="/ppt/slides/slide513.xml" ContentType="application/vnd.openxmlformats-officedocument.presentationml.slide+xml"/>
  <Override PartName="/ppt/slides/slide514.xml" ContentType="application/vnd.openxmlformats-officedocument.presentationml.slide+xml"/>
  <Override PartName="/ppt/slides/slide515.xml" ContentType="application/vnd.openxmlformats-officedocument.presentationml.slide+xml"/>
  <Override PartName="/ppt/slides/slide516.xml" ContentType="application/vnd.openxmlformats-officedocument.presentationml.slide+xml"/>
  <Override PartName="/ppt/slides/slide517.xml" ContentType="application/vnd.openxmlformats-officedocument.presentationml.slide+xml"/>
  <Override PartName="/ppt/slides/slide518.xml" ContentType="application/vnd.openxmlformats-officedocument.presentationml.slide+xml"/>
  <Override PartName="/ppt/slides/slide519.xml" ContentType="application/vnd.openxmlformats-officedocument.presentationml.slide+xml"/>
  <Override PartName="/ppt/slides/slide52.xml" ContentType="application/vnd.openxmlformats-officedocument.presentationml.slide+xml"/>
  <Override PartName="/ppt/slides/slide520.xml" ContentType="application/vnd.openxmlformats-officedocument.presentationml.slide+xml"/>
  <Override PartName="/ppt/slides/slide521.xml" ContentType="application/vnd.openxmlformats-officedocument.presentationml.slide+xml"/>
  <Override PartName="/ppt/slides/slide522.xml" ContentType="application/vnd.openxmlformats-officedocument.presentationml.slide+xml"/>
  <Override PartName="/ppt/slides/slide523.xml" ContentType="application/vnd.openxmlformats-officedocument.presentationml.slide+xml"/>
  <Override PartName="/ppt/slides/slide524.xml" ContentType="application/vnd.openxmlformats-officedocument.presentationml.slide+xml"/>
  <Override PartName="/ppt/slides/slide525.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 id="424"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 id="438" r:id="rId184"/>
    <p:sldId id="439" r:id="rId185"/>
    <p:sldId id="440" r:id="rId186"/>
    <p:sldId id="441" r:id="rId187"/>
    <p:sldId id="442" r:id="rId188"/>
    <p:sldId id="443" r:id="rId189"/>
    <p:sldId id="444" r:id="rId190"/>
    <p:sldId id="445" r:id="rId191"/>
    <p:sldId id="446" r:id="rId192"/>
    <p:sldId id="447" r:id="rId193"/>
    <p:sldId id="448" r:id="rId194"/>
    <p:sldId id="449" r:id="rId195"/>
    <p:sldId id="450" r:id="rId196"/>
    <p:sldId id="451" r:id="rId197"/>
    <p:sldId id="452" r:id="rId198"/>
    <p:sldId id="453" r:id="rId199"/>
    <p:sldId id="454" r:id="rId200"/>
    <p:sldId id="455" r:id="rId201"/>
    <p:sldId id="456" r:id="rId202"/>
    <p:sldId id="457" r:id="rId203"/>
    <p:sldId id="458" r:id="rId204"/>
    <p:sldId id="459" r:id="rId205"/>
    <p:sldId id="460" r:id="rId206"/>
    <p:sldId id="461" r:id="rId207"/>
    <p:sldId id="462" r:id="rId208"/>
    <p:sldId id="463" r:id="rId209"/>
    <p:sldId id="464" r:id="rId210"/>
    <p:sldId id="465" r:id="rId211"/>
    <p:sldId id="466" r:id="rId212"/>
    <p:sldId id="467" r:id="rId213"/>
    <p:sldId id="468" r:id="rId214"/>
    <p:sldId id="469" r:id="rId215"/>
    <p:sldId id="470" r:id="rId216"/>
    <p:sldId id="471" r:id="rId217"/>
    <p:sldId id="472" r:id="rId218"/>
    <p:sldId id="473" r:id="rId219"/>
    <p:sldId id="474" r:id="rId220"/>
    <p:sldId id="475" r:id="rId221"/>
    <p:sldId id="476" r:id="rId222"/>
    <p:sldId id="477" r:id="rId223"/>
    <p:sldId id="478" r:id="rId224"/>
    <p:sldId id="479" r:id="rId225"/>
    <p:sldId id="480" r:id="rId226"/>
    <p:sldId id="481" r:id="rId227"/>
    <p:sldId id="482" r:id="rId228"/>
    <p:sldId id="483" r:id="rId229"/>
    <p:sldId id="484" r:id="rId230"/>
    <p:sldId id="485" r:id="rId231"/>
    <p:sldId id="486" r:id="rId232"/>
    <p:sldId id="487" r:id="rId233"/>
    <p:sldId id="488" r:id="rId234"/>
    <p:sldId id="489" r:id="rId235"/>
    <p:sldId id="490" r:id="rId236"/>
    <p:sldId id="491" r:id="rId237"/>
    <p:sldId id="492" r:id="rId238"/>
    <p:sldId id="493" r:id="rId239"/>
    <p:sldId id="494" r:id="rId240"/>
    <p:sldId id="495" r:id="rId241"/>
    <p:sldId id="496" r:id="rId242"/>
    <p:sldId id="497" r:id="rId243"/>
    <p:sldId id="498" r:id="rId244"/>
    <p:sldId id="499" r:id="rId245"/>
    <p:sldId id="500" r:id="rId246"/>
    <p:sldId id="501" r:id="rId247"/>
    <p:sldId id="502" r:id="rId248"/>
    <p:sldId id="503" r:id="rId249"/>
    <p:sldId id="504" r:id="rId250"/>
    <p:sldId id="505" r:id="rId251"/>
    <p:sldId id="506" r:id="rId252"/>
    <p:sldId id="507" r:id="rId253"/>
    <p:sldId id="508" r:id="rId254"/>
    <p:sldId id="509" r:id="rId255"/>
    <p:sldId id="510" r:id="rId256"/>
    <p:sldId id="511" r:id="rId257"/>
    <p:sldId id="512" r:id="rId258"/>
    <p:sldId id="513" r:id="rId259"/>
    <p:sldId id="514" r:id="rId260"/>
    <p:sldId id="515" r:id="rId261"/>
    <p:sldId id="516" r:id="rId262"/>
    <p:sldId id="517" r:id="rId263"/>
    <p:sldId id="518" r:id="rId264"/>
    <p:sldId id="519" r:id="rId265"/>
    <p:sldId id="520" r:id="rId266"/>
    <p:sldId id="521" r:id="rId267"/>
    <p:sldId id="522" r:id="rId268"/>
    <p:sldId id="523" r:id="rId269"/>
    <p:sldId id="524" r:id="rId270"/>
    <p:sldId id="525" r:id="rId271"/>
    <p:sldId id="526" r:id="rId272"/>
    <p:sldId id="527" r:id="rId273"/>
    <p:sldId id="528" r:id="rId274"/>
    <p:sldId id="529" r:id="rId275"/>
    <p:sldId id="530" r:id="rId276"/>
    <p:sldId id="531" r:id="rId277"/>
    <p:sldId id="532" r:id="rId278"/>
    <p:sldId id="533" r:id="rId279"/>
    <p:sldId id="534" r:id="rId280"/>
    <p:sldId id="535" r:id="rId281"/>
    <p:sldId id="536" r:id="rId282"/>
    <p:sldId id="537" r:id="rId283"/>
    <p:sldId id="538" r:id="rId284"/>
    <p:sldId id="539" r:id="rId285"/>
    <p:sldId id="540" r:id="rId286"/>
    <p:sldId id="541" r:id="rId287"/>
    <p:sldId id="542" r:id="rId288"/>
    <p:sldId id="543" r:id="rId289"/>
    <p:sldId id="544" r:id="rId290"/>
    <p:sldId id="545" r:id="rId291"/>
    <p:sldId id="546" r:id="rId292"/>
    <p:sldId id="547" r:id="rId293"/>
    <p:sldId id="548" r:id="rId294"/>
    <p:sldId id="549" r:id="rId295"/>
    <p:sldId id="550" r:id="rId296"/>
    <p:sldId id="551" r:id="rId297"/>
    <p:sldId id="552" r:id="rId298"/>
    <p:sldId id="553" r:id="rId299"/>
    <p:sldId id="554" r:id="rId300"/>
    <p:sldId id="555" r:id="rId301"/>
    <p:sldId id="556" r:id="rId302"/>
    <p:sldId id="557" r:id="rId303"/>
    <p:sldId id="558" r:id="rId304"/>
    <p:sldId id="559" r:id="rId305"/>
    <p:sldId id="560" r:id="rId306"/>
    <p:sldId id="561" r:id="rId307"/>
    <p:sldId id="562" r:id="rId308"/>
    <p:sldId id="563" r:id="rId309"/>
    <p:sldId id="564" r:id="rId310"/>
    <p:sldId id="565" r:id="rId311"/>
    <p:sldId id="566" r:id="rId312"/>
    <p:sldId id="567" r:id="rId313"/>
    <p:sldId id="568" r:id="rId314"/>
    <p:sldId id="569" r:id="rId315"/>
    <p:sldId id="570" r:id="rId316"/>
    <p:sldId id="571" r:id="rId317"/>
    <p:sldId id="572" r:id="rId318"/>
    <p:sldId id="573" r:id="rId319"/>
    <p:sldId id="574" r:id="rId320"/>
    <p:sldId id="575" r:id="rId321"/>
    <p:sldId id="576" r:id="rId322"/>
    <p:sldId id="577" r:id="rId323"/>
    <p:sldId id="578" r:id="rId324"/>
    <p:sldId id="579" r:id="rId325"/>
    <p:sldId id="580" r:id="rId326"/>
    <p:sldId id="581" r:id="rId327"/>
    <p:sldId id="582" r:id="rId328"/>
    <p:sldId id="583" r:id="rId329"/>
    <p:sldId id="584" r:id="rId330"/>
    <p:sldId id="585" r:id="rId331"/>
    <p:sldId id="586" r:id="rId332"/>
    <p:sldId id="587" r:id="rId333"/>
    <p:sldId id="588" r:id="rId334"/>
    <p:sldId id="589" r:id="rId335"/>
    <p:sldId id="590" r:id="rId336"/>
    <p:sldId id="591" r:id="rId337"/>
    <p:sldId id="592" r:id="rId338"/>
    <p:sldId id="593" r:id="rId339"/>
    <p:sldId id="594" r:id="rId340"/>
    <p:sldId id="595" r:id="rId341"/>
    <p:sldId id="596" r:id="rId342"/>
    <p:sldId id="597" r:id="rId343"/>
    <p:sldId id="598" r:id="rId344"/>
    <p:sldId id="599" r:id="rId345"/>
    <p:sldId id="600" r:id="rId346"/>
    <p:sldId id="601" r:id="rId347"/>
    <p:sldId id="602" r:id="rId348"/>
    <p:sldId id="603" r:id="rId349"/>
    <p:sldId id="604" r:id="rId350"/>
    <p:sldId id="605" r:id="rId351"/>
    <p:sldId id="606" r:id="rId352"/>
    <p:sldId id="607" r:id="rId353"/>
    <p:sldId id="608" r:id="rId354"/>
    <p:sldId id="609" r:id="rId355"/>
    <p:sldId id="610" r:id="rId356"/>
    <p:sldId id="611" r:id="rId357"/>
    <p:sldId id="612" r:id="rId358"/>
    <p:sldId id="613" r:id="rId359"/>
    <p:sldId id="614" r:id="rId360"/>
    <p:sldId id="615" r:id="rId361"/>
    <p:sldId id="616" r:id="rId362"/>
    <p:sldId id="617" r:id="rId363"/>
    <p:sldId id="618" r:id="rId364"/>
    <p:sldId id="619" r:id="rId365"/>
    <p:sldId id="620" r:id="rId366"/>
    <p:sldId id="621" r:id="rId367"/>
    <p:sldId id="622" r:id="rId368"/>
    <p:sldId id="623" r:id="rId369"/>
    <p:sldId id="624" r:id="rId370"/>
    <p:sldId id="625" r:id="rId371"/>
    <p:sldId id="626" r:id="rId372"/>
    <p:sldId id="627" r:id="rId373"/>
    <p:sldId id="628" r:id="rId374"/>
    <p:sldId id="629" r:id="rId375"/>
    <p:sldId id="630" r:id="rId376"/>
    <p:sldId id="631" r:id="rId377"/>
    <p:sldId id="632" r:id="rId378"/>
    <p:sldId id="633" r:id="rId379"/>
    <p:sldId id="634" r:id="rId380"/>
    <p:sldId id="635" r:id="rId381"/>
    <p:sldId id="636" r:id="rId382"/>
    <p:sldId id="637" r:id="rId383"/>
    <p:sldId id="638" r:id="rId384"/>
    <p:sldId id="639" r:id="rId385"/>
    <p:sldId id="640" r:id="rId386"/>
    <p:sldId id="641" r:id="rId387"/>
    <p:sldId id="642" r:id="rId388"/>
    <p:sldId id="643" r:id="rId389"/>
    <p:sldId id="644" r:id="rId390"/>
    <p:sldId id="645" r:id="rId391"/>
    <p:sldId id="646" r:id="rId392"/>
    <p:sldId id="647" r:id="rId393"/>
    <p:sldId id="648" r:id="rId394"/>
    <p:sldId id="649" r:id="rId395"/>
    <p:sldId id="650" r:id="rId396"/>
    <p:sldId id="651" r:id="rId397"/>
    <p:sldId id="652" r:id="rId398"/>
    <p:sldId id="653" r:id="rId399"/>
    <p:sldId id="654" r:id="rId400"/>
    <p:sldId id="655" r:id="rId401"/>
    <p:sldId id="656" r:id="rId402"/>
    <p:sldId id="657" r:id="rId403"/>
    <p:sldId id="658" r:id="rId404"/>
    <p:sldId id="659" r:id="rId405"/>
    <p:sldId id="660" r:id="rId406"/>
    <p:sldId id="661" r:id="rId407"/>
    <p:sldId id="662" r:id="rId408"/>
    <p:sldId id="663" r:id="rId409"/>
    <p:sldId id="664" r:id="rId410"/>
    <p:sldId id="665" r:id="rId411"/>
    <p:sldId id="666" r:id="rId412"/>
    <p:sldId id="667" r:id="rId413"/>
    <p:sldId id="668" r:id="rId414"/>
    <p:sldId id="669" r:id="rId415"/>
    <p:sldId id="670" r:id="rId416"/>
    <p:sldId id="671" r:id="rId417"/>
    <p:sldId id="672" r:id="rId418"/>
    <p:sldId id="673" r:id="rId419"/>
    <p:sldId id="674" r:id="rId420"/>
    <p:sldId id="675" r:id="rId421"/>
    <p:sldId id="676" r:id="rId422"/>
    <p:sldId id="677" r:id="rId423"/>
    <p:sldId id="678" r:id="rId424"/>
    <p:sldId id="679" r:id="rId425"/>
    <p:sldId id="680" r:id="rId426"/>
    <p:sldId id="681" r:id="rId427"/>
    <p:sldId id="682" r:id="rId428"/>
    <p:sldId id="683" r:id="rId429"/>
    <p:sldId id="684" r:id="rId430"/>
    <p:sldId id="685" r:id="rId431"/>
    <p:sldId id="686" r:id="rId432"/>
    <p:sldId id="687" r:id="rId433"/>
    <p:sldId id="688" r:id="rId434"/>
    <p:sldId id="689" r:id="rId435"/>
    <p:sldId id="690" r:id="rId436"/>
    <p:sldId id="691" r:id="rId437"/>
    <p:sldId id="692" r:id="rId438"/>
    <p:sldId id="693" r:id="rId439"/>
    <p:sldId id="694" r:id="rId440"/>
    <p:sldId id="695" r:id="rId441"/>
    <p:sldId id="696" r:id="rId442"/>
    <p:sldId id="697" r:id="rId443"/>
    <p:sldId id="698" r:id="rId444"/>
    <p:sldId id="699" r:id="rId445"/>
    <p:sldId id="700" r:id="rId446"/>
    <p:sldId id="701" r:id="rId447"/>
    <p:sldId id="702" r:id="rId448"/>
    <p:sldId id="703" r:id="rId449"/>
    <p:sldId id="704" r:id="rId450"/>
    <p:sldId id="705" r:id="rId451"/>
    <p:sldId id="706" r:id="rId452"/>
    <p:sldId id="707" r:id="rId453"/>
    <p:sldId id="708" r:id="rId454"/>
    <p:sldId id="709" r:id="rId455"/>
    <p:sldId id="710" r:id="rId456"/>
    <p:sldId id="711" r:id="rId457"/>
    <p:sldId id="712" r:id="rId458"/>
    <p:sldId id="713" r:id="rId459"/>
    <p:sldId id="714" r:id="rId460"/>
    <p:sldId id="715" r:id="rId461"/>
    <p:sldId id="716" r:id="rId462"/>
    <p:sldId id="717" r:id="rId463"/>
    <p:sldId id="718" r:id="rId464"/>
    <p:sldId id="719" r:id="rId465"/>
    <p:sldId id="720" r:id="rId466"/>
    <p:sldId id="721" r:id="rId467"/>
    <p:sldId id="722" r:id="rId468"/>
    <p:sldId id="723" r:id="rId469"/>
    <p:sldId id="724" r:id="rId470"/>
    <p:sldId id="725" r:id="rId471"/>
    <p:sldId id="726" r:id="rId472"/>
    <p:sldId id="727" r:id="rId473"/>
    <p:sldId id="728" r:id="rId474"/>
    <p:sldId id="729" r:id="rId475"/>
    <p:sldId id="730" r:id="rId476"/>
    <p:sldId id="731" r:id="rId477"/>
    <p:sldId id="732" r:id="rId478"/>
    <p:sldId id="733" r:id="rId479"/>
    <p:sldId id="734" r:id="rId480"/>
    <p:sldId id="735" r:id="rId481"/>
    <p:sldId id="736" r:id="rId482"/>
    <p:sldId id="737" r:id="rId483"/>
    <p:sldId id="738" r:id="rId484"/>
    <p:sldId id="739" r:id="rId485"/>
    <p:sldId id="740" r:id="rId486"/>
    <p:sldId id="741" r:id="rId487"/>
    <p:sldId id="742" r:id="rId488"/>
    <p:sldId id="743" r:id="rId489"/>
    <p:sldId id="744" r:id="rId490"/>
    <p:sldId id="745" r:id="rId491"/>
    <p:sldId id="746" r:id="rId492"/>
    <p:sldId id="747" r:id="rId493"/>
    <p:sldId id="748" r:id="rId494"/>
    <p:sldId id="749" r:id="rId495"/>
    <p:sldId id="750" r:id="rId496"/>
    <p:sldId id="751" r:id="rId497"/>
    <p:sldId id="752" r:id="rId498"/>
    <p:sldId id="753" r:id="rId499"/>
    <p:sldId id="754" r:id="rId500"/>
    <p:sldId id="755" r:id="rId501"/>
    <p:sldId id="756" r:id="rId502"/>
    <p:sldId id="757" r:id="rId503"/>
    <p:sldId id="758" r:id="rId504"/>
    <p:sldId id="759" r:id="rId505"/>
    <p:sldId id="760" r:id="rId506"/>
    <p:sldId id="761" r:id="rId507"/>
    <p:sldId id="762" r:id="rId508"/>
    <p:sldId id="763" r:id="rId509"/>
    <p:sldId id="764" r:id="rId510"/>
    <p:sldId id="765" r:id="rId511"/>
    <p:sldId id="766" r:id="rId512"/>
    <p:sldId id="767" r:id="rId513"/>
    <p:sldId id="768" r:id="rId514"/>
    <p:sldId id="769" r:id="rId515"/>
    <p:sldId id="770" r:id="rId516"/>
    <p:sldId id="771" r:id="rId517"/>
    <p:sldId id="772" r:id="rId518"/>
    <p:sldId id="773" r:id="rId519"/>
    <p:sldId id="774" r:id="rId520"/>
    <p:sldId id="775" r:id="rId521"/>
    <p:sldId id="776" r:id="rId522"/>
    <p:sldId id="777" r:id="rId523"/>
    <p:sldId id="778" r:id="rId524"/>
    <p:sldId id="779" r:id="rId525"/>
    <p:sldId id="780" r:id="rId526"/>
    <p:sldId id="781" r:id="rId527"/>
    <p:sldId id="782" r:id="rId52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2D0"/>
    <a:srgbClr val="F8EC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1" Type="http://schemas.openxmlformats.org/officeDocument/2006/relationships/tableStyles" Target="tableStyles.xml"/><Relationship Id="rId530" Type="http://schemas.openxmlformats.org/officeDocument/2006/relationships/viewProps" Target="viewProps.xml"/><Relationship Id="rId53" Type="http://schemas.openxmlformats.org/officeDocument/2006/relationships/slide" Target="slides/slide50.xml"/><Relationship Id="rId529" Type="http://schemas.openxmlformats.org/officeDocument/2006/relationships/presProps" Target="presProps.xml"/><Relationship Id="rId528" Type="http://schemas.openxmlformats.org/officeDocument/2006/relationships/slide" Target="slides/slide525.xml"/><Relationship Id="rId527" Type="http://schemas.openxmlformats.org/officeDocument/2006/relationships/slide" Target="slides/slide524.xml"/><Relationship Id="rId526" Type="http://schemas.openxmlformats.org/officeDocument/2006/relationships/slide" Target="slides/slide523.xml"/><Relationship Id="rId525" Type="http://schemas.openxmlformats.org/officeDocument/2006/relationships/slide" Target="slides/slide522.xml"/><Relationship Id="rId524" Type="http://schemas.openxmlformats.org/officeDocument/2006/relationships/slide" Target="slides/slide521.xml"/><Relationship Id="rId523" Type="http://schemas.openxmlformats.org/officeDocument/2006/relationships/slide" Target="slides/slide520.xml"/><Relationship Id="rId522" Type="http://schemas.openxmlformats.org/officeDocument/2006/relationships/slide" Target="slides/slide519.xml"/><Relationship Id="rId521" Type="http://schemas.openxmlformats.org/officeDocument/2006/relationships/slide" Target="slides/slide518.xml"/><Relationship Id="rId520" Type="http://schemas.openxmlformats.org/officeDocument/2006/relationships/slide" Target="slides/slide517.xml"/><Relationship Id="rId52" Type="http://schemas.openxmlformats.org/officeDocument/2006/relationships/slide" Target="slides/slide49.xml"/><Relationship Id="rId519" Type="http://schemas.openxmlformats.org/officeDocument/2006/relationships/slide" Target="slides/slide516.xml"/><Relationship Id="rId518" Type="http://schemas.openxmlformats.org/officeDocument/2006/relationships/slide" Target="slides/slide515.xml"/><Relationship Id="rId517" Type="http://schemas.openxmlformats.org/officeDocument/2006/relationships/slide" Target="slides/slide514.xml"/><Relationship Id="rId516" Type="http://schemas.openxmlformats.org/officeDocument/2006/relationships/slide" Target="slides/slide513.xml"/><Relationship Id="rId515" Type="http://schemas.openxmlformats.org/officeDocument/2006/relationships/slide" Target="slides/slide512.xml"/><Relationship Id="rId514" Type="http://schemas.openxmlformats.org/officeDocument/2006/relationships/slide" Target="slides/slide511.xml"/><Relationship Id="rId513" Type="http://schemas.openxmlformats.org/officeDocument/2006/relationships/slide" Target="slides/slide510.xml"/><Relationship Id="rId512" Type="http://schemas.openxmlformats.org/officeDocument/2006/relationships/slide" Target="slides/slide509.xml"/><Relationship Id="rId511" Type="http://schemas.openxmlformats.org/officeDocument/2006/relationships/slide" Target="slides/slide508.xml"/><Relationship Id="rId510" Type="http://schemas.openxmlformats.org/officeDocument/2006/relationships/slide" Target="slides/slide507.xml"/><Relationship Id="rId51" Type="http://schemas.openxmlformats.org/officeDocument/2006/relationships/slide" Target="slides/slide48.xml"/><Relationship Id="rId509" Type="http://schemas.openxmlformats.org/officeDocument/2006/relationships/slide" Target="slides/slide506.xml"/><Relationship Id="rId508" Type="http://schemas.openxmlformats.org/officeDocument/2006/relationships/slide" Target="slides/slide505.xml"/><Relationship Id="rId507" Type="http://schemas.openxmlformats.org/officeDocument/2006/relationships/slide" Target="slides/slide504.xml"/><Relationship Id="rId506" Type="http://schemas.openxmlformats.org/officeDocument/2006/relationships/slide" Target="slides/slide503.xml"/><Relationship Id="rId505" Type="http://schemas.openxmlformats.org/officeDocument/2006/relationships/slide" Target="slides/slide502.xml"/><Relationship Id="rId504" Type="http://schemas.openxmlformats.org/officeDocument/2006/relationships/slide" Target="slides/slide501.xml"/><Relationship Id="rId503" Type="http://schemas.openxmlformats.org/officeDocument/2006/relationships/slide" Target="slides/slide500.xml"/><Relationship Id="rId502" Type="http://schemas.openxmlformats.org/officeDocument/2006/relationships/slide" Target="slides/slide499.xml"/><Relationship Id="rId501" Type="http://schemas.openxmlformats.org/officeDocument/2006/relationships/slide" Target="slides/slide498.xml"/><Relationship Id="rId500" Type="http://schemas.openxmlformats.org/officeDocument/2006/relationships/slide" Target="slides/slide497.xml"/><Relationship Id="rId50" Type="http://schemas.openxmlformats.org/officeDocument/2006/relationships/slide" Target="slides/slide47.xml"/><Relationship Id="rId5" Type="http://schemas.openxmlformats.org/officeDocument/2006/relationships/slide" Target="slides/slide3.xml"/><Relationship Id="rId499" Type="http://schemas.openxmlformats.org/officeDocument/2006/relationships/slide" Target="slides/slide496.xml"/><Relationship Id="rId498" Type="http://schemas.openxmlformats.org/officeDocument/2006/relationships/slide" Target="slides/slide495.xml"/><Relationship Id="rId497" Type="http://schemas.openxmlformats.org/officeDocument/2006/relationships/slide" Target="slides/slide494.xml"/><Relationship Id="rId496" Type="http://schemas.openxmlformats.org/officeDocument/2006/relationships/slide" Target="slides/slide493.xml"/><Relationship Id="rId495" Type="http://schemas.openxmlformats.org/officeDocument/2006/relationships/slide" Target="slides/slide492.xml"/><Relationship Id="rId494" Type="http://schemas.openxmlformats.org/officeDocument/2006/relationships/slide" Target="slides/slide491.xml"/><Relationship Id="rId493" Type="http://schemas.openxmlformats.org/officeDocument/2006/relationships/slide" Target="slides/slide490.xml"/><Relationship Id="rId492" Type="http://schemas.openxmlformats.org/officeDocument/2006/relationships/slide" Target="slides/slide489.xml"/><Relationship Id="rId491" Type="http://schemas.openxmlformats.org/officeDocument/2006/relationships/slide" Target="slides/slide488.xml"/><Relationship Id="rId490" Type="http://schemas.openxmlformats.org/officeDocument/2006/relationships/slide" Target="slides/slide487.xml"/><Relationship Id="rId49" Type="http://schemas.openxmlformats.org/officeDocument/2006/relationships/slide" Target="slides/slide46.xml"/><Relationship Id="rId489" Type="http://schemas.openxmlformats.org/officeDocument/2006/relationships/slide" Target="slides/slide486.xml"/><Relationship Id="rId488" Type="http://schemas.openxmlformats.org/officeDocument/2006/relationships/slide" Target="slides/slide485.xml"/><Relationship Id="rId487" Type="http://schemas.openxmlformats.org/officeDocument/2006/relationships/slide" Target="slides/slide484.xml"/><Relationship Id="rId486" Type="http://schemas.openxmlformats.org/officeDocument/2006/relationships/slide" Target="slides/slide483.xml"/><Relationship Id="rId485" Type="http://schemas.openxmlformats.org/officeDocument/2006/relationships/slide" Target="slides/slide482.xml"/><Relationship Id="rId484" Type="http://schemas.openxmlformats.org/officeDocument/2006/relationships/slide" Target="slides/slide481.xml"/><Relationship Id="rId483" Type="http://schemas.openxmlformats.org/officeDocument/2006/relationships/slide" Target="slides/slide480.xml"/><Relationship Id="rId482" Type="http://schemas.openxmlformats.org/officeDocument/2006/relationships/slide" Target="slides/slide479.xml"/><Relationship Id="rId481" Type="http://schemas.openxmlformats.org/officeDocument/2006/relationships/slide" Target="slides/slide478.xml"/><Relationship Id="rId480" Type="http://schemas.openxmlformats.org/officeDocument/2006/relationships/slide" Target="slides/slide477.xml"/><Relationship Id="rId48" Type="http://schemas.openxmlformats.org/officeDocument/2006/relationships/slide" Target="slides/slide45.xml"/><Relationship Id="rId479" Type="http://schemas.openxmlformats.org/officeDocument/2006/relationships/slide" Target="slides/slide476.xml"/><Relationship Id="rId478" Type="http://schemas.openxmlformats.org/officeDocument/2006/relationships/slide" Target="slides/slide475.xml"/><Relationship Id="rId477" Type="http://schemas.openxmlformats.org/officeDocument/2006/relationships/slide" Target="slides/slide474.xml"/><Relationship Id="rId476" Type="http://schemas.openxmlformats.org/officeDocument/2006/relationships/slide" Target="slides/slide473.xml"/><Relationship Id="rId475" Type="http://schemas.openxmlformats.org/officeDocument/2006/relationships/slide" Target="slides/slide472.xml"/><Relationship Id="rId474" Type="http://schemas.openxmlformats.org/officeDocument/2006/relationships/slide" Target="slides/slide471.xml"/><Relationship Id="rId473" Type="http://schemas.openxmlformats.org/officeDocument/2006/relationships/slide" Target="slides/slide470.xml"/><Relationship Id="rId472" Type="http://schemas.openxmlformats.org/officeDocument/2006/relationships/slide" Target="slides/slide469.xml"/><Relationship Id="rId471" Type="http://schemas.openxmlformats.org/officeDocument/2006/relationships/slide" Target="slides/slide468.xml"/><Relationship Id="rId470" Type="http://schemas.openxmlformats.org/officeDocument/2006/relationships/slide" Target="slides/slide467.xml"/><Relationship Id="rId47" Type="http://schemas.openxmlformats.org/officeDocument/2006/relationships/slide" Target="slides/slide44.xml"/><Relationship Id="rId469" Type="http://schemas.openxmlformats.org/officeDocument/2006/relationships/slide" Target="slides/slide466.xml"/><Relationship Id="rId468" Type="http://schemas.openxmlformats.org/officeDocument/2006/relationships/slide" Target="slides/slide465.xml"/><Relationship Id="rId467" Type="http://schemas.openxmlformats.org/officeDocument/2006/relationships/slide" Target="slides/slide464.xml"/><Relationship Id="rId466" Type="http://schemas.openxmlformats.org/officeDocument/2006/relationships/slide" Target="slides/slide463.xml"/><Relationship Id="rId465" Type="http://schemas.openxmlformats.org/officeDocument/2006/relationships/slide" Target="slides/slide462.xml"/><Relationship Id="rId464" Type="http://schemas.openxmlformats.org/officeDocument/2006/relationships/slide" Target="slides/slide461.xml"/><Relationship Id="rId463" Type="http://schemas.openxmlformats.org/officeDocument/2006/relationships/slide" Target="slides/slide460.xml"/><Relationship Id="rId462" Type="http://schemas.openxmlformats.org/officeDocument/2006/relationships/slide" Target="slides/slide459.xml"/><Relationship Id="rId461" Type="http://schemas.openxmlformats.org/officeDocument/2006/relationships/slide" Target="slides/slide458.xml"/><Relationship Id="rId460" Type="http://schemas.openxmlformats.org/officeDocument/2006/relationships/slide" Target="slides/slide457.xml"/><Relationship Id="rId46" Type="http://schemas.openxmlformats.org/officeDocument/2006/relationships/slide" Target="slides/slide43.xml"/><Relationship Id="rId459" Type="http://schemas.openxmlformats.org/officeDocument/2006/relationships/slide" Target="slides/slide456.xml"/><Relationship Id="rId458" Type="http://schemas.openxmlformats.org/officeDocument/2006/relationships/slide" Target="slides/slide455.xml"/><Relationship Id="rId457" Type="http://schemas.openxmlformats.org/officeDocument/2006/relationships/slide" Target="slides/slide454.xml"/><Relationship Id="rId456" Type="http://schemas.openxmlformats.org/officeDocument/2006/relationships/slide" Target="slides/slide453.xml"/><Relationship Id="rId455" Type="http://schemas.openxmlformats.org/officeDocument/2006/relationships/slide" Target="slides/slide452.xml"/><Relationship Id="rId454" Type="http://schemas.openxmlformats.org/officeDocument/2006/relationships/slide" Target="slides/slide451.xml"/><Relationship Id="rId453" Type="http://schemas.openxmlformats.org/officeDocument/2006/relationships/slide" Target="slides/slide450.xml"/><Relationship Id="rId452" Type="http://schemas.openxmlformats.org/officeDocument/2006/relationships/slide" Target="slides/slide449.xml"/><Relationship Id="rId451" Type="http://schemas.openxmlformats.org/officeDocument/2006/relationships/slide" Target="slides/slide448.xml"/><Relationship Id="rId450" Type="http://schemas.openxmlformats.org/officeDocument/2006/relationships/slide" Target="slides/slide447.xml"/><Relationship Id="rId45" Type="http://schemas.openxmlformats.org/officeDocument/2006/relationships/slide" Target="slides/slide42.xml"/><Relationship Id="rId449" Type="http://schemas.openxmlformats.org/officeDocument/2006/relationships/slide" Target="slides/slide446.xml"/><Relationship Id="rId448" Type="http://schemas.openxmlformats.org/officeDocument/2006/relationships/slide" Target="slides/slide445.xml"/><Relationship Id="rId447" Type="http://schemas.openxmlformats.org/officeDocument/2006/relationships/slide" Target="slides/slide444.xml"/><Relationship Id="rId446" Type="http://schemas.openxmlformats.org/officeDocument/2006/relationships/slide" Target="slides/slide443.xml"/><Relationship Id="rId445" Type="http://schemas.openxmlformats.org/officeDocument/2006/relationships/slide" Target="slides/slide442.xml"/><Relationship Id="rId444" Type="http://schemas.openxmlformats.org/officeDocument/2006/relationships/slide" Target="slides/slide441.xml"/><Relationship Id="rId443" Type="http://schemas.openxmlformats.org/officeDocument/2006/relationships/slide" Target="slides/slide440.xml"/><Relationship Id="rId442" Type="http://schemas.openxmlformats.org/officeDocument/2006/relationships/slide" Target="slides/slide439.xml"/><Relationship Id="rId441" Type="http://schemas.openxmlformats.org/officeDocument/2006/relationships/slide" Target="slides/slide438.xml"/><Relationship Id="rId440" Type="http://schemas.openxmlformats.org/officeDocument/2006/relationships/slide" Target="slides/slide437.xml"/><Relationship Id="rId44" Type="http://schemas.openxmlformats.org/officeDocument/2006/relationships/slide" Target="slides/slide41.xml"/><Relationship Id="rId439" Type="http://schemas.openxmlformats.org/officeDocument/2006/relationships/slide" Target="slides/slide436.xml"/><Relationship Id="rId438" Type="http://schemas.openxmlformats.org/officeDocument/2006/relationships/slide" Target="slides/slide435.xml"/><Relationship Id="rId437" Type="http://schemas.openxmlformats.org/officeDocument/2006/relationships/slide" Target="slides/slide434.xml"/><Relationship Id="rId436" Type="http://schemas.openxmlformats.org/officeDocument/2006/relationships/slide" Target="slides/slide433.xml"/><Relationship Id="rId435" Type="http://schemas.openxmlformats.org/officeDocument/2006/relationships/slide" Target="slides/slide432.xml"/><Relationship Id="rId434" Type="http://schemas.openxmlformats.org/officeDocument/2006/relationships/slide" Target="slides/slide431.xml"/><Relationship Id="rId433" Type="http://schemas.openxmlformats.org/officeDocument/2006/relationships/slide" Target="slides/slide430.xml"/><Relationship Id="rId432" Type="http://schemas.openxmlformats.org/officeDocument/2006/relationships/slide" Target="slides/slide429.xml"/><Relationship Id="rId431" Type="http://schemas.openxmlformats.org/officeDocument/2006/relationships/slide" Target="slides/slide428.xml"/><Relationship Id="rId430" Type="http://schemas.openxmlformats.org/officeDocument/2006/relationships/slide" Target="slides/slide427.xml"/><Relationship Id="rId43" Type="http://schemas.openxmlformats.org/officeDocument/2006/relationships/slide" Target="slides/slide40.xml"/><Relationship Id="rId429" Type="http://schemas.openxmlformats.org/officeDocument/2006/relationships/slide" Target="slides/slide426.xml"/><Relationship Id="rId428" Type="http://schemas.openxmlformats.org/officeDocument/2006/relationships/slide" Target="slides/slide425.xml"/><Relationship Id="rId427" Type="http://schemas.openxmlformats.org/officeDocument/2006/relationships/slide" Target="slides/slide424.xml"/><Relationship Id="rId426" Type="http://schemas.openxmlformats.org/officeDocument/2006/relationships/slide" Target="slides/slide423.xml"/><Relationship Id="rId425" Type="http://schemas.openxmlformats.org/officeDocument/2006/relationships/slide" Target="slides/slide422.xml"/><Relationship Id="rId424" Type="http://schemas.openxmlformats.org/officeDocument/2006/relationships/slide" Target="slides/slide421.xml"/><Relationship Id="rId423" Type="http://schemas.openxmlformats.org/officeDocument/2006/relationships/slide" Target="slides/slide420.xml"/><Relationship Id="rId422" Type="http://schemas.openxmlformats.org/officeDocument/2006/relationships/slide" Target="slides/slide419.xml"/><Relationship Id="rId421" Type="http://schemas.openxmlformats.org/officeDocument/2006/relationships/slide" Target="slides/slide418.xml"/><Relationship Id="rId420" Type="http://schemas.openxmlformats.org/officeDocument/2006/relationships/slide" Target="slides/slide417.xml"/><Relationship Id="rId42" Type="http://schemas.openxmlformats.org/officeDocument/2006/relationships/slide" Target="slides/slide39.xml"/><Relationship Id="rId419" Type="http://schemas.openxmlformats.org/officeDocument/2006/relationships/slide" Target="slides/slide416.xml"/><Relationship Id="rId418" Type="http://schemas.openxmlformats.org/officeDocument/2006/relationships/slide" Target="slides/slide415.xml"/><Relationship Id="rId417" Type="http://schemas.openxmlformats.org/officeDocument/2006/relationships/slide" Target="slides/slide414.xml"/><Relationship Id="rId416" Type="http://schemas.openxmlformats.org/officeDocument/2006/relationships/slide" Target="slides/slide413.xml"/><Relationship Id="rId415" Type="http://schemas.openxmlformats.org/officeDocument/2006/relationships/slide" Target="slides/slide412.xml"/><Relationship Id="rId414" Type="http://schemas.openxmlformats.org/officeDocument/2006/relationships/slide" Target="slides/slide411.xml"/><Relationship Id="rId413" Type="http://schemas.openxmlformats.org/officeDocument/2006/relationships/slide" Target="slides/slide410.xml"/><Relationship Id="rId412" Type="http://schemas.openxmlformats.org/officeDocument/2006/relationships/slide" Target="slides/slide409.xml"/><Relationship Id="rId411" Type="http://schemas.openxmlformats.org/officeDocument/2006/relationships/slide" Target="slides/slide408.xml"/><Relationship Id="rId410" Type="http://schemas.openxmlformats.org/officeDocument/2006/relationships/slide" Target="slides/slide407.xml"/><Relationship Id="rId41" Type="http://schemas.openxmlformats.org/officeDocument/2006/relationships/slide" Target="slides/slide38.xml"/><Relationship Id="rId409" Type="http://schemas.openxmlformats.org/officeDocument/2006/relationships/slide" Target="slides/slide406.xml"/><Relationship Id="rId408" Type="http://schemas.openxmlformats.org/officeDocument/2006/relationships/slide" Target="slides/slide405.xml"/><Relationship Id="rId407" Type="http://schemas.openxmlformats.org/officeDocument/2006/relationships/slide" Target="slides/slide404.xml"/><Relationship Id="rId406" Type="http://schemas.openxmlformats.org/officeDocument/2006/relationships/slide" Target="slides/slide403.xml"/><Relationship Id="rId405" Type="http://schemas.openxmlformats.org/officeDocument/2006/relationships/slide" Target="slides/slide402.xml"/><Relationship Id="rId404" Type="http://schemas.openxmlformats.org/officeDocument/2006/relationships/slide" Target="slides/slide401.xml"/><Relationship Id="rId403" Type="http://schemas.openxmlformats.org/officeDocument/2006/relationships/slide" Target="slides/slide400.xml"/><Relationship Id="rId402" Type="http://schemas.openxmlformats.org/officeDocument/2006/relationships/slide" Target="slides/slide399.xml"/><Relationship Id="rId401" Type="http://schemas.openxmlformats.org/officeDocument/2006/relationships/slide" Target="slides/slide398.xml"/><Relationship Id="rId400" Type="http://schemas.openxmlformats.org/officeDocument/2006/relationships/slide" Target="slides/slide397.xml"/><Relationship Id="rId40" Type="http://schemas.openxmlformats.org/officeDocument/2006/relationships/slide" Target="slides/slide37.xml"/><Relationship Id="rId4" Type="http://schemas.openxmlformats.org/officeDocument/2006/relationships/slide" Target="slides/slide2.xml"/><Relationship Id="rId399" Type="http://schemas.openxmlformats.org/officeDocument/2006/relationships/slide" Target="slides/slide396.xml"/><Relationship Id="rId398" Type="http://schemas.openxmlformats.org/officeDocument/2006/relationships/slide" Target="slides/slide395.xml"/><Relationship Id="rId397" Type="http://schemas.openxmlformats.org/officeDocument/2006/relationships/slide" Target="slides/slide394.xml"/><Relationship Id="rId396" Type="http://schemas.openxmlformats.org/officeDocument/2006/relationships/slide" Target="slides/slide393.xml"/><Relationship Id="rId395" Type="http://schemas.openxmlformats.org/officeDocument/2006/relationships/slide" Target="slides/slide392.xml"/><Relationship Id="rId394" Type="http://schemas.openxmlformats.org/officeDocument/2006/relationships/slide" Target="slides/slide391.xml"/><Relationship Id="rId393" Type="http://schemas.openxmlformats.org/officeDocument/2006/relationships/slide" Target="slides/slide390.xml"/><Relationship Id="rId392" Type="http://schemas.openxmlformats.org/officeDocument/2006/relationships/slide" Target="slides/slide389.xml"/><Relationship Id="rId391" Type="http://schemas.openxmlformats.org/officeDocument/2006/relationships/slide" Target="slides/slide388.xml"/><Relationship Id="rId390" Type="http://schemas.openxmlformats.org/officeDocument/2006/relationships/slide" Target="slides/slide387.xml"/><Relationship Id="rId39" Type="http://schemas.openxmlformats.org/officeDocument/2006/relationships/slide" Target="slides/slide36.xml"/><Relationship Id="rId389" Type="http://schemas.openxmlformats.org/officeDocument/2006/relationships/slide" Target="slides/slide386.xml"/><Relationship Id="rId388" Type="http://schemas.openxmlformats.org/officeDocument/2006/relationships/slide" Target="slides/slide385.xml"/><Relationship Id="rId387" Type="http://schemas.openxmlformats.org/officeDocument/2006/relationships/slide" Target="slides/slide384.xml"/><Relationship Id="rId386" Type="http://schemas.openxmlformats.org/officeDocument/2006/relationships/slide" Target="slides/slide383.xml"/><Relationship Id="rId385" Type="http://schemas.openxmlformats.org/officeDocument/2006/relationships/slide" Target="slides/slide382.xml"/><Relationship Id="rId384" Type="http://schemas.openxmlformats.org/officeDocument/2006/relationships/slide" Target="slides/slide381.xml"/><Relationship Id="rId383" Type="http://schemas.openxmlformats.org/officeDocument/2006/relationships/slide" Target="slides/slide380.xml"/><Relationship Id="rId382" Type="http://schemas.openxmlformats.org/officeDocument/2006/relationships/slide" Target="slides/slide379.xml"/><Relationship Id="rId381" Type="http://schemas.openxmlformats.org/officeDocument/2006/relationships/slide" Target="slides/slide378.xml"/><Relationship Id="rId380" Type="http://schemas.openxmlformats.org/officeDocument/2006/relationships/slide" Target="slides/slide377.xml"/><Relationship Id="rId38" Type="http://schemas.openxmlformats.org/officeDocument/2006/relationships/slide" Target="slides/slide35.xml"/><Relationship Id="rId379" Type="http://schemas.openxmlformats.org/officeDocument/2006/relationships/slide" Target="slides/slide376.xml"/><Relationship Id="rId378" Type="http://schemas.openxmlformats.org/officeDocument/2006/relationships/slide" Target="slides/slide375.xml"/><Relationship Id="rId377" Type="http://schemas.openxmlformats.org/officeDocument/2006/relationships/slide" Target="slides/slide374.xml"/><Relationship Id="rId376" Type="http://schemas.openxmlformats.org/officeDocument/2006/relationships/slide" Target="slides/slide373.xml"/><Relationship Id="rId375" Type="http://schemas.openxmlformats.org/officeDocument/2006/relationships/slide" Target="slides/slide372.xml"/><Relationship Id="rId374" Type="http://schemas.openxmlformats.org/officeDocument/2006/relationships/slide" Target="slides/slide371.xml"/><Relationship Id="rId373" Type="http://schemas.openxmlformats.org/officeDocument/2006/relationships/slide" Target="slides/slide370.xml"/><Relationship Id="rId372" Type="http://schemas.openxmlformats.org/officeDocument/2006/relationships/slide" Target="slides/slide369.xml"/><Relationship Id="rId371" Type="http://schemas.openxmlformats.org/officeDocument/2006/relationships/slide" Target="slides/slide368.xml"/><Relationship Id="rId370" Type="http://schemas.openxmlformats.org/officeDocument/2006/relationships/slide" Target="slides/slide367.xml"/><Relationship Id="rId37" Type="http://schemas.openxmlformats.org/officeDocument/2006/relationships/slide" Target="slides/slide34.xml"/><Relationship Id="rId369" Type="http://schemas.openxmlformats.org/officeDocument/2006/relationships/slide" Target="slides/slide366.xml"/><Relationship Id="rId368" Type="http://schemas.openxmlformats.org/officeDocument/2006/relationships/slide" Target="slides/slide365.xml"/><Relationship Id="rId367" Type="http://schemas.openxmlformats.org/officeDocument/2006/relationships/slide" Target="slides/slide364.xml"/><Relationship Id="rId366" Type="http://schemas.openxmlformats.org/officeDocument/2006/relationships/slide" Target="slides/slide363.xml"/><Relationship Id="rId365" Type="http://schemas.openxmlformats.org/officeDocument/2006/relationships/slide" Target="slides/slide362.xml"/><Relationship Id="rId364" Type="http://schemas.openxmlformats.org/officeDocument/2006/relationships/slide" Target="slides/slide361.xml"/><Relationship Id="rId363" Type="http://schemas.openxmlformats.org/officeDocument/2006/relationships/slide" Target="slides/slide360.xml"/><Relationship Id="rId362" Type="http://schemas.openxmlformats.org/officeDocument/2006/relationships/slide" Target="slides/slide359.xml"/><Relationship Id="rId361" Type="http://schemas.openxmlformats.org/officeDocument/2006/relationships/slide" Target="slides/slide358.xml"/><Relationship Id="rId360" Type="http://schemas.openxmlformats.org/officeDocument/2006/relationships/slide" Target="slides/slide357.xml"/><Relationship Id="rId36" Type="http://schemas.openxmlformats.org/officeDocument/2006/relationships/slide" Target="slides/slide33.xml"/><Relationship Id="rId359" Type="http://schemas.openxmlformats.org/officeDocument/2006/relationships/slide" Target="slides/slide356.xml"/><Relationship Id="rId358" Type="http://schemas.openxmlformats.org/officeDocument/2006/relationships/slide" Target="slides/slide355.xml"/><Relationship Id="rId357" Type="http://schemas.openxmlformats.org/officeDocument/2006/relationships/slide" Target="slides/slide354.xml"/><Relationship Id="rId356" Type="http://schemas.openxmlformats.org/officeDocument/2006/relationships/slide" Target="slides/slide353.xml"/><Relationship Id="rId355" Type="http://schemas.openxmlformats.org/officeDocument/2006/relationships/slide" Target="slides/slide352.xml"/><Relationship Id="rId354" Type="http://schemas.openxmlformats.org/officeDocument/2006/relationships/slide" Target="slides/slide351.xml"/><Relationship Id="rId353" Type="http://schemas.openxmlformats.org/officeDocument/2006/relationships/slide" Target="slides/slide350.xml"/><Relationship Id="rId352" Type="http://schemas.openxmlformats.org/officeDocument/2006/relationships/slide" Target="slides/slide349.xml"/><Relationship Id="rId351" Type="http://schemas.openxmlformats.org/officeDocument/2006/relationships/slide" Target="slides/slide348.xml"/><Relationship Id="rId350" Type="http://schemas.openxmlformats.org/officeDocument/2006/relationships/slide" Target="slides/slide347.xml"/><Relationship Id="rId35" Type="http://schemas.openxmlformats.org/officeDocument/2006/relationships/slide" Target="slides/slide32.xml"/><Relationship Id="rId349" Type="http://schemas.openxmlformats.org/officeDocument/2006/relationships/slide" Target="slides/slide346.xml"/><Relationship Id="rId348" Type="http://schemas.openxmlformats.org/officeDocument/2006/relationships/slide" Target="slides/slide345.xml"/><Relationship Id="rId347" Type="http://schemas.openxmlformats.org/officeDocument/2006/relationships/slide" Target="slides/slide344.xml"/><Relationship Id="rId346" Type="http://schemas.openxmlformats.org/officeDocument/2006/relationships/slide" Target="slides/slide343.xml"/><Relationship Id="rId345" Type="http://schemas.openxmlformats.org/officeDocument/2006/relationships/slide" Target="slides/slide342.xml"/><Relationship Id="rId344" Type="http://schemas.openxmlformats.org/officeDocument/2006/relationships/slide" Target="slides/slide341.xml"/><Relationship Id="rId343" Type="http://schemas.openxmlformats.org/officeDocument/2006/relationships/slide" Target="slides/slide340.xml"/><Relationship Id="rId342" Type="http://schemas.openxmlformats.org/officeDocument/2006/relationships/slide" Target="slides/slide339.xml"/><Relationship Id="rId341" Type="http://schemas.openxmlformats.org/officeDocument/2006/relationships/slide" Target="slides/slide338.xml"/><Relationship Id="rId340" Type="http://schemas.openxmlformats.org/officeDocument/2006/relationships/slide" Target="slides/slide337.xml"/><Relationship Id="rId34" Type="http://schemas.openxmlformats.org/officeDocument/2006/relationships/notesMaster" Target="notesMasters/notesMaster1.xml"/><Relationship Id="rId339" Type="http://schemas.openxmlformats.org/officeDocument/2006/relationships/slide" Target="slides/slide336.xml"/><Relationship Id="rId338" Type="http://schemas.openxmlformats.org/officeDocument/2006/relationships/slide" Target="slides/slide335.xml"/><Relationship Id="rId337" Type="http://schemas.openxmlformats.org/officeDocument/2006/relationships/slide" Target="slides/slide334.xml"/><Relationship Id="rId336" Type="http://schemas.openxmlformats.org/officeDocument/2006/relationships/slide" Target="slides/slide333.xml"/><Relationship Id="rId335" Type="http://schemas.openxmlformats.org/officeDocument/2006/relationships/slide" Target="slides/slide332.xml"/><Relationship Id="rId334" Type="http://schemas.openxmlformats.org/officeDocument/2006/relationships/slide" Target="slides/slide331.xml"/><Relationship Id="rId333" Type="http://schemas.openxmlformats.org/officeDocument/2006/relationships/slide" Target="slides/slide330.xml"/><Relationship Id="rId332" Type="http://schemas.openxmlformats.org/officeDocument/2006/relationships/slide" Target="slides/slide329.xml"/><Relationship Id="rId331" Type="http://schemas.openxmlformats.org/officeDocument/2006/relationships/slide" Target="slides/slide328.xml"/><Relationship Id="rId330" Type="http://schemas.openxmlformats.org/officeDocument/2006/relationships/slide" Target="slides/slide327.xml"/><Relationship Id="rId33" Type="http://schemas.openxmlformats.org/officeDocument/2006/relationships/slide" Target="slides/slide31.xml"/><Relationship Id="rId329" Type="http://schemas.openxmlformats.org/officeDocument/2006/relationships/slide" Target="slides/slide326.xml"/><Relationship Id="rId328" Type="http://schemas.openxmlformats.org/officeDocument/2006/relationships/slide" Target="slides/slide325.xml"/><Relationship Id="rId327" Type="http://schemas.openxmlformats.org/officeDocument/2006/relationships/slide" Target="slides/slide324.xml"/><Relationship Id="rId326" Type="http://schemas.openxmlformats.org/officeDocument/2006/relationships/slide" Target="slides/slide323.xml"/><Relationship Id="rId325" Type="http://schemas.openxmlformats.org/officeDocument/2006/relationships/slide" Target="slides/slide322.xml"/><Relationship Id="rId324" Type="http://schemas.openxmlformats.org/officeDocument/2006/relationships/slide" Target="slides/slide321.xml"/><Relationship Id="rId323" Type="http://schemas.openxmlformats.org/officeDocument/2006/relationships/slide" Target="slides/slide320.xml"/><Relationship Id="rId322" Type="http://schemas.openxmlformats.org/officeDocument/2006/relationships/slide" Target="slides/slide319.xml"/><Relationship Id="rId321" Type="http://schemas.openxmlformats.org/officeDocument/2006/relationships/slide" Target="slides/slide318.xml"/><Relationship Id="rId320" Type="http://schemas.openxmlformats.org/officeDocument/2006/relationships/slide" Target="slides/slide317.xml"/><Relationship Id="rId32" Type="http://schemas.openxmlformats.org/officeDocument/2006/relationships/slide" Target="slides/slide30.xml"/><Relationship Id="rId319" Type="http://schemas.openxmlformats.org/officeDocument/2006/relationships/slide" Target="slides/slide316.xml"/><Relationship Id="rId318" Type="http://schemas.openxmlformats.org/officeDocument/2006/relationships/slide" Target="slides/slide315.xml"/><Relationship Id="rId317" Type="http://schemas.openxmlformats.org/officeDocument/2006/relationships/slide" Target="slides/slide314.xml"/><Relationship Id="rId316" Type="http://schemas.openxmlformats.org/officeDocument/2006/relationships/slide" Target="slides/slide313.xml"/><Relationship Id="rId315" Type="http://schemas.openxmlformats.org/officeDocument/2006/relationships/slide" Target="slides/slide312.xml"/><Relationship Id="rId314" Type="http://schemas.openxmlformats.org/officeDocument/2006/relationships/slide" Target="slides/slide311.xml"/><Relationship Id="rId313" Type="http://schemas.openxmlformats.org/officeDocument/2006/relationships/slide" Target="slides/slide310.xml"/><Relationship Id="rId312" Type="http://schemas.openxmlformats.org/officeDocument/2006/relationships/slide" Target="slides/slide309.xml"/><Relationship Id="rId311" Type="http://schemas.openxmlformats.org/officeDocument/2006/relationships/slide" Target="slides/slide308.xml"/><Relationship Id="rId310" Type="http://schemas.openxmlformats.org/officeDocument/2006/relationships/slide" Target="slides/slide307.xml"/><Relationship Id="rId31" Type="http://schemas.openxmlformats.org/officeDocument/2006/relationships/slide" Target="slides/slide29.xml"/><Relationship Id="rId309" Type="http://schemas.openxmlformats.org/officeDocument/2006/relationships/slide" Target="slides/slide306.xml"/><Relationship Id="rId308" Type="http://schemas.openxmlformats.org/officeDocument/2006/relationships/slide" Target="slides/slide305.xml"/><Relationship Id="rId307" Type="http://schemas.openxmlformats.org/officeDocument/2006/relationships/slide" Target="slides/slide304.xml"/><Relationship Id="rId306" Type="http://schemas.openxmlformats.org/officeDocument/2006/relationships/slide" Target="slides/slide303.xml"/><Relationship Id="rId305" Type="http://schemas.openxmlformats.org/officeDocument/2006/relationships/slide" Target="slides/slide302.xml"/><Relationship Id="rId304" Type="http://schemas.openxmlformats.org/officeDocument/2006/relationships/slide" Target="slides/slide301.xml"/><Relationship Id="rId303" Type="http://schemas.openxmlformats.org/officeDocument/2006/relationships/slide" Target="slides/slide300.xml"/><Relationship Id="rId302" Type="http://schemas.openxmlformats.org/officeDocument/2006/relationships/slide" Target="slides/slide299.xml"/><Relationship Id="rId301" Type="http://schemas.openxmlformats.org/officeDocument/2006/relationships/slide" Target="slides/slide298.xml"/><Relationship Id="rId300" Type="http://schemas.openxmlformats.org/officeDocument/2006/relationships/slide" Target="slides/slide297.xml"/><Relationship Id="rId30" Type="http://schemas.openxmlformats.org/officeDocument/2006/relationships/slide" Target="slides/slide28.xml"/><Relationship Id="rId3" Type="http://schemas.openxmlformats.org/officeDocument/2006/relationships/slide" Target="slides/slide1.xml"/><Relationship Id="rId299" Type="http://schemas.openxmlformats.org/officeDocument/2006/relationships/slide" Target="slides/slide296.xml"/><Relationship Id="rId298" Type="http://schemas.openxmlformats.org/officeDocument/2006/relationships/slide" Target="slides/slide295.xml"/><Relationship Id="rId297" Type="http://schemas.openxmlformats.org/officeDocument/2006/relationships/slide" Target="slides/slide294.xml"/><Relationship Id="rId296" Type="http://schemas.openxmlformats.org/officeDocument/2006/relationships/slide" Target="slides/slide293.xml"/><Relationship Id="rId295" Type="http://schemas.openxmlformats.org/officeDocument/2006/relationships/slide" Target="slides/slide292.xml"/><Relationship Id="rId294" Type="http://schemas.openxmlformats.org/officeDocument/2006/relationships/slide" Target="slides/slide291.xml"/><Relationship Id="rId293" Type="http://schemas.openxmlformats.org/officeDocument/2006/relationships/slide" Target="slides/slide290.xml"/><Relationship Id="rId292" Type="http://schemas.openxmlformats.org/officeDocument/2006/relationships/slide" Target="slides/slide289.xml"/><Relationship Id="rId291" Type="http://schemas.openxmlformats.org/officeDocument/2006/relationships/slide" Target="slides/slide288.xml"/><Relationship Id="rId290" Type="http://schemas.openxmlformats.org/officeDocument/2006/relationships/slide" Target="slides/slide287.xml"/><Relationship Id="rId29" Type="http://schemas.openxmlformats.org/officeDocument/2006/relationships/slide" Target="slides/slide27.xml"/><Relationship Id="rId289" Type="http://schemas.openxmlformats.org/officeDocument/2006/relationships/slide" Target="slides/slide286.xml"/><Relationship Id="rId288" Type="http://schemas.openxmlformats.org/officeDocument/2006/relationships/slide" Target="slides/slide285.xml"/><Relationship Id="rId287" Type="http://schemas.openxmlformats.org/officeDocument/2006/relationships/slide" Target="slides/slide284.xml"/><Relationship Id="rId286" Type="http://schemas.openxmlformats.org/officeDocument/2006/relationships/slide" Target="slides/slide283.xml"/><Relationship Id="rId285" Type="http://schemas.openxmlformats.org/officeDocument/2006/relationships/slide" Target="slides/slide282.xml"/><Relationship Id="rId284" Type="http://schemas.openxmlformats.org/officeDocument/2006/relationships/slide" Target="slides/slide281.xml"/><Relationship Id="rId283" Type="http://schemas.openxmlformats.org/officeDocument/2006/relationships/slide" Target="slides/slide280.xml"/><Relationship Id="rId282" Type="http://schemas.openxmlformats.org/officeDocument/2006/relationships/slide" Target="slides/slide279.xml"/><Relationship Id="rId281" Type="http://schemas.openxmlformats.org/officeDocument/2006/relationships/slide" Target="slides/slide278.xml"/><Relationship Id="rId280" Type="http://schemas.openxmlformats.org/officeDocument/2006/relationships/slide" Target="slides/slide277.xml"/><Relationship Id="rId28" Type="http://schemas.openxmlformats.org/officeDocument/2006/relationships/slide" Target="slides/slide26.xml"/><Relationship Id="rId279" Type="http://schemas.openxmlformats.org/officeDocument/2006/relationships/slide" Target="slides/slide276.xml"/><Relationship Id="rId278" Type="http://schemas.openxmlformats.org/officeDocument/2006/relationships/slide" Target="slides/slide275.xml"/><Relationship Id="rId277" Type="http://schemas.openxmlformats.org/officeDocument/2006/relationships/slide" Target="slides/slide274.xml"/><Relationship Id="rId276" Type="http://schemas.openxmlformats.org/officeDocument/2006/relationships/slide" Target="slides/slide273.xml"/><Relationship Id="rId275" Type="http://schemas.openxmlformats.org/officeDocument/2006/relationships/slide" Target="slides/slide272.xml"/><Relationship Id="rId274" Type="http://schemas.openxmlformats.org/officeDocument/2006/relationships/slide" Target="slides/slide271.xml"/><Relationship Id="rId273" Type="http://schemas.openxmlformats.org/officeDocument/2006/relationships/slide" Target="slides/slide270.xml"/><Relationship Id="rId272" Type="http://schemas.openxmlformats.org/officeDocument/2006/relationships/slide" Target="slides/slide269.xml"/><Relationship Id="rId271" Type="http://schemas.openxmlformats.org/officeDocument/2006/relationships/slide" Target="slides/slide268.xml"/><Relationship Id="rId270" Type="http://schemas.openxmlformats.org/officeDocument/2006/relationships/slide" Target="slides/slide267.xml"/><Relationship Id="rId27" Type="http://schemas.openxmlformats.org/officeDocument/2006/relationships/slide" Target="slides/slide25.xml"/><Relationship Id="rId269" Type="http://schemas.openxmlformats.org/officeDocument/2006/relationships/slide" Target="slides/slide266.xml"/><Relationship Id="rId268" Type="http://schemas.openxmlformats.org/officeDocument/2006/relationships/slide" Target="slides/slide265.xml"/><Relationship Id="rId267" Type="http://schemas.openxmlformats.org/officeDocument/2006/relationships/slide" Target="slides/slide264.xml"/><Relationship Id="rId266" Type="http://schemas.openxmlformats.org/officeDocument/2006/relationships/slide" Target="slides/slide263.xml"/><Relationship Id="rId265" Type="http://schemas.openxmlformats.org/officeDocument/2006/relationships/slide" Target="slides/slide262.xml"/><Relationship Id="rId264" Type="http://schemas.openxmlformats.org/officeDocument/2006/relationships/slide" Target="slides/slide261.xml"/><Relationship Id="rId263" Type="http://schemas.openxmlformats.org/officeDocument/2006/relationships/slide" Target="slides/slide260.xml"/><Relationship Id="rId262" Type="http://schemas.openxmlformats.org/officeDocument/2006/relationships/slide" Target="slides/slide259.xml"/><Relationship Id="rId261" Type="http://schemas.openxmlformats.org/officeDocument/2006/relationships/slide" Target="slides/slide258.xml"/><Relationship Id="rId260" Type="http://schemas.openxmlformats.org/officeDocument/2006/relationships/slide" Target="slides/slide257.xml"/><Relationship Id="rId26" Type="http://schemas.openxmlformats.org/officeDocument/2006/relationships/slide" Target="slides/slide24.xml"/><Relationship Id="rId259" Type="http://schemas.openxmlformats.org/officeDocument/2006/relationships/slide" Target="slides/slide256.xml"/><Relationship Id="rId258" Type="http://schemas.openxmlformats.org/officeDocument/2006/relationships/slide" Target="slides/slide255.xml"/><Relationship Id="rId257" Type="http://schemas.openxmlformats.org/officeDocument/2006/relationships/slide" Target="slides/slide254.xml"/><Relationship Id="rId256" Type="http://schemas.openxmlformats.org/officeDocument/2006/relationships/slide" Target="slides/slide253.xml"/><Relationship Id="rId255" Type="http://schemas.openxmlformats.org/officeDocument/2006/relationships/slide" Target="slides/slide252.xml"/><Relationship Id="rId254" Type="http://schemas.openxmlformats.org/officeDocument/2006/relationships/slide" Target="slides/slide251.xml"/><Relationship Id="rId253" Type="http://schemas.openxmlformats.org/officeDocument/2006/relationships/slide" Target="slides/slide250.xml"/><Relationship Id="rId252" Type="http://schemas.openxmlformats.org/officeDocument/2006/relationships/slide" Target="slides/slide249.xml"/><Relationship Id="rId251" Type="http://schemas.openxmlformats.org/officeDocument/2006/relationships/slide" Target="slides/slide248.xml"/><Relationship Id="rId250" Type="http://schemas.openxmlformats.org/officeDocument/2006/relationships/slide" Target="slides/slide247.xml"/><Relationship Id="rId25" Type="http://schemas.openxmlformats.org/officeDocument/2006/relationships/slide" Target="slides/slide23.xml"/><Relationship Id="rId249" Type="http://schemas.openxmlformats.org/officeDocument/2006/relationships/slide" Target="slides/slide246.xml"/><Relationship Id="rId248" Type="http://schemas.openxmlformats.org/officeDocument/2006/relationships/slide" Target="slides/slide245.xml"/><Relationship Id="rId247" Type="http://schemas.openxmlformats.org/officeDocument/2006/relationships/slide" Target="slides/slide244.xml"/><Relationship Id="rId246" Type="http://schemas.openxmlformats.org/officeDocument/2006/relationships/slide" Target="slides/slide243.xml"/><Relationship Id="rId245" Type="http://schemas.openxmlformats.org/officeDocument/2006/relationships/slide" Target="slides/slide242.xml"/><Relationship Id="rId244" Type="http://schemas.openxmlformats.org/officeDocument/2006/relationships/slide" Target="slides/slide241.xml"/><Relationship Id="rId243" Type="http://schemas.openxmlformats.org/officeDocument/2006/relationships/slide" Target="slides/slide240.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2.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1.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20.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9.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8.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7.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6.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5.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4.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3.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2.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1.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495.xml"/><Relationship Id="rId5" Type="http://schemas.openxmlformats.org/officeDocument/2006/relationships/slide" Target="slide376.xml"/><Relationship Id="rId4" Type="http://schemas.openxmlformats.org/officeDocument/2006/relationships/slide" Target="slide212.xml"/><Relationship Id="rId3" Type="http://schemas.openxmlformats.org/officeDocument/2006/relationships/slide" Target="slide130.xml"/><Relationship Id="rId2" Type="http://schemas.openxmlformats.org/officeDocument/2006/relationships/slide" Target="slide54.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50.xml"/><Relationship Id="rId2" Type="http://schemas.openxmlformats.org/officeDocument/2006/relationships/slide" Target="slide132.xml"/><Relationship Id="rId1" Type="http://schemas.openxmlformats.org/officeDocument/2006/relationships/image" Target="../media/image3.jpe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0.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31.xml"/><Relationship Id="rId2" Type="http://schemas.openxmlformats.org/officeDocument/2006/relationships/slide" Target="slide214.xml"/><Relationship Id="rId1" Type="http://schemas.openxmlformats.org/officeDocument/2006/relationships/image" Target="../media/image3.jpeg"/></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396.xml"/><Relationship Id="rId2" Type="http://schemas.openxmlformats.org/officeDocument/2006/relationships/slide" Target="slide378.xml"/><Relationship Id="rId1" Type="http://schemas.openxmlformats.org/officeDocument/2006/relationships/image" Target="../media/image3.jpeg"/></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4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78.xml"/><Relationship Id="rId1" Type="http://schemas.openxmlformats.org/officeDocument/2006/relationships/slide" Target="slide5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40101" y="3199256"/>
            <a:ext cx="4048323" cy="1022469"/>
            <a:chOff x="12815919" y="5875332"/>
            <a:chExt cx="10520578" cy="2657140"/>
          </a:xfrm>
        </p:grpSpPr>
        <p:sp>
          <p:nvSpPr>
            <p:cNvPr id="16" name="TextBox 15"/>
            <p:cNvSpPr txBox="1"/>
            <p:nvPr/>
          </p:nvSpPr>
          <p:spPr>
            <a:xfrm>
              <a:off x="12881776" y="5875332"/>
              <a:ext cx="9513036" cy="1082535"/>
            </a:xfrm>
            <a:prstGeom prst="rect">
              <a:avLst/>
            </a:prstGeom>
            <a:noFill/>
          </p:spPr>
          <p:txBody>
            <a:bodyPr wrap="square" rtlCol="0">
              <a:spAutoFit/>
            </a:bodyPr>
            <a:lstStyle/>
            <a:p>
              <a:r>
                <a:rPr lang="zh-CN" altLang="en-US" sz="2115" b="1" dirty="0">
                  <a:solidFill>
                    <a:srgbClr val="EF8340"/>
                  </a:solidFill>
                  <a:latin typeface="微软雅黑" panose="020B0503020204020204" charset="-122"/>
                  <a:ea typeface="微软雅黑" panose="020B0503020204020204" charset="-122"/>
                </a:rPr>
                <a:t>专题九   </a:t>
              </a:r>
              <a:r>
                <a:rPr lang="en-US" altLang="zh-CN" sz="2115" b="1" dirty="0">
                  <a:solidFill>
                    <a:srgbClr val="EF8340"/>
                  </a:solidFill>
                  <a:latin typeface="微软雅黑" panose="020B0503020204020204" charset="-122"/>
                  <a:ea typeface="微软雅黑" panose="020B0503020204020204" charset="-122"/>
                </a:rPr>
                <a:t>PART 09 </a:t>
              </a:r>
              <a:r>
                <a:rPr lang="zh-CN" altLang="en-US" sz="2115" b="1" dirty="0">
                  <a:solidFill>
                    <a:srgbClr val="EF8340"/>
                  </a:solidFill>
                  <a:latin typeface="微软雅黑" panose="020B0503020204020204" charset="-122"/>
                  <a:ea typeface="微软雅黑" panose="020B0503020204020204" charset="-122"/>
                </a:rPr>
                <a:t>　</a:t>
              </a:r>
              <a:endParaRPr lang="zh-CN" altLang="en-US" sz="2115" b="1" dirty="0">
                <a:solidFill>
                  <a:srgbClr val="EF8340"/>
                </a:solidFill>
                <a:latin typeface="微软雅黑" panose="020B0503020204020204" charset="-122"/>
                <a:ea typeface="微软雅黑" panose="020B0503020204020204" charset="-122"/>
              </a:endParaRPr>
            </a:p>
          </p:txBody>
        </p:sp>
        <p:sp>
          <p:nvSpPr>
            <p:cNvPr id="17" name="TextBox 16"/>
            <p:cNvSpPr txBox="1"/>
            <p:nvPr/>
          </p:nvSpPr>
          <p:spPr>
            <a:xfrm>
              <a:off x="12815919" y="6789854"/>
              <a:ext cx="10520578" cy="1742618"/>
            </a:xfrm>
            <a:prstGeom prst="rect">
              <a:avLst/>
            </a:prstGeom>
            <a:noFill/>
          </p:spPr>
          <p:txBody>
            <a:bodyPr wrap="square" rtlCol="0">
              <a:spAutoFit/>
            </a:bodyPr>
            <a:lstStyle/>
            <a:p>
              <a:r>
                <a:rPr lang="zh-CN" altLang="en-US" sz="3770" b="1" dirty="0">
                  <a:latin typeface="微软雅黑" panose="020B0503020204020204" charset="-122"/>
                  <a:ea typeface="微软雅黑" panose="020B0503020204020204" charset="-122"/>
                </a:rPr>
                <a:t>古代诗歌阅读</a:t>
              </a:r>
              <a:endParaRPr lang="zh-CN" altLang="en-US" sz="3770" b="1" dirty="0">
                <a:latin typeface="微软雅黑" panose="020B0503020204020204" charset="-122"/>
                <a:ea typeface="微软雅黑" panose="020B0503020204020204" charset="-122"/>
              </a:endParaRPr>
            </a:p>
          </p:txBody>
        </p:sp>
      </p:grpSp>
      <p:cxnSp>
        <p:nvCxnSpPr>
          <p:cNvPr id="19" name="直接连接符 18"/>
          <p:cNvCxnSpPr/>
          <p:nvPr/>
        </p:nvCxnSpPr>
        <p:spPr>
          <a:xfrm>
            <a:off x="4984402" y="4171213"/>
            <a:ext cx="4159721" cy="61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998187" y="4270875"/>
            <a:ext cx="3397675" cy="553085"/>
          </a:xfrm>
          <a:prstGeom prst="rect">
            <a:avLst/>
          </a:prstGeom>
          <a:noFill/>
        </p:spPr>
        <p:txBody>
          <a:bodyPr wrap="square" rtlCol="0">
            <a:spAutoFit/>
          </a:bodyPr>
          <a:lstStyle/>
          <a:p>
            <a:r>
              <a:rPr lang="zh-CN" altLang="en-US" sz="1500" dirty="0">
                <a:solidFill>
                  <a:srgbClr val="EF8340"/>
                </a:solidFill>
                <a:latin typeface="微软雅黑" panose="020B0503020204020204" charset="-122"/>
                <a:ea typeface="微软雅黑" panose="020B0503020204020204" charset="-122"/>
                <a:hlinkClick r:id="rId1" action="ppaction://hlinksldjump"/>
              </a:rPr>
              <a:t>第</a:t>
            </a:r>
            <a:r>
              <a:rPr lang="en-US" altLang="zh-CN" sz="1500" dirty="0">
                <a:solidFill>
                  <a:srgbClr val="EF8340"/>
                </a:solidFill>
                <a:latin typeface="微软雅黑" panose="020B0503020204020204" charset="-122"/>
                <a:ea typeface="微软雅黑" panose="020B0503020204020204" charset="-122"/>
                <a:hlinkClick r:id="rId1" action="ppaction://hlinksldjump"/>
              </a:rPr>
              <a:t>1</a:t>
            </a:r>
            <a:r>
              <a:rPr lang="zh-CN" altLang="en-US" sz="1500" dirty="0">
                <a:solidFill>
                  <a:srgbClr val="EF8340"/>
                </a:solidFill>
                <a:latin typeface="微软雅黑" panose="020B0503020204020204" charset="-122"/>
                <a:ea typeface="微软雅黑" panose="020B0503020204020204" charset="-122"/>
                <a:hlinkClick r:id="rId1" action="ppaction://hlinksldjump"/>
              </a:rPr>
              <a:t>讲 </a:t>
            </a:r>
            <a:r>
              <a:rPr lang="zh-CN" altLang="en-US" sz="1500" dirty="0">
                <a:solidFill>
                  <a:schemeClr val="bg1">
                    <a:lumMod val="50000"/>
                  </a:schemeClr>
                </a:solidFill>
                <a:latin typeface="微软雅黑" panose="020B0503020204020204" charset="-122"/>
                <a:ea typeface="微软雅黑" panose="020B0503020204020204" charset="-122"/>
              </a:rPr>
              <a:t>│ </a:t>
            </a:r>
            <a:r>
              <a:rPr lang="zh-CN" altLang="en-US" sz="1500" dirty="0">
                <a:solidFill>
                  <a:schemeClr val="bg1">
                    <a:lumMod val="50000"/>
                  </a:schemeClr>
                </a:solidFill>
                <a:latin typeface="微软雅黑" panose="020B0503020204020204" charset="-122"/>
                <a:ea typeface="微软雅黑" panose="020B0503020204020204" charset="-122"/>
                <a:hlinkClick r:id="rId2" action="ppaction://hlinksldjump"/>
              </a:rPr>
              <a:t>第</a:t>
            </a:r>
            <a:r>
              <a:rPr lang="en-US" altLang="zh-CN" sz="1500" dirty="0">
                <a:solidFill>
                  <a:schemeClr val="bg1">
                    <a:lumMod val="50000"/>
                  </a:schemeClr>
                </a:solidFill>
                <a:latin typeface="微软雅黑" panose="020B0503020204020204" charset="-122"/>
                <a:ea typeface="微软雅黑" panose="020B0503020204020204" charset="-122"/>
                <a:hlinkClick r:id="rId2" action="ppaction://hlinksldjump"/>
              </a:rPr>
              <a:t>2</a:t>
            </a:r>
            <a:r>
              <a:rPr lang="zh-CN" altLang="en-US" sz="1500" dirty="0">
                <a:solidFill>
                  <a:schemeClr val="bg1">
                    <a:lumMod val="50000"/>
                  </a:schemeClr>
                </a:solidFill>
                <a:latin typeface="微软雅黑" panose="020B0503020204020204" charset="-122"/>
                <a:ea typeface="微软雅黑" panose="020B0503020204020204" charset="-122"/>
                <a:hlinkClick r:id="rId2" action="ppaction://hlinksldjump"/>
              </a:rPr>
              <a:t>讲</a:t>
            </a:r>
            <a:r>
              <a:rPr lang="zh-CN" altLang="en-US" sz="1500" dirty="0">
                <a:solidFill>
                  <a:schemeClr val="bg1">
                    <a:lumMod val="50000"/>
                  </a:schemeClr>
                </a:solidFill>
                <a:latin typeface="微软雅黑" panose="020B0503020204020204" charset="-122"/>
                <a:ea typeface="微软雅黑" panose="020B0503020204020204" charset="-122"/>
              </a:rPr>
              <a:t>│ </a:t>
            </a:r>
            <a:r>
              <a:rPr lang="zh-CN" altLang="en-US" sz="1500" dirty="0">
                <a:solidFill>
                  <a:schemeClr val="bg1">
                    <a:lumMod val="50000"/>
                  </a:schemeClr>
                </a:solidFill>
                <a:latin typeface="微软雅黑" panose="020B0503020204020204" charset="-122"/>
                <a:ea typeface="微软雅黑" panose="020B0503020204020204" charset="-122"/>
                <a:hlinkClick r:id="rId3" action="ppaction://hlinksldjump"/>
              </a:rPr>
              <a:t>第</a:t>
            </a:r>
            <a:r>
              <a:rPr lang="en-US" altLang="zh-CN" sz="1500" dirty="0">
                <a:solidFill>
                  <a:schemeClr val="bg1">
                    <a:lumMod val="50000"/>
                  </a:schemeClr>
                </a:solidFill>
                <a:latin typeface="微软雅黑" panose="020B0503020204020204" charset="-122"/>
                <a:ea typeface="微软雅黑" panose="020B0503020204020204" charset="-122"/>
                <a:hlinkClick r:id="rId3" action="ppaction://hlinksldjump"/>
              </a:rPr>
              <a:t>3</a:t>
            </a:r>
            <a:r>
              <a:rPr lang="zh-CN" altLang="en-US" sz="1500" dirty="0">
                <a:solidFill>
                  <a:schemeClr val="bg1">
                    <a:lumMod val="50000"/>
                  </a:schemeClr>
                </a:solidFill>
                <a:latin typeface="微软雅黑" panose="020B0503020204020204" charset="-122"/>
                <a:ea typeface="微软雅黑" panose="020B0503020204020204" charset="-122"/>
                <a:hlinkClick r:id="rId3" action="ppaction://hlinksldjump"/>
              </a:rPr>
              <a:t>讲</a:t>
            </a:r>
            <a:endParaRPr lang="en-US" altLang="zh-CN" sz="1500" dirty="0">
              <a:solidFill>
                <a:schemeClr val="bg1">
                  <a:lumMod val="50000"/>
                </a:schemeClr>
              </a:solidFill>
              <a:latin typeface="微软雅黑" panose="020B0503020204020204" charset="-122"/>
              <a:ea typeface="微软雅黑" panose="020B0503020204020204" charset="-122"/>
            </a:endParaRPr>
          </a:p>
          <a:p>
            <a:r>
              <a:rPr lang="zh-CN" altLang="en-US" sz="1500" dirty="0">
                <a:solidFill>
                  <a:schemeClr val="bg1">
                    <a:lumMod val="50000"/>
                  </a:schemeClr>
                </a:solidFill>
                <a:latin typeface="微软雅黑" panose="020B0503020204020204" charset="-122"/>
                <a:ea typeface="微软雅黑" panose="020B0503020204020204" charset="-122"/>
                <a:hlinkClick r:id="rId4" action="ppaction://hlinksldjump"/>
              </a:rPr>
              <a:t>第</a:t>
            </a:r>
            <a:r>
              <a:rPr lang="en-US" altLang="zh-CN" sz="1500" dirty="0">
                <a:solidFill>
                  <a:schemeClr val="bg1">
                    <a:lumMod val="50000"/>
                  </a:schemeClr>
                </a:solidFill>
                <a:latin typeface="微软雅黑" panose="020B0503020204020204" charset="-122"/>
                <a:ea typeface="微软雅黑" panose="020B0503020204020204" charset="-122"/>
                <a:hlinkClick r:id="rId4" action="ppaction://hlinksldjump"/>
              </a:rPr>
              <a:t>4</a:t>
            </a:r>
            <a:r>
              <a:rPr lang="zh-CN" altLang="en-US" sz="1500" dirty="0">
                <a:solidFill>
                  <a:schemeClr val="bg1">
                    <a:lumMod val="50000"/>
                  </a:schemeClr>
                </a:solidFill>
                <a:latin typeface="微软雅黑" panose="020B0503020204020204" charset="-122"/>
                <a:ea typeface="微软雅黑" panose="020B0503020204020204" charset="-122"/>
                <a:hlinkClick r:id="rId4" action="ppaction://hlinksldjump"/>
              </a:rPr>
              <a:t>讲 </a:t>
            </a:r>
            <a:r>
              <a:rPr lang="zh-CN" altLang="en-US" sz="1500" dirty="0">
                <a:solidFill>
                  <a:schemeClr val="bg1">
                    <a:lumMod val="50000"/>
                  </a:schemeClr>
                </a:solidFill>
                <a:latin typeface="微软雅黑" panose="020B0503020204020204" charset="-122"/>
                <a:ea typeface="微软雅黑" panose="020B0503020204020204" charset="-122"/>
              </a:rPr>
              <a:t>│ </a:t>
            </a:r>
            <a:r>
              <a:rPr lang="zh-CN" altLang="en-US" sz="1500" dirty="0">
                <a:solidFill>
                  <a:schemeClr val="bg1">
                    <a:lumMod val="50000"/>
                  </a:schemeClr>
                </a:solidFill>
                <a:latin typeface="微软雅黑" panose="020B0503020204020204" charset="-122"/>
                <a:ea typeface="微软雅黑" panose="020B0503020204020204" charset="-122"/>
                <a:hlinkClick r:id="rId5" action="ppaction://hlinksldjump"/>
              </a:rPr>
              <a:t>第</a:t>
            </a:r>
            <a:r>
              <a:rPr lang="en-US" altLang="zh-CN" sz="1500" dirty="0">
                <a:solidFill>
                  <a:schemeClr val="bg1">
                    <a:lumMod val="50000"/>
                  </a:schemeClr>
                </a:solidFill>
                <a:latin typeface="微软雅黑" panose="020B0503020204020204" charset="-122"/>
                <a:ea typeface="微软雅黑" panose="020B0503020204020204" charset="-122"/>
                <a:hlinkClick r:id="rId5" action="ppaction://hlinksldjump"/>
              </a:rPr>
              <a:t>5</a:t>
            </a:r>
            <a:r>
              <a:rPr lang="zh-CN" altLang="en-US" sz="1500" dirty="0">
                <a:solidFill>
                  <a:schemeClr val="bg1">
                    <a:lumMod val="50000"/>
                  </a:schemeClr>
                </a:solidFill>
                <a:latin typeface="微软雅黑" panose="020B0503020204020204" charset="-122"/>
                <a:ea typeface="微软雅黑" panose="020B0503020204020204" charset="-122"/>
                <a:hlinkClick r:id="rId5" action="ppaction://hlinksldjump"/>
              </a:rPr>
              <a:t>讲</a:t>
            </a:r>
            <a:r>
              <a:rPr lang="zh-CN" altLang="en-US" sz="1500" dirty="0">
                <a:solidFill>
                  <a:schemeClr val="bg1">
                    <a:lumMod val="50000"/>
                  </a:schemeClr>
                </a:solidFill>
                <a:latin typeface="微软雅黑" panose="020B0503020204020204" charset="-122"/>
                <a:ea typeface="微软雅黑" panose="020B0503020204020204" charset="-122"/>
              </a:rPr>
              <a:t>│ </a:t>
            </a:r>
            <a:r>
              <a:rPr lang="zh-CN" altLang="en-US" sz="1500" dirty="0">
                <a:solidFill>
                  <a:schemeClr val="bg1">
                    <a:lumMod val="50000"/>
                  </a:schemeClr>
                </a:solidFill>
                <a:latin typeface="微软雅黑" panose="020B0503020204020204" charset="-122"/>
                <a:ea typeface="微软雅黑" panose="020B0503020204020204" charset="-122"/>
                <a:hlinkClick r:id="rId6" action="ppaction://hlinksldjump"/>
              </a:rPr>
              <a:t>微突破</a:t>
            </a:r>
            <a:endParaRPr lang="zh-CN" altLang="en-US" sz="15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ransition>
    <p:pull di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683775" y="3770154"/>
            <a:ext cx="7672971" cy="14607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729216" y="3844631"/>
            <a:ext cx="7585353"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诗歌表现出了一个洒脱乐观自信的诗人形象。诗人才华出众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志向远大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相信自己能够蟾宫折桂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虽遭谗落第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仕途受阻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也只是感叹不遇于时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并且相信严冬过后终将是生机盎然的春天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内心依然充盈着锐气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期望冲破困境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寻求光明未来。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矩形 8"/>
          <p:cNvSpPr/>
          <p:nvPr/>
        </p:nvSpPr>
        <p:spPr>
          <a:xfrm>
            <a:off x="775870" y="2075854"/>
            <a:ext cx="7619048" cy="145034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(6)</a:t>
            </a:r>
            <a:r>
              <a:rPr lang="zh-CN" altLang="en-US" sz="1695" dirty="0">
                <a:latin typeface="微软雅黑" panose="020B0503020204020204" charset="-122"/>
                <a:ea typeface="微软雅黑" panose="020B0503020204020204" charset="-122"/>
                <a:cs typeface="Times New Roman" panose="02020603050405020304" pitchFamily="18" charset="0"/>
              </a:rPr>
              <a:t>据推测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此诗作于李贺遭谗落第之后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请结合这一背景分析诗歌所表现出的诗人形象。</a:t>
            </a: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__________________________________________________________________________________________________________________________________________________________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67030" y="1863002"/>
            <a:ext cx="7822794" cy="431165"/>
          </a:xfrm>
          <a:prstGeom prst="rect">
            <a:avLst/>
          </a:prstGeom>
          <a:noFill/>
        </p:spPr>
        <p:txBody>
          <a:bodyPr wrap="square" rtlCol="0">
            <a:spAutoFit/>
          </a:bodyPr>
          <a:lstStyle/>
          <a:p>
            <a:pPr algn="r">
              <a:lnSpc>
                <a:spcPct val="130000"/>
              </a:lnSpc>
              <a:spcAft>
                <a:spcPts val="0"/>
              </a:spcAft>
            </a:pPr>
            <a:r>
              <a:rPr lang="zh-CN" altLang="en-US" sz="1695" dirty="0">
                <a:latin typeface="微软雅黑" panose="020B0503020204020204" charset="-122"/>
                <a:ea typeface="微软雅黑" panose="020B0503020204020204" charset="-122"/>
              </a:rPr>
              <a:t>       （续表）</a:t>
            </a:r>
            <a:endParaRPr lang="zh-CN" altLang="en-US"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91793" y="2198137"/>
          <a:ext cx="7598410" cy="3951605"/>
        </p:xfrm>
        <a:graphic>
          <a:graphicData uri="http://schemas.openxmlformats.org/drawingml/2006/table">
            <a:tbl>
              <a:tblPr firstRow="1" firstCol="1" bandRow="1">
                <a:tableStyleId>{5940675A-B579-460E-94D1-54222C63F5DA}</a:tableStyleId>
              </a:tblPr>
              <a:tblGrid>
                <a:gridCol w="1243965"/>
                <a:gridCol w="6354445"/>
              </a:tblGrid>
              <a:tr h="532130">
                <a:tc rowSpan="5">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分析意象作用思考角度</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渲染气氛、奠定基调等营造意境方面的作用 </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673100">
                <a:tc vMerge="1">
                  <a:tcP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提供环境或背景的作用。它通常表现为通过多个意象组成群</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为人物的活动提供环境或背景 </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1682750">
                <a:tc vMerge="1">
                  <a:tcP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表情达意方面的作用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这是最主要的作用。一些传统意象在表情达意上的作用往往是固定的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如“江中扁舟”“月落乌啼”传达出“作者的羁旅之苦”</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“空城落花”传达出“作者对国力衰微的哀叹”及“一腔的爱国情”。 意象在传达情感方面的具体作用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则由诗歌的具体内容来定 </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532130">
                <a:tc vMerge="1">
                  <a:tcP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衬托人物节操或性格的作用</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多表现在咏物诗中 </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531495">
                <a:tc vMerge="1">
                  <a:tcP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结构上的线索作用。有的意象贯穿始终</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是诗歌的线索 </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68689" y="2098982"/>
            <a:ext cx="7822794" cy="2470150"/>
          </a:xfrm>
          <a:prstGeom prst="rect">
            <a:avLst/>
          </a:prstGeom>
          <a:noFill/>
        </p:spPr>
        <p:txBody>
          <a:bodyPr wrap="square" rtlCol="0">
            <a:spAutoFit/>
          </a:bodyPr>
          <a:lstStyle/>
          <a:p>
            <a:pPr>
              <a:lnSpc>
                <a:spcPct val="130000"/>
              </a:lnSpc>
              <a:spcAft>
                <a:spcPts val="0"/>
              </a:spcAft>
            </a:pPr>
            <a:r>
              <a:rPr lang="zh-CN" altLang="en-US" sz="1695" dirty="0">
                <a:latin typeface="微软雅黑" panose="020B0503020204020204" charset="-122"/>
                <a:ea typeface="微软雅黑" panose="020B0503020204020204" charset="-122"/>
              </a:rPr>
              <a:t>      意境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通俗地讲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就是诗歌中所有意象的“总和”。意境的范围比较大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通常指整首诗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或几句诗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或一句诗所营造的境界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而意象只不过是构成诗歌意境的一些具体的、细小的单位。意境好比一座完整的建筑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意象只是构成这座建筑的一些砖石。如马致远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天净沙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秋思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中的“枯藤老树昏鸦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小桥流水人家”两句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枯藤、老树、昏鸦、小桥、流水、人家这些事物就是诗中的意象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这些意象组合在一起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就构成了具有阴凉气氛和灰暗色彩的悲凉意境。意象是具体的事物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意境是由具体的事物组成的整体环境和感情的结合体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往往情中有景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景中有情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情景交融。</a:t>
            </a:r>
            <a:endParaRPr lang="zh-CN" altLang="en-US"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489325"/>
          </a:xfrm>
          <a:prstGeom prst="rect">
            <a:avLst/>
          </a:prstGeom>
          <a:noFill/>
        </p:spPr>
        <p:txBody>
          <a:bodyPr wrap="square" rtlCol="0">
            <a:spAutoFit/>
          </a:bodyPr>
          <a:lstStyle/>
          <a:p>
            <a:pPr algn="just">
              <a:lnSpc>
                <a:spcPct val="130000"/>
              </a:lnSpc>
              <a:spcAft>
                <a:spcPts val="0"/>
              </a:spcAft>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gn="just">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阅读下面一首宋词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完成后面的题目。 </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水调歌头</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壬子三山被召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陈端仁给事饮饯席上作</a:t>
            </a:r>
            <a:r>
              <a:rPr lang="zh-CN" altLang="en-US" sz="1695" baseline="30000" dirty="0">
                <a:latin typeface="微软雅黑" panose="020B0503020204020204" charset="-122"/>
                <a:ea typeface="微软雅黑" panose="020B0503020204020204" charset="-122"/>
              </a:rPr>
              <a:t>①</a:t>
            </a:r>
            <a:endParaRPr lang="zh-CN" altLang="en-US" sz="1695" baseline="30000"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辛弃疾</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长恨复长恨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裁作短歌行。何人为我楚舞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听我楚狂声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余既滋兰九畹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又树蕙之百亩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秋菊更餐英</a:t>
            </a:r>
            <a:r>
              <a:rPr lang="zh-CN" altLang="en-US" sz="1695" baseline="30000"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。门外沧浪水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可以濯吾缨。　　一杯酒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问何似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身后名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人间万事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毫发常重泰山轻。悲莫悲生离别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乐莫乐新相识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儿女古今情。富贵非吾事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归与白鸥盟。</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2745740"/>
          </a:xfrm>
          <a:prstGeom prst="rect">
            <a:avLst/>
          </a:prstGeom>
          <a:noFill/>
        </p:spPr>
        <p:txBody>
          <a:bodyPr wrap="square" rtlCol="0">
            <a:spAutoFit/>
          </a:bodyPr>
          <a:lstStyle/>
          <a:p>
            <a:pPr algn="just">
              <a:lnSpc>
                <a:spcPct val="130000"/>
              </a:lnSpc>
              <a:spcAft>
                <a:spcPts val="0"/>
              </a:spcAft>
            </a:pPr>
            <a:r>
              <a:rPr lang="zh-CN" altLang="en-US" sz="1695"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①</a:t>
            </a:r>
            <a:r>
              <a:rPr lang="zh-CN" altLang="en-US" sz="1540" dirty="0">
                <a:latin typeface="微软雅黑" panose="020B0503020204020204" charset="-122"/>
                <a:ea typeface="微软雅黑" panose="020B0503020204020204" charset="-122"/>
              </a:rPr>
              <a:t>绍熙三年</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壬子</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辛弃疾奉诏赴临安</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陈端仁为他设宴饯行</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席上辛弃疾赋此词。②“余既”三句出自</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离骚</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余既滋兰之九畹兮</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又树蕙之百亩”“朝饮木兰之坠露兮</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夕餐秋菊之落英”。</a:t>
            </a:r>
            <a:endParaRPr lang="zh-CN" altLang="en-US" sz="1540"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概括“兰”“蕙”“菊”三种意象的共同内涵。</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
        <p:nvSpPr>
          <p:cNvPr id="8" name="矩形 7"/>
          <p:cNvSpPr/>
          <p:nvPr/>
        </p:nvSpPr>
        <p:spPr>
          <a:xfrm>
            <a:off x="789295" y="4056807"/>
            <a:ext cx="7632793" cy="1411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89295" y="4055583"/>
            <a:ext cx="7669534" cy="145034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兰、蕙、菊都是花草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在词中都用来象征词人高尚、纯洁的品格和节操。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本题考查理解古诗词中常见意象内涵的能力。回答此题既要读懂词的意思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又要注意注释中的暗示性信息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还要联系所学过的屈原的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离骚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中大量运用“香草美人”的手法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用各种香草来象征自己高洁的情操与品德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64783" y="2017080"/>
            <a:ext cx="7632793" cy="32297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64783" y="2015856"/>
            <a:ext cx="7669534" cy="2470150"/>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我有无尽的悲痛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把它“裁作短歌行”。什么人能为我跳楚舞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听我吟唱像“楚狂”接舆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春秋时期楚国著名的隐士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一样的狂歌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我有像屈原一样的志向和情操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我也像屈原一样不随波逐流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不与投降派同流合污、沆瀣一气。门外的沧浪水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可以洗我的帽缨。我喝下一杯酒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和张翰多么相似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还要那“身后”的虚名干什么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人间的很多事情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细小的事情往往重要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重大的事情往往不重要。恨别、乐交乃古往今来人之常情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追求富贵不是我的事情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我愿归隐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与鸥鸟为友。</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4784725"/>
          </a:xfrm>
          <a:prstGeom prst="rect">
            <a:avLst/>
          </a:prstGeom>
          <a:noFill/>
        </p:spPr>
        <p:txBody>
          <a:bodyPr wrap="square" rtlCol="0">
            <a:spAutoFit/>
          </a:bodyPr>
          <a:lstStyle/>
          <a:p>
            <a:pPr algn="just">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阅读下面这首宋诗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江　上</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董　颖</a:t>
            </a:r>
            <a:r>
              <a:rPr lang="zh-CN" altLang="en-US" sz="1695" baseline="30000" dirty="0">
                <a:latin typeface="微软雅黑" panose="020B0503020204020204" charset="-122"/>
                <a:ea typeface="微软雅黑" panose="020B0503020204020204" charset="-122"/>
              </a:rPr>
              <a:t>①</a:t>
            </a:r>
            <a:endParaRPr lang="zh-CN" altLang="en-US" sz="1695" baseline="30000"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万顷沧江万顷秋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镜天飞雪一双鸥。</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摩挲</a:t>
            </a:r>
            <a:r>
              <a:rPr lang="zh-CN" altLang="en-US" sz="1695" baseline="30000"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数尺沙边柳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待汝成阴系钓舟。</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①</a:t>
            </a:r>
            <a:r>
              <a:rPr lang="zh-CN" altLang="en-US" sz="1540" dirty="0">
                <a:latin typeface="微软雅黑" panose="020B0503020204020204" charset="-122"/>
                <a:ea typeface="微软雅黑" panose="020B0503020204020204" charset="-122"/>
              </a:rPr>
              <a:t>董颖</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大致生活在宋高宗绍兴初前后</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一生穷困潦倒</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迫于生计而常年奔走异乡。②摩挲</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用手抚摩。</a:t>
            </a:r>
            <a:endParaRPr lang="zh-CN" altLang="en-US" sz="1540"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前两句写景寄情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选取意象“一双鸥”有什么作用</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86808" y="2127915"/>
            <a:ext cx="7669534" cy="28683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23549" y="2126691"/>
            <a:ext cx="7669534" cy="280987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为首句寂静的秋江点缀了生机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组成一幅动静相间的江上秋色图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从营造意境角度分析作用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反衬了诗人的孤单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使诗人孤寂的心情跃然纸上。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从表情达意角度分析作用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秋天青色的江水碧波万顷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澄澈明净的天空如同一面镜子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两只白鸥如飞雪般忽高忽低地飞翔。我抚摸着岸边仅数尺高的小柳树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期盼你快快长大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等到你枝条成荫的时候能够系住我垂钓的扁舟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使我从此可以不别故乡、不别亲人。</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778528" y="1972063"/>
            <a:ext cx="7642045" cy="4477385"/>
            <a:chOff x="2023200" y="2874936"/>
            <a:chExt cx="19859764" cy="11635604"/>
          </a:xfrm>
        </p:grpSpPr>
        <p:sp>
          <p:nvSpPr>
            <p:cNvPr id="69" name="TextBox 68"/>
            <p:cNvSpPr txBox="1"/>
            <p:nvPr/>
          </p:nvSpPr>
          <p:spPr>
            <a:xfrm>
              <a:off x="2023200" y="2874936"/>
              <a:ext cx="19859764" cy="11635604"/>
            </a:xfrm>
            <a:prstGeom prst="rect">
              <a:avLst/>
            </a:prstGeom>
            <a:noFill/>
          </p:spPr>
          <p:txBody>
            <a:bodyPr wrap="square" rtlCol="0">
              <a:spAutoFit/>
            </a:bodyPr>
            <a:lstStyle/>
            <a:p>
              <a:pPr algn="just">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6. </a:t>
              </a:r>
              <a:r>
                <a:rPr lang="zh-CN" altLang="en-US" sz="1695" dirty="0">
                  <a:latin typeface="微软雅黑" panose="020B0503020204020204" charset="-122"/>
                  <a:ea typeface="微软雅黑" panose="020B0503020204020204" charset="-122"/>
                </a:rPr>
                <a:t>阅读下面的唐诗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 </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度破讷沙</a:t>
              </a:r>
              <a:r>
                <a:rPr lang="zh-CN" altLang="en-US" sz="1695" baseline="30000"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二首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其二</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李　益</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破讷沙头雁正飞</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鹈泉</a:t>
              </a:r>
              <a:r>
                <a:rPr lang="zh-CN" altLang="en-US" sz="1695" baseline="30000"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上战初归。</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平明日出东南地</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满碛寒光生铁衣。</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①</a:t>
              </a:r>
              <a:r>
                <a:rPr lang="zh-CN" altLang="en-US" sz="1540" dirty="0">
                  <a:latin typeface="微软雅黑" panose="020B0503020204020204" charset="-122"/>
                  <a:ea typeface="微软雅黑" panose="020B0503020204020204" charset="-122"/>
                </a:rPr>
                <a:t>破讷沙</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沙漠名。②     鹈泉</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泉水名。</a:t>
              </a:r>
              <a:endParaRPr lang="zh-CN" altLang="en-US" sz="1540"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请从意境营造的角度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赏析全诗。</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534366" y="5581030"/>
              <a:ext cx="694556" cy="694556"/>
            </a:xfrm>
            <a:prstGeom prst="rect">
              <a:avLst/>
            </a:prstGeom>
          </p:spPr>
        </p:pic>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849196" y="7372253"/>
              <a:ext cx="694556" cy="694556"/>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08205" y="2211041"/>
            <a:ext cx="7632793" cy="26033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08205" y="2292943"/>
            <a:ext cx="7669534"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全诗描绘了戍边将士战罢归来的图景。前两句写大漠辽远、大雁高飞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既有胜利者的喜悦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也有征人的乡思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后两句写日出东南、铁衣生寒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既表现了壮阔背景下军容的整肃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也暗含了军旅生活的艰辛。诗歌撷取极具边塞特色的含蕴丰富的意象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通过喜忧、暖冷、声色等的比照映衬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营造出雄健、壮美的意境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赞颂了边塞将士的英雄气概。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题干的要求是“请从意境营造的角度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赏析全诗”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意味着答题范围是全诗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需要结合全诗内容进行分析。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64783" y="2017080"/>
            <a:ext cx="7632793" cy="32297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4" name="组合 3"/>
          <p:cNvGrpSpPr/>
          <p:nvPr/>
        </p:nvGrpSpPr>
        <p:grpSpPr>
          <a:xfrm>
            <a:off x="764783" y="2015856"/>
            <a:ext cx="7669534" cy="1450340"/>
            <a:chOff x="1987481" y="2988742"/>
            <a:chExt cx="19931202" cy="3769071"/>
          </a:xfrm>
        </p:grpSpPr>
        <p:sp>
          <p:nvSpPr>
            <p:cNvPr id="13" name="矩形 12"/>
            <p:cNvSpPr/>
            <p:nvPr/>
          </p:nvSpPr>
          <p:spPr>
            <a:xfrm>
              <a:off x="1987481" y="2988742"/>
              <a:ext cx="19931202" cy="3769071"/>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在破讷沙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大雁正在飞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     鹈泉上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战胜了敌军的将士们刚刚归来。一轮红日从东南方的地平线上喷薄而出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在广袤的沙漠上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战士的盔甲如银鳞一般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在日照下寒光闪闪。</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17348" y="3980964"/>
              <a:ext cx="694556" cy="694556"/>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696060" y="1951213"/>
            <a:ext cx="7587066" cy="2489835"/>
          </a:xfrm>
          <a:prstGeom prst="rect">
            <a:avLst/>
          </a:prstGeom>
        </p:spPr>
        <p:txBody>
          <a:bodyPr wrap="square">
            <a:spAutoFit/>
          </a:bodyPr>
          <a:lstStyle/>
          <a:p>
            <a:pPr>
              <a:lnSpc>
                <a:spcPct val="130000"/>
              </a:lnSpc>
            </a:pPr>
            <a:r>
              <a:rPr lang="en-US" altLang="zh-CN" sz="1695" b="1" dirty="0">
                <a:solidFill>
                  <a:schemeClr val="accent6">
                    <a:lumMod val="75000"/>
                  </a:schemeClr>
                </a:solidFill>
                <a:latin typeface="微软雅黑" panose="020B0503020204020204" charset="-122"/>
                <a:ea typeface="微软雅黑" panose="020B0503020204020204" charset="-122"/>
                <a:cs typeface="Times New Roman" panose="02020603050405020304" pitchFamily="18" charset="0"/>
              </a:rPr>
              <a:t>2.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en-US" altLang="zh-CN" sz="1695" dirty="0">
                <a:latin typeface="微软雅黑" panose="020B0503020204020204" charset="-122"/>
                <a:ea typeface="微软雅黑" panose="020B0503020204020204" charset="-122"/>
              </a:rPr>
              <a:t>2017</a:t>
            </a:r>
            <a:r>
              <a:rPr lang="zh-CN" altLang="zh-CN"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Ⅲ</a:t>
            </a: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阅读下面这首唐诗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完成题目。</a:t>
            </a:r>
            <a:endParaRPr lang="zh-CN" altLang="zh-CN" sz="1695" dirty="0">
              <a:latin typeface="微软雅黑" panose="020B0503020204020204" charset="-122"/>
              <a:ea typeface="微软雅黑" panose="020B0503020204020204" charset="-122"/>
            </a:endParaRPr>
          </a:p>
          <a:p>
            <a:pPr algn="ctr">
              <a:lnSpc>
                <a:spcPct val="130000"/>
              </a:lnSpc>
            </a:pPr>
            <a:r>
              <a:rPr lang="zh-CN" altLang="zh-CN" sz="1695" dirty="0">
                <a:latin typeface="微软雅黑" panose="020B0503020204020204" charset="-122"/>
                <a:ea typeface="微软雅黑" panose="020B0503020204020204" charset="-122"/>
              </a:rPr>
              <a:t>编集拙诗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成一十五卷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因题卷末</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戏赠元九、李二十</a:t>
            </a:r>
            <a:r>
              <a:rPr lang="en-US" altLang="zh-CN" sz="1695" baseline="30000" dirty="0">
                <a:latin typeface="微软雅黑" panose="020B0503020204020204" charset="-122"/>
                <a:ea typeface="微软雅黑" panose="020B0503020204020204" charset="-122"/>
              </a:rPr>
              <a:t>① </a:t>
            </a:r>
            <a:endParaRPr lang="zh-CN" altLang="zh-CN" sz="1695" dirty="0">
              <a:latin typeface="微软雅黑" panose="020B0503020204020204" charset="-122"/>
              <a:ea typeface="微软雅黑" panose="020B0503020204020204" charset="-122"/>
            </a:endParaRPr>
          </a:p>
          <a:p>
            <a:pPr algn="ctr">
              <a:lnSpc>
                <a:spcPct val="130000"/>
              </a:lnSpc>
            </a:pPr>
            <a:r>
              <a:rPr lang="zh-CN" altLang="zh-CN" sz="1695" dirty="0">
                <a:latin typeface="微软雅黑" panose="020B0503020204020204" charset="-122"/>
                <a:ea typeface="微软雅黑" panose="020B0503020204020204" charset="-122"/>
              </a:rPr>
              <a:t>白居易</a:t>
            </a:r>
            <a:endParaRPr lang="zh-CN" altLang="zh-CN" sz="1695" dirty="0">
              <a:latin typeface="微软雅黑" panose="020B0503020204020204" charset="-122"/>
              <a:ea typeface="微软雅黑" panose="020B0503020204020204" charset="-122"/>
            </a:endParaRPr>
          </a:p>
          <a:p>
            <a:pPr algn="ctr">
              <a:lnSpc>
                <a:spcPct val="130000"/>
              </a:lnSpc>
            </a:pPr>
            <a:r>
              <a:rPr lang="zh-CN" altLang="zh-CN" sz="1695" dirty="0">
                <a:latin typeface="微软雅黑" panose="020B0503020204020204" charset="-122"/>
                <a:ea typeface="微软雅黑" panose="020B0503020204020204" charset="-122"/>
              </a:rPr>
              <a:t>一篇长恨有风情</a:t>
            </a:r>
            <a:r>
              <a:rPr lang="en-US" altLang="zh-CN" sz="1695" baseline="30000" dirty="0">
                <a:latin typeface="微软雅黑" panose="020B0503020204020204" charset="-122"/>
                <a:ea typeface="微软雅黑" panose="020B0503020204020204" charset="-122"/>
              </a:rPr>
              <a:t>②</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十首秦吟近正声</a:t>
            </a:r>
            <a:r>
              <a:rPr lang="en-US" altLang="zh-CN" sz="1695" baseline="30000" dirty="0">
                <a:latin typeface="微软雅黑" panose="020B0503020204020204" charset="-122"/>
                <a:ea typeface="微软雅黑" panose="020B0503020204020204" charset="-122"/>
              </a:rPr>
              <a:t>③</a:t>
            </a:r>
            <a:r>
              <a:rPr lang="zh-CN"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gn="ctr">
              <a:lnSpc>
                <a:spcPct val="130000"/>
              </a:lnSpc>
            </a:pPr>
            <a:r>
              <a:rPr lang="zh-CN" altLang="zh-CN" sz="1695" dirty="0">
                <a:latin typeface="微软雅黑" panose="020B0503020204020204" charset="-122"/>
                <a:ea typeface="微软雅黑" panose="020B0503020204020204" charset="-122"/>
              </a:rPr>
              <a:t>每被老元偷格律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苦教短李伏歌行</a:t>
            </a:r>
            <a:r>
              <a:rPr lang="en-US" altLang="zh-CN" sz="1695" baseline="30000" dirty="0">
                <a:latin typeface="微软雅黑" panose="020B0503020204020204" charset="-122"/>
                <a:ea typeface="微软雅黑" panose="020B0503020204020204" charset="-122"/>
              </a:rPr>
              <a:t>④</a:t>
            </a:r>
            <a:r>
              <a:rPr lang="zh-CN"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gn="ctr">
              <a:lnSpc>
                <a:spcPct val="130000"/>
              </a:lnSpc>
            </a:pPr>
            <a:r>
              <a:rPr lang="zh-CN" altLang="zh-CN" sz="1695" dirty="0">
                <a:latin typeface="微软雅黑" panose="020B0503020204020204" charset="-122"/>
                <a:ea typeface="微软雅黑" panose="020B0503020204020204" charset="-122"/>
              </a:rPr>
              <a:t>世间富贵应无分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身后文章合有名。</a:t>
            </a:r>
            <a:endParaRPr lang="zh-CN" altLang="zh-CN" sz="1695" dirty="0">
              <a:latin typeface="微软雅黑" panose="020B0503020204020204" charset="-122"/>
              <a:ea typeface="微软雅黑" panose="020B0503020204020204" charset="-122"/>
            </a:endParaRPr>
          </a:p>
          <a:p>
            <a:pPr algn="ctr">
              <a:lnSpc>
                <a:spcPct val="130000"/>
              </a:lnSpc>
            </a:pPr>
            <a:r>
              <a:rPr lang="zh-CN" altLang="zh-CN" sz="1695" dirty="0">
                <a:latin typeface="微软雅黑" panose="020B0503020204020204" charset="-122"/>
                <a:ea typeface="微软雅黑" panose="020B0503020204020204" charset="-122"/>
              </a:rPr>
              <a:t>莫怪气粗言语大</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新排十五卷诗成。</a:t>
            </a:r>
            <a:endParaRPr lang="zh-CN" altLang="zh-CN" sz="1695" dirty="0">
              <a:latin typeface="微软雅黑" panose="020B0503020204020204" charset="-122"/>
              <a:ea typeface="微软雅黑" panose="020B0503020204020204" charset="-122"/>
            </a:endParaRPr>
          </a:p>
          <a:p>
            <a:pPr>
              <a:lnSpc>
                <a:spcPct val="130000"/>
              </a:lnSpc>
            </a:pPr>
            <a:r>
              <a:rPr lang="zh-CN" altLang="zh-CN" sz="100" dirty="0">
                <a:latin typeface="微软雅黑" panose="020B0503020204020204" charset="-122"/>
                <a:ea typeface="微软雅黑" panose="020B0503020204020204" charset="-122"/>
              </a:rPr>
              <a:t>　　</a:t>
            </a:r>
            <a:r>
              <a:rPr lang="en-US" altLang="zh-CN" sz="100" dirty="0">
                <a:latin typeface="微软雅黑" panose="020B0503020204020204" charset="-122"/>
                <a:ea typeface="微软雅黑" panose="020B0503020204020204" charset="-122"/>
              </a:rPr>
              <a:t>[</a:t>
            </a:r>
            <a:r>
              <a:rPr lang="zh-CN" altLang="zh-CN" sz="100" dirty="0">
                <a:latin typeface="微软雅黑" panose="020B0503020204020204" charset="-122"/>
                <a:ea typeface="微软雅黑" panose="020B0503020204020204" charset="-122"/>
              </a:rPr>
              <a:t>注</a:t>
            </a:r>
            <a:r>
              <a:rPr lang="en-US" altLang="zh-CN" sz="100" dirty="0">
                <a:latin typeface="微软雅黑" panose="020B0503020204020204" charset="-122"/>
                <a:ea typeface="微软雅黑" panose="020B0503020204020204" charset="-122"/>
              </a:rPr>
              <a:t>] ①</a:t>
            </a:r>
            <a:r>
              <a:rPr lang="zh-CN" altLang="zh-CN" sz="100" dirty="0">
                <a:latin typeface="微软雅黑" panose="020B0503020204020204" charset="-122"/>
                <a:ea typeface="微软雅黑" panose="020B0503020204020204" charset="-122"/>
              </a:rPr>
              <a:t>元九、李二十</a:t>
            </a:r>
            <a:r>
              <a:rPr lang="en-US" altLang="zh-CN" sz="100" dirty="0">
                <a:latin typeface="微软雅黑" panose="020B0503020204020204" charset="-122"/>
                <a:ea typeface="微软雅黑" panose="020B0503020204020204" charset="-122"/>
              </a:rPr>
              <a:t>:</a:t>
            </a:r>
            <a:r>
              <a:rPr lang="zh-CN" altLang="zh-CN" sz="100" dirty="0">
                <a:latin typeface="微软雅黑" panose="020B0503020204020204" charset="-122"/>
                <a:ea typeface="微软雅黑" panose="020B0503020204020204" charset="-122"/>
              </a:rPr>
              <a:t>分指作者的朋友元稹、李绅</a:t>
            </a:r>
            <a:r>
              <a:rPr lang="en-US" altLang="zh-CN" sz="100" dirty="0">
                <a:latin typeface="微软雅黑" panose="020B0503020204020204" charset="-122"/>
                <a:ea typeface="微软雅黑" panose="020B0503020204020204" charset="-122"/>
              </a:rPr>
              <a:t>,</a:t>
            </a:r>
            <a:r>
              <a:rPr lang="zh-CN" altLang="zh-CN" sz="100" dirty="0">
                <a:latin typeface="微软雅黑" panose="020B0503020204020204" charset="-122"/>
                <a:ea typeface="微软雅黑" panose="020B0503020204020204" charset="-122"/>
              </a:rPr>
              <a:t>即诗中的“老元”“短李”。李绅身材矮小</a:t>
            </a:r>
            <a:r>
              <a:rPr lang="en-US" altLang="zh-CN" sz="100" dirty="0">
                <a:latin typeface="微软雅黑" panose="020B0503020204020204" charset="-122"/>
                <a:ea typeface="微软雅黑" panose="020B0503020204020204" charset="-122"/>
              </a:rPr>
              <a:t>,</a:t>
            </a:r>
            <a:r>
              <a:rPr lang="zh-CN" altLang="zh-CN" sz="100" dirty="0">
                <a:latin typeface="微软雅黑" panose="020B0503020204020204" charset="-122"/>
                <a:ea typeface="微软雅黑" panose="020B0503020204020204" charset="-122"/>
              </a:rPr>
              <a:t>时称“短李”。</a:t>
            </a:r>
            <a:r>
              <a:rPr lang="en-US" altLang="zh-CN" sz="100" dirty="0">
                <a:latin typeface="微软雅黑" panose="020B0503020204020204" charset="-122"/>
                <a:ea typeface="微软雅黑" panose="020B0503020204020204" charset="-122"/>
              </a:rPr>
              <a:t>②</a:t>
            </a:r>
            <a:r>
              <a:rPr lang="zh-CN" altLang="zh-CN" sz="100" dirty="0">
                <a:latin typeface="微软雅黑" panose="020B0503020204020204" charset="-122"/>
                <a:ea typeface="微软雅黑" panose="020B0503020204020204" charset="-122"/>
              </a:rPr>
              <a:t>长恨</a:t>
            </a:r>
            <a:r>
              <a:rPr lang="en-US" altLang="zh-CN" sz="100" dirty="0">
                <a:latin typeface="微软雅黑" panose="020B0503020204020204" charset="-122"/>
                <a:ea typeface="微软雅黑" panose="020B0503020204020204" charset="-122"/>
              </a:rPr>
              <a:t>:</a:t>
            </a:r>
            <a:r>
              <a:rPr lang="zh-CN" altLang="zh-CN" sz="100" dirty="0">
                <a:latin typeface="微软雅黑" panose="020B0503020204020204" charset="-122"/>
                <a:ea typeface="微软雅黑" panose="020B0503020204020204" charset="-122"/>
              </a:rPr>
              <a:t>指作者的长诗《长恨歌》。</a:t>
            </a:r>
            <a:r>
              <a:rPr lang="en-US" altLang="zh-CN" sz="100" dirty="0">
                <a:latin typeface="微软雅黑" panose="020B0503020204020204" charset="-122"/>
                <a:ea typeface="微软雅黑" panose="020B0503020204020204" charset="-122"/>
              </a:rPr>
              <a:t>③</a:t>
            </a:r>
            <a:r>
              <a:rPr lang="zh-CN" altLang="zh-CN" sz="100" dirty="0">
                <a:latin typeface="微软雅黑" panose="020B0503020204020204" charset="-122"/>
                <a:ea typeface="微软雅黑" panose="020B0503020204020204" charset="-122"/>
              </a:rPr>
              <a:t>秦吟</a:t>
            </a:r>
            <a:r>
              <a:rPr lang="en-US" altLang="zh-CN" sz="100" dirty="0">
                <a:latin typeface="微软雅黑" panose="020B0503020204020204" charset="-122"/>
                <a:ea typeface="微软雅黑" panose="020B0503020204020204" charset="-122"/>
              </a:rPr>
              <a:t>:</a:t>
            </a:r>
            <a:r>
              <a:rPr lang="zh-CN" altLang="zh-CN" sz="100" dirty="0">
                <a:latin typeface="微软雅黑" panose="020B0503020204020204" charset="-122"/>
                <a:ea typeface="微软雅黑" panose="020B0503020204020204" charset="-122"/>
              </a:rPr>
              <a:t>指作者的讽喻组诗《秦中吟》。正声</a:t>
            </a:r>
            <a:r>
              <a:rPr lang="en-US" altLang="zh-CN" sz="100" dirty="0">
                <a:latin typeface="微软雅黑" panose="020B0503020204020204" charset="-122"/>
                <a:ea typeface="微软雅黑" panose="020B0503020204020204" charset="-122"/>
              </a:rPr>
              <a:t>:</a:t>
            </a:r>
            <a:r>
              <a:rPr lang="zh-CN" altLang="zh-CN" sz="100" dirty="0">
                <a:latin typeface="微软雅黑" panose="020B0503020204020204" charset="-122"/>
                <a:ea typeface="微软雅黑" panose="020B0503020204020204" charset="-122"/>
              </a:rPr>
              <a:t>雅正的诗篇。</a:t>
            </a:r>
            <a:r>
              <a:rPr lang="en-US" altLang="zh-CN" sz="100" dirty="0">
                <a:latin typeface="微软雅黑" panose="020B0503020204020204" charset="-122"/>
                <a:ea typeface="微软雅黑" panose="020B0503020204020204" charset="-122"/>
              </a:rPr>
              <a:t>④</a:t>
            </a:r>
            <a:r>
              <a:rPr lang="zh-CN" altLang="zh-CN" sz="100" dirty="0">
                <a:latin typeface="微软雅黑" panose="020B0503020204020204" charset="-122"/>
                <a:ea typeface="微软雅黑" panose="020B0503020204020204" charset="-122"/>
              </a:rPr>
              <a:t>伏</a:t>
            </a:r>
            <a:r>
              <a:rPr lang="en-US" altLang="zh-CN" sz="100" dirty="0">
                <a:latin typeface="微软雅黑" panose="020B0503020204020204" charset="-122"/>
                <a:ea typeface="微软雅黑" panose="020B0503020204020204" charset="-122"/>
              </a:rPr>
              <a:t>:</a:t>
            </a:r>
            <a:r>
              <a:rPr lang="zh-CN" altLang="zh-CN" sz="100" dirty="0">
                <a:latin typeface="微软雅黑" panose="020B0503020204020204" charset="-122"/>
                <a:ea typeface="微软雅黑" panose="020B0503020204020204" charset="-122"/>
              </a:rPr>
              <a:t>服气。</a:t>
            </a:r>
            <a:endParaRPr lang="zh-CN" altLang="zh-CN" sz="10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3550" y="1912090"/>
            <a:ext cx="7765747" cy="749124"/>
            <a:chOff x="1880325" y="2719080"/>
            <a:chExt cx="20181234" cy="1946786"/>
          </a:xfrm>
        </p:grpSpPr>
        <p:sp>
          <p:nvSpPr>
            <p:cNvPr id="9" name="矩形 8"/>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4" name="TextBox 53"/>
            <p:cNvSpPr txBox="1"/>
            <p:nvPr/>
          </p:nvSpPr>
          <p:spPr>
            <a:xfrm>
              <a:off x="1880325" y="2746676"/>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答题指津</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sp>
        <p:nvSpPr>
          <p:cNvPr id="10" name="TextBox 53"/>
          <p:cNvSpPr txBox="1"/>
          <p:nvPr/>
        </p:nvSpPr>
        <p:spPr>
          <a:xfrm>
            <a:off x="654761" y="2381242"/>
            <a:ext cx="7619048" cy="43116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一、审题规范</a:t>
            </a:r>
            <a:endParaRPr lang="en-US" altLang="zh-CN" sz="1695" dirty="0">
              <a:latin typeface="微软雅黑" panose="020B0503020204020204" charset="-122"/>
              <a:ea typeface="微软雅黑" panose="020B0503020204020204" charset="-122"/>
            </a:endParaRPr>
          </a:p>
        </p:txBody>
      </p:sp>
      <p:sp>
        <p:nvSpPr>
          <p:cNvPr id="6" name="Rectangle 1"/>
          <p:cNvSpPr>
            <a:spLocks noChangeArrowheads="1"/>
          </p:cNvSpPr>
          <p:nvPr/>
        </p:nvSpPr>
        <p:spPr bwMode="auto">
          <a:xfrm>
            <a:off x="628586" y="373716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7" name="表格 6"/>
          <p:cNvGraphicFramePr>
            <a:graphicFrameLocks noGrp="1"/>
          </p:cNvGraphicFramePr>
          <p:nvPr/>
        </p:nvGraphicFramePr>
        <p:xfrm>
          <a:off x="654761" y="2808857"/>
          <a:ext cx="7742555" cy="2823210"/>
        </p:xfrm>
        <a:graphic>
          <a:graphicData uri="http://schemas.openxmlformats.org/drawingml/2006/table">
            <a:tbl>
              <a:tblPr firstRow="1" firstCol="1" bandRow="1">
                <a:tableStyleId>{5940675A-B579-460E-94D1-54222C63F5DA}</a:tableStyleId>
              </a:tblPr>
              <a:tblGrid>
                <a:gridCol w="744220"/>
                <a:gridCol w="6998335"/>
              </a:tblGrid>
              <a:tr h="13462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设问</a:t>
                      </a: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这首诗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营造了一种怎样的意境氛围</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表达了诗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人什么样的思想感情</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这首诗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为我们展示了一幅怎样的画面</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达到了什么样的效果</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 </a:t>
                      </a:r>
                      <a:r>
                        <a:rPr lang="zh-CN" sz="1695" kern="100" dirty="0">
                          <a:effectLst/>
                          <a:latin typeface="微软雅黑" panose="020B0503020204020204" charset="-122"/>
                          <a:ea typeface="微软雅黑" panose="020B0503020204020204" charset="-122"/>
                        </a:rPr>
                        <a:t>这首诗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描写了什么样的景物</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抒发了诗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人怎样的情感</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3850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辨别</a:t>
                      </a: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标志</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a:t>
                      </a:r>
                      <a:r>
                        <a:rPr lang="en-US" sz="1695" kern="100">
                          <a:effectLst/>
                          <a:latin typeface="微软雅黑" panose="020B0503020204020204" charset="-122"/>
                          <a:ea typeface="微软雅黑" panose="020B0503020204020204" charset="-122"/>
                        </a:rPr>
                        <a:t>1. </a:t>
                      </a:r>
                      <a:r>
                        <a:rPr lang="zh-CN" sz="1695" kern="100">
                          <a:effectLst/>
                          <a:latin typeface="微软雅黑" panose="020B0503020204020204" charset="-122"/>
                          <a:ea typeface="微软雅黑" panose="020B0503020204020204" charset="-122"/>
                        </a:rPr>
                        <a:t>题干中有“意象”“画面”或“景物形象”等字样。</a:t>
                      </a:r>
                      <a:endParaRPr lang="zh-CN" sz="1695" kern="100">
                        <a:effectLst/>
                        <a:latin typeface="微软雅黑" panose="020B0503020204020204" charset="-122"/>
                        <a:ea typeface="微软雅黑" panose="020B0503020204020204" charset="-122"/>
                      </a:endParaRPr>
                    </a:p>
                    <a:p>
                      <a:pPr algn="just">
                        <a:lnSpc>
                          <a:spcPct val="130000"/>
                        </a:lnSpc>
                        <a:spcAft>
                          <a:spcPts val="0"/>
                        </a:spcAft>
                      </a:pPr>
                      <a:r>
                        <a:rPr lang="zh-CN" sz="1695" kern="100">
                          <a:effectLst/>
                          <a:latin typeface="微软雅黑" panose="020B0503020204020204" charset="-122"/>
                          <a:ea typeface="微软雅黑" panose="020B0503020204020204" charset="-122"/>
                        </a:rPr>
                        <a:t>　</a:t>
                      </a:r>
                      <a:r>
                        <a:rPr lang="en-US" sz="1695" kern="100">
                          <a:effectLst/>
                          <a:latin typeface="微软雅黑" panose="020B0503020204020204" charset="-122"/>
                          <a:ea typeface="微软雅黑" panose="020B0503020204020204" charset="-122"/>
                        </a:rPr>
                        <a:t>2. </a:t>
                      </a:r>
                      <a:r>
                        <a:rPr lang="zh-CN" sz="1695" kern="100">
                          <a:effectLst/>
                          <a:latin typeface="微软雅黑" panose="020B0503020204020204" charset="-122"/>
                          <a:ea typeface="微软雅黑" panose="020B0503020204020204" charset="-122"/>
                        </a:rPr>
                        <a:t>涉及意象的题目</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一般会涉及意象的作用或意象中蕴含的情感</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3850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审题</a:t>
                      </a: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要点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明确题目是对景物还是意境的鉴赏</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分清是单个景象还是几个画面。</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看清设题的范围</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是几句还是整首诗歌</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31297" y="1916921"/>
            <a:ext cx="7619048" cy="43116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二、答题规范</a:t>
            </a:r>
            <a:endParaRPr lang="en-US"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710510" y="2284099"/>
          <a:ext cx="7686675" cy="3105150"/>
        </p:xfrm>
        <a:graphic>
          <a:graphicData uri="http://schemas.openxmlformats.org/drawingml/2006/table">
            <a:tbl>
              <a:tblPr firstRow="1" firstCol="1" bandRow="1">
                <a:tableStyleId>{5940675A-B579-460E-94D1-54222C63F5DA}</a:tableStyleId>
              </a:tblPr>
              <a:tblGrid>
                <a:gridCol w="384175"/>
                <a:gridCol w="7302500"/>
              </a:tblGrid>
              <a:tr h="31051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要点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2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找意象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组画面</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描绘诗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中展现的图景画面</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。应抓住诗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中的主要景物</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用自己的语言再现画面。描述时一要忠于原诗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二要用自己的联想和想象加以创造</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语言力求优美。</a:t>
                      </a:r>
                      <a:endParaRPr lang="zh-CN" altLang="en-US" sz="1695" kern="100" dirty="0">
                        <a:effectLst/>
                        <a:latin typeface="微软雅黑" panose="020B0503020204020204" charset="-122"/>
                        <a:ea typeface="微软雅黑" panose="020B0503020204020204" charset="-122"/>
                      </a:endParaRPr>
                    </a:p>
                    <a:p>
                      <a:pPr algn="just">
                        <a:lnSpc>
                          <a:spcPct val="12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抓特点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联意境</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概括景物所营造的意境</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。抓住描述的具体意象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把握意象的自身特征及特殊内涵</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找到多个意象的共同特征</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进而概括出意境的特色。概括时一般用两个双音节词即可</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如孤寂冷清、恬静优美、雄浑壮阔、萧瑟凄凉等。注意要能准确地体现景物的特点和情调。</a:t>
                      </a:r>
                      <a:endParaRPr lang="zh-CN" altLang="en-US" sz="1695" kern="100" dirty="0">
                        <a:effectLst/>
                        <a:latin typeface="微软雅黑" panose="020B0503020204020204" charset="-122"/>
                        <a:ea typeface="微软雅黑" panose="020B0503020204020204" charset="-122"/>
                      </a:endParaRPr>
                    </a:p>
                    <a:p>
                      <a:pPr algn="just">
                        <a:lnSpc>
                          <a:spcPct val="12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表感情</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明作用</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分析意象的具体作用</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。根据意象的特点和含义来分析作者的思想感情或景物的寓意。答案要具体</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切忌空洞。答题时应尽量点出描绘的意象和所表达的感情</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点明其在营造意境、塑造形象、表情达意方面的作用</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644284" y="2412042"/>
          <a:ext cx="7783830" cy="3028950"/>
        </p:xfrm>
        <a:graphic>
          <a:graphicData uri="http://schemas.openxmlformats.org/drawingml/2006/table">
            <a:tbl>
              <a:tblPr firstRow="1" firstCol="1" bandRow="1">
                <a:tableStyleId>{5940675A-B579-460E-94D1-54222C63F5DA}</a:tableStyleId>
              </a:tblPr>
              <a:tblGrid>
                <a:gridCol w="565785"/>
                <a:gridCol w="7218045"/>
              </a:tblGrid>
              <a:tr h="13462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答题步骤</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审清题干要求</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确定答题步骤。</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找出诗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中的景物</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意象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概括景象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意境</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的特点。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1)</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描摹诗歌图景</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点明景物所营造的氛围特点。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2)</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4. </a:t>
                      </a:r>
                      <a:r>
                        <a:rPr lang="zh-CN" altLang="en-US" sz="1695" kern="100" dirty="0">
                          <a:effectLst/>
                          <a:latin typeface="微软雅黑" panose="020B0503020204020204" charset="-122"/>
                          <a:ea typeface="微软雅黑" panose="020B0503020204020204" charset="-122"/>
                        </a:rPr>
                        <a:t>剖析作者的情感。</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3)</a:t>
                      </a:r>
                      <a:endParaRPr lang="en-US" altLang="zh-CN" sz="1695" kern="100" dirty="0">
                        <a:effectLst/>
                        <a:latin typeface="微软雅黑" panose="020B0503020204020204" charset="-122"/>
                        <a:ea typeface="微软雅黑" panose="020B0503020204020204" charset="-122"/>
                      </a:endParaRPr>
                    </a:p>
                  </a:txBody>
                  <a:tcPr marL="25656" marR="25656" marT="0" marB="0" anchor="ctr"/>
                </a:tc>
              </a:tr>
              <a:tr h="16827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答题术语</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动景类</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活泼、热烈、喧闹、高亢、繁丽、富庶</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静景类</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恬静、幽静、清幽、静谧、明净、宁谧</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悲凉类</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渺茫、寥落、萧条、冷寂、孤寂、寂寥</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4. </a:t>
                      </a:r>
                      <a:r>
                        <a:rPr lang="zh-CN" altLang="en-US" sz="1695" kern="100" dirty="0">
                          <a:effectLst/>
                          <a:latin typeface="微软雅黑" panose="020B0503020204020204" charset="-122"/>
                          <a:ea typeface="微软雅黑" panose="020B0503020204020204" charset="-122"/>
                        </a:rPr>
                        <a:t>苍茫类</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辽阔、宏阔、壮丽、高远、深远、雄浑</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5. </a:t>
                      </a:r>
                      <a:r>
                        <a:rPr lang="zh-CN" altLang="en-US" sz="1695" kern="100" dirty="0">
                          <a:effectLst/>
                          <a:latin typeface="微软雅黑" panose="020B0503020204020204" charset="-122"/>
                          <a:ea typeface="微软雅黑" panose="020B0503020204020204" charset="-122"/>
                        </a:rPr>
                        <a:t>细腻类</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朦胧、缠绵、清新、清丽、淳朴、和谐</a:t>
                      </a:r>
                      <a:r>
                        <a:rPr lang="en-US" altLang="zh-CN"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三、答题示范</a:t>
            </a:r>
            <a:endParaRPr lang="en-US" altLang="zh-CN" sz="1695" dirty="0">
              <a:latin typeface="微软雅黑" panose="020B0503020204020204" charset="-122"/>
              <a:ea typeface="微软雅黑" panose="020B0503020204020204" charset="-122"/>
            </a:endParaRPr>
          </a:p>
          <a:p>
            <a:pPr>
              <a:lnSpc>
                <a:spcPct val="130000"/>
              </a:lnSpc>
            </a:pPr>
            <a:r>
              <a:rPr lang="zh-CN" altLang="en-US" sz="1695" b="1" dirty="0">
                <a:solidFill>
                  <a:srgbClr val="EF8340"/>
                </a:solidFill>
                <a:latin typeface="微软雅黑" panose="020B0503020204020204" charset="-122"/>
                <a:ea typeface="微软雅黑" panose="020B0503020204020204" charset="-122"/>
              </a:rPr>
              <a:t>例</a:t>
            </a: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阅读下面这首唐诗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回答问题。</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山居秋暝</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王　维</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空山新雨后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天气晚来秋。</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明月松间照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清泉石上流。</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竹喧归浣女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莲动下渔舟。</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随意春芳歇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王孙自可留。</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这首诗描写了怎样的画面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表达了什么感情</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510625" y="2236332"/>
          <a:ext cx="7886700" cy="2863850"/>
        </p:xfrm>
        <a:graphic>
          <a:graphicData uri="http://schemas.openxmlformats.org/drawingml/2006/table">
            <a:tbl>
              <a:tblPr firstRow="1" firstCol="1" bandRow="1">
                <a:tableStyleId>{5940675A-B579-460E-94D1-54222C63F5DA}</a:tableStyleId>
              </a:tblPr>
              <a:tblGrid>
                <a:gridCol w="708660"/>
                <a:gridCol w="7178040"/>
              </a:tblGrid>
              <a:tr h="1309370">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审题</a:t>
                      </a: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要点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“这首诗描写了怎样的画面”</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意思是要答出这首诗塑造了什么样</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特点</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的画面</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然后再结合诗句具体分析</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这需要答出步骤</a:t>
                      </a:r>
                      <a:r>
                        <a:rPr lang="en-US" altLang="zh-CN" sz="1695" kern="100" dirty="0">
                          <a:solidFill>
                            <a:schemeClr val="tx1"/>
                          </a:solidFill>
                          <a:effectLst/>
                          <a:latin typeface="微软雅黑" panose="020B0503020204020204" charset="-122"/>
                          <a:ea typeface="微软雅黑" panose="020B0503020204020204" charset="-122"/>
                        </a:rPr>
                        <a:t>1</a:t>
                      </a:r>
                      <a:r>
                        <a:rPr lang="zh-CN" altLang="en-US" sz="1695" kern="100" dirty="0">
                          <a:solidFill>
                            <a:schemeClr val="tx1"/>
                          </a:solidFill>
                          <a:effectLst/>
                          <a:latin typeface="微软雅黑" panose="020B0503020204020204" charset="-122"/>
                          <a:ea typeface="微软雅黑" panose="020B0503020204020204" charset="-122"/>
                        </a:rPr>
                        <a:t>和步骤</a:t>
                      </a:r>
                      <a:r>
                        <a:rPr lang="en-US" altLang="zh-CN" sz="1695" kern="100" dirty="0">
                          <a:solidFill>
                            <a:schemeClr val="tx1"/>
                          </a:solidFill>
                          <a:effectLst/>
                          <a:latin typeface="微软雅黑" panose="020B0503020204020204" charset="-122"/>
                          <a:ea typeface="微软雅黑" panose="020B0503020204020204" charset="-122"/>
                        </a:rPr>
                        <a:t>2</a:t>
                      </a:r>
                      <a:r>
                        <a:rPr lang="zh-CN" altLang="en-US" sz="1695" kern="100" dirty="0">
                          <a:solidFill>
                            <a:schemeClr val="tx1"/>
                          </a:solidFill>
                          <a:effectLst/>
                          <a:latin typeface="微软雅黑" panose="020B0503020204020204" charset="-122"/>
                          <a:ea typeface="微软雅黑" panose="020B0503020204020204" charset="-122"/>
                        </a:rPr>
                        <a:t>。“表达了什么感情”则要求答出步骤</a:t>
                      </a:r>
                      <a:r>
                        <a:rPr lang="en-US" altLang="zh-CN" sz="1695" kern="100" dirty="0">
                          <a:solidFill>
                            <a:schemeClr val="tx1"/>
                          </a:solidFill>
                          <a:effectLst/>
                          <a:latin typeface="微软雅黑" panose="020B0503020204020204" charset="-122"/>
                          <a:ea typeface="微软雅黑" panose="020B0503020204020204" charset="-122"/>
                        </a:rPr>
                        <a:t>3</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554480">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参考</a:t>
                      </a: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答案</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　诗歌描写了雨后清新、宁静的秋天山村晚景图</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步骤</a:t>
                      </a:r>
                      <a:r>
                        <a:rPr lang="en-US" altLang="zh-CN" sz="1695" kern="100" dirty="0">
                          <a:solidFill>
                            <a:schemeClr val="tx1"/>
                          </a:solidFill>
                          <a:effectLst/>
                          <a:latin typeface="微软雅黑" panose="020B0503020204020204" charset="-122"/>
                          <a:ea typeface="微软雅黑" panose="020B0503020204020204" charset="-122"/>
                        </a:rPr>
                        <a:t>1)</a:t>
                      </a:r>
                      <a:r>
                        <a:rPr lang="zh-CN" altLang="en-US" sz="1695" kern="100" dirty="0">
                          <a:solidFill>
                            <a:schemeClr val="tx1"/>
                          </a:solidFill>
                          <a:effectLst/>
                          <a:latin typeface="微软雅黑" panose="020B0503020204020204" charset="-122"/>
                          <a:ea typeface="微软雅黑" panose="020B0503020204020204" charset="-122"/>
                        </a:rPr>
                        <a:t>通过对山雨初霁、空气清新、皓月当空、青松如盖、山泉清冽、浣女竹喧、渔舟莲动的纯洁美好的景物的描写</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渲染了一种清新宁静、和平安乐的气氛</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步骤</a:t>
                      </a:r>
                      <a:r>
                        <a:rPr lang="en-US" altLang="zh-CN" sz="1695" kern="100" dirty="0">
                          <a:solidFill>
                            <a:schemeClr val="tx1"/>
                          </a:solidFill>
                          <a:effectLst/>
                          <a:latin typeface="微软雅黑" panose="020B0503020204020204" charset="-122"/>
                          <a:ea typeface="微软雅黑" panose="020B0503020204020204" charset="-122"/>
                        </a:rPr>
                        <a:t>2)</a:t>
                      </a:r>
                      <a:r>
                        <a:rPr lang="zh-CN" altLang="en-US" sz="1695" kern="100" dirty="0">
                          <a:solidFill>
                            <a:schemeClr val="tx1"/>
                          </a:solidFill>
                          <a:effectLst/>
                          <a:latin typeface="微软雅黑" panose="020B0503020204020204" charset="-122"/>
                          <a:ea typeface="微软雅黑" panose="020B0503020204020204" charset="-122"/>
                        </a:rPr>
                        <a:t>表达了作者对田园生活的喜爱、向往之情</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并抒发了其对官场生活的厌恶之情。</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步骤</a:t>
                      </a:r>
                      <a:r>
                        <a:rPr lang="en-US" altLang="zh-CN" sz="1695" kern="100" dirty="0">
                          <a:solidFill>
                            <a:schemeClr val="tx1"/>
                          </a:solidFill>
                          <a:effectLst/>
                          <a:latin typeface="微软雅黑" panose="020B0503020204020204" charset="-122"/>
                          <a:ea typeface="微软雅黑" panose="020B0503020204020204" charset="-122"/>
                        </a:rPr>
                        <a:t>3)</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62537" y="1877954"/>
            <a:ext cx="7619048" cy="379730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zh-CN" altLang="en-US" sz="1695" dirty="0">
                <a:latin typeface="微软雅黑" panose="020B0503020204020204" charset="-122"/>
                <a:ea typeface="微软雅黑" panose="020B0503020204020204" charset="-122"/>
              </a:rPr>
              <a:t>阅读下面这首诗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按要求作答。</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雨过至城西苏家</a:t>
            </a:r>
            <a:r>
              <a:rPr lang="en-US" altLang="zh-CN" sz="1695" baseline="30000" dirty="0">
                <a:latin typeface="微软雅黑" panose="020B0503020204020204" charset="-122"/>
                <a:ea typeface="微软雅黑" panose="020B0503020204020204" charset="-122"/>
              </a:rPr>
              <a:t>[</a:t>
            </a:r>
            <a:r>
              <a:rPr lang="zh-CN" altLang="en-US" sz="1695" baseline="30000" dirty="0">
                <a:latin typeface="微软雅黑" panose="020B0503020204020204" charset="-122"/>
                <a:ea typeface="微软雅黑" panose="020B0503020204020204" charset="-122"/>
              </a:rPr>
              <a:t>注</a:t>
            </a:r>
            <a:r>
              <a:rPr lang="en-US" altLang="zh-CN" sz="1695" baseline="30000" dirty="0">
                <a:latin typeface="微软雅黑" panose="020B0503020204020204" charset="-122"/>
                <a:ea typeface="微软雅黑" panose="020B0503020204020204" charset="-122"/>
              </a:rPr>
              <a:t>]</a:t>
            </a:r>
            <a:endParaRPr lang="en-US" altLang="zh-CN" sz="1695" baseline="30000" dirty="0">
              <a:latin typeface="微软雅黑" panose="020B0503020204020204" charset="-122"/>
              <a:ea typeface="微软雅黑" panose="020B0503020204020204" charset="-122"/>
            </a:endParaRPr>
          </a:p>
          <a:p>
            <a:pPr algn="ct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黄庭坚</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飘然一雨洒青春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九陌净无车马尘。渐散紫烟笼帝阙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稍回晴日丽天津。</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花飞衣袖红香湿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柳拂鞍鞯绿色匀。管领风光唯痛饮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都城谁是得闲人</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此诗作于宋哲宗元祐元年</a:t>
            </a:r>
            <a:r>
              <a:rPr lang="en-US" altLang="zh-CN" sz="1540" dirty="0">
                <a:latin typeface="微软雅黑" panose="020B0503020204020204" charset="-122"/>
                <a:ea typeface="微软雅黑" panose="020B0503020204020204" charset="-122"/>
              </a:rPr>
              <a:t>(1086),</a:t>
            </a:r>
            <a:r>
              <a:rPr lang="zh-CN" altLang="en-US" sz="1540" dirty="0">
                <a:latin typeface="微软雅黑" panose="020B0503020204020204" charset="-122"/>
                <a:ea typeface="微软雅黑" panose="020B0503020204020204" charset="-122"/>
              </a:rPr>
              <a:t>黄庭坚时任秘书省校书郎。是年</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长期贬谪外放的苏轼被授予翰林学士、知制诰等要职。</a:t>
            </a:r>
            <a:endParaRPr lang="zh-CN" altLang="en-US" sz="1540"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诗中描写了春雨后的哪些景象</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64783" y="2017080"/>
            <a:ext cx="7632793" cy="32297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8528" y="2270026"/>
            <a:ext cx="7669534" cy="240792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尘土涤净、紫烟渐散、雨过日丽、红花沾雨、柳色葱翠。</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本题考查鉴赏诗歌的景物形象。考生必须抓住题干中“春雨后”“景象”这两个关键词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逐句梳理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恰当截取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科学概括。所概括出来的景象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不只是一个景物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还要带有它独有的特征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如“尘土”之净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紫烟”之散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日”之丽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花”之“沾雨”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柳色”之“葱翠”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这些特征不能忽略。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64783" y="2017080"/>
            <a:ext cx="7632793" cy="32297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64783" y="2015856"/>
            <a:ext cx="7669534" cy="179006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一场雨飘然洒向蓬勃生长呈青葱色的草木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道路干净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涤净了车马带来的尘土。笼罩着皇帝宫殿的紫烟渐渐散去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晴日渐渐回来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被雨润泽的天空十分美丽。红花沾雨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打湿了衣袖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柳色葱翠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拂过鞍鞯。看着现在美好的风光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只想痛饮。在都城里面哪有闲人呢</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62537" y="1877954"/>
            <a:ext cx="7619048" cy="416941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8. </a:t>
            </a:r>
            <a:r>
              <a:rPr lang="zh-CN" altLang="en-US" sz="1695" dirty="0">
                <a:latin typeface="微软雅黑" panose="020B0503020204020204" charset="-122"/>
                <a:ea typeface="微软雅黑" panose="020B0503020204020204" charset="-122"/>
              </a:rPr>
              <a:t>阅读下面这首唐诗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回答问题。 </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途中见杏花</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吴　融</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一枝红艳出墙头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墙外行人正独愁。</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长得看来犹有恨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可堪逢处更难留</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林空色暝莺先到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春浅香寒蝶未游。</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更忆帝乡千万树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澹烟笼日暗神州。</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诗的颈联描绘了一幅怎样的画面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有何作用</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64783" y="2017080"/>
            <a:ext cx="7632793" cy="32297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8528" y="2270026"/>
            <a:ext cx="7669534" cy="308737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颈联描绘了诗人在路途中看到的一幅凄凉的画面。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树木的枝梢空疏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傍晚只有归巢的黄莺到来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空气中的花香仍夹带着料峭的寒意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连喜欢花的蝴蝶也不见飞来。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衬托了独自开放的杏花的孤寂之感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而这正是诗人的自我写照。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本题考查鉴赏诗歌作品形象、表达技巧和思想内容的能力。颈联“林空色暝莺先到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春浅香寒蝶未游”是全诗唯一全部写景的一联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此联营造出凄冷、孤寂的早春氛围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同时也衬托出一枝红杏独自开放的寂寞之感。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31386" y="2459195"/>
            <a:ext cx="7587066" cy="314960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(1)</a:t>
            </a:r>
            <a:r>
              <a:rPr lang="zh-CN" altLang="en-US" sz="1695" dirty="0">
                <a:latin typeface="微软雅黑" panose="020B0503020204020204" charset="-122"/>
                <a:ea typeface="微软雅黑" panose="020B0503020204020204" charset="-122"/>
                <a:cs typeface="Times New Roman" panose="02020603050405020304" pitchFamily="18" charset="0"/>
              </a:rPr>
              <a:t>以下对本诗的理解和分析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不正确的两项是</a:t>
            </a:r>
            <a:r>
              <a:rPr lang="en-US" altLang="zh-CN" sz="1695" dirty="0">
                <a:latin typeface="微软雅黑" panose="020B0503020204020204" charset="-122"/>
                <a:ea typeface="微软雅黑" panose="020B0503020204020204" charset="-122"/>
                <a:cs typeface="Times New Roman" panose="02020603050405020304" pitchFamily="18" charset="0"/>
              </a:rPr>
              <a:t>(5</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 《</a:t>
            </a:r>
            <a:r>
              <a:rPr lang="zh-CN" altLang="en-US" sz="1695" dirty="0">
                <a:latin typeface="微软雅黑" panose="020B0503020204020204" charset="-122"/>
                <a:ea typeface="微软雅黑" panose="020B0503020204020204" charset="-122"/>
                <a:cs typeface="Times New Roman" panose="02020603050405020304" pitchFamily="18" charset="0"/>
              </a:rPr>
              <a:t>长恨歌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秦中吟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都是白居易的得意之作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能够作为其诗歌创作的代表。</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B. </a:t>
            </a:r>
            <a:r>
              <a:rPr lang="zh-CN" altLang="en-US" sz="1695" dirty="0">
                <a:latin typeface="微软雅黑" panose="020B0503020204020204" charset="-122"/>
                <a:ea typeface="微软雅黑" panose="020B0503020204020204" charset="-122"/>
                <a:cs typeface="Times New Roman" panose="02020603050405020304" pitchFamily="18" charset="0"/>
              </a:rPr>
              <a:t>元稹常常私下对白居易的诗歌进行模仿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这从侧面说明了白诗较高的创作水准。</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C. </a:t>
            </a:r>
            <a:r>
              <a:rPr lang="zh-CN" altLang="en-US" sz="1695" dirty="0">
                <a:latin typeface="微软雅黑" panose="020B0503020204020204" charset="-122"/>
                <a:ea typeface="微软雅黑" panose="020B0503020204020204" charset="-122"/>
                <a:cs typeface="Times New Roman" panose="02020603050405020304" pitchFamily="18" charset="0"/>
              </a:rPr>
              <a:t>白居易在诗中称呼李绅为“短李”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也隐含着不太认可李绅诗歌创作的意思。</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D. </a:t>
            </a:r>
            <a:r>
              <a:rPr lang="zh-CN" altLang="en-US" sz="1695" dirty="0">
                <a:latin typeface="微软雅黑" panose="020B0503020204020204" charset="-122"/>
                <a:ea typeface="微软雅黑" panose="020B0503020204020204" charset="-122"/>
                <a:cs typeface="Times New Roman" panose="02020603050405020304" pitchFamily="18" charset="0"/>
              </a:rPr>
              <a:t>作者坚信自己必将因文学成就而名扬后世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因此并不介意在当时是否得到认可。</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E. </a:t>
            </a:r>
            <a:r>
              <a:rPr lang="zh-CN" altLang="en-US" sz="1695" dirty="0">
                <a:latin typeface="微软雅黑" panose="020B0503020204020204" charset="-122"/>
                <a:ea typeface="微软雅黑" panose="020B0503020204020204" charset="-122"/>
                <a:cs typeface="Times New Roman" panose="02020603050405020304" pitchFamily="18" charset="0"/>
              </a:rPr>
              <a:t>在诗的最后两句中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白居易称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自己新编出的诗集可以成为自我炫耀的资本。</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8" name="组合 7"/>
          <p:cNvGrpSpPr/>
          <p:nvPr/>
        </p:nvGrpSpPr>
        <p:grpSpPr>
          <a:xfrm>
            <a:off x="778528" y="1932730"/>
            <a:ext cx="1372216" cy="398780"/>
            <a:chOff x="2074961" y="4329310"/>
            <a:chExt cx="2862886" cy="597521"/>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24626" y="4329310"/>
              <a:ext cx="2713221" cy="597521"/>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64783" y="2017080"/>
            <a:ext cx="7632793" cy="32297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64783" y="2015856"/>
            <a:ext cx="7669534" cy="213042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一枝俏丽的杏花探出墙头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而墙外的行人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诗人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正在伤春惆怅。这枝杏花看起来好像跟我一样在伤春惆怅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可惜自己行色匆匆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难以驻留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等不及花朵开尽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即刻就要离去。天色已晚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寂静的树林中黄莺最先归来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春色尚早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杏花在料峭的春寒中独自绽放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连喜欢花的蝴蝶也没有来。这时候我更加怀念长安的千万棵树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那烟霞辉映着阳光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弥漫覆盖在神州大地上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景象是何等绚丽夺目。</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29893" y="2410087"/>
            <a:ext cx="7642045" cy="3149600"/>
          </a:xfrm>
          <a:prstGeom prst="rect">
            <a:avLst/>
          </a:prstGeom>
          <a:noFill/>
        </p:spPr>
        <p:txBody>
          <a:bodyPr wrap="square" rtlCol="0">
            <a:spAutoFit/>
          </a:bodyPr>
          <a:lstStyle/>
          <a:p>
            <a:pPr>
              <a:lnSpc>
                <a:spcPct val="130000"/>
              </a:lnSpc>
              <a:spcAft>
                <a:spcPts val="0"/>
              </a:spcAft>
            </a:pPr>
            <a:endParaRPr lang="en-US" altLang="zh-CN" sz="1695" b="1" dirty="0">
              <a:latin typeface="微软雅黑" panose="020B0503020204020204" charset="-122"/>
              <a:ea typeface="微软雅黑" panose="020B0503020204020204" charset="-122"/>
            </a:endParaRPr>
          </a:p>
          <a:p>
            <a:pPr>
              <a:lnSpc>
                <a:spcPct val="130000"/>
              </a:lnSpc>
              <a:spcAft>
                <a:spcPts val="0"/>
              </a:spcAft>
            </a:pPr>
            <a:r>
              <a:rPr lang="zh-CN" altLang="en-US" sz="1695" dirty="0">
                <a:latin typeface="微软雅黑" panose="020B0503020204020204" charset="-122"/>
                <a:ea typeface="微软雅黑" panose="020B0503020204020204" charset="-122"/>
              </a:rPr>
              <a:t>       古典诗歌中有一类诗叫“咏物诗”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这类诗歌以某些事物为具体描写对象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在形象的描写中将事物人格化。在全诗中把诗人要表现的品格节操或思想感情用象征性的形象曲折地表达出来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这种象征性的形象就是事物形象。大自然中的万物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大至山川河流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小至花鸟虫鱼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都可以成为诗人描摹的对象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都可以寄托诗人的感情。所谓物象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即被作者人格化了的描写对象。诗人通过对这种象征性的物象的描写来曲折地表现自己的品格节操、思想感情。他们塑造物象是为了言志、言情、言心声。如王安石的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梅花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墙角数枝梅”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中“梅花”的形象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郑板桥的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竹石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咬定青山不放松”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中“竹”的形象。</a:t>
            </a:r>
            <a:endParaRPr lang="zh-CN" altLang="en-US"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689188" y="2265234"/>
            <a:ext cx="7765747" cy="743530"/>
            <a:chOff x="1886465" y="2719080"/>
            <a:chExt cx="20181234" cy="1932249"/>
          </a:xfrm>
        </p:grpSpPr>
        <p:sp>
          <p:nvSpPr>
            <p:cNvPr id="10" name="矩形 9"/>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53"/>
            <p:cNvSpPr txBox="1"/>
            <p:nvPr/>
          </p:nvSpPr>
          <p:spPr>
            <a:xfrm>
              <a:off x="1886465" y="2732139"/>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知识储备</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sp>
        <p:nvSpPr>
          <p:cNvPr id="4" name="文本框 3"/>
          <p:cNvSpPr txBox="1"/>
          <p:nvPr/>
        </p:nvSpPr>
        <p:spPr>
          <a:xfrm>
            <a:off x="723549" y="1995963"/>
            <a:ext cx="1825776" cy="875665"/>
          </a:xfrm>
          <a:prstGeom prst="rect">
            <a:avLst/>
          </a:prstGeom>
          <a:noFill/>
        </p:spPr>
        <p:txBody>
          <a:bodyPr wrap="square" rtlCol="0">
            <a:spAutoFit/>
          </a:bodyPr>
          <a:lstStyle/>
          <a:p>
            <a:r>
              <a:rPr lang="zh-CN" altLang="en-US" sz="1695" b="1" dirty="0">
                <a:latin typeface="微软雅黑" panose="020B0503020204020204" charset="-122"/>
                <a:ea typeface="微软雅黑" panose="020B0503020204020204" charset="-122"/>
              </a:rPr>
              <a:t>题型三　事物形象</a:t>
            </a:r>
            <a:endParaRPr lang="en-US" altLang="zh-CN" sz="1695" b="1" dirty="0">
              <a:latin typeface="微软雅黑" panose="020B0503020204020204" charset="-122"/>
              <a:ea typeface="微软雅黑" panose="020B0503020204020204" charset="-122"/>
            </a:endParaRPr>
          </a:p>
          <a:p>
            <a:endParaRPr lang="zh-CN" altLang="en-US" sz="1695"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3550" y="1912090"/>
            <a:ext cx="7765747" cy="749124"/>
            <a:chOff x="1880325" y="2719080"/>
            <a:chExt cx="20181234" cy="1946786"/>
          </a:xfrm>
        </p:grpSpPr>
        <p:sp>
          <p:nvSpPr>
            <p:cNvPr id="9" name="矩形 8"/>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4" name="TextBox 53"/>
            <p:cNvSpPr txBox="1"/>
            <p:nvPr/>
          </p:nvSpPr>
          <p:spPr>
            <a:xfrm>
              <a:off x="1880325" y="2746676"/>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答题指津</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sp>
        <p:nvSpPr>
          <p:cNvPr id="10" name="TextBox 53"/>
          <p:cNvSpPr txBox="1"/>
          <p:nvPr/>
        </p:nvSpPr>
        <p:spPr>
          <a:xfrm>
            <a:off x="654826" y="2217075"/>
            <a:ext cx="7619048" cy="43116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一、审题规范</a:t>
            </a:r>
            <a:endParaRPr lang="en-US" altLang="zh-CN" sz="1695" dirty="0">
              <a:latin typeface="微软雅黑" panose="020B0503020204020204" charset="-122"/>
              <a:ea typeface="微软雅黑" panose="020B0503020204020204" charset="-122"/>
            </a:endParaRPr>
          </a:p>
        </p:txBody>
      </p:sp>
      <p:graphicFrame>
        <p:nvGraphicFramePr>
          <p:cNvPr id="5" name="表格 4"/>
          <p:cNvGraphicFramePr>
            <a:graphicFrameLocks noGrp="1"/>
          </p:cNvGraphicFramePr>
          <p:nvPr/>
        </p:nvGraphicFramePr>
        <p:xfrm>
          <a:off x="607763" y="2551973"/>
          <a:ext cx="7893050" cy="3206750"/>
        </p:xfrm>
        <a:graphic>
          <a:graphicData uri="http://schemas.openxmlformats.org/drawingml/2006/table">
            <a:tbl>
              <a:tblPr firstRow="1" firstCol="1" bandRow="1">
                <a:tableStyleId>{5940675A-B579-460E-94D1-54222C63F5DA}</a:tableStyleId>
              </a:tblPr>
              <a:tblGrid>
                <a:gridCol w="707390"/>
                <a:gridCol w="7185660"/>
              </a:tblGrid>
              <a:tr h="13462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设问</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这首诗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描写了怎样的事物形象</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某联描写了某物的什么形象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有何作用</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这首诗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中描写的事物有什么特征</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请结合诗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句具体分析。</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4. </a:t>
                      </a:r>
                      <a:r>
                        <a:rPr lang="zh-CN" altLang="en-US" sz="1695" kern="100" dirty="0">
                          <a:effectLst/>
                          <a:latin typeface="微软雅黑" panose="020B0503020204020204" charset="-122"/>
                          <a:ea typeface="微软雅黑" panose="020B0503020204020204" charset="-122"/>
                        </a:rPr>
                        <a:t>这首诗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中的某物具有什么品格</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txBody>
                  <a:tcPr marL="25656" marR="25656" marT="0" marB="0" anchor="ctr"/>
                </a:tc>
              </a:tr>
              <a:tr h="8509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辨别</a:t>
                      </a: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标志</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诗歌的事物形象一般出现在托物言志类诗歌中</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题目中一般含有“</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事物字样。</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诗歌有从正面或从侧面对事物具体刻画的语句</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r h="10096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审题</a:t>
                      </a: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要点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这类题目</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一般在题干中明确指出鉴赏的是哪个形象。</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这类诗歌多是咏物诗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鉴赏的形象往往是诗歌咏赞的对象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因此要从全篇角度理解分析</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6" name="Rectangle 1"/>
          <p:cNvSpPr>
            <a:spLocks noChangeArrowheads="1"/>
          </p:cNvSpPr>
          <p:nvPr/>
        </p:nvSpPr>
        <p:spPr bwMode="auto">
          <a:xfrm>
            <a:off x="628586" y="373716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43116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二、答题规范</a:t>
            </a:r>
            <a:endParaRPr lang="en-US"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741258" y="2423582"/>
          <a:ext cx="7668260" cy="2355850"/>
        </p:xfrm>
        <a:graphic>
          <a:graphicData uri="http://schemas.openxmlformats.org/drawingml/2006/table">
            <a:tbl>
              <a:tblPr firstRow="1" firstCol="1" bandRow="1">
                <a:tableStyleId>{5940675A-B579-460E-94D1-54222C63F5DA}</a:tableStyleId>
              </a:tblPr>
              <a:tblGrid>
                <a:gridCol w="382905"/>
                <a:gridCol w="7285355"/>
              </a:tblGrid>
              <a:tr h="23558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要点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抓住事物特点。事物的形象有时通过相关诗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句来表现</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有时通过关键词语来突出。因此</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在作答时一定要结合相关内容进行分析。</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挖掘事物内涵。要由表及里地把事物的含义挖掘出来。任何一首诗作</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其目的不是咏物本身</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而是表达某种感情。因此</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透过现象看到本质是赏析的重点和难点。</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结合作者分析。要知人论世</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结合背景或作者阅历作答。很多作品有时代背景</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其情感的抒发与作者的阅历有着千丝万缕的联系</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644284" y="2412042"/>
          <a:ext cx="7783830" cy="1682750"/>
        </p:xfrm>
        <a:graphic>
          <a:graphicData uri="http://schemas.openxmlformats.org/drawingml/2006/table">
            <a:tbl>
              <a:tblPr firstRow="1" firstCol="1" bandRow="1">
                <a:tableStyleId>{5940675A-B579-460E-94D1-54222C63F5DA}</a:tableStyleId>
              </a:tblPr>
              <a:tblGrid>
                <a:gridCol w="565785"/>
                <a:gridCol w="7218045"/>
              </a:tblGrid>
              <a:tr h="16827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答题步骤</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审清题干要求</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确定答题步骤。</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明确所写物象是什么。</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1)</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作者从哪些方面</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不同感官</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或运用什么手法</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如动静结合、虚实结合、对比、侧面烘托</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写出了物象的什么特点。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2)</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4. </a:t>
                      </a:r>
                      <a:r>
                        <a:rPr lang="zh-CN" altLang="en-US" sz="1695" kern="100" dirty="0">
                          <a:effectLst/>
                          <a:latin typeface="微软雅黑" panose="020B0503020204020204" charset="-122"/>
                          <a:ea typeface="微软雅黑" panose="020B0503020204020204" charset="-122"/>
                        </a:rPr>
                        <a:t>所写之物象征什么。</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作者借所写物象表达了怎样的思想感情。</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3)</a:t>
                      </a:r>
                      <a:endParaRPr lang="en-US" altLang="zh-CN" sz="1695" kern="100" dirty="0">
                        <a:effectLst/>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24701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三、答题示范</a:t>
            </a:r>
            <a:endParaRPr lang="en-US" altLang="zh-CN" sz="1695" dirty="0">
              <a:latin typeface="微软雅黑" panose="020B0503020204020204" charset="-122"/>
              <a:ea typeface="微软雅黑" panose="020B0503020204020204" charset="-122"/>
            </a:endParaRPr>
          </a:p>
          <a:p>
            <a:pPr>
              <a:lnSpc>
                <a:spcPct val="130000"/>
              </a:lnSpc>
            </a:pPr>
            <a:r>
              <a:rPr lang="zh-CN" altLang="en-US" sz="1695" b="1" dirty="0">
                <a:solidFill>
                  <a:srgbClr val="EF8340"/>
                </a:solidFill>
                <a:latin typeface="微软雅黑" panose="020B0503020204020204" charset="-122"/>
                <a:ea typeface="微软雅黑" panose="020B0503020204020204" charset="-122"/>
              </a:rPr>
              <a:t>例</a:t>
            </a: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阅读下面这首宋诗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回答问题。</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北陂杏花</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王安石</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一陂春水绕花身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花影妖娆各占春。</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纵被春风吹作雪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绝胜南陌碾成尘。</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简析这首诗塑造的杏花形象。</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510625" y="2236331"/>
          <a:ext cx="7886700" cy="2439035"/>
        </p:xfrm>
        <a:graphic>
          <a:graphicData uri="http://schemas.openxmlformats.org/drawingml/2006/table">
            <a:tbl>
              <a:tblPr firstRow="1" firstCol="1" bandRow="1">
                <a:tableStyleId>{5940675A-B579-460E-94D1-54222C63F5DA}</a:tableStyleId>
              </a:tblPr>
              <a:tblGrid>
                <a:gridCol w="708660"/>
                <a:gridCol w="7178040"/>
              </a:tblGrid>
              <a:tr h="796290">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审题</a:t>
                      </a: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要点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题干的要求是“简析这首诗塑造的杏花形象”</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答题范围是整首诗</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需要答出全部步骤</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642745">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参考</a:t>
                      </a: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答案</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这首诗塑造了风姿绰约、妖娆美丽</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宁可飘零天涯</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也不愿忍受屈辱的杏花形象。</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步骤</a:t>
                      </a:r>
                      <a:r>
                        <a:rPr lang="en-US" altLang="zh-CN" sz="1695" kern="100" dirty="0">
                          <a:solidFill>
                            <a:schemeClr val="tx1"/>
                          </a:solidFill>
                          <a:effectLst/>
                          <a:latin typeface="微软雅黑" panose="020B0503020204020204" charset="-122"/>
                          <a:ea typeface="微软雅黑" panose="020B0503020204020204" charset="-122"/>
                        </a:rPr>
                        <a:t>1)</a:t>
                      </a:r>
                      <a:r>
                        <a:rPr lang="zh-CN" altLang="en-US" sz="1695" kern="100" dirty="0">
                          <a:solidFill>
                            <a:schemeClr val="tx1"/>
                          </a:solidFill>
                          <a:effectLst/>
                          <a:latin typeface="微软雅黑" panose="020B0503020204020204" charset="-122"/>
                          <a:ea typeface="微软雅黑" panose="020B0503020204020204" charset="-122"/>
                        </a:rPr>
                        <a:t>通过对妖娆美丽、占尽春光、花落逐春水、芳魂无玷的杏花形象的描写</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步骤</a:t>
                      </a:r>
                      <a:r>
                        <a:rPr lang="en-US" altLang="zh-CN" sz="1695" kern="100" dirty="0">
                          <a:solidFill>
                            <a:schemeClr val="tx1"/>
                          </a:solidFill>
                          <a:effectLst/>
                          <a:latin typeface="微软雅黑" panose="020B0503020204020204" charset="-122"/>
                          <a:ea typeface="微软雅黑" panose="020B0503020204020204" charset="-122"/>
                        </a:rPr>
                        <a:t>2)</a:t>
                      </a:r>
                      <a:r>
                        <a:rPr lang="zh-CN" altLang="en-US" sz="1695" kern="100" dirty="0">
                          <a:solidFill>
                            <a:schemeClr val="tx1"/>
                          </a:solidFill>
                          <a:effectLst/>
                          <a:latin typeface="微软雅黑" panose="020B0503020204020204" charset="-122"/>
                          <a:ea typeface="微软雅黑" panose="020B0503020204020204" charset="-122"/>
                        </a:rPr>
                        <a:t>表达了政治家、诗人王安石“宁为玉碎</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不为瓦全”</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坚守自己的节操和见解</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坚持变法改革的志向。</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步骤</a:t>
                      </a:r>
                      <a:r>
                        <a:rPr lang="en-US" altLang="zh-CN" sz="1695" kern="100" dirty="0">
                          <a:solidFill>
                            <a:schemeClr val="tx1"/>
                          </a:solidFill>
                          <a:effectLst/>
                          <a:latin typeface="微软雅黑" panose="020B0503020204020204" charset="-122"/>
                          <a:ea typeface="微软雅黑" panose="020B0503020204020204" charset="-122"/>
                        </a:rPr>
                        <a:t>3)</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62537" y="1877954"/>
            <a:ext cx="7619048" cy="345757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9. </a:t>
            </a:r>
            <a:r>
              <a:rPr lang="zh-CN" altLang="en-US" sz="1695" dirty="0">
                <a:latin typeface="微软雅黑" panose="020B0503020204020204" charset="-122"/>
                <a:ea typeface="微软雅黑" panose="020B0503020204020204" charset="-122"/>
              </a:rPr>
              <a:t>阅读下面这首律诗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按要求作答。</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野　菊</a:t>
            </a:r>
            <a:endParaRPr lang="zh-CN" altLang="en-US" sz="1695" dirty="0">
              <a:latin typeface="微软雅黑" panose="020B0503020204020204" charset="-122"/>
              <a:ea typeface="微软雅黑" panose="020B0503020204020204" charset="-122"/>
            </a:endParaRPr>
          </a:p>
          <a:p>
            <a:pPr algn="ct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杨万里</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未与骚人当糗粮</a:t>
            </a:r>
            <a:r>
              <a:rPr lang="zh-CN" altLang="en-US" sz="1695" baseline="30000" dirty="0">
                <a:latin typeface="微软雅黑" panose="020B0503020204020204" charset="-122"/>
                <a:ea typeface="微软雅黑" panose="020B0503020204020204" charset="-122"/>
              </a:rPr>
              <a:t>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况随流俗作重阳。政</a:t>
            </a:r>
            <a:r>
              <a:rPr lang="zh-CN" altLang="en-US" sz="1695" baseline="30000"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缘在野有幽色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肯为无人减妙香</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已晚相逢半山碧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便忙也折一枝黄。花应冷笑东篱族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犹向陶翁觅宠光。</a:t>
            </a:r>
            <a:endParaRPr lang="zh-CN" altLang="en-US" sz="1695" dirty="0">
              <a:latin typeface="微软雅黑" panose="020B0503020204020204" charset="-122"/>
              <a:ea typeface="微软雅黑" panose="020B0503020204020204" charset="-122"/>
            </a:endParaRPr>
          </a:p>
          <a:p>
            <a:pP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①</a:t>
            </a:r>
            <a:r>
              <a:rPr lang="zh-CN" altLang="en-US" sz="1540" dirty="0">
                <a:latin typeface="微软雅黑" panose="020B0503020204020204" charset="-122"/>
                <a:ea typeface="微软雅黑" panose="020B0503020204020204" charset="-122"/>
              </a:rPr>
              <a:t>糗粮</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干粮。首句典出屈原</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离骚</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夕餐秋菊之落英”句。②政</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通“正”。</a:t>
            </a:r>
            <a:endParaRPr lang="zh-CN" altLang="en-US" sz="1540"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颔联描绘了怎样的野菊形象</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64783" y="2017080"/>
            <a:ext cx="7632793" cy="32297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64783" y="2015856"/>
            <a:ext cx="7669534" cy="342709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颔联描绘了馨香、高洁的野菊形象。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野菊生长在山野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花色清淡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香气清馨。不因无人欣赏而自减其香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不为外部环境而改变内心的高洁。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根据题干“颔联描绘了怎样的野菊形象”可知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答题范围是颔联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回答“描绘了怎样的野菊形象”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需要答出步骤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和步骤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不给文人骚客做干粮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指不追求被文人赏识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更不肯随流俗在重阳节被人赏识。正因为在野外更清幽淡雅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怎肯因为无人欣赏而减少自己的幽香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已是傍晚时分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在绿色的半山腰中与野菊相逢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即使匆忙也要折一枝淡黄色的野菊。野菊应该嘲笑东篱下的菊花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因为它们还在媚求陶渊明的赏识。</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64783" y="2017080"/>
            <a:ext cx="7632793" cy="1827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64783" y="2015856"/>
            <a:ext cx="7669534" cy="770890"/>
          </a:xfrm>
          <a:prstGeom prst="rect">
            <a:avLst/>
          </a:prstGeom>
        </p:spPr>
        <p:txBody>
          <a:bodyPr wrap="square">
            <a:spAutoFit/>
          </a:bodyPr>
          <a:lstStyle/>
          <a:p>
            <a:pPr eaLnBrk="1" hangingPunct="1">
              <a:lnSpc>
                <a:spcPct val="130000"/>
              </a:lnSpc>
              <a:buNone/>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zh-CN" altLang="en-US" sz="1695" b="1"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请完成专项对点练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十四</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806018" y="2043564"/>
            <a:ext cx="7559577" cy="21612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93636" y="2043565"/>
            <a:ext cx="7419101" cy="17900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本题考查对诗歌内容的理解和分析。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隐含着不太认可李绅诗歌创作的意思”有误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根据题目中“戏赠”和注释“李绅身材矮小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时称‘短李’”可知“短李”是朋友之间的戏谑称谓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没有“不太认可李绅诗歌创作的意思”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因此并不介意在当时是否得到认可” 理解有误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这里虽有对自己诗才的自许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但也蕴含着不平和辛酸。</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130" y="865787"/>
            <a:ext cx="9111861" cy="5126426"/>
          </a:xfrm>
          <a:prstGeom prst="rect">
            <a:avLst/>
          </a:prstGeom>
        </p:spPr>
      </p:pic>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3</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3903491" cy="321945"/>
          </a:xfrm>
          <a:prstGeom prst="rect">
            <a:avLst/>
          </a:prstGeom>
          <a:noFill/>
        </p:spPr>
        <p:txBody>
          <a:bodyPr wrap="square" rtlCol="0">
            <a:spAutoFit/>
          </a:bodyPr>
          <a:lstStyle/>
          <a:p>
            <a:pPr algn="ctr"/>
            <a:r>
              <a:rPr lang="zh-CN" altLang="en-US" sz="1500" dirty="0">
                <a:latin typeface="微软雅黑" panose="020B0503020204020204" charset="-122"/>
                <a:ea typeface="微软雅黑" panose="020B0503020204020204" charset="-122"/>
                <a:hlinkClick r:id="rId2"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3" action="ppaction://hlinksldjump"/>
              </a:rPr>
              <a:t>考点技法精讲 </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657" y="2856725"/>
            <a:ext cx="5529458" cy="683895"/>
          </a:xfrm>
          <a:prstGeom prst="rect">
            <a:avLst/>
          </a:prstGeom>
          <a:noFill/>
        </p:spPr>
        <p:txBody>
          <a:bodyPr wrap="square" rtlCol="0">
            <a:spAutoFit/>
          </a:bodyPr>
          <a:lstStyle/>
          <a:p>
            <a:r>
              <a:rPr lang="zh-CN" altLang="en-US" sz="3850" b="1" dirty="0">
                <a:latin typeface="微软雅黑" panose="020B0503020204020204" charset="-122"/>
                <a:ea typeface="微软雅黑" panose="020B0503020204020204" charset="-122"/>
              </a:rPr>
              <a:t>鉴赏古代诗歌的语言</a:t>
            </a:r>
            <a:endParaRPr lang="zh-CN" altLang="en-US" sz="385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6547" y="2002052"/>
            <a:ext cx="7651029" cy="28598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51039" y="1996145"/>
            <a:ext cx="7646537" cy="225107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在“古诗文阅读”中对该考点提出的要求是“鉴赏文学作品的语言”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D</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语言是古代诗歌鉴赏命题的重点之一</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Ⅲ</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2015</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Ⅱ</a:t>
            </a:r>
            <a:r>
              <a:rPr lang="zh-CN" altLang="en-US" sz="1695" dirty="0">
                <a:latin typeface="微软雅黑" panose="020B0503020204020204" charset="-122"/>
                <a:ea typeface="微软雅黑" panose="020B0503020204020204" charset="-122"/>
              </a:rPr>
              <a:t>对此考点进行了考查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Ⅲ</a:t>
            </a:r>
            <a:r>
              <a:rPr lang="zh-CN" altLang="en-US" sz="1695" dirty="0">
                <a:latin typeface="微软雅黑" panose="020B0503020204020204" charset="-122"/>
                <a:ea typeface="微软雅黑" panose="020B0503020204020204" charset="-122"/>
              </a:rPr>
              <a:t>以比较的手法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考查语言风格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考题以主观题的形式呈现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复习时应引起足够的重视</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68"/>
          <p:cNvSpPr txBox="1"/>
          <p:nvPr/>
        </p:nvSpPr>
        <p:spPr>
          <a:xfrm>
            <a:off x="748260" y="2015856"/>
            <a:ext cx="7697024" cy="3149600"/>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标“*”的为本考点题。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1.  </a:t>
            </a: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Ⅰ] </a:t>
            </a:r>
            <a:r>
              <a:rPr lang="zh-CN" altLang="en-US" sz="1695" dirty="0">
                <a:latin typeface="微软雅黑" panose="020B0503020204020204" charset="-122"/>
                <a:ea typeface="微软雅黑" panose="020B0503020204020204" charset="-122"/>
              </a:rPr>
              <a:t>阅读下面这首宋诗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礼部贡院阅进士就试</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欧阳修</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紫案焚香暖吹轻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广庭清晓席群英。</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无哗战士衔枚勇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下笔春蚕食叶声。</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乡里献贤先德行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朝廷列爵待公卿。</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自惭衰病心神耗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赖有群公鉴裁精。</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779798" y="1956120"/>
            <a:ext cx="1366905" cy="398780"/>
            <a:chOff x="2074961" y="4329310"/>
            <a:chExt cx="2905212" cy="597520"/>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16139" y="4329310"/>
              <a:ext cx="2764034" cy="597520"/>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12" name="TextBox 68"/>
          <p:cNvSpPr txBox="1"/>
          <p:nvPr/>
        </p:nvSpPr>
        <p:spPr>
          <a:xfrm>
            <a:off x="778528" y="2411565"/>
            <a:ext cx="7697024" cy="2130425"/>
          </a:xfrm>
          <a:prstGeom prst="rect">
            <a:avLst/>
          </a:prstGeom>
          <a:noFill/>
        </p:spPr>
        <p:txBody>
          <a:bodyPr wrap="square" rtlCol="0">
            <a:spAutoFit/>
          </a:bodyPr>
          <a:lstStyle/>
          <a:p>
            <a:pPr algn="just">
              <a:lnSpc>
                <a:spcPct val="130000"/>
              </a:lnSpc>
              <a:spcAft>
                <a:spcPts val="0"/>
              </a:spcAft>
            </a:pPr>
            <a:r>
              <a:rPr lang="zh-CN" altLang="en-US" sz="1695" dirty="0">
                <a:latin typeface="微软雅黑" panose="020B0503020204020204" charset="-122"/>
                <a:ea typeface="微软雅黑" panose="020B0503020204020204" charset="-122"/>
              </a:rPr>
              <a:t>下列对这首诗的赏析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不恰当的两项是</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诗的第一句写出了考场肃穆而又怡人的环境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衬托出作者的喜悦心情。</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第三句重点在表现考生们奋勇争先、一往无前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所以把他们比作战士。</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参加礼部考试的考生都由各地选送而来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道德品行是选送的首要依据。</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朝廷对考生寄予了殷切的期望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希望他们能够成长为国家的栋梁之材。</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E. </a:t>
            </a:r>
            <a:r>
              <a:rPr lang="zh-CN" altLang="en-US" sz="1695" dirty="0">
                <a:latin typeface="微软雅黑" panose="020B0503020204020204" charset="-122"/>
                <a:ea typeface="微软雅黑" panose="020B0503020204020204" charset="-122"/>
              </a:rPr>
              <a:t>作者承认自己体弱多病的事实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表示选材工作要依靠其他考官来完成。</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48260" y="2209820"/>
            <a:ext cx="7619048" cy="2715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48260" y="2398407"/>
            <a:ext cx="7619048"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本题考查理解字词含义、鉴赏文学作品的形象。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衔枚”本指古代行军时口中衔着枚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形如筷子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以防出声。诗中将考生们比作衔枚的战士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表现他们谨慎、肃然的特点。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七、八句是诗人自谦“衰病”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谆谆嘱托同僚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作为选拔人才的考官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应当具有慧眼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认真鉴别。</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68"/>
          <p:cNvSpPr txBox="1"/>
          <p:nvPr/>
        </p:nvSpPr>
        <p:spPr>
          <a:xfrm>
            <a:off x="778528" y="2015856"/>
            <a:ext cx="7619048" cy="2130425"/>
          </a:xfrm>
          <a:prstGeom prst="rect">
            <a:avLst/>
          </a:prstGeom>
          <a:noFill/>
        </p:spPr>
        <p:txBody>
          <a:bodyPr wrap="square" rtlCol="0">
            <a:spAutoFit/>
          </a:bodyPr>
          <a:lstStyle/>
          <a:p>
            <a:pPr algn="just">
              <a:lnSpc>
                <a:spcPct val="130000"/>
              </a:lnSpc>
              <a:spcAft>
                <a:spcPts val="0"/>
              </a:spcAft>
            </a:pPr>
            <a:r>
              <a:rPr lang="zh-CN" altLang="en-US" sz="1695" b="1" dirty="0">
                <a:solidFill>
                  <a:srgbClr val="EF8340"/>
                </a:solidFill>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赏句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本诗的第四句“下笔春蚕食叶声”广受后世称道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请赏析这一句的精妙之处。</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solidFill>
                  <a:schemeClr val="tx1">
                    <a:lumMod val="75000"/>
                    <a:lumOff val="25000"/>
                  </a:schemeClr>
                </a:solidFill>
                <a:latin typeface="微软雅黑" panose="020B0503020204020204" charset="-122"/>
                <a:ea typeface="微软雅黑" panose="020B0503020204020204" charset="-122"/>
              </a:rPr>
              <a:t> </a:t>
            </a:r>
            <a:endParaRPr lang="en-US" altLang="zh-CN" sz="1695"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637425" y="3318166"/>
            <a:ext cx="7729883" cy="20504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54826" y="3297979"/>
            <a:ext cx="7710768"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用春蚕食叶描摹考场内考生落笔纸上的声响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生动贴切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动中见静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越发见出考场的庄严寂静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强化作者充满希望的喜悦之情。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本题考查鉴赏诗歌的表达技巧、评价诗歌的思想内容。在表达技巧上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采用比喻、以动衬静的手法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描写试题下发后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考生奋笔疾书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一片沙沙沙的声音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好似春蚕在吃桑叶的应试场景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突出考场的庄严寂静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在思想情感上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表达了作者的惜才爱才之情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为朝廷得添新人而由衷地感到喜悦。</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68"/>
          <p:cNvSpPr txBox="1"/>
          <p:nvPr/>
        </p:nvSpPr>
        <p:spPr>
          <a:xfrm>
            <a:off x="692842" y="2348360"/>
            <a:ext cx="7619048" cy="1694180"/>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炼字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试赏析“紫案焚香暖吹轻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广庭清晓席群英”两句中“轻”或“席”的妙处。</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661106" y="3720083"/>
            <a:ext cx="7729883" cy="1473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88815" y="3720742"/>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轻”是轻轻、轻微的意思。这个形容词一方面描写春天暖风的动态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另一方面营造出安静的氛围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与下文“无哗”“食叶声”相协调。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“席”是列坐的意思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动词。宽阔的庭中列坐着众多参加考试的英才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展现出可供朝廷选拔的人才之多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一个“席”字表现出作者内心的欣喜。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14" name="组合 38"/>
          <p:cNvGrpSpPr/>
          <p:nvPr/>
        </p:nvGrpSpPr>
        <p:grpSpPr>
          <a:xfrm>
            <a:off x="779798" y="1956119"/>
            <a:ext cx="1366904" cy="398780"/>
            <a:chOff x="2074961" y="4329310"/>
            <a:chExt cx="2905211" cy="597520"/>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216139" y="4329310"/>
              <a:ext cx="2764033" cy="597520"/>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96060" y="2217075"/>
            <a:ext cx="7729883" cy="20504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23769" y="2327910"/>
            <a:ext cx="7619048"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本题考查鉴赏诗歌的语言。此题考查炼字。通常可以从解释该字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在句中的含义、展开联想将该字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放入原句中描述景象、赏析运用了什么修辞手法、烘托了怎样的意境、表达了怎样的感情等角度入手。</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68"/>
          <p:cNvSpPr txBox="1"/>
          <p:nvPr/>
        </p:nvSpPr>
        <p:spPr>
          <a:xfrm>
            <a:off x="778528" y="2015856"/>
            <a:ext cx="7619048" cy="2033905"/>
          </a:xfrm>
          <a:prstGeom prst="rect">
            <a:avLst/>
          </a:prstGeom>
          <a:noFill/>
        </p:spPr>
        <p:txBody>
          <a:bodyPr wrap="square" rtlCol="0">
            <a:spAutoFit/>
          </a:bodyPr>
          <a:lstStyle/>
          <a:p>
            <a:pPr algn="just">
              <a:lnSpc>
                <a:spcPct val="130000"/>
              </a:lnSpc>
              <a:spcAft>
                <a:spcPts val="0"/>
              </a:spcAft>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语言风格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有人说欧阳修对宋初以来靡丽、险怪的文风表示不满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他诗歌的语言风格是叙事简洁明快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却有着丰厚的内涵。试结合“乡里献贤先德行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朝廷列爵待公卿”两句简要分析。</a:t>
            </a: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696060" y="3507548"/>
            <a:ext cx="7729883" cy="17233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96060" y="3539835"/>
            <a:ext cx="7643539"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简洁明快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句意是乡里向京都献上贤才首先重视的是品德操行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朝廷中有种种官爵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以待这些未来的公卿。可谓简洁明了、通俗易懂、节奏明快。②丰厚的内涵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诗人见到考场中英才济济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为朝中得添新人而由衷地感到喜悦。</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本题考查鉴赏诗歌的语言风格。首先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要理解“简洁明快”的意思。其次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要结合诗句具体分析有怎样的内涵意蕴。</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619048" cy="30819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1999441"/>
            <a:ext cx="7619048" cy="21304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贡院里香烟缭绕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春风轻柔温和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宽阔的庭中清早就坐满了各地来应试的精英。考生们如同衔枚疾走的士兵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考场上一片紧张肃穆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只听见笔在纸上沙沙作响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仿佛是春蚕嚼食桑叶的声音。乡里向京都献上贤才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首先重视的是品德操行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朝廷中有种种官爵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以待这些未来的公卿。我感到惭愧的是身体衰病、心神耗尽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选拔超群的英才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全仗诸位来识别辨明。</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696060" y="2043565"/>
            <a:ext cx="7587066" cy="145034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(2)</a:t>
            </a:r>
            <a:r>
              <a:rPr lang="zh-CN" altLang="en-US" sz="1695" dirty="0">
                <a:latin typeface="微软雅黑" panose="020B0503020204020204" charset="-122"/>
                <a:ea typeface="微软雅黑" panose="020B0503020204020204" charset="-122"/>
                <a:cs typeface="Times New Roman" panose="02020603050405020304" pitchFamily="18" charset="0"/>
              </a:rPr>
              <a:t>请从“戏赠”入手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结合全诗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分析作者表达的情感态度。</a:t>
            </a:r>
            <a:r>
              <a:rPr lang="en-US" altLang="zh-CN" sz="1695" dirty="0">
                <a:latin typeface="微软雅黑" panose="020B0503020204020204" charset="-122"/>
                <a:ea typeface="微软雅黑" panose="020B0503020204020204" charset="-122"/>
                <a:cs typeface="Times New Roman" panose="02020603050405020304" pitchFamily="18" charset="0"/>
              </a:rPr>
              <a:t>(6</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__________________________________________________________________________________________________________________________________________________________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
        <p:nvSpPr>
          <p:cNvPr id="12" name="矩形 11"/>
          <p:cNvSpPr/>
          <p:nvPr/>
        </p:nvSpPr>
        <p:spPr>
          <a:xfrm>
            <a:off x="771130" y="3539834"/>
            <a:ext cx="7559577" cy="17179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50265" y="3889470"/>
            <a:ext cx="7419101" cy="111061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诗人戏谑友人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夸耀自己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通过诙谐的态度表现出对文学成就的自得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诗歌并不全是戏言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也透露出一丝对自己现实境况的无奈与自嘲。</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68"/>
          <p:cNvSpPr txBox="1"/>
          <p:nvPr/>
        </p:nvSpPr>
        <p:spPr>
          <a:xfrm>
            <a:off x="778528" y="2015856"/>
            <a:ext cx="7619048" cy="4105275"/>
          </a:xfrm>
          <a:prstGeom prst="rect">
            <a:avLst/>
          </a:prstGeom>
          <a:noFill/>
        </p:spPr>
        <p:txBody>
          <a:bodyPr wrap="square" rtlCol="0">
            <a:spAutoFit/>
          </a:bodyPr>
          <a:lstStyle/>
          <a:p>
            <a:pPr>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2. </a:t>
            </a:r>
            <a:r>
              <a:rPr lang="en-US" altLang="zh-CN" sz="1695" dirty="0">
                <a:latin typeface="微软雅黑" panose="020B0503020204020204" charset="-122"/>
                <a:ea typeface="微软雅黑" panose="020B0503020204020204" charset="-122"/>
              </a:rPr>
              <a:t>[2015·</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 </a:t>
            </a:r>
            <a:r>
              <a:rPr lang="zh-CN" altLang="en-US" sz="1695" dirty="0">
                <a:latin typeface="微软雅黑" panose="020B0503020204020204" charset="-122"/>
                <a:ea typeface="微软雅黑" panose="020B0503020204020204" charset="-122"/>
              </a:rPr>
              <a:t>阅读下面这首唐诗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残春旅舍</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韩　偓</a:t>
            </a:r>
            <a:r>
              <a:rPr lang="zh-CN" altLang="en-US" sz="1695" baseline="30000" dirty="0">
                <a:latin typeface="微软雅黑" panose="020B0503020204020204" charset="-122"/>
                <a:ea typeface="微软雅黑" panose="020B0503020204020204" charset="-122"/>
              </a:rPr>
              <a:t>①</a:t>
            </a:r>
            <a:endParaRPr lang="zh-CN" altLang="en-US" sz="1695" baseline="30000"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 旅舍残春宿雨晴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恍然心地忆咸京</a:t>
            </a:r>
            <a:r>
              <a:rPr lang="zh-CN" altLang="en-US" sz="1695" baseline="30000"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树头蜂抱花须落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池面鱼吹柳絮行。</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禅伏诗魔归净域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酒冲愁阵出奇兵。</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两梁免被尘埃污</a:t>
            </a:r>
            <a:r>
              <a:rPr lang="zh-CN" altLang="en-US" sz="1695" baseline="30000" dirty="0">
                <a:latin typeface="微软雅黑" panose="020B0503020204020204" charset="-122"/>
                <a:ea typeface="微软雅黑" panose="020B0503020204020204" charset="-122"/>
              </a:rPr>
              <a:t>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拂拭朝簪待眼明</a:t>
            </a:r>
            <a:r>
              <a:rPr lang="zh-CN" altLang="en-US" sz="1695" baseline="30000" dirty="0">
                <a:latin typeface="微软雅黑" panose="020B0503020204020204" charset="-122"/>
                <a:ea typeface="微软雅黑" panose="020B0503020204020204" charset="-122"/>
              </a:rPr>
              <a:t>④</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nSpc>
                <a:spcPct val="130000"/>
              </a:lnSpc>
              <a:spcAft>
                <a:spcPts val="0"/>
              </a:spcAft>
            </a:pPr>
            <a:r>
              <a:rPr lang="zh-CN" altLang="en-US" sz="1695"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①</a:t>
            </a:r>
            <a:r>
              <a:rPr lang="zh-CN" altLang="en-US" sz="1540" dirty="0">
                <a:latin typeface="微软雅黑" panose="020B0503020204020204" charset="-122"/>
                <a:ea typeface="微软雅黑" panose="020B0503020204020204" charset="-122"/>
              </a:rPr>
              <a:t>韩偓</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约</a:t>
            </a:r>
            <a:r>
              <a:rPr lang="en-US" altLang="zh-CN" sz="1540" dirty="0">
                <a:latin typeface="微软雅黑" panose="020B0503020204020204" charset="-122"/>
                <a:ea typeface="微软雅黑" panose="020B0503020204020204" charset="-122"/>
              </a:rPr>
              <a:t>842—923):</a:t>
            </a:r>
            <a:r>
              <a:rPr lang="zh-CN" altLang="en-US" sz="1540" dirty="0">
                <a:latin typeface="微软雅黑" panose="020B0503020204020204" charset="-122"/>
                <a:ea typeface="微软雅黑" panose="020B0503020204020204" charset="-122"/>
              </a:rPr>
              <a:t>字致尧</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京兆万年</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今陕西西安</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人。这首诗是作者流徙闽地时所作。②咸京</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这里借指都城长安。③梁</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官帽上的横脊</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古代以梁的多少区分官阶。④朝簪</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朝廷官员的冠饰。</a:t>
            </a:r>
            <a:endParaRPr lang="zh-CN" altLang="en-US" sz="1540" dirty="0">
              <a:latin typeface="微软雅黑" panose="020B0503020204020204" charset="-122"/>
              <a:ea typeface="微软雅黑" panose="020B0503020204020204" charset="-122"/>
            </a:endParaRPr>
          </a:p>
          <a:p>
            <a:pPr algn="ctr">
              <a:lnSpc>
                <a:spcPct val="130000"/>
              </a:lnSpc>
              <a:spcAft>
                <a:spcPts val="0"/>
              </a:spcAft>
            </a:pPr>
            <a:r>
              <a:rPr lang="en-US" altLang="zh-CN" sz="1695" dirty="0">
                <a:latin typeface="微软雅黑" panose="020B0503020204020204" charset="-122"/>
                <a:ea typeface="微软雅黑" panose="020B0503020204020204" charset="-122"/>
              </a:rPr>
              <a:t> </a:t>
            </a:r>
            <a:endParaRPr lang="zh-CN" altLang="en-US" sz="1695" dirty="0">
              <a:solidFill>
                <a:schemeClr val="tx1">
                  <a:lumMod val="75000"/>
                  <a:lumOff val="25000"/>
                </a:schemeClr>
              </a:solidFill>
              <a:latin typeface="微软雅黑" panose="020B0503020204020204" charset="-122"/>
              <a:ea typeface="微软雅黑" panose="020B0503020204020204" charset="-122"/>
            </a:endParaRPr>
          </a:p>
          <a:p>
            <a:pPr algn="r">
              <a:lnSpc>
                <a:spcPct val="130000"/>
              </a:lnSpc>
              <a:spcAft>
                <a:spcPts val="0"/>
              </a:spcAft>
            </a:pPr>
            <a:r>
              <a:rPr lang="en-US" altLang="zh-CN" sz="1695" dirty="0">
                <a:solidFill>
                  <a:schemeClr val="tx1">
                    <a:lumMod val="75000"/>
                    <a:lumOff val="25000"/>
                  </a:schemeClr>
                </a:solidFill>
                <a:latin typeface="微软雅黑" panose="020B0503020204020204" charset="-122"/>
                <a:ea typeface="微软雅黑" panose="020B0503020204020204" charset="-122"/>
              </a:rPr>
              <a:t> </a:t>
            </a:r>
            <a:endParaRPr lang="zh-CN" altLang="zh-CN" sz="169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68"/>
          <p:cNvSpPr txBox="1"/>
          <p:nvPr/>
        </p:nvSpPr>
        <p:spPr>
          <a:xfrm>
            <a:off x="778528" y="2411565"/>
            <a:ext cx="7697024" cy="1450340"/>
          </a:xfrm>
          <a:prstGeom prst="rect">
            <a:avLst/>
          </a:prstGeom>
          <a:noFill/>
        </p:spPr>
        <p:txBody>
          <a:bodyPr wrap="square" rtlCol="0">
            <a:spAutoFit/>
          </a:bodyPr>
          <a:lstStyle/>
          <a:p>
            <a:pPr algn="just">
              <a:lnSpc>
                <a:spcPct val="130000"/>
              </a:lnSpc>
              <a:spcAft>
                <a:spcPts val="0"/>
              </a:spcAft>
            </a:pPr>
            <a:r>
              <a:rPr lang="zh-CN" altLang="en-US" sz="1695" b="1" dirty="0">
                <a:solidFill>
                  <a:srgbClr val="EF8340"/>
                </a:solidFill>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赏句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古人认为这首诗的颔联“乃晚唐巧句”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请指出这一联巧在哪里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并简要赏析。</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
        <p:nvSpPr>
          <p:cNvPr id="11" name="矩形 10"/>
          <p:cNvSpPr/>
          <p:nvPr/>
        </p:nvSpPr>
        <p:spPr>
          <a:xfrm>
            <a:off x="748260" y="3641303"/>
            <a:ext cx="7619048" cy="1727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6815" y="3746451"/>
            <a:ext cx="7619048"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构思巧妙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把“花须落”“柳絮行”这些常见的残春景象与“蜂抱”“鱼吹”联系起来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十分新奇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用词巧妙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抱”“吹”的使用虽然出人意料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却又显得非常自然。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答出①的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答出②的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分。意思答对即可。如有其他答案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只要言之成理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可酌情给分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14" name="组合 38"/>
          <p:cNvGrpSpPr/>
          <p:nvPr/>
        </p:nvGrpSpPr>
        <p:grpSpPr>
          <a:xfrm>
            <a:off x="779798" y="1956120"/>
            <a:ext cx="1366905" cy="398780"/>
            <a:chOff x="2074961" y="4329310"/>
            <a:chExt cx="2905212" cy="597520"/>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216139" y="4329310"/>
              <a:ext cx="2764034" cy="597520"/>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31386" y="2154400"/>
            <a:ext cx="7619048" cy="21058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31386" y="2431486"/>
            <a:ext cx="7619048"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本题考查鉴赏文学作品的语言的能力。在组织答案时要注意围绕“颔联巧”来回答。赏析诗句的妙处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思考角度有内容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句意、情感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和表达技巧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有时兼及意象、炼字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两个方面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然后再分析表达效果。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68"/>
          <p:cNvSpPr txBox="1"/>
          <p:nvPr/>
        </p:nvSpPr>
        <p:spPr>
          <a:xfrm>
            <a:off x="778528" y="2015856"/>
            <a:ext cx="7619048" cy="1969770"/>
          </a:xfrm>
          <a:prstGeom prst="rect">
            <a:avLst/>
          </a:prstGeom>
          <a:noFill/>
        </p:spPr>
        <p:txBody>
          <a:bodyPr wrap="square" rtlCol="0">
            <a:spAutoFit/>
          </a:bodyPr>
          <a:lstStyle/>
          <a:p>
            <a:pPr algn="just">
              <a:lnSpc>
                <a:spcPct val="130000"/>
              </a:lnSpc>
              <a:spcAft>
                <a:spcPts val="0"/>
              </a:spcAft>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这首诗的后两联表达了作者什么样的感情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640474" y="3326706"/>
            <a:ext cx="7757591" cy="18997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68183" y="3382124"/>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表达了作者内心孤寂愁苦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但仍忠于大唐、心系故国之情。通过参禅使自己平静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通过饮酒化解“愁阵”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表明他内心孤寂愁苦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避免染“尘埃”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整理朝冠期待“眼明”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表明他不愿依附奸佞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对大唐一片忠心。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答出什么感情的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进行简要分析的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分。意思答对即可。如有其他答案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只要言之成理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可酌情给分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31386" y="2154400"/>
            <a:ext cx="7619048" cy="21058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31386" y="2359279"/>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本题考查鉴赏和评价诗歌思想内容的能力。本题的答题范围是后两联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五、六句具体写诗人客居馆舍中的寂寞、愁苦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注意抓住表情词语“愁”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还要联系题目和注释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这首诗是作者流徙闽地在旅舍中写的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所以有孤寂之情。七、八句写作者要好好地保存朝帽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千万不能让它被尘埃污染。言外之意是不改变自己的气节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不依附奸佞之臣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要一直等到大唐复兴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还要为大唐效忠。</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68"/>
          <p:cNvSpPr txBox="1"/>
          <p:nvPr/>
        </p:nvSpPr>
        <p:spPr>
          <a:xfrm>
            <a:off x="595155" y="2348360"/>
            <a:ext cx="7856125" cy="2809875"/>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下列对本诗的理解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首联中写出一个春残红飞、夜雨初晴的景象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忆咸京”三字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成为全篇枢纽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领起以下三联。</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颔联在诗人笔下别开生面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暮春时节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长安的草木也总带着几分伤别的落寞。</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尾联写作者“拭朝簪”“待眼明”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言下之意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是说他决不做异姓之臣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宁肯终生潦倒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也不改变自己的气节。</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全诗感情起伏动荡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由“旅舍”“残春”总起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承“残春”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再承“旅舍”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脉络清楚。</a:t>
            </a:r>
            <a:endParaRPr lang="zh-CN" altLang="en-US" sz="1695" dirty="0">
              <a:latin typeface="微软雅黑" panose="020B0503020204020204" charset="-122"/>
              <a:ea typeface="微软雅黑" panose="020B0503020204020204" charset="-122"/>
            </a:endParaRPr>
          </a:p>
        </p:txBody>
      </p:sp>
      <p:sp>
        <p:nvSpPr>
          <p:cNvPr id="11" name="矩形 10"/>
          <p:cNvSpPr/>
          <p:nvPr/>
        </p:nvSpPr>
        <p:spPr>
          <a:xfrm>
            <a:off x="595155" y="4869853"/>
            <a:ext cx="7856125" cy="475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595155" y="4943521"/>
            <a:ext cx="7619048"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曲解文意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伤别的落寞”错误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应是“温暖与芳菲”。</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15" name="组合 38"/>
          <p:cNvGrpSpPr/>
          <p:nvPr/>
        </p:nvGrpSpPr>
        <p:grpSpPr>
          <a:xfrm>
            <a:off x="779798" y="1956119"/>
            <a:ext cx="1366904" cy="398780"/>
            <a:chOff x="2074961" y="4329310"/>
            <a:chExt cx="2905211" cy="597520"/>
          </a:xfrm>
        </p:grpSpPr>
        <p:pic>
          <p:nvPicPr>
            <p:cNvPr id="16"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7" name="矩形 16"/>
            <p:cNvSpPr/>
            <p:nvPr/>
          </p:nvSpPr>
          <p:spPr>
            <a:xfrm>
              <a:off x="2216139" y="4329310"/>
              <a:ext cx="2764033" cy="597520"/>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68"/>
          <p:cNvSpPr txBox="1"/>
          <p:nvPr/>
        </p:nvSpPr>
        <p:spPr>
          <a:xfrm>
            <a:off x="778528" y="2015856"/>
            <a:ext cx="7619048" cy="2245360"/>
          </a:xfrm>
          <a:prstGeom prst="rect">
            <a:avLst/>
          </a:prstGeom>
          <a:noFill/>
        </p:spPr>
        <p:txBody>
          <a:bodyPr wrap="square" rtlCol="0">
            <a:spAutoFit/>
          </a:bodyPr>
          <a:lstStyle/>
          <a:p>
            <a:pPr algn="just">
              <a:lnSpc>
                <a:spcPct val="130000"/>
              </a:lnSpc>
              <a:spcAft>
                <a:spcPts val="0"/>
              </a:spcAft>
            </a:pPr>
            <a:r>
              <a:rPr lang="en-US" altLang="zh-CN" sz="1540" dirty="0">
                <a:latin typeface="微软雅黑" panose="020B0503020204020204" charset="-122"/>
                <a:ea typeface="微软雅黑" panose="020B0503020204020204" charset="-122"/>
              </a:rPr>
              <a:t>(4)【</a:t>
            </a:r>
            <a:r>
              <a:rPr lang="zh-CN" altLang="en-US" sz="1540" dirty="0">
                <a:latin typeface="微软雅黑" panose="020B0503020204020204" charset="-122"/>
                <a:ea typeface="微软雅黑" panose="020B0503020204020204" charset="-122"/>
              </a:rPr>
              <a:t>炼字</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试赏析“树头蜂抱花须落</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池面鱼吹柳絮行”中的“抱”“吹”两个字的妙处。</a:t>
            </a:r>
            <a:r>
              <a:rPr lang="en-US" altLang="zh-CN" sz="1540" dirty="0">
                <a:latin typeface="微软雅黑" panose="020B0503020204020204" charset="-122"/>
                <a:ea typeface="微软雅黑" panose="020B0503020204020204" charset="-122"/>
              </a:rPr>
              <a:t>______________________________________________________________________________________</a:t>
            </a:r>
            <a:endParaRPr lang="en-US" altLang="zh-CN" sz="1540" dirty="0">
              <a:latin typeface="微软雅黑" panose="020B0503020204020204" charset="-122"/>
              <a:ea typeface="微软雅黑" panose="020B0503020204020204" charset="-122"/>
            </a:endParaRPr>
          </a:p>
          <a:p>
            <a:pPr algn="just">
              <a:lnSpc>
                <a:spcPct val="130000"/>
              </a:lnSpc>
              <a:spcAft>
                <a:spcPts val="0"/>
              </a:spcAft>
            </a:pPr>
            <a:r>
              <a:rPr lang="en-US" altLang="zh-CN" sz="1540" dirty="0">
                <a:latin typeface="微软雅黑" panose="020B0503020204020204" charset="-122"/>
                <a:ea typeface="微软雅黑" panose="020B0503020204020204" charset="-122"/>
              </a:rPr>
              <a:t>______________________________________________________________________________________</a:t>
            </a:r>
            <a:endParaRPr lang="en-US" altLang="zh-CN" sz="1540" dirty="0">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46547" y="3068786"/>
            <a:ext cx="7651029" cy="22721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8528" y="3156022"/>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字义上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抱”是拥抱、抱着的意思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吹”是用嘴向外吹气的意思。这两个动词为诗增添了动感。②内容上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飞花、柳絮本是残春景物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而蜜蜂、鱼儿的行为却为枝头、水面平添了无穷趣味与几分生机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给人以新奇之感。③修辞上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蜜蜂抱着花蕊随花飞落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鱼儿吞吐着像是在吹着柳絮游玩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都运用了拟人的手法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巧妙地写出了长安美好的春光。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31386" y="2154400"/>
            <a:ext cx="7619048" cy="21058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31386" y="2359279"/>
            <a:ext cx="7619048"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本题考查鉴赏诗歌的语言。此题考查炼字。通常可以从解释该字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在句中的含义、展开联想将该字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放入原句中描述景象、赏析运用了什么修辞手法、烘托了怎样的意境、表达了怎样的感情等角度入手。</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68"/>
          <p:cNvSpPr txBox="1"/>
          <p:nvPr/>
        </p:nvSpPr>
        <p:spPr>
          <a:xfrm>
            <a:off x="778528" y="2015856"/>
            <a:ext cx="7619048" cy="2130425"/>
          </a:xfrm>
          <a:prstGeom prst="rect">
            <a:avLst/>
          </a:prstGeom>
          <a:noFill/>
        </p:spPr>
        <p:txBody>
          <a:bodyPr wrap="square" rtlCol="0">
            <a:spAutoFit/>
          </a:bodyPr>
          <a:lstStyle/>
          <a:p>
            <a:pPr algn="just">
              <a:lnSpc>
                <a:spcPct val="130000"/>
              </a:lnSpc>
              <a:spcAft>
                <a:spcPts val="0"/>
              </a:spcAft>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语言风格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有人说颔联“纤巧”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你是否同意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试简要分析。</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
        <p:nvSpPr>
          <p:cNvPr id="8" name="矩形 7"/>
          <p:cNvSpPr/>
          <p:nvPr/>
        </p:nvSpPr>
        <p:spPr>
          <a:xfrm>
            <a:off x="696060" y="3096496"/>
            <a:ext cx="7671247" cy="22721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18991" y="3192358"/>
            <a:ext cx="7619048"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同意。①残春景象万千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诗人独独选择蜜蜂和鱼儿这两种小生物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画面小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细致生动。②蜂抱花须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鱼吹柳絮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出人意料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但又符合残春景象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看似雕琢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其实自然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正是新巧。③残春景象衰零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而此联生动活泼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充满活力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构思与众不同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也显新巧。</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本题考查鉴赏诗歌语言风格。首先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要理解“纤巧”的意思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所谓“纤”指意象上选用小的意象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画面小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所谓“巧”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指构思巧妙。其次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要结合诗句具体分析。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49" y="2206456"/>
            <a:ext cx="7782302" cy="22200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48260" y="2320652"/>
            <a:ext cx="7619048"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春残红飞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夜雨放晴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我突然间忆起长安城。在树枝上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蜜蜂上下翻飞好像抱着花蕊从枝头降落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在水面上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鱼儿吞吐着像是在吹着柳絮游玩。借写诗抒情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因悟禅停止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借酒浇愁如同出奇兵破阵一样。保存好官帽不遭污损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擦干净朝簪等待大唐复兴。</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4893" y="2126690"/>
            <a:ext cx="7559577" cy="29371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62511" y="2126691"/>
            <a:ext cx="7419101"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本题考查分析作者的情感态度。解答时要注意审题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题干要求从“戏赠”入手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并“结合全诗”。首先要领会“戏赠”的含义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然后从全诗的角度分析作者的情感态度。“戏谑”为主旋律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在诗中可以明显看出作者“戏谑友人、夸耀自己的文学成就”。“世间富贵应无分”是表达对现实的无奈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身后文章合有名”是表达对自己文学成就的肯定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莫怪气粗言语大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新排十五卷诗成”是对自己文学成就的自得。由上可知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作者的态度是肯定自我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但也流露出一丝对自己现实境况的无奈与自嘲。</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792670" y="2041875"/>
            <a:ext cx="1321366" cy="454384"/>
            <a:chOff x="2074961" y="4329310"/>
            <a:chExt cx="3035841" cy="597458"/>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122948" y="4345018"/>
              <a:ext cx="2987854" cy="524346"/>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考点精讲</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69" name="TextBox 68"/>
          <p:cNvSpPr txBox="1"/>
          <p:nvPr/>
        </p:nvSpPr>
        <p:spPr>
          <a:xfrm>
            <a:off x="696060" y="2653713"/>
            <a:ext cx="7701516" cy="145034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鉴赏诗歌的语言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主要是鉴赏诗歌的词句、诗眼、语言特色。因此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仔细品味诗歌的词语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认真分析诗歌的句法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准确把握诗歌的语言风格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对于提升鉴赏诗歌语言的能力至关重要。</a:t>
            </a: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barn(inVertical)">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54826" y="1947284"/>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题型一　炼字</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p:txBody>
      </p:sp>
      <p:grpSp>
        <p:nvGrpSpPr>
          <p:cNvPr id="9" name="组合 8"/>
          <p:cNvGrpSpPr/>
          <p:nvPr/>
        </p:nvGrpSpPr>
        <p:grpSpPr>
          <a:xfrm>
            <a:off x="744167" y="2481925"/>
            <a:ext cx="7765747" cy="749124"/>
            <a:chOff x="1880325" y="2719080"/>
            <a:chExt cx="20181234" cy="1946786"/>
          </a:xfrm>
        </p:grpSpPr>
        <p:sp>
          <p:nvSpPr>
            <p:cNvPr id="10" name="矩形 9"/>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53"/>
            <p:cNvSpPr txBox="1"/>
            <p:nvPr/>
          </p:nvSpPr>
          <p:spPr>
            <a:xfrm>
              <a:off x="1880325" y="2746676"/>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知识储备</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graphicFrame>
        <p:nvGraphicFramePr>
          <p:cNvPr id="4" name="表格 3"/>
          <p:cNvGraphicFramePr>
            <a:graphicFrameLocks noGrp="1"/>
          </p:cNvGraphicFramePr>
          <p:nvPr/>
        </p:nvGraphicFramePr>
        <p:xfrm>
          <a:off x="654826" y="3045813"/>
          <a:ext cx="7886700" cy="1883410"/>
        </p:xfrm>
        <a:graphic>
          <a:graphicData uri="http://schemas.openxmlformats.org/drawingml/2006/table">
            <a:tbl>
              <a:tblPr firstRow="1" firstCol="1" bandRow="1">
                <a:tableStyleId>{5940675A-B579-460E-94D1-54222C63F5DA}</a:tableStyleId>
              </a:tblPr>
              <a:tblGrid>
                <a:gridCol w="458470"/>
                <a:gridCol w="2649220"/>
                <a:gridCol w="4779010"/>
              </a:tblGrid>
              <a:tr h="53721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作用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示例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动词</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一个好的动词能够点燃整首诗</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在鉴赏诗歌语言时</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需要关注动词</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特别是具有多重意义的动词</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“羌笛何须怨杨柳</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春风不度玉门关。”</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王之涣《凉州词》</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句中“怨”字运用拟人手法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既写出了笛声的哀怨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又写出了吹笛人对朝廷不关心边疆士卒的怨恨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606912"/>
            <a:ext cx="196850" cy="313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br>
              <a:rPr kumimoji="0" lang="en-US" altLang="zh-CN" sz="345" b="0" i="0" u="none" strike="noStrike" cap="none" normalizeH="0" baseline="0">
                <a:ln>
                  <a:noFill/>
                </a:ln>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br>
            <a:endParaRPr kumimoji="0" lang="en-US" altLang="zh-CN" sz="77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695"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1879333"/>
            <a:ext cx="7697024"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0" name="表格 9"/>
          <p:cNvGraphicFramePr>
            <a:graphicFrameLocks noGrp="1"/>
          </p:cNvGraphicFramePr>
          <p:nvPr/>
        </p:nvGraphicFramePr>
        <p:xfrm>
          <a:off x="626155" y="2426674"/>
          <a:ext cx="7886700" cy="3010535"/>
        </p:xfrm>
        <a:graphic>
          <a:graphicData uri="http://schemas.openxmlformats.org/drawingml/2006/table">
            <a:tbl>
              <a:tblPr firstRow="1" firstCol="1" bandRow="1">
                <a:tableStyleId>{5940675A-B579-460E-94D1-54222C63F5DA}</a:tableStyleId>
              </a:tblPr>
              <a:tblGrid>
                <a:gridCol w="458470"/>
                <a:gridCol w="2649220"/>
                <a:gridCol w="4779010"/>
              </a:tblGrid>
              <a:tr h="65468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示例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23558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形容词</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这类词不仅可以从形、声、光、色等方面点出景物形象的特点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而且还能传达出作者的感情。尤其是颜色词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可以增强描写的色彩感和画面感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渲染气氛</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且大多能表现心情</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“日出江花红胜火</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春来江水绿如蓝。”</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白居易《忆江南》</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句中“红”“绿”“蓝”这些色彩绚烂的词语展现出一幅风和日丽、花红水碧、生气盎然的江南春景图</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把江南美景写得色彩鲜亮</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令人难忘</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1879333"/>
            <a:ext cx="7697024"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0" name="表格 9"/>
          <p:cNvGraphicFramePr>
            <a:graphicFrameLocks noGrp="1"/>
          </p:cNvGraphicFramePr>
          <p:nvPr/>
        </p:nvGraphicFramePr>
        <p:xfrm>
          <a:off x="626155" y="2426674"/>
          <a:ext cx="7886700" cy="2780030"/>
        </p:xfrm>
        <a:graphic>
          <a:graphicData uri="http://schemas.openxmlformats.org/drawingml/2006/table">
            <a:tbl>
              <a:tblPr firstRow="1" firstCol="1" bandRow="1">
                <a:tableStyleId>{5940675A-B579-460E-94D1-54222C63F5DA}</a:tableStyleId>
              </a:tblPr>
              <a:tblGrid>
                <a:gridCol w="458470"/>
                <a:gridCol w="2649220"/>
                <a:gridCol w="4779010"/>
              </a:tblGrid>
              <a:tr h="76073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示例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20193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名词</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一些意象名词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由于意象的独特性和代表性</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可以通过它们理解作者的思想或感情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尤其是多个名词连用时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意象的组合会营造出一种独特的意境</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“水村山郭酒旗风”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杜牧《江南春》</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句中用多个名词罗列了水村、山峦、城郭、酒旗、风几个意象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让我们领略到了江南春天的特有风情</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1879333"/>
            <a:ext cx="7697024"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83565" y="2348360"/>
          <a:ext cx="7886700" cy="2331720"/>
        </p:xfrm>
        <a:graphic>
          <a:graphicData uri="http://schemas.openxmlformats.org/drawingml/2006/table">
            <a:tbl>
              <a:tblPr firstRow="1" firstCol="1" bandRow="1">
                <a:tableStyleId>{5940675A-B579-460E-94D1-54222C63F5DA}</a:tableStyleId>
              </a:tblPr>
              <a:tblGrid>
                <a:gridCol w="458470"/>
                <a:gridCol w="2543175"/>
                <a:gridCol w="4885055"/>
              </a:tblGrid>
              <a:tr h="64897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示例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6827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副词</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在古典诗词中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副词锤炼得恰到好处时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可以获得疏通文气、开合呼应、悠扬委曲、活跃情韵、化板滞为流动等美学效果</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“泊处空余鸟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离亭已散人。”</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南朝陈·阴铿《江津送刘光禄不及》</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句中副词“空”“已”就活画出了诗人来不及送友人后的怅然若失的情状</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6587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1879333"/>
            <a:ext cx="7697024"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83565" y="2348360"/>
          <a:ext cx="7886700" cy="1883410"/>
        </p:xfrm>
        <a:graphic>
          <a:graphicData uri="http://schemas.openxmlformats.org/drawingml/2006/table">
            <a:tbl>
              <a:tblPr firstRow="1" firstCol="1" bandRow="1">
                <a:tableStyleId>{5940675A-B579-460E-94D1-54222C63F5DA}</a:tableStyleId>
              </a:tblPr>
              <a:tblGrid>
                <a:gridCol w="458470"/>
                <a:gridCol w="2349500"/>
                <a:gridCol w="5078730"/>
              </a:tblGrid>
              <a:tr h="53721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示例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数量词</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经过诗人精心选择提炼的数量词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往往可以产生丰富隽永的诗情</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“白发三千丈”中的“三千”、“横扫千军如卷席”中的“千军”等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气势磅礴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撼人心魄。而连用的数词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则可造成一种错落有致的结构美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如辛弃疾的“七八个星天外</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两三点雨山前”</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6587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1879333"/>
            <a:ext cx="7697024"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83565" y="2348360"/>
          <a:ext cx="7886700" cy="2590165"/>
        </p:xfrm>
        <a:graphic>
          <a:graphicData uri="http://schemas.openxmlformats.org/drawingml/2006/table">
            <a:tbl>
              <a:tblPr firstRow="1" firstCol="1" bandRow="1">
                <a:tableStyleId>{5940675A-B579-460E-94D1-54222C63F5DA}</a:tableStyleId>
              </a:tblPr>
              <a:tblGrid>
                <a:gridCol w="458470"/>
                <a:gridCol w="2293620"/>
                <a:gridCol w="5134610"/>
              </a:tblGrid>
              <a:tr h="57086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示例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20193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叠词</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叠词往往能够增强语言的韵律感或起强调作用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丰富语言的含义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表达舒缓、悠然、深沉、缠绵、委婉的情感</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“葱葱溪树暗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靡靡江芜湿。”</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明·高启《黄氏延绿轩》</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句中“葱葱”写出了春雨后溪边树木苍翠茂盛的样子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“靡靡”则写出了江边杂草在微风吹拂下摇曳起伏的情态。两个叠词的运用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使诗歌富有韵律感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增强了表达效果</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6587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803677" y="1988147"/>
            <a:ext cx="7697024"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然后回答问题。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劳停驿</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注</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endParaRPr lang="en-US" altLang="zh-CN"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欧阳修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孤舟转山曲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豁尔见平川。树杪帆初落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峰头月正圆。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荒烟几家聚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瘦野一刀田。行客愁明发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惊滩鸟道前。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此诗为欧阳修被贬峡州夷陵令时作。劳停驿</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驿站名。</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简要分析第三联中“荒”“瘦”二字的妙处。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5467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91818" y="2065227"/>
            <a:ext cx="7669534" cy="34893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从用字自然传神来看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数缕荒烟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几户人家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在暮色笼罩之下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尤显荒凉冷落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瘦野薄田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狭促如刀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瘦瘠之至。“荒”“瘦”二字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乃寻常字眼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但在此运用十分贴切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显得自然而工稳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能传达出诗人面对“荒村”“瘦田”的第一感觉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具有很强的感染力。②从情感寄寓来看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荒”“瘦”二字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包含地僻、田瘦等多重意义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寄寓了诗人对山民的怜悯、关切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以及诗人被贬蛮荒的失意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极好地丰富了全诗的情感内涵。</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本题考查炼字。答题时一般从两个层面来组织答案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表层上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景物的特征或人物的情态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深层上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作者的思想情感。结合诗句可知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荒”“瘦”写出了旷野的荒凉和土地的贫瘠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寄寓了人物的复杂情感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对百姓处境的同情和自身的伤感失意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27708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831" y="2015488"/>
            <a:ext cx="7669534"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孤舟在弯曲的水道中航行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舟随山转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而后豁然开朗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见到一马平川的平原。晚上在树边泊舟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帆好似从树梢降落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月圆于峰顶。看到数缕荒烟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几户人家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在暮色笼罩之下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尤显荒凉冷落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瘦野薄田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狭促如刀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贫瘠之至。我这出行的客人为明天而发愁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因为惊险的水滩前只有鸟道。</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67440" y="2393152"/>
            <a:ext cx="7587066"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(3)</a:t>
            </a:r>
            <a:r>
              <a:rPr lang="zh-CN" altLang="en-US" sz="1695" dirty="0">
                <a:latin typeface="微软雅黑" panose="020B0503020204020204" charset="-122"/>
                <a:ea typeface="微软雅黑" panose="020B0503020204020204" charset="-122"/>
                <a:cs typeface="Times New Roman" panose="02020603050405020304" pitchFamily="18" charset="0"/>
              </a:rPr>
              <a:t>题目提供的信息</a:t>
            </a: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__________________________________________________________________________________________________________________________________________________________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grpSp>
        <p:nvGrpSpPr>
          <p:cNvPr id="8" name="组合 7"/>
          <p:cNvGrpSpPr/>
          <p:nvPr/>
        </p:nvGrpSpPr>
        <p:grpSpPr>
          <a:xfrm>
            <a:off x="778528" y="1932731"/>
            <a:ext cx="1372216" cy="398780"/>
            <a:chOff x="2074961" y="4329308"/>
            <a:chExt cx="2862886" cy="597521"/>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24626" y="4329308"/>
              <a:ext cx="2713221" cy="597521"/>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12" name="矩形 11"/>
          <p:cNvSpPr/>
          <p:nvPr/>
        </p:nvSpPr>
        <p:spPr>
          <a:xfrm>
            <a:off x="771130" y="3733796"/>
            <a:ext cx="7559577" cy="12624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50265" y="3889470"/>
            <a:ext cx="7419101"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①点明写作原因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编集拙诗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成一十五卷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因题卷末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点明题材是赠别诗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戏赠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点明事件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点明对象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元九、李二十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803677" y="1988147"/>
            <a:ext cx="7697024" cy="413702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en-US" altLang="zh-CN" sz="1695" b="1"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然后回答问题。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题元八</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溪居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白居易</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溪岚漠漠树重重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水槛山窗次第逢。</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晚叶尚开红踯躅</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秋芳初结白芙蓉。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声来枕上千年鹤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影落杯中五老峰。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更愧殷勤留客意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鱼鲜饭细酒香浓。</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元八</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白居易被贬江州时结识的朋友</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隐于庐山五老峰下。②踯躅</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杜鹃花的别称。</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首句中的两个叠音词有什么作用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218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831" y="2015488"/>
            <a:ext cx="7669534"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“漠漠”两字生动形象地写出了溪岚的迷蒙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重重”两字生动形象地写出了树木的茂盛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展现了友人溪居地景色的幽美。富有韵律感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增强了表达效果。</a:t>
            </a:r>
            <a:r>
              <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明净的小溪上雾气茫茫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两岸的树木密密层层。山水令人目不暇接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栏杆、小窗依次迎面而来。秋叶间依然有红红的杜鹃花绽放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初秋的花朵只看到洁白的芙蓉。倚枕而眠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耳边似乎传来千年仙鹤的声音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举杯共饮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杯中竟然映出五老峰的影子。更令人感动的是主人殷勤热情的留客心意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鱼肉鲜美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饭食精细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酒味醇香浓郁。</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96060" y="1912090"/>
            <a:ext cx="7765747" cy="767579"/>
            <a:chOff x="1808886" y="2719080"/>
            <a:chExt cx="20181234" cy="1994746"/>
          </a:xfrm>
        </p:grpSpPr>
        <p:sp>
          <p:nvSpPr>
            <p:cNvPr id="10" name="矩形 9"/>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53"/>
            <p:cNvSpPr txBox="1"/>
            <p:nvPr/>
          </p:nvSpPr>
          <p:spPr>
            <a:xfrm>
              <a:off x="1808886" y="2794636"/>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答题指津</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682316" y="1908818"/>
            <a:ext cx="7789029" cy="7708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 </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一、审题规范</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96060" y="2656355"/>
          <a:ext cx="7816215" cy="2740660"/>
        </p:xfrm>
        <a:graphic>
          <a:graphicData uri="http://schemas.openxmlformats.org/drawingml/2006/table">
            <a:tbl>
              <a:tblPr firstRow="1" firstCol="1" bandRow="1">
                <a:tableStyleId>{5940675A-B579-460E-94D1-54222C63F5DA}</a:tableStyleId>
              </a:tblPr>
              <a:tblGrid>
                <a:gridCol w="1043305"/>
                <a:gridCol w="6772910"/>
              </a:tblGrid>
              <a:tr h="137858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设问方式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某一联中最精练传神的是哪个字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请简要赏析。</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字历来被人称道</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你认为它好在哪里</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 </a:t>
                      </a:r>
                      <a:r>
                        <a:rPr lang="zh-CN" sz="1695" kern="100" dirty="0">
                          <a:effectLst/>
                          <a:latin typeface="微软雅黑" panose="020B0503020204020204" charset="-122"/>
                          <a:ea typeface="微软雅黑" panose="020B0503020204020204" charset="-122"/>
                        </a:rPr>
                        <a:t>这首诗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中的</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字可否换成另一字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请简述理由。</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4. ×</a:t>
                      </a:r>
                      <a:r>
                        <a:rPr lang="zh-CN" sz="1695" kern="100" dirty="0">
                          <a:effectLst/>
                          <a:latin typeface="微软雅黑" panose="020B0503020204020204" charset="-122"/>
                          <a:ea typeface="微软雅黑" panose="020B0503020204020204" charset="-122"/>
                        </a:rPr>
                        <a:t>字另一版写作另一字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你认为哪个字更恰当</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为什么</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365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辨别标志</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题干中有明确的“</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”字、“</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”词等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2552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审题要点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明确题目鉴赏的是哪一类“字”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这个字在句中的位置和在诗歌中的作用是什么。</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还字入句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从含义、手法、情感、结构、意境等角度审清相关语境</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43116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二、答题规范</a:t>
            </a:r>
            <a:endParaRPr lang="en-US"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805814" y="2436440"/>
          <a:ext cx="7564120" cy="5778500"/>
        </p:xfrm>
        <a:graphic>
          <a:graphicData uri="http://schemas.openxmlformats.org/drawingml/2006/table">
            <a:tbl>
              <a:tblPr>
                <a:tableStyleId>{5940675A-B579-460E-94D1-54222C63F5DA}</a:tableStyleId>
              </a:tblPr>
              <a:tblGrid>
                <a:gridCol w="438150"/>
                <a:gridCol w="7125970"/>
              </a:tblGrid>
              <a:tr h="5778500">
                <a:tc>
                  <a:txBody>
                    <a:bodyPr/>
                    <a:lstStyle/>
                    <a:p>
                      <a:pPr marL="0" algn="ctr"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答题要点</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algn="l"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关注字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的含义。这里的含义包括字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本身的意思和在诗句中的语境义。从字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含义的角度体会妙处。</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关注字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的手法。字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的常用手法包括比喻、比拟、双关、通感、夸张等修辞手法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也包括使动、形容词用作动词等文言活用现象。</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关注字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的作用。说作用时要从内容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突出描述对象的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特点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、情感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表达</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情感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、结构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照应</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、承上启下、线索等</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三方面分析</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尽量全面。表达效果主要有生动形象、含蓄蕴藉、增强诗歌韵味或趣味等</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831386" y="2431487"/>
          <a:ext cx="7564120" cy="6604000"/>
        </p:xfrm>
        <a:graphic>
          <a:graphicData uri="http://schemas.openxmlformats.org/drawingml/2006/table">
            <a:tbl>
              <a:tblPr>
                <a:tableStyleId>{5940675A-B579-460E-94D1-54222C63F5DA}</a:tableStyleId>
              </a:tblPr>
              <a:tblGrid>
                <a:gridCol w="438150"/>
                <a:gridCol w="7125970"/>
              </a:tblGrid>
              <a:tr h="6604000">
                <a:tc>
                  <a:txBody>
                    <a:bodyPr/>
                    <a:lstStyle/>
                    <a:p>
                      <a:pPr marL="0" algn="ctr"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答题步骤</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algn="l"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审清题干要求</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确定答题步骤。</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写出该字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在句中的含义</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字面意思和深层含义</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。该字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运用了什么手法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有就写</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没有就不写</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形象、生动、传神地刻画了什么形象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景、物、人</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概括说</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必答</a:t>
                      </a:r>
                      <a:r>
                        <a:rPr lang="en-US" alt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1)</a:t>
                      </a: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把该字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放入原句中描述景象。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将画面具体展开</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展开时要注意突出画面特征</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分值少的题可省略这步</a:t>
                      </a:r>
                      <a:r>
                        <a:rPr lang="en-US" alt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2)</a:t>
                      </a: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4. </a:t>
                      </a:r>
                      <a:r>
                        <a:rPr lang="zh-CN" altLang="en-US" sz="1695" kern="100" dirty="0">
                          <a:solidFill>
                            <a:schemeClr val="tx1"/>
                          </a:solidFill>
                          <a:latin typeface="微软雅黑" panose="020B0503020204020204" charset="-122"/>
                          <a:ea typeface="微软雅黑" panose="020B0503020204020204" charset="-122"/>
                        </a:rPr>
                        <a:t>点出该字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烘托了怎样的意境</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或表达了怎样的感情或哲理。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必答</a:t>
                      </a:r>
                      <a:r>
                        <a:rPr lang="en-US" alt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3)</a:t>
                      </a:r>
                      <a:endParaRPr lang="en-US" altLang="zh-CN"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28098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三、答题示范</a:t>
            </a:r>
            <a:endParaRPr lang="en-US" altLang="zh-CN" sz="1695" dirty="0">
              <a:latin typeface="微软雅黑" panose="020B0503020204020204" charset="-122"/>
              <a:ea typeface="微软雅黑" panose="020B0503020204020204" charset="-122"/>
            </a:endParaRPr>
          </a:p>
          <a:p>
            <a:pPr>
              <a:lnSpc>
                <a:spcPct val="130000"/>
              </a:lnSpc>
            </a:pPr>
            <a:r>
              <a:rPr lang="zh-CN" altLang="en-US" sz="1695" b="1" dirty="0">
                <a:solidFill>
                  <a:srgbClr val="EF8340"/>
                </a:solidFill>
                <a:latin typeface="微软雅黑" panose="020B0503020204020204" charset="-122"/>
                <a:ea typeface="微软雅黑" panose="020B0503020204020204" charset="-122"/>
              </a:rPr>
              <a:t>例</a:t>
            </a: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阅读下面这首宋词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回答后面的问题。</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木兰花</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宋　祁</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东城渐觉风光好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縠皱波纹迎客棹。绿杨烟外晓寒轻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红杏枝头春意闹。　　   浮生长恨欢娱少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肯爱千金轻一笑。为君持酒劝斜阳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且向花间留晚照。</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王国维在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人间词话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中对“红杏枝头春意闹”中的“闹”字有这样一个评价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著一‘闹’字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而境界全出”。你认为这个“闹”字用得好不好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为什么</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696060" y="2320652"/>
          <a:ext cx="7644130" cy="6604000"/>
        </p:xfrm>
        <a:graphic>
          <a:graphicData uri="http://schemas.openxmlformats.org/drawingml/2006/table">
            <a:tbl>
              <a:tblPr>
                <a:tableStyleId>{5940675A-B579-460E-94D1-54222C63F5DA}</a:tableStyleId>
              </a:tblPr>
              <a:tblGrid>
                <a:gridCol w="615950"/>
                <a:gridCol w="7028180"/>
              </a:tblGrid>
              <a:tr h="2476500">
                <a:tc>
                  <a:txBody>
                    <a:bodyPr/>
                    <a:lstStyle/>
                    <a:p>
                      <a:pPr marL="0" algn="ctr"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答题要点</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algn="l"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题干的要求是</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你认为这个‘闹’字用得好不好</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为什么</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要求回答两问</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第一问回答用得好不好</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第二问回答理由。回答理由时需要回答出所有步骤</a:t>
                      </a:r>
                      <a:endParaRPr lang="zh-CN" sz="1695" kern="100" dirty="0">
                        <a:solidFill>
                          <a:schemeClr val="tx1"/>
                        </a:solidFill>
                        <a:latin typeface="微软雅黑" panose="020B0503020204020204" charset="-122"/>
                        <a:ea typeface="微软雅黑" panose="020B0503020204020204" charset="-122"/>
                        <a:cs typeface="+mn-cs"/>
                      </a:endParaRPr>
                    </a:p>
                  </a:txBody>
                  <a:tcPr marL="25656" marR="25656" marT="0" marB="0" anchor="ctr"/>
                </a:tc>
              </a:tr>
              <a:tr h="4127500">
                <a:tc>
                  <a:txBody>
                    <a:bodyPr/>
                    <a:lstStyle/>
                    <a:p>
                      <a:pPr marL="0" algn="ctr"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答题步骤</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marR="0" indent="0" algn="l" defTabSz="2118995" rtl="0" eaLnBrk="1" fontAlgn="auto" latinLnBrk="0" hangingPunct="1">
                        <a:lnSpc>
                          <a:spcPts val="65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用得好。“闹”有“热闹、喧闹”的意思</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闹”字用拟人和通感的手法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具体、生动、形象、传神地刻画出春天杏花怒放的景色。</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1)</a:t>
                      </a:r>
                      <a:r>
                        <a:rPr lang="zh-CN" altLang="en-US" sz="1695" kern="100" dirty="0">
                          <a:solidFill>
                            <a:schemeClr val="tx1"/>
                          </a:solidFill>
                          <a:latin typeface="微软雅黑" panose="020B0503020204020204" charset="-122"/>
                          <a:ea typeface="微软雅黑" panose="020B0503020204020204" charset="-122"/>
                        </a:rPr>
                        <a:t>花开本来没有声音</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这里用拟人和通感的手法使其具有了声音</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展现出春意盎然、杏花闹春的景象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使人在视觉里获得了听觉的感受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突出了春天美丽而有生气的特征</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2)</a:t>
                      </a:r>
                      <a:r>
                        <a:rPr lang="zh-CN" altLang="en-US" sz="1695" kern="100" dirty="0">
                          <a:solidFill>
                            <a:schemeClr val="tx1"/>
                          </a:solidFill>
                          <a:latin typeface="微软雅黑" panose="020B0503020204020204" charset="-122"/>
                          <a:ea typeface="微软雅黑" panose="020B0503020204020204" charset="-122"/>
                        </a:rPr>
                        <a:t>表达了作者对春天的无比喜爱之情。</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3)</a:t>
                      </a:r>
                      <a:endParaRPr lang="zh-CN" sz="1695" kern="100" dirty="0">
                        <a:solidFill>
                          <a:schemeClr val="tx1"/>
                        </a:solidFill>
                        <a:latin typeface="微软雅黑" panose="020B0503020204020204" charset="-122"/>
                        <a:ea typeface="微软雅黑" panose="020B0503020204020204" charset="-122"/>
                        <a:cs typeface="+mn-cs"/>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348932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阅读下面的宋词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 </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钓船归</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贺　铸</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绿净春深好染衣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际柴扉。溶溶漾漾白鸥飞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两忘机。　　南去北来徒自老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故人稀。夕阳长送钓船归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鳜鱼肥。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简析首句中“净”字的妙处。</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696060" y="2043565"/>
            <a:ext cx="7741564" cy="31909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786460" y="2042340"/>
            <a:ext cx="7669534" cy="314960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联系“春深”“染衣”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净”字巧妙地展现了暮春时节芳菲凋尽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绿”成了自然的主色调的情景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委婉道出词人内心的纯净。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本题考查炼字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要答出“净”这个字表层写了什么内容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深层写了什么内容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运用了什么手法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有何表达效果。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绿色纯粹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是暮春时节染衣的天然好材料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春意逼近柴扉。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湖面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水波荡漾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白鸥飞舞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眼前的景象让白鸥和我都忘却机心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与世无争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。看着南来北往的行人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只有我独自老去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故人渐渐离去。夕阳西下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湖面的晚霞遥送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渔船回家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水中鳜鱼正肥。</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54826" y="1947284"/>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题型二　诗眼</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p:txBody>
      </p:sp>
      <p:grpSp>
        <p:nvGrpSpPr>
          <p:cNvPr id="9" name="组合 8"/>
          <p:cNvGrpSpPr/>
          <p:nvPr/>
        </p:nvGrpSpPr>
        <p:grpSpPr>
          <a:xfrm>
            <a:off x="744167" y="2481925"/>
            <a:ext cx="7765747" cy="749124"/>
            <a:chOff x="1880325" y="2719080"/>
            <a:chExt cx="20181234" cy="1946786"/>
          </a:xfrm>
        </p:grpSpPr>
        <p:sp>
          <p:nvSpPr>
            <p:cNvPr id="10" name="矩形 9"/>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53"/>
            <p:cNvSpPr txBox="1"/>
            <p:nvPr/>
          </p:nvSpPr>
          <p:spPr>
            <a:xfrm>
              <a:off x="1880325" y="2746676"/>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知识储备</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sp>
        <p:nvSpPr>
          <p:cNvPr id="5" name="Rectangle 1"/>
          <p:cNvSpPr>
            <a:spLocks noChangeArrowheads="1"/>
          </p:cNvSpPr>
          <p:nvPr/>
        </p:nvSpPr>
        <p:spPr bwMode="auto">
          <a:xfrm>
            <a:off x="628586" y="3606912"/>
            <a:ext cx="196850" cy="313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br>
              <a:rPr kumimoji="0" lang="en-US" altLang="zh-CN" sz="345" b="0" i="0" u="none" strike="noStrike" cap="none" normalizeH="0" baseline="0">
                <a:ln>
                  <a:noFill/>
                </a:ln>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br>
            <a:endParaRPr kumimoji="0" lang="en-US" altLang="zh-CN" sz="77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695" b="0" i="0" u="none" strike="noStrike" cap="none" normalizeH="0" baseline="0">
              <a:ln>
                <a:noFill/>
              </a:ln>
              <a:solidFill>
                <a:schemeClr val="tx1"/>
              </a:solidFill>
              <a:effectLst/>
              <a:latin typeface="Arial" panose="020B0604020202020204" pitchFamily="34" charset="0"/>
            </a:endParaRPr>
          </a:p>
        </p:txBody>
      </p:sp>
      <p:sp>
        <p:nvSpPr>
          <p:cNvPr id="6" name="文本框 5"/>
          <p:cNvSpPr txBox="1"/>
          <p:nvPr/>
        </p:nvSpPr>
        <p:spPr>
          <a:xfrm>
            <a:off x="605589" y="2869847"/>
            <a:ext cx="7791987" cy="2445385"/>
          </a:xfrm>
          <a:prstGeom prst="rect">
            <a:avLst/>
          </a:prstGeom>
          <a:noFill/>
        </p:spPr>
        <p:txBody>
          <a:bodyPr wrap="square" rtlCol="0">
            <a:spAutoFit/>
          </a:bodyPr>
          <a:lstStyle/>
          <a:p>
            <a:pPr>
              <a:lnSpc>
                <a:spcPct val="150000"/>
              </a:lnSpc>
            </a:pP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赏析“诗眼”类题型在近几年高考中没有考查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属于冷考点</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从归类上看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从属于“炼字”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但因赏析“诗眼”题的方法与“炼字”有区别</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所以在这里单独讲解。</a:t>
            </a:r>
            <a:endParaRPr lang="zh-CN" altLang="zh-CN" sz="1695" dirty="0">
              <a:latin typeface="微软雅黑" panose="020B0503020204020204" charset="-122"/>
              <a:ea typeface="微软雅黑" panose="020B0503020204020204" charset="-122"/>
            </a:endParaRPr>
          </a:p>
          <a:p>
            <a:pPr>
              <a:lnSpc>
                <a:spcPct val="150000"/>
              </a:lnSpc>
            </a:pP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所谓“诗眼”</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是以人眼为喻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指在诗中最能体现作者思想观点、情感态度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对表达主题、深化意境、突出形象起关键作用的高度概括的词句。具体说来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确定“诗眼”主要有以下五个角度</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5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71130" y="3554579"/>
            <a:ext cx="7559577" cy="17863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94519" y="3553354"/>
            <a:ext cx="7419101"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①“长恨”指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长恨歌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秦吟”指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秦中吟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。“莫怪气粗言语大”是“莫怪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气粗言语大”。②一篇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长恨歌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多么有文采风情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十首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秦中吟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则是匡时济世的正声。常常被元稹学去了我诗中的格律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李绅也不得不佩服我的歌行。世间的富贵大概与我没有缘分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身后文章才会留下我的声名。别笑我气粗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满口大话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新编的十五卷诗集已经完成。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57385" y="1992240"/>
            <a:ext cx="7587066" cy="247015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(4)</a:t>
            </a:r>
            <a:r>
              <a:rPr lang="zh-CN" altLang="en-US" sz="1695" dirty="0">
                <a:latin typeface="微软雅黑" panose="020B0503020204020204" charset="-122"/>
                <a:ea typeface="微软雅黑" panose="020B0503020204020204" charset="-122"/>
                <a:cs typeface="Times New Roman" panose="02020603050405020304" pitchFamily="18" charset="0"/>
              </a:rPr>
              <a:t>理解“诗家语”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①含省略成分的词语和句子</a:t>
            </a: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②</a:t>
            </a:r>
            <a:r>
              <a:rPr lang="zh-CN" altLang="en-US" sz="1695" dirty="0">
                <a:latin typeface="微软雅黑" panose="020B0503020204020204" charset="-122"/>
                <a:ea typeface="微软雅黑" panose="020B0503020204020204" charset="-122"/>
                <a:cs typeface="Times New Roman" panose="02020603050405020304" pitchFamily="18" charset="0"/>
              </a:rPr>
              <a:t>翻译诗歌正文</a:t>
            </a: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1879333"/>
            <a:ext cx="7697024" cy="348932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1. </a:t>
            </a:r>
            <a:r>
              <a:rPr lang="zh-CN" altLang="en-US" sz="1695" kern="100" dirty="0">
                <a:latin typeface="微软雅黑" panose="020B0503020204020204" charset="-122"/>
                <a:ea typeface="微软雅黑" panose="020B0503020204020204" charset="-122"/>
                <a:cs typeface="Courier New" panose="02070309020205020404" pitchFamily="49" charset="0"/>
              </a:rPr>
              <a:t>内容上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最能揭示作者情感的字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如“愁”“思”“忆”“惊”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这类字是直接揭示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和“凉”“冷”“孤”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这类字常常语义双关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一方面指自然界中的凉、冷、孤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另一方面指诗人或主人公的内心感受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 </a:t>
            </a:r>
            <a:r>
              <a:rPr lang="zh-CN" altLang="en-US" sz="1695" kern="100" dirty="0">
                <a:latin typeface="微软雅黑" panose="020B0503020204020204" charset="-122"/>
                <a:ea typeface="微软雅黑" panose="020B0503020204020204" charset="-122"/>
                <a:cs typeface="Courier New" panose="02070309020205020404" pitchFamily="49" charset="0"/>
              </a:rPr>
              <a:t>修辞上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常常出现在描写句中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且常运用比喻、拟人等修辞手法。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3. </a:t>
            </a:r>
            <a:r>
              <a:rPr lang="zh-CN" altLang="en-US" sz="1695" kern="100" dirty="0">
                <a:latin typeface="微软雅黑" panose="020B0503020204020204" charset="-122"/>
                <a:ea typeface="微软雅黑" panose="020B0503020204020204" charset="-122"/>
                <a:cs typeface="Courier New" panose="02070309020205020404" pitchFamily="49" charset="0"/>
              </a:rPr>
              <a:t>词性上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这类字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以动词和形容词为主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其中具有“多重含义”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以最小的面积表达最大的思想的动词往往是“诗眼”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临时改变词性的形容词往往是“诗眼”。</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4. </a:t>
            </a:r>
            <a:r>
              <a:rPr lang="zh-CN" altLang="en-US" sz="1695" kern="100" dirty="0">
                <a:latin typeface="微软雅黑" panose="020B0503020204020204" charset="-122"/>
                <a:ea typeface="微软雅黑" panose="020B0503020204020204" charset="-122"/>
                <a:cs typeface="Courier New" panose="02070309020205020404" pitchFamily="49" charset="0"/>
              </a:rPr>
              <a:t>结构上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最能统领全篇的字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全诗都是或明或暗地围绕该字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来写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只是各有侧重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此类字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以形容词或动词为主。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5. </a:t>
            </a:r>
            <a:r>
              <a:rPr lang="zh-CN" altLang="en-US" sz="1695" kern="100" dirty="0">
                <a:latin typeface="微软雅黑" panose="020B0503020204020204" charset="-122"/>
                <a:ea typeface="微软雅黑" panose="020B0503020204020204" charset="-122"/>
                <a:cs typeface="Courier New" panose="02070309020205020404" pitchFamily="49" charset="0"/>
              </a:rPr>
              <a:t>位置上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五言诗一般是句子第三个字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七言诗一般是句子第五个字。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803677" y="1988147"/>
            <a:ext cx="7697024"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4.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然后回答问题。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塞下曲四首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其一</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常　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玉帛朝回望帝乡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乌孙归去不称王。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天涯静处无征战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兵气销为日月光。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这首诗的“诗眼”是什么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请结合诗歌内容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简要说明判断的依据。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5467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91818" y="2065227"/>
            <a:ext cx="7669534" cy="280987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诗眼”是“静”。本诗立足于民族和睦的高度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讴歌了化干戈为玉帛的和平友好的主题。前两句生动地概括了西汉朝廷与乌孙民族友好交往的史实。三、四句顺势腾骞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波涌云飞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形成高潮。玉门关外的茫茫大漠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曾是积骸成堆的兵争要冲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如今却享有和平宁静的生活。这是把今日的和平与昔日的战乱做明暗交织的两面关锁的写法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有深意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因此说“静”是本诗的“诗眼”。</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综观全诗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天涯静”是各族人民的共同追求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乌孙归去不称王”表明民族关系已经被妥善处理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边疆各族可以和睦共处。“静”字最能传神地表现人们的这种愿望和追求。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27708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831" y="2015488"/>
            <a:ext cx="7669534" cy="111061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乌孙使者执玉帛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表示臣服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朝觐汉朝后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乌孙王取消王号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对汉称臣。边远地方停息了战争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战争的烟尘消散了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到处充满日月的清辉。</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96060" y="1912090"/>
            <a:ext cx="7765747" cy="767579"/>
            <a:chOff x="1808886" y="2719080"/>
            <a:chExt cx="20181234" cy="1994746"/>
          </a:xfrm>
        </p:grpSpPr>
        <p:sp>
          <p:nvSpPr>
            <p:cNvPr id="10" name="矩形 9"/>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53"/>
            <p:cNvSpPr txBox="1"/>
            <p:nvPr/>
          </p:nvSpPr>
          <p:spPr>
            <a:xfrm>
              <a:off x="1808886" y="2794636"/>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答题指津</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682316" y="1935419"/>
            <a:ext cx="7789029" cy="7708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 </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一、审题规范</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96060" y="2656355"/>
          <a:ext cx="7816215" cy="2799080"/>
        </p:xfrm>
        <a:graphic>
          <a:graphicData uri="http://schemas.openxmlformats.org/drawingml/2006/table">
            <a:tbl>
              <a:tblPr firstRow="1" firstCol="1" bandRow="1">
                <a:tableStyleId>{5940675A-B579-460E-94D1-54222C63F5DA}</a:tableStyleId>
              </a:tblPr>
              <a:tblGrid>
                <a:gridCol w="578485"/>
                <a:gridCol w="7237730"/>
              </a:tblGrid>
              <a:tr h="212598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设问方式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这首诗的“诗眼”是什么</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请做简要分析。</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有人说</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本诗的“诗眼”是</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你同意这个说法吗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为什么</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请结合诗歌内容分析。</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找出全诗的“诗眼”</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请简要分析其妙处。</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4. </a:t>
                      </a:r>
                      <a:r>
                        <a:rPr lang="zh-CN" altLang="en-US" sz="1695" kern="100" dirty="0">
                          <a:effectLst/>
                          <a:latin typeface="微软雅黑" panose="020B0503020204020204" charset="-122"/>
                          <a:ea typeface="微软雅黑" panose="020B0503020204020204" charset="-122"/>
                        </a:rPr>
                        <a:t>本诗是怎样以</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统摄全篇或贯穿全篇的</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请结合全诗进行简要赏析。</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5. </a:t>
                      </a:r>
                      <a:r>
                        <a:rPr lang="zh-CN" altLang="en-US" sz="1695" kern="100" dirty="0">
                          <a:effectLst/>
                          <a:latin typeface="微软雅黑" panose="020B0503020204020204" charset="-122"/>
                          <a:ea typeface="微软雅黑" panose="020B0503020204020204" charset="-122"/>
                        </a:rPr>
                        <a:t>全诗围绕</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展开</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请结合全诗分析</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r h="6731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辨别标志</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题干中往往有“诗眼”“关键”等字样</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2028197"/>
            <a:ext cx="7619048" cy="43116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二、答题规范</a:t>
            </a:r>
            <a:endParaRPr lang="en-US"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96060" y="2541927"/>
          <a:ext cx="7701280" cy="2818765"/>
        </p:xfrm>
        <a:graphic>
          <a:graphicData uri="http://schemas.openxmlformats.org/drawingml/2006/table">
            <a:tbl>
              <a:tblPr firstRow="1" firstCol="1" bandRow="1">
                <a:tableStyleId>{5940675A-B579-460E-94D1-54222C63F5DA}</a:tableStyleId>
              </a:tblPr>
              <a:tblGrid>
                <a:gridCol w="1214120"/>
                <a:gridCol w="6487160"/>
              </a:tblGrid>
              <a:tr h="1264285">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步骤</a:t>
                      </a:r>
                      <a:r>
                        <a:rPr lang="en-US" sz="1695" kern="100" dirty="0">
                          <a:solidFill>
                            <a:schemeClr val="tx1"/>
                          </a:solidFill>
                          <a:effectLst/>
                          <a:latin typeface="微软雅黑" panose="020B0503020204020204" charset="-122"/>
                          <a:ea typeface="微软雅黑" panose="020B0503020204020204" charset="-122"/>
                        </a:rPr>
                        <a:t>1:</a:t>
                      </a:r>
                      <a:endParaRPr lang="zh-CN" sz="1695" kern="100" dirty="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确定诗眼</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　</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若题干已明确</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此步可省略</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确定“诗眼”的方法可参考上面确定“诗眼”的五个角度</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77240">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步骤</a:t>
                      </a:r>
                      <a:r>
                        <a:rPr lang="en-US" sz="1695" kern="100" dirty="0">
                          <a:solidFill>
                            <a:schemeClr val="tx1"/>
                          </a:solidFill>
                          <a:effectLst/>
                          <a:latin typeface="微软雅黑" panose="020B0503020204020204" charset="-122"/>
                          <a:ea typeface="微软雅黑" panose="020B0503020204020204" charset="-122"/>
                        </a:rPr>
                        <a:t>2:</a:t>
                      </a:r>
                      <a:r>
                        <a:rPr lang="zh-CN" sz="1695" kern="100" dirty="0">
                          <a:solidFill>
                            <a:schemeClr val="tx1"/>
                          </a:solidFill>
                          <a:effectLst/>
                          <a:latin typeface="微软雅黑" panose="020B0503020204020204" charset="-122"/>
                          <a:ea typeface="微软雅黑" panose="020B0503020204020204" charset="-122"/>
                        </a:rPr>
                        <a:t>整</a:t>
                      </a: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体点明地位</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　整体点明“诗眼”在全诗中的地位</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比如“</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”是这首诗的线索</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”为全诗奠定了</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的感情基调</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”承上启下</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等等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77240">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步骤</a:t>
                      </a:r>
                      <a:r>
                        <a:rPr lang="en-US" sz="1695" kern="100" dirty="0">
                          <a:solidFill>
                            <a:schemeClr val="tx1"/>
                          </a:solidFill>
                          <a:effectLst/>
                          <a:latin typeface="微软雅黑" panose="020B0503020204020204" charset="-122"/>
                          <a:ea typeface="微软雅黑" panose="020B0503020204020204" charset="-122"/>
                        </a:rPr>
                        <a:t>3:</a:t>
                      </a:r>
                      <a:endParaRPr lang="zh-CN" sz="1695" kern="100" dirty="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分析作用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结合诗句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具体分析“诗眼”在全诗结构上、在突出诗歌主题上、在表达诗人情感上所起的作用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三、答题示范</a:t>
            </a:r>
            <a:endParaRPr lang="en-US" altLang="zh-CN" sz="1695" dirty="0">
              <a:latin typeface="微软雅黑" panose="020B0503020204020204" charset="-122"/>
              <a:ea typeface="微软雅黑" panose="020B0503020204020204" charset="-122"/>
            </a:endParaRPr>
          </a:p>
          <a:p>
            <a:pPr>
              <a:lnSpc>
                <a:spcPct val="130000"/>
              </a:lnSpc>
            </a:pPr>
            <a:r>
              <a:rPr lang="zh-CN" altLang="en-US" sz="1695" b="1" dirty="0">
                <a:solidFill>
                  <a:srgbClr val="EF8340"/>
                </a:solidFill>
                <a:latin typeface="微软雅黑" panose="020B0503020204020204" charset="-122"/>
                <a:ea typeface="微软雅黑" panose="020B0503020204020204" charset="-122"/>
              </a:rPr>
              <a:t>例</a:t>
            </a: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阅读下面这首唐诗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然后回答问题。</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望蓟门</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祖　咏</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燕台一去客心惊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笳鼓喧喧汉将营。</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万里寒光生积雪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三边曙色动危旌。</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沙场烽火连胡月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海畔云山拥蓟城。</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少小虽非投笔吏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论功还欲请长缨。</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诗歌开篇写客心之“惊”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这个“惊”字是贯穿全诗的吗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请谈谈你的理解。</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723549" y="2027809"/>
          <a:ext cx="7644130" cy="7429500"/>
        </p:xfrm>
        <a:graphic>
          <a:graphicData uri="http://schemas.openxmlformats.org/drawingml/2006/table">
            <a:tbl>
              <a:tblPr>
                <a:tableStyleId>{5940675A-B579-460E-94D1-54222C63F5DA}</a:tableStyleId>
              </a:tblPr>
              <a:tblGrid>
                <a:gridCol w="615950"/>
                <a:gridCol w="7028180"/>
              </a:tblGrid>
              <a:tr h="2476500">
                <a:tc>
                  <a:txBody>
                    <a:bodyPr/>
                    <a:lstStyle/>
                    <a:p>
                      <a:pPr marL="0" algn="ctr"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答题要点</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algn="l"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题干一共两问</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第一问需要表明观点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第二问需要回答理由。回答理由时需要注意“诗歌开篇”几个字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需要答出结构上的作用</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统领全文</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为全文奠定感情基调。“贯穿全诗”的意思为每句诗都体现了“惊”</a:t>
                      </a:r>
                      <a:endParaRPr lang="zh-CN" sz="1695" kern="100" dirty="0">
                        <a:solidFill>
                          <a:schemeClr val="tx1"/>
                        </a:solidFill>
                        <a:latin typeface="微软雅黑" panose="020B0503020204020204" charset="-122"/>
                        <a:ea typeface="微软雅黑" panose="020B0503020204020204" charset="-122"/>
                        <a:cs typeface="+mn-cs"/>
                      </a:endParaRPr>
                    </a:p>
                  </a:txBody>
                  <a:tcPr marL="25656" marR="25656" marT="0" marB="0" anchor="ctr"/>
                </a:tc>
              </a:tr>
              <a:tr h="4953000">
                <a:tc>
                  <a:txBody>
                    <a:bodyPr/>
                    <a:lstStyle/>
                    <a:p>
                      <a:pPr marL="0" algn="ctr"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答题步骤</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marR="0" indent="0" algn="l" defTabSz="2118995" rtl="0" eaLnBrk="1" fontAlgn="auto" latinLnBrk="0" hangingPunct="1">
                        <a:lnSpc>
                          <a:spcPts val="65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全诗以“惊”为线索</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以“惊”为基调。第一句写诗人初至燕台时心惊</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第二句写其为边塞重镇及汉将军营整肃而惊</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第三句写其为边塞苦寒而惊</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第四句写其为边防地带的形势和气氛而惊。颈联写诗人因汉军进攻时意气昂扬</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汉军守备时岿然不动而惊。最后两句写诗人因为“惊”而雄心勃发</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意欲立功边疆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以酬平生之志。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2)</a:t>
                      </a:r>
                      <a:r>
                        <a:rPr lang="zh-CN" altLang="en-US" sz="1695" kern="100" dirty="0">
                          <a:solidFill>
                            <a:schemeClr val="tx1"/>
                          </a:solidFill>
                          <a:latin typeface="微软雅黑" panose="020B0503020204020204" charset="-122"/>
                          <a:ea typeface="微软雅黑" panose="020B0503020204020204" charset="-122"/>
                        </a:rPr>
                        <a:t>全诗以“惊”展现了诗人心灵的震撼。</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3)</a:t>
                      </a:r>
                      <a:endParaRPr lang="zh-CN" sz="1695" kern="100" dirty="0">
                        <a:solidFill>
                          <a:schemeClr val="tx1"/>
                        </a:solidFill>
                        <a:latin typeface="微软雅黑" panose="020B0503020204020204" charset="-122"/>
                        <a:ea typeface="微软雅黑" panose="020B0503020204020204" charset="-122"/>
                        <a:cs typeface="+mn-cs"/>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348932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阅读下面这首唐诗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回答问题。</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送魏二</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王昌龄</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醉别江楼橘柚香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江风引雨入舟凉。</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忆君遥在潇湘月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愁听清猿梦里长。</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有人说诗中的“凉”字是“诗眼”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试赏析。</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696060" y="2043565"/>
            <a:ext cx="7741564" cy="34081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786460" y="2042340"/>
            <a:ext cx="7669534" cy="34893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凉”字写出了江风夹杂着雨水吹入船中给人的感觉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或写出了秋风、秋雨给人的真实感觉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同时也是全诗中凄凉氛围、情感的反映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该字将情景融合在了一起。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所以“凉”字是“诗眼”。</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解答此类试题可从以下方面入手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结合具体语言环境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分析“诗眼”在句中的含义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将“诗眼”延伸至全诗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分析“诗眼”与全诗的关系。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在飘散着橘柚的香气的高楼上设宴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为朋友送别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江风引来江雨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送友人上船时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感到阵阵凉意袭来。我好像看到友人远在潇湘之上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在孤月高照之下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难以成眠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即使他暂时入梦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两岸猿啼也会一声一声闯入梦境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令他睡不安稳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在梦中也摆脱不了愁绪。</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71130" y="3554579"/>
            <a:ext cx="7559577" cy="14416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15232" y="4010883"/>
            <a:ext cx="7419101"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表情词语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偷、伏、莫怪。</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57385" y="2098982"/>
            <a:ext cx="7587066" cy="145034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(5)</a:t>
            </a:r>
            <a:r>
              <a:rPr lang="zh-CN" altLang="en-US" sz="1695" dirty="0">
                <a:latin typeface="微软雅黑" panose="020B0503020204020204" charset="-122"/>
                <a:ea typeface="微软雅黑" panose="020B0503020204020204" charset="-122"/>
                <a:cs typeface="Times New Roman" panose="02020603050405020304" pitchFamily="18" charset="0"/>
              </a:rPr>
              <a:t>读表情词语</a:t>
            </a: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54826" y="1947284"/>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题型三　赏句</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p:txBody>
      </p:sp>
      <p:grpSp>
        <p:nvGrpSpPr>
          <p:cNvPr id="9" name="组合 8"/>
          <p:cNvGrpSpPr/>
          <p:nvPr/>
        </p:nvGrpSpPr>
        <p:grpSpPr>
          <a:xfrm>
            <a:off x="744167" y="2481925"/>
            <a:ext cx="7765747" cy="749124"/>
            <a:chOff x="1880325" y="2719080"/>
            <a:chExt cx="20181234" cy="1946786"/>
          </a:xfrm>
        </p:grpSpPr>
        <p:sp>
          <p:nvSpPr>
            <p:cNvPr id="10" name="矩形 9"/>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53"/>
            <p:cNvSpPr txBox="1"/>
            <p:nvPr/>
          </p:nvSpPr>
          <p:spPr>
            <a:xfrm>
              <a:off x="1880325" y="2746676"/>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知识储备</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sp>
        <p:nvSpPr>
          <p:cNvPr id="5" name="Rectangle 1"/>
          <p:cNvSpPr>
            <a:spLocks noChangeArrowheads="1"/>
          </p:cNvSpPr>
          <p:nvPr/>
        </p:nvSpPr>
        <p:spPr bwMode="auto">
          <a:xfrm>
            <a:off x="628586" y="3606912"/>
            <a:ext cx="196850" cy="313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br>
              <a:rPr kumimoji="0" lang="en-US" altLang="zh-CN" sz="345" b="0" i="0" u="none" strike="noStrike" cap="none" normalizeH="0" baseline="0">
                <a:ln>
                  <a:noFill/>
                </a:ln>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br>
            <a:endParaRPr kumimoji="0" lang="en-US" altLang="zh-CN" sz="77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695" b="0" i="0" u="none" strike="noStrike" cap="none" normalizeH="0" baseline="0">
              <a:ln>
                <a:noFill/>
              </a:ln>
              <a:solidFill>
                <a:schemeClr val="tx1"/>
              </a:solidFill>
              <a:effectLst/>
              <a:latin typeface="Arial" panose="020B0604020202020204" pitchFamily="34" charset="0"/>
            </a:endParaRPr>
          </a:p>
        </p:txBody>
      </p:sp>
      <p:sp>
        <p:nvSpPr>
          <p:cNvPr id="13" name="TextBox 68"/>
          <p:cNvSpPr txBox="1"/>
          <p:nvPr/>
        </p:nvSpPr>
        <p:spPr>
          <a:xfrm>
            <a:off x="700552" y="3034595"/>
            <a:ext cx="7697024" cy="1450340"/>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赏析语句是与赏析字词或整首诗相并列的一种题型。这种题型综合性强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自由度大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它可以从内容、形象、语言、表达技巧、情感等角度赏析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有时可以等同于词语赏析题、分析表达技巧题或句子情感分析题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但毕竟不能完全等同。有时赏析角度的不固定性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又使答题的自由度较大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同时难度也较大。</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803677" y="1988147"/>
            <a:ext cx="7697024"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6.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然后回答问题。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夏日游山家同夏少府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骆宾王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返照下层岑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物外狎招寻。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兰径薰幽珮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槐庭落暗金。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谷静风声彻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山空月色深。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一遣樊笼累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唯馀松桂心。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请简要赏析“谷静风声彻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山空月色深”。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5467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91818" y="2065227"/>
            <a:ext cx="7669534" cy="34893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谷静风声彻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山空月色深”这两句用山谷的幽静、空旷衬托风声格外之响与月色分外之浓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视听兼具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动静结合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突出表现了山间空旷、静寂的美好景致。</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本题考查考生鉴赏古代诗歌的表现手法和语言的能力。答题时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可先分析诗人是怎样运用衬托手法的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然后再分析表达效果等。</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夕阳从层叠的小山处落下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我追寻超然物外的生活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寻找快乐。路边的幽兰将佩饰也熏香了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落日透过庭院的槐树落下金色的光影。风声响彻山谷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山谷显得异常安静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幽深少人的山林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月色更加浓郁。看到这些美景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在官场的劳累一下子就没有了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只剩下了归隐山林之心。</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96060" y="1912090"/>
            <a:ext cx="7765747" cy="767579"/>
            <a:chOff x="1808886" y="2719080"/>
            <a:chExt cx="20181234" cy="1994746"/>
          </a:xfrm>
        </p:grpSpPr>
        <p:sp>
          <p:nvSpPr>
            <p:cNvPr id="10" name="矩形 9"/>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53"/>
            <p:cNvSpPr txBox="1"/>
            <p:nvPr/>
          </p:nvSpPr>
          <p:spPr>
            <a:xfrm>
              <a:off x="1808886" y="2794636"/>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答题指津</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682316" y="1908818"/>
            <a:ext cx="7789029" cy="7708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 </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一、审题规范</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96060" y="2656355"/>
          <a:ext cx="7816215" cy="2878455"/>
        </p:xfrm>
        <a:graphic>
          <a:graphicData uri="http://schemas.openxmlformats.org/drawingml/2006/table">
            <a:tbl>
              <a:tblPr firstRow="1" firstCol="1" bandRow="1">
                <a:tableStyleId>{5940675A-B579-460E-94D1-54222C63F5DA}</a:tableStyleId>
              </a:tblPr>
              <a:tblGrid>
                <a:gridCol w="1043305"/>
                <a:gridCol w="6772910"/>
              </a:tblGrid>
              <a:tr h="137858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设问方式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分析某一诗句的含意。</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请简要赏析这首诗的首句</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承上启下句或结句</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请对这首诗的</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联进行赏析。</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4. </a:t>
                      </a:r>
                      <a:r>
                        <a:rPr lang="zh-CN" altLang="en-US" sz="1695" kern="100" dirty="0">
                          <a:effectLst/>
                          <a:latin typeface="微软雅黑" panose="020B0503020204020204" charset="-122"/>
                          <a:ea typeface="微软雅黑" panose="020B0503020204020204" charset="-122"/>
                        </a:rPr>
                        <a:t>结合全诗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简要分析某一句诗的妙处</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r h="47434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辨别标志</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题干中有“</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诗句”“</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句”“</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联”“赏析”“妙处”等字样</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2552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审题要点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根据题干要求</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明确所要鉴赏的诗句。</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结合诗句在诗中的位置</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从含意、手法、情感、结构等角度体会</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43116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二、答题规范</a:t>
            </a:r>
            <a:endParaRPr lang="en-US"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833099" y="2494084"/>
          <a:ext cx="7564120" cy="7429500"/>
        </p:xfrm>
        <a:graphic>
          <a:graphicData uri="http://schemas.openxmlformats.org/drawingml/2006/table">
            <a:tbl>
              <a:tblPr>
                <a:tableStyleId>{5940675A-B579-460E-94D1-54222C63F5DA}</a:tableStyleId>
              </a:tblPr>
              <a:tblGrid>
                <a:gridCol w="438150"/>
                <a:gridCol w="7125970"/>
              </a:tblGrid>
              <a:tr h="7429500">
                <a:tc>
                  <a:txBody>
                    <a:bodyPr/>
                    <a:lstStyle/>
                    <a:p>
                      <a:pPr marL="0" algn="ctr"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答题要点</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algn="l"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理解词语含义。对语句的赏析</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可以先从语句中的关键词入手</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从对词语的赏析中体会句子的意蕴。</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抓住表现手法。在赏析诗歌关键句时</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要注重对语句所使用的手法进行赏析。比如修辞手法方面</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使用比喻会使句子更加形象生动</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使用拟人会使句子更加富有情趣</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使用典故能使句子意蕴更丰富</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等等。</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关注语句句式。古代诗歌的句式特点一般涉及倒装、因果倒置、反问、设问、双重否定等</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这些句式能够更好地体现诗歌描写的内容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表达作者的情感。</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 </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613592" y="1972063"/>
            <a:ext cx="7783984" cy="431165"/>
          </a:xfrm>
          <a:prstGeom prst="rect">
            <a:avLst/>
          </a:prstGeom>
          <a:noFill/>
        </p:spPr>
        <p:txBody>
          <a:bodyPr wrap="square" rtlCol="0">
            <a:spAutoFit/>
          </a:bodyPr>
          <a:lstStyle/>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续表</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833099" y="2494084"/>
          <a:ext cx="7564120" cy="4127500"/>
        </p:xfrm>
        <a:graphic>
          <a:graphicData uri="http://schemas.openxmlformats.org/drawingml/2006/table">
            <a:tbl>
              <a:tblPr>
                <a:tableStyleId>{5940675A-B579-460E-94D1-54222C63F5DA}</a:tableStyleId>
              </a:tblPr>
              <a:tblGrid>
                <a:gridCol w="438150"/>
                <a:gridCol w="7125970"/>
              </a:tblGrid>
              <a:tr h="4127500">
                <a:tc>
                  <a:txBody>
                    <a:bodyPr/>
                    <a:lstStyle/>
                    <a:p>
                      <a:pPr marL="0" algn="ctr"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答题要点</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4. </a:t>
                      </a:r>
                      <a:r>
                        <a:rPr lang="zh-CN" altLang="en-US" sz="1695" kern="100" dirty="0">
                          <a:solidFill>
                            <a:schemeClr val="tx1"/>
                          </a:solidFill>
                          <a:latin typeface="微软雅黑" panose="020B0503020204020204" charset="-122"/>
                          <a:ea typeface="微软雅黑" panose="020B0503020204020204" charset="-122"/>
                        </a:rPr>
                        <a:t>联系语句位置。诗词中句子因位置不同而作用不同</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绝句和律诗的起句、承句、转句、合句</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词的领起句、过片句和结尾句</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在写法和结构上都有其特定作用。</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5. </a:t>
                      </a:r>
                      <a:r>
                        <a:rPr lang="zh-CN" altLang="en-US" sz="1695" kern="100" dirty="0">
                          <a:solidFill>
                            <a:schemeClr val="tx1"/>
                          </a:solidFill>
                          <a:latin typeface="微软雅黑" panose="020B0503020204020204" charset="-122"/>
                          <a:ea typeface="微软雅黑" panose="020B0503020204020204" charset="-122"/>
                        </a:rPr>
                        <a:t>体会作者情感。赏析古代诗歌的关键句</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要注重把握作者的情感。作者的情感可以从诗歌描写、叙述的具体内容中体会</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831386" y="1872397"/>
            <a:ext cx="7619048"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833099" y="2224250"/>
          <a:ext cx="7564120" cy="8255000"/>
        </p:xfrm>
        <a:graphic>
          <a:graphicData uri="http://schemas.openxmlformats.org/drawingml/2006/table">
            <a:tbl>
              <a:tblPr>
                <a:tableStyleId>{5940675A-B579-460E-94D1-54222C63F5DA}</a:tableStyleId>
              </a:tblPr>
              <a:tblGrid>
                <a:gridCol w="438150"/>
                <a:gridCol w="7125970"/>
              </a:tblGrid>
              <a:tr h="8255000">
                <a:tc>
                  <a:txBody>
                    <a:bodyPr/>
                    <a:lstStyle/>
                    <a:p>
                      <a:pPr marL="0" algn="ctr"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答题步骤</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algn="l"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 </a:t>
                      </a: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pic>
        <p:nvPicPr>
          <p:cNvPr id="9" name="w14.jpg"/>
          <p:cNvPicPr/>
          <p:nvPr/>
        </p:nvPicPr>
        <p:blipFill>
          <a:blip r:embed="rId1" cstate="print"/>
          <a:stretch>
            <a:fillRect/>
          </a:stretch>
        </p:blipFill>
        <p:spPr>
          <a:xfrm>
            <a:off x="1440977" y="2320652"/>
            <a:ext cx="5292363" cy="290941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27781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三、答题示范</a:t>
            </a:r>
            <a:endParaRPr lang="en-US" altLang="zh-CN" sz="1695" dirty="0">
              <a:latin typeface="微软雅黑" panose="020B0503020204020204" charset="-122"/>
              <a:ea typeface="微软雅黑" panose="020B0503020204020204" charset="-122"/>
            </a:endParaRPr>
          </a:p>
          <a:p>
            <a:pPr>
              <a:lnSpc>
                <a:spcPct val="130000"/>
              </a:lnSpc>
            </a:pPr>
            <a:r>
              <a:rPr lang="zh-CN" altLang="en-US" sz="1695" b="1" dirty="0">
                <a:solidFill>
                  <a:srgbClr val="EF8340"/>
                </a:solidFill>
                <a:latin typeface="微软雅黑" panose="020B0503020204020204" charset="-122"/>
                <a:ea typeface="微软雅黑" panose="020B0503020204020204" charset="-122"/>
              </a:rPr>
              <a:t>例</a:t>
            </a: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阅读下面这首宋诗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完成后面的题目。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初见嵩山</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张　耒</a:t>
            </a:r>
            <a:r>
              <a:rPr lang="en-US" altLang="zh-CN" sz="1695" baseline="30000" dirty="0">
                <a:latin typeface="微软雅黑" panose="020B0503020204020204" charset="-122"/>
                <a:ea typeface="微软雅黑" panose="020B0503020204020204" charset="-122"/>
              </a:rPr>
              <a:t>[</a:t>
            </a:r>
            <a:r>
              <a:rPr lang="zh-CN" altLang="en-US" sz="1695" baseline="30000" dirty="0">
                <a:latin typeface="微软雅黑" panose="020B0503020204020204" charset="-122"/>
                <a:ea typeface="微软雅黑" panose="020B0503020204020204" charset="-122"/>
              </a:rPr>
              <a:t>注</a:t>
            </a:r>
            <a:r>
              <a:rPr lang="en-US" altLang="zh-CN" sz="1695" baseline="30000" dirty="0">
                <a:latin typeface="微软雅黑" panose="020B0503020204020204" charset="-122"/>
                <a:ea typeface="微软雅黑" panose="020B0503020204020204" charset="-122"/>
              </a:rPr>
              <a:t>]</a:t>
            </a:r>
            <a:endParaRPr lang="en-US" altLang="zh-CN" sz="1695" baseline="30000"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年来鞍马困尘埃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赖有青山豁我怀。</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日暮北风吹雨去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数峰清瘦出云来。</a:t>
            </a:r>
            <a:endParaRPr lang="zh-CN" altLang="en-US" sz="1695" dirty="0">
              <a:latin typeface="微软雅黑" panose="020B0503020204020204" charset="-122"/>
              <a:ea typeface="微软雅黑" panose="020B0503020204020204" charset="-122"/>
            </a:endParaRPr>
          </a:p>
          <a:p>
            <a:pP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张耒</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北宋诗人</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苏门四学士之一</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因受苏轼牵连</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累遭贬谪。</a:t>
            </a:r>
            <a:endParaRPr lang="zh-CN" altLang="en-US" sz="1540"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“数峰清瘦出云来”一句妙在何处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清瘦”有何精神内涵</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696060" y="2320652"/>
          <a:ext cx="7644130" cy="6604000"/>
        </p:xfrm>
        <a:graphic>
          <a:graphicData uri="http://schemas.openxmlformats.org/drawingml/2006/table">
            <a:tbl>
              <a:tblPr>
                <a:tableStyleId>{5940675A-B579-460E-94D1-54222C63F5DA}</a:tableStyleId>
              </a:tblPr>
              <a:tblGrid>
                <a:gridCol w="615950"/>
                <a:gridCol w="7028180"/>
              </a:tblGrid>
              <a:tr h="2476500">
                <a:tc>
                  <a:txBody>
                    <a:bodyPr/>
                    <a:lstStyle/>
                    <a:p>
                      <a:pPr marL="0" algn="ctr"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答题要点</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algn="l"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第一问“妙在何处”主要考查鉴赏语言与表达技巧</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鉴赏时要考虑诗句运用了何种表现手法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再考虑其语言特点或富有表现力的词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然后分析表达效果。第二问</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理解诗歌的内涵</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既要理解表层含义</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更要挖掘深层含义</a:t>
                      </a:r>
                      <a:endParaRPr lang="zh-CN" sz="1695" kern="100" dirty="0">
                        <a:solidFill>
                          <a:schemeClr val="tx1"/>
                        </a:solidFill>
                        <a:latin typeface="微软雅黑" panose="020B0503020204020204" charset="-122"/>
                        <a:ea typeface="微软雅黑" panose="020B0503020204020204" charset="-122"/>
                        <a:cs typeface="+mn-cs"/>
                      </a:endParaRPr>
                    </a:p>
                  </a:txBody>
                  <a:tcPr marL="25656" marR="25656" marT="0" marB="0" anchor="ctr"/>
                </a:tc>
              </a:tr>
              <a:tr h="4127500">
                <a:tc>
                  <a:txBody>
                    <a:bodyPr/>
                    <a:lstStyle/>
                    <a:p>
                      <a:pPr marL="0" algn="ctr"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答题步骤</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marR="0" indent="0" algn="l" defTabSz="2118995" rtl="0" eaLnBrk="1" fontAlgn="auto" latinLnBrk="0" hangingPunct="1">
                        <a:lnSpc>
                          <a:spcPts val="65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①高峻的山峰在一片积云之中突现</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1)</a:t>
                      </a:r>
                      <a:r>
                        <a:rPr lang="zh-CN" altLang="en-US" sz="1695" kern="100" dirty="0">
                          <a:solidFill>
                            <a:schemeClr val="tx1"/>
                          </a:solidFill>
                          <a:latin typeface="微软雅黑" panose="020B0503020204020204" charset="-122"/>
                          <a:ea typeface="微软雅黑" panose="020B0503020204020204" charset="-122"/>
                        </a:rPr>
                        <a:t>基于这种观感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作者运用了拟人手法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以“清瘦”形容山峰</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突出山峰的高峻挺拔</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造语新奇</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一个“出”字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作者运用了以动写静的手法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赋予山峰动感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使山峰与云层形成了耸立与广阔、跃动与静止相结合的画面。</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2)②“</a:t>
                      </a:r>
                      <a:r>
                        <a:rPr lang="zh-CN" altLang="en-US" sz="1695" kern="100" dirty="0">
                          <a:solidFill>
                            <a:schemeClr val="tx1"/>
                          </a:solidFill>
                          <a:latin typeface="微软雅黑" panose="020B0503020204020204" charset="-122"/>
                          <a:ea typeface="微软雅黑" panose="020B0503020204020204" charset="-122"/>
                        </a:rPr>
                        <a:t>清瘦”表现了作者清高独立的品质</a:t>
                      </a:r>
                      <a:endParaRPr lang="zh-CN" sz="1695" kern="100" dirty="0">
                        <a:solidFill>
                          <a:schemeClr val="tx1"/>
                        </a:solidFill>
                        <a:latin typeface="微软雅黑" panose="020B0503020204020204" charset="-122"/>
                        <a:ea typeface="微软雅黑" panose="020B0503020204020204" charset="-122"/>
                        <a:cs typeface="+mn-cs"/>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382968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zh-CN" altLang="en-US" sz="1695" dirty="0">
                <a:latin typeface="微软雅黑" panose="020B0503020204020204" charset="-122"/>
                <a:ea typeface="微软雅黑" panose="020B0503020204020204" charset="-122"/>
              </a:rPr>
              <a:t>阅读下面这首宋诗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别吴仲俊</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吴锡畴</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背人春事</a:t>
            </a:r>
            <a:r>
              <a:rPr lang="zh-CN" altLang="en-US" sz="1695" baseline="30000"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水趋东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浅紫深红次第空。宿霭未干桑叶雨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薄罗初试楝花风。</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诗联锻炼微吟里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豪气施行半醉中。此去相逢堪几度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别怀作恶</a:t>
            </a:r>
            <a:r>
              <a:rPr lang="zh-CN" altLang="en-US" sz="1695" baseline="30000"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老来同。</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①</a:t>
            </a:r>
            <a:r>
              <a:rPr lang="zh-CN" altLang="en-US" sz="1540" dirty="0">
                <a:latin typeface="微软雅黑" panose="020B0503020204020204" charset="-122"/>
                <a:ea typeface="微软雅黑" panose="020B0503020204020204" charset="-122"/>
              </a:rPr>
              <a:t>春事</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春意</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春天的景象。②作恶</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指忧郁不快。</a:t>
            </a:r>
            <a:endParaRPr lang="zh-CN" altLang="en-US" sz="1540"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“背人春事水趋东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浅紫深红次第空”两句精妙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请简要赏析。</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71130" y="3554579"/>
            <a:ext cx="7559577" cy="14416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13416" y="3766066"/>
            <a:ext cx="7419101" cy="111061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①元九、李二十是作者的朋友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作者因李绅身材矮小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戏称其“短李”。②作者有长诗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长恨歌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和讽喻组诗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秦中吟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表现出作者对自己文学成就的自得。③写诗水平高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让李绅也不得不佩服作者的歌行。</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57385" y="2098982"/>
            <a:ext cx="7587066" cy="111061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(6)</a:t>
            </a:r>
            <a:r>
              <a:rPr lang="zh-CN" altLang="en-US" sz="1695" dirty="0">
                <a:latin typeface="微软雅黑" panose="020B0503020204020204" charset="-122"/>
                <a:ea typeface="微软雅黑" panose="020B0503020204020204" charset="-122"/>
                <a:cs typeface="Times New Roman" panose="02020603050405020304" pitchFamily="18" charset="0"/>
              </a:rPr>
              <a:t>注释暗示的信息</a:t>
            </a: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696060" y="2043565"/>
            <a:ext cx="7741564" cy="2689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786460" y="2042340"/>
            <a:ext cx="7669534"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①构思巧妙。由“春去”引出“人去”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渲染友人间离别的氛围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奠定了情感基调。②手法精妙。“背人”使用比拟手法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借春天的离去形象地表达诗人的感伤。“浅紫”“深红”使用借代的手法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以“次第空”写出繁花的凋零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营造了暮春时节感伤的氛围。③用词精妙。“空”字使用精妙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形象地写出春天离去的空寂之感。</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696060" y="2043565"/>
            <a:ext cx="7741564" cy="31909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786460" y="2042340"/>
            <a:ext cx="7669534" cy="213042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春天如同向东流逝的水已渐渐离人远去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盛开的百花已次第凋零。昨夜的露水落在桑叶上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今晨还未干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楝花开时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人们穿起了薄薄的罗纱衣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享受着初夏的风。在轻轻地吟咏中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不断地推敲锤炼诗句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在半醉的酒意中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展示出自己的豪气。与你一别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来日还能有几次相逢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人们在离别时的情怀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总是忧郁不快的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即便是年老也是如此。</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54826" y="1947284"/>
            <a:ext cx="7697024" cy="4311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题型四　语言风格</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p:txBody>
      </p:sp>
      <p:grpSp>
        <p:nvGrpSpPr>
          <p:cNvPr id="9" name="组合 8"/>
          <p:cNvGrpSpPr/>
          <p:nvPr/>
        </p:nvGrpSpPr>
        <p:grpSpPr>
          <a:xfrm>
            <a:off x="655152" y="2415481"/>
            <a:ext cx="7765747" cy="749124"/>
            <a:chOff x="1880325" y="2719080"/>
            <a:chExt cx="20181234" cy="1946786"/>
          </a:xfrm>
        </p:grpSpPr>
        <p:sp>
          <p:nvSpPr>
            <p:cNvPr id="10" name="矩形 9"/>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53"/>
            <p:cNvSpPr txBox="1"/>
            <p:nvPr/>
          </p:nvSpPr>
          <p:spPr>
            <a:xfrm>
              <a:off x="1880325" y="2746676"/>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知识储备</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sp>
        <p:nvSpPr>
          <p:cNvPr id="5" name="Rectangle 1"/>
          <p:cNvSpPr>
            <a:spLocks noChangeArrowheads="1"/>
          </p:cNvSpPr>
          <p:nvPr/>
        </p:nvSpPr>
        <p:spPr bwMode="auto">
          <a:xfrm>
            <a:off x="628586" y="3606912"/>
            <a:ext cx="196850" cy="313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br>
              <a:rPr kumimoji="0" lang="en-US" altLang="zh-CN" sz="345" b="0" i="0" u="none" strike="noStrike" cap="none" normalizeH="0" baseline="0">
                <a:ln>
                  <a:noFill/>
                </a:ln>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br>
            <a:endParaRPr kumimoji="0" lang="en-US" altLang="zh-CN" sz="77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695" b="0" i="0" u="none" strike="noStrike" cap="none" normalizeH="0" baseline="0">
              <a:ln>
                <a:noFill/>
              </a:ln>
              <a:solidFill>
                <a:schemeClr val="tx1"/>
              </a:solidFill>
              <a:effectLst/>
              <a:latin typeface="Arial" panose="020B0604020202020204" pitchFamily="34" charset="0"/>
            </a:endParaRPr>
          </a:p>
        </p:txBody>
      </p:sp>
      <p:sp>
        <p:nvSpPr>
          <p:cNvPr id="13" name="TextBox 68"/>
          <p:cNvSpPr txBox="1"/>
          <p:nvPr/>
        </p:nvSpPr>
        <p:spPr>
          <a:xfrm>
            <a:off x="689513" y="3024621"/>
            <a:ext cx="7697024" cy="1450340"/>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所谓语言风格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是指作者在长期的创作实践中逐渐形成的独特的语言艺术个性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是作者的个人气质、诗歌美学观念在作品中的凝结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是具有恒定性的、区别于其他作者的艺术特色。不同的作者往往表现出不同的语言风格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同一作者的不同作品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语言风格有时也不尽相同。常见、常考的诗歌的语言风格有以下几种。</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13592" y="2098982"/>
          <a:ext cx="7886700" cy="4083685"/>
        </p:xfrm>
        <a:graphic>
          <a:graphicData uri="http://schemas.openxmlformats.org/drawingml/2006/table">
            <a:tbl>
              <a:tblPr firstRow="1" firstCol="1" bandRow="1">
                <a:tableStyleId>{5940675A-B579-460E-94D1-54222C63F5DA}</a:tableStyleId>
              </a:tblPr>
              <a:tblGrid>
                <a:gridCol w="480060"/>
                <a:gridCol w="3851275"/>
                <a:gridCol w="3555365"/>
              </a:tblGrid>
              <a:tr h="71818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类型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示例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6827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平实质朴</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其特点是选用确切的字词直接陈述。或用白描</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不加修饰</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平易近人</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或用口语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情真意切</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或朴素自然</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宛如民歌。总之</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语言力求平淡</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不追求辞藻的华丽</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显现出质朴无华的特点</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但平淡中蕴含着深意</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“采菊东篱下</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悠然见南山。山气日夕佳</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飞鸟相与还。” </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陶渊明《饮酒</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其五</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这</a:t>
                      </a:r>
                      <a:r>
                        <a:rPr lang="en-US" sz="1695" kern="100">
                          <a:effectLst/>
                          <a:latin typeface="微软雅黑" panose="020B0503020204020204" charset="-122"/>
                          <a:ea typeface="微软雅黑" panose="020B0503020204020204" charset="-122"/>
                        </a:rPr>
                        <a:t>20</a:t>
                      </a:r>
                      <a:r>
                        <a:rPr lang="zh-CN" sz="1695" kern="100">
                          <a:effectLst/>
                          <a:latin typeface="微软雅黑" panose="020B0503020204020204" charset="-122"/>
                          <a:ea typeface="微软雅黑" panose="020B0503020204020204" charset="-122"/>
                        </a:rPr>
                        <a:t>个字</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表面看来句句平淡</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但平淡之中蕴含着诗人超脱尘世、悠然自得的情趣</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6827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清新自然</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具有此种语言风格的诗歌常为写景诗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诗中景物优美</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色彩明丽</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作者描写景物的手法也多种多样</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多用比喻或拟人的手法</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景物描写或动静结合</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或视听结合</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常表达作者怡然喜悦的感情</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“小荷才露尖尖角</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早有蜻蜓立上头。” </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杨万里《小池》</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这两句用语新颖别致</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不落俗套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给人一种清新自然之美</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1879333"/>
            <a:ext cx="7697024"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588601" y="2459195"/>
          <a:ext cx="7886700" cy="1883410"/>
        </p:xfrm>
        <a:graphic>
          <a:graphicData uri="http://schemas.openxmlformats.org/drawingml/2006/table">
            <a:tbl>
              <a:tblPr firstRow="1" firstCol="1" bandRow="1">
                <a:tableStyleId>{5940675A-B579-460E-94D1-54222C63F5DA}</a:tableStyleId>
              </a:tblPr>
              <a:tblGrid>
                <a:gridCol w="480060"/>
                <a:gridCol w="2976245"/>
                <a:gridCol w="4430395"/>
              </a:tblGrid>
              <a:tr h="53721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类型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示例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飘逸绚丽</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诗歌有富丽的辞藻、绚烂的文采、奇幻的情思、缤纷的色彩</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景象绮丽</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变幻莫测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这是绚丽飘逸之美</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“红浸珊瑚短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青悬薜荔长。” </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杜甫《观李固请司马弟山水图三首</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其三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这两句辞藻华丽</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对仗工整</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“红”“青”颜色构成一幅色彩鲜明的图画</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1879333"/>
            <a:ext cx="7697024"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6587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6" name="表格 5"/>
          <p:cNvGraphicFramePr>
            <a:graphicFrameLocks noGrp="1"/>
          </p:cNvGraphicFramePr>
          <p:nvPr/>
        </p:nvGraphicFramePr>
        <p:xfrm>
          <a:off x="720551" y="2251531"/>
          <a:ext cx="7849870" cy="3010535"/>
        </p:xfrm>
        <a:graphic>
          <a:graphicData uri="http://schemas.openxmlformats.org/drawingml/2006/table">
            <a:tbl>
              <a:tblPr firstRow="1" firstCol="1" bandRow="1">
                <a:tableStyleId>{5940675A-B579-460E-94D1-54222C63F5DA}</a:tableStyleId>
              </a:tblPr>
              <a:tblGrid>
                <a:gridCol w="664845"/>
                <a:gridCol w="3796030"/>
                <a:gridCol w="3388995"/>
              </a:tblGrid>
              <a:tr h="654685">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示例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2355850">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婉约</a:t>
                      </a:r>
                      <a:endParaRPr lang="en-US" alt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含蓄</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这种风格的诗歌往往不直接把意思说出来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或借景抒情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用景物的色彩与特征暗示</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烘托</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个人的情感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或语义双关</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言在此而意在彼</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或用典故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借古人的事抒自己的情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或在对比中表达个人的情感态度</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或托物起兴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寄托个人情感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或讽喻等</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“昨夜雨疏风骤。浓睡不消残酒。试问卷帘人</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——却道‘海棠依旧’。知否</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知否</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应是绿肥红瘦</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李清照《如梦令》</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词人惜花</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为花悲喜</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为花醒醉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为花憎风恨雨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含蓄地表达了词人对韶光短暂、好花不常在的惋惜之情</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1879333"/>
            <a:ext cx="7697024"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6587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10" name="表格 9"/>
          <p:cNvGraphicFramePr>
            <a:graphicFrameLocks noGrp="1"/>
          </p:cNvGraphicFramePr>
          <p:nvPr/>
        </p:nvGraphicFramePr>
        <p:xfrm>
          <a:off x="654826" y="2238122"/>
          <a:ext cx="7886700" cy="3983990"/>
        </p:xfrm>
        <a:graphic>
          <a:graphicData uri="http://schemas.openxmlformats.org/drawingml/2006/table">
            <a:tbl>
              <a:tblPr firstRow="1" firstCol="1" bandRow="1">
                <a:tableStyleId>{5940675A-B579-460E-94D1-54222C63F5DA}</a:tableStyleId>
              </a:tblPr>
              <a:tblGrid>
                <a:gridCol w="701675"/>
                <a:gridCol w="3048000"/>
                <a:gridCol w="4137025"/>
              </a:tblGrid>
              <a:tr h="54292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示例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85215">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豪放</a:t>
                      </a: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雄浑</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这种风格的诗歌气势磅礴</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意境雄浑</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立意高远</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笔力雄健</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气概恢宏</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唐诗中李白是诗歌豪放风格之集大成者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宋词中的豪放派</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以苏轼、辛弃疾为杰出代表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23558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沉郁</a:t>
                      </a: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顿挫</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此类诗歌往往用一种苍老遒劲的笔调去描绘广阔的社会生活</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而在所描绘的生活画面里笼罩着凝重深沉的忧郁色彩和悲剧气氛</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并配以相适应的严格诗律和铿锵音韵</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杜甫之诗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为沉郁之极致。忧愁是杜诗沉郁的主要内容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他的忧愁</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不只是个人的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更是人民的、国家的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因而这种忧愁具有丰富的情感层次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使其沉郁具备了深厚的情感和崇高的价值。他的“三吏”“三别”《兵车行》《茅屋为秋风所破歌》都是沉郁风格的力作</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803677" y="1988147"/>
            <a:ext cx="7697024" cy="376555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8.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然后回答问题。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临江仙</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欧阳修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记得金銮同唱第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春风上国繁华。如今薄宦老天涯。十年歧路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空负曲江花。　　闻说阆山通阆苑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楼高不见君家。孤城寒日等闲斜。离愁难尽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红树远连霞。</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欧阳修贬任滁州太守期间</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一位同榜及第的朋友将赴任阆州</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今四川阆中</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通判</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远道来访</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欧阳修席上作此词相送。词中的“曲江花”代指新科进士的宴会</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阆苑”指传说中神仙居住的地方。</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前人评此词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称其“飘逸”。请结合“闻说阆山通阆苑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楼高不见君家”两句做简要赏析。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5467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91818" y="2065227"/>
            <a:ext cx="7669534" cy="280987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想象奇特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虚实相生。词人忽发奇想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将本来荒僻的阆州点化为神仙阆苑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赋予阆州神话般的美丽。虚实处理得当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富有浪漫色彩。②境界缥缈开阔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语言洒脱灵动。“阆山”通“阆苑”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滁州”望“阆州”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展现了多重时空的组合变化。“闻说”二字导入传说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忽又接以“楼高”句设想将来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灵动超逸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挥洒自如。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本题考查分析语言风格特点的能力。先要考虑词人的一贯风格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然后再根据具体的词句进行分析。这首词中的“楼高”句设想将来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灵动超逸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将本来荒僻的阆州点化为神仙阆苑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词风飘逸浪漫。</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27708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831" y="2015488"/>
            <a:ext cx="7669534" cy="21304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还记得当年一起进士及第时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春风得意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自以为前途似锦。可如今我却官职卑微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身老天涯。分别十年以来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我一事无成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白白辜负了当年新科进士的宴会。听说你要到的阆州有阆山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那里可以通往神仙阆苑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可我登上高楼却望不到你的家。我独处孤城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寒日无端西斜。离别的愁绪难以说尽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只见那经霜的红树连接着远处的红霞。</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1</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186626" y="3761504"/>
            <a:ext cx="3903491" cy="32194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考点技法精讲</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657" y="2911986"/>
            <a:ext cx="5723419" cy="624840"/>
          </a:xfrm>
          <a:prstGeom prst="rect">
            <a:avLst/>
          </a:prstGeom>
          <a:noFill/>
        </p:spPr>
        <p:txBody>
          <a:bodyPr wrap="square" rtlCol="0">
            <a:spAutoFit/>
          </a:bodyPr>
          <a:lstStyle/>
          <a:p>
            <a:r>
              <a:rPr lang="zh-CN" altLang="en-US" sz="3465" b="1" dirty="0">
                <a:latin typeface="微软雅黑" panose="020B0503020204020204" charset="-122"/>
                <a:ea typeface="微软雅黑" panose="020B0503020204020204" charset="-122"/>
              </a:rPr>
              <a:t>读懂诗歌始鉴赏</a:t>
            </a:r>
            <a:endParaRPr lang="zh-CN" altLang="en-US" sz="346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778528" y="2052867"/>
            <a:ext cx="1394613" cy="398780"/>
            <a:chOff x="2074961" y="4324445"/>
            <a:chExt cx="2806430" cy="626675"/>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388" y="4324445"/>
              <a:ext cx="2617003" cy="626675"/>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考点精讲</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69" name="TextBox 68"/>
          <p:cNvSpPr txBox="1"/>
          <p:nvPr/>
        </p:nvSpPr>
        <p:spPr>
          <a:xfrm>
            <a:off x="791048" y="2630164"/>
            <a:ext cx="7697024" cy="1450340"/>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角度一　读懂诗歌的题目　　</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诗歌的题目是诗歌内容的重要载体。有的题目概括了诗歌的内容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有的题目提示了诗歌的线索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有的题目奠定了诗歌的感情基调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有的题目点明了诗歌的时间、地点、对象、事件、主旨等。总之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题目是我们理解诗歌的重要切入点。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803677" y="1988147"/>
            <a:ext cx="7697024" cy="416941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9. </a:t>
            </a:r>
            <a:r>
              <a:rPr lang="en-US" altLang="zh-CN" sz="1695" b="1"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阅读下面两首唐诗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回答问题。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南园十三首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其五</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李　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男儿何不带吴钩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收取关山五十州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请君暂上凌烟阁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若个书生万户侯</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马诗二十三首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其五</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李　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大漠沙如雪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燕山月似钩。何当金络脑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快走踏清秋。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这两首诗语言风格各具特色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请加以鉴赏。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24660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16274" y="2237526"/>
            <a:ext cx="7669534"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南园十三首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中的“男儿何不带吴钩”等诗句语言直白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较为痛快淋漓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直抒胸臆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马诗二十三首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语言委婉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借骏马戴上金络脑来间接地表达自己建功立业的愿望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耐人寻味。</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南园十三首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语言直白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读后便可得出作者所要表达的思想。而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马诗二十三首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则借骏马戴上金络脑来间接地表达自己建功立业的愿望。 </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218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831" y="2015488"/>
            <a:ext cx="7669534" cy="280987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南园十三首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其五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男子汉大丈夫为什么不身佩军刀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去收取那被藩镇割据的关山五十州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请你且登上那画有开国功臣的凌烟阁去看看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又有哪一个书生曾被封为万户侯</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马诗二十三首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其五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平沙万里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在月光下像铺上一层白皑皑的霜雪。连绵的燕山山岭上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一弯明月当空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如弯钩一般。何时给我这匹骏马戴上威武的鞍具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让我在秋高气爽的战场上驰骋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建立功勋呢</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657624" y="1930545"/>
            <a:ext cx="7789029" cy="7708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 </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一、审题规范</a:t>
            </a:r>
            <a:endParaRPr lang="zh-CN" altLang="en-US" sz="1695" dirty="0">
              <a:latin typeface="微软雅黑" panose="020B0503020204020204" charset="-122"/>
              <a:ea typeface="微软雅黑" panose="020B0503020204020204" charset="-122"/>
            </a:endParaRPr>
          </a:p>
        </p:txBody>
      </p:sp>
      <p:grpSp>
        <p:nvGrpSpPr>
          <p:cNvPr id="9" name="组合 8"/>
          <p:cNvGrpSpPr/>
          <p:nvPr/>
        </p:nvGrpSpPr>
        <p:grpSpPr>
          <a:xfrm>
            <a:off x="832915" y="1907673"/>
            <a:ext cx="7765747" cy="743339"/>
            <a:chOff x="1826724" y="2719080"/>
            <a:chExt cx="20181234" cy="1931753"/>
          </a:xfrm>
        </p:grpSpPr>
        <p:sp>
          <p:nvSpPr>
            <p:cNvPr id="10" name="矩形 9"/>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53"/>
            <p:cNvSpPr txBox="1"/>
            <p:nvPr/>
          </p:nvSpPr>
          <p:spPr>
            <a:xfrm>
              <a:off x="1826724" y="2731643"/>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答题指津</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2" name="组合 72"/>
          <p:cNvGrpSpPr/>
          <p:nvPr/>
        </p:nvGrpSpPr>
        <p:grpSpPr>
          <a:xfrm>
            <a:off x="666032" y="1484983"/>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48964" y="2817812"/>
          <a:ext cx="7816215" cy="1682750"/>
        </p:xfrm>
        <a:graphic>
          <a:graphicData uri="http://schemas.openxmlformats.org/drawingml/2006/table">
            <a:tbl>
              <a:tblPr firstRow="1" firstCol="1" bandRow="1">
                <a:tableStyleId>{5940675A-B579-460E-94D1-54222C63F5DA}</a:tableStyleId>
              </a:tblPr>
              <a:tblGrid>
                <a:gridCol w="689610"/>
                <a:gridCol w="7126605"/>
              </a:tblGrid>
              <a:tr h="16827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设问</a:t>
                      </a: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请简要分析这首诗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的语言特色。</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这首诗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的</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特点主要表现在哪些方面</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请简要分析。</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这首诗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的风格是</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请结合诗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句具体分析。</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4. </a:t>
                      </a:r>
                      <a:r>
                        <a:rPr lang="zh-CN" altLang="en-US" sz="1695" kern="100" dirty="0">
                          <a:effectLst/>
                          <a:latin typeface="微软雅黑" panose="020B0503020204020204" charset="-122"/>
                          <a:ea typeface="微软雅黑" panose="020B0503020204020204" charset="-122"/>
                        </a:rPr>
                        <a:t>前人对这首诗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的评价是</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你是否同意</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请结合诗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句简要赏析。</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5. </a:t>
                      </a:r>
                      <a:r>
                        <a:rPr lang="zh-CN" altLang="en-US" sz="1695" kern="100" dirty="0">
                          <a:effectLst/>
                          <a:latin typeface="微软雅黑" panose="020B0503020204020204" charset="-122"/>
                          <a:ea typeface="微软雅黑" panose="020B0503020204020204" charset="-122"/>
                        </a:rPr>
                        <a:t>这首诗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是如何体现</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风格特点的</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请简要分析</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696060" y="2656355"/>
          <a:ext cx="7816215" cy="1942465"/>
        </p:xfrm>
        <a:graphic>
          <a:graphicData uri="http://schemas.openxmlformats.org/drawingml/2006/table">
            <a:tbl>
              <a:tblPr firstRow="1" firstCol="1" bandRow="1">
                <a:tableStyleId>{5940675A-B579-460E-94D1-54222C63F5DA}</a:tableStyleId>
              </a:tblPr>
              <a:tblGrid>
                <a:gridCol w="689610"/>
                <a:gridCol w="7126605"/>
              </a:tblGrid>
              <a:tr h="6731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辨别</a:t>
                      </a: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标志</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题干中有“语言风格”“语言特色”“语言特点”等字样</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26936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审题</a:t>
                      </a: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要点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审清题目是不是从语言角度设题的</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有没有明确是哪种风格。</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如果有明确的风格</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则要注意这种风格在具体诗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句中的体现</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如果没有指明</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则需要结合诗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句体会</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概括出风格特点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然后分析</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bl>
          </a:graphicData>
        </a:graphic>
      </p:graphicFrame>
      <p:grpSp>
        <p:nvGrpSpPr>
          <p:cNvPr id="2" name="组合 72"/>
          <p:cNvGrpSpPr/>
          <p:nvPr/>
        </p:nvGrpSpPr>
        <p:grpSpPr>
          <a:xfrm>
            <a:off x="666032" y="1484983"/>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68545" y="1987023"/>
            <a:ext cx="7789029"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43116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二、答题规范</a:t>
            </a:r>
            <a:endParaRPr lang="en-US"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831386" y="2570030"/>
          <a:ext cx="7564120" cy="6604000"/>
        </p:xfrm>
        <a:graphic>
          <a:graphicData uri="http://schemas.openxmlformats.org/drawingml/2006/table">
            <a:tbl>
              <a:tblPr>
                <a:tableStyleId>{5940675A-B579-460E-94D1-54222C63F5DA}</a:tableStyleId>
              </a:tblPr>
              <a:tblGrid>
                <a:gridCol w="438150"/>
                <a:gridCol w="7125970"/>
              </a:tblGrid>
              <a:tr h="6604000">
                <a:tc>
                  <a:txBody>
                    <a:bodyPr/>
                    <a:lstStyle/>
                    <a:p>
                      <a:pPr marL="0" algn="ctr"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答题要点</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algn="l"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整体感知。鉴赏语言风格应立足于全诗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不是揣摩个别字词的巧妙。</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调动积淀。不同的诗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人语言风格不同</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同一诗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人不同时期因生活变迁、审美变化也会导致作品语言风格不同。平时要注意了解积累诗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人的语言风格</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掌握语言风格方面的术语。赏析语言风格时要注意迁移运用。</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联系主旨。语言是为内容服务的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内容决定语言风格</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切忌脱离诗歌主旨而空谈语言。</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4. </a:t>
                      </a:r>
                      <a:r>
                        <a:rPr lang="zh-CN" altLang="en-US" sz="1695" kern="100" dirty="0">
                          <a:solidFill>
                            <a:schemeClr val="tx1"/>
                          </a:solidFill>
                          <a:latin typeface="微软雅黑" panose="020B0503020204020204" charset="-122"/>
                          <a:ea typeface="微软雅黑" panose="020B0503020204020204" charset="-122"/>
                        </a:rPr>
                        <a:t>多角度入手。鉴赏语言风格</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要从诗歌语言的格调、色彩、境界等角度入手</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831386" y="2431487"/>
          <a:ext cx="7564120" cy="7429500"/>
        </p:xfrm>
        <a:graphic>
          <a:graphicData uri="http://schemas.openxmlformats.org/drawingml/2006/table">
            <a:tbl>
              <a:tblPr>
                <a:tableStyleId>{5940675A-B579-460E-94D1-54222C63F5DA}</a:tableStyleId>
              </a:tblPr>
              <a:tblGrid>
                <a:gridCol w="438150"/>
                <a:gridCol w="7125970"/>
              </a:tblGrid>
              <a:tr h="7429500">
                <a:tc>
                  <a:txBody>
                    <a:bodyPr/>
                    <a:lstStyle/>
                    <a:p>
                      <a:pPr marL="0" algn="ctr"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答题步骤</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algn="l"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　</a:t>
                      </a: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endParaRPr lang="en-US" altLang="zh-CN"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pic>
        <p:nvPicPr>
          <p:cNvPr id="9" name="w15.jpg"/>
          <p:cNvPicPr/>
          <p:nvPr/>
        </p:nvPicPr>
        <p:blipFill>
          <a:blip r:embed="rId1" cstate="print"/>
          <a:stretch>
            <a:fillRect/>
          </a:stretch>
        </p:blipFill>
        <p:spPr>
          <a:xfrm>
            <a:off x="1496395" y="2597739"/>
            <a:ext cx="5486324" cy="228819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342519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三、答题示范</a:t>
            </a:r>
            <a:endParaRPr lang="en-US" altLang="zh-CN" sz="1695" dirty="0">
              <a:latin typeface="微软雅黑" panose="020B0503020204020204" charset="-122"/>
              <a:ea typeface="微软雅黑" panose="020B0503020204020204" charset="-122"/>
            </a:endParaRPr>
          </a:p>
          <a:p>
            <a:pPr>
              <a:lnSpc>
                <a:spcPct val="130000"/>
              </a:lnSpc>
            </a:pPr>
            <a:r>
              <a:rPr lang="zh-CN" altLang="en-US" sz="1695" b="1" dirty="0">
                <a:solidFill>
                  <a:srgbClr val="EF8340"/>
                </a:solidFill>
                <a:latin typeface="微软雅黑" panose="020B0503020204020204" charset="-122"/>
                <a:ea typeface="微软雅黑" panose="020B0503020204020204" charset="-122"/>
              </a:rPr>
              <a:t>例</a:t>
            </a: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阅读下面这首诗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回答问题。 </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横波亭为青口帅赋</a:t>
            </a:r>
            <a:r>
              <a:rPr lang="zh-CN" altLang="en-US" sz="1695" baseline="30000" dirty="0">
                <a:latin typeface="微软雅黑" panose="020B0503020204020204" charset="-122"/>
                <a:ea typeface="微软雅黑" panose="020B0503020204020204" charset="-122"/>
              </a:rPr>
              <a:t>①</a:t>
            </a:r>
            <a:endParaRPr lang="zh-CN" altLang="en-US" sz="1695" baseline="30000"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元好问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 孤亭突兀插飞流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气压元龙百尺楼</a:t>
            </a:r>
            <a:r>
              <a:rPr lang="zh-CN" altLang="en-US" sz="1695" baseline="30000"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。万里风涛接瀛海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千年豪杰壮山丘。</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疏星淡月鱼龙夜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老木清霜鸿雁秋。倚剑长歌一杯酒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浮云西北是神州。</a:t>
            </a:r>
            <a:endParaRPr lang="zh-CN" altLang="en-US" sz="1695" dirty="0">
              <a:latin typeface="微软雅黑" panose="020B0503020204020204" charset="-122"/>
              <a:ea typeface="微软雅黑" panose="020B0503020204020204" charset="-122"/>
            </a:endParaRPr>
          </a:p>
          <a:p>
            <a:pPr>
              <a:lnSpc>
                <a:spcPct val="130000"/>
              </a:lnSpc>
            </a:pPr>
            <a:r>
              <a:rPr lang="en-US" altLang="zh-CN" sz="1540"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①</a:t>
            </a:r>
            <a:r>
              <a:rPr lang="zh-CN" altLang="en-US" sz="1540" dirty="0">
                <a:latin typeface="微软雅黑" panose="020B0503020204020204" charset="-122"/>
                <a:ea typeface="微软雅黑" panose="020B0503020204020204" charset="-122"/>
              </a:rPr>
              <a:t>本诗是诗人为镇守金国青口要塞的老朋友所作</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写于元灭金之前。②元龙百尺楼</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元龙指三国时的陈登</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刘备赞扬他有文才武略。“百尺楼”指抒发壮怀的登临处。</a:t>
            </a:r>
            <a:endParaRPr lang="zh-CN" altLang="en-US" sz="1540"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有人评此诗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称其具有“豪迈”之风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请分析。</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696060" y="2320652"/>
          <a:ext cx="7644130" cy="7429500"/>
        </p:xfrm>
        <a:graphic>
          <a:graphicData uri="http://schemas.openxmlformats.org/drawingml/2006/table">
            <a:tbl>
              <a:tblPr>
                <a:tableStyleId>{5940675A-B579-460E-94D1-54222C63F5DA}</a:tableStyleId>
              </a:tblPr>
              <a:tblGrid>
                <a:gridCol w="615950"/>
                <a:gridCol w="7028180"/>
              </a:tblGrid>
              <a:tr h="1651000">
                <a:tc>
                  <a:txBody>
                    <a:bodyPr/>
                    <a:lstStyle/>
                    <a:p>
                      <a:pPr marL="0" algn="ctr"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答题要点</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algn="l"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在审本题时需要转变题干的问法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这首诗是如何体现豪迈之风的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答题范围是全诗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需要结合诗句作答</a:t>
                      </a:r>
                      <a:endParaRPr lang="zh-CN" sz="1695" kern="100" dirty="0">
                        <a:solidFill>
                          <a:schemeClr val="tx1"/>
                        </a:solidFill>
                        <a:latin typeface="微软雅黑" panose="020B0503020204020204" charset="-122"/>
                        <a:ea typeface="微软雅黑" panose="020B0503020204020204" charset="-122"/>
                        <a:cs typeface="+mn-cs"/>
                      </a:endParaRPr>
                    </a:p>
                  </a:txBody>
                  <a:tcPr marL="25656" marR="25656" marT="0" marB="0" anchor="ctr"/>
                </a:tc>
              </a:tr>
              <a:tr h="5778500">
                <a:tc>
                  <a:txBody>
                    <a:bodyPr/>
                    <a:lstStyle/>
                    <a:p>
                      <a:pPr marL="0" algn="ctr"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答题步骤</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marR="0" indent="0" algn="l" defTabSz="2118995" rtl="0" eaLnBrk="1" fontAlgn="auto" latinLnBrk="0" hangingPunct="1">
                        <a:lnSpc>
                          <a:spcPts val="65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一是思想情感豪迈</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1)</a:t>
                      </a:r>
                      <a:r>
                        <a:rPr lang="zh-CN" altLang="en-US" sz="1695" kern="100" dirty="0">
                          <a:solidFill>
                            <a:schemeClr val="tx1"/>
                          </a:solidFill>
                          <a:latin typeface="微软雅黑" panose="020B0503020204020204" charset="-122"/>
                          <a:ea typeface="微软雅黑" panose="020B0503020204020204" charset="-122"/>
                        </a:rPr>
                        <a:t>如在首联和颔联中</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诗人以横波亭的孤高气势</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周围山川的雄壮</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2)</a:t>
                      </a:r>
                      <a:r>
                        <a:rPr lang="zh-CN" altLang="en-US" sz="1695" kern="100" dirty="0">
                          <a:solidFill>
                            <a:schemeClr val="tx1"/>
                          </a:solidFill>
                          <a:latin typeface="微软雅黑" panose="020B0503020204020204" charset="-122"/>
                          <a:ea typeface="微软雅黑" panose="020B0503020204020204" charset="-122"/>
                        </a:rPr>
                        <a:t>烘托青口帅之豪情</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3)</a:t>
                      </a:r>
                      <a:r>
                        <a:rPr lang="zh-CN" altLang="en-US" sz="1695" kern="100" dirty="0">
                          <a:solidFill>
                            <a:schemeClr val="tx1"/>
                          </a:solidFill>
                          <a:latin typeface="微软雅黑" panose="020B0503020204020204" charset="-122"/>
                          <a:ea typeface="微软雅黑" panose="020B0503020204020204" charset="-122"/>
                        </a:rPr>
                        <a:t>尾联写倚剑高歌</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慷慨豪饮</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遥想西北神州</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2)</a:t>
                      </a:r>
                      <a:r>
                        <a:rPr lang="zh-CN" altLang="en-US" sz="1695" kern="100" dirty="0">
                          <a:solidFill>
                            <a:schemeClr val="tx1"/>
                          </a:solidFill>
                          <a:latin typeface="微软雅黑" panose="020B0503020204020204" charset="-122"/>
                          <a:ea typeface="微软雅黑" panose="020B0503020204020204" charset="-122"/>
                        </a:rPr>
                        <a:t>表现出诗人重整河山、收复中原的豪迈气概。</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3)</a:t>
                      </a:r>
                      <a:endParaRPr lang="en-US" altLang="zh-CN" sz="1695" kern="100" dirty="0">
                        <a:solidFill>
                          <a:schemeClr val="tx1"/>
                        </a:solidFill>
                        <a:latin typeface="微软雅黑" panose="020B0503020204020204" charset="-122"/>
                        <a:ea typeface="微软雅黑" panose="020B0503020204020204" charset="-122"/>
                      </a:endParaRPr>
                    </a:p>
                    <a:p>
                      <a:pPr marL="0" marR="0" indent="0" algn="l" defTabSz="2118995" rtl="0" eaLnBrk="1" fontAlgn="auto" latinLnBrk="0" hangingPunct="1">
                        <a:lnSpc>
                          <a:spcPts val="65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二是用词不凡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1)</a:t>
                      </a:r>
                      <a:r>
                        <a:rPr lang="zh-CN" altLang="en-US" sz="1695" kern="100" dirty="0">
                          <a:solidFill>
                            <a:schemeClr val="tx1"/>
                          </a:solidFill>
                          <a:latin typeface="微软雅黑" panose="020B0503020204020204" charset="-122"/>
                          <a:ea typeface="微软雅黑" panose="020B0503020204020204" charset="-122"/>
                        </a:rPr>
                        <a:t>如“插”“压”形象地写出横波亭下临飞流的险要之势</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颔联中“万里”“千年”分别从空间的广阔与时间的悠远的角度</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2)</a:t>
                      </a:r>
                      <a:r>
                        <a:rPr lang="zh-CN" altLang="en-US" sz="1695" kern="100" dirty="0">
                          <a:solidFill>
                            <a:schemeClr val="tx1"/>
                          </a:solidFill>
                          <a:latin typeface="微软雅黑" panose="020B0503020204020204" charset="-122"/>
                          <a:ea typeface="微软雅黑" panose="020B0503020204020204" charset="-122"/>
                        </a:rPr>
                        <a:t>表现了景的壮观与人的豪情。</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3)</a:t>
                      </a:r>
                      <a:endParaRPr lang="zh-CN" sz="1695" kern="100" dirty="0">
                        <a:solidFill>
                          <a:schemeClr val="tx1"/>
                        </a:solidFill>
                        <a:latin typeface="微软雅黑" panose="020B0503020204020204" charset="-122"/>
                        <a:ea typeface="微软雅黑" panose="020B0503020204020204" charset="-122"/>
                        <a:cs typeface="+mn-cs"/>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23549" y="1960439"/>
            <a:ext cx="7619048" cy="348932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10. </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Ⅲ] </a:t>
            </a:r>
            <a:r>
              <a:rPr lang="zh-CN" altLang="en-US" sz="1695" dirty="0">
                <a:latin typeface="微软雅黑" panose="020B0503020204020204" charset="-122"/>
                <a:ea typeface="微软雅黑" panose="020B0503020204020204" charset="-122"/>
              </a:rPr>
              <a:t>阅读下面这首唐诗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完成后面的题目。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插田歌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节选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刘禹锡</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冈头花草齐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燕子东西飞。</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田塍望如线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白水光参差。 </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农妇白纻裙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农父绿蓑衣。</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 齐唱郢中歌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嘤咛如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竹枝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酬乐天扬州初逢席上见赠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这几句诗的语言风格有什么不同</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78528" y="2071273"/>
          <a:ext cx="7708900" cy="3269615"/>
        </p:xfrm>
        <a:graphic>
          <a:graphicData uri="http://schemas.openxmlformats.org/drawingml/2006/table">
            <a:tbl>
              <a:tblPr firstRow="1" firstCol="1" bandRow="1">
                <a:tableStyleId>{5940675A-B579-460E-94D1-54222C63F5DA}</a:tableStyleId>
              </a:tblPr>
              <a:tblGrid>
                <a:gridCol w="1715135"/>
                <a:gridCol w="1327150"/>
                <a:gridCol w="4666615"/>
              </a:tblGrid>
              <a:tr h="373380">
                <a:tc>
                  <a:txBody>
                    <a:bodyPr/>
                    <a:lstStyle/>
                    <a:p>
                      <a:pPr algn="ctr">
                        <a:lnSpc>
                          <a:spcPct val="120000"/>
                        </a:lnSpc>
                        <a:spcAft>
                          <a:spcPts val="0"/>
                        </a:spcAft>
                      </a:pPr>
                      <a:r>
                        <a:rPr lang="zh-CN" sz="1695" kern="100">
                          <a:effectLst/>
                          <a:latin typeface="微软雅黑" panose="020B0503020204020204" charset="-122"/>
                          <a:ea typeface="微软雅黑" panose="020B0503020204020204" charset="-122"/>
                        </a:rPr>
                        <a:t>卷别</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诗题</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8307" marR="8307" marT="0" marB="0" anchor="ctr"/>
                </a:tc>
                <a:tc>
                  <a:txBody>
                    <a:bodyPr/>
                    <a:lstStyle/>
                    <a:p>
                      <a:pPr algn="ctr">
                        <a:lnSpc>
                          <a:spcPct val="120000"/>
                        </a:lnSpc>
                        <a:spcAft>
                          <a:spcPts val="0"/>
                        </a:spcAft>
                      </a:pPr>
                      <a:r>
                        <a:rPr lang="zh-CN" sz="1695" kern="100">
                          <a:effectLst/>
                          <a:latin typeface="微软雅黑" panose="020B0503020204020204" charset="-122"/>
                          <a:ea typeface="微软雅黑" panose="020B0503020204020204" charset="-122"/>
                        </a:rPr>
                        <a:t>重要信息</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32790">
                <a:tc>
                  <a:txBody>
                    <a:bodyPr/>
                    <a:lstStyle/>
                    <a:p>
                      <a:pPr algn="ctr">
                        <a:lnSpc>
                          <a:spcPct val="120000"/>
                        </a:lnSpc>
                        <a:spcAft>
                          <a:spcPts val="0"/>
                        </a:spcAft>
                      </a:pPr>
                      <a:r>
                        <a:rPr lang="en-US" sz="1695" kern="100" dirty="0">
                          <a:effectLst/>
                          <a:latin typeface="微软雅黑" panose="020B0503020204020204" charset="-122"/>
                          <a:ea typeface="微软雅黑" panose="020B0503020204020204" charset="-122"/>
                        </a:rPr>
                        <a:t>2018</a:t>
                      </a:r>
                      <a:r>
                        <a:rPr lang="zh-CN" sz="1695" kern="100" dirty="0">
                          <a:effectLst/>
                          <a:latin typeface="微软雅黑" panose="020B0503020204020204" charset="-122"/>
                          <a:ea typeface="微软雅黑" panose="020B0503020204020204" charset="-122"/>
                        </a:rPr>
                        <a:t>年全国卷</a:t>
                      </a:r>
                      <a:r>
                        <a:rPr lang="en-US" sz="1695" kern="100" dirty="0">
                          <a:effectLst/>
                          <a:latin typeface="微软雅黑" panose="020B0503020204020204" charset="-122"/>
                          <a:ea typeface="微软雅黑" panose="020B0503020204020204" charset="-122"/>
                        </a:rPr>
                        <a:t>Ⅱ</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20000"/>
                        </a:lnSpc>
                        <a:spcAft>
                          <a:spcPts val="0"/>
                        </a:spcAft>
                      </a:pPr>
                      <a:r>
                        <a:rPr lang="zh-CN" sz="1695" kern="100">
                          <a:effectLst/>
                          <a:latin typeface="微软雅黑" panose="020B0503020204020204" charset="-122"/>
                          <a:ea typeface="微软雅黑" panose="020B0503020204020204" charset="-122"/>
                        </a:rPr>
                        <a:t>　题醉中所作草书卷后</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8307" marR="8307" marT="0" marB="0" anchor="ctr"/>
                </a:tc>
                <a:tc>
                  <a:txBody>
                    <a:bodyPr/>
                    <a:lstStyle/>
                    <a:p>
                      <a:pPr algn="just">
                        <a:lnSpc>
                          <a:spcPct val="120000"/>
                        </a:lnSpc>
                        <a:spcAft>
                          <a:spcPts val="0"/>
                        </a:spcAft>
                      </a:pPr>
                      <a:r>
                        <a:rPr lang="zh-CN" sz="1695" kern="100">
                          <a:effectLst/>
                          <a:latin typeface="微软雅黑" panose="020B0503020204020204" charset="-122"/>
                          <a:ea typeface="微软雅黑" panose="020B0503020204020204" charset="-122"/>
                        </a:rPr>
                        <a:t>　点明了写作的对象</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31520">
                <a:tc>
                  <a:txBody>
                    <a:bodyPr/>
                    <a:lstStyle/>
                    <a:p>
                      <a:pPr algn="ctr">
                        <a:lnSpc>
                          <a:spcPct val="120000"/>
                        </a:lnSpc>
                        <a:spcAft>
                          <a:spcPts val="0"/>
                        </a:spcAft>
                      </a:pPr>
                      <a:r>
                        <a:rPr lang="en-US" sz="1695" kern="100" dirty="0">
                          <a:effectLst/>
                          <a:latin typeface="微软雅黑" panose="020B0503020204020204" charset="-122"/>
                          <a:ea typeface="微软雅黑" panose="020B0503020204020204" charset="-122"/>
                        </a:rPr>
                        <a:t>2017</a:t>
                      </a:r>
                      <a:r>
                        <a:rPr lang="zh-CN" sz="1695" kern="100" dirty="0">
                          <a:effectLst/>
                          <a:latin typeface="微软雅黑" panose="020B0503020204020204" charset="-122"/>
                          <a:ea typeface="微软雅黑" panose="020B0503020204020204" charset="-122"/>
                        </a:rPr>
                        <a:t>年全国卷</a:t>
                      </a:r>
                      <a:r>
                        <a:rPr lang="en-US" sz="1695" kern="100" dirty="0">
                          <a:effectLst/>
                          <a:latin typeface="微软雅黑" panose="020B0503020204020204" charset="-122"/>
                          <a:ea typeface="微软雅黑" panose="020B0503020204020204" charset="-122"/>
                        </a:rPr>
                        <a:t>Ⅰ</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20000"/>
                        </a:lnSpc>
                        <a:spcAft>
                          <a:spcPts val="0"/>
                        </a:spcAft>
                      </a:pPr>
                      <a:r>
                        <a:rPr lang="zh-CN" sz="1695" kern="100">
                          <a:effectLst/>
                          <a:latin typeface="微软雅黑" panose="020B0503020204020204" charset="-122"/>
                          <a:ea typeface="微软雅黑" panose="020B0503020204020204" charset="-122"/>
                        </a:rPr>
                        <a:t>　礼部贡院阅进士就试</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8307" marR="8307" marT="0" marB="0" anchor="ctr"/>
                </a:tc>
                <a:tc>
                  <a:txBody>
                    <a:bodyPr/>
                    <a:lstStyle/>
                    <a:p>
                      <a:pPr algn="just">
                        <a:lnSpc>
                          <a:spcPct val="12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①</a:t>
                      </a:r>
                      <a:r>
                        <a:rPr lang="zh-CN" sz="1695" kern="100" dirty="0">
                          <a:effectLst/>
                          <a:latin typeface="微软雅黑" panose="020B0503020204020204" charset="-122"/>
                          <a:ea typeface="微软雅黑" panose="020B0503020204020204" charset="-122"/>
                        </a:rPr>
                        <a:t>点明了地点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礼部贡院</a:t>
                      </a:r>
                      <a:r>
                        <a:rPr lang="en-US" sz="1695" kern="100" dirty="0">
                          <a:effectLst/>
                          <a:latin typeface="微软雅黑" panose="020B0503020204020204" charset="-122"/>
                          <a:ea typeface="微软雅黑" panose="020B0503020204020204" charset="-122"/>
                        </a:rPr>
                        <a:t>);②</a:t>
                      </a:r>
                      <a:r>
                        <a:rPr lang="zh-CN" sz="1695" kern="100" dirty="0">
                          <a:effectLst/>
                          <a:latin typeface="微软雅黑" panose="020B0503020204020204" charset="-122"/>
                          <a:ea typeface="微软雅黑" panose="020B0503020204020204" charset="-122"/>
                        </a:rPr>
                        <a:t>点明了事件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阅进士就试</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32155">
                <a:tc>
                  <a:txBody>
                    <a:bodyPr/>
                    <a:lstStyle/>
                    <a:p>
                      <a:pPr algn="ctr">
                        <a:lnSpc>
                          <a:spcPct val="120000"/>
                        </a:lnSpc>
                        <a:spcAft>
                          <a:spcPts val="0"/>
                        </a:spcAft>
                      </a:pPr>
                      <a:r>
                        <a:rPr lang="en-US" sz="1695" kern="100" dirty="0">
                          <a:effectLst/>
                          <a:latin typeface="微软雅黑" panose="020B0503020204020204" charset="-122"/>
                          <a:ea typeface="微软雅黑" panose="020B0503020204020204" charset="-122"/>
                        </a:rPr>
                        <a:t>2017</a:t>
                      </a:r>
                      <a:r>
                        <a:rPr lang="zh-CN" sz="1695" kern="100" dirty="0">
                          <a:effectLst/>
                          <a:latin typeface="微软雅黑" panose="020B0503020204020204" charset="-122"/>
                          <a:ea typeface="微软雅黑" panose="020B0503020204020204" charset="-122"/>
                        </a:rPr>
                        <a:t>年全国卷</a:t>
                      </a:r>
                      <a:r>
                        <a:rPr lang="en-US" sz="1695" kern="100" dirty="0">
                          <a:effectLst/>
                          <a:latin typeface="微软雅黑" panose="020B0503020204020204" charset="-122"/>
                          <a:ea typeface="微软雅黑" panose="020B0503020204020204" charset="-122"/>
                        </a:rPr>
                        <a:t>Ⅱ</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20000"/>
                        </a:lnSpc>
                        <a:spcAft>
                          <a:spcPts val="0"/>
                        </a:spcAft>
                      </a:pPr>
                      <a:r>
                        <a:rPr lang="zh-CN" sz="1695" kern="100" dirty="0">
                          <a:effectLst/>
                          <a:latin typeface="微软雅黑" panose="020B0503020204020204" charset="-122"/>
                          <a:ea typeface="微软雅黑" panose="020B0503020204020204" charset="-122"/>
                        </a:rPr>
                        <a:t>送子由使契丹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8307" marR="8307" marT="0" marB="0" anchor="ctr"/>
                </a:tc>
                <a:tc>
                  <a:txBody>
                    <a:bodyPr/>
                    <a:lstStyle/>
                    <a:p>
                      <a:pPr algn="just">
                        <a:lnSpc>
                          <a:spcPct val="120000"/>
                        </a:lnSpc>
                        <a:spcAft>
                          <a:spcPts val="0"/>
                        </a:spcAft>
                      </a:pPr>
                      <a:r>
                        <a:rPr lang="zh-CN" sz="1695" kern="100">
                          <a:effectLst/>
                          <a:latin typeface="微软雅黑" panose="020B0503020204020204" charset="-122"/>
                          <a:ea typeface="微软雅黑" panose="020B0503020204020204" charset="-122"/>
                        </a:rPr>
                        <a:t>　</a:t>
                      </a:r>
                      <a:r>
                        <a:rPr lang="en-US" sz="1695" kern="100">
                          <a:effectLst/>
                          <a:latin typeface="微软雅黑" panose="020B0503020204020204" charset="-122"/>
                          <a:ea typeface="微软雅黑" panose="020B0503020204020204" charset="-122"/>
                        </a:rPr>
                        <a:t>①</a:t>
                      </a:r>
                      <a:r>
                        <a:rPr lang="zh-CN" sz="1695" kern="100">
                          <a:effectLst/>
                          <a:latin typeface="微软雅黑" panose="020B0503020204020204" charset="-122"/>
                          <a:ea typeface="微软雅黑" panose="020B0503020204020204" charset="-122"/>
                        </a:rPr>
                        <a:t>“送”表明了题材是送别诗</a:t>
                      </a:r>
                      <a:r>
                        <a:rPr lang="en-US" sz="1695" kern="100">
                          <a:effectLst/>
                          <a:latin typeface="微软雅黑" panose="020B0503020204020204" charset="-122"/>
                          <a:ea typeface="微软雅黑" panose="020B0503020204020204" charset="-122"/>
                        </a:rPr>
                        <a:t>;②</a:t>
                      </a:r>
                      <a:r>
                        <a:rPr lang="zh-CN" sz="1695" kern="100">
                          <a:effectLst/>
                          <a:latin typeface="微软雅黑" panose="020B0503020204020204" charset="-122"/>
                          <a:ea typeface="微软雅黑" panose="020B0503020204020204" charset="-122"/>
                        </a:rPr>
                        <a:t>“子由”是送别的对象</a:t>
                      </a:r>
                      <a:r>
                        <a:rPr lang="en-US" sz="1695" kern="100">
                          <a:effectLst/>
                          <a:latin typeface="微软雅黑" panose="020B0503020204020204" charset="-122"/>
                          <a:ea typeface="微软雅黑" panose="020B0503020204020204" charset="-122"/>
                        </a:rPr>
                        <a:t>;③</a:t>
                      </a:r>
                      <a:r>
                        <a:rPr lang="zh-CN" sz="1695" kern="100">
                          <a:effectLst/>
                          <a:latin typeface="微软雅黑" panose="020B0503020204020204" charset="-122"/>
                          <a:ea typeface="微软雅黑" panose="020B0503020204020204" charset="-122"/>
                        </a:rPr>
                        <a:t>“使契丹”点明了出使的目的地</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49885">
                <a:tc>
                  <a:txBody>
                    <a:bodyPr/>
                    <a:lstStyle/>
                    <a:p>
                      <a:pPr algn="ctr">
                        <a:lnSpc>
                          <a:spcPct val="120000"/>
                        </a:lnSpc>
                        <a:spcAft>
                          <a:spcPts val="0"/>
                        </a:spcAft>
                      </a:pPr>
                      <a:r>
                        <a:rPr lang="en-US" sz="1695" kern="100" dirty="0">
                          <a:effectLst/>
                          <a:latin typeface="微软雅黑" panose="020B0503020204020204" charset="-122"/>
                          <a:ea typeface="微软雅黑" panose="020B0503020204020204" charset="-122"/>
                        </a:rPr>
                        <a:t>2016</a:t>
                      </a:r>
                      <a:r>
                        <a:rPr lang="zh-CN" sz="1695" kern="100" dirty="0">
                          <a:effectLst/>
                          <a:latin typeface="微软雅黑" panose="020B0503020204020204" charset="-122"/>
                          <a:ea typeface="微软雅黑" panose="020B0503020204020204" charset="-122"/>
                        </a:rPr>
                        <a:t>年全国卷</a:t>
                      </a:r>
                      <a:r>
                        <a:rPr lang="en-US" sz="1695" kern="100" dirty="0">
                          <a:effectLst/>
                          <a:latin typeface="微软雅黑" panose="020B0503020204020204" charset="-122"/>
                          <a:ea typeface="微软雅黑" panose="020B0503020204020204" charset="-122"/>
                        </a:rPr>
                        <a:t>Ⅰ</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20000"/>
                        </a:lnSpc>
                        <a:spcAft>
                          <a:spcPts val="0"/>
                        </a:spcAft>
                      </a:pPr>
                      <a:r>
                        <a:rPr lang="zh-CN" sz="1695" kern="100" dirty="0">
                          <a:effectLst/>
                          <a:latin typeface="微软雅黑" panose="020B0503020204020204" charset="-122"/>
                          <a:ea typeface="微软雅黑" panose="020B0503020204020204" charset="-122"/>
                        </a:rPr>
                        <a:t>金陵望汉江</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8307" marR="8307" marT="0" marB="0" anchor="ctr"/>
                </a:tc>
                <a:tc>
                  <a:txBody>
                    <a:bodyPr/>
                    <a:lstStyle/>
                    <a:p>
                      <a:pPr algn="just">
                        <a:lnSpc>
                          <a:spcPct val="120000"/>
                        </a:lnSpc>
                        <a:spcAft>
                          <a:spcPts val="0"/>
                        </a:spcAft>
                      </a:pPr>
                      <a:r>
                        <a:rPr lang="zh-CN" sz="1695" kern="100">
                          <a:effectLst/>
                          <a:latin typeface="微软雅黑" panose="020B0503020204020204" charset="-122"/>
                          <a:ea typeface="微软雅黑" panose="020B0503020204020204" charset="-122"/>
                        </a:rPr>
                        <a:t>　</a:t>
                      </a:r>
                      <a:r>
                        <a:rPr lang="en-US" sz="1695" kern="100">
                          <a:effectLst/>
                          <a:latin typeface="微软雅黑" panose="020B0503020204020204" charset="-122"/>
                          <a:ea typeface="微软雅黑" panose="020B0503020204020204" charset="-122"/>
                        </a:rPr>
                        <a:t>①</a:t>
                      </a:r>
                      <a:r>
                        <a:rPr lang="zh-CN" sz="1695" kern="100">
                          <a:effectLst/>
                          <a:latin typeface="微软雅黑" panose="020B0503020204020204" charset="-122"/>
                          <a:ea typeface="微软雅黑" panose="020B0503020204020204" charset="-122"/>
                        </a:rPr>
                        <a:t>点明了地点</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金陵</a:t>
                      </a:r>
                      <a:r>
                        <a:rPr lang="en-US" sz="1695" kern="100">
                          <a:effectLst/>
                          <a:latin typeface="微软雅黑" panose="020B0503020204020204" charset="-122"/>
                          <a:ea typeface="微软雅黑" panose="020B0503020204020204" charset="-122"/>
                        </a:rPr>
                        <a:t>);②</a:t>
                      </a:r>
                      <a:r>
                        <a:rPr lang="zh-CN" sz="1695" kern="100">
                          <a:effectLst/>
                          <a:latin typeface="微软雅黑" panose="020B0503020204020204" charset="-122"/>
                          <a:ea typeface="微软雅黑" panose="020B0503020204020204" charset="-122"/>
                        </a:rPr>
                        <a:t>点明了事件</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望汉江</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49885">
                <a:tc>
                  <a:txBody>
                    <a:bodyPr/>
                    <a:lstStyle/>
                    <a:p>
                      <a:pPr algn="ctr">
                        <a:lnSpc>
                          <a:spcPct val="120000"/>
                        </a:lnSpc>
                        <a:spcAft>
                          <a:spcPts val="0"/>
                        </a:spcAft>
                      </a:pPr>
                      <a:r>
                        <a:rPr lang="en-US" sz="1695" kern="100" dirty="0">
                          <a:effectLst/>
                          <a:latin typeface="微软雅黑" panose="020B0503020204020204" charset="-122"/>
                          <a:ea typeface="微软雅黑" panose="020B0503020204020204" charset="-122"/>
                        </a:rPr>
                        <a:t>2016</a:t>
                      </a:r>
                      <a:r>
                        <a:rPr lang="zh-CN" sz="1695" kern="100" dirty="0">
                          <a:effectLst/>
                          <a:latin typeface="微软雅黑" panose="020B0503020204020204" charset="-122"/>
                          <a:ea typeface="微软雅黑" panose="020B0503020204020204" charset="-122"/>
                        </a:rPr>
                        <a:t>年全国卷</a:t>
                      </a:r>
                      <a:r>
                        <a:rPr lang="en-US" sz="1695" kern="100" dirty="0">
                          <a:effectLst/>
                          <a:latin typeface="微软雅黑" panose="020B0503020204020204" charset="-122"/>
                          <a:ea typeface="微软雅黑" panose="020B0503020204020204" charset="-122"/>
                        </a:rPr>
                        <a:t>Ⅲ</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20000"/>
                        </a:lnSpc>
                        <a:spcAft>
                          <a:spcPts val="0"/>
                        </a:spcAft>
                      </a:pPr>
                      <a:r>
                        <a:rPr lang="zh-CN" sz="1695" kern="100" dirty="0">
                          <a:effectLst/>
                          <a:latin typeface="微软雅黑" panose="020B0503020204020204" charset="-122"/>
                          <a:ea typeface="微软雅黑" panose="020B0503020204020204" charset="-122"/>
                        </a:rPr>
                        <a:t>内宴奉诏作</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8307" marR="8307" marT="0" marB="0" anchor="ctr"/>
                </a:tc>
                <a:tc>
                  <a:txBody>
                    <a:bodyPr/>
                    <a:lstStyle/>
                    <a:p>
                      <a:pPr algn="just">
                        <a:lnSpc>
                          <a:spcPct val="12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①</a:t>
                      </a:r>
                      <a:r>
                        <a:rPr lang="zh-CN" sz="1695" kern="100" dirty="0">
                          <a:effectLst/>
                          <a:latin typeface="微软雅黑" panose="020B0503020204020204" charset="-122"/>
                          <a:ea typeface="微软雅黑" panose="020B0503020204020204" charset="-122"/>
                        </a:rPr>
                        <a:t>点明了地点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内宴</a:t>
                      </a:r>
                      <a:r>
                        <a:rPr lang="en-US" sz="1695" kern="100" dirty="0">
                          <a:effectLst/>
                          <a:latin typeface="微软雅黑" panose="020B0503020204020204" charset="-122"/>
                          <a:ea typeface="微软雅黑" panose="020B0503020204020204" charset="-122"/>
                        </a:rPr>
                        <a:t>);②</a:t>
                      </a:r>
                      <a:r>
                        <a:rPr lang="zh-CN" sz="1695" kern="100" dirty="0">
                          <a:effectLst/>
                          <a:latin typeface="微软雅黑" panose="020B0503020204020204" charset="-122"/>
                          <a:ea typeface="微软雅黑" panose="020B0503020204020204" charset="-122"/>
                        </a:rPr>
                        <a:t>点明了写作原因</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奉诏</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696060" y="2043565"/>
            <a:ext cx="7741564" cy="31909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786460" y="2042340"/>
            <a:ext cx="7498567"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酬乐天扬州初逢席上见赠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对仗工稳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用典精当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语言雅丽平整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这几句诗则采用了民歌俚曲的表现手法描写田野风光和劳动场景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语言通俗浅显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清新流畅。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本题考查比较诗歌语言风格的能力。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酬乐天扬州初逢席上见赠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是一首七言律诗。而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插田歌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为乐府诗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写的是田野风光和农民插秧的劳动场景。体裁的不同决定了二者语言风格不同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酬乐天扬州初逢席上见赠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对仗工整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且运用典故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语言雅丽平整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插田歌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则将乐府诗长于叙事的特点与山歌俚曲清新流畅的风格相结合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语言通俗浅显。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03677" y="2015856"/>
            <a:ext cx="7632793" cy="2078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804831" y="2042340"/>
            <a:ext cx="7651164" cy="770890"/>
          </a:xfrm>
          <a:prstGeom prst="rect">
            <a:avLst/>
          </a:prstGeom>
        </p:spPr>
        <p:txBody>
          <a:bodyPr wrap="square">
            <a:spAutoFit/>
          </a:bodyPr>
          <a:lstStyle/>
          <a:p>
            <a:pPr eaLnBrk="1" hangingPunct="1">
              <a:lnSpc>
                <a:spcPct val="130000"/>
              </a:lnSpc>
              <a:buNone/>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zh-CN" altLang="en-US" sz="1695" b="1"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请完成专项对点练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十五</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130" y="865787"/>
            <a:ext cx="9111861" cy="5126426"/>
          </a:xfrm>
          <a:prstGeom prst="rect">
            <a:avLst/>
          </a:prstGeom>
        </p:spPr>
      </p:pic>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4</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3903491" cy="321945"/>
          </a:xfrm>
          <a:prstGeom prst="rect">
            <a:avLst/>
          </a:prstGeom>
          <a:noFill/>
        </p:spPr>
        <p:txBody>
          <a:bodyPr wrap="square" rtlCol="0">
            <a:spAutoFit/>
          </a:bodyPr>
          <a:lstStyle/>
          <a:p>
            <a:pPr algn="ctr"/>
            <a:r>
              <a:rPr lang="zh-CN" altLang="en-US" sz="1500" dirty="0">
                <a:latin typeface="微软雅黑" panose="020B0503020204020204" charset="-122"/>
                <a:ea typeface="微软雅黑" panose="020B0503020204020204" charset="-122"/>
                <a:hlinkClick r:id="rId2"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3" action="ppaction://hlinksldjump"/>
              </a:rPr>
              <a:t>考点技法精讲 </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657" y="2856725"/>
            <a:ext cx="5529458" cy="654050"/>
          </a:xfrm>
          <a:prstGeom prst="rect">
            <a:avLst/>
          </a:prstGeom>
          <a:noFill/>
        </p:spPr>
        <p:txBody>
          <a:bodyPr wrap="square" rtlCol="0">
            <a:spAutoFit/>
          </a:bodyPr>
          <a:lstStyle/>
          <a:p>
            <a:r>
              <a:rPr lang="zh-CN" altLang="en-US" sz="3655" b="1" dirty="0">
                <a:latin typeface="微软雅黑" panose="020B0503020204020204" charset="-122"/>
                <a:ea typeface="微软雅黑" panose="020B0503020204020204" charset="-122"/>
              </a:rPr>
              <a:t>鉴赏古代诗歌的表达技巧</a:t>
            </a:r>
            <a:endParaRPr lang="zh-CN" altLang="en-US" sz="365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8528" y="2002052"/>
            <a:ext cx="7619048" cy="24244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51039" y="1996145"/>
            <a:ext cx="7646537" cy="191071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在“古诗文阅读”中对该考点提出的要求是“鉴赏文学作品的表达技巧”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D</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表达技巧是古代诗歌鉴赏命题的重点之一。考题一般以主观题的形式呈现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Ⅱ</a:t>
            </a:r>
            <a:r>
              <a:rPr lang="zh-CN" altLang="en-US" sz="1695" dirty="0">
                <a:latin typeface="微软雅黑" panose="020B0503020204020204" charset="-122"/>
                <a:ea typeface="微软雅黑" panose="020B0503020204020204" charset="-122"/>
              </a:rPr>
              <a:t>考查结构安排的作用。鉴赏古代诗歌的表达技巧是高考考查的重点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要重点复习</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68"/>
          <p:cNvSpPr txBox="1"/>
          <p:nvPr/>
        </p:nvSpPr>
        <p:spPr>
          <a:xfrm>
            <a:off x="803677" y="1988147"/>
            <a:ext cx="7619048" cy="3797300"/>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标“*”的为本考点题。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1. </a:t>
            </a: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 </a:t>
            </a:r>
            <a:r>
              <a:rPr lang="zh-CN" altLang="en-US" sz="1695" dirty="0">
                <a:latin typeface="微软雅黑" panose="020B0503020204020204" charset="-122"/>
                <a:ea typeface="微软雅黑" panose="020B0503020204020204" charset="-122"/>
              </a:rPr>
              <a:t>阅读下面这首唐诗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丹青引赠曹将军霸</a:t>
            </a:r>
            <a:r>
              <a:rPr lang="zh-CN" altLang="en-US" sz="1695" baseline="30000" dirty="0">
                <a:latin typeface="微软雅黑" panose="020B0503020204020204" charset="-122"/>
                <a:ea typeface="微软雅黑" panose="020B0503020204020204" charset="-122"/>
              </a:rPr>
              <a:t>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节选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杜　甫</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先帝天马玉花骢</a:t>
            </a:r>
            <a:r>
              <a:rPr lang="zh-CN" altLang="en-US" sz="1695" baseline="30000" dirty="0">
                <a:latin typeface="微软雅黑" panose="020B0503020204020204" charset="-122"/>
                <a:ea typeface="微软雅黑" panose="020B0503020204020204" charset="-122"/>
              </a:rPr>
              <a:t>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画工如山貌不同。</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是日牵来赤墀下</a:t>
            </a:r>
            <a:r>
              <a:rPr lang="zh-CN" altLang="en-US" sz="1695" baseline="30000" dirty="0">
                <a:latin typeface="微软雅黑" panose="020B0503020204020204" charset="-122"/>
                <a:ea typeface="微软雅黑" panose="020B0503020204020204" charset="-122"/>
              </a:rPr>
              <a:t>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迥立阊阖生长风</a:t>
            </a:r>
            <a:r>
              <a:rPr lang="zh-CN" altLang="en-US" sz="1695" baseline="30000" dirty="0">
                <a:latin typeface="微软雅黑" panose="020B0503020204020204" charset="-122"/>
                <a:ea typeface="微软雅黑" panose="020B0503020204020204" charset="-122"/>
              </a:rPr>
              <a:t>④</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诏谓将军拂绢素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意匠惨淡经营中。</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斯须九重真龙出</a:t>
            </a:r>
            <a:r>
              <a:rPr lang="zh-CN" altLang="en-US" sz="1695" baseline="30000" dirty="0">
                <a:latin typeface="微软雅黑" panose="020B0503020204020204" charset="-122"/>
                <a:ea typeface="微软雅黑" panose="020B0503020204020204" charset="-122"/>
              </a:rPr>
              <a:t>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一洗万古凡马空。</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①</a:t>
            </a:r>
            <a:r>
              <a:rPr lang="zh-CN" altLang="en-US" sz="1540" dirty="0">
                <a:latin typeface="微软雅黑" panose="020B0503020204020204" charset="-122"/>
                <a:ea typeface="微软雅黑" panose="020B0503020204020204" charset="-122"/>
              </a:rPr>
              <a:t>曹将军霸</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曹霸</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唐代著名画家</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官至左武卫将军。②玉花骢</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唐玄宗御马名。③赤墀</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宫殿前的红色台阶。④阊阖</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传说中的天门</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这里指宫门。⑤斯须</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一会儿。</a:t>
            </a:r>
            <a:endParaRPr lang="zh-CN" altLang="en-US" sz="1540" dirty="0">
              <a:latin typeface="微软雅黑" panose="020B0503020204020204" charset="-122"/>
              <a:ea typeface="微软雅黑" panose="020B0503020204020204" charset="-122"/>
            </a:endParaRPr>
          </a:p>
          <a:p>
            <a:pPr>
              <a:lnSpc>
                <a:spcPct val="130000"/>
              </a:lnSpc>
              <a:spcAft>
                <a:spcPts val="0"/>
              </a:spcAft>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68"/>
          <p:cNvSpPr txBox="1"/>
          <p:nvPr/>
        </p:nvSpPr>
        <p:spPr>
          <a:xfrm>
            <a:off x="786166" y="2302071"/>
            <a:ext cx="7619048" cy="1386205"/>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如何理解曹霸画的马“一洗万古凡马空”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曹霸是怎样做到的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请简要分析。</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矩形 10"/>
          <p:cNvSpPr/>
          <p:nvPr/>
        </p:nvSpPr>
        <p:spPr>
          <a:xfrm>
            <a:off x="803677" y="3872339"/>
            <a:ext cx="7619048" cy="12468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29023" y="3964487"/>
            <a:ext cx="7705383" cy="17900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曹霸所画玉花骢神奇雄俊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如飞龙跃出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其他人画的“凡马”在此马面前都不免相形失色。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曹霸先凝神构思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苦心布局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然后落笔挥洒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顷刻之间一气呵成。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意思答对即可。如有其他答案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只要言之成理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可酌情给分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14" name="组合 38"/>
          <p:cNvGrpSpPr/>
          <p:nvPr/>
        </p:nvGrpSpPr>
        <p:grpSpPr>
          <a:xfrm>
            <a:off x="779798" y="1956120"/>
            <a:ext cx="1366905" cy="398780"/>
            <a:chOff x="2074961" y="4329310"/>
            <a:chExt cx="2905212" cy="597520"/>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216139" y="4329310"/>
              <a:ext cx="2764034" cy="597520"/>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01779" y="2126692"/>
            <a:ext cx="7720946" cy="2992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01779" y="2299532"/>
            <a:ext cx="7619048"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本题考查鉴赏诗歌的形象。第一问“一洗万古凡马空”的意思是一切凡马在此马面前都不免相形失色。这从总体上写曹霸画的马的突出特点。诗人先用“生长风”形容真马的雄俊神奇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再用众画工的凡马来烘托画师的“真龙”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着意描摹曹霸画马的神妙。第二问需重点理解“意匠惨淡经营中”一句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匠”指“曹霸”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意”指“匠心”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惨淡经营”指作画前曹霸先巧妙运思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然后淋漓尽致地绘画。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76474" y="2015856"/>
            <a:ext cx="7619048" cy="1386205"/>
          </a:xfrm>
          <a:prstGeom prst="rect">
            <a:avLst/>
          </a:prstGeom>
          <a:noFill/>
        </p:spPr>
        <p:txBody>
          <a:bodyPr wrap="square" rtlCol="0">
            <a:spAutoFit/>
          </a:bodyPr>
          <a:lstStyle/>
          <a:p>
            <a:pPr algn="just">
              <a:lnSpc>
                <a:spcPct val="130000"/>
              </a:lnSpc>
              <a:spcAft>
                <a:spcPts val="0"/>
              </a:spcAft>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zh-CN" altLang="en-US" sz="1695" b="1" dirty="0">
                <a:solidFill>
                  <a:srgbClr val="EF8340"/>
                </a:solidFill>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表现手法</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为了突出曹霸的高超画技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诗人做了哪些铺垫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9" name="矩形 8"/>
          <p:cNvSpPr/>
          <p:nvPr/>
        </p:nvSpPr>
        <p:spPr>
          <a:xfrm>
            <a:off x="803677" y="3042549"/>
            <a:ext cx="7619048" cy="24188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86803" y="3031930"/>
            <a:ext cx="7619048"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画工如山貌不同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写曹霸要画的马已有众多画工画过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但画得都不成功。强调此马的雄俊非凡手可得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造成此马难画的印象。②迥立阊阖生长风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写真马昂头站立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给人万里生风之感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进一步点出画家要捕捉住此马飞动的神采尤其不易。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本题考查鉴赏诗歌表达技巧的能力。主体对象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曹霸的高超画技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之外的人与物均起到衬托的作用。诗人主要从两个方面进行衬托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为曹霸的高超画技做铺垫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第一是众画工画的“貌不同”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第二是真马的雄俊神奇。</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68"/>
          <p:cNvSpPr txBox="1"/>
          <p:nvPr/>
        </p:nvSpPr>
        <p:spPr>
          <a:xfrm>
            <a:off x="778528" y="2432958"/>
            <a:ext cx="7839004" cy="2130425"/>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以下对本诗的理解和分析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貌不同”指画得不一样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即画得不像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与原貌不同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赞扬画工技艺各有千秋。</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是日”指这一天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牵来”即牵天马玉花骢到来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这句是写牵来唐玄宗的御马。</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迥立”形象生动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迥”指高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意思是说玉花骢被牵至宫门前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昂首卓立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气宇轩昂。</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诏谓将军拂绢素”指皇帝命令曹霸将军打开作画用的丝绢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拂”指轻轻抖动。</a:t>
            </a:r>
            <a:endParaRPr lang="zh-CN" altLang="en-US" sz="1695" dirty="0">
              <a:latin typeface="微软雅黑" panose="020B0503020204020204" charset="-122"/>
              <a:ea typeface="微软雅黑" panose="020B0503020204020204" charset="-122"/>
            </a:endParaRPr>
          </a:p>
        </p:txBody>
      </p:sp>
      <p:grpSp>
        <p:nvGrpSpPr>
          <p:cNvPr id="11" name="组合 38"/>
          <p:cNvGrpSpPr/>
          <p:nvPr/>
        </p:nvGrpSpPr>
        <p:grpSpPr>
          <a:xfrm>
            <a:off x="779798" y="1956119"/>
            <a:ext cx="1366904" cy="398780"/>
            <a:chOff x="2074961" y="4329310"/>
            <a:chExt cx="2905211" cy="597520"/>
          </a:xfrm>
        </p:grpSpPr>
        <p:pic>
          <p:nvPicPr>
            <p:cNvPr id="13"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4" name="矩形 13"/>
            <p:cNvSpPr/>
            <p:nvPr/>
          </p:nvSpPr>
          <p:spPr>
            <a:xfrm>
              <a:off x="2216139" y="4329310"/>
              <a:ext cx="2764033" cy="597520"/>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15" name="矩形 14"/>
          <p:cNvSpPr/>
          <p:nvPr/>
        </p:nvSpPr>
        <p:spPr>
          <a:xfrm>
            <a:off x="762914" y="4207160"/>
            <a:ext cx="7691219" cy="10397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836409" y="4329374"/>
            <a:ext cx="7607911"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赞扬画工技艺各有千秋”分析错误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这句是说唐玄宗的御马玉花骢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众多画师都描摹过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貌各不同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无一画得逼真。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76474" y="2015856"/>
            <a:ext cx="7619048" cy="1790065"/>
          </a:xfrm>
          <a:prstGeom prst="rect">
            <a:avLst/>
          </a:prstGeom>
          <a:noFill/>
        </p:spPr>
        <p:txBody>
          <a:bodyPr wrap="square" rtlCol="0">
            <a:spAutoFit/>
          </a:bodyPr>
          <a:lstStyle/>
          <a:p>
            <a:pPr algn="just">
              <a:lnSpc>
                <a:spcPct val="130000"/>
              </a:lnSpc>
              <a:spcAft>
                <a:spcPts val="0"/>
              </a:spcAft>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表现手法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这首诗运用了哪些表现手法</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
        <p:nvSpPr>
          <p:cNvPr id="9" name="矩形 8"/>
          <p:cNvSpPr/>
          <p:nvPr/>
        </p:nvSpPr>
        <p:spPr>
          <a:xfrm>
            <a:off x="803677" y="3318166"/>
            <a:ext cx="7619048" cy="1801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3677" y="3318165"/>
            <a:ext cx="7619048" cy="111061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①对比、烘托。“画工如山貌不同”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用众多画工的画技与曹霸的画技进行对比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衬托曹霸画马技艺高超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一洗万古凡马空”则用众画工的凡马来烘托曹霸的“真龙”。②比喻。曹霸所画之马神奇雄俊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好像从宫门腾跃而出的飞龙。</a:t>
            </a: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145034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还有一些诗歌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根据题目就可以看出其体裁。如汉代以后的诗人用古乐府诗的题目写诗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一般在题目中使用“歌、行、引、曲、吟、谣”等表示体裁的字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塞上曲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塞下曲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从军行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陇西行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长干行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子夜吴歌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其体裁还是乐府诗。</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619048" cy="30819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1999441"/>
            <a:ext cx="7619048"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　开元时先帝的天马名叫玉花骢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多少画家画出的都与原貌不同。当天玉花骢被牵到殿前红阶下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昂首立于宫门前更增添它的威风。皇上命令你展开丝绢准备作画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你匠心独运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淋漓尽致地落笔挥洒。片刻间九天龙马就在绢上显现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一下子让万代凡马皆成了平庸。</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76474" y="2015856"/>
            <a:ext cx="7619048" cy="2470150"/>
          </a:xfrm>
          <a:prstGeom prst="rect">
            <a:avLst/>
          </a:prstGeom>
          <a:noFill/>
        </p:spPr>
        <p:txBody>
          <a:bodyPr wrap="square" rtlCol="0">
            <a:spAutoFit/>
          </a:bodyPr>
          <a:lstStyle/>
          <a:p>
            <a:pPr algn="just">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2. </a:t>
            </a:r>
            <a:r>
              <a:rPr lang="en-US" altLang="zh-CN" sz="1695" dirty="0">
                <a:latin typeface="微软雅黑" panose="020B0503020204020204" charset="-122"/>
                <a:ea typeface="微软雅黑" panose="020B0503020204020204" charset="-122"/>
              </a:rPr>
              <a:t>[2013·</a:t>
            </a:r>
            <a:r>
              <a:rPr lang="zh-CN" altLang="en-US" sz="1695" dirty="0">
                <a:latin typeface="微软雅黑" panose="020B0503020204020204" charset="-122"/>
                <a:ea typeface="微软雅黑" panose="020B0503020204020204" charset="-122"/>
              </a:rPr>
              <a:t>新课标全国卷</a:t>
            </a:r>
            <a:r>
              <a:rPr lang="en-US" altLang="zh-CN" sz="1695" dirty="0">
                <a:latin typeface="微软雅黑" panose="020B0503020204020204" charset="-122"/>
                <a:ea typeface="微软雅黑" panose="020B0503020204020204" charset="-122"/>
              </a:rPr>
              <a:t>Ⅱ] </a:t>
            </a:r>
            <a:r>
              <a:rPr lang="zh-CN" altLang="en-US" sz="1695" dirty="0">
                <a:latin typeface="微软雅黑" panose="020B0503020204020204" charset="-122"/>
                <a:ea typeface="微软雅黑" panose="020B0503020204020204" charset="-122"/>
              </a:rPr>
              <a:t>阅读下面这首宋诗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次韵雪后书事二首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其一</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朱　熹</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惆怅江头几树梅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杖藜行绕去还来。</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前时雪压无寻处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昨夜月明依旧开。</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折寄遥怜人似玉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相思应恨劫成灰。</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沉吟日落寒鸦起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却望柴荆独自回。</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68"/>
          <p:cNvSpPr txBox="1"/>
          <p:nvPr/>
        </p:nvSpPr>
        <p:spPr>
          <a:xfrm>
            <a:off x="770744" y="2449200"/>
            <a:ext cx="7619048" cy="1386205"/>
          </a:xfrm>
          <a:prstGeom prst="rect">
            <a:avLst/>
          </a:prstGeom>
          <a:noFill/>
        </p:spPr>
        <p:txBody>
          <a:bodyPr wrap="square" rtlCol="0">
            <a:spAutoFit/>
          </a:bodyPr>
          <a:lstStyle/>
          <a:p>
            <a:pPr algn="just">
              <a:lnSpc>
                <a:spcPct val="130000"/>
              </a:lnSpc>
              <a:spcAft>
                <a:spcPts val="0"/>
              </a:spcAft>
            </a:pPr>
            <a:r>
              <a:rPr lang="zh-CN" altLang="en-US" sz="1695" b="1" dirty="0">
                <a:solidFill>
                  <a:srgbClr val="EF8340"/>
                </a:solidFill>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表现手法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这首咏梅诗中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作者是用什么手法来表现梅花的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请简要分析。</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矩形 10"/>
          <p:cNvSpPr/>
          <p:nvPr/>
        </p:nvSpPr>
        <p:spPr>
          <a:xfrm>
            <a:off x="803677" y="3761846"/>
            <a:ext cx="7619048" cy="13573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03677" y="3811246"/>
            <a:ext cx="7619048"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运用了烘托和渲染的手法。全诗几乎未涉及梅花的色香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而注重环境的烘托和感情的渲染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从而表现梅花的精神和品格。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答出烘托和渲染的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能做简要分析的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分。意思答对即可。如有其他答案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只要言之成理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可酌情给分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14" name="组合 38"/>
          <p:cNvGrpSpPr/>
          <p:nvPr/>
        </p:nvGrpSpPr>
        <p:grpSpPr>
          <a:xfrm>
            <a:off x="779798" y="1956120"/>
            <a:ext cx="1366905" cy="398780"/>
            <a:chOff x="2074961" y="4329310"/>
            <a:chExt cx="2905212" cy="597520"/>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216139" y="4329310"/>
              <a:ext cx="2764034" cy="597520"/>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914512" y="2292943"/>
            <a:ext cx="7619048" cy="1801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914512" y="2292943"/>
            <a:ext cx="7619048"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本题考查的是对诗歌的表达技巧的掌握能力。答题时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首先明确手法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然后展开分析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最后说明作用或效果。由题目可知环境是“雪后”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由内容可知书写对象是“梅”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可见表现手法是烘托和渲染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而“雪后”的环境衬托渲染梅花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突出梅花的品格。</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29268" y="1973080"/>
            <a:ext cx="7619048" cy="1110615"/>
          </a:xfrm>
          <a:prstGeom prst="rect">
            <a:avLst/>
          </a:prstGeom>
          <a:noFill/>
        </p:spPr>
        <p:txBody>
          <a:bodyPr wrap="square" rtlCol="0">
            <a:spAutoFit/>
          </a:bodyPr>
          <a:lstStyle/>
          <a:p>
            <a:pPr algn="just">
              <a:lnSpc>
                <a:spcPct val="130000"/>
              </a:lnSpc>
              <a:spcAft>
                <a:spcPts val="0"/>
              </a:spcAft>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诗的最后一联表达了作者什么样的心情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
        <p:nvSpPr>
          <p:cNvPr id="9" name="矩形 8"/>
          <p:cNvSpPr/>
          <p:nvPr/>
        </p:nvSpPr>
        <p:spPr>
          <a:xfrm>
            <a:off x="459327" y="2842931"/>
            <a:ext cx="7966294" cy="23735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519471" y="2830087"/>
            <a:ext cx="7910412" cy="280987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表现了作者落寞惆怅、若有所失的心情。作者将自己复杂的情感投射到梅花上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思绪万端却又无从说起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以至在梅树下沉吟许久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直到日暮才独自离开。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答出作者心情的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能做简要分析的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分。意思答对即可。如有其他答案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只要言之成理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可酌情给分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本题考查的是评价诗歌的内容和作者的思想情感的能力。由“惆怅”“遥怜”</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“相思”“成灰”“沉吟”“独自回”等可以看出作者惆怅、孤独、寂寞、失落的心情。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68"/>
          <p:cNvSpPr txBox="1"/>
          <p:nvPr/>
        </p:nvSpPr>
        <p:spPr>
          <a:xfrm>
            <a:off x="654826" y="2468907"/>
            <a:ext cx="7619048" cy="1354455"/>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修辞手法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折寄遥怜人似玉”运用了什么修辞手法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请具体分析。</a:t>
            </a: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 </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矩形 10"/>
          <p:cNvSpPr/>
          <p:nvPr/>
        </p:nvSpPr>
        <p:spPr>
          <a:xfrm>
            <a:off x="740719" y="3261091"/>
            <a:ext cx="7869273" cy="20428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48260" y="3261091"/>
            <a:ext cx="7806315"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运用了比喻手法。该句字面意思是折几枝梅寄给似玉的远人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其内在含义为诗人希望对方虽历经磨难却能像梅一样坚贞不屈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像玉一样保持高洁人格。</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诗人想象这个似玉之人在思念自己的时候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心中还有“恨”。“恨”什么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劫成灰”。从中便可推测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诗人要寄梅与之的人必是经历了某种严重的祸患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诗人想象他带有怨恨。至此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诗人何以要寄梅与他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何以要喻他为“玉”就明白了。原来诗人是希望他虽历经磨难却能像梅一样坚贞不屈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像玉一样保持高洁人格。</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14" name="组合 38"/>
          <p:cNvGrpSpPr/>
          <p:nvPr/>
        </p:nvGrpSpPr>
        <p:grpSpPr>
          <a:xfrm>
            <a:off x="779798" y="1956119"/>
            <a:ext cx="1366904" cy="398780"/>
            <a:chOff x="2074961" y="4329310"/>
            <a:chExt cx="2905211" cy="597520"/>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216139" y="4329310"/>
              <a:ext cx="2764033" cy="597520"/>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68"/>
          <p:cNvSpPr txBox="1"/>
          <p:nvPr/>
        </p:nvSpPr>
        <p:spPr>
          <a:xfrm>
            <a:off x="775968" y="1988147"/>
            <a:ext cx="7619048" cy="2617470"/>
          </a:xfrm>
          <a:prstGeom prst="rect">
            <a:avLst/>
          </a:prstGeom>
          <a:noFill/>
        </p:spPr>
        <p:txBody>
          <a:bodyPr wrap="square" rtlCol="0">
            <a:spAutoFit/>
          </a:bodyPr>
          <a:lstStyle/>
          <a:p>
            <a:pPr algn="just">
              <a:lnSpc>
                <a:spcPct val="130000"/>
              </a:lnSpc>
              <a:spcAft>
                <a:spcPts val="0"/>
              </a:spcAft>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表现手法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这首诗以“书事”为题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既写梅又写人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主要运用了什么表现手法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请简要分析。</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____________________________________________________________________________________________________________________________________________________________________________</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矩形 10"/>
          <p:cNvSpPr/>
          <p:nvPr/>
        </p:nvSpPr>
        <p:spPr>
          <a:xfrm>
            <a:off x="748260" y="3401291"/>
            <a:ext cx="7758438" cy="20227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48260" y="3456709"/>
            <a:ext cx="7758438" cy="145034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这首诗以“书事”为题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既写梅又写人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句句都是在描写诗人的行为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诗人的所为之事是寻梅、折梅、寄梅等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这主要采用借物喻人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或托物言志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或两者兼而有之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即或借梅花喻朋友有坚贞的品格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或借梅花言思念远友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为朋友的遭遇满怀忧虑。</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11264" y="2015856"/>
            <a:ext cx="7841564" cy="20227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94390" y="2071273"/>
            <a:ext cx="7591339" cy="17900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本题考查鉴赏文学作品的表达技巧的能力。解答本题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要从诗歌的思想内容入手。咏物诗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所咏之物是整首诗描写的主体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咏物的目的或借物喻人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或托物言志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或兼而有之。这首诗虽然写了梅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却没有对其做正面描写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虽然也表现了梅的品格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目的却不在此。在诗中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梅只是诗人鼓励朋友的道具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而不是要着意表现的对象。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76474" y="2015856"/>
            <a:ext cx="7619048" cy="2002155"/>
          </a:xfrm>
          <a:prstGeom prst="rect">
            <a:avLst/>
          </a:prstGeom>
          <a:noFill/>
        </p:spPr>
        <p:txBody>
          <a:bodyPr wrap="square" rtlCol="0">
            <a:spAutoFit/>
          </a:bodyPr>
          <a:lstStyle/>
          <a:p>
            <a:pPr algn="just">
              <a:lnSpc>
                <a:spcPct val="130000"/>
              </a:lnSpc>
              <a:spcAft>
                <a:spcPts val="0"/>
              </a:spcAft>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表达方式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诗中“前时雪压无寻处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昨夜月明依旧开”两句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在描写方式上有何特点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请简要分析。</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9" name="矩形 8"/>
          <p:cNvSpPr/>
          <p:nvPr/>
        </p:nvSpPr>
        <p:spPr>
          <a:xfrm>
            <a:off x="803677" y="3318166"/>
            <a:ext cx="7619048" cy="1801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3677" y="3318165"/>
            <a:ext cx="7619048" cy="206819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正面描写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直接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和侧面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间接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描写相结合。前一句侧面描写梅花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说先前之时白雪覆盖在梅花上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没有寻找到梅花。后一句是正面描写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说昨天夜里伴着皎洁的月光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梅花依旧凌寒盛放。</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描写方式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常见的有正面描写、侧面描写、动静结合、虚实结合、多角度描写、细节描写等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但此两句最突出的是正面和侧面描写相结合。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76474" y="2015856"/>
            <a:ext cx="7619048" cy="1110615"/>
          </a:xfrm>
          <a:prstGeom prst="rect">
            <a:avLst/>
          </a:prstGeom>
          <a:noFill/>
        </p:spPr>
        <p:txBody>
          <a:bodyPr wrap="square" rtlCol="0">
            <a:spAutoFit/>
          </a:bodyPr>
          <a:lstStyle/>
          <a:p>
            <a:pPr algn="just">
              <a:lnSpc>
                <a:spcPct val="130000"/>
              </a:lnSpc>
              <a:spcAft>
                <a:spcPts val="0"/>
              </a:spcAft>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构思立意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诗歌以“惆怅”构思行文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试结合全诗简要分析。</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
        <p:nvSpPr>
          <p:cNvPr id="9" name="矩形 8"/>
          <p:cNvSpPr/>
          <p:nvPr/>
        </p:nvSpPr>
        <p:spPr>
          <a:xfrm>
            <a:off x="803677" y="2763992"/>
            <a:ext cx="7619048" cy="2355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6474" y="2753340"/>
            <a:ext cx="7730223"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首联描写作者因惆怅而在江边拄着藜杖绕来绕去。颔联忆寻梅之经历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是解释诗人惆怅的表现。颈联揭示诗人惆怅并非为自己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而是为朋友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是在为朋友忧虑担心。尾联写诗人在梅下“沉吟”而忘记了时间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直至“日落”时寒鸦飞起才被惊醒独自怅然而归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这是以景结情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再次表现其内心难以排遣的“惆怅”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独自回”则表现其孑然一身返回时的孤寂落寞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照应开头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惆怅”仍未消除。</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首先要理解全诗每一联的大致内容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再思考每一联如何关涉“惆怅”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并用简洁的语言归纳概括。</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3149600"/>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阅读下列诗歌的题目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写出从题目中读出的内容。</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休暇日访王侍御不遇</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2.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阮郎归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西湖春暮</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13" name="矩形 12"/>
          <p:cNvSpPr/>
          <p:nvPr/>
        </p:nvSpPr>
        <p:spPr>
          <a:xfrm>
            <a:off x="735110" y="2874826"/>
            <a:ext cx="7669534" cy="431165"/>
          </a:xfrm>
          <a:prstGeom prst="rect">
            <a:avLst/>
          </a:prstGeom>
        </p:spPr>
        <p:txBody>
          <a:bodyPr wrap="square">
            <a:spAutoFit/>
          </a:bodyPr>
          <a:lstStyle/>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①点明了时间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休暇日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点明了事件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访王侍御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点明了事件的结果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0" name="矩形 9"/>
          <p:cNvSpPr/>
          <p:nvPr/>
        </p:nvSpPr>
        <p:spPr>
          <a:xfrm>
            <a:off x="694924" y="3567544"/>
            <a:ext cx="7669534" cy="431165"/>
          </a:xfrm>
          <a:prstGeom prst="rect">
            <a:avLst/>
          </a:prstGeom>
        </p:spPr>
        <p:txBody>
          <a:bodyPr wrap="square">
            <a:spAutoFit/>
          </a:bodyPr>
          <a:lstStyle/>
          <a:p>
            <a:pPr eaLnBrk="1" hangingPunct="1">
              <a:lnSpc>
                <a:spcPct val="130000"/>
              </a:lnSpc>
              <a:buNone/>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①点明了地点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西湖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点明了时令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暮春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619048" cy="30819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1999441"/>
            <a:ext cx="7619048" cy="213042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 江边有几树梅花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我拄着藜杖惆怅地在树下徘徊。先前白雪覆盖在梅花上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看不出是雪还是梅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花朵无处找寻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昨天夜里伴着皎洁的月光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才见梅花凌寒盛放。今日我想折下几枝来送给远方那个我怜爱的人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希望其如梅花一样虽历经劫难却更坚贞不屈。我在树下沉吟了良久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直到日暮时分寒鸦归巢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远远地望着那扇柴门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才独自归去。</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792670" y="2038550"/>
            <a:ext cx="1312755" cy="427970"/>
            <a:chOff x="2074961" y="4329310"/>
            <a:chExt cx="3016056" cy="613961"/>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103163" y="4371186"/>
              <a:ext cx="2987854" cy="572085"/>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考点精讲</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69" name="TextBox 68"/>
          <p:cNvSpPr txBox="1"/>
          <p:nvPr/>
        </p:nvSpPr>
        <p:spPr>
          <a:xfrm>
            <a:off x="720551" y="2625448"/>
            <a:ext cx="7655392" cy="1790065"/>
          </a:xfrm>
          <a:prstGeom prst="rect">
            <a:avLst/>
          </a:prstGeom>
          <a:noFill/>
        </p:spPr>
        <p:txBody>
          <a:bodyPr wrap="square" rtlCol="0">
            <a:spAutoFit/>
          </a:bodyPr>
          <a:lstStyle/>
          <a:p>
            <a:pPr algn="just">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表达技巧是指作者在塑造形象、创造意境、表达思想感情时所采取的特殊的表现手法。它的含义非常广泛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既包括各种修辞手法、表达方式的使用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也包括各类表现手法和艺术构思上的巧妙运用。对表达技巧的鉴赏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就是辨识诗歌中所使用的修辞手法、表达方式、表现手法或艺术构思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分析其本身的艺术效果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评价其对表现作者的思想感情所起到的作用。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698730" y="2431487"/>
            <a:ext cx="7655392" cy="2130425"/>
          </a:xfrm>
          <a:prstGeom prst="rect">
            <a:avLst/>
          </a:prstGeom>
          <a:noFill/>
        </p:spPr>
        <p:txBody>
          <a:bodyPr wrap="square" rtlCol="0">
            <a:spAutoFit/>
          </a:bodyPr>
          <a:lstStyle/>
          <a:p>
            <a:pPr algn="just">
              <a:lnSpc>
                <a:spcPct val="130000"/>
              </a:lnSpc>
              <a:spcAft>
                <a:spcPts val="0"/>
              </a:spcAft>
            </a:pP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对修辞手法的考查一般分两个层面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一是辨认修辞手法并具体解说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二是说明其表达效果。此类试题所涉及的修辞手法主要有比喻、比拟、夸张、借代、排比、对偶、双关、顶真、设问、反问等。高考题对于修辞手法的考查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一般要求结合具体内容做具体分析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而不会只就共性泛泛而谈。下面针对几种主要的修辞手法进行讲解。</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765181" y="2237526"/>
            <a:ext cx="7765747" cy="771860"/>
            <a:chOff x="1791027" y="2719080"/>
            <a:chExt cx="20181234" cy="2005872"/>
          </a:xfrm>
        </p:grpSpPr>
        <p:sp>
          <p:nvSpPr>
            <p:cNvPr id="10" name="矩形 9"/>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53"/>
            <p:cNvSpPr txBox="1"/>
            <p:nvPr/>
          </p:nvSpPr>
          <p:spPr>
            <a:xfrm>
              <a:off x="1791027" y="2805762"/>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知识储备</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sp>
        <p:nvSpPr>
          <p:cNvPr id="4" name="文本框 3"/>
          <p:cNvSpPr txBox="1"/>
          <p:nvPr/>
        </p:nvSpPr>
        <p:spPr>
          <a:xfrm>
            <a:off x="787972" y="1990607"/>
            <a:ext cx="2006724" cy="614045"/>
          </a:xfrm>
          <a:prstGeom prst="rect">
            <a:avLst/>
          </a:prstGeom>
          <a:no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题型一　修辞手法</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endParaRPr lang="zh-CN" altLang="en-US" sz="1695"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77089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比喻、夸张、对偶、比拟、排比、借代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endParaRPr lang="en-US" altLang="zh-CN"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13592" y="2403778"/>
          <a:ext cx="8058785" cy="2782570"/>
        </p:xfrm>
        <a:graphic>
          <a:graphicData uri="http://schemas.openxmlformats.org/drawingml/2006/table">
            <a:tbl>
              <a:tblPr firstRow="1" firstCol="1" bandRow="1">
                <a:tableStyleId>{5940675A-B579-460E-94D1-54222C63F5DA}</a:tableStyleId>
              </a:tblPr>
              <a:tblGrid>
                <a:gridCol w="535305"/>
                <a:gridCol w="1613535"/>
                <a:gridCol w="5909945"/>
              </a:tblGrid>
              <a:tr h="3365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类别</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示例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43305">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比喻</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有突出事物特征、把抽象的事物形象化的作用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“玉容寂寞泪阑干</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梨花一枝春带雨。”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白居易《长恨歌》</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赏析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梨花是洁白的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诗人把杨贵妃比作梨花</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不仅形象地描绘出成为仙子的杨贵妃的美貌</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还与“温泉水滑洗凝脂”相照应</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402715">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夸张</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有更突出、更鲜明地表现事物的作用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“白发三千丈</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缘愁似个长。”</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李白《秋浦歌十七首</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其十五</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a:t>
                      </a:r>
                      <a:r>
                        <a:rPr lang="en-US" sz="1695" kern="100" dirty="0">
                          <a:solidFill>
                            <a:schemeClr val="tx1"/>
                          </a:solidFill>
                          <a:effectLst/>
                          <a:latin typeface="微软雅黑" panose="020B0503020204020204" charset="-122"/>
                          <a:ea typeface="微软雅黑" panose="020B0503020204020204" charset="-122"/>
                        </a:rPr>
                        <a:t>] </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赏析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愁生白发</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诗人用夸张的手法写白发竟有“三千丈”那么长</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可见愁思之长</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57833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73850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endParaRPr lang="en-US" altLang="zh-CN"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10" name="表格 9"/>
          <p:cNvGraphicFramePr>
            <a:graphicFrameLocks noGrp="1"/>
          </p:cNvGraphicFramePr>
          <p:nvPr/>
        </p:nvGraphicFramePr>
        <p:xfrm>
          <a:off x="601879" y="2403664"/>
          <a:ext cx="7886700" cy="1749425"/>
        </p:xfrm>
        <a:graphic>
          <a:graphicData uri="http://schemas.openxmlformats.org/drawingml/2006/table">
            <a:tbl>
              <a:tblPr firstRow="1" firstCol="1" bandRow="1">
                <a:tableStyleId>{5940675A-B579-460E-94D1-54222C63F5DA}</a:tableStyleId>
              </a:tblPr>
              <a:tblGrid>
                <a:gridCol w="523875"/>
                <a:gridCol w="1524000"/>
                <a:gridCol w="5838825"/>
              </a:tblGrid>
              <a:tr h="40322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类别</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示例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对偶</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从形式看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语言简练</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整齐对称</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从内容看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意义集中含蓄</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“无边落木萧萧下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不尽长江滚滚来。”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杜甫《登高》</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赏析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“无边落木”对“不尽长江”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使诗的意境显得广阔深远</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“萧萧”的落叶声对“滚滚”的水势</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更使人觉得气象万千。更重要的是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能让人感受到韶华易逝、壮志难酬的苦痛</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73850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endParaRPr lang="en-US" altLang="zh-CN"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10" name="表格 9"/>
          <p:cNvGraphicFramePr>
            <a:graphicFrameLocks noGrp="1"/>
          </p:cNvGraphicFramePr>
          <p:nvPr/>
        </p:nvGraphicFramePr>
        <p:xfrm>
          <a:off x="608748" y="2403778"/>
          <a:ext cx="7886700" cy="2331720"/>
        </p:xfrm>
        <a:graphic>
          <a:graphicData uri="http://schemas.openxmlformats.org/drawingml/2006/table">
            <a:tbl>
              <a:tblPr firstRow="1" firstCol="1" bandRow="1">
                <a:tableStyleId>{5940675A-B579-460E-94D1-54222C63F5DA}</a:tableStyleId>
              </a:tblPr>
              <a:tblGrid>
                <a:gridCol w="523875"/>
                <a:gridCol w="1524000"/>
                <a:gridCol w="5838825"/>
              </a:tblGrid>
              <a:tr h="64897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类别</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示例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68275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比拟</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使物人格化</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拟人</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或者使人物化</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拟物</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使描写的人、物更形象生动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“东风知我欲山行</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吹断檐间积雨声。”</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苏轼《新城道中二首</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其一</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赏析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诗人打算去山里</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春风通人性</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特意为之吹停了下了很久的雨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运用拟人的修辞手法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新颖别致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饶有诗意</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令人读来心情愉悦</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73850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endParaRPr lang="en-US" altLang="zh-CN"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10" name="表格 9"/>
          <p:cNvGraphicFramePr>
            <a:graphicFrameLocks noGrp="1"/>
          </p:cNvGraphicFramePr>
          <p:nvPr/>
        </p:nvGraphicFramePr>
        <p:xfrm>
          <a:off x="608748" y="2403778"/>
          <a:ext cx="7886700" cy="3276600"/>
        </p:xfrm>
        <a:graphic>
          <a:graphicData uri="http://schemas.openxmlformats.org/drawingml/2006/table">
            <a:tbl>
              <a:tblPr firstRow="1" firstCol="1" bandRow="1">
                <a:tableStyleId>{5940675A-B579-460E-94D1-54222C63F5DA}</a:tableStyleId>
              </a:tblPr>
              <a:tblGrid>
                <a:gridCol w="523875"/>
                <a:gridCol w="1305560"/>
                <a:gridCol w="6057265"/>
              </a:tblGrid>
              <a:tr h="5842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类别</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作用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示例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排比</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使语言更富有气势和节奏感</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“一叶舟轻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双桨鸿惊。水天清、影湛波平。鱼翻藻鉴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鹭点烟汀。过沙溪急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霜溪冷</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月溪明。”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苏轼《行香子·过七里濑》</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赏析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词中加点的这组排比句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展现了不同时刻的行舟之景以及词人的心理感受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且语言节奏明快</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流转自如</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借代</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突出描写对象的特征</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使语言简练、含蓄</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“知否</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知否</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应是绿肥红瘦</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李清照《如梦令》</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赏析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词中用“绿”和“红”两种颜色分别代替叶和花</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写出了叶的茂盛和花的凋零</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410527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书湖阴先生</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壁二首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其一</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王安石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茅檐长扫静无苔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花木成畦手自栽。</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一水护田将绿绕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两山排闼</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送青来。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湖阴先生</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本名杨德逢</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隐居之士</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是王安石晚年退居金陵</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今江苏南京</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时的邻居和经常往来的朋友。②排闼</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en-US" altLang="zh-CN" sz="1540" kern="100" dirty="0" err="1">
                <a:latin typeface="微软雅黑" panose="020B0503020204020204" charset="-122"/>
                <a:ea typeface="微软雅黑" panose="020B0503020204020204" charset="-122"/>
                <a:cs typeface="Courier New" panose="02070309020205020404" pitchFamily="49" charset="0"/>
              </a:rPr>
              <a:t>tà</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推开门。闼</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宫中小门</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泛指门。</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诗的后两句采用了哪些手法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请结合诗句简要分析。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b="1"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336550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后两句诗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诗人运用了对偶、拟人、借代的修辞手法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把山水写得有情有趣。“一水”对“两山”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整齐美观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音律和谐。山水本是无情之物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诗人运用拟人的修辞手法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说水“护田”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山“送青”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使水对田有一种保护爱惜之情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山对水有一种友爱之情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化无情为有情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赋予山水人的情思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构思极其巧妙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令人叫绝。水环绕绿色的田地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用绿色代指田地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突出了田地的翠绿与景致的优美。</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本题考查考生鉴赏诗歌表达技巧的能力。考查具体诗句的手法首先考虑修辞手法。后两句诗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诗人运用了对偶的句式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又采用了拟人的修辞手法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赋予山水人的感情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化静为动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显得自然化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既生机勃勃又清静幽雅。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145034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庭院因经常打扫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所以洁净得没有一丝青苔。花草树木成行满畦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都是主人亲手栽种的。庭院外一条小河保护着农田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把绿色的田地环绕。两座青山像推开的两扇门送来一片翠绿。</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2470150"/>
          </a:xfrm>
          <a:prstGeom prst="rect">
            <a:avLst/>
          </a:prstGeom>
          <a:noFill/>
        </p:spPr>
        <p:txBody>
          <a:bodyPr wrap="square" rtlCol="0">
            <a:spAutoFit/>
          </a:bodyPr>
          <a:lstStyle/>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3.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左迁至蓝关示侄孙湘</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 </a:t>
            </a: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4.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中夜起望西园值月上</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13" name="矩形 12"/>
          <p:cNvSpPr/>
          <p:nvPr/>
        </p:nvSpPr>
        <p:spPr>
          <a:xfrm>
            <a:off x="778497" y="3223884"/>
            <a:ext cx="7669534" cy="431165"/>
          </a:xfrm>
          <a:prstGeom prst="rect">
            <a:avLst/>
          </a:prstGeom>
        </p:spPr>
        <p:txBody>
          <a:bodyPr wrap="square">
            <a:spAutoFit/>
          </a:bodyPr>
          <a:lstStyle/>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①交代了时间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地点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西园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人物动作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起、望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2" name="矩形 11"/>
          <p:cNvSpPr/>
          <p:nvPr/>
        </p:nvSpPr>
        <p:spPr>
          <a:xfrm>
            <a:off x="694924" y="2212038"/>
            <a:ext cx="7669534" cy="770890"/>
          </a:xfrm>
          <a:prstGeom prst="rect">
            <a:avLst/>
          </a:prstGeom>
        </p:spPr>
        <p:txBody>
          <a:bodyPr wrap="square">
            <a:spAutoFit/>
          </a:bodyPr>
          <a:lstStyle/>
          <a:p>
            <a:pPr eaLnBrk="1" hangingPunct="1">
              <a:lnSpc>
                <a:spcPct val="130000"/>
              </a:lnSpc>
              <a:buNone/>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①交代了写作缘由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左迁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、地点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蓝关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和特定读者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侄孙韩湘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暗示了诗的类别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贬谪诗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35305" y="1983556"/>
            <a:ext cx="7746342" cy="379730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阅读下面这首元曲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完成后面的题目。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塞鸿秋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浔阳即景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周德清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长江万里白如练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淮山</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数点青如淀</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江帆几片疾如箭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山泉千尺飞如电。晚云都变露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新月初学扇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塞鸿一字来如线。</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淮山</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淮河一带的远山。②淀</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即“靛”</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深蓝色染料。</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这首元曲运用了哪些修辞手法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请举例说明。这首元曲表达了作者怎样的思想感情</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b="1"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22998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6854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全曲几乎句句设喻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一句一景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千姿百态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气象雄伟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如一、二两句对偶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三、四两句对偶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五、六两句对偶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如说新月“学”扇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排比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开头四句写长江、淮山、江帆和山泉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四个排比句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给人一种目不暇接的感觉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;⑤</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夸张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如“疾如箭”“飞如电”等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既是比喻又有夸张。第二问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通过对眼前景物的描写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表达了作者对大好河山的赞美之情。</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130425"/>
          </a:xfrm>
          <a:prstGeom prst="rect">
            <a:avLst/>
          </a:prstGeom>
        </p:spPr>
        <p:txBody>
          <a:bodyPr wrap="square">
            <a:spAutoFit/>
          </a:bodyPr>
          <a:lstStyle/>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万里长江犹如一条长长的白色绸缎伸向远方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淮河两岸青如靛的远山连绵起伏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江上的片片帆船急速地行驶着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如同离弦的箭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山上的清泉从高耸陡峭的悬崖上飞奔而下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仿佛迅捷的闪电。道道晚霞都变成了露气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一弯新月宛若刚刚展开的扇子。从塞外归来的大雁在高高的天上一字排开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宛如一条细细的丝线。</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32730"/>
            <a:ext cx="7655392" cy="43116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设问、反问和双关</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48260" y="2387317"/>
          <a:ext cx="7654925" cy="3276600"/>
        </p:xfrm>
        <a:graphic>
          <a:graphicData uri="http://schemas.openxmlformats.org/drawingml/2006/table">
            <a:tbl>
              <a:tblPr firstRow="1" firstCol="1" bandRow="1">
                <a:tableStyleId>{5940675A-B579-460E-94D1-54222C63F5DA}</a:tableStyleId>
              </a:tblPr>
              <a:tblGrid>
                <a:gridCol w="483870"/>
                <a:gridCol w="2124710"/>
                <a:gridCol w="5046345"/>
              </a:tblGrid>
              <a:tr h="5842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类别</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示例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设问</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开头设问</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引入问题</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带动全篇</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中间设问</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承上启下</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结尾设问</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深化主题</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令人回味</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“问人间谁是英雄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有酾酒临江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横槊曹公。”</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阿鲁威《〔双调〕蟾宫曲》</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赏析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以设问开篇</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点明题旨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领起下面分层次地叙述三国人物的英雄业绩</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反问</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用来加强语气</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表达强烈的感情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给读者留下深刻印象</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“江东子弟今虽在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肯与君王卷土来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王安石《乌江亭》</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赏析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使用反问句式</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语气冷峻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道出了历史的残酷及人心向背的变幻莫测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32730"/>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续表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04414" y="2376299"/>
          <a:ext cx="7766685" cy="1883410"/>
        </p:xfrm>
        <a:graphic>
          <a:graphicData uri="http://schemas.openxmlformats.org/drawingml/2006/table">
            <a:tbl>
              <a:tblPr firstRow="1" firstCol="1" bandRow="1">
                <a:tableStyleId>{5940675A-B579-460E-94D1-54222C63F5DA}</a:tableStyleId>
              </a:tblPr>
              <a:tblGrid>
                <a:gridCol w="518160"/>
                <a:gridCol w="1282700"/>
                <a:gridCol w="5965825"/>
              </a:tblGrid>
              <a:tr h="53721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类别</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示例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双关</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语意含蓄</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发人深思</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节省笔墨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“杨柳青青江水平</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闻郎江上唱歌声。东边日出西边雨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道是无晴还有晴。”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刘禹锡《竹枝词二首</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其一</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赏析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诗中“晴”为双关词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一方面照应第三句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说晴雨的“晴”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另一方面又照应第二句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说情感的“情”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这是谐音双关</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23549" y="1932730"/>
            <a:ext cx="7655392" cy="47847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3.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鹧鸪天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送人</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辛弃疾</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唱彻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阳关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泪未干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功名馀事且加餐。浮天水送无穷树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带雨云埋一半山。　　今古恨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几千般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只应离合是悲欢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江头未是风波恶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别有人间行路难。</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该词是作者中年退居江西上饶时所作。②</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阳关</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古琴曲</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阳关三叠</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的简称</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以王维</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送元二使安西</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为主要歌词。</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本词是如何运用修辞手法来表情达意的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请找出相关词句并赏析。要求不少于两种修辞手法。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①反问。“今古恨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几千般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只应离合是悲欢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强调从古至今愤恨事太多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可以悲伤的不只是离别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自然过渡到对世路艰难的感慨。②双关。“风波恶”“行路难”运用双关手法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表面上指友人可能遇到的水上风波和陆路艰险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实际上是暗示人生路上的风波和坎坷。③用典。一是用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阳关三叠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突出送别友人时的依依不舍之情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二是“且加餐”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古诗十九首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行行重行行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末句“弃捐勿复道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努力加餐饭”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用以自我劝慰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三是“别有人间行路难”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语出李白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行路难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突出世路艰难。④反语。作者一生都志在收复中原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却受朝廷打压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壮志难酬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反说满腔报国之情是“功名馀事”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愤激之情溢于言表。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唱完了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阳关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泪却未干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视功名为多余的事而劝加餐。水天相连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好像将两岸的树木送向无穷的远方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乌云挟带着雨水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把重重的高山掩埋了一半。古往今来使人愤恨的事情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何止几千般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难道只有离别使人悲伤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江头风高浪急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还不是十分险恶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而人生路更艰难。</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416941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4.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和子由渑池怀旧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苏　轼</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人生到处知何似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应似飞鸿踏雪泥。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泥上偶然留指爪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鸿飞那复计东西</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老僧已死成新塔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坏壁无由见旧题。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往日崎岖还记否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路长人困蹇驴嘶。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这首诗运用了哪些修辞手法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40792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首联和尾联运用了设问的修辞手法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引出本诗要表达的情感对象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即诗人对人生的理解。②运用了比喻的修辞手法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把“人生到处”比作飞鸿踩踏雪泥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只能留下浅浅的痕迹。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解答这类题目要先指出手法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再结合诗句阐释手法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最后分析效果。如“人生到处知何似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应似飞鸿踏雪泥”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自问自答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是设问。一个“似”字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表明使用了比喻修辞。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728169" cy="145034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角度二　读懂诗歌正文</a:t>
            </a:r>
            <a:r>
              <a:rPr lang="en-US" altLang="zh-CN" sz="1695" b="1" dirty="0">
                <a:latin typeface="微软雅黑" panose="020B0503020204020204" charset="-122"/>
                <a:ea typeface="微软雅黑" panose="020B0503020204020204" charset="-122"/>
              </a:rPr>
              <a:t>—— </a:t>
            </a:r>
            <a:r>
              <a:rPr lang="zh-CN" altLang="en-US" sz="1695" b="1" dirty="0">
                <a:latin typeface="微软雅黑" panose="020B0503020204020204" charset="-122"/>
                <a:ea typeface="微软雅黑" panose="020B0503020204020204" charset="-122"/>
              </a:rPr>
              <a:t>理解“诗家语”</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b="1"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　古代诗歌的语言属于抒情话语系统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这种语言是一种“变形的语言”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之所以要做变形处理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完全是由作者表情达意的需要和诗词格律的要求决定的。具体如下</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5" name="Rectangle 1"/>
          <p:cNvSpPr>
            <a:spLocks noChangeArrowheads="1"/>
          </p:cNvSpPr>
          <p:nvPr/>
        </p:nvSpPr>
        <p:spPr bwMode="auto">
          <a:xfrm>
            <a:off x="1102011" y="345005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47015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人生在世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或为了谋生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或为了读书、做官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东奔西走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像是什么呢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像随处乱飞的鸿雁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偶然在某处的雪地上落一落脚一样。它在这块雪泥上留下一些爪印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正是偶然的事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那留下的痕迹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它哪能记着呢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何况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痕迹会很快消失。老和尚奉闲已经去世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他留下的只有一座藏骨灰的新塔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至于当时题的诗句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也因为墙壁损坏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再也找不到了。你还记得当时前往渑池的崎岖旅程吗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那时路又远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人又疲劳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跛驴子也累得直叫。</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32689" y="2016285"/>
            <a:ext cx="7765747" cy="771860"/>
            <a:chOff x="1791027" y="2719080"/>
            <a:chExt cx="20181234" cy="2005872"/>
          </a:xfrm>
        </p:grpSpPr>
        <p:sp>
          <p:nvSpPr>
            <p:cNvPr id="12" name="矩形 11"/>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53"/>
            <p:cNvSpPr txBox="1"/>
            <p:nvPr/>
          </p:nvSpPr>
          <p:spPr>
            <a:xfrm>
              <a:off x="1791027" y="2805762"/>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审答指津</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1988147"/>
            <a:ext cx="7637220" cy="1046480"/>
          </a:xfrm>
          <a:prstGeom prst="rect">
            <a:avLst/>
          </a:prstGeom>
          <a:noFill/>
        </p:spPr>
        <p:txBody>
          <a:bodyPr wrap="square" rtlCol="0">
            <a:spAutoFit/>
          </a:bodyPr>
          <a:lstStyle/>
          <a:p>
            <a:pPr algn="ctr">
              <a:lnSpc>
                <a:spcPct val="130000"/>
              </a:lnSpc>
              <a:spcAft>
                <a:spcPts val="0"/>
              </a:spcAft>
            </a:pPr>
            <a:r>
              <a:rPr lang="zh-CN" altLang="en-US"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一、审题规范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06550" y="2735164"/>
          <a:ext cx="7882890" cy="2816860"/>
        </p:xfrm>
        <a:graphic>
          <a:graphicData uri="http://schemas.openxmlformats.org/drawingml/2006/table">
            <a:tbl>
              <a:tblPr firstRow="1" firstCol="1" bandRow="1">
                <a:tableStyleId>{5940675A-B579-460E-94D1-54222C63F5DA}</a:tableStyleId>
              </a:tblPr>
              <a:tblGrid>
                <a:gridCol w="495935"/>
                <a:gridCol w="7386955"/>
              </a:tblGrid>
              <a:tr h="1091565">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设问</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方式</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这首诗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运用了哪种修辞手法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请结合诗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句分析其表达作用。</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请从修辞手法的角度</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赏析诗歌某一句的妙处。</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3. </a:t>
                      </a:r>
                      <a:r>
                        <a:rPr lang="zh-CN" sz="1695" kern="100" dirty="0">
                          <a:solidFill>
                            <a:schemeClr val="tx1"/>
                          </a:solidFill>
                          <a:effectLst/>
                          <a:latin typeface="微软雅黑" panose="020B0503020204020204" charset="-122"/>
                          <a:ea typeface="微软雅黑" panose="020B0503020204020204" charset="-122"/>
                        </a:rPr>
                        <a:t>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中某句运用了某种修辞手法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试简析它的艺术效果</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辨别标志</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题干中一般有“修辞”二字。</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题干中一般有“诗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句”“某句”“一句”等字样</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修辞是针对语句而言</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15645">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审题要点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审准题干要求鉴赏的是修辞手法还是其他表达技巧</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是一种还是多种。</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看诗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句中具体运用的情况和表达效果</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3716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89876" y="1911549"/>
            <a:ext cx="7655392" cy="77089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二、答题规范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556237" y="2251525"/>
          <a:ext cx="8031480" cy="3898265"/>
        </p:xfrm>
        <a:graphic>
          <a:graphicData uri="http://schemas.openxmlformats.org/drawingml/2006/table">
            <a:tbl>
              <a:tblPr firstRow="1" firstCol="1" bandRow="1">
                <a:tableStyleId>{5940675A-B579-460E-94D1-54222C63F5DA}</a:tableStyleId>
              </a:tblPr>
              <a:tblGrid>
                <a:gridCol w="500380"/>
                <a:gridCol w="7531100"/>
              </a:tblGrid>
              <a:tr h="20193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要点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准确掌握常见的修辞手法的种类和特点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了解其表达效果。这是鉴赏修辞手法的前提。</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准确捕捉诗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中的修辞手法。古代诗歌中的修辞手法比较隐蔽</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要善于从字、词语、句子中发现</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并准确判定是何种修辞手法。</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 </a:t>
                      </a:r>
                      <a:r>
                        <a:rPr lang="zh-CN" sz="1695" kern="100" dirty="0">
                          <a:effectLst/>
                          <a:latin typeface="微软雅黑" panose="020B0503020204020204" charset="-122"/>
                          <a:ea typeface="微软雅黑" panose="020B0503020204020204" charset="-122"/>
                        </a:rPr>
                        <a:t>结合诗歌的具体内容和这种修辞手法的表达效果作答。需要特别指出的是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有些诗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句使用的修辞手法不止一种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要尽量回答全面</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87896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答题步骤</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审清题干要求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确定答题步骤。</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指出运用了什么修辞手法。</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步骤</a:t>
                      </a:r>
                      <a:r>
                        <a:rPr lang="en-US" sz="1695" kern="100" dirty="0">
                          <a:effectLst/>
                          <a:latin typeface="微软雅黑" panose="020B0503020204020204" charset="-122"/>
                          <a:ea typeface="微软雅黑" panose="020B0503020204020204" charset="-122"/>
                        </a:rPr>
                        <a:t>1)</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 </a:t>
                      </a:r>
                      <a:r>
                        <a:rPr lang="zh-CN" sz="1695" kern="100" dirty="0">
                          <a:effectLst/>
                          <a:latin typeface="微软雅黑" panose="020B0503020204020204" charset="-122"/>
                          <a:ea typeface="微软雅黑" panose="020B0503020204020204" charset="-122"/>
                        </a:rPr>
                        <a:t>结合诗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句说明修辞手法是怎样运用的。</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步骤</a:t>
                      </a:r>
                      <a:r>
                        <a:rPr lang="en-US" sz="1695" kern="100" dirty="0">
                          <a:effectLst/>
                          <a:latin typeface="微软雅黑" panose="020B0503020204020204" charset="-122"/>
                          <a:ea typeface="微软雅黑" panose="020B0503020204020204" charset="-122"/>
                        </a:rPr>
                        <a:t>2)</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4. </a:t>
                      </a:r>
                      <a:r>
                        <a:rPr lang="zh-CN" sz="1695" kern="100" dirty="0">
                          <a:effectLst/>
                          <a:latin typeface="微软雅黑" panose="020B0503020204020204" charset="-122"/>
                          <a:ea typeface="微软雅黑" panose="020B0503020204020204" charset="-122"/>
                        </a:rPr>
                        <a:t>指出该修辞手法有什么作用</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表达了作者什么样的情感。</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步骤</a:t>
                      </a:r>
                      <a:r>
                        <a:rPr lang="en-US" sz="1695" kern="100" dirty="0">
                          <a:effectLst/>
                          <a:latin typeface="微软雅黑" panose="020B0503020204020204" charset="-122"/>
                          <a:ea typeface="微软雅黑" panose="020B0503020204020204" charset="-122"/>
                        </a:rPr>
                        <a:t>3)</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35327"/>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247015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三 、答题示范</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阅读下面的宋词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然后回答问题。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蝶恋花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送春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朱淑真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楼外垂杨千万缕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欲系青春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少住春还去。犹自风前飘柳絮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随春且看归何处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绿满山川闻杜宇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便做无情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莫也愁人苦。把酒送春春不语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黄昏却下潇潇雨。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词的上片运用了什么修辞手法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有什么作用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28586" y="2098982"/>
          <a:ext cx="7768590" cy="3094355"/>
        </p:xfrm>
        <a:graphic>
          <a:graphicData uri="http://schemas.openxmlformats.org/drawingml/2006/table">
            <a:tbl>
              <a:tblPr firstRow="1" firstCol="1" bandRow="1">
                <a:tableStyleId>{5940675A-B579-460E-94D1-54222C63F5DA}</a:tableStyleId>
              </a:tblPr>
              <a:tblGrid>
                <a:gridCol w="541655"/>
                <a:gridCol w="7226935"/>
              </a:tblGrid>
              <a:tr h="23558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审题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要点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由题干可知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答题范围是词的上片</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首先要指出运用了什么修辞手法。题干还要求指出修辞手法的作用</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表达效果</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说明在指出修辞手法的同时还要指出词句如何体现了这种修辞手法</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有什么样的表达效果。本词上片描绘的是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词人透过窗帘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看到楼台外面千万条碧绿的杨柳枝正缠绵悱恻地伸手想牵挽住春天</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向春天表示着无限的依恋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然而</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春天略作停留</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却还是冷漠地走了。而多情的柳絮仍在飘舞着</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它要追随春天而去</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查看春的归处。这里运用了拟人的手法。答题时注意分析修辞手法的效果、表达的情感</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3850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步骤演示</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拟人。</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步骤</a:t>
                      </a:r>
                      <a:r>
                        <a:rPr lang="en-US" sz="1695" kern="100" dirty="0">
                          <a:effectLst/>
                          <a:latin typeface="微软雅黑" panose="020B0503020204020204" charset="-122"/>
                          <a:ea typeface="微软雅黑" panose="020B0503020204020204" charset="-122"/>
                        </a:rPr>
                        <a:t>1)</a:t>
                      </a:r>
                      <a:r>
                        <a:rPr lang="zh-CN" sz="1695" kern="100" dirty="0">
                          <a:effectLst/>
                          <a:latin typeface="微软雅黑" panose="020B0503020204020204" charset="-122"/>
                          <a:ea typeface="微软雅黑" panose="020B0503020204020204" charset="-122"/>
                        </a:rPr>
                        <a:t>将杨柳和春人格化</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步骤</a:t>
                      </a:r>
                      <a:r>
                        <a:rPr lang="en-US" sz="1695" kern="100" dirty="0">
                          <a:effectLst/>
                          <a:latin typeface="微软雅黑" panose="020B0503020204020204" charset="-122"/>
                          <a:ea typeface="微软雅黑" panose="020B0503020204020204" charset="-122"/>
                        </a:rPr>
                        <a:t>2)</a:t>
                      </a:r>
                      <a:r>
                        <a:rPr lang="zh-CN" sz="1695" kern="100" dirty="0">
                          <a:effectLst/>
                          <a:latin typeface="微软雅黑" panose="020B0503020204020204" charset="-122"/>
                          <a:ea typeface="微软雅黑" panose="020B0503020204020204" charset="-122"/>
                        </a:rPr>
                        <a:t>表现了词人对春的依恋不舍。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步骤</a:t>
                      </a:r>
                      <a:r>
                        <a:rPr lang="en-US" sz="1695" kern="100" dirty="0">
                          <a:effectLst/>
                          <a:latin typeface="微软雅黑" panose="020B0503020204020204" charset="-122"/>
                          <a:ea typeface="微软雅黑" panose="020B0503020204020204" charset="-122"/>
                        </a:rPr>
                        <a:t>3)</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53663"/>
            <a:ext cx="7655392"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5.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阅读下面两首诗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秋斋独宿</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韦应物</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山月皎如烛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风霜时动竹。夜半鸟惊栖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窗间人独宿。</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和韦苏州</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注</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秋斋独宿</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赵秉文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冷晕侵残烛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雨声在深竹。惊鸟时一鸣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寒枝不成宿。</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韦苏州</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韦应物</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因其曾任苏州刺史</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故称“韦苏州”。</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请分别指出两首诗第一句使用的修辞手法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并加以赏析。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78528" y="2098982"/>
            <a:ext cx="7632793" cy="26600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81055" y="2105681"/>
            <a:ext cx="7669534"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韦诗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以烛喻月。山月皎洁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宛如夜烛相伴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照人无眠。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赵诗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借代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借“晕”代月。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晕”配以“冷”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突出月夜寒意侵人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晕”又预示天气变化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引出下句。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本题考查鉴赏古代诗歌表达技巧的能力。侧重考查修辞手法的运用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答题时注意除了指出修辞手法之外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还要对运用这种修辞手法的诗句加以赏析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也就是要回答将什么比喻成什么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有何妙处或作用。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1304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秋斋独宿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山中明月皎洁如烛光相伴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夜风夹霜不时吹动静寂的竹叶。深夜里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在树上栖落的鸟突然惊起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屋里的人独自入眠。</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和韦苏州</a:t>
            </a:r>
            <a:r>
              <a:rPr lang="en-US" altLang="zh-CN" sz="1695" dirty="0">
                <a:latin typeface="微软雅黑" panose="020B0503020204020204" charset="-122"/>
                <a:ea typeface="微软雅黑" panose="020B0503020204020204" charset="-122"/>
                <a:cs typeface="Times New Roman" panose="02020603050405020304" pitchFamily="18" charset="0"/>
              </a:rPr>
              <a:t>&lt;</a:t>
            </a:r>
            <a:r>
              <a:rPr lang="zh-CN" altLang="en-US" sz="1695" dirty="0">
                <a:latin typeface="微软雅黑" panose="020B0503020204020204" charset="-122"/>
                <a:ea typeface="微软雅黑" panose="020B0503020204020204" charset="-122"/>
                <a:cs typeface="Times New Roman" panose="02020603050405020304" pitchFamily="18" charset="0"/>
              </a:rPr>
              <a:t>秋斋独宿</a:t>
            </a:r>
            <a:r>
              <a:rPr lang="en-US" altLang="zh-CN" sz="1695" dirty="0">
                <a:latin typeface="微软雅黑" panose="020B0503020204020204" charset="-122"/>
                <a:ea typeface="微软雅黑" panose="020B0503020204020204" charset="-122"/>
                <a:cs typeface="Times New Roman" panose="02020603050405020304" pitchFamily="18" charset="0"/>
              </a:rPr>
              <a:t>&gt;》:</a:t>
            </a:r>
            <a:r>
              <a:rPr lang="zh-CN" altLang="en-US" sz="1695" dirty="0">
                <a:latin typeface="微软雅黑" panose="020B0503020204020204" charset="-122"/>
                <a:ea typeface="微软雅黑" panose="020B0503020204020204" charset="-122"/>
                <a:cs typeface="Times New Roman" panose="02020603050405020304" pitchFamily="18" charset="0"/>
              </a:rPr>
              <a:t>冷冷的月光侵蚀着残烛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竹林深处传来潇潇雨声。被惊飞的山鸟不时传来一声鸣叫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寒枝已不能栖息了。</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53663"/>
            <a:ext cx="7655392" cy="348932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6.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然后回答问题。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逢入京使</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岑　参</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故园东望路漫漫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双袖龙钟泪不干。</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马上相逢无纸笔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凭君传语报平安。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“双袖龙钟泪不干”运用了什么修辞手法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表达了诗人什么样的思想感情</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__________________________________________________________________________________________________________________________________________________________________________________________________________________________________________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诗人运用了夸张的修辞手法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说泪流不止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湿袖难干。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表达了自己深切思念亲人的心情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暗暗透露出捎家书的意味。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指出修辞手法时一定要写出如何体现这种手法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并分析其表达效果。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回头向东望自己的故乡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只觉长路漫漫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尘烟蔽天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满面泪水沾湿了衣袖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湿袖难干。途中与你走马相逢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想要写封信却没有纸与笔</a:t>
            </a: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唯有托你捎个口信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回家帮我报个平安。</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35841" y="2015856"/>
          <a:ext cx="7647305" cy="3686810"/>
        </p:xfrm>
        <a:graphic>
          <a:graphicData uri="http://schemas.openxmlformats.org/drawingml/2006/table">
            <a:tbl>
              <a:tblPr firstRow="1" firstCol="1" bandRow="1">
                <a:tableStyleId>{5940675A-B579-460E-94D1-54222C63F5DA}</a:tableStyleId>
              </a:tblPr>
              <a:tblGrid>
                <a:gridCol w="488315"/>
                <a:gridCol w="2473325"/>
                <a:gridCol w="4685665"/>
              </a:tblGrid>
              <a:tr h="65786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30289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倒装</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古诗特别是其中的近体诗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具有严整的格律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受格律的制约</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诗句中的词语顺序往往需要打破某些语法规律而表现出一种只有在诗中才能见到的特殊形态。若对这种现象缺乏认识</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在解读古诗时就会碰到不少困难</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“蓑唱牧牛儿</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篱窥蒨裙女。” </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杜牧《村行》</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如果也像读散文那样去读</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岂不是蓑衣能唱歌</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竹篱长眼睛了吗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只有把它理解成牧牛儿披蓑高唱</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蒨裙女隔篱窥客</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才算读懂了这两句诗。可见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诗句的语序往往具有某种独特的形态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解读古诗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必须注意到这些情况。只有真正了解了古诗语言的特征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懂得了“诗家语”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懂得了古诗中语言的变形</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才能读懂古诗</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1102011" y="345005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743199" y="2162843"/>
            <a:ext cx="7655392" cy="3829685"/>
          </a:xfrm>
          <a:prstGeom prst="rect">
            <a:avLst/>
          </a:prstGeom>
          <a:noFill/>
        </p:spPr>
        <p:txBody>
          <a:bodyPr wrap="square" rtlCol="0">
            <a:spAutoFit/>
          </a:bodyPr>
          <a:lstStyle/>
          <a:p>
            <a:pPr algn="just">
              <a:lnSpc>
                <a:spcPct val="130000"/>
              </a:lnSpc>
              <a:spcAft>
                <a:spcPts val="0"/>
              </a:spcAft>
            </a:pP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从广义上来讲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表现手法是指作者在行文措辞和表达思想感情时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所使用的特殊的表情达意的方式。常考的表现手法有衬托、对比、象征、渲染、烘托等。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衬托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衬托指为了突出主要事物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用类似的事物或反面的、有差别的事物做陪衬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这种“烘云托月”式的表现手法叫衬托。运用衬托手法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能突出或渲染主体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使之形象鲜明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给人以深刻的感受。衬托是用环境、气氛或其他条件做陪衬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烘托出主体事物或作者所要表达的思想感情。如“桃花潭水深千尺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不及汪伦送我情”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此处用桃花潭水之深正衬汪伦对“我”的情谊之深。衬托与对比不同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衬托要分出主次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对比是两者分量相当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相得益彰。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778528" y="2033952"/>
            <a:ext cx="7765747" cy="771860"/>
            <a:chOff x="1791027" y="2719080"/>
            <a:chExt cx="20181234" cy="2005872"/>
          </a:xfrm>
        </p:grpSpPr>
        <p:sp>
          <p:nvSpPr>
            <p:cNvPr id="10" name="矩形 9"/>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53"/>
            <p:cNvSpPr txBox="1"/>
            <p:nvPr/>
          </p:nvSpPr>
          <p:spPr>
            <a:xfrm>
              <a:off x="1791027" y="2805762"/>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知识储备</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sp>
        <p:nvSpPr>
          <p:cNvPr id="5" name="文本框 4"/>
          <p:cNvSpPr txBox="1"/>
          <p:nvPr/>
        </p:nvSpPr>
        <p:spPr>
          <a:xfrm>
            <a:off x="743199" y="1991340"/>
            <a:ext cx="1853485" cy="875665"/>
          </a:xfrm>
          <a:prstGeom prst="rect">
            <a:avLst/>
          </a:prstGeom>
          <a:no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题型二　表现手法</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endParaRPr lang="zh-CN" altLang="en-US" sz="1695"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410527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登宝公塔</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王安石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倦童疲马放松门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自把长筇</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倚石根。江月转空为白昼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岭云分暝与黄昏。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鼠摇岑寂声随起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鸦矫荒寒影对翻。当此不知谁客主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道人忘我我忘言。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本诗写于作者晚年闲居钟山时。宝公塔位于南京钟山</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塔依山临水</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地势险峻</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是后人为纪念南朝高僧宝志而修建的。②筇</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en-US" altLang="zh-CN" sz="1540" kern="100" dirty="0" err="1">
                <a:latin typeface="微软雅黑" panose="020B0503020204020204" charset="-122"/>
                <a:ea typeface="微软雅黑" panose="020B0503020204020204" charset="-122"/>
                <a:cs typeface="Courier New" panose="02070309020205020404" pitchFamily="49" charset="0"/>
              </a:rPr>
              <a:t>qiónɡ</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竹杖。</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“鼠摇岑寂声随起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鸦矫荒寒影对翻”一联用了什么表现手法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请简要赏析。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b="1"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336550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衬托的手法。“鼠摇”的声响不大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却可以听见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以动衬静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突出了空山古塔的幽寂。乌鸦在夜空中飞过本是晦暗不明的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然而其影却清晰可见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衬托出了月色的明朗。</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本题考查鉴赏诗歌的表现手法。题干明确了鉴赏的具体诗句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但没有明确运用了哪种表现手法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解题的关键在于判断出诗句“鼠摇岑寂声随起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鸦矫荒寒影对翻”所用的表现手法。句中的“岑寂”与“声随起”说明诗句运用了反衬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或以动衬静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在寒夜月光之下乌鸦“寒影对翻”也说明诗句运用了衬托的手法。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47015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童仆和马匹倦怠疲惫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停在寺门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我拄着竹杖登山临水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意兴无穷。江上升起的皓月驱走了黄昏时苍茫的夜色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将幽暗的夜空照得如同白昼一般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岭间飘浮的云影加深了暮色的昏暗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像是将暝色分给了黄昏。老鼠轻微的响动打破了山间的寂静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声音随之而起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乌鸦在荒寒的空中高飞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投下它们翻飞的身影。面对如此静谧开阔的景色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我心旷神怡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深深陶醉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甚至忘记了谁是客人谁是主人。道人忘记了我的存在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我也忘记了用言语表达自己的感受。</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723549" y="1988147"/>
            <a:ext cx="7655392" cy="348932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对比</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对比是故意把两个相反、相对的事物或同一事物相反、相对的两个方面放在一起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用比较的方法加以描述或说明的手法。运用对比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可以把不同的人物、不同的生活现象、不同的思想感情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区别得更加鲜明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使美者更美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丑者更丑。如李约的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观祈雨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桑条无叶土生烟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箫管迎龙水庙前。朱门几处看歌舞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犹恐春阴咽管弦。”这首诗在写作技巧上运用了对比手法。前两句写农民因春旱而祈雨的看似热闹的场面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实则内心忧虑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唯恐天不下雨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后两句写朱门歌舞的热闹情景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在嬉笑中“犹恐春阴”使管弦受潮而影响其享乐。大旱之日两种不同的生活场面、不同的思想感情对比鲜明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反差强烈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具有震撼力。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735305" y="1983556"/>
            <a:ext cx="7746342" cy="3489325"/>
            <a:chOff x="1910875" y="2904803"/>
            <a:chExt cx="20130805" cy="9067883"/>
          </a:xfrm>
        </p:grpSpPr>
        <p:sp>
          <p:nvSpPr>
            <p:cNvPr id="9" name="TextBox 68"/>
            <p:cNvSpPr txBox="1"/>
            <p:nvPr/>
          </p:nvSpPr>
          <p:spPr>
            <a:xfrm>
              <a:off x="1910875" y="2904803"/>
              <a:ext cx="20130805" cy="9067883"/>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8.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回答问题。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惜琼花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张　先</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汀   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苕水碧。每逢花驻乐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随处欢席。别时携手看春色。萤火而今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飞破秋夕。　　汴河流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如带窄。任身轻似叶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何计归得</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断云孤鹜青山极。楼上徘徊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无尽相忆。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这首词主要是通过什么表现手法来表达怀人思归的情感的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b="1"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p:txBody>
        </p:sp>
        <p:pic>
          <p:nvPicPr>
            <p:cNvPr id="11" name="频.EPS" descr="id:2147502600;FounderCES"/>
            <p:cNvPicPr/>
            <p:nvPr/>
          </p:nvPicPr>
          <p:blipFill>
            <a:blip r:embed="rId1" cstate="print"/>
            <a:stretch>
              <a:fillRect/>
            </a:stretch>
          </p:blipFill>
          <p:spPr>
            <a:xfrm>
              <a:off x="3672732" y="5581030"/>
              <a:ext cx="557078" cy="701094"/>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22998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6854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对比。词人将昔日故乡春光的艳丽和今日异乡秋色的萧索进行对比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又以昔日的纵情宴游、意气风发与今日的独倚高楼、落寞消沉进行对比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将怀人思归之情在节序交替和情事变故中层层演绎出来。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言之成理即可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本题考查分析诗歌表达技巧的能力。作答时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应先点明表达技巧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再分析怎样表达怀人思归之情。从上下片内容来看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此词主要通过春与秋的对比、昔日的欢乐与今日的落寞的对比表达怀人思归之情。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6" name="组合 5"/>
          <p:cNvGrpSpPr/>
          <p:nvPr/>
        </p:nvGrpSpPr>
        <p:grpSpPr>
          <a:xfrm>
            <a:off x="807358" y="1994846"/>
            <a:ext cx="7669534" cy="2130425"/>
            <a:chOff x="2098121" y="2934142"/>
            <a:chExt cx="19931202" cy="5536442"/>
          </a:xfrm>
        </p:grpSpPr>
        <p:sp>
          <p:nvSpPr>
            <p:cNvPr id="10" name="矩形 9"/>
            <p:cNvSpPr/>
            <p:nvPr/>
          </p:nvSpPr>
          <p:spPr>
            <a:xfrm>
              <a:off x="2098121" y="2934142"/>
              <a:ext cx="19931202" cy="5536442"/>
            </a:xfrm>
            <a:prstGeom prst="rect">
              <a:avLst/>
            </a:prstGeom>
          </p:spPr>
          <p:txBody>
            <a:bodyPr wrap="square">
              <a:spAutoFit/>
            </a:bodyPr>
            <a:lstStyle/>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汀上    花盛开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洁白如雪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苕溪清波涟涟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水色青碧。每逢花开即寻芳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随处设席情酣畅。离别时还一起共赏春光。而今已是秋夕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夜晚萤火虫乱飞。汴河水流不息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细长如带。纵然身轻似落叶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仍难归故里。凝神远眺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只见飘浮无依的云、离群失所的鹜以及遮望眼的青山。凭高临眺之人在楼上久久徘徊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归路迢迢、归期渺茫之感涌上心头。</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pic>
          <p:nvPicPr>
            <p:cNvPr id="13" name="频.EPS" descr="id:2147502600;FounderCES"/>
            <p:cNvPicPr/>
            <p:nvPr/>
          </p:nvPicPr>
          <p:blipFill>
            <a:blip r:embed="rId1" cstate="print"/>
            <a:stretch>
              <a:fillRect/>
            </a:stretch>
          </p:blipFill>
          <p:spPr>
            <a:xfrm>
              <a:off x="4487811" y="3924846"/>
              <a:ext cx="557078" cy="701094"/>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32730"/>
            <a:ext cx="7655392" cy="382968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象征</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象征是古典诗歌中惯用的表现手法之一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是通过特定的容易引起联想的具体物象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表现某种概念、思想和感情的艺术手法。象征体和本体之间存在着某种相似的特点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可以借助读者的想象和联想把它们联系起来。如于谦的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石灰吟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千锤万击出深山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烈火焚烧若等闲。粉骨碎身全不怕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要留清白在人间。”这是一首比较浅易直白的托物言志诗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诗人运用了象征手法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表面上是写石灰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实际上石灰只是象征体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目的是写人的志趣情操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其中“清白”二字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不只是对石灰外形特点的吟咏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也是对其神韵、品格的高度概括。这首诗的价值就在于它以石灰自喻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象征诗人光明磊落的襟怀和崇高清白的人格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表达自己为国尽忠、不怕牺牲的心愿和坚守高洁情操的决心。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23549" y="1932730"/>
            <a:ext cx="7655392" cy="481711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9.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和李上舍冬日书事</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注</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endParaRPr lang="en-US" altLang="zh-CN"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韩　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北风吹日昼多阴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日暮拥阶黄叶深。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倦鹊绕枝翻冻影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飞鸿摩月堕孤音。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推愁不去如相觅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与老无期稍见侵。</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顾藉微官少年事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病来那复一分心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据吴曾</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能改斋漫录</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记载</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这首诗是作者因获罪被贬为分宁县县令时所作。</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分析本诗所使用的两种突出的艺术手法并概括抒情主人公的形象。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48260" y="2320652"/>
          <a:ext cx="7647305" cy="3010535"/>
        </p:xfrm>
        <a:graphic>
          <a:graphicData uri="http://schemas.openxmlformats.org/drawingml/2006/table">
            <a:tbl>
              <a:tblPr firstRow="1" firstCol="1" bandRow="1">
                <a:tableStyleId>{5940675A-B579-460E-94D1-54222C63F5DA}</a:tableStyleId>
              </a:tblPr>
              <a:tblGrid>
                <a:gridCol w="488315"/>
                <a:gridCol w="2473325"/>
                <a:gridCol w="4685665"/>
              </a:tblGrid>
              <a:tr h="65468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23558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浓缩</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诗歌的语言是高度凝练的语言</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诗人在写诗时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为了准确地表情达意而又不违反格律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就在语言的锤炼上下了极大的功夫</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这种锤炼语言的功夫表现之一就是对词语的浓缩</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“绿树村边合</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青山郭外斜。” </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孟浩然《过故人庄》</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这一联的意思是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浓绿的树木环绕在村庄四周</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乡郭之外隐隐横斜着一脉青山。在这首诗中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这一联是容纳不了这么多字的</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诗人就把它浓缩成这样十个字</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1102011" y="345005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9" name="TextBox 68"/>
          <p:cNvSpPr txBox="1"/>
          <p:nvPr/>
        </p:nvSpPr>
        <p:spPr>
          <a:xfrm>
            <a:off x="778528" y="1972063"/>
            <a:ext cx="7728169"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艺术手法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象征。颔联中的“倦鹊”“飞鸿”是贬谪中的诗人孤孑无依的身世的象征。②拟人。颈联写诗人主观上想排遣愁绪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但“愁”却像是故意来寻找自己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硬是摆脱不掉。自己跟“老”并没有订立期约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而“老”却渐渐地来临了。颈联将“愁”与“老”拟人化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使直接抒情带有生动的形象性。形象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这首诗描绘了一个在阴冷凄寒的冬日愁病交加的困顿失意的被贬官员的形象。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此题考查对表达技巧的掌握情况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同时考查鉴赏诗歌中的形象。回答时要先答出手法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然后结合诗句做适当分析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回答形象时要注意抓住抒情主人公的具体特点。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1304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北风劲吹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日色昏黄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白昼也显得阴晦无光。到了日暮时分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被风刮落的黄叶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已经深深地堆积起来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拥满了阶前。冬夜觅枝的乌鹊困惫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却无法摆脱无枝可依、翻飞绕枝的孤凄处境。飞鸿高翔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掠过清冷的月亮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发出一声哀鸣。想要排遣愁绪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但愁却像故意来寻找自己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硬是摆脱不掉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自己跟老并没有订立期约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而老却渐渐地来临了。眷念微官是少年时的情事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如今老病交加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怎能再为此挂心呢</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32730"/>
            <a:ext cx="7655392" cy="179006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渲染</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渲染原是国画中用水墨或淡的色彩涂抹画面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以加强艺术效果的一种技法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后成为文艺创作的一种表现手法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即对环境、景物等做多方面的铺叙或烘托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以突出形象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营造意境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表现人物的思想性格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增强艺术感染力。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382968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10.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阅读下面的宋词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青玉案</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贺　铸</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凌波不过横塘路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但目送、芳尘去。锦瑟华年谁与度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月桥花院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琐窗朱户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只有春知处。　　飞云冉冉蘅皋暮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彩笔新题断肠句。若问闲情都几许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一川烟草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满城风絮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梅子黄时雨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一川烟草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满城风絮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梅子黄时雨”三句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运用了什么手法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请简要赏析。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376745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渲染。词人紧扣季节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用满地的青草、满城的柳絮、满天的梅雨来渲染这闲愁之浓、之深。用博喻的修辞手法变无形为有形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变抽象为具体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变不可捉摸为有形有质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显示了高超的艺术表现力。</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上阕是说美人的身影款款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没有来到横塘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作者只有遥遥地目送她的倩影渐行渐远。基于这种可望而不可即的遗憾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作者展开丰富的想象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推测那位佳人是怎样生活的。词人伫立良久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直到暮色四合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笼罩了周围的景物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才惊回现实。不由得悲从中来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提笔写下柔肠寸断的词句。结尾的“闲愁”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正因为“闲”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所以才漫无目的、漫无边际、缥缥缈缈、捉摸不定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却又无处不在、无时不有。这种若有若无、似真还幻的形象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只有那“一川烟草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满城风絮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梅子黄时雨”可以比拟。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1304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美人轻移莲步却没有来到横塘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我只能目送她远去。正值青春年华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什么人能与她一起欢度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是如月的小桥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是种满鲜花的院子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是雕饰的窗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还是紧闭的朱户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只有春天才会知道她的居处。飘飞的云彩舒卷自如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暮色苍茫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挥起彩笔写下惆怅的词句。若问闲情愁绪有几许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好像满地的青草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满城的柳絮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梅子刚刚黄熟时的雨那样多。</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32730"/>
            <a:ext cx="7655392" cy="145034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烘托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与渲染不同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烘托多从侧面着意描写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作为陪衬使要突出的事物更加鲜明。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314960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11.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阅读下面两首唐诗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按要求作答。</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峡口送友人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司空曙</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峡口花飞欲尽春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天涯去住泪沾巾。来时万里同为客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今日翻成送故人。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送蜀客</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雍　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剑南风景腊前春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山鸟江风得雨新。莫怪送君行较远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自缘身是忆归人。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有人认为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峡口送友人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一诗采用了正面烘托的手法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送蜀客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一诗采用了反面衬托的手法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你是否同意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请说明理由。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同意。第一首用伤春之景正面烘托离别之情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第二首用早春清新之景反衬离别之情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以乐景写哀情。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不同意。第一首用伤春之景正面烘托离别之情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第二首也是正面烘托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用早春清新之景烘托诗人分享友人归乡的喜悦之情。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要说明理由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首先要掌握烘托手法的基本知识。第一首以伤春之景来写离别之情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以哀景写哀情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是正面烘托。第二首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如何理解诗人所抒发的情感是回答同意与不同意的关键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如果理解为抒发的是离别之情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就是以乐景写哀情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手法是反衬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如果理解为抒发的是分享友人归乡的喜悦之情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就是以乐景写乐情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手法就是正面烘托。</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80987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峡口送友人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峡口的花随风飘落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春天快要过去了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想到彼此将要分别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泪水沾湿了巾帕。来的时候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是同路的旅伴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今天我这个“客人”倒变成主人来送别自己的朋友了。</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送蜀客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剑南现在正值腊月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但已春意盎然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山中的鸟儿、江风、春雨让人顿感春天气息的清新。不要嗔怪我陪你走了这么远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其实我和你一样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都是客居在外的游子。</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48260" y="2320652"/>
          <a:ext cx="7647305" cy="2590165"/>
        </p:xfrm>
        <a:graphic>
          <a:graphicData uri="http://schemas.openxmlformats.org/drawingml/2006/table">
            <a:tbl>
              <a:tblPr firstRow="1" firstCol="1" bandRow="1">
                <a:tableStyleId>{5940675A-B579-460E-94D1-54222C63F5DA}</a:tableStyleId>
              </a:tblPr>
              <a:tblGrid>
                <a:gridCol w="488315"/>
                <a:gridCol w="2473325"/>
                <a:gridCol w="4685665"/>
              </a:tblGrid>
              <a:tr h="57086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20193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省略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词语的省略是指省略了诗句中某一成分的语法现象。主要有省略主语、省略谓语、省略中心词、省略关联词等</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“鸡声茅店月</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人迹板桥霜。” </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温庭筠《商山早行》</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这两句的意思是旅客听到鸡声即起来看茅店上空之月</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看见天上有月</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就收拾行装</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起身赶路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然而已经是“人迹板桥霜”了。两句诗由几个名词组成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写早行情景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宛然在目</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有关谓语则被省略了</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1102011" y="345005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9" name="TextBox 68"/>
          <p:cNvSpPr txBox="1"/>
          <p:nvPr/>
        </p:nvSpPr>
        <p:spPr>
          <a:xfrm>
            <a:off x="778528" y="1972063"/>
            <a:ext cx="7728169"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32730"/>
            <a:ext cx="7655392" cy="382968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比兴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包括的面较宽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就如朱熹所说的“以彼物比此物也”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不是单纯的比喻。如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诗经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中“桑之未落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其叶沃若”比喻女子年轻貌美之时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于嗟鸠兮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无食桑葚”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用比喻的修辞劝诫女子不要沉溺在爱情里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桑之落矣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其黄而陨”则比喻女子容颜变老。“兴”就是托物寓情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是寄托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是联想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其作用是使语言含蓄、蕴藉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言有尽而意无穷。有些情感如果直言表达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容易穷尽。若把情感寄寓在意象之中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让读者不知不觉地从意象中受到感染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会产生韵味无穷的效果。比如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关雎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中“关关雎鸠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在河之洲。窈窕淑女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君子好逑”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如果舍弃“雎鸠”这一形象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诗歌就毫无意味可言了。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34868" y="2130719"/>
            <a:ext cx="7655392" cy="213042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比兴经常一起用而不分彼此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只要用了比或者兴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就可以说用了比兴手法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不要做单一分析。如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孔雀东南飞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的开头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孔雀东南飞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五里一徘徊”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既是“兴”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又是“比”。总之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比兴手法的运用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加强了古代诗歌的生动性和鲜明性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增加了古代诗歌的韵味和形象感染力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使得我国的古代诗歌散发着迷人的艺术魅力。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760356" y="1988147"/>
            <a:ext cx="7655392" cy="4509135"/>
            <a:chOff x="1975975" y="2916734"/>
            <a:chExt cx="19894449" cy="11718114"/>
          </a:xfrm>
        </p:grpSpPr>
        <p:sp>
          <p:nvSpPr>
            <p:cNvPr id="9" name="TextBox 68"/>
            <p:cNvSpPr txBox="1"/>
            <p:nvPr/>
          </p:nvSpPr>
          <p:spPr>
            <a:xfrm>
              <a:off x="1975975" y="2916734"/>
              <a:ext cx="19894449" cy="11718114"/>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12.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阅读下面的古诗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桃　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诗经</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桃之夭夭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灼灼其华。之子于归</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宜其室家。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桃之夭夭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    </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其实。之子于归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宜其家室。</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桃之夭夭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其叶蓁蓁</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。之子于归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宜其家人。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注</a:t>
              </a:r>
              <a:r>
                <a:rPr lang="en-US" altLang="zh-CN" sz="1695" kern="100" dirty="0">
                  <a:latin typeface="微软雅黑" panose="020B0503020204020204" charset="-122"/>
                  <a:ea typeface="微软雅黑" panose="020B0503020204020204" charset="-122"/>
                  <a:cs typeface="Courier New" panose="02070309020205020404" pitchFamily="49" charset="0"/>
                </a:rPr>
                <a:t>] ①</a:t>
              </a:r>
              <a:r>
                <a:rPr lang="zh-CN" altLang="en-US" sz="1695" kern="100" dirty="0">
                  <a:latin typeface="微软雅黑" panose="020B0503020204020204" charset="-122"/>
                  <a:ea typeface="微软雅黑" panose="020B0503020204020204" charset="-122"/>
                  <a:cs typeface="Courier New" panose="02070309020205020404" pitchFamily="49" charset="0"/>
                </a:rPr>
                <a:t>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出嫁。②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err="1">
                  <a:latin typeface="微软雅黑" panose="020B0503020204020204" charset="-122"/>
                  <a:ea typeface="微软雅黑" panose="020B0503020204020204" charset="-122"/>
                  <a:cs typeface="Courier New" panose="02070309020205020404" pitchFamily="49" charset="0"/>
                </a:rPr>
                <a:t>fén</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草木果实繁盛硕大的样子。 ③蓁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err="1">
                  <a:latin typeface="微软雅黑" panose="020B0503020204020204" charset="-122"/>
                  <a:ea typeface="微软雅黑" panose="020B0503020204020204" charset="-122"/>
                  <a:cs typeface="Courier New" panose="02070309020205020404" pitchFamily="49" charset="0"/>
                </a:rPr>
                <a:t>zhēn</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草木茂盛的样子。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请从比兴手法运用的角度赏析全诗。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pic>
          <p:nvPicPr>
            <p:cNvPr id="13" name="愤K.EPS" descr="id:2147502607;FounderCES"/>
            <p:cNvPicPr/>
            <p:nvPr/>
          </p:nvPicPr>
          <p:blipFill>
            <a:blip r:embed="rId1" cstate="print"/>
            <a:stretch>
              <a:fillRect/>
            </a:stretch>
          </p:blipFill>
          <p:spPr>
            <a:xfrm>
              <a:off x="9577388" y="6616700"/>
              <a:ext cx="480625" cy="560253"/>
            </a:xfrm>
            <a:prstGeom prst="rect">
              <a:avLst/>
            </a:prstGeom>
          </p:spPr>
        </p:pic>
        <p:pic>
          <p:nvPicPr>
            <p:cNvPr id="14" name="愤K.EPS" descr="id:2147502607;FounderCES"/>
            <p:cNvPicPr/>
            <p:nvPr/>
          </p:nvPicPr>
          <p:blipFill>
            <a:blip r:embed="rId1" cstate="print"/>
            <a:stretch>
              <a:fillRect/>
            </a:stretch>
          </p:blipFill>
          <p:spPr>
            <a:xfrm>
              <a:off x="7849196" y="8389342"/>
              <a:ext cx="480625" cy="560253"/>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7"/>
            <a:ext cx="7632793" cy="3463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1981450"/>
            <a:ext cx="7669534" cy="410718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以“桃之夭夭”起兴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通过铺垫和渲染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热烈而真挚地表达了对新娘的赞美和祝福。以桃设比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通过对桃花、桃实、桃叶的描写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在赞美新娘美丽贤淑的同时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从不同的角度祝福新娘婚后夫妻和睦、子孙繁衍、家族兴旺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联想巧妙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形象鲜明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意趣盎然。</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本题考查从艺术手法的角度赏析全诗。对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桃夭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中比兴手法的辨认不难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每一节前两句均为比兴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但此题缺乏背景交代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赏析难点在于对思想感情的把握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依据“归”的意义可知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桃夭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写的是婚恋嫁娶。全诗每章都以桃来起兴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继以花、果、叶兼做比喻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极有层次。第一节写鲜艳的桃花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喻指新娘的年轻娇美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第二节写桃树结果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喻指夫妻生儿育女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子孙繁衍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第三节写桃叶茂盛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喻指家族兴旺。题目要求从比兴手法的角度赏析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必须关注比兴手法的作用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如联想巧妙、形象鲜明等。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三月的桃树茂盛美如画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枝头上绽开粉红的花。这位姑娘要出嫁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祝福你建立一个和美的家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五月的桃树茂盛美如画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枝头上的桃子繁盛又硕大。这位姑娘要出嫁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祝福你建立一个幸福的家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七月的桃树茂盛美如画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浓密的叶子闪闪发光华。这位姑娘要出嫁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祝福你全家和睦美无涯</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32730"/>
            <a:ext cx="7655392" cy="280987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虚实结合</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“虚”是指现实中看不见摸不着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却又能从字里行间体味出那些虚象和空灵的境界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它包括梦幻之境、已逝之境、未来之境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实”是指客观世界中的实象、实事、实境。虚实相生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人们常以此来描述虚实之间的关系。如李煜的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虞美人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中“雕栏玉砌应犹在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只是朱颜改”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雕栏玉砌”是回忆中的景物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是虚景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朱颜改”是实景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姜夔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扬州慢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中的虚景是“春风十里”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即昔日的“春风十里扬州路”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实景是“尽荠麦青青”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通过描写昔盛更显出今衰。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4169410"/>
          </a:xfrm>
          <a:prstGeom prst="rect">
            <a:avLst/>
          </a:prstGeom>
          <a:noFill/>
        </p:spPr>
        <p:txBody>
          <a:bodyPr wrap="square" rtlCol="0">
            <a:spAutoFit/>
          </a:bodyPr>
          <a:lstStyle/>
          <a:p>
            <a:pPr>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13.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石州慢</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张元幹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寒水依痕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春意渐回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沙际烟阔。溪梅晴照生香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冷蕊数枝争发。天涯旧恨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试看几许消魂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长亭门外山重叠。不尽眼中青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是愁来时节。　　情切。画楼深闭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想见东风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暗消肌雪。孤负枕前云雨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尊前花月。心期切处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更有多少凄凉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殷勤留与归时说。到得再相逢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恰经年离别。</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请从虚实关系的角度对下阕进行赏析。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74764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下阕虚实相生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以虚衬实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抒写自己的相思之苦。“画楼”以下三句是想象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虚景实写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设想闺人独居深楼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日夜思念丈夫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久盼不归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身体渐渐消瘦。“心期”以下三句是写实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写自己的无限凄凉、孤独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留着回家时向对方倾诉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与“画楼”三句写家人的别恨形成对照。最后两句也是虚写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设想未来重逢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但重逢之喜犹似不能抵消离别之憾。</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回答本题首先要明确下阕的虚实是什么样的关系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然后再具体回答词人是怎样表现这种关系的。</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34893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冬日江水渐渐退去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江岸留下江水的痕迹。春色渐回原野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烟雾迷茫笼罩着开阔的沙洲。阳光普照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数枝梅花竞放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散发出一阵阵幽香。漂泊天涯的羁客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尝尽世间离愁旧恨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试问天下有多少凄凉惆怅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令人心神憔悴、备受煎熬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长亭门外群山重叠。眼中望不尽的春色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恰是触景生愁的时节。虽然离别远行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但绵绵情意却割舍不断。她身居门户紧闭的深宅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因日夜思念丈夫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久盼不归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白雪般的肌骨暗自消减。辜负了她多少枕间恩爱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又辜负了多少花前月下之情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我归心似箭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越是情深意长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凄凉就越发浸入心底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还是把所有的深情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留着归去后倾情向你诉说。想来可怜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得到重逢的机会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已经是分别多年了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短暂的欢爱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怎能补偿我客居他乡的无尽想念</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32689" y="2016285"/>
            <a:ext cx="7765747" cy="771860"/>
            <a:chOff x="1791027" y="2719080"/>
            <a:chExt cx="20181234" cy="2005872"/>
          </a:xfrm>
        </p:grpSpPr>
        <p:sp>
          <p:nvSpPr>
            <p:cNvPr id="12" name="矩形 11"/>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53"/>
            <p:cNvSpPr txBox="1"/>
            <p:nvPr/>
          </p:nvSpPr>
          <p:spPr>
            <a:xfrm>
              <a:off x="1791027" y="2805762"/>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审答指津</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1988147"/>
            <a:ext cx="7637220" cy="1046480"/>
          </a:xfrm>
          <a:prstGeom prst="rect">
            <a:avLst/>
          </a:prstGeom>
          <a:noFill/>
        </p:spPr>
        <p:txBody>
          <a:bodyPr wrap="square" rtlCol="0">
            <a:spAutoFit/>
          </a:bodyPr>
          <a:lstStyle/>
          <a:p>
            <a:pPr algn="ctr">
              <a:lnSpc>
                <a:spcPct val="130000"/>
              </a:lnSpc>
              <a:spcAft>
                <a:spcPts val="0"/>
              </a:spcAft>
            </a:pPr>
            <a:r>
              <a:rPr lang="zh-CN" altLang="en-US"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一、审题规范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716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6" name="表格 5"/>
          <p:cNvGraphicFramePr>
            <a:graphicFrameLocks noGrp="1"/>
          </p:cNvGraphicFramePr>
          <p:nvPr/>
        </p:nvGraphicFramePr>
        <p:xfrm>
          <a:off x="778528" y="2645424"/>
          <a:ext cx="7637145" cy="2355850"/>
        </p:xfrm>
        <a:graphic>
          <a:graphicData uri="http://schemas.openxmlformats.org/drawingml/2006/table">
            <a:tbl>
              <a:tblPr firstRow="1" firstCol="1" bandRow="1">
                <a:tableStyleId>{5940675A-B579-460E-94D1-54222C63F5DA}</a:tableStyleId>
              </a:tblPr>
              <a:tblGrid>
                <a:gridCol w="594995"/>
                <a:gridCol w="7042150"/>
              </a:tblGrid>
              <a:tr h="16827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设问</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这首诗使用了什么表现手法</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请简要分析。</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试分析“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”诗句运用的表现手法。</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 </a:t>
                      </a:r>
                      <a:r>
                        <a:rPr lang="zh-CN" sz="1695" kern="100" dirty="0">
                          <a:effectLst/>
                          <a:latin typeface="微软雅黑" panose="020B0503020204020204" charset="-122"/>
                          <a:ea typeface="微软雅黑" panose="020B0503020204020204" charset="-122"/>
                        </a:rPr>
                        <a:t>请你从</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表现手法的角度对“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”诗句进行赏析。</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4. </a:t>
                      </a:r>
                      <a:r>
                        <a:rPr lang="zh-CN" sz="1695" kern="100" dirty="0">
                          <a:effectLst/>
                          <a:latin typeface="微软雅黑" panose="020B0503020204020204" charset="-122"/>
                          <a:ea typeface="微软雅黑" panose="020B0503020204020204" charset="-122"/>
                        </a:rPr>
                        <a:t>试分析本诗使用的表现手法。</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5. </a:t>
                      </a:r>
                      <a:r>
                        <a:rPr lang="zh-CN" sz="1695" kern="100" dirty="0">
                          <a:effectLst/>
                          <a:latin typeface="微软雅黑" panose="020B0503020204020204" charset="-122"/>
                          <a:ea typeface="微软雅黑" panose="020B0503020204020204" charset="-122"/>
                        </a:rPr>
                        <a:t>这首诗是通过什么方法来表现诗人的情感的</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辨别标志</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就整首诗而言</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常考的表现手法是对比、反衬、象征等。</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题干中一般有“表现手法”“表现方式”等字样</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48260" y="2320652"/>
          <a:ext cx="7647305" cy="3010535"/>
        </p:xfrm>
        <a:graphic>
          <a:graphicData uri="http://schemas.openxmlformats.org/drawingml/2006/table">
            <a:tbl>
              <a:tblPr firstRow="1" firstCol="1" bandRow="1">
                <a:tableStyleId>{5940675A-B579-460E-94D1-54222C63F5DA}</a:tableStyleId>
              </a:tblPr>
              <a:tblGrid>
                <a:gridCol w="488315"/>
                <a:gridCol w="2473325"/>
                <a:gridCol w="4685665"/>
              </a:tblGrid>
              <a:tr h="65468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23558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分拆</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本是一个完整的词语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诗人在使用它时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却因格律的需要而将其分拆开来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这也是古诗中一种常见的现象。这类词语多为由一个修饰限制性词语与一个中心词组成的偏正式词语</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“龙舟移棹晚</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兽锦夺袍新。”</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杜甫《寄李十二白二十韵》</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一袭锦袍绣上了兽形图案</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就叫“兽锦袍”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但在本句中“兽锦”与“袍”被拆开了</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下句按理应作“夺新兽锦袍”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但为了与上句“龙舟移棹晚”构成对偶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也为了符合声律的要求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就把“夺新兽锦袍”写成“兽锦夺袍新”了</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1102011" y="345005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9" name="TextBox 68"/>
          <p:cNvSpPr txBox="1"/>
          <p:nvPr/>
        </p:nvSpPr>
        <p:spPr>
          <a:xfrm>
            <a:off x="778528" y="1972063"/>
            <a:ext cx="7728169"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3315" y="1850362"/>
            <a:ext cx="7637220" cy="1046480"/>
          </a:xfrm>
          <a:prstGeom prst="rect">
            <a:avLst/>
          </a:prstGeom>
          <a:noFill/>
        </p:spPr>
        <p:txBody>
          <a:bodyPr wrap="square" rtlCol="0">
            <a:spAutoFit/>
          </a:bodyPr>
          <a:lstStyle/>
          <a:p>
            <a:pPr algn="ctr">
              <a:lnSpc>
                <a:spcPct val="130000"/>
              </a:lnSpc>
              <a:spcAft>
                <a:spcPts val="0"/>
              </a:spcAft>
            </a:pPr>
            <a:r>
              <a:rPr lang="zh-CN" altLang="en-US"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续表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716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6" name="表格 5"/>
          <p:cNvGraphicFramePr>
            <a:graphicFrameLocks noGrp="1"/>
          </p:cNvGraphicFramePr>
          <p:nvPr/>
        </p:nvGraphicFramePr>
        <p:xfrm>
          <a:off x="704697" y="2656903"/>
          <a:ext cx="7705725" cy="1009650"/>
        </p:xfrm>
        <a:graphic>
          <a:graphicData uri="http://schemas.openxmlformats.org/drawingml/2006/table">
            <a:tbl>
              <a:tblPr firstRow="1" firstCol="1" bandRow="1">
                <a:tableStyleId>{5940675A-B579-460E-94D1-54222C63F5DA}</a:tableStyleId>
              </a:tblPr>
              <a:tblGrid>
                <a:gridCol w="600075"/>
                <a:gridCol w="7105650"/>
              </a:tblGrid>
              <a:tr h="10096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审题要点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审题干。题干一般以“这首诗运用了何种表现手法”来直接提问</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其变体是“诗人是怎样来抒发自己的情感的</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有何效果”等。</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注意辨析是何种手法</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明确鉴赏的范围、对象</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89876" y="1911549"/>
            <a:ext cx="7655392" cy="77089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二、答题规范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54826" y="2253340"/>
          <a:ext cx="7886700" cy="2692400"/>
        </p:xfrm>
        <a:graphic>
          <a:graphicData uri="http://schemas.openxmlformats.org/drawingml/2006/table">
            <a:tbl>
              <a:tblPr firstRow="1" firstCol="1" bandRow="1">
                <a:tableStyleId>{5940675A-B579-460E-94D1-54222C63F5DA}</a:tableStyleId>
              </a:tblPr>
              <a:tblGrid>
                <a:gridCol w="491490"/>
                <a:gridCol w="7395210"/>
              </a:tblGrid>
              <a:tr h="26924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要点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注意题目设问方式。表现手法是一个比较笼统的说法</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有狭义和广义之分。广义的表现手法</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等同表达技巧</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狭义的表现手法常常指衬托、对比、象征、渲染、想象等。</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恰当运用鉴赏术语。鉴赏术语包括各种表现手法、表达技巧的名称</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还包括其表达效果和作用的一些固定说法</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鉴赏时说规范的“内行话”</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就会事半功倍。</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关注表达效果。辨明了诗歌中所用的表现手法</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就要结合具体的语言环境</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分析这些手法的表达效果</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揭示诗歌表达的情感</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bl>
          </a:graphicData>
        </a:graphic>
      </p:graphicFrame>
      <p:sp>
        <p:nvSpPr>
          <p:cNvPr id="5" name="Rectangle 1"/>
          <p:cNvSpPr>
            <a:spLocks noChangeArrowheads="1"/>
          </p:cNvSpPr>
          <p:nvPr/>
        </p:nvSpPr>
        <p:spPr bwMode="auto">
          <a:xfrm>
            <a:off x="628586" y="3735327"/>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02774" y="2566164"/>
          <a:ext cx="7742555" cy="1346200"/>
        </p:xfrm>
        <a:graphic>
          <a:graphicData uri="http://schemas.openxmlformats.org/drawingml/2006/table">
            <a:tbl>
              <a:tblPr firstRow="1" firstCol="1" bandRow="1">
                <a:tableStyleId>{5940675A-B579-460E-94D1-54222C63F5DA}</a:tableStyleId>
              </a:tblPr>
              <a:tblGrid>
                <a:gridCol w="482600"/>
                <a:gridCol w="7259955"/>
              </a:tblGrid>
              <a:tr h="13462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答题步骤</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审清题干要求</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确定答题步骤。</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指出手法。</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1)</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结合诗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句具体分析是怎样运用这种手法的。</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2)</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4. </a:t>
                      </a:r>
                      <a:r>
                        <a:rPr lang="zh-CN" altLang="en-US" sz="1695" kern="100" dirty="0">
                          <a:effectLst/>
                          <a:latin typeface="微软雅黑" panose="020B0503020204020204" charset="-122"/>
                          <a:ea typeface="微软雅黑" panose="020B0503020204020204" charset="-122"/>
                        </a:rPr>
                        <a:t>写出运用这种手法有什么好处、作用</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抒发了作者什么样的感情。</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3)</a:t>
                      </a:r>
                      <a:endParaRPr lang="en-US" altLang="zh-CN" sz="1695" kern="100" dirty="0">
                        <a:effectLst/>
                        <a:latin typeface="微软雅黑" panose="020B0503020204020204" charset="-122"/>
                        <a:ea typeface="微软雅黑" panose="020B0503020204020204" charset="-122"/>
                      </a:endParaRPr>
                    </a:p>
                  </a:txBody>
                  <a:tcPr marL="25656" marR="25656" marT="0" marB="0" anchor="ctr"/>
                </a:tc>
              </a:tr>
            </a:tbl>
          </a:graphicData>
        </a:graphic>
      </p:graphicFrame>
      <p:sp>
        <p:nvSpPr>
          <p:cNvPr id="5" name="Rectangle 1"/>
          <p:cNvSpPr>
            <a:spLocks noChangeArrowheads="1"/>
          </p:cNvSpPr>
          <p:nvPr/>
        </p:nvSpPr>
        <p:spPr bwMode="auto">
          <a:xfrm>
            <a:off x="628586" y="3735327"/>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10" name="TextBox 68"/>
          <p:cNvSpPr txBox="1"/>
          <p:nvPr/>
        </p:nvSpPr>
        <p:spPr>
          <a:xfrm>
            <a:off x="773315" y="1850362"/>
            <a:ext cx="7637220" cy="1046480"/>
          </a:xfrm>
          <a:prstGeom prst="rect">
            <a:avLst/>
          </a:prstGeom>
          <a:noFill/>
        </p:spPr>
        <p:txBody>
          <a:bodyPr wrap="square" rtlCol="0">
            <a:spAutoFit/>
          </a:bodyPr>
          <a:lstStyle/>
          <a:p>
            <a:pPr algn="ctr">
              <a:lnSpc>
                <a:spcPct val="130000"/>
              </a:lnSpc>
              <a:spcAft>
                <a:spcPts val="0"/>
              </a:spcAft>
            </a:pPr>
            <a:r>
              <a:rPr lang="zh-CN" altLang="en-US"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续表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744365" y="1863002"/>
            <a:ext cx="7655392" cy="3733165"/>
            <a:chOff x="1975975" y="2916734"/>
            <a:chExt cx="19894449" cy="9701562"/>
          </a:xfrm>
        </p:grpSpPr>
        <p:sp>
          <p:nvSpPr>
            <p:cNvPr id="9" name="TextBox 68"/>
            <p:cNvSpPr txBox="1"/>
            <p:nvPr/>
          </p:nvSpPr>
          <p:spPr>
            <a:xfrm>
              <a:off x="1975975" y="2916734"/>
              <a:ext cx="19894449" cy="9701562"/>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三 、答题示范</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然后回答问题。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寄黄       复</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黄庭坚</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我居北海君南海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寄雁传书谢不能。</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桃李春风一杯酒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江湖夜雨十年灯。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持家但有四立壁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治病不蕲三折肱</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想见读书头已白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隔溪猿哭瘴溪藤。</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460" kern="100" dirty="0">
                  <a:latin typeface="微软雅黑" panose="020B0503020204020204" charset="-122"/>
                  <a:ea typeface="微软雅黑" panose="020B0503020204020204" charset="-122"/>
                  <a:cs typeface="Courier New" panose="02070309020205020404" pitchFamily="49" charset="0"/>
                </a:rPr>
                <a:t>[</a:t>
              </a:r>
              <a:r>
                <a:rPr lang="zh-CN" altLang="en-US" sz="1460" kern="100" dirty="0">
                  <a:latin typeface="微软雅黑" panose="020B0503020204020204" charset="-122"/>
                  <a:ea typeface="微软雅黑" panose="020B0503020204020204" charset="-122"/>
                  <a:cs typeface="Courier New" panose="02070309020205020404" pitchFamily="49" charset="0"/>
                </a:rPr>
                <a:t>注</a:t>
              </a:r>
              <a:r>
                <a:rPr lang="en-US" altLang="zh-CN" sz="1460" kern="100" dirty="0">
                  <a:latin typeface="微软雅黑" panose="020B0503020204020204" charset="-122"/>
                  <a:ea typeface="微软雅黑" panose="020B0503020204020204" charset="-122"/>
                  <a:cs typeface="Courier New" panose="02070309020205020404" pitchFamily="49" charset="0"/>
                </a:rPr>
                <a:t>] ①</a:t>
              </a:r>
              <a:r>
                <a:rPr lang="zh-CN" altLang="en-US" sz="1460" kern="100" dirty="0">
                  <a:latin typeface="微软雅黑" panose="020B0503020204020204" charset="-122"/>
                  <a:ea typeface="微软雅黑" panose="020B0503020204020204" charset="-122"/>
                  <a:cs typeface="Courier New" panose="02070309020205020404" pitchFamily="49" charset="0"/>
                </a:rPr>
                <a:t>黄幾复</a:t>
              </a:r>
              <a:r>
                <a:rPr lang="en-US" altLang="zh-CN" sz="1460" kern="100" dirty="0">
                  <a:latin typeface="微软雅黑" panose="020B0503020204020204" charset="-122"/>
                  <a:ea typeface="微软雅黑" panose="020B0503020204020204" charset="-122"/>
                  <a:cs typeface="Courier New" panose="02070309020205020404" pitchFamily="49" charset="0"/>
                </a:rPr>
                <a:t>:</a:t>
              </a:r>
              <a:r>
                <a:rPr lang="zh-CN" altLang="en-US" sz="1460" kern="100" dirty="0">
                  <a:latin typeface="微软雅黑" panose="020B0503020204020204" charset="-122"/>
                  <a:ea typeface="微软雅黑" panose="020B0503020204020204" charset="-122"/>
                  <a:cs typeface="Courier New" panose="02070309020205020404" pitchFamily="49" charset="0"/>
                </a:rPr>
                <a:t>与黄庭坚少年交游</a:t>
              </a:r>
              <a:r>
                <a:rPr lang="en-US" altLang="zh-CN" sz="1460" kern="100" dirty="0">
                  <a:latin typeface="微软雅黑" panose="020B0503020204020204" charset="-122"/>
                  <a:ea typeface="微软雅黑" panose="020B0503020204020204" charset="-122"/>
                  <a:cs typeface="Courier New" panose="02070309020205020404" pitchFamily="49" charset="0"/>
                </a:rPr>
                <a:t>,</a:t>
              </a:r>
              <a:r>
                <a:rPr lang="zh-CN" altLang="en-US" sz="1460" kern="100" dirty="0">
                  <a:latin typeface="微软雅黑" panose="020B0503020204020204" charset="-122"/>
                  <a:ea typeface="微软雅黑" panose="020B0503020204020204" charset="-122"/>
                  <a:cs typeface="Courier New" panose="02070309020205020404" pitchFamily="49" charset="0"/>
                </a:rPr>
                <a:t>当时在南方做官。②治病不蕲三折肱</a:t>
              </a:r>
              <a:r>
                <a:rPr lang="en-US" altLang="zh-CN" sz="1460" kern="100" dirty="0">
                  <a:latin typeface="微软雅黑" panose="020B0503020204020204" charset="-122"/>
                  <a:ea typeface="微软雅黑" panose="020B0503020204020204" charset="-122"/>
                  <a:cs typeface="Courier New" panose="02070309020205020404" pitchFamily="49" charset="0"/>
                </a:rPr>
                <a:t>:</a:t>
              </a:r>
              <a:r>
                <a:rPr lang="zh-CN" altLang="en-US" sz="1460" kern="100" dirty="0">
                  <a:latin typeface="微软雅黑" panose="020B0503020204020204" charset="-122"/>
                  <a:ea typeface="微软雅黑" panose="020B0503020204020204" charset="-122"/>
                  <a:cs typeface="Courier New" panose="02070309020205020404" pitchFamily="49" charset="0"/>
                </a:rPr>
                <a:t>蕲</a:t>
              </a:r>
              <a:r>
                <a:rPr lang="en-US" altLang="zh-CN" sz="1460" kern="100" dirty="0">
                  <a:latin typeface="微软雅黑" panose="020B0503020204020204" charset="-122"/>
                  <a:ea typeface="微软雅黑" panose="020B0503020204020204" charset="-122"/>
                  <a:cs typeface="Courier New" panose="02070309020205020404" pitchFamily="49" charset="0"/>
                </a:rPr>
                <a:t>,</a:t>
              </a:r>
              <a:r>
                <a:rPr lang="zh-CN" altLang="en-US" sz="1460" kern="100" dirty="0">
                  <a:latin typeface="微软雅黑" panose="020B0503020204020204" charset="-122"/>
                  <a:ea typeface="微软雅黑" panose="020B0503020204020204" charset="-122"/>
                  <a:cs typeface="Courier New" panose="02070309020205020404" pitchFamily="49" charset="0"/>
                </a:rPr>
                <a:t>通“祈”</a:t>
              </a:r>
              <a:r>
                <a:rPr lang="en-US" altLang="zh-CN" sz="1460" kern="100" dirty="0">
                  <a:latin typeface="微软雅黑" panose="020B0503020204020204" charset="-122"/>
                  <a:ea typeface="微软雅黑" panose="020B0503020204020204" charset="-122"/>
                  <a:cs typeface="Courier New" panose="02070309020205020404" pitchFamily="49" charset="0"/>
                </a:rPr>
                <a:t>,</a:t>
              </a:r>
              <a:r>
                <a:rPr lang="zh-CN" altLang="en-US" sz="1460" kern="100" dirty="0">
                  <a:latin typeface="微软雅黑" panose="020B0503020204020204" charset="-122"/>
                  <a:ea typeface="微软雅黑" panose="020B0503020204020204" charset="-122"/>
                  <a:cs typeface="Courier New" panose="02070309020205020404" pitchFamily="49" charset="0"/>
                </a:rPr>
                <a:t>求。此句称赞黄幾复有治国救民的才干</a:t>
              </a:r>
              <a:r>
                <a:rPr lang="en-US" altLang="zh-CN" sz="1460" kern="100" dirty="0">
                  <a:latin typeface="微软雅黑" panose="020B0503020204020204" charset="-122"/>
                  <a:ea typeface="微软雅黑" panose="020B0503020204020204" charset="-122"/>
                  <a:cs typeface="Courier New" panose="02070309020205020404" pitchFamily="49" charset="0"/>
                </a:rPr>
                <a:t>,</a:t>
              </a:r>
              <a:r>
                <a:rPr lang="zh-CN" altLang="en-US" sz="1460" kern="100" dirty="0">
                  <a:latin typeface="微软雅黑" panose="020B0503020204020204" charset="-122"/>
                  <a:ea typeface="微软雅黑" panose="020B0503020204020204" charset="-122"/>
                  <a:cs typeface="Courier New" panose="02070309020205020404" pitchFamily="49" charset="0"/>
                </a:rPr>
                <a:t>有政绩。</a:t>
              </a:r>
              <a:endParaRPr lang="zh-CN" altLang="en-US" sz="146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这首诗的颔联主要运用了什么表现手法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pic>
          <p:nvPicPr>
            <p:cNvPr id="11" name="几.EPS" descr="id:2147502644;FounderCES"/>
            <p:cNvPicPr/>
            <p:nvPr/>
          </p:nvPicPr>
          <p:blipFill>
            <a:blip r:embed="rId1" cstate="print"/>
            <a:stretch>
              <a:fillRect/>
            </a:stretch>
          </p:blipFill>
          <p:spPr>
            <a:xfrm>
              <a:off x="11881644" y="4860950"/>
              <a:ext cx="561841" cy="629086"/>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96060" y="2320652"/>
          <a:ext cx="7768590" cy="1524000"/>
        </p:xfrm>
        <a:graphic>
          <a:graphicData uri="http://schemas.openxmlformats.org/drawingml/2006/table">
            <a:tbl>
              <a:tblPr firstRow="1" firstCol="1" bandRow="1">
                <a:tableStyleId>{5940675A-B579-460E-94D1-54222C63F5DA}</a:tableStyleId>
              </a:tblPr>
              <a:tblGrid>
                <a:gridCol w="541655"/>
                <a:gridCol w="7226935"/>
              </a:tblGrid>
              <a:tr h="8509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审题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要点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题干指出了答题区间</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即颔联。作答时先回答运用了哪种表现手法</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再结诗句分析</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然后回答运用该表现手法的效果</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步骤演示</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对比。</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1)</a:t>
                      </a:r>
                      <a:r>
                        <a:rPr lang="zh-CN" altLang="en-US" sz="1695" kern="100" dirty="0">
                          <a:effectLst/>
                          <a:latin typeface="微软雅黑" panose="020B0503020204020204" charset="-122"/>
                          <a:ea typeface="微软雅黑" panose="020B0503020204020204" charset="-122"/>
                        </a:rPr>
                        <a:t>上句追忆了当年相聚的欢乐</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和下句描写与友人久别的凄凉构成了鲜明的对比</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2)</a:t>
                      </a:r>
                      <a:r>
                        <a:rPr lang="zh-CN" altLang="en-US" sz="1695" kern="100" dirty="0">
                          <a:effectLst/>
                          <a:latin typeface="微软雅黑" panose="020B0503020204020204" charset="-122"/>
                          <a:ea typeface="微软雅黑" panose="020B0503020204020204" charset="-122"/>
                        </a:rPr>
                        <a:t>突出地表达了对朋友的思念、关切之情。</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3)</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53663"/>
            <a:ext cx="7655392"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14.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阅读下面这首明诗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完成后面的题目。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除夕九江官舍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欧大任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饯岁浔阳馆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羁怀强笑欢。</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烛销深夜酒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菜簇异乡盘。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泪每思亲堕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书频寄弟看。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家人计程远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应已梦长安。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这首诗在写作上主要运用了哪种表现手法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试结合诗句加以分析。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78528" y="2098982"/>
            <a:ext cx="7632793" cy="3131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2209817"/>
            <a:ext cx="7669534" cy="314960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虚实结合。前六句描写眼前之景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是实写。除夕夜中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诗人在异乡宴饮度岁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不由得思念亲人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只好含泪给弟弟写起家书。最后两句写诗人想象家人思念自己的情景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是虚写。</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这首诗最为突出的手法就是虚实结合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所以在解答时应首先点出手法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然后分别指出诗中哪里是实写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哪里是虚写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再结合诗句稍做分析即可。本诗从题目可知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诗人在除夕夜客居异乡。诗的前六句写出了诗人客居异乡官舍辞旧迎新的情景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这是眼前所见、所历之景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是实写。除夕夜本是团圆的时刻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而诗人此时却独居在外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无法与家人团聚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内心不免悲伤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最后两句写到了“梦”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则属于典型的虚写。</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除夕夜中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我在异乡强颜欢笑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宴饮度岁。夜已深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烛已尽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酒尚存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盘子中堆满了异乡的菜肴。面对良辰美景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陈酿佳肴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不由得更加思念亲人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只好含泪给弟弟写起家书。此时此刻家人应在计算我归家的路程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想到我也应该在此时梦到长安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代指京城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778528" y="2272105"/>
            <a:ext cx="7655392" cy="2470150"/>
          </a:xfrm>
          <a:prstGeom prst="rect">
            <a:avLst/>
          </a:prstGeom>
          <a:noFill/>
        </p:spPr>
        <p:txBody>
          <a:bodyPr wrap="square" rtlCol="0">
            <a:spAutoFit/>
          </a:bodyPr>
          <a:lstStyle/>
          <a:p>
            <a:pPr algn="just">
              <a:lnSpc>
                <a:spcPct val="130000"/>
              </a:lnSpc>
              <a:spcAft>
                <a:spcPts val="0"/>
              </a:spcAft>
            </a:pP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诗词中主要运用抒情、描写、记叙、议论四种表达方式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其中抒情、描写是考查的重点。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抒情方式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抒情即在作品中抒发主观感受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表露自我感情。抒情方式可以分为直接抒情和间接抒情。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770536" y="2143215"/>
            <a:ext cx="7765747" cy="771860"/>
            <a:chOff x="1791027" y="2719080"/>
            <a:chExt cx="20181234" cy="2005872"/>
          </a:xfrm>
        </p:grpSpPr>
        <p:sp>
          <p:nvSpPr>
            <p:cNvPr id="10" name="矩形 9"/>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53"/>
            <p:cNvSpPr txBox="1"/>
            <p:nvPr/>
          </p:nvSpPr>
          <p:spPr>
            <a:xfrm>
              <a:off x="1791027" y="2805762"/>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知识储备</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sp>
        <p:nvSpPr>
          <p:cNvPr id="4" name="文本框 3"/>
          <p:cNvSpPr txBox="1"/>
          <p:nvPr/>
        </p:nvSpPr>
        <p:spPr>
          <a:xfrm>
            <a:off x="778528" y="2015856"/>
            <a:ext cx="1881632" cy="875665"/>
          </a:xfrm>
          <a:prstGeom prst="rect">
            <a:avLst/>
          </a:prstGeom>
          <a:no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题型三　表达方式</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endParaRPr lang="zh-CN" altLang="en-US" sz="1695"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5104" y="1991939"/>
            <a:ext cx="7655392" cy="145034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直接抒情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直接抒情也叫直抒胸臆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就是指作者在其作品中袒露襟怀、不加掩饰地抒发激情、快意或愁绪。如李白在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梦游天姥吟留别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中写道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安能摧眉折腰事权贵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使我不得开心颜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这两句诗直接抒发了作者蔑视权贵之情。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57833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26590" y="1627934"/>
            <a:ext cx="8090942" cy="36980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 name="TextBox 7"/>
          <p:cNvSpPr txBox="1"/>
          <p:nvPr/>
        </p:nvSpPr>
        <p:spPr>
          <a:xfrm>
            <a:off x="529150" y="1672571"/>
            <a:ext cx="8088383" cy="360997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200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中对“古诗文阅读”考点提出的“鉴赏文学作品的形象、语言和表达技巧”等要求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都是以突破语言障碍、读懂诗歌为前提的。另外</a:t>
            </a: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年诗歌鉴赏考查了选择题的题型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选择题主要考查对诗意的理解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这也需要读懂诗歌</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鉴赏诗歌一般分三步走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第一步是读懂诗歌所写的内容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知道每一句具体在讲什么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第二步是了解作者是如何写的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即用了什么艺术手法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第三步是掌握诗歌表达了什么思想感情。其中第一步是基础。诗歌鉴赏题的变化趋势是越来越侧重对诗歌内容的考查。要想在诗歌鉴赏题中取得高分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必须学会读懂诗歌。诗歌鉴赏选择题要想做对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也必须要理解诗歌的基本内容。因此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考生在复习时必须转变“轻读诗、重做题”的观念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沉下心去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反复咀嚼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多加品析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做到真正理解诗歌的内容</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06306" y="2423582"/>
          <a:ext cx="7647305" cy="3430905"/>
        </p:xfrm>
        <a:graphic>
          <a:graphicData uri="http://schemas.openxmlformats.org/drawingml/2006/table">
            <a:tbl>
              <a:tblPr firstRow="1" firstCol="1" bandRow="1">
                <a:tableStyleId>{5940675A-B579-460E-94D1-54222C63F5DA}</a:tableStyleId>
              </a:tblPr>
              <a:tblGrid>
                <a:gridCol w="488315"/>
                <a:gridCol w="3404870"/>
                <a:gridCol w="637540"/>
                <a:gridCol w="3116580"/>
              </a:tblGrid>
              <a:tr h="73850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r>
              <a:tr h="26924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互文</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见义</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由于诗句字数的限制、格律的约束、艺术表达的需要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诗人常常把一个完整的意思</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有意地拆开</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分别放在本句中或两句中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在解释时必须前后结合</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才能理解语意。这种现象称为互文见义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有人也称之为连句。互文见义最常见的形式有本句互见和对句互见两种</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本句</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互见</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“罗襦宝带为君解</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燕歌赵舞为君开。”</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卢照邻《长安古意》</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本句互见指同一句中前后两个词语在意义上互见。古人认为</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“燕”“赵”多美女</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是歌舞之乡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因此</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这里的“燕歌赵舞”是指燕赵的歌、燕赵的舞</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9" name="TextBox 68"/>
          <p:cNvSpPr txBox="1"/>
          <p:nvPr/>
        </p:nvSpPr>
        <p:spPr>
          <a:xfrm>
            <a:off x="778528" y="1972063"/>
            <a:ext cx="7728169"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15.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年少行四首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其三</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令狐楚</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弓背霞明剑照霜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秋风走马出咸阳。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未收天子河湟地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不拟回头望故乡。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本诗后两句采用了什么样的抒情方式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b="1"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336550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直接抒情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直抒胸臆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后两句直接展示了将士们的心声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表现出将士们义无反顾、公而忘私的英雄主义精神。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首先要明确抒情方式分为直接抒情和间接抒情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然后结合诗句确定后两句采用了什么抒情方式。诗歌前两句刻画了将士们的飒爽英姿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后两句写出了将士们收复失地的决心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是直接抒情。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弓背如彩霞般明亮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宝剑磨得像霜雪一样闪亮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迎着秋风跨上战马奔驰出咸阳。不收复河湟一带的失地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誓不回头眺望故乡。</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213042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间接抒情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间接抒情是借助具体的人、事、物、景来抒情的抒情方式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具体可分为</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托物言志。指作者不直接表露自己的思想、感情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而是采用象征、起兴等手法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把自己的某种理想和人格融于某种具体的事物中。如骆宾王的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咏蝉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西陆蝉声唱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南冠客思深。不堪玄鬓影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来对白头吟。露重飞难进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风多响易沉。无人信高洁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谁为表予心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该诗就是通过描写蝉来表达自己高洁的情操。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57833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35305" y="1983556"/>
            <a:ext cx="7746342" cy="416941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16.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阅读下面这首古诗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咏怀八十二首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其七十九</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阮　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林中有奇鸟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自言是凤凰。清朝饮醴泉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日夕栖山冈。</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高鸣彻九州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延颈望八荒。适逢商风</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羽翼自摧藏。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一去昆仑西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何时复回翔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但恨处非位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怆悢</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使心伤。</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商风</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秋风。②怆悢</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en-US" altLang="zh-CN" sz="1540" kern="100" dirty="0" err="1">
                <a:latin typeface="微软雅黑" panose="020B0503020204020204" charset="-122"/>
                <a:ea typeface="微软雅黑" panose="020B0503020204020204" charset="-122"/>
                <a:cs typeface="Courier New" panose="02070309020205020404" pitchFamily="49" charset="0"/>
              </a:rPr>
              <a:t>liàng</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悲哀。</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这首诗整体上运用了什么表达方式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表达了怎样的情感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b="1"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22998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30251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这首诗用了托物言志的表达方式。通过对性情高洁、心系苍生、没有同伴、没有共鸣的“凤凰”这个意象的描写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抒发了诗人对命运的无奈和壮志难酬的苦闷心情。充分反映了诗人极度苦闷的心情和忧愤深广的情怀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同时也反衬了当时社会的黑暗与腐败。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整体上”是就整首诗而言的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题目是问全诗的表达方式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而不是某一句的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不能只分析某一句诗的表达方式。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179006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在山间树林中有一只珍奇的鸟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自称是凤凰。清晨醒来喝的是甘美的泉水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日落后栖息在山冈。它一声高亢的鸣啼可以响彻九州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它伸长了脖子可以看到极远的地方。此时正逢秋风吹起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它的羽翼自然受了挫伤。它飞离昆仑山的西侧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何时才会飞回来啊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只恨处于不恰当的职位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那种悲哀真的使我伤心难过啊。</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32730"/>
            <a:ext cx="7655392" cy="145034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借景抒情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融情于景、情景交融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。作者对某种景象或某种客观事物有所感触时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把自身所要抒发的感情、表达的思想寄寓在此景此物中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通过描写此景此物抒发感情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这种抒情方式叫作借景抒情或借物抒情。“一切景语皆情语”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景物与感情的关系通常有以下四种</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6" name="表格 5"/>
          <p:cNvGraphicFramePr>
            <a:graphicFrameLocks noGrp="1"/>
          </p:cNvGraphicFramePr>
          <p:nvPr/>
        </p:nvGraphicFramePr>
        <p:xfrm>
          <a:off x="696060" y="2119809"/>
          <a:ext cx="7673975" cy="3564890"/>
        </p:xfrm>
        <a:graphic>
          <a:graphicData uri="http://schemas.openxmlformats.org/drawingml/2006/table">
            <a:tbl>
              <a:tblPr firstRow="1" firstCol="1" bandRow="1">
                <a:tableStyleId>{5940675A-B579-460E-94D1-54222C63F5DA}</a:tableStyleId>
              </a:tblPr>
              <a:tblGrid>
                <a:gridCol w="1022350"/>
                <a:gridCol w="6651625"/>
              </a:tblGrid>
              <a:tr h="40322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例句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0096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以乐景</a:t>
                      </a: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写乐情</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杜甫《绝句二首</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其一</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“迟日江山丽</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春风花草香。泥融飞燕子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沙暖睡鸳鸯。”诗人用一幅色彩鲜明、生机勃勃的初春美景图</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抒发了自己经过战乱的奔波流徙之后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暂时定居成都草堂的安适、欢悦之情</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805815">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以哀景</a:t>
                      </a: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写哀情</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杜甫的《登高》</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全诗通过对登高所见秋江景色</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哀景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的描写</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倾诉了诗人长年漂泊、老病孤愁的复杂感情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哀情</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以乐景</a:t>
                      </a: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写</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哀情</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杜甫《江南逢李龟年》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“岐王宅里寻常见</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崔九堂前几度闻。正是江南好风景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落花时节又逢君。”“江南好风景”恰恰成了乱离时世和沉沦身世的有力反衬</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更让人觉出无限悲凉。这种抒情方式是古代诗歌最易出彩也是高考最容易考查的点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考生应该熟练掌握</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7" name="Rectangle 1"/>
          <p:cNvSpPr>
            <a:spLocks noChangeArrowheads="1"/>
          </p:cNvSpPr>
          <p:nvPr/>
        </p:nvSpPr>
        <p:spPr bwMode="auto">
          <a:xfrm>
            <a:off x="628586" y="3579555"/>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32730"/>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续表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10" name="表格 9"/>
          <p:cNvGraphicFramePr>
            <a:graphicFrameLocks noGrp="1"/>
          </p:cNvGraphicFramePr>
          <p:nvPr/>
        </p:nvGraphicFramePr>
        <p:xfrm>
          <a:off x="728221" y="2273964"/>
          <a:ext cx="7675245" cy="2169795"/>
        </p:xfrm>
        <a:graphic>
          <a:graphicData uri="http://schemas.openxmlformats.org/drawingml/2006/table">
            <a:tbl>
              <a:tblPr firstRow="1" firstCol="1" bandRow="1">
                <a:tableStyleId>{5940675A-B579-460E-94D1-54222C63F5DA}</a:tableStyleId>
              </a:tblPr>
              <a:tblGrid>
                <a:gridCol w="526415"/>
                <a:gridCol w="7148830"/>
              </a:tblGrid>
              <a:tr h="48704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例句</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6827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以哀</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景衬</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乐情</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这一类比较少见</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如李商隐的《夜雨寄北》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诗人独剪残烛</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夜深不寐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在淅沥的夜雨中阅读妻子询问归期的信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而归期难料</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其心境之郁闷、孤寂</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是不难想见的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作者却跨越这一切去写未来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盼望在重聚的欢乐中追话今夜的一切。于是未来的乐自然反衬出今夜的苦</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而今夜的苦</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又成了未来剪烛夜话的材料</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增添了重聚时的乐情</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11" name="TextBox 68"/>
          <p:cNvSpPr txBox="1"/>
          <p:nvPr/>
        </p:nvSpPr>
        <p:spPr>
          <a:xfrm>
            <a:off x="699770" y="4344794"/>
            <a:ext cx="7806927" cy="77089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以上四种情与景的关系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总的来讲可以分为两类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前两种可以看作正衬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后两种可以看作反衬。</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4365" y="1932730"/>
            <a:ext cx="7655392" cy="410527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17.  </a:t>
            </a:r>
            <a:r>
              <a:rPr lang="zh-CN" altLang="en-US" sz="1695" kern="100" dirty="0">
                <a:latin typeface="微软雅黑" panose="020B0503020204020204" charset="-122"/>
                <a:ea typeface="微软雅黑" panose="020B0503020204020204" charset="-122"/>
                <a:cs typeface="Courier New" panose="02070309020205020404" pitchFamily="49" charset="0"/>
              </a:rPr>
              <a:t>阅读</a:t>
            </a:r>
            <a:r>
              <a:rPr lang="zh-CN" altLang="zh-CN" sz="1695" dirty="0">
                <a:latin typeface="微软雅黑" panose="020B0503020204020204" charset="-122"/>
                <a:ea typeface="微软雅黑" panose="020B0503020204020204" charset="-122"/>
              </a:rPr>
              <a:t>下面这首词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完成题目。 </a:t>
            </a:r>
            <a:endParaRPr lang="zh-CN" altLang="zh-CN" sz="1695" dirty="0">
              <a:latin typeface="微软雅黑" panose="020B0503020204020204" charset="-122"/>
              <a:ea typeface="微软雅黑" panose="020B0503020204020204" charset="-122"/>
            </a:endParaRPr>
          </a:p>
          <a:p>
            <a:pPr algn="ctr">
              <a:lnSpc>
                <a:spcPct val="130000"/>
              </a:lnSpc>
            </a:pPr>
            <a:r>
              <a:rPr lang="zh-CN" altLang="zh-CN" sz="1695" dirty="0">
                <a:latin typeface="微软雅黑" panose="020B0503020204020204" charset="-122"/>
                <a:ea typeface="微软雅黑" panose="020B0503020204020204" charset="-122"/>
              </a:rPr>
              <a:t>菩萨蛮</a:t>
            </a:r>
            <a:endParaRPr lang="zh-CN" altLang="zh-CN" sz="1695" dirty="0">
              <a:latin typeface="微软雅黑" panose="020B0503020204020204" charset="-122"/>
              <a:ea typeface="微软雅黑" panose="020B0503020204020204" charset="-122"/>
            </a:endParaRPr>
          </a:p>
          <a:p>
            <a:pPr algn="ctr">
              <a:lnSpc>
                <a:spcPct val="130000"/>
              </a:lnSpc>
            </a:pPr>
            <a:r>
              <a:rPr lang="zh-CN" altLang="zh-CN" sz="1695" dirty="0">
                <a:latin typeface="微软雅黑" panose="020B0503020204020204" charset="-122"/>
                <a:ea typeface="微软雅黑" panose="020B0503020204020204" charset="-122"/>
              </a:rPr>
              <a:t>李　晔</a:t>
            </a:r>
            <a:r>
              <a:rPr lang="en-US" altLang="zh-CN" sz="1695" baseline="30000" dirty="0">
                <a:latin typeface="微软雅黑" panose="020B0503020204020204" charset="-122"/>
                <a:ea typeface="微软雅黑" panose="020B0503020204020204" charset="-122"/>
              </a:rPr>
              <a:t>①</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登楼遥望秦宫殿</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茫茫只见双飞燕。渭水一条流</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千山与万丘。　　远烟笼碧树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陌上行人去。安得有英雄</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迎归大内</a:t>
            </a:r>
            <a:r>
              <a:rPr lang="en-US" altLang="zh-CN" sz="1695" baseline="30000" dirty="0">
                <a:latin typeface="微软雅黑" panose="020B0503020204020204" charset="-122"/>
                <a:ea typeface="微软雅黑" panose="020B0503020204020204" charset="-122"/>
              </a:rPr>
              <a:t>②</a:t>
            </a:r>
            <a:r>
              <a:rPr lang="zh-CN" altLang="zh-CN" sz="1695" dirty="0">
                <a:latin typeface="微软雅黑" panose="020B0503020204020204" charset="-122"/>
                <a:ea typeface="微软雅黑" panose="020B0503020204020204" charset="-122"/>
              </a:rPr>
              <a:t>中</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a:t>
            </a:r>
            <a:r>
              <a:rPr lang="zh-CN" altLang="zh-CN"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①</a:t>
            </a:r>
            <a:r>
              <a:rPr lang="zh-CN" altLang="zh-CN" sz="1540" dirty="0">
                <a:latin typeface="微软雅黑" panose="020B0503020204020204" charset="-122"/>
                <a:ea typeface="微软雅黑" panose="020B0503020204020204" charset="-122"/>
              </a:rPr>
              <a:t>李晔</a:t>
            </a:r>
            <a:r>
              <a:rPr lang="en-US" altLang="zh-CN" sz="1540" dirty="0">
                <a:latin typeface="微软雅黑" panose="020B0503020204020204" charset="-122"/>
                <a:ea typeface="微软雅黑" panose="020B0503020204020204" charset="-122"/>
              </a:rPr>
              <a:t>,</a:t>
            </a:r>
            <a:r>
              <a:rPr lang="zh-CN" altLang="zh-CN" sz="1540" dirty="0">
                <a:latin typeface="微软雅黑" panose="020B0503020204020204" charset="-122"/>
                <a:ea typeface="微软雅黑" panose="020B0503020204020204" charset="-122"/>
              </a:rPr>
              <a:t>唐昭宗。乾宁三年</a:t>
            </a:r>
            <a:r>
              <a:rPr lang="en-US" altLang="zh-CN" sz="1540" dirty="0">
                <a:latin typeface="微软雅黑" panose="020B0503020204020204" charset="-122"/>
                <a:ea typeface="微软雅黑" panose="020B0503020204020204" charset="-122"/>
              </a:rPr>
              <a:t>(896),</a:t>
            </a:r>
            <a:r>
              <a:rPr lang="zh-CN" altLang="zh-CN" sz="1540" dirty="0">
                <a:latin typeface="微软雅黑" panose="020B0503020204020204" charset="-122"/>
                <a:ea typeface="微软雅黑" panose="020B0503020204020204" charset="-122"/>
              </a:rPr>
              <a:t>凤翔节度使李茂贞攻长安</a:t>
            </a:r>
            <a:r>
              <a:rPr lang="en-US" altLang="zh-CN" sz="1540" dirty="0">
                <a:latin typeface="微软雅黑" panose="020B0503020204020204" charset="-122"/>
                <a:ea typeface="微软雅黑" panose="020B0503020204020204" charset="-122"/>
              </a:rPr>
              <a:t>,</a:t>
            </a:r>
            <a:r>
              <a:rPr lang="zh-CN" altLang="zh-CN" sz="1540" dirty="0">
                <a:latin typeface="微软雅黑" panose="020B0503020204020204" charset="-122"/>
                <a:ea typeface="微软雅黑" panose="020B0503020204020204" charset="-122"/>
              </a:rPr>
              <a:t>李晔逃奔华州</a:t>
            </a:r>
            <a:r>
              <a:rPr lang="en-US" altLang="zh-CN" sz="1540" dirty="0">
                <a:latin typeface="微软雅黑" panose="020B0503020204020204" charset="-122"/>
                <a:ea typeface="微软雅黑" panose="020B0503020204020204" charset="-122"/>
              </a:rPr>
              <a:t>,</a:t>
            </a:r>
            <a:r>
              <a:rPr lang="zh-CN" altLang="zh-CN" sz="1540" dirty="0">
                <a:latin typeface="微软雅黑" panose="020B0503020204020204" charset="-122"/>
                <a:ea typeface="微软雅黑" panose="020B0503020204020204" charset="-122"/>
              </a:rPr>
              <a:t>心绪烦乱郁闷。“七月甲戌</a:t>
            </a:r>
            <a:r>
              <a:rPr lang="en-US" altLang="zh-CN" sz="1540" dirty="0">
                <a:latin typeface="微软雅黑" panose="020B0503020204020204" charset="-122"/>
                <a:ea typeface="微软雅黑" panose="020B0503020204020204" charset="-122"/>
              </a:rPr>
              <a:t>,</a:t>
            </a:r>
            <a:r>
              <a:rPr lang="zh-CN" altLang="zh-CN" sz="1540" dirty="0">
                <a:latin typeface="微软雅黑" panose="020B0503020204020204" charset="-122"/>
                <a:ea typeface="微软雅黑" panose="020B0503020204020204" charset="-122"/>
              </a:rPr>
              <a:t>帝与学士、亲王登齐云楼</a:t>
            </a:r>
            <a:r>
              <a:rPr lang="en-US" altLang="zh-CN" sz="1540" dirty="0">
                <a:latin typeface="微软雅黑" panose="020B0503020204020204" charset="-122"/>
                <a:ea typeface="微软雅黑" panose="020B0503020204020204" charset="-122"/>
              </a:rPr>
              <a:t>,</a:t>
            </a:r>
            <a:r>
              <a:rPr lang="zh-CN" altLang="zh-CN" sz="1540" dirty="0">
                <a:latin typeface="微软雅黑" panose="020B0503020204020204" charset="-122"/>
                <a:ea typeface="微软雅黑" panose="020B0503020204020204" charset="-122"/>
              </a:rPr>
              <a:t>西望长安。令乐工唱御制《菩萨蛮》词</a:t>
            </a:r>
            <a:r>
              <a:rPr lang="en-US" altLang="zh-CN" sz="1540" dirty="0">
                <a:latin typeface="微软雅黑" panose="020B0503020204020204" charset="-122"/>
                <a:ea typeface="微软雅黑" panose="020B0503020204020204" charset="-122"/>
              </a:rPr>
              <a:t>,</a:t>
            </a:r>
            <a:r>
              <a:rPr lang="zh-CN" altLang="zh-CN" sz="1540" dirty="0">
                <a:latin typeface="微软雅黑" panose="020B0503020204020204" charset="-122"/>
                <a:ea typeface="微软雅黑" panose="020B0503020204020204" charset="-122"/>
              </a:rPr>
              <a:t>奏毕</a:t>
            </a:r>
            <a:r>
              <a:rPr lang="en-US" altLang="zh-CN" sz="1540" dirty="0">
                <a:latin typeface="微软雅黑" panose="020B0503020204020204" charset="-122"/>
                <a:ea typeface="微软雅黑" panose="020B0503020204020204" charset="-122"/>
              </a:rPr>
              <a:t>,</a:t>
            </a:r>
            <a:r>
              <a:rPr lang="zh-CN" altLang="zh-CN" sz="1540" dirty="0">
                <a:latin typeface="微软雅黑" panose="020B0503020204020204" charset="-122"/>
                <a:ea typeface="微软雅黑" panose="020B0503020204020204" charset="-122"/>
              </a:rPr>
              <a:t>皆泣下沾襟。”</a:t>
            </a:r>
            <a:r>
              <a:rPr lang="en-US" altLang="zh-CN" sz="1540" dirty="0">
                <a:latin typeface="微软雅黑" panose="020B0503020204020204" charset="-122"/>
                <a:ea typeface="微软雅黑" panose="020B0503020204020204" charset="-122"/>
              </a:rPr>
              <a:t>(</a:t>
            </a:r>
            <a:r>
              <a:rPr lang="zh-CN" altLang="zh-CN" sz="1540" dirty="0">
                <a:latin typeface="微软雅黑" panose="020B0503020204020204" charset="-122"/>
                <a:ea typeface="微软雅黑" panose="020B0503020204020204" charset="-122"/>
              </a:rPr>
              <a:t>《旧唐书</a:t>
            </a:r>
            <a:r>
              <a:rPr lang="zh-CN" altLang="zh-CN" sz="1540" i="1" dirty="0">
                <a:latin typeface="微软雅黑" panose="020B0503020204020204" charset="-122"/>
                <a:ea typeface="微软雅黑" panose="020B0503020204020204" charset="-122"/>
              </a:rPr>
              <a:t>·</a:t>
            </a:r>
            <a:r>
              <a:rPr lang="en-US" altLang="zh-CN" sz="1540" i="1" dirty="0">
                <a:latin typeface="微软雅黑" panose="020B0503020204020204" charset="-122"/>
                <a:ea typeface="微软雅黑" panose="020B0503020204020204" charset="-122"/>
              </a:rPr>
              <a:t> </a:t>
            </a:r>
            <a:r>
              <a:rPr lang="zh-CN" altLang="zh-CN" sz="1540" dirty="0">
                <a:latin typeface="微软雅黑" panose="020B0503020204020204" charset="-122"/>
                <a:ea typeface="微软雅黑" panose="020B0503020204020204" charset="-122"/>
              </a:rPr>
              <a:t>昭宗纪》</a:t>
            </a:r>
            <a:r>
              <a:rPr lang="en-US" altLang="zh-CN" sz="1540" dirty="0">
                <a:latin typeface="微软雅黑" panose="020B0503020204020204" charset="-122"/>
                <a:ea typeface="微软雅黑" panose="020B0503020204020204" charset="-122"/>
              </a:rPr>
              <a:t>)②</a:t>
            </a:r>
            <a:r>
              <a:rPr lang="zh-CN" altLang="zh-CN" sz="1540" dirty="0">
                <a:latin typeface="微软雅黑" panose="020B0503020204020204" charset="-122"/>
                <a:ea typeface="微软雅黑" panose="020B0503020204020204" charset="-122"/>
              </a:rPr>
              <a:t>大内</a:t>
            </a:r>
            <a:r>
              <a:rPr lang="en-US" altLang="zh-CN" sz="1540" dirty="0">
                <a:latin typeface="微软雅黑" panose="020B0503020204020204" charset="-122"/>
                <a:ea typeface="微软雅黑" panose="020B0503020204020204" charset="-122"/>
              </a:rPr>
              <a:t>:</a:t>
            </a:r>
            <a:r>
              <a:rPr lang="zh-CN" altLang="zh-CN" sz="1540" dirty="0">
                <a:latin typeface="微软雅黑" panose="020B0503020204020204" charset="-122"/>
                <a:ea typeface="微软雅黑" panose="020B0503020204020204" charset="-122"/>
              </a:rPr>
              <a:t>皇宫。</a:t>
            </a:r>
            <a:endParaRPr lang="zh-CN" altLang="zh-CN" sz="1540"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请从情景关系的角度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简要赏析本词上片。</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37425" y="2423582"/>
          <a:ext cx="7715885" cy="3148965"/>
        </p:xfrm>
        <a:graphic>
          <a:graphicData uri="http://schemas.openxmlformats.org/drawingml/2006/table">
            <a:tbl>
              <a:tblPr firstRow="1" firstCol="1" bandRow="1">
                <a:tableStyleId>{5940675A-B579-460E-94D1-54222C63F5DA}</a:tableStyleId>
              </a:tblPr>
              <a:tblGrid>
                <a:gridCol w="557530"/>
                <a:gridCol w="3210560"/>
                <a:gridCol w="415290"/>
                <a:gridCol w="3532505"/>
              </a:tblGrid>
              <a:tr h="42100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r>
              <a:tr h="2727960">
                <a:tc>
                  <a:txBody>
                    <a:bodyPr/>
                    <a:lstStyle/>
                    <a:p>
                      <a:pPr algn="ctr">
                        <a:lnSpc>
                          <a:spcPct val="130000"/>
                        </a:lnSpc>
                        <a:spcAft>
                          <a:spcPts val="0"/>
                        </a:spcAft>
                      </a:pP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altLang="zh-CN" sz="1695" kern="100" dirty="0">
                          <a:effectLst/>
                          <a:latin typeface="微软雅黑" panose="020B0503020204020204" charset="-122"/>
                          <a:ea typeface="微软雅黑" panose="020B0503020204020204" charset="-122"/>
                        </a:rPr>
                        <a:t>互文</a:t>
                      </a:r>
                      <a:endParaRPr lang="zh-CN" alt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altLang="zh-CN" sz="1695" kern="100" dirty="0">
                          <a:effectLst/>
                          <a:latin typeface="微软雅黑" panose="020B0503020204020204" charset="-122"/>
                          <a:ea typeface="微软雅黑" panose="020B0503020204020204" charset="-122"/>
                        </a:rPr>
                        <a:t>见义</a:t>
                      </a:r>
                      <a:endParaRPr lang="zh-CN" alt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p>
                  </a:txBody>
                  <a:tcPr marL="35186" marR="35186" marT="17593" marB="17593"/>
                </a:tc>
                <a:tc>
                  <a:txBody>
                    <a:bodyPr/>
                    <a:lstStyle/>
                    <a:p>
                      <a:pPr>
                        <a:lnSpc>
                          <a:spcPct val="130000"/>
                        </a:lnSpc>
                      </a:pPr>
                      <a:r>
                        <a:rPr lang="zh-CN" altLang="zh-CN" sz="1695" kern="100" dirty="0">
                          <a:effectLst/>
                          <a:latin typeface="微软雅黑" panose="020B0503020204020204" charset="-122"/>
                          <a:ea typeface="微软雅黑" panose="020B0503020204020204" charset="-122"/>
                        </a:rPr>
                        <a:t>由于诗句字数的限制、格律的约束、艺术表达的需要</a:t>
                      </a:r>
                      <a:r>
                        <a:rPr lang="en-US" altLang="zh-CN" sz="1695" kern="100" dirty="0">
                          <a:effectLst/>
                          <a:latin typeface="微软雅黑" panose="020B0503020204020204" charset="-122"/>
                          <a:ea typeface="微软雅黑" panose="020B0503020204020204" charset="-122"/>
                        </a:rPr>
                        <a:t>,</a:t>
                      </a:r>
                      <a:r>
                        <a:rPr lang="zh-CN" altLang="zh-CN" sz="1695" kern="100" dirty="0">
                          <a:effectLst/>
                          <a:latin typeface="微软雅黑" panose="020B0503020204020204" charset="-122"/>
                          <a:ea typeface="微软雅黑" panose="020B0503020204020204" charset="-122"/>
                        </a:rPr>
                        <a:t>诗人常常把一个完整的意思</a:t>
                      </a:r>
                      <a:r>
                        <a:rPr lang="en-US" altLang="zh-CN" sz="1695" kern="100" dirty="0">
                          <a:effectLst/>
                          <a:latin typeface="微软雅黑" panose="020B0503020204020204" charset="-122"/>
                          <a:ea typeface="微软雅黑" panose="020B0503020204020204" charset="-122"/>
                        </a:rPr>
                        <a:t>,</a:t>
                      </a:r>
                      <a:r>
                        <a:rPr lang="zh-CN" altLang="zh-CN" sz="1695" kern="100" dirty="0">
                          <a:effectLst/>
                          <a:latin typeface="微软雅黑" panose="020B0503020204020204" charset="-122"/>
                          <a:ea typeface="微软雅黑" panose="020B0503020204020204" charset="-122"/>
                        </a:rPr>
                        <a:t>有意地拆开</a:t>
                      </a:r>
                      <a:r>
                        <a:rPr lang="en-US" altLang="zh-CN" sz="1695" kern="100" dirty="0">
                          <a:effectLst/>
                          <a:latin typeface="微软雅黑" panose="020B0503020204020204" charset="-122"/>
                          <a:ea typeface="微软雅黑" panose="020B0503020204020204" charset="-122"/>
                        </a:rPr>
                        <a:t>,</a:t>
                      </a:r>
                      <a:r>
                        <a:rPr lang="zh-CN" altLang="zh-CN" sz="1695" kern="100" dirty="0">
                          <a:effectLst/>
                          <a:latin typeface="微软雅黑" panose="020B0503020204020204" charset="-122"/>
                          <a:ea typeface="微软雅黑" panose="020B0503020204020204" charset="-122"/>
                        </a:rPr>
                        <a:t>分别放在本句中或两句中</a:t>
                      </a:r>
                      <a:r>
                        <a:rPr lang="en-US" altLang="zh-CN" sz="1695" kern="100" dirty="0">
                          <a:effectLst/>
                          <a:latin typeface="微软雅黑" panose="020B0503020204020204" charset="-122"/>
                          <a:ea typeface="微软雅黑" panose="020B0503020204020204" charset="-122"/>
                        </a:rPr>
                        <a:t>,</a:t>
                      </a:r>
                      <a:r>
                        <a:rPr lang="zh-CN" altLang="zh-CN" sz="1695" kern="100" dirty="0">
                          <a:effectLst/>
                          <a:latin typeface="微软雅黑" panose="020B0503020204020204" charset="-122"/>
                          <a:ea typeface="微软雅黑" panose="020B0503020204020204" charset="-122"/>
                        </a:rPr>
                        <a:t>在解释时必须前后结合</a:t>
                      </a:r>
                      <a:r>
                        <a:rPr lang="en-US" altLang="zh-CN" sz="1695" kern="100" dirty="0">
                          <a:effectLst/>
                          <a:latin typeface="微软雅黑" panose="020B0503020204020204" charset="-122"/>
                          <a:ea typeface="微软雅黑" panose="020B0503020204020204" charset="-122"/>
                        </a:rPr>
                        <a:t>,</a:t>
                      </a:r>
                      <a:r>
                        <a:rPr lang="zh-CN" altLang="zh-CN" sz="1695" kern="100" dirty="0">
                          <a:effectLst/>
                          <a:latin typeface="微软雅黑" panose="020B0503020204020204" charset="-122"/>
                          <a:ea typeface="微软雅黑" panose="020B0503020204020204" charset="-122"/>
                        </a:rPr>
                        <a:t>才能理解语意。这种现象称为互文见义</a:t>
                      </a:r>
                      <a:r>
                        <a:rPr lang="en-US" altLang="zh-CN" sz="1695" kern="100" dirty="0">
                          <a:effectLst/>
                          <a:latin typeface="微软雅黑" panose="020B0503020204020204" charset="-122"/>
                          <a:ea typeface="微软雅黑" panose="020B0503020204020204" charset="-122"/>
                        </a:rPr>
                        <a:t>,</a:t>
                      </a:r>
                      <a:r>
                        <a:rPr lang="zh-CN" altLang="zh-CN" sz="1695" kern="100" dirty="0">
                          <a:effectLst/>
                          <a:latin typeface="微软雅黑" panose="020B0503020204020204" charset="-122"/>
                          <a:ea typeface="微软雅黑" panose="020B0503020204020204" charset="-122"/>
                        </a:rPr>
                        <a:t>有人也称之为连句。互文见义最常见的形式有本句互见和对句互见两种</a:t>
                      </a:r>
                      <a:endParaRPr lang="zh-CN" altLang="en-US" sz="1695" dirty="0"/>
                    </a:p>
                  </a:txBody>
                  <a:tcPr marL="35186" marR="35186" marT="17593" marB="17593"/>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对句</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互见</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“十三能织素</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十四学裁衣</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十五弹箜篌</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十六诵诗书。十七为君妇</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心中常苦悲。”</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《孔雀东南飞》</a:t>
                      </a:r>
                      <a:r>
                        <a:rPr lang="en-US" sz="1695" kern="100" dirty="0">
                          <a:effectLst/>
                          <a:latin typeface="微软雅黑" panose="020B0503020204020204" charset="-122"/>
                          <a:ea typeface="微软雅黑" panose="020B0503020204020204" charset="-122"/>
                        </a:rPr>
                        <a:t>) </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对句互见就是上下句中某些词语在意义上具有互相补充的作用。</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诗中罗列数字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交叉表述</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应作为互文来看。突出了刘兰芝多才多艺、有教养的优点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9" name="TextBox 68"/>
          <p:cNvSpPr txBox="1"/>
          <p:nvPr/>
        </p:nvSpPr>
        <p:spPr>
          <a:xfrm>
            <a:off x="778528" y="1972063"/>
            <a:ext cx="7728169"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以乐景写哀情。词人登上齐云楼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遥望长安的宫室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目力不及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只见燕子快乐地双飞。词人用燕子的快乐反衬自己的失意和痛苦。②寓情于景。遥望远方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渭水长流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千山阻隔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表达了词人思念旧日宫殿却欲归不能的忧愤之情。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题干明确考查“情景关系”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故思考的方向应为该词用了什么抒情方式。本词的上片写词人遥望远方之景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长安宫室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双飞之燕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渭水长流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千山迢迢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借景物抒发忧愤之情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使用了借景抒情、寓情于景的抒情方式。另外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词人心怀国都被破之悲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却眼见双飞之燕快乐飞翔的乐景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以乐衬哀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倍增其哀。</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1304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登上华州齐云楼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西望皇都长安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一片苍茫无际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只有燕子双双飞落其间。渭水滔滔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从西向东奔泻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仿佛是一根白线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千山万丘连绵起伏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高低参差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零乱错杂。原野上的云雾烟气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将碧绿的树木笼罩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田间的路上行人点点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匆匆而去。怎么样才能够盼得一个济世戡乱的英雄豪杰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铲平逆贼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平息叛乱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迎接我们重新回到长安的皇宫里边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继续我朝之大业呢</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32730"/>
            <a:ext cx="7655392" cy="43116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借古讽今。</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4" name="表格 3"/>
          <p:cNvGraphicFramePr>
            <a:graphicFrameLocks noGrp="1"/>
          </p:cNvGraphicFramePr>
          <p:nvPr/>
        </p:nvGraphicFramePr>
        <p:xfrm>
          <a:off x="709544" y="2404393"/>
          <a:ext cx="7654925" cy="2331720"/>
        </p:xfrm>
        <a:graphic>
          <a:graphicData uri="http://schemas.openxmlformats.org/drawingml/2006/table">
            <a:tbl>
              <a:tblPr firstRow="1" firstCol="1" bandRow="1">
                <a:tableStyleId>{5940675A-B579-460E-94D1-54222C63F5DA}</a:tableStyleId>
              </a:tblPr>
              <a:tblGrid>
                <a:gridCol w="2700020"/>
                <a:gridCol w="4954905"/>
              </a:tblGrid>
              <a:tr h="64897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68275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借古代的人和事来影射现实</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表面回忆历史</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叙述古代的人和事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实则抒发自己对现实中人或事物的认识</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杜甫《蜀相》</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“丞相祠堂何处寻</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锦官城外柏森森。映阶碧草自春色</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隔叶黄鹂空好音。三顾频烦天下计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两朝开济老臣心。出师未捷身先死</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长使英雄泪满襟。”这首诗借诸葛亮的故事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抒发了作者怀才不遇、壮志难酬的悲愤心情</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13592" y="1863002"/>
            <a:ext cx="7655392" cy="472059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18.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西塞山</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怀古</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刘禹锡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王濬楼船下益州</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金陵王气黯然收。千寻铁锁沉江底</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一片降幡出石头。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人世几回伤往事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山形依旧枕寒流。今逢四海为家日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故垒萧萧芦荻秋。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西塞山</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三国时吴国的西部要塞。在今湖北大冶东面的长江边。②太康元年</a:t>
            </a:r>
            <a:r>
              <a:rPr lang="en-US" altLang="zh-CN" sz="1540" kern="100" dirty="0">
                <a:latin typeface="微软雅黑" panose="020B0503020204020204" charset="-122"/>
                <a:ea typeface="微软雅黑" panose="020B0503020204020204" charset="-122"/>
                <a:cs typeface="Courier New" panose="02070309020205020404" pitchFamily="49" charset="0"/>
              </a:rPr>
              <a:t>(280),</a:t>
            </a:r>
            <a:r>
              <a:rPr lang="zh-CN" altLang="en-US" sz="1540" kern="100" dirty="0">
                <a:latin typeface="微软雅黑" panose="020B0503020204020204" charset="-122"/>
                <a:ea typeface="微软雅黑" panose="020B0503020204020204" charset="-122"/>
                <a:cs typeface="Courier New" panose="02070309020205020404" pitchFamily="49" charset="0"/>
              </a:rPr>
              <a:t>晋武帝命王濬率领水军</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顺江而下</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讨伐东吴。③东吴的亡国之君孙皓</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凭借长江天险</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并在江中暗置铁锥</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再加以千寻铁链横锁江面</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自以为是万全之计。谁知王濬用大筏数十</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冲走铁锥</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以火炬烧毁铁链</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结果顺流鼓棹</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径造三山</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直取金陵。</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诗人看似怀古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却另有其意。其弦外之音是什么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请做具体分析。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376745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诗歌借东吴破亡的历史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无情地嘲讽了割据一方的藩镇。这破败荒凉的西塞山就像那些割据一方的藩镇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最终逃脱不了灭亡的命运。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作者是中唐时代的人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写的却是六朝时的人和事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显然不是为写古而写古。诗的前四句主要是叙事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后四句主要是抒情。刘禹锡写此诗时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正处于藩镇势力意欲抬头之时。刘禹锡此诗的确有所指。</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王濬的战船从益州出发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东吴的王气便黯然消逝。千寻长的铁链沉入江底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一面降旗挂在石头城的城头。人生中有多少次伤怀往事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但山形依然不变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靠着寒流。从今以后天下归为一家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秋日芦荻在旧垒上萧萧飘摇。</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32730"/>
            <a:ext cx="7655392" cy="43116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(4)</a:t>
            </a:r>
            <a:r>
              <a:rPr lang="zh-CN" altLang="en-US" sz="1695" kern="100" dirty="0">
                <a:latin typeface="微软雅黑" panose="020B0503020204020204" charset="-122"/>
                <a:ea typeface="微软雅黑" panose="020B0503020204020204" charset="-122"/>
                <a:cs typeface="Courier New" panose="02070309020205020404" pitchFamily="49" charset="0"/>
              </a:rPr>
              <a:t>用典抒情。</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4" name="表格 3"/>
          <p:cNvGraphicFramePr>
            <a:graphicFrameLocks noGrp="1"/>
          </p:cNvGraphicFramePr>
          <p:nvPr/>
        </p:nvGraphicFramePr>
        <p:xfrm>
          <a:off x="709544" y="2404393"/>
          <a:ext cx="7654925" cy="2879725"/>
        </p:xfrm>
        <a:graphic>
          <a:graphicData uri="http://schemas.openxmlformats.org/drawingml/2006/table">
            <a:tbl>
              <a:tblPr firstRow="1" firstCol="1" bandRow="1">
                <a:tableStyleId>{5940675A-B579-460E-94D1-54222C63F5DA}</a:tableStyleId>
              </a:tblPr>
              <a:tblGrid>
                <a:gridCol w="3806825"/>
                <a:gridCol w="3848100"/>
              </a:tblGrid>
              <a:tr h="52387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235585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用典抒情有用事和引用</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化用</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前人诗句两种。用事是借历史故事来表达作者的思想感情</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包括在现实生活中对某些问题的态度、个人的意绪和愿望等等。引用</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化用</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前人诗句的目的是加深诗词中的意境</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促使人联想而寻意于言外</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“想当年</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金戈铁马</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气吞万里如虎。” </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辛弃疾</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永遇乐</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京口北固亭怀古</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这几句写的是刘裕当年北伐抗敌的英雄气概。作者借赞扬刘裕</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讽刺南宋王朝的主和派屈辱求和的无耻行径</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表现出作者抗金的主张和恢复中原的决心</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96060" y="1863002"/>
            <a:ext cx="7655392" cy="447738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19.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阅读下面这首元曲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双调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大德歌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关汉卿</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风飘飘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雨潇潇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便做陈抟</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睡不着。懊恼伤怀抱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扑簌簌泪点抛。秋蝉儿噪罢寒蛩</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儿叫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淅零零细雨打芭蕉。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陈抟</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唐五代时曾在华山修道</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相传他能一睡百日不醒。②蛩</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蟋蟀。</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作者采用了哪些艺术手法来表达“闺怨”之情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试举例做简要分析。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①直抒胸臆。“睡不着”“懊恼伤怀抱”等内容直接抒发了女主人公的懊恼伤心之情。②使用典故。运用陈抟的典故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抒发了风雨交加中女主人公孤枕难眠的愁怨。③借景抒情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情景交融。风飘飘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雨潇潇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秋蝉聒噪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寒蛩鸣叫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雨打芭蕉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通过具体的景物描写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反映出女主人公盼人归而人未归的伤心和愁怨。</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寒风飘飘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冷雨潇潇</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恐怕就是那相传能一睡百日不醒的陈抟也睡不着啊。说不完的烦恼和愁苦伤透了我的心怀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伤心的泪水扑簌簌地飞抛。秋蝉聒噪罢了蟋蟀又叫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淅淅沥沥的细雨轻打着芭蕉。</a:t>
            </a: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32730"/>
            <a:ext cx="7655392" cy="1450340"/>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描写方式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即用形象的语言对人、物、环境等的形态、特征做具体生动的描绘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使读者如见其人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如闻其声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如睹其物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如临其境。根据描写角度的不同可分为正面描写和侧面描写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根据描写所用笔墨的多少可分为白描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简笔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和细描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工笔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63397" y="1933058"/>
            <a:ext cx="7655392" cy="43116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正面描写与侧面描写</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6" name="表格 5"/>
          <p:cNvGraphicFramePr>
            <a:graphicFrameLocks noGrp="1"/>
          </p:cNvGraphicFramePr>
          <p:nvPr/>
        </p:nvGraphicFramePr>
        <p:xfrm>
          <a:off x="748260" y="2345571"/>
          <a:ext cx="7649210" cy="3869690"/>
        </p:xfrm>
        <a:graphic>
          <a:graphicData uri="http://schemas.openxmlformats.org/drawingml/2006/table">
            <a:tbl>
              <a:tblPr firstRow="1" firstCol="1" bandRow="1">
                <a:tableStyleId>{5940675A-B579-460E-94D1-54222C63F5DA}</a:tableStyleId>
              </a:tblPr>
              <a:tblGrid>
                <a:gridCol w="517525"/>
                <a:gridCol w="7131685"/>
              </a:tblGrid>
              <a:tr h="59626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099820">
                <a:tc>
                  <a:txBody>
                    <a:bodyPr/>
                    <a:lstStyle/>
                    <a:p>
                      <a:pPr algn="ctr">
                        <a:lnSpc>
                          <a:spcPct val="120000"/>
                        </a:lnSpc>
                        <a:spcAft>
                          <a:spcPts val="0"/>
                        </a:spcAft>
                      </a:pPr>
                      <a:r>
                        <a:rPr lang="zh-CN" sz="1695" kern="100">
                          <a:effectLst/>
                          <a:latin typeface="微软雅黑" panose="020B0503020204020204" charset="-122"/>
                          <a:ea typeface="微软雅黑" panose="020B0503020204020204" charset="-122"/>
                        </a:rPr>
                        <a:t>正面</a:t>
                      </a:r>
                      <a:endParaRPr lang="zh-CN" sz="1695" kern="100">
                        <a:effectLst/>
                        <a:latin typeface="微软雅黑" panose="020B0503020204020204" charset="-122"/>
                        <a:ea typeface="微软雅黑" panose="020B0503020204020204" charset="-122"/>
                      </a:endParaRPr>
                    </a:p>
                    <a:p>
                      <a:pPr algn="ctr">
                        <a:lnSpc>
                          <a:spcPct val="120000"/>
                        </a:lnSpc>
                        <a:spcAft>
                          <a:spcPts val="0"/>
                        </a:spcAft>
                      </a:pPr>
                      <a:r>
                        <a:rPr lang="zh-CN" sz="1695" kern="100">
                          <a:effectLst/>
                          <a:latin typeface="微软雅黑" panose="020B0503020204020204" charset="-122"/>
                          <a:ea typeface="微软雅黑" panose="020B0503020204020204" charset="-122"/>
                        </a:rPr>
                        <a:t>描写</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20000"/>
                        </a:lnSpc>
                        <a:spcAft>
                          <a:spcPts val="0"/>
                        </a:spcAft>
                      </a:pPr>
                      <a:r>
                        <a:rPr lang="zh-CN" sz="1695" kern="100" dirty="0">
                          <a:effectLst/>
                          <a:latin typeface="微软雅黑" panose="020B0503020204020204" charset="-122"/>
                          <a:ea typeface="微软雅黑" panose="020B0503020204020204" charset="-122"/>
                        </a:rPr>
                        <a:t>　正面描写</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也称直接描写</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指对描写对象直接进行描写。如白居易《杨柳枝词》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“一树春风千万枝</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嫩于金色软于丝。永丰西角荒园里</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尽日无人属阿谁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”第一、二句运用正面描写的手法</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描写了春天柳树的娇美形态</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2173605">
                <a:tc>
                  <a:txBody>
                    <a:bodyPr/>
                    <a:lstStyle/>
                    <a:p>
                      <a:pPr algn="ctr">
                        <a:lnSpc>
                          <a:spcPct val="120000"/>
                        </a:lnSpc>
                        <a:spcAft>
                          <a:spcPts val="0"/>
                        </a:spcAft>
                      </a:pPr>
                      <a:r>
                        <a:rPr lang="zh-CN" sz="1695" kern="100">
                          <a:effectLst/>
                          <a:latin typeface="微软雅黑" panose="020B0503020204020204" charset="-122"/>
                          <a:ea typeface="微软雅黑" panose="020B0503020204020204" charset="-122"/>
                        </a:rPr>
                        <a:t>侧面</a:t>
                      </a:r>
                      <a:endParaRPr lang="zh-CN" sz="1695" kern="100">
                        <a:effectLst/>
                        <a:latin typeface="微软雅黑" panose="020B0503020204020204" charset="-122"/>
                        <a:ea typeface="微软雅黑" panose="020B0503020204020204" charset="-122"/>
                      </a:endParaRPr>
                    </a:p>
                    <a:p>
                      <a:pPr algn="ctr">
                        <a:lnSpc>
                          <a:spcPct val="120000"/>
                        </a:lnSpc>
                        <a:spcAft>
                          <a:spcPts val="0"/>
                        </a:spcAft>
                      </a:pPr>
                      <a:r>
                        <a:rPr lang="zh-CN" sz="1695" kern="100">
                          <a:effectLst/>
                          <a:latin typeface="微软雅黑" panose="020B0503020204020204" charset="-122"/>
                          <a:ea typeface="微软雅黑" panose="020B0503020204020204" charset="-122"/>
                        </a:rPr>
                        <a:t>描写</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20000"/>
                        </a:lnSpc>
                        <a:spcAft>
                          <a:spcPts val="0"/>
                        </a:spcAft>
                      </a:pPr>
                      <a:r>
                        <a:rPr lang="zh-CN" sz="1695" kern="100" dirty="0">
                          <a:effectLst/>
                          <a:latin typeface="微软雅黑" panose="020B0503020204020204" charset="-122"/>
                          <a:ea typeface="微软雅黑" panose="020B0503020204020204" charset="-122"/>
                        </a:rPr>
                        <a:t>　侧面描写</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也称间接描写</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指对描写对象不直接进行描写</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而从其他人物的态度、议论、评价等方面达到间接表现事物的目的。如白居易《夜雪》</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“已讶衾枕冷</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复见窗户明。夜深知雪重</a:t>
                      </a:r>
                      <a:r>
                        <a:rPr lang="en-US" sz="1695" kern="100" dirty="0">
                          <a:effectLst/>
                          <a:latin typeface="微软雅黑" panose="020B0503020204020204" charset="-122"/>
                          <a:ea typeface="微软雅黑" panose="020B0503020204020204" charset="-122"/>
                        </a:rPr>
                        <a:t>, </a:t>
                      </a:r>
                      <a:r>
                        <a:rPr lang="zh-CN" sz="1695" kern="100" dirty="0">
                          <a:effectLst/>
                          <a:latin typeface="微软雅黑" panose="020B0503020204020204" charset="-122"/>
                          <a:ea typeface="微软雅黑" panose="020B0503020204020204" charset="-122"/>
                        </a:rPr>
                        <a:t>时闻折竹声。”整首诗句句写人</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却处处从侧面表现夜雪之大。第一句通过“冷”不仅点出有雪</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而且从侧面暗示雪大。第二句进一步从视觉角度侧面写夜雪。“窗户明”说明雪下得大。第三、四句又从听觉角度侧面表现雪势渐大</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写出了诗人的彻夜无眠</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也透露出诗人谪居江州</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今江西九江</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时孤寂的心情</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37425" y="2423582"/>
          <a:ext cx="7715885" cy="2331720"/>
        </p:xfrm>
        <a:graphic>
          <a:graphicData uri="http://schemas.openxmlformats.org/drawingml/2006/table">
            <a:tbl>
              <a:tblPr firstRow="1" firstCol="1" bandRow="1">
                <a:tableStyleId>{5940675A-B579-460E-94D1-54222C63F5DA}</a:tableStyleId>
              </a:tblPr>
              <a:tblGrid>
                <a:gridCol w="557530"/>
                <a:gridCol w="3016250"/>
                <a:gridCol w="4142105"/>
              </a:tblGrid>
              <a:tr h="64897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6827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变换</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称谓</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古诗词还有变换称谓的特征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即同一事物用多种称谓。如称战争和战乱用“烽火、烽烟、狼烟、干戈、天狼、兵锋”等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称书信用“鸿雁、青鸟、青鸾、尺素、锦书、函、简、笺、札、尺牍”等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称船用“扁舟、兰舟、 画舫、樯、棹、橹、楫”等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称马用“玉骢、玉鞭、征辔、鞍”等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称月亮用“婵娟、蟾宫、玉兔、素娥、嫦娥、银阙、玉轮、玉环、清辉”等</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r>
            </a:tbl>
          </a:graphicData>
        </a:graphic>
      </p:graphicFrame>
      <p:sp>
        <p:nvSpPr>
          <p:cNvPr id="9" name="TextBox 68"/>
          <p:cNvSpPr txBox="1"/>
          <p:nvPr/>
        </p:nvSpPr>
        <p:spPr>
          <a:xfrm>
            <a:off x="778528" y="1972063"/>
            <a:ext cx="7728169"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613592" y="1908646"/>
            <a:ext cx="7655392" cy="4477385"/>
            <a:chOff x="1594572" y="2591513"/>
            <a:chExt cx="19894449" cy="11635604"/>
          </a:xfrm>
        </p:grpSpPr>
        <p:sp>
          <p:nvSpPr>
            <p:cNvPr id="9" name="TextBox 68"/>
            <p:cNvSpPr txBox="1"/>
            <p:nvPr/>
          </p:nvSpPr>
          <p:spPr>
            <a:xfrm>
              <a:off x="1594572" y="2591513"/>
              <a:ext cx="19894449" cy="11635604"/>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20.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木兰花慢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赠弹琵琶者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张伯淳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爱当垆年少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将雅调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寄幽情。尽百喙春和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群喧夜寂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老凤孤鸣。都来四条弦里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有无穷、旧谱与新声。写出天然律吕</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扫空眼底    </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筝。　　落红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天气暖犹轻。洗耳为渠听。想关塞风寒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浔阳月色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似醉还醒。轩窗静来偏好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到曲终、怀抱转分明。相见今朝何处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语溪</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乍雨初晴。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律吕</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此指乐律或音律。②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一种弦乐器</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如筝。③语溪</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溪水名</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在今浙江桐乡。</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分析上片与下片对琵琶演奏描写角度的差异。</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pic>
          <p:nvPicPr>
            <p:cNvPr id="13" name="蓁.EPS" descr="id:2147502705;FounderCES"/>
            <p:cNvPicPr/>
            <p:nvPr/>
          </p:nvPicPr>
          <p:blipFill>
            <a:blip r:embed="rId1" cstate="print"/>
            <a:stretch>
              <a:fillRect/>
            </a:stretch>
          </p:blipFill>
          <p:spPr>
            <a:xfrm>
              <a:off x="13393812" y="7021190"/>
              <a:ext cx="560253" cy="637024"/>
            </a:xfrm>
            <a:prstGeom prst="rect">
              <a:avLst/>
            </a:prstGeom>
          </p:spPr>
        </p:pic>
        <p:pic>
          <p:nvPicPr>
            <p:cNvPr id="14" name="蓁.EPS" descr="id:2147502705;FounderCES"/>
            <p:cNvPicPr/>
            <p:nvPr/>
          </p:nvPicPr>
          <p:blipFill>
            <a:blip r:embed="rId1" cstate="print"/>
            <a:stretch>
              <a:fillRect/>
            </a:stretch>
          </p:blipFill>
          <p:spPr>
            <a:xfrm>
              <a:off x="8929316" y="9685486"/>
              <a:ext cx="560253" cy="637024"/>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24937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308737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上片从乐曲方面来描写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乐曲的演奏者、乐曲旋律的复杂变化、乐曲声律的高雅等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侧重正面描写、直接描写。②下片从听者方面来描写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气氛感受、典故联想、景色渲染等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侧重侧面描写、间接描写。</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本题考查鉴赏诗歌表达技巧的能力。本词既有正面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直接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也有侧面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间接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描写。比较上片与下片的内容后可知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上片侧重从乐曲本身的角度来描写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下片侧重从听者的角度来描写。厘清了这一思路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回答此题就有条理了。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6" name="组合 5"/>
          <p:cNvGrpSpPr/>
          <p:nvPr/>
        </p:nvGrpSpPr>
        <p:grpSpPr>
          <a:xfrm>
            <a:off x="807358" y="1994846"/>
            <a:ext cx="7669534" cy="3087370"/>
            <a:chOff x="2098121" y="2934142"/>
            <a:chExt cx="19931202" cy="8023303"/>
          </a:xfrm>
        </p:grpSpPr>
        <p:sp>
          <p:nvSpPr>
            <p:cNvPr id="10" name="矩形 9"/>
            <p:cNvSpPr/>
            <p:nvPr/>
          </p:nvSpPr>
          <p:spPr>
            <a:xfrm>
              <a:off x="2098121" y="2934142"/>
              <a:ext cx="19931202" cy="8023303"/>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喜爱那对着酒垆的年少女子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此处指弹琵琶卖艺的女子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将悠悠情思寄托于高雅的曲调之中。琵琶奏出春日百鸟鸣唱相和之音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白日里喧喧嚷嚷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夜里便沉寂下来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只有年老的凤凰独自哀鸣。琴弦里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有无穷、旧谱与新声。写出天然的音律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连眼底的     筝之音也望尘莫及。花瓣飘落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天气微暖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认真地听着乐曲。想到了昭君出塞时的风冷苍凉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浔阳江头商人妇在月色里的孤寂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好像醉了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却很清醒。偏爱安静的轩窗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一曲终了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明白了曲中的幽深情绪。今日相遇却不知将来在何处相见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语溪的雨刚下就停了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天气也晴了。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pic>
          <p:nvPicPr>
            <p:cNvPr id="12" name="蓁.EPS" descr="id:2147502705;FounderCES"/>
            <p:cNvPicPr/>
            <p:nvPr/>
          </p:nvPicPr>
          <p:blipFill>
            <a:blip r:embed="rId1" cstate="print"/>
            <a:stretch>
              <a:fillRect/>
            </a:stretch>
          </p:blipFill>
          <p:spPr>
            <a:xfrm>
              <a:off x="3943639" y="6507753"/>
              <a:ext cx="560253" cy="637024"/>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32730"/>
            <a:ext cx="7655392" cy="43116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动静结合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以动衬静、以静衬动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4" name="表格 3"/>
          <p:cNvGraphicFramePr>
            <a:graphicFrameLocks noGrp="1"/>
          </p:cNvGraphicFramePr>
          <p:nvPr/>
        </p:nvGraphicFramePr>
        <p:xfrm>
          <a:off x="709544" y="2404393"/>
          <a:ext cx="7654925" cy="3282950"/>
        </p:xfrm>
        <a:graphic>
          <a:graphicData uri="http://schemas.openxmlformats.org/drawingml/2006/table">
            <a:tbl>
              <a:tblPr firstRow="1" firstCol="1" bandRow="1">
                <a:tableStyleId>{5940675A-B579-460E-94D1-54222C63F5DA}</a:tableStyleId>
              </a:tblPr>
              <a:tblGrid>
                <a:gridCol w="2560320"/>
                <a:gridCol w="5094605"/>
              </a:tblGrid>
              <a:tr h="5905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269240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动静结合、以动衬静、以静衬动是常用的描写方式。以动衬静是一种以动态的景物来反衬静态的景象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烘托出一种更宁静的环境的表达方式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李白的</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望庐山瀑布</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中“遥看瀑布挂前川”写出了遥看瀑布的第一眼形象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瀑布像一条巨大的白练挂在山间</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挂”字化动为静。</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南朝诗人王籍的</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入若耶溪</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中的“蝉噪林逾静</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鸟鸣山更幽”用的就是典型的以动衬静的描写方式</a:t>
                      </a:r>
                      <a:r>
                        <a:rPr lang="en-US" alt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蝉噪”“鸟鸣”笼罩着若耶溪</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山林的寂静显得更为深沉</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54826" y="1982006"/>
            <a:ext cx="7655392" cy="413702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21.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西江月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题溧阳三塔寺</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注</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endParaRPr lang="en-US" altLang="zh-CN"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张孝祥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问讯湖边春色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重来又是三年。东风吹我过湖船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杨柳丝丝拂面。　　世路如今已惯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此心到处悠然。寒光亭下水连天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飞起沙鸥一片。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三塔寺在溧阳西七十里</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傍三塔湖而建</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寒光亭也在湖边。</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这首词描写“春色”的手法多样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试简要赏析。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376745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运用拟人手法写春风杨柳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东风似乎有意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轻轻吹拂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送“我”渡湖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杨柳似乎含情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微微摆动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丝丝抚摩“我”的面庞。词人不说船乘风势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人触柳丝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而说风助船行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柳拂人面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正是运用了使物人格化的拟人手法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从而创造出一个物我合一的艺术境界。②动静结合、点面结合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寒光亭下一碧万顷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碧水连天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在这明丽如画的水天之间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一群沙鸥展翅飞起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自由翱翔。一静一动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动静结合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有点有面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点面交映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使得整个画面充满了蓬勃的生气。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分析描写“春色”的手法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要先找到写景的句子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答题范围是“东风吹我过湖船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杨柳丝丝拂面”“寒光亭下水连天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飞起沙鸥一片”四句。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06819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我远道而来问候三塔湖畔那美好的春景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再次来到这里已经过了三年。东风似乎有意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轻轻吹拂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送我渡湖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杨柳似乎含情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微微摆动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丝丝抚摩我的面庞。尘世的生活我如今已经习惯了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这样的心境无论到哪儿都是悠闲、安适的。寒光亭下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水光接天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一群沙鸥展翅飞起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自由翱翔。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26747"/>
            <a:ext cx="7655392" cy="43116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细节描写</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4" name="表格 3"/>
          <p:cNvGraphicFramePr>
            <a:graphicFrameLocks noGrp="1"/>
          </p:cNvGraphicFramePr>
          <p:nvPr/>
        </p:nvGraphicFramePr>
        <p:xfrm>
          <a:off x="709544" y="2404393"/>
          <a:ext cx="7654925" cy="2590165"/>
        </p:xfrm>
        <a:graphic>
          <a:graphicData uri="http://schemas.openxmlformats.org/drawingml/2006/table">
            <a:tbl>
              <a:tblPr firstRow="1" firstCol="1" bandRow="1">
                <a:tableStyleId>{5940675A-B579-460E-94D1-54222C63F5DA}</a:tableStyleId>
              </a:tblPr>
              <a:tblGrid>
                <a:gridCol w="3225165"/>
                <a:gridCol w="4429760"/>
              </a:tblGrid>
              <a:tr h="57086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201930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细节指细微的动作或细小的情节</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这些动作或情节人们一般不在意</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但对表现人物性格或抒发情感能起到重要的作用。细节描写有很强的表现力</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可以收到管中窥豹、一叶落而知秋的效果</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“洛阳城里见秋风</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欲作家书意万重。复恐匆匆说不尽</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行人临发又开封。”</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张籍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秋思</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这首诗借助生动的细节描写传递人物的思想感情</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临发又开封”这一细节表达了作者对家乡、对亲人的深切怀念</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13592" y="1863002"/>
            <a:ext cx="7655392" cy="450913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22.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回答问题。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巴女谣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于　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巴女骑牛唱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竹枝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藕丝菱叶傍江时。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不愁日暮还家错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记得芭蕉出槿篱。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“不愁日暮还家错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记得芭蕉出槿篱”运用了什么描写手法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全诗表达了什么样的感情</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314960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这两句诗运用了细节描写的手法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描写了巴女的心态。全诗描绘了川江农家日出而作、日落而息的恬静生活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表达了作者对这种田园生活的热爱之情。</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夏天的傍晚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夕阳西下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烟霭四起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江上菱叶铺展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随波轻漾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一个天真伶俐的巴江女孩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骑在牛背上面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引吭高歌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沿着江边弯弯曲曲的小路慢慢悠悠地回转家去。这时天色渐渐晚了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可是这个俏皮的女孩还是一个劲儿地歪在牛背上面唱歌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听任牛儿不紧不忙地走着。路旁的好心人催促她快些回家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要不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待会儿天黑下来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就找不到家门了。不料这个俏皮的女孩居然不以为意地说道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我才不害怕呢。只要看见伸出木槿篱笆外面的大大的芭蕉叶子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那就是我的家了。”</a:t>
            </a: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5968" y="2043565"/>
            <a:ext cx="7642045" cy="314960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阅读下面这首宋诗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回答问题。</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吴松</a:t>
            </a:r>
            <a:r>
              <a:rPr lang="en-US" altLang="zh-CN" sz="1695" baseline="30000" dirty="0">
                <a:latin typeface="微软雅黑" panose="020B0503020204020204" charset="-122"/>
                <a:ea typeface="微软雅黑" panose="020B0503020204020204" charset="-122"/>
              </a:rPr>
              <a:t>[</a:t>
            </a:r>
            <a:r>
              <a:rPr lang="zh-CN" altLang="en-US" sz="1695" baseline="30000" dirty="0">
                <a:latin typeface="微软雅黑" panose="020B0503020204020204" charset="-122"/>
                <a:ea typeface="微软雅黑" panose="020B0503020204020204" charset="-122"/>
              </a:rPr>
              <a:t>注</a:t>
            </a:r>
            <a:r>
              <a:rPr lang="en-US" altLang="zh-CN" sz="1695" baseline="30000"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道中二首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其二</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晁补之</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晓路雨萧萧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江乡叶正飘。</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天寒雁声急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岁晚客程遥。</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鸟避征帆却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鱼惊荡桨跳。</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孤舟宿何许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霜月系枫桥。</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注</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吴松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江名。</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868090"/>
            <a:ext cx="7655392" cy="43116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点面结合</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4" name="表格 3"/>
          <p:cNvGraphicFramePr>
            <a:graphicFrameLocks noGrp="1"/>
          </p:cNvGraphicFramePr>
          <p:nvPr/>
        </p:nvGraphicFramePr>
        <p:xfrm>
          <a:off x="748260" y="2281419"/>
          <a:ext cx="7654925" cy="3690620"/>
        </p:xfrm>
        <a:graphic>
          <a:graphicData uri="http://schemas.openxmlformats.org/drawingml/2006/table">
            <a:tbl>
              <a:tblPr firstRow="1" firstCol="1" bandRow="1">
                <a:tableStyleId>{5940675A-B579-460E-94D1-54222C63F5DA}</a:tableStyleId>
              </a:tblPr>
              <a:tblGrid>
                <a:gridCol w="3778885"/>
                <a:gridCol w="3876040"/>
              </a:tblGrid>
              <a:tr h="561340">
                <a:tc>
                  <a:txBody>
                    <a:bodyPr/>
                    <a:lstStyle/>
                    <a:p>
                      <a:pPr algn="ctr">
                        <a:lnSpc>
                          <a:spcPct val="110000"/>
                        </a:lnSpc>
                        <a:spcAft>
                          <a:spcPts val="0"/>
                        </a:spcAft>
                      </a:pPr>
                      <a:r>
                        <a:rPr lang="zh-CN" sz="1695" kern="100" dirty="0">
                          <a:effectLst/>
                          <a:latin typeface="微软雅黑" panose="020B0503020204020204" charset="-122"/>
                          <a:ea typeface="微软雅黑" panose="020B0503020204020204" charset="-122"/>
                        </a:rPr>
                        <a:t>释义</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1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3129280">
                <a:tc>
                  <a:txBody>
                    <a:bodyPr/>
                    <a:lstStyle/>
                    <a:p>
                      <a:pPr algn="just">
                        <a:lnSpc>
                          <a:spcPct val="11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所谓“点”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指的是最能显示人、事、景、物的形象状态特征的详细描写</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所谓“面”</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指的是对人、事、景、物的叙述或概括性描写。点面结合就是“点”的详细描写和“面”的叙述或概括性描写的有机结合。“面”指的是对背景做粗线条的勾勒</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点”指的是在背景上做精妙的描画。点面结合的形式多样</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可以是虚面上的实点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可以是静面上的动点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也可以是动面上的静点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1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“摇首出红尘</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醒醉更无时节。活计绿蓑青笠</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惯披霜冲雪。　　晚来风定钓丝闲</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上下是新月。千里水天一色</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看孤鸿明灭。”</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朱敦儒</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好事近</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渔父词</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gn="just">
                        <a:lnSpc>
                          <a:spcPct val="110000"/>
                        </a:lnSpc>
                        <a:spcAft>
                          <a:spcPts val="0"/>
                        </a:spcAft>
                      </a:pPr>
                      <a:r>
                        <a:rPr lang="zh-CN" altLang="en-US" sz="1695" kern="100" dirty="0">
                          <a:effectLst/>
                          <a:latin typeface="微软雅黑" panose="020B0503020204020204" charset="-122"/>
                          <a:ea typeface="微软雅黑" panose="020B0503020204020204" charset="-122"/>
                        </a:rPr>
                        <a:t>　上片从面上对渔父的志趣和生活概貌做了总的交代</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下片用洗练的笔墨摹写了一个恬淡自适的渔父形象。而在静态的画面上</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又加上了孤鸿这个动点。全词点面结合</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描写了词人超脱世俗、不受约束的闲适生活</a:t>
                      </a:r>
                      <a:endParaRPr lang="zh-CN" altLang="en-US" sz="1695" kern="100" dirty="0">
                        <a:effectLst/>
                        <a:latin typeface="微软雅黑" panose="020B0503020204020204" charset="-122"/>
                        <a:ea typeface="微软雅黑" panose="020B0503020204020204" charset="-122"/>
                      </a:endParaRPr>
                    </a:p>
                    <a:p>
                      <a:pPr algn="just">
                        <a:lnSpc>
                          <a:spcPct val="110000"/>
                        </a:lnSpc>
                        <a:spcAft>
                          <a:spcPts val="0"/>
                        </a:spcAft>
                      </a:pP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13592" y="1863002"/>
            <a:ext cx="8003940" cy="481711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23.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阮郎归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西湖春暮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南宋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马子严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清明寒食不多时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香红渐渐稀。番腾</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妆束闹苏堤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留春春怎知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花褪雨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絮沾泥。凌波</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寸不移。三三两两叫船儿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人归春也归。</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番腾</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同“翻腾”。②凌波</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这里指女子步履。曹植</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洛神赋</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凌波微步</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罗袜生尘。”</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这首词描写了暮春之景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请从点面结合的角度做简要赏析。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____________________________________________________________________________________________________________________________________________________________________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308737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香红渐稀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是面的描写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花褪雨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絮沾泥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则是点的刻画。勾勒写意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细节传神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点面结合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相互映衬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以景起情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丰富了词作情感内涵。</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本题考查鉴赏古代诗歌的表达技巧。要结合具体的词句分析本词所运用的表达技巧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如“香红渐渐稀”是面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而“花褪雨”“絮沾泥”则是点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也是细节描写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由此归纳出点面结合、细节传神等要点。此外还可以从词句中分析出以景起情的手法。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06819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寒食节、清明节过去不久</a:t>
            </a: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那些香味扑鼻的花儿渐渐变稀少。搜寻出艳丽的服装穿上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热热闹闹地游览苏堤。好想留住春天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可春天哪知人的心意</a:t>
            </a: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鲜花在雨中褪去了颜色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柳絮飘零沾满了烂泥。流连春光的女子步履迟迟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寸步也不想前移。三三两两地叫来船儿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归去时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春天也随着人们而远离。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32730"/>
            <a:ext cx="7655392" cy="43116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观察角度变化</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96060" y="2344915"/>
          <a:ext cx="7654925" cy="3663950"/>
        </p:xfrm>
        <a:graphic>
          <a:graphicData uri="http://schemas.openxmlformats.org/drawingml/2006/table">
            <a:tbl>
              <a:tblPr firstRow="1" firstCol="1" bandRow="1">
                <a:tableStyleId>{5940675A-B579-460E-94D1-54222C63F5DA}</a:tableStyleId>
              </a:tblPr>
              <a:tblGrid>
                <a:gridCol w="3030855"/>
                <a:gridCol w="4624070"/>
              </a:tblGrid>
              <a:tr h="558800">
                <a:tc>
                  <a:txBody>
                    <a:bodyPr/>
                    <a:lstStyle/>
                    <a:p>
                      <a:pPr algn="ctr">
                        <a:lnSpc>
                          <a:spcPct val="120000"/>
                        </a:lnSpc>
                        <a:spcAft>
                          <a:spcPts val="0"/>
                        </a:spcAft>
                      </a:pPr>
                      <a:r>
                        <a:rPr lang="zh-CN" sz="1695" kern="100" dirty="0">
                          <a:effectLst/>
                          <a:latin typeface="微软雅黑" panose="020B0503020204020204" charset="-122"/>
                          <a:ea typeface="微软雅黑" panose="020B0503020204020204" charset="-122"/>
                        </a:rPr>
                        <a:t>释义</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2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3105150">
                <a:tc>
                  <a:txBody>
                    <a:bodyPr/>
                    <a:lstStyle/>
                    <a:p>
                      <a:pPr algn="just">
                        <a:lnSpc>
                          <a:spcPct val="12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描写要有层次性</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由远到近或由下而上等。看同一景物</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观察者所处的方位不同、角度不同</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俯视、仰视、远眺、近看</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看到的风景也会千姿百态</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变化万千。从不同角度描写</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会使读者对所描写的景物产生更加全面的认识</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获得更完美的体验</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2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“远上寒山石径斜</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白云生处有人家。停车坐爱枫林晚</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霜叶红于二月花。”</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杜牧</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山行</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gn="just">
                        <a:lnSpc>
                          <a:spcPct val="120000"/>
                        </a:lnSpc>
                        <a:spcAft>
                          <a:spcPts val="0"/>
                        </a:spcAft>
                      </a:pPr>
                      <a:r>
                        <a:rPr lang="zh-CN" altLang="en-US" sz="1695" kern="100" dirty="0">
                          <a:effectLst/>
                          <a:latin typeface="微软雅黑" panose="020B0503020204020204" charset="-122"/>
                          <a:ea typeface="微软雅黑" panose="020B0503020204020204" charset="-122"/>
                        </a:rPr>
                        <a:t>　诗歌前两句描绘了秋山远景。第一句描写了秋山高远的景象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表现了诗人勇于攀登的精神。第二句描写了秋山中的一个特定场景</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在白云浮动的天空下有几户人家隐约可见。后两句描绘了秋山近景。“霜叶红于二月花”一句</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一片深秋枫林生机勃勃</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鲜艳夺目</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清新刚劲</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形象鲜明</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给人一种秋光胜似春光的美感。描写顺序</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由远到近</a:t>
                      </a:r>
                      <a:endParaRPr lang="zh-CN" altLang="en-US" sz="1695" kern="100" dirty="0">
                        <a:effectLst/>
                        <a:latin typeface="微软雅黑" panose="020B0503020204020204" charset="-122"/>
                        <a:ea typeface="微软雅黑" panose="020B0503020204020204" charset="-122"/>
                      </a:endParaRPr>
                    </a:p>
                    <a:p>
                      <a:pPr algn="just">
                        <a:lnSpc>
                          <a:spcPct val="120000"/>
                        </a:lnSpc>
                        <a:spcAft>
                          <a:spcPts val="0"/>
                        </a:spcAft>
                      </a:pP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13592" y="1863002"/>
            <a:ext cx="7655392" cy="382968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24.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南柯子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忆旧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仲　殊</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十里青山远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潮平路带沙。数声啼鸟怨年华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又是凄凉时候在天涯。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白露收残月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清风散晓霞。绿杨堤畔问荷花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记得年时沽酒那人家</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注</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注</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在此用作句末语气词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加强语气。</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这首词上阕写景用了哪些技巧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试结合词句分析。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342709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①运用了远近结合的手法。“十里青山远”是远景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潮平路带沙”是近景。②运用了视听结合的手法。前两句是视觉描写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数声啼鸟”是听觉描写。③运用了拟人的修辞手法。“数声啼鸟怨年华”一句通过写“啼鸟怨”表达出作者内心的愁怨。</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远处的青山重重叠叠连成一片</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泥沙被涌起的潮水推到路边。鸟儿鸣叫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仿佛在埋怨年华易逝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在这凄凉的时节我又独自漂泊在天涯。白露泠泠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残月渐收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微微晨风吹开了天边的朝霞。在绿杨堤畔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我看见满塘盛开的荷花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于是问荷花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你还记得那年在此买酒的那个人吗</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32730"/>
            <a:ext cx="7655392" cy="43116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调用多种感官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视觉与听觉相结合等</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899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4" name="表格 3"/>
          <p:cNvGraphicFramePr>
            <a:graphicFrameLocks noGrp="1"/>
          </p:cNvGraphicFramePr>
          <p:nvPr/>
        </p:nvGraphicFramePr>
        <p:xfrm>
          <a:off x="709544" y="2404393"/>
          <a:ext cx="7654925" cy="3576955"/>
        </p:xfrm>
        <a:graphic>
          <a:graphicData uri="http://schemas.openxmlformats.org/drawingml/2006/table">
            <a:tbl>
              <a:tblPr firstRow="1" firstCol="1" bandRow="1">
                <a:tableStyleId>{5940675A-B579-460E-94D1-54222C63F5DA}</a:tableStyleId>
              </a:tblPr>
              <a:tblGrid>
                <a:gridCol w="2227580"/>
                <a:gridCol w="5427345"/>
              </a:tblGrid>
              <a:tr h="54800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302895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描写要选取不同角度</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以增强描写的立体感。描写大多采用视觉描写</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但为了多方面地表现所写之物的特点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更加方便抒发感情</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常常辅之以听觉描写、嗅觉描写、触觉描写、味觉描写等</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“水面细风生</a:t>
                      </a:r>
                      <a:r>
                        <a:rPr lang="en-US" alt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菱歌慢慢声。客亭临小市</a:t>
                      </a:r>
                      <a:r>
                        <a:rPr lang="en-US" alt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灯火夜妆明。”</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王建</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江馆</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诗人熟练地运用各种感官</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描写了一幅清新的江馆夜市图。“水面细风生”是触觉描写</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写的是清风徐来、水波微兴的景象。“菱歌慢慢声”是听觉描写</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采莲小调婉转柔美</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舒缓悠扬。“灯火夜妆明”是视觉描写</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不远处有明亮的灯光</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灯光下</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有盛装女子婉丽的身影。这首旅宿诗</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透露出诗人领略江边夜市风景时悠闲欣喜的感情</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13592" y="1863002"/>
            <a:ext cx="7655392" cy="441325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25.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题宣州开元寺水阁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阁下宛溪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夹溪居人</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杜　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六朝文物草连空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天淡云闲今古同。鸟去鸟来山色里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人歌人哭水声中。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深秋帘幕千家雨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落日楼台一笛风。惆怅无因见范蠡</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参差烟树五湖东。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本诗作于杜牧任宣州团练判官期间</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当时杜牧常去城中开元寺游赏。此篇抒写了诗人俯瞰宛溪、眺望敬亭山的古今感慨。②范蠡</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辅佐越王勾践一雪会稽之耻</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功成名就之后急流勇退</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泛舟五湖。他徜徉在大自然的山水中</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为后人所艳羡。</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本诗中间两联采用了什么手法来描绘景物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21058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06819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采用了视觉和听觉相结合的手法。诗人抓住了山色之间飞鸟来去之态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秋雨连绵家家挂上天然雨幕之形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绿水之畔人歌人哭、楼台夕照竹笛悠悠之声来描绘景物。视觉与听觉有机结合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形态与声音相得益彰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描绘了一幅安静祥和的湖光山色图。</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280987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读懂诗歌。</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题目提供的信息：</a:t>
            </a:r>
            <a:r>
              <a:rPr lang="en-US" altLang="zh-CN" sz="1695" dirty="0">
                <a:latin typeface="微软雅黑" panose="020B0503020204020204" charset="-122"/>
                <a:ea typeface="微软雅黑" panose="020B0503020204020204" charset="-122"/>
              </a:rPr>
              <a:t>___________________________________________________</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翻译诗歌正文</a:t>
            </a:r>
            <a:r>
              <a:rPr lang="en-US" altLang="zh-CN" sz="1695" dirty="0">
                <a:latin typeface="微软雅黑" panose="020B0503020204020204" charset="-122"/>
                <a:ea typeface="微软雅黑" panose="020B0503020204020204" charset="-122"/>
              </a:rPr>
              <a:t>:______________________________________________________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有明显“诗家语”特征的句子是</a:t>
            </a:r>
            <a:r>
              <a:rPr lang="en-US" altLang="zh-CN" sz="1695" dirty="0">
                <a:latin typeface="微软雅黑" panose="020B0503020204020204" charset="-122"/>
                <a:ea typeface="微软雅黑" panose="020B0503020204020204" charset="-122"/>
              </a:rPr>
              <a:t>:_____________________________________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74764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六朝的繁华已成陈迹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放眼望去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只见草色空无。那天淡云闲的景象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倒是自古至今未发生什么变化。敬亭山像一面巨大的翠色屏风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展开在宣城的附近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飞鸟来去出没在山色的掩映之中。宛溪两岸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百姓临河而居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人的歌声和哭声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掺杂着水声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随着岁月一起流逝。深秋时节的密雨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像给上千户人家挂上了层层的雨帘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落日时分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夕阳掩映着的楼台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在晚风中送出悠扬的笛声。心头浮动着对范蠡的怀念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沉吟、低回不已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无由相会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只见五湖方向有一片参差的烟树。</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32689" y="2016285"/>
            <a:ext cx="7765747" cy="771860"/>
            <a:chOff x="1791027" y="2719080"/>
            <a:chExt cx="20181234" cy="2005872"/>
          </a:xfrm>
        </p:grpSpPr>
        <p:sp>
          <p:nvSpPr>
            <p:cNvPr id="12" name="矩形 11"/>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53"/>
            <p:cNvSpPr txBox="1"/>
            <p:nvPr/>
          </p:nvSpPr>
          <p:spPr>
            <a:xfrm>
              <a:off x="1791027" y="2805762"/>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审答指津</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1988147"/>
            <a:ext cx="7637220" cy="1046480"/>
          </a:xfrm>
          <a:prstGeom prst="rect">
            <a:avLst/>
          </a:prstGeom>
          <a:noFill/>
        </p:spPr>
        <p:txBody>
          <a:bodyPr wrap="square" rtlCol="0">
            <a:spAutoFit/>
          </a:bodyPr>
          <a:lstStyle/>
          <a:p>
            <a:pPr algn="ctr">
              <a:lnSpc>
                <a:spcPct val="130000"/>
              </a:lnSpc>
              <a:spcAft>
                <a:spcPts val="0"/>
              </a:spcAft>
            </a:pPr>
            <a:r>
              <a:rPr lang="zh-CN" altLang="en-US"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一、审题规范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06550" y="2735164"/>
          <a:ext cx="7708900" cy="1682750"/>
        </p:xfrm>
        <a:graphic>
          <a:graphicData uri="http://schemas.openxmlformats.org/drawingml/2006/table">
            <a:tbl>
              <a:tblPr firstRow="1" firstCol="1" bandRow="1">
                <a:tableStyleId>{5940675A-B579-460E-94D1-54222C63F5DA}</a:tableStyleId>
              </a:tblPr>
              <a:tblGrid>
                <a:gridCol w="485140"/>
                <a:gridCol w="7223760"/>
              </a:tblGrid>
              <a:tr h="16827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设问</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方式</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1. </a:t>
                      </a:r>
                      <a:r>
                        <a:rPr lang="zh-CN" altLang="en-US" sz="1695" kern="100" dirty="0">
                          <a:solidFill>
                            <a:schemeClr val="tx1"/>
                          </a:solidFill>
                          <a:effectLst/>
                          <a:latin typeface="微软雅黑" panose="020B0503020204020204" charset="-122"/>
                          <a:ea typeface="微软雅黑" panose="020B0503020204020204" charset="-122"/>
                        </a:rPr>
                        <a:t>某诗</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词</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句运用了哪种表达方式</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有什么作用</a:t>
                      </a:r>
                      <a:r>
                        <a:rPr lang="en-US" altLang="zh-CN" sz="1695" kern="100" dirty="0">
                          <a:solidFill>
                            <a:schemeClr val="tx1"/>
                          </a:solidFill>
                          <a:effectLst/>
                          <a:latin typeface="微软雅黑" panose="020B0503020204020204" charset="-122"/>
                          <a:ea typeface="微软雅黑" panose="020B0503020204020204" charset="-122"/>
                        </a:rPr>
                        <a:t>?</a:t>
                      </a:r>
                      <a:endParaRPr lang="en-US" alt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 </a:t>
                      </a:r>
                      <a:r>
                        <a:rPr lang="zh-CN" altLang="en-US" sz="1695" kern="100" dirty="0">
                          <a:solidFill>
                            <a:schemeClr val="tx1"/>
                          </a:solidFill>
                          <a:effectLst/>
                          <a:latin typeface="微软雅黑" panose="020B0503020204020204" charset="-122"/>
                          <a:ea typeface="微软雅黑" panose="020B0503020204020204" charset="-122"/>
                        </a:rPr>
                        <a:t>某诗</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词</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句运用了什么描写方法</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请加以赏析。</a:t>
                      </a:r>
                      <a:endParaRPr lang="zh-CN" altLang="en-US"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3. </a:t>
                      </a:r>
                      <a:r>
                        <a:rPr lang="zh-CN" altLang="en-US" sz="1695" kern="100" dirty="0">
                          <a:solidFill>
                            <a:schemeClr val="tx1"/>
                          </a:solidFill>
                          <a:effectLst/>
                          <a:latin typeface="微软雅黑" panose="020B0503020204020204" charset="-122"/>
                          <a:ea typeface="微软雅黑" panose="020B0503020204020204" charset="-122"/>
                        </a:rPr>
                        <a:t>从“情”与“景”的角度赏析本诗</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词</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是怎样表达作者情感的。</a:t>
                      </a:r>
                      <a:endParaRPr lang="zh-CN" altLang="en-US"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4. </a:t>
                      </a:r>
                      <a:r>
                        <a:rPr lang="zh-CN" altLang="en-US" sz="1695" kern="100" dirty="0">
                          <a:solidFill>
                            <a:schemeClr val="tx1"/>
                          </a:solidFill>
                          <a:effectLst/>
                          <a:latin typeface="微软雅黑" panose="020B0503020204020204" charset="-122"/>
                          <a:ea typeface="微软雅黑" panose="020B0503020204020204" charset="-122"/>
                        </a:rPr>
                        <a:t>诗</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词</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中的感情是怎样表达出来的</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试做简要分析。</a:t>
                      </a:r>
                      <a:endParaRPr lang="zh-CN" altLang="en-US"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5. </a:t>
                      </a:r>
                      <a:r>
                        <a:rPr lang="zh-CN" altLang="en-US" sz="1695" kern="100" dirty="0">
                          <a:solidFill>
                            <a:schemeClr val="tx1"/>
                          </a:solidFill>
                          <a:effectLst/>
                          <a:latin typeface="微软雅黑" panose="020B0503020204020204" charset="-122"/>
                          <a:ea typeface="微软雅黑" panose="020B0503020204020204" charset="-122"/>
                        </a:rPr>
                        <a:t>诗歌在情与景的关系上是如何处理的</a:t>
                      </a:r>
                      <a:r>
                        <a:rPr lang="en-US" altLang="zh-CN" sz="1695" kern="100" dirty="0">
                          <a:solidFill>
                            <a:schemeClr val="tx1"/>
                          </a:solidFill>
                          <a:effectLst/>
                          <a:latin typeface="微软雅黑" panose="020B0503020204020204" charset="-122"/>
                          <a:ea typeface="微软雅黑" panose="020B0503020204020204" charset="-122"/>
                        </a:rPr>
                        <a:t>?</a:t>
                      </a:r>
                      <a:endParaRPr lang="en-US" altLang="zh-CN" sz="1695" kern="100" dirty="0">
                        <a:solidFill>
                          <a:schemeClr val="tx1"/>
                        </a:solidFill>
                        <a:effectLst/>
                        <a:latin typeface="微软雅黑" panose="020B0503020204020204" charset="-122"/>
                        <a:ea typeface="微软雅黑" panose="020B0503020204020204" charset="-122"/>
                      </a:endParaRPr>
                    </a:p>
                  </a:txBody>
                  <a:tcPr marL="25656" marR="25656" marT="0" marB="0" anchor="ctr"/>
                </a:tc>
              </a:tr>
            </a:tbl>
          </a:graphicData>
        </a:graphic>
      </p:graphicFrame>
      <p:sp>
        <p:nvSpPr>
          <p:cNvPr id="5" name="Rectangle 1"/>
          <p:cNvSpPr>
            <a:spLocks noChangeArrowheads="1"/>
          </p:cNvSpPr>
          <p:nvPr/>
        </p:nvSpPr>
        <p:spPr bwMode="auto">
          <a:xfrm>
            <a:off x="628586" y="373716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89248" y="1921808"/>
            <a:ext cx="7637220" cy="738505"/>
          </a:xfrm>
          <a:prstGeom prst="rect">
            <a:avLst/>
          </a:prstGeom>
          <a:noFill/>
        </p:spPr>
        <p:txBody>
          <a:bodyPr wrap="square" rtlCol="0">
            <a:spAutoFit/>
          </a:bodyPr>
          <a:lstStyle/>
          <a:p>
            <a:pPr algn="r">
              <a:lnSpc>
                <a:spcPct val="130000"/>
              </a:lnSpc>
              <a:spcAft>
                <a:spcPts val="0"/>
              </a:spcAft>
            </a:pPr>
            <a:r>
              <a:rPr lang="zh-CN" altLang="en-US"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续表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29453" y="2312124"/>
          <a:ext cx="7725410" cy="2358390"/>
        </p:xfrm>
        <a:graphic>
          <a:graphicData uri="http://schemas.openxmlformats.org/drawingml/2006/table">
            <a:tbl>
              <a:tblPr firstRow="1" firstCol="1" bandRow="1">
                <a:tableStyleId>{5940675A-B579-460E-94D1-54222C63F5DA}</a:tableStyleId>
              </a:tblPr>
              <a:tblGrid>
                <a:gridCol w="485775"/>
                <a:gridCol w="7239635"/>
              </a:tblGrid>
              <a:tr h="101219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辨别标志</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1. </a:t>
                      </a:r>
                      <a:r>
                        <a:rPr lang="zh-CN" altLang="en-US" sz="1695" kern="100" dirty="0">
                          <a:solidFill>
                            <a:schemeClr val="tx1"/>
                          </a:solidFill>
                          <a:effectLst/>
                          <a:latin typeface="微软雅黑" panose="020B0503020204020204" charset="-122"/>
                          <a:ea typeface="微软雅黑" panose="020B0503020204020204" charset="-122"/>
                        </a:rPr>
                        <a:t>题干有“表达方式”“描写</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描绘</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抒情”“写景抒情”等字样。</a:t>
                      </a:r>
                      <a:endParaRPr lang="zh-CN" altLang="en-US"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 </a:t>
                      </a:r>
                      <a:r>
                        <a:rPr lang="zh-CN" altLang="en-US" sz="1695" kern="100" dirty="0">
                          <a:solidFill>
                            <a:schemeClr val="tx1"/>
                          </a:solidFill>
                          <a:effectLst/>
                          <a:latin typeface="微软雅黑" panose="020B0503020204020204" charset="-122"/>
                          <a:ea typeface="微软雅黑" panose="020B0503020204020204" charset="-122"/>
                        </a:rPr>
                        <a:t>高考卷考查表达方式时</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一般在“描写方式”和“抒情方式”等方面设题</a:t>
                      </a:r>
                      <a:endParaRPr lang="zh-CN" altLang="en-US" sz="1695" kern="100" dirty="0">
                        <a:solidFill>
                          <a:schemeClr val="tx1"/>
                        </a:solidFill>
                        <a:effectLst/>
                        <a:latin typeface="微软雅黑" panose="020B0503020204020204" charset="-122"/>
                        <a:ea typeface="微软雅黑" panose="020B0503020204020204" charset="-122"/>
                      </a:endParaRPr>
                    </a:p>
                  </a:txBody>
                  <a:tcPr marL="25656" marR="25656" marT="0" marB="0" anchor="ctr"/>
                </a:tc>
              </a:tr>
              <a:tr h="13462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审题要点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1. </a:t>
                      </a:r>
                      <a:r>
                        <a:rPr lang="zh-CN" altLang="en-US" sz="1695" kern="100" dirty="0">
                          <a:solidFill>
                            <a:schemeClr val="tx1"/>
                          </a:solidFill>
                          <a:effectLst/>
                          <a:latin typeface="微软雅黑" panose="020B0503020204020204" charset="-122"/>
                          <a:ea typeface="微软雅黑" panose="020B0503020204020204" charset="-122"/>
                        </a:rPr>
                        <a:t>抓住题目要求</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准确判定考查的是表达方式还是其他技巧</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题目中一般有“描写”或“抒情”等提示。</a:t>
                      </a:r>
                      <a:endParaRPr lang="zh-CN" altLang="en-US"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 </a:t>
                      </a:r>
                      <a:r>
                        <a:rPr lang="zh-CN" altLang="en-US" sz="1695" kern="100" dirty="0">
                          <a:solidFill>
                            <a:schemeClr val="tx1"/>
                          </a:solidFill>
                          <a:effectLst/>
                          <a:latin typeface="微软雅黑" panose="020B0503020204020204" charset="-122"/>
                          <a:ea typeface="微软雅黑" panose="020B0503020204020204" charset="-122"/>
                        </a:rPr>
                        <a:t>看准题目设问的角度</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是对一句一联的鉴赏分析还是对整篇诗</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词</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的鉴赏分析</a:t>
                      </a:r>
                      <a:endParaRPr lang="zh-CN" altLang="en-US" sz="1695" kern="100" dirty="0">
                        <a:solidFill>
                          <a:schemeClr val="tx1"/>
                        </a:solidFill>
                        <a:effectLst/>
                        <a:latin typeface="微软雅黑" panose="020B0503020204020204" charset="-122"/>
                        <a:ea typeface="微软雅黑" panose="020B0503020204020204" charset="-122"/>
                      </a:endParaRPr>
                    </a:p>
                  </a:txBody>
                  <a:tcPr marL="25656" marR="25656" marT="0" marB="0" anchor="ctr"/>
                </a:tc>
              </a:tr>
            </a:tbl>
          </a:graphicData>
        </a:graphic>
      </p:graphicFrame>
      <p:sp>
        <p:nvSpPr>
          <p:cNvPr id="5" name="Rectangle 1"/>
          <p:cNvSpPr>
            <a:spLocks noChangeArrowheads="1"/>
          </p:cNvSpPr>
          <p:nvPr/>
        </p:nvSpPr>
        <p:spPr bwMode="auto">
          <a:xfrm>
            <a:off x="628586" y="373716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89876" y="1911549"/>
            <a:ext cx="7655392" cy="77089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二、答题规范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35327"/>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6" name="表格 5"/>
          <p:cNvGraphicFramePr>
            <a:graphicFrameLocks noGrp="1"/>
          </p:cNvGraphicFramePr>
          <p:nvPr/>
        </p:nvGraphicFramePr>
        <p:xfrm>
          <a:off x="692842" y="2320652"/>
          <a:ext cx="7760970" cy="2355850"/>
        </p:xfrm>
        <a:graphic>
          <a:graphicData uri="http://schemas.openxmlformats.org/drawingml/2006/table">
            <a:tbl>
              <a:tblPr firstRow="1" firstCol="1" bandRow="1">
                <a:tableStyleId>{5940675A-B579-460E-94D1-54222C63F5DA}</a:tableStyleId>
              </a:tblPr>
              <a:tblGrid>
                <a:gridCol w="407035"/>
                <a:gridCol w="458470"/>
                <a:gridCol w="6895465"/>
              </a:tblGrid>
              <a:tr h="23558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答题</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要点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描</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写</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方</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式</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注意诗歌写了哪些景物</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事物</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这些景物</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事物</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有什么特点。</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注意描写景物或事物采用的具体方法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即诗词中景物或事物的特征是如何体现的。可以从写景的顺序</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如点面、高低、远近等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、写景的角度</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如视觉、听觉、嗅觉、味觉、触觉等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、写景的方法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如正侧、动静、虚实等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等方面分析。</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3. </a:t>
                      </a:r>
                      <a:r>
                        <a:rPr lang="zh-CN" sz="1695" kern="100" dirty="0">
                          <a:solidFill>
                            <a:schemeClr val="tx1"/>
                          </a:solidFill>
                          <a:effectLst/>
                          <a:latin typeface="微软雅黑" panose="020B0503020204020204" charset="-122"/>
                          <a:ea typeface="微软雅黑" panose="020B0503020204020204" charset="-122"/>
                        </a:rPr>
                        <a:t>注意分析这种描写方式的具体运用和表达效果</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即塑造了怎样的形象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营造了怎样的意境</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渲染了怎样的氛围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表达了怎样的情感</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Rectangle 1"/>
          <p:cNvSpPr>
            <a:spLocks noChangeArrowheads="1"/>
          </p:cNvSpPr>
          <p:nvPr/>
        </p:nvSpPr>
        <p:spPr bwMode="auto">
          <a:xfrm>
            <a:off x="628586" y="3735327"/>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6" name="表格 5"/>
          <p:cNvGraphicFramePr>
            <a:graphicFrameLocks noGrp="1"/>
          </p:cNvGraphicFramePr>
          <p:nvPr/>
        </p:nvGraphicFramePr>
        <p:xfrm>
          <a:off x="775389" y="2320652"/>
          <a:ext cx="7886700" cy="2355850"/>
        </p:xfrm>
        <a:graphic>
          <a:graphicData uri="http://schemas.openxmlformats.org/drawingml/2006/table">
            <a:tbl>
              <a:tblPr firstRow="1" firstCol="1" bandRow="1">
                <a:tableStyleId>{5940675A-B579-460E-94D1-54222C63F5DA}</a:tableStyleId>
              </a:tblPr>
              <a:tblGrid>
                <a:gridCol w="332740"/>
                <a:gridCol w="471170"/>
                <a:gridCol w="7082790"/>
              </a:tblGrid>
              <a:tr h="2355850">
                <a:tc>
                  <a:txBody>
                    <a:bodyPr/>
                    <a:lstStyle/>
                    <a:p>
                      <a:pPr algn="ctr">
                        <a:lnSpc>
                          <a:spcPct val="130000"/>
                        </a:lnSpc>
                        <a:spcAft>
                          <a:spcPts val="0"/>
                        </a:spcAft>
                      </a:pP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zh-CN" sz="1695" kern="100" dirty="0">
                          <a:solidFill>
                            <a:schemeClr val="tx1"/>
                          </a:solidFill>
                          <a:effectLst/>
                          <a:latin typeface="微软雅黑" panose="020B0503020204020204" charset="-122"/>
                          <a:ea typeface="微软雅黑" panose="020B0503020204020204" charset="-122"/>
                        </a:rPr>
                        <a:t>答题</a:t>
                      </a:r>
                      <a:endParaRPr lang="zh-CN"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zh-CN" sz="1695" kern="100" dirty="0">
                          <a:solidFill>
                            <a:schemeClr val="tx1"/>
                          </a:solidFill>
                          <a:effectLst/>
                          <a:latin typeface="微软雅黑" panose="020B0503020204020204" charset="-122"/>
                          <a:ea typeface="微软雅黑" panose="020B0503020204020204" charset="-122"/>
                        </a:rPr>
                        <a:t>要点</a:t>
                      </a:r>
                      <a:endParaRPr lang="zh-CN"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endParaRPr lang="zh-CN" altLang="en-US" sz="1695" dirty="0"/>
                    </a:p>
                  </a:txBody>
                  <a:tcPr marL="35186" marR="35186" marT="17593" marB="17593"/>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抒</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情</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方</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式</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注意判断抒情类型。注意区分是直接抒情还是间接抒情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是间接抒情中的借景抒情、托物言志还是咏史抒怀等。如果是写景抒情诗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则应区分是借景抒情还是寓情于景、情景交融。</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注意联系相关诗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句分析。在明确抒情类型后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要结合具体的诗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分析其具体运用情况。</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3. </a:t>
                      </a:r>
                      <a:r>
                        <a:rPr lang="zh-CN" sz="1695" kern="100" dirty="0">
                          <a:solidFill>
                            <a:schemeClr val="tx1"/>
                          </a:solidFill>
                          <a:effectLst/>
                          <a:latin typeface="微软雅黑" panose="020B0503020204020204" charset="-122"/>
                          <a:ea typeface="微软雅黑" panose="020B0503020204020204" charset="-122"/>
                        </a:rPr>
                        <a:t>注意指明其表达效果。即表达了作者怎样的情感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这种情感通过这样的抒情方式表达</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给读者怎样的感受</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10" name="TextBox 68"/>
          <p:cNvSpPr txBox="1"/>
          <p:nvPr/>
        </p:nvSpPr>
        <p:spPr>
          <a:xfrm>
            <a:off x="789248" y="1921808"/>
            <a:ext cx="7637220" cy="738505"/>
          </a:xfrm>
          <a:prstGeom prst="rect">
            <a:avLst/>
          </a:prstGeom>
          <a:noFill/>
        </p:spPr>
        <p:txBody>
          <a:bodyPr wrap="square" rtlCol="0">
            <a:spAutoFit/>
          </a:bodyPr>
          <a:lstStyle/>
          <a:p>
            <a:pPr algn="r">
              <a:lnSpc>
                <a:spcPct val="130000"/>
              </a:lnSpc>
              <a:spcAft>
                <a:spcPts val="0"/>
              </a:spcAft>
            </a:pPr>
            <a:r>
              <a:rPr lang="zh-CN" altLang="en-US"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续表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Rectangle 1"/>
          <p:cNvSpPr>
            <a:spLocks noChangeArrowheads="1"/>
          </p:cNvSpPr>
          <p:nvPr/>
        </p:nvSpPr>
        <p:spPr bwMode="auto">
          <a:xfrm>
            <a:off x="628586" y="3735327"/>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6" name="表格 5"/>
          <p:cNvGraphicFramePr>
            <a:graphicFrameLocks noGrp="1"/>
          </p:cNvGraphicFramePr>
          <p:nvPr/>
        </p:nvGraphicFramePr>
        <p:xfrm>
          <a:off x="775389" y="2320652"/>
          <a:ext cx="7886700" cy="1346200"/>
        </p:xfrm>
        <a:graphic>
          <a:graphicData uri="http://schemas.openxmlformats.org/drawingml/2006/table">
            <a:tbl>
              <a:tblPr firstRow="1" firstCol="1" bandRow="1">
                <a:tableStyleId>{5940675A-B579-460E-94D1-54222C63F5DA}</a:tableStyleId>
              </a:tblPr>
              <a:tblGrid>
                <a:gridCol w="332740"/>
                <a:gridCol w="7553960"/>
              </a:tblGrid>
              <a:tr h="13462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步骤</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审清题干要求</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确定答题步骤。</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指出技巧或手法。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步骤</a:t>
                      </a:r>
                      <a:r>
                        <a:rPr lang="en-US" sz="1695" kern="100" dirty="0">
                          <a:solidFill>
                            <a:schemeClr val="tx1"/>
                          </a:solidFill>
                          <a:effectLst/>
                          <a:latin typeface="微软雅黑" panose="020B0503020204020204" charset="-122"/>
                          <a:ea typeface="微软雅黑" panose="020B0503020204020204" charset="-122"/>
                        </a:rPr>
                        <a:t>1)</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3. </a:t>
                      </a:r>
                      <a:r>
                        <a:rPr lang="zh-CN" sz="1695" kern="100" dirty="0">
                          <a:solidFill>
                            <a:schemeClr val="tx1"/>
                          </a:solidFill>
                          <a:effectLst/>
                          <a:latin typeface="微软雅黑" panose="020B0503020204020204" charset="-122"/>
                          <a:ea typeface="微软雅黑" panose="020B0503020204020204" charset="-122"/>
                        </a:rPr>
                        <a:t>结合诗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句具体分析怎样运用的这种手法。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步骤</a:t>
                      </a:r>
                      <a:r>
                        <a:rPr lang="en-US" sz="1695" kern="100" dirty="0">
                          <a:solidFill>
                            <a:schemeClr val="tx1"/>
                          </a:solidFill>
                          <a:effectLst/>
                          <a:latin typeface="微软雅黑" panose="020B0503020204020204" charset="-122"/>
                          <a:ea typeface="微软雅黑" panose="020B0503020204020204" charset="-122"/>
                        </a:rPr>
                        <a:t>2)</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4. </a:t>
                      </a:r>
                      <a:r>
                        <a:rPr lang="zh-CN" sz="1695" kern="100" dirty="0">
                          <a:solidFill>
                            <a:schemeClr val="tx1"/>
                          </a:solidFill>
                          <a:effectLst/>
                          <a:latin typeface="微软雅黑" panose="020B0503020204020204" charset="-122"/>
                          <a:ea typeface="微软雅黑" panose="020B0503020204020204" charset="-122"/>
                        </a:rPr>
                        <a:t>写出用这种手法有什么好处、作用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抒发了作者什么样的感情。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步骤</a:t>
                      </a:r>
                      <a:r>
                        <a:rPr lang="en-US" sz="1695" kern="100" dirty="0">
                          <a:solidFill>
                            <a:schemeClr val="tx1"/>
                          </a:solidFill>
                          <a:effectLst/>
                          <a:latin typeface="微软雅黑" panose="020B0503020204020204" charset="-122"/>
                          <a:ea typeface="微软雅黑" panose="020B0503020204020204" charset="-122"/>
                        </a:rPr>
                        <a:t>3)</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10" name="TextBox 68"/>
          <p:cNvSpPr txBox="1"/>
          <p:nvPr/>
        </p:nvSpPr>
        <p:spPr>
          <a:xfrm>
            <a:off x="789248" y="1921808"/>
            <a:ext cx="7637220" cy="738505"/>
          </a:xfrm>
          <a:prstGeom prst="rect">
            <a:avLst/>
          </a:prstGeom>
          <a:noFill/>
        </p:spPr>
        <p:txBody>
          <a:bodyPr wrap="square" rtlCol="0">
            <a:spAutoFit/>
          </a:bodyPr>
          <a:lstStyle/>
          <a:p>
            <a:pPr algn="r">
              <a:lnSpc>
                <a:spcPct val="130000"/>
              </a:lnSpc>
              <a:spcAft>
                <a:spcPts val="0"/>
              </a:spcAft>
            </a:pPr>
            <a:r>
              <a:rPr lang="zh-CN" altLang="en-US"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续表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4365" y="1932730"/>
            <a:ext cx="7655392" cy="311785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三 、答题示范</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长安夜雨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薛　逢</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滞雨通宵又彻明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百忧如草雨中生。心关桂玉</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天难晓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运落风波梦亦惊。</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压树早鸦飞不散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到窗寒鼓湿无声。当年志气俱消尽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白发新添四五茎。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薛逢</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字陶臣</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历任侍御史、尚书郎。因恃才傲物</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屡忤权贵</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故仕途颇不得意。②桂玉</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比喻昂贵的生活费用。</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颈联从哪些角度对景物进行了描写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28586" y="2098982"/>
          <a:ext cx="7768590" cy="1747520"/>
        </p:xfrm>
        <a:graphic>
          <a:graphicData uri="http://schemas.openxmlformats.org/drawingml/2006/table">
            <a:tbl>
              <a:tblPr firstRow="1" firstCol="1" bandRow="1">
                <a:tableStyleId>{5940675A-B579-460E-94D1-54222C63F5DA}</a:tableStyleId>
              </a:tblPr>
              <a:tblGrid>
                <a:gridCol w="541655"/>
                <a:gridCol w="7226935"/>
              </a:tblGrid>
              <a:tr h="107442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审题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要点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描写景物的角度</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一般分为仰视与俯视、远与近、点与面、整体与局部、视觉与听觉等。本诗的颈联是写景的句子</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早鸦”是视觉</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鼓声是听觉</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据此可得出答案</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步骤演示</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视觉角度与听觉角度。</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1)</a:t>
                      </a:r>
                      <a:r>
                        <a:rPr lang="zh-CN" altLang="en-US" sz="1695" kern="100" dirty="0">
                          <a:effectLst/>
                          <a:latin typeface="微软雅黑" panose="020B0503020204020204" charset="-122"/>
                          <a:ea typeface="微软雅黑" panose="020B0503020204020204" charset="-122"/>
                        </a:rPr>
                        <a:t>树上集聚的早鸦是作者所见之景</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沉闷的鼓声是作者所闻之声。</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2)</a:t>
                      </a:r>
                      <a:r>
                        <a:rPr lang="zh-CN" altLang="en-US" sz="1695" kern="100" dirty="0">
                          <a:effectLst/>
                          <a:latin typeface="微软雅黑" panose="020B0503020204020204" charset="-122"/>
                          <a:ea typeface="微软雅黑" panose="020B0503020204020204" charset="-122"/>
                        </a:rPr>
                        <a:t>表现了凄冷萧条的意境。</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3)</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53663"/>
            <a:ext cx="7655392" cy="410527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26.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回答问题。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别舍弟宗一</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注</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endParaRPr lang="en-US" altLang="zh-CN"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柳宗元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零落残魂倍黯然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双垂别泪越江边。一身去国六千里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万死投荒十二年。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桂岭瘴来云似墨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洞庭春尽水如天。欲知此后相思梦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长在荆门郢树烟。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元和十一年</a:t>
            </a:r>
            <a:r>
              <a:rPr lang="en-US" altLang="zh-CN" sz="1540" kern="100" dirty="0">
                <a:latin typeface="微软雅黑" panose="020B0503020204020204" charset="-122"/>
                <a:ea typeface="微软雅黑" panose="020B0503020204020204" charset="-122"/>
                <a:cs typeface="Courier New" panose="02070309020205020404" pitchFamily="49" charset="0"/>
              </a:rPr>
              <a:t>(816)</a:t>
            </a:r>
            <a:r>
              <a:rPr lang="zh-CN" altLang="en-US" sz="1540" kern="100" dirty="0">
                <a:latin typeface="微软雅黑" panose="020B0503020204020204" charset="-122"/>
                <a:ea typeface="微软雅黑" panose="020B0503020204020204" charset="-122"/>
                <a:cs typeface="Courier New" panose="02070309020205020404" pitchFamily="49" charset="0"/>
              </a:rPr>
              <a:t>春</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柳宗元的堂弟宗一从柳州</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今广西柳州</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到江陵</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今湖北荆州市</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去</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柳宗元写了这首诗送别。此时柳宗元已被贬为柳州刺史。</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诗中是怎样抒发离情别绪的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请简要分析。</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78528" y="2098982"/>
            <a:ext cx="7632793" cy="26600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81055" y="2105681"/>
            <a:ext cx="7669534"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直接抒情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直抒胸臆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运用“黯然”“别泪”“去国”“投荒”“相思”等词语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抒发了惜别、哀伤之情。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间接抒情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借景抒情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借“瘴”“云”“春”“水”“烟”等意象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表达了凄恻、惆怅之情。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此题考查对抒情方式的掌握情况。抒情方式无外乎两种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直接抒情和间接抒情。间接抒情包括借景抒情和托物言志等。本诗使用了直接抒情、间接抒情两种手法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结合具体诗句分析即可。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96060" y="2043565"/>
            <a:ext cx="7754374" cy="27985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93689" y="2058073"/>
            <a:ext cx="7669534" cy="342709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点明了作者的行程和地点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行船在吴淞江上。</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早晨的路上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晓路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细雨潇潇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雨萧萧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江南水乡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江乡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正是黄叶飘飞的时候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叶正飘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。天气开始变冷了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天寒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大雁从头顶飞过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抛下几声急促的鸣叫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雁声急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一年将尽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岁晚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归家的路却遥遥不可及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客程遥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。鸟儿躲避着时而后退的船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鸟避征帆却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船家一起一落地摇动着双桨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偶尔声音响了一些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便惊得鱼儿慌不迭地散了开去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鱼惊荡桨跳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。独坐孤舟的我今夜要在哪里投宿呢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孤舟宿何许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放眼望去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一轮霜月下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霜月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我看见了那久负盛名的枫桥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于是嘱咐船家将船系在桥下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系枫桥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鸟避征帆却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鱼惊荡桨跳。</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生离死别人间事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残魂孤影倍伤神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柳江河畔双垂泪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兄弟涕泣依依情。奸党弄权离京都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六千里外暂栖身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投荒百越十二载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面容憔悴穷余生。桂岭瘴气山林起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乌云低垂百疫行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欣闻洞庭春色好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水天浩渺伴前程。聚会唯赖南柯梦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相思愿眠不愿醒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神游依稀荆门现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云烟缭绕恍若真。</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65181" y="2039286"/>
            <a:ext cx="7765747" cy="771860"/>
            <a:chOff x="1791027" y="2719080"/>
            <a:chExt cx="20181234" cy="2005872"/>
          </a:xfrm>
        </p:grpSpPr>
        <p:sp>
          <p:nvSpPr>
            <p:cNvPr id="10" name="矩形 9"/>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53"/>
            <p:cNvSpPr txBox="1"/>
            <p:nvPr/>
          </p:nvSpPr>
          <p:spPr>
            <a:xfrm>
              <a:off x="1791027" y="2805762"/>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知识储备</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sp>
        <p:nvSpPr>
          <p:cNvPr id="9" name="TextBox 68"/>
          <p:cNvSpPr txBox="1"/>
          <p:nvPr/>
        </p:nvSpPr>
        <p:spPr>
          <a:xfrm>
            <a:off x="443464" y="1819526"/>
            <a:ext cx="7655392" cy="111061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题型四　构思立意</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在诗歌的结构安排上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诗人也是独具匠心的。常用的有</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pSp>
        <p:nvGrpSpPr>
          <p:cNvPr id="2" name="组合 56"/>
          <p:cNvGrpSpPr/>
          <p:nvPr/>
        </p:nvGrpSpPr>
        <p:grpSpPr>
          <a:xfrm>
            <a:off x="613592" y="1318860"/>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43136" y="2951578"/>
          <a:ext cx="7886700" cy="2331720"/>
        </p:xfrm>
        <a:graphic>
          <a:graphicData uri="http://schemas.openxmlformats.org/drawingml/2006/table">
            <a:tbl>
              <a:tblPr firstRow="1" firstCol="1" bandRow="1">
                <a:tableStyleId>{5940675A-B579-460E-94D1-54222C63F5DA}</a:tableStyleId>
              </a:tblPr>
              <a:tblGrid>
                <a:gridCol w="590550"/>
                <a:gridCol w="7296150"/>
              </a:tblGrid>
              <a:tr h="64897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类型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6827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开门见山</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开门见山是指诗歌开头就进入正题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不拐弯抹角。如杜甫《蜀相》</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“丞相祠堂何处寻</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锦官城外柏森森。映阶碧草自春色</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隔叶黄鹂空好音。……”开头一句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以问句引起。祠堂在何处</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锦官城外</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数里之遥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远远望去</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只见翠柏成林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一片葱葱郁郁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气象不凡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那就是诸葛武侯祠的所在了。第一联</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开门见山</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洒洒落落</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两句一问一答</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自开自阖</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73850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endParaRPr lang="en-US" altLang="zh-CN"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528797" y="2403778"/>
          <a:ext cx="7886700" cy="1883410"/>
        </p:xfrm>
        <a:graphic>
          <a:graphicData uri="http://schemas.openxmlformats.org/drawingml/2006/table">
            <a:tbl>
              <a:tblPr firstRow="1" firstCol="1" bandRow="1">
                <a:tableStyleId>{5940675A-B579-460E-94D1-54222C63F5DA}</a:tableStyleId>
              </a:tblPr>
              <a:tblGrid>
                <a:gridCol w="590550"/>
                <a:gridCol w="7296150"/>
              </a:tblGrid>
              <a:tr h="53721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类型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卒章显志</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中国古典诗歌把“言志”当作重要内容来对待</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卒章显志作为一种言志的结构方式</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是指作者往往在诗歌的结尾表达自己的心志或情怀。如李白《梦游天姥吟留别》结尾“安能摧眉折腰事权贵</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使我不得开心颜</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”两句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表达了诗人自由自在、驰骋闲放的心志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以及不畏权贵、高洁傲岸的情操</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12150" y="1908195"/>
            <a:ext cx="7655392" cy="73850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endParaRPr lang="en-US" altLang="zh-CN"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518764" y="2234279"/>
          <a:ext cx="7886700" cy="3810000"/>
        </p:xfrm>
        <a:graphic>
          <a:graphicData uri="http://schemas.openxmlformats.org/drawingml/2006/table">
            <a:tbl>
              <a:tblPr firstRow="1" firstCol="1" bandRow="1">
                <a:tableStyleId>{5940675A-B579-460E-94D1-54222C63F5DA}</a:tableStyleId>
              </a:tblPr>
              <a:tblGrid>
                <a:gridCol w="478790"/>
                <a:gridCol w="7407910"/>
              </a:tblGrid>
              <a:tr h="70104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类型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10896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以景结情</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00000"/>
                        </a:lnSpc>
                        <a:spcAft>
                          <a:spcPts val="0"/>
                        </a:spcAft>
                      </a:pPr>
                      <a:r>
                        <a:rPr lang="zh-CN" sz="1695" kern="100" dirty="0">
                          <a:effectLst/>
                          <a:latin typeface="微软雅黑" panose="020B0503020204020204" charset="-122"/>
                          <a:ea typeface="微软雅黑" panose="020B0503020204020204" charset="-122"/>
                        </a:rPr>
                        <a:t>　所谓“以景结情”是指以景物来传达、折射、暗示</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暗喻</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出作者的感情、寄托和抱负</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即以“览物”结“关合之情”。说通俗点就是指诗歌在议论或抒情的基础上戛然而止</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转为写景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以景代情作结。这种写法能使诗歌收到“此时无情胜有情”的效果</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往往使诗歌显得意犹未尽</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形象含蓄</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耐人咀嚼。如王昌龄《从军行七首</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其二</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“琵琶起舞换新声</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总是关山旧别情。撩乱边愁听不尽</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高高秋月照长城。” 此诗是“以景结情”类诗歌的典型之作</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此诗前三句均是就乐声来抒情的</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说到“边愁”用了“听不尽”三字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那结句如何以有限的七字尽此“不尽”之情呢</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诗人这时轻轻宕开一笔</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以景结情。仿佛在军中置酒饮乐之后</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忽然出现一个月照长城的莽莽苍苍的景象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古老雄伟的长城绵亘起伏</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秋月高照</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景象壮阔而悲凉。这更加深了诗人的思乡之情。此时征戍者内心是满怀浓浓的乡思</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还是渴望建功立业</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是对现实的忧虑</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还是对祖国河山深沉的爱呢</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我们不得而知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诗人给读者留下了无限的想象空间</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73850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endParaRPr lang="en-US" altLang="zh-CN"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528797" y="2403778"/>
          <a:ext cx="7886700" cy="2582545"/>
        </p:xfrm>
        <a:graphic>
          <a:graphicData uri="http://schemas.openxmlformats.org/drawingml/2006/table">
            <a:tbl>
              <a:tblPr firstRow="1" firstCol="1" bandRow="1">
                <a:tableStyleId>{5940675A-B579-460E-94D1-54222C63F5DA}</a:tableStyleId>
              </a:tblPr>
              <a:tblGrid>
                <a:gridCol w="662940"/>
                <a:gridCol w="7223760"/>
              </a:tblGrid>
              <a:tr h="45275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类型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以小见大</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以小见大就是以小景物传达大境界</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以平凡细微的事情反映重大的主题</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45669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抑扬</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抑扬就是把要贬抑否定的方面和要肯定的方面同时说出来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只突出强调其中一个方面以达到抑此扬彼或抑彼扬此的目的。抑扬有先扬后抑和先抑后扬之分</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73850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endParaRPr lang="en-US" altLang="zh-CN"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528797" y="2403778"/>
          <a:ext cx="7886700" cy="2331720"/>
        </p:xfrm>
        <a:graphic>
          <a:graphicData uri="http://schemas.openxmlformats.org/drawingml/2006/table">
            <a:tbl>
              <a:tblPr firstRow="1" firstCol="1" bandRow="1">
                <a:tableStyleId>{5940675A-B579-460E-94D1-54222C63F5DA}</a:tableStyleId>
              </a:tblPr>
              <a:tblGrid>
                <a:gridCol w="635000"/>
                <a:gridCol w="7251700"/>
              </a:tblGrid>
              <a:tr h="64897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类型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6827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铺垫</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铺垫是指在情节发生前的交代、暗示。如柳宗元的《江雪》</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“千山鸟飞绝</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万径人踪灭。孤舟蓑笠翁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独钓寒江雪。”从全诗看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诗歌重心应当在后两句勾勒的特立独行、孤傲超绝的“钓翁”形象上</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而诗歌前两句展现的冰天雪地、万籁俱寂的景象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便是“钓翁”活动的背景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居于次要地位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起铺垫作用。也正因为有了第一、二句的铺垫</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“钓翁”的形象才更加鲜明</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24846"/>
            <a:ext cx="7655392" cy="416941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27. </a:t>
            </a:r>
            <a:r>
              <a:rPr lang="en-US" altLang="zh-CN" sz="1695" kern="100" dirty="0">
                <a:latin typeface="微软雅黑" panose="020B0503020204020204" charset="-122"/>
                <a:ea typeface="微软雅黑" panose="020B0503020204020204" charset="-122"/>
                <a:cs typeface="Courier New" panose="02070309020205020404" pitchFamily="49" charset="0"/>
              </a:rPr>
              <a:t>[2019·</a:t>
            </a:r>
            <a:r>
              <a:rPr lang="zh-CN" altLang="en-US" sz="1695" kern="100" dirty="0">
                <a:latin typeface="微软雅黑" panose="020B0503020204020204" charset="-122"/>
                <a:ea typeface="微软雅黑" panose="020B0503020204020204" charset="-122"/>
                <a:cs typeface="Courier New" panose="02070309020205020404" pitchFamily="49" charset="0"/>
              </a:rPr>
              <a:t>全国卷</a:t>
            </a:r>
            <a:r>
              <a:rPr lang="en-US" altLang="zh-CN" sz="1695" kern="100" dirty="0">
                <a:latin typeface="微软雅黑" panose="020B0503020204020204" charset="-122"/>
                <a:ea typeface="微软雅黑" panose="020B0503020204020204" charset="-122"/>
                <a:cs typeface="Courier New" panose="02070309020205020404" pitchFamily="49" charset="0"/>
              </a:rPr>
              <a:t>Ⅱ]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投长沙裴侍郎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杜荀鹤</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此身虽贱道长存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非谒朱门谒孔门。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只望至公将卷读</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注</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不求朝士致书论。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垂纶雨结渔乡思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吹木风传雁夜魂。</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男子受恩须有地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平生不受等闲恩。</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注</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至公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科举时代对主考官的敬称。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诗歌的颈联描写了两个具体场景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与其他各联直抒胸臆的写法不同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这样写在情感表达和结构安排方面有什么作用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b="1"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336550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情感表达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颈联所写场景是作者孤高耿介情怀的形象化表达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可使读者更加直观地感受到作者的心志。②结构安排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舒缓诗歌全篇的节奏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使整首诗歌有委婉从容之致。</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情感表达上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颈联没有直抒胸臆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而是借助所写场景委婉地表达了作者投诗的目的。这一方面表现了作者作为文人的孤高耿介的情怀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另一方面也能够让读者真切感受作者的心志。②结构安排上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就全诗而言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只有颈联为借景抒情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其他都为直抒胸臆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这样就使全诗的节奏发生了变化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结构上不至于太过紧迫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而是显得委婉从容。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413702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28.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采桑子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欧阳修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轻舟短棹西湖</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注</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绿水逶迤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芳草长堤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隐隐笙歌处处随。　　无风水面琉璃滑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不觉船移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微动涟漪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惊起沙禽掠岸飞。</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西湖</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颍州</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今安徽阜阳</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西北</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是古代颍河、清河、小汝河、白龙沟交汇处的天然湖泊。</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词的上阕第一句在整首词中的作用是什么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上阕描写了一幅什么样的图景</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b="1"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26854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上阕第一句总摄全篇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开门见山地点明题意。上阕从视觉和听觉两个方面描写了蜿蜒曲折的绿水、长满芳草的长堤、动听的乐声和歌声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描绘了西湖清丽、恬静、淡远的春景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直接表达了词人对西湖美景的赞美之情。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回答第一句的作用应该指出其在内容上和结构上的作用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结构上的作用如总领全文、引出下文等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内容上的作用应在正确理解词句的基础上概括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西湖好”点明主旨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表明了词人的情感态度。</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下列对这首诗的赏析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诗中的“天寒”“叶正飘”“雁声急”“霜月”诸语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点明季节已是深秋。</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首联描写了清晨起航时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江南水乡细雨潇潇、落叶飘飞的景色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营造了感伤的离别氛围。</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颔联写天寒时听到空中大雁鸣声惶急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向着南方飞去而无留意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一年将尽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归家路程却还遥远。</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鸟避征帆却”写水鸟们“啾啾”鸣叫着跟在船后面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有时船身猛一倒退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鸟儿们便急急地避了开去。</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
        <p:nvSpPr>
          <p:cNvPr id="8" name="矩形 7"/>
          <p:cNvSpPr/>
          <p:nvPr/>
        </p:nvSpPr>
        <p:spPr>
          <a:xfrm>
            <a:off x="700452" y="4759474"/>
            <a:ext cx="7619048" cy="7904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23549" y="4765929"/>
            <a:ext cx="7665142"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营造了感伤的离别氛围”错误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应该是“营造了凄冷、感伤的氛围”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诗中没有离别之意。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西湖风光好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驾轻舟划短桨多么逍遥。碧绿的湖水绵延不断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长堤上花草散发出芳香。隐隐传来的笙箫音乐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像是随着船儿在湖上飘荡。无风的水面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光滑得好似琉璃一样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不觉得船儿在移动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只见微微的细浪在船边荡漾。看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被船儿惊起的水鸟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正掠过湖岸在飞翔。</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35305" y="1983556"/>
            <a:ext cx="7746342" cy="382968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29.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阅读下面的清诗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完成后面的题目。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渡百里湖</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查慎行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湖面宽千顷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湖流浅半篙。</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远帆如不动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原树竞相高。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岁已占秋旱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民犹望雨膏。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涸鳞如可活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吾敢畏波涛</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诗歌的尾联在谋篇布局方面有什么特点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b="1"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7"/>
            <a:ext cx="7632793" cy="31310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4831" y="2098982"/>
            <a:ext cx="7669534" cy="40449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卒章显志。诗歌前三联描写了湖面宽阔、湖水较浅、船行速度缓慢、岸边的树木越显高大、百姓在盼望下雨的情景。最后一联则直接抒发了作者忧国忧民的情怀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写只要能让百姓得到雨水缓解旱情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即使自己渡湖时遇到风浪也在所不惜。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本题考查鉴赏诗歌的谋篇布局的技巧。就全诗而言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诗歌的前三联都是在写诗人渡百里湖所见的干旱的情景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最后一联则是抒情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因而诗歌谋篇布局的技巧是先景后情。考生需注意题干不是要求回答全诗谋篇布局的特点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而是要求回答尾联在谋篇布局方面的特点。尾联是诗歌主旨句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抒发了诗人忧国忧民的情怀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因而尾联在谋篇布局方面的技巧是卒章显志。</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1450340"/>
          </a:xfrm>
          <a:prstGeom prst="rect">
            <a:avLst/>
          </a:prstGeom>
        </p:spPr>
        <p:txBody>
          <a:bodyPr wrap="square">
            <a:spAutoFit/>
          </a:bodyPr>
          <a:lstStyle/>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百里湖湖面宽达千顷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但湖水只有半篙深。远帆看似一动也不动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平原上的树总像在竞相比高。一整年都很干旱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百姓希望下雨。如果能救活危如涸辙之鲋的百姓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我又怎么会畏惧湖上的波涛呢</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35305" y="1983556"/>
            <a:ext cx="7746342" cy="314960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30.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摊破浣溪沙</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李　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手卷真珠上玉钩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依前春恨锁重楼。风里落花谁是主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思悠悠。　　青鸟不传云外信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丁香空结雨中愁。回首绿波三峡暮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接天流。</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“回首绿波三峡暮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接天流”两句有何作用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b="1"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7"/>
            <a:ext cx="7632793" cy="3463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4831" y="2126691"/>
            <a:ext cx="7669534" cy="40449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以景结情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寓情于景。词作以景语作结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更添愁情。江水流向天际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暮色中尤见凄迷。它既是词人“回首”所见之景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同时也寄寓着词人心中流淌不尽的愁思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愁入不尽之水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何其伤也。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回答本题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要从句子所处的位置和它所写的内容这两个角度来分析。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卷起珍珠做的帘子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挂上玉钩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在高楼上远望的我和从前一样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愁绪依然深锁。风里的落花那么憔悴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谁是它的主人呢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这使我越想越茫然。飞鸟不曾捎来远方行人的书信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雨中的丁香花让我想起凝结的忧愁。我回头眺望暮色里的三峡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看江水从天而降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浩荡奔流。</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700717" y="2107802"/>
            <a:ext cx="7637220" cy="1046480"/>
          </a:xfrm>
          <a:prstGeom prst="rect">
            <a:avLst/>
          </a:prstGeom>
          <a:noFill/>
        </p:spPr>
        <p:txBody>
          <a:bodyPr wrap="square" rtlCol="0">
            <a:spAutoFit/>
          </a:bodyPr>
          <a:lstStyle/>
          <a:p>
            <a:pPr algn="ctr">
              <a:lnSpc>
                <a:spcPct val="130000"/>
              </a:lnSpc>
              <a:spcAft>
                <a:spcPts val="0"/>
              </a:spcAft>
            </a:pPr>
            <a:r>
              <a:rPr lang="zh-CN" altLang="en-US"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一、审题规范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nvGrpSpPr>
          <p:cNvPr id="11" name="组合 10"/>
          <p:cNvGrpSpPr/>
          <p:nvPr/>
        </p:nvGrpSpPr>
        <p:grpSpPr>
          <a:xfrm>
            <a:off x="732689" y="2016285"/>
            <a:ext cx="7765747" cy="771860"/>
            <a:chOff x="1791027" y="2719080"/>
            <a:chExt cx="20181234" cy="2005872"/>
          </a:xfrm>
        </p:grpSpPr>
        <p:sp>
          <p:nvSpPr>
            <p:cNvPr id="12" name="矩形 11"/>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TextBox 53"/>
            <p:cNvSpPr txBox="1"/>
            <p:nvPr/>
          </p:nvSpPr>
          <p:spPr>
            <a:xfrm>
              <a:off x="1791027" y="2805762"/>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审答指津</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96060" y="2889672"/>
          <a:ext cx="7765415" cy="2388235"/>
        </p:xfrm>
        <a:graphic>
          <a:graphicData uri="http://schemas.openxmlformats.org/drawingml/2006/table">
            <a:tbl>
              <a:tblPr firstRow="1" firstCol="1" bandRow="1">
                <a:tableStyleId>{5940675A-B579-460E-94D1-54222C63F5DA}</a:tableStyleId>
              </a:tblPr>
              <a:tblGrid>
                <a:gridCol w="488315"/>
                <a:gridCol w="7277100"/>
              </a:tblGrid>
              <a:tr h="1378585">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设问</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方式</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1. </a:t>
                      </a:r>
                      <a:r>
                        <a:rPr lang="zh-CN" altLang="en-US" sz="1695" kern="100" dirty="0">
                          <a:solidFill>
                            <a:schemeClr val="tx1"/>
                          </a:solidFill>
                          <a:effectLst/>
                          <a:latin typeface="微软雅黑" panose="020B0503020204020204" charset="-122"/>
                          <a:ea typeface="微软雅黑" panose="020B0503020204020204" charset="-122"/>
                        </a:rPr>
                        <a:t>分析诗歌在结构方面的技巧。</a:t>
                      </a:r>
                      <a:endParaRPr lang="zh-CN" altLang="en-US"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 </a:t>
                      </a:r>
                      <a:r>
                        <a:rPr lang="zh-CN" altLang="en-US" sz="1695" kern="100" dirty="0">
                          <a:solidFill>
                            <a:schemeClr val="tx1"/>
                          </a:solidFill>
                          <a:effectLst/>
                          <a:latin typeface="微软雅黑" panose="020B0503020204020204" charset="-122"/>
                          <a:ea typeface="微软雅黑" panose="020B0503020204020204" charset="-122"/>
                        </a:rPr>
                        <a:t>这首诗</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词</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是以什么为线索来写的</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请简要分析。</a:t>
                      </a:r>
                      <a:endParaRPr lang="zh-CN" altLang="en-US"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3. </a:t>
                      </a:r>
                      <a:r>
                        <a:rPr lang="zh-CN" altLang="en-US" sz="1695" kern="100" dirty="0">
                          <a:solidFill>
                            <a:schemeClr val="tx1"/>
                          </a:solidFill>
                          <a:effectLst/>
                          <a:latin typeface="微软雅黑" panose="020B0503020204020204" charset="-122"/>
                          <a:ea typeface="微软雅黑" panose="020B0503020204020204" charset="-122"/>
                        </a:rPr>
                        <a:t>这首诗</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词</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在结构上有什么特点</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试简要分析。</a:t>
                      </a:r>
                      <a:endParaRPr lang="zh-CN" altLang="en-US"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4. </a:t>
                      </a:r>
                      <a:r>
                        <a:rPr lang="zh-CN" altLang="en-US" sz="1695" kern="100" dirty="0">
                          <a:solidFill>
                            <a:schemeClr val="tx1"/>
                          </a:solidFill>
                          <a:effectLst/>
                          <a:latin typeface="微软雅黑" panose="020B0503020204020204" charset="-122"/>
                          <a:ea typeface="微软雅黑" panose="020B0503020204020204" charset="-122"/>
                        </a:rPr>
                        <a:t>这首诗</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词</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结尾一句运用了什么技巧</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请简要分析</a:t>
                      </a:r>
                      <a:endParaRPr lang="zh-CN" altLang="en-US" sz="1695" kern="100" dirty="0">
                        <a:solidFill>
                          <a:schemeClr val="tx1"/>
                        </a:solidFill>
                        <a:effectLst/>
                        <a:latin typeface="微软雅黑" panose="020B0503020204020204" charset="-122"/>
                        <a:ea typeface="微软雅黑" panose="020B0503020204020204" charset="-122"/>
                      </a:endParaRPr>
                    </a:p>
                  </a:txBody>
                  <a:tcPr marL="25656" marR="25656" marT="0" marB="0" anchor="ctr"/>
                </a:tc>
              </a:tr>
              <a:tr h="10096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辨别标志</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1. </a:t>
                      </a:r>
                      <a:r>
                        <a:rPr lang="zh-CN" altLang="en-US" sz="1695" kern="100" dirty="0">
                          <a:solidFill>
                            <a:schemeClr val="tx1"/>
                          </a:solidFill>
                          <a:effectLst/>
                          <a:latin typeface="微软雅黑" panose="020B0503020204020204" charset="-122"/>
                          <a:ea typeface="微软雅黑" panose="020B0503020204020204" charset="-122"/>
                        </a:rPr>
                        <a:t>题干中一般有“结构”“布局”“线索”等字样。</a:t>
                      </a:r>
                      <a:endParaRPr lang="zh-CN" altLang="en-US"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 </a:t>
                      </a:r>
                      <a:r>
                        <a:rPr lang="zh-CN" altLang="en-US" sz="1695" kern="100" dirty="0">
                          <a:solidFill>
                            <a:schemeClr val="tx1"/>
                          </a:solidFill>
                          <a:effectLst/>
                          <a:latin typeface="微软雅黑" panose="020B0503020204020204" charset="-122"/>
                          <a:ea typeface="微软雅黑" panose="020B0503020204020204" charset="-122"/>
                        </a:rPr>
                        <a:t>题干中一般有“某句”</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在结构上处于特殊位置的</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运用”“技巧”等字样</a:t>
                      </a:r>
                      <a:endParaRPr lang="zh-CN" altLang="en-US" sz="1695" kern="100" dirty="0">
                        <a:solidFill>
                          <a:schemeClr val="tx1"/>
                        </a:solidFill>
                        <a:effectLst/>
                        <a:latin typeface="微软雅黑" panose="020B0503020204020204" charset="-122"/>
                        <a:ea typeface="微软雅黑" panose="020B0503020204020204" charset="-122"/>
                      </a:endParaRPr>
                    </a:p>
                  </a:txBody>
                  <a:tcPr marL="25656" marR="25656" marT="0" marB="0" anchor="ctr"/>
                </a:tc>
              </a:tr>
            </a:tbl>
          </a:graphicData>
        </a:graphic>
      </p:graphicFrame>
      <p:sp>
        <p:nvSpPr>
          <p:cNvPr id="5" name="Rectangle 1"/>
          <p:cNvSpPr>
            <a:spLocks noChangeArrowheads="1"/>
          </p:cNvSpPr>
          <p:nvPr/>
        </p:nvSpPr>
        <p:spPr bwMode="auto">
          <a:xfrm>
            <a:off x="628586" y="373716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769442" y="1972668"/>
            <a:ext cx="7637220"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13831" y="2452476"/>
          <a:ext cx="7683500" cy="1346200"/>
        </p:xfrm>
        <a:graphic>
          <a:graphicData uri="http://schemas.openxmlformats.org/drawingml/2006/table">
            <a:tbl>
              <a:tblPr firstRow="1" firstCol="1" bandRow="1">
                <a:tableStyleId>{5940675A-B579-460E-94D1-54222C63F5DA}</a:tableStyleId>
              </a:tblPr>
              <a:tblGrid>
                <a:gridCol w="483235"/>
                <a:gridCol w="7200265"/>
              </a:tblGrid>
              <a:tr h="13462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审题要点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1. </a:t>
                      </a:r>
                      <a:r>
                        <a:rPr lang="zh-CN" altLang="en-US" sz="1695" kern="100" dirty="0">
                          <a:solidFill>
                            <a:schemeClr val="tx1"/>
                          </a:solidFill>
                          <a:effectLst/>
                          <a:latin typeface="微软雅黑" panose="020B0503020204020204" charset="-122"/>
                          <a:ea typeface="微软雅黑" panose="020B0503020204020204" charset="-122"/>
                        </a:rPr>
                        <a:t>审题干。看清考查角度。有的是直接就诗歌的整体结构进行设题</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有的是对诗歌的局部进行设题</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还有的是对关键词语或句子在结构方面的作用进行设题。要注意区别对待</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不可混答。</a:t>
                      </a:r>
                      <a:endParaRPr lang="zh-CN" altLang="en-US"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 </a:t>
                      </a:r>
                      <a:r>
                        <a:rPr lang="zh-CN" altLang="en-US" sz="1695" kern="100" dirty="0">
                          <a:solidFill>
                            <a:schemeClr val="tx1"/>
                          </a:solidFill>
                          <a:effectLst/>
                          <a:latin typeface="微软雅黑" panose="020B0503020204020204" charset="-122"/>
                          <a:ea typeface="微软雅黑" panose="020B0503020204020204" charset="-122"/>
                        </a:rPr>
                        <a:t>审诗歌。注意诗词不同体裁的特点</a:t>
                      </a:r>
                      <a:endParaRPr lang="zh-CN" altLang="en-US" sz="1695" kern="100" dirty="0">
                        <a:solidFill>
                          <a:schemeClr val="tx1"/>
                        </a:solidFill>
                        <a:effectLst/>
                        <a:latin typeface="微软雅黑" panose="020B0503020204020204" charset="-122"/>
                        <a:ea typeface="微软雅黑" panose="020B0503020204020204" charset="-122"/>
                      </a:endParaRPr>
                    </a:p>
                  </a:txBody>
                  <a:tcPr marL="25656" marR="25656" marT="0" marB="0" anchor="ctr"/>
                </a:tc>
              </a:tr>
            </a:tbl>
          </a:graphicData>
        </a:graphic>
      </p:graphicFrame>
      <p:sp>
        <p:nvSpPr>
          <p:cNvPr id="5" name="Rectangle 1"/>
          <p:cNvSpPr>
            <a:spLocks noChangeArrowheads="1"/>
          </p:cNvSpPr>
          <p:nvPr/>
        </p:nvSpPr>
        <p:spPr bwMode="auto">
          <a:xfrm>
            <a:off x="628586" y="373716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89876" y="1911549"/>
            <a:ext cx="7655392" cy="77089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二、答题规范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56343" y="2390764"/>
          <a:ext cx="7742555" cy="1682750"/>
        </p:xfrm>
        <a:graphic>
          <a:graphicData uri="http://schemas.openxmlformats.org/drawingml/2006/table">
            <a:tbl>
              <a:tblPr firstRow="1" firstCol="1" bandRow="1">
                <a:tableStyleId>{5940675A-B579-460E-94D1-54222C63F5DA}</a:tableStyleId>
              </a:tblPr>
              <a:tblGrid>
                <a:gridCol w="482600"/>
                <a:gridCol w="7259955"/>
              </a:tblGrid>
              <a:tr h="16827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要点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虽然用以命题的古代诗歌篇幅短小</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但作者在构思立意方面往往匠心独运</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可以说</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凡是散文所具有的构思立意技巧</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诗歌都具有。因此</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不妨将我们熟知的散文构思立意技巧用于对诗歌的鉴赏。</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考查构思立意技巧的试题</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多从诗歌的局部设题</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但我们回答问题时</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绝不能在局部徘徊</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而应放眼全篇</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包括前后语境、诗歌的思想感情和主旨</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bl>
          </a:graphicData>
        </a:graphic>
      </p:graphicFrame>
      <p:sp>
        <p:nvSpPr>
          <p:cNvPr id="5" name="Rectangle 1"/>
          <p:cNvSpPr>
            <a:spLocks noChangeArrowheads="1"/>
          </p:cNvSpPr>
          <p:nvPr/>
        </p:nvSpPr>
        <p:spPr bwMode="auto">
          <a:xfrm>
            <a:off x="628586" y="3735327"/>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769442" y="1972668"/>
            <a:ext cx="7637220"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Rectangle 1"/>
          <p:cNvSpPr>
            <a:spLocks noChangeArrowheads="1"/>
          </p:cNvSpPr>
          <p:nvPr/>
        </p:nvSpPr>
        <p:spPr bwMode="auto">
          <a:xfrm>
            <a:off x="628586" y="373716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10" name="表格 9"/>
          <p:cNvGraphicFramePr>
            <a:graphicFrameLocks noGrp="1"/>
          </p:cNvGraphicFramePr>
          <p:nvPr/>
        </p:nvGraphicFramePr>
        <p:xfrm>
          <a:off x="656343" y="2390764"/>
          <a:ext cx="7858760" cy="2019300"/>
        </p:xfrm>
        <a:graphic>
          <a:graphicData uri="http://schemas.openxmlformats.org/drawingml/2006/table">
            <a:tbl>
              <a:tblPr firstRow="1" firstCol="1" bandRow="1">
                <a:tableStyleId>{5940675A-B579-460E-94D1-54222C63F5DA}</a:tableStyleId>
              </a:tblPr>
              <a:tblGrid>
                <a:gridCol w="489585"/>
                <a:gridCol w="7369175"/>
              </a:tblGrid>
              <a:tr h="20193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答题步骤</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审题干。审清题干要求</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确定答题步骤。</a:t>
                      </a:r>
                      <a:endParaRPr lang="zh-CN" altLang="en-US"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明技巧。恰当地使用术语</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指明诗歌在艺术构思方面的技巧。</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1)</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析运用。联系诗歌的具体内容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分析这一艺术构思是怎样体现的。</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2)</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4. </a:t>
                      </a:r>
                      <a:r>
                        <a:rPr lang="zh-CN" altLang="en-US" sz="1695" kern="100" dirty="0">
                          <a:effectLst/>
                          <a:latin typeface="微软雅黑" panose="020B0503020204020204" charset="-122"/>
                          <a:ea typeface="微软雅黑" panose="020B0503020204020204" charset="-122"/>
                        </a:rPr>
                        <a:t>说效果。分析这种结构艺术在表情达意方面的效果。</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3)</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effectLst/>
                          <a:latin typeface="微软雅黑" panose="020B0503020204020204" charset="-122"/>
                          <a:ea typeface="微软雅黑" panose="020B0503020204020204" charset="-122"/>
                        </a:rPr>
                        <a:t>　答题时的术语要符合结构类题的特点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做到准确规范。如铺垫</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就是指诗歌前有铺陈描写的内容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为下文的抒情酝酿气氛的一种表达技巧</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111061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zh-CN" altLang="en-US" sz="1695" dirty="0">
                <a:latin typeface="微软雅黑" panose="020B0503020204020204" charset="-122"/>
                <a:ea typeface="微软雅黑" panose="020B0503020204020204" charset="-122"/>
              </a:rPr>
              <a:t>请结合全诗分析“孤舟”这一意象的作用。</a:t>
            </a:r>
            <a:r>
              <a:rPr lang="en-US" altLang="zh-CN" sz="1695" dirty="0">
                <a:latin typeface="微软雅黑" panose="020B0503020204020204" charset="-122"/>
                <a:ea typeface="微软雅黑" panose="020B0503020204020204" charset="-122"/>
              </a:rPr>
              <a:t>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
        <p:nvSpPr>
          <p:cNvPr id="11" name="矩形 10"/>
          <p:cNvSpPr/>
          <p:nvPr/>
        </p:nvSpPr>
        <p:spPr>
          <a:xfrm>
            <a:off x="723549" y="3113153"/>
            <a:ext cx="7752002" cy="16735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740960" y="3126273"/>
            <a:ext cx="7669534"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孤舟联结着雁、鸟、鱼、霜月、枫桥等意象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把航程中的所见所闻所想贯穿在一起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是全诗的线索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作者融情于景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表达了漂泊、思乡、孤寂之感。</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0356" y="1988147"/>
            <a:ext cx="7655392" cy="311785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三 、答题示范</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阅读下面一首元曲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双调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折桂令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九日</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张可久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对青山强整乌纱</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归雁横秋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倦客思家。翠袖殷勤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金杯错落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玉手琵琶。人老去西风白发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蝶愁来明日黄花。回首天涯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一抹斜阳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数点寒鸦。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九日</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农历九月九日</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又称重阳节</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中国人素有登高怀乡的习俗。②乌纱</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乌纱帽</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泛指帽子。 </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本曲以“回首天涯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一抹斜阳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数点寒鸦”作结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有什么表达效果</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28586" y="2098982"/>
          <a:ext cx="7768590" cy="2443480"/>
        </p:xfrm>
        <a:graphic>
          <a:graphicData uri="http://schemas.openxmlformats.org/drawingml/2006/table">
            <a:tbl>
              <a:tblPr firstRow="1" firstCol="1" bandRow="1">
                <a:tableStyleId>{5940675A-B579-460E-94D1-54222C63F5DA}</a:tableStyleId>
              </a:tblPr>
              <a:tblGrid>
                <a:gridCol w="541655"/>
                <a:gridCol w="7226935"/>
              </a:tblGrid>
              <a:tr h="16827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审题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要点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“回首天涯</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一抹斜阳</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数点寒鸦”渲染了一种凄凉的气氛</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这种气氛的渲染</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有助于思乡主题的表达。“翠袖殷勤</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金杯错落</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玉手琵琶”是作者回忆从前歌舞升平的欢乐景象。用从前歌舞升平的快乐景象的稍纵即逝衬托现实中人老发白的凄凉</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告诫游子不要再留恋他乡</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而应思故乡。这恰是对主题的最好表达</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6073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步骤演示</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以哀景作结</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1)“</a:t>
                      </a:r>
                      <a:r>
                        <a:rPr lang="zh-CN" altLang="en-US" sz="1695" kern="100" dirty="0">
                          <a:effectLst/>
                          <a:latin typeface="微软雅黑" panose="020B0503020204020204" charset="-122"/>
                          <a:ea typeface="微软雅黑" panose="020B0503020204020204" charset="-122"/>
                        </a:rPr>
                        <a:t>斜阳”“寒鸦”都是冷色调景物</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进一步渲染了凄清的氛围</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2)</a:t>
                      </a:r>
                      <a:r>
                        <a:rPr lang="zh-CN" altLang="en-US" sz="1695" kern="100" dirty="0">
                          <a:effectLst/>
                          <a:latin typeface="微软雅黑" panose="020B0503020204020204" charset="-122"/>
                          <a:ea typeface="微软雅黑" panose="020B0503020204020204" charset="-122"/>
                        </a:rPr>
                        <a:t>深化了凄凉的思乡之情。</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步骤</a:t>
                      </a:r>
                      <a:r>
                        <a:rPr lang="en-US" altLang="zh-CN" sz="1695" kern="100" dirty="0">
                          <a:effectLst/>
                          <a:latin typeface="微软雅黑" panose="020B0503020204020204" charset="-122"/>
                          <a:ea typeface="微软雅黑" panose="020B0503020204020204" charset="-122"/>
                        </a:rPr>
                        <a:t>3)</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48260" y="1953663"/>
            <a:ext cx="7655392" cy="416941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31.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蝶恋花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出塞</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纳兰性德</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今古河山无定据。画角声中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牧马频来去。满目荒凉谁可语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西风吹老丹枫树。　　从前幽怨应无数。铁马金戈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青冢黄昏路。一往情深深几许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深山夕照深秋雨。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这首词开篇有何特点</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78528" y="2098982"/>
            <a:ext cx="7632793" cy="26600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2237526"/>
            <a:ext cx="7669534" cy="17900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总领全词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点明主旨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议论开篇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奠定感情基调。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今古河山无定据”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言江山多更迭的兴亡之感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以议论开篇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境界宏大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贯通古今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胸怀天下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更为全词奠定了苍凉悲怆的感情基调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之后四句借景抒情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境界开阔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写战争的频繁和塞外的荒凉萧索。做此类题目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首先要理解词句本身的意思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然后关注表达技巧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分析表达效果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最后做到全方位地评价其特点。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古往今来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江山兴亡都无定数。在高亢的号角声中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战马频繁地在这片土地上来来去去。而其间触目的荒凉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谁能说得清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唯有西风肆意吹着那苍老的丹枫。这片土地上留下的那些幽怨之情应是无法计算的。金戈铁马之地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最终只剩日落黄昏青草掩蔽着坟墓。满腹幽情深几许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请看深山夕照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深秋烟雨。</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4831" y="1988148"/>
            <a:ext cx="7632793" cy="20504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7358" y="1994846"/>
            <a:ext cx="7669534" cy="770890"/>
          </a:xfrm>
          <a:prstGeom prst="rect">
            <a:avLst/>
          </a:prstGeom>
        </p:spPr>
        <p:txBody>
          <a:bodyPr wrap="square">
            <a:spAutoFit/>
          </a:bodyPr>
          <a:lstStyle/>
          <a:p>
            <a:pPr eaLnBrk="1" hangingPunct="1">
              <a:lnSpc>
                <a:spcPct val="130000"/>
              </a:lnSpc>
              <a:buNone/>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zh-CN" altLang="en-US" sz="1695" b="1"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请完成专项对点练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十六</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130" y="865787"/>
            <a:ext cx="9111861" cy="5126426"/>
          </a:xfrm>
          <a:prstGeom prst="rect">
            <a:avLst/>
          </a:prstGeom>
        </p:spPr>
      </p:pic>
      <p:sp>
        <p:nvSpPr>
          <p:cNvPr id="18" name="TextBox 17"/>
          <p:cNvSpPr txBox="1"/>
          <p:nvPr/>
        </p:nvSpPr>
        <p:spPr>
          <a:xfrm>
            <a:off x="3032657" y="2265234"/>
            <a:ext cx="5113828" cy="416560"/>
          </a:xfrm>
          <a:prstGeom prst="rect">
            <a:avLst/>
          </a:prstGeom>
          <a:noFill/>
        </p:spPr>
        <p:txBody>
          <a:bodyPr wrap="square" rtlCol="0">
            <a:spAutoFit/>
          </a:bodyPr>
          <a:lstStyle/>
          <a:p>
            <a:r>
              <a:rPr lang="zh-CN" altLang="en-US" sz="2115" b="1" dirty="0">
                <a:solidFill>
                  <a:srgbClr val="EF8340"/>
                </a:solidFill>
                <a:latin typeface="微软雅黑" panose="020B0503020204020204" charset="-122"/>
                <a:ea typeface="微软雅黑" panose="020B0503020204020204" charset="-122"/>
              </a:rPr>
              <a:t>第</a:t>
            </a:r>
            <a:r>
              <a:rPr lang="en-US" altLang="zh-CN" sz="2115" b="1" dirty="0">
                <a:solidFill>
                  <a:srgbClr val="EF8340"/>
                </a:solidFill>
                <a:latin typeface="微软雅黑" panose="020B0503020204020204" charset="-122"/>
                <a:ea typeface="微软雅黑" panose="020B0503020204020204" charset="-122"/>
              </a:rPr>
              <a:t>5</a:t>
            </a:r>
            <a:r>
              <a:rPr lang="zh-CN" altLang="en-US" sz="2115" b="1" dirty="0">
                <a:solidFill>
                  <a:srgbClr val="EF8340"/>
                </a:solidFill>
                <a:latin typeface="微软雅黑" panose="020B0503020204020204" charset="-122"/>
                <a:ea typeface="微软雅黑" panose="020B0503020204020204" charset="-122"/>
              </a:rPr>
              <a:t>讲　</a:t>
            </a:r>
            <a:endParaRPr lang="zh-CN" altLang="en-US" sz="2115"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3903491" cy="321945"/>
          </a:xfrm>
          <a:prstGeom prst="rect">
            <a:avLst/>
          </a:prstGeom>
          <a:noFill/>
        </p:spPr>
        <p:txBody>
          <a:bodyPr wrap="square" rtlCol="0">
            <a:spAutoFit/>
          </a:bodyPr>
          <a:lstStyle/>
          <a:p>
            <a:pPr algn="ctr"/>
            <a:r>
              <a:rPr lang="zh-CN" altLang="en-US" sz="1500" dirty="0">
                <a:latin typeface="微软雅黑" panose="020B0503020204020204" charset="-122"/>
                <a:ea typeface="微软雅黑" panose="020B0503020204020204" charset="-122"/>
                <a:hlinkClick r:id="rId2"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3" action="ppaction://hlinksldjump"/>
              </a:rPr>
              <a:t>考点技法精讲 </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657" y="2626454"/>
            <a:ext cx="5945089" cy="979805"/>
          </a:xfrm>
          <a:prstGeom prst="rect">
            <a:avLst/>
          </a:prstGeom>
          <a:noFill/>
        </p:spPr>
        <p:txBody>
          <a:bodyPr wrap="square" rtlCol="0">
            <a:spAutoFit/>
          </a:bodyPr>
          <a:lstStyle/>
          <a:p>
            <a:r>
              <a:rPr lang="zh-CN" altLang="en-US" sz="2885" b="1" dirty="0">
                <a:latin typeface="微软雅黑" panose="020B0503020204020204" charset="-122"/>
                <a:ea typeface="微软雅黑" panose="020B0503020204020204" charset="-122"/>
              </a:rPr>
              <a:t>概括评价古代诗歌的思想内容、</a:t>
            </a:r>
            <a:endParaRPr lang="en-US" altLang="zh-CN" sz="2885" b="1" dirty="0">
              <a:latin typeface="微软雅黑" panose="020B0503020204020204" charset="-122"/>
              <a:ea typeface="微软雅黑" panose="020B0503020204020204" charset="-122"/>
            </a:endParaRPr>
          </a:p>
          <a:p>
            <a:r>
              <a:rPr lang="zh-CN" altLang="en-US" sz="2885" b="1" dirty="0">
                <a:latin typeface="微软雅黑" panose="020B0503020204020204" charset="-122"/>
                <a:ea typeface="微软雅黑" panose="020B0503020204020204" charset="-122"/>
              </a:rPr>
              <a:t>作者的观点态度和比较鉴赏</a:t>
            </a:r>
            <a:endParaRPr lang="zh-CN" altLang="en-US" sz="288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8528" y="2002052"/>
            <a:ext cx="7727950" cy="29786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51039" y="1996145"/>
            <a:ext cx="7727950" cy="293052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在“古诗文阅读”中对该考点提出的要求是“评价文章的思想内容和作者的观点态度”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级</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“评价文章的思想内容和作者的观点态度”是古代诗歌鉴赏命题的必考内容</a:t>
            </a:r>
            <a:r>
              <a:rPr lang="en-US" altLang="zh-CN" sz="1695" dirty="0">
                <a:latin typeface="微软雅黑" panose="020B0503020204020204" charset="-122"/>
                <a:ea typeface="微软雅黑" panose="020B0503020204020204" charset="-122"/>
              </a:rPr>
              <a:t>,2013—2019</a:t>
            </a:r>
            <a:r>
              <a:rPr lang="zh-CN" altLang="en-US" sz="1695" dirty="0">
                <a:latin typeface="微软雅黑" panose="020B0503020204020204" charset="-122"/>
                <a:ea typeface="微软雅黑" panose="020B0503020204020204" charset="-122"/>
              </a:rPr>
              <a:t>年全国卷都涉及这一考点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一般以主观题的形式呈现。</a:t>
            </a:r>
            <a:r>
              <a:rPr lang="en-US" altLang="zh-CN" sz="1695" dirty="0">
                <a:latin typeface="微软雅黑" panose="020B0503020204020204" charset="-122"/>
                <a:ea typeface="微软雅黑" panose="020B0503020204020204" charset="-122"/>
              </a:rPr>
              <a:t>2014</a:t>
            </a:r>
            <a:r>
              <a:rPr lang="zh-CN" altLang="en-US" sz="1695" dirty="0">
                <a:latin typeface="微软雅黑" panose="020B0503020204020204" charset="-122"/>
                <a:ea typeface="微软雅黑" panose="020B0503020204020204" charset="-122"/>
              </a:rPr>
              <a:t>年新课标全国卷</a:t>
            </a:r>
            <a:r>
              <a:rPr lang="en-US" altLang="zh-CN" sz="1695" dirty="0">
                <a:latin typeface="微软雅黑" panose="020B0503020204020204" charset="-122"/>
                <a:ea typeface="微软雅黑" panose="020B0503020204020204" charset="-122"/>
              </a:rPr>
              <a:t>Ⅱ</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2015</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Ⅲ</a:t>
            </a:r>
            <a:r>
              <a:rPr lang="zh-CN" altLang="en-US" sz="1695" dirty="0">
                <a:latin typeface="微软雅黑" panose="020B0503020204020204" charset="-122"/>
                <a:ea typeface="微软雅黑" panose="020B0503020204020204" charset="-122"/>
              </a:rPr>
              <a:t>都考查了比较鉴赏</a:t>
            </a: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Ⅲ</a:t>
            </a:r>
            <a:r>
              <a:rPr lang="zh-CN" altLang="en-US" sz="1695" dirty="0">
                <a:latin typeface="微软雅黑" panose="020B0503020204020204" charset="-122"/>
                <a:ea typeface="微软雅黑" panose="020B0503020204020204" charset="-122"/>
              </a:rPr>
              <a:t>在选择题中考查了比较鉴赏</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Ⅲ</a:t>
            </a:r>
            <a:r>
              <a:rPr lang="zh-CN" altLang="en-US" sz="1695" dirty="0">
                <a:latin typeface="微软雅黑" panose="020B0503020204020204" charset="-122"/>
                <a:ea typeface="微软雅黑" panose="020B0503020204020204" charset="-122"/>
              </a:rPr>
              <a:t>以主观题的形式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考查两首诗的语言风格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因而诗歌的比较鉴赏这一考点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应引起我们的足够重视</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53"/>
          <p:cNvSpPr txBox="1"/>
          <p:nvPr/>
        </p:nvSpPr>
        <p:spPr>
          <a:xfrm>
            <a:off x="748260" y="2015856"/>
            <a:ext cx="7619048"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标“*”的为本考点题。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Ⅰ] </a:t>
            </a:r>
            <a:r>
              <a:rPr lang="zh-CN" altLang="en-US" sz="1695" dirty="0">
                <a:latin typeface="微软雅黑" panose="020B0503020204020204" charset="-122"/>
                <a:ea typeface="微软雅黑" panose="020B0503020204020204" charset="-122"/>
              </a:rPr>
              <a:t>阅读下面这首宋诗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题许道宁画</a:t>
            </a:r>
            <a:r>
              <a:rPr lang="en-US" altLang="zh-CN" sz="1695" baseline="30000" dirty="0">
                <a:latin typeface="微软雅黑" panose="020B0503020204020204" charset="-122"/>
                <a:ea typeface="微软雅黑" panose="020B0503020204020204" charset="-122"/>
              </a:rPr>
              <a:t>[</a:t>
            </a:r>
            <a:r>
              <a:rPr lang="zh-CN" altLang="en-US" sz="1695" baseline="30000" dirty="0">
                <a:latin typeface="微软雅黑" panose="020B0503020204020204" charset="-122"/>
                <a:ea typeface="微软雅黑" panose="020B0503020204020204" charset="-122"/>
              </a:rPr>
              <a:t>注</a:t>
            </a:r>
            <a:r>
              <a:rPr lang="en-US" altLang="zh-CN" sz="1695" baseline="30000" dirty="0">
                <a:latin typeface="微软雅黑" panose="020B0503020204020204" charset="-122"/>
                <a:ea typeface="微软雅黑" panose="020B0503020204020204" charset="-122"/>
              </a:rPr>
              <a:t>]</a:t>
            </a:r>
            <a:endParaRPr lang="en-US" altLang="zh-CN" sz="1695" baseline="30000"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陈与义</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满眼长江水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苍然何郡山</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向来万里意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今在一窗间。</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众木俱含晚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孤云遂不还。</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此中有佳句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吟断不相关。</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注</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许道宁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北宋画家。</a:t>
            </a:r>
            <a:endParaRPr lang="zh-CN" altLang="en-US" sz="1695" dirty="0">
              <a:latin typeface="微软雅黑" panose="020B0503020204020204" charset="-122"/>
              <a:ea typeface="微软雅黑" panose="020B0503020204020204" charset="-122"/>
            </a:endParaRPr>
          </a:p>
          <a:p>
            <a:pPr algn="ct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gn="ctr">
              <a:lnSpc>
                <a:spcPct val="130000"/>
              </a:lnSpc>
            </a:pPr>
            <a:r>
              <a:rPr lang="en-US" altLang="zh-CN" sz="1695" dirty="0">
                <a:solidFill>
                  <a:schemeClr val="tx1">
                    <a:lumMod val="75000"/>
                    <a:lumOff val="25000"/>
                  </a:schemeClr>
                </a:solidFill>
                <a:latin typeface="微软雅黑" panose="020B0503020204020204" charset="-122"/>
                <a:ea typeface="微软雅黑" panose="020B0503020204020204" charset="-122"/>
              </a:rPr>
              <a:t> </a:t>
            </a:r>
            <a:endParaRPr lang="en-US" altLang="zh-CN" sz="169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53"/>
          <p:cNvSpPr txBox="1"/>
          <p:nvPr/>
        </p:nvSpPr>
        <p:spPr>
          <a:xfrm>
            <a:off x="762537" y="1932730"/>
            <a:ext cx="7619048" cy="209804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下列对这首诗的赏析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这首题画诗写景兼抒情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并未刻意进行雕琢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却能够于简淡中见新奇。</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山水是这幅画的主要元素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特别是江水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占据了画面上大部分的篇幅。</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诗人透过一扇小窗远距离欣赏这幅画作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领略其表现的辽阔万里之势。</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颈联具体写到苍茫暮色中的树木与浮云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也蕴含了欣赏者的主观感受。</a:t>
            </a:r>
            <a:endParaRPr lang="zh-CN" altLang="en-US"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矩形 10"/>
          <p:cNvSpPr/>
          <p:nvPr/>
        </p:nvSpPr>
        <p:spPr>
          <a:xfrm>
            <a:off x="502757" y="3872339"/>
            <a:ext cx="7894819" cy="15146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510375" y="3939767"/>
            <a:ext cx="7894819"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本题考查鉴赏诗歌的形象、语言、表达技巧的能力。选项中“诗人透过一扇小窗远距离欣赏这幅画作”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对“窗子”这一意象理解有误。“窗子”是比喻义而非实指义。“向来万里意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今在一窗间”是说画家构图多么精妙啊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这幅图就像为我们打开了一扇窗子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让我们从中领略到了万里之外的山水美景。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13592" y="1972063"/>
            <a:ext cx="7806981" cy="450913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角度三　读意象、表情词语</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诗歌的意象往往有特定的寓意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诗人常用一些特定的事物来表达思想感情。因此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意象也是作者的主观感情与客观物象的完美结合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是诗人表达情感的载体。把握诗中的意象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有助于参悟意境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理解诗中所蕴含的情感。如“柳”与“留”谐音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古人在送别之时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往往折柳相送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以表达依依惜别的深情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月亮”“鸿雁”“红豆”常常是相思的象征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梧桐”“芭蕉”“猿猴”是凄凉、悲伤的象征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连理枝”“比翼鸟”是美好的恋情的象征。</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诗词中诸如“愁”“忆”“思”“喜”“苦”“暗”等词语往往透露着作者的情感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抓住这些表情词语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特别是一些动词和形容词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也有助于读懂诗歌。例如孟浩然的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宿建德江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移舟泊烟渚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日暮客愁新。 野旷天低树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江清月近人。”一个“愁”字揭示了全诗的感情。</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62537" y="2071273"/>
            <a:ext cx="7619048" cy="18720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5097" y="2376069"/>
            <a:ext cx="7519931" cy="111061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方法指津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解答此类题目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需要通读全诗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联系背景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准确把握“诗家语”及作者情感。常见错误有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意象含义不对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手法分析不准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艺术效果表述不准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语言风格描述不清。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5968" y="3124205"/>
            <a:ext cx="7619048" cy="22166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80345" y="3215143"/>
            <a:ext cx="7619048"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画中蕴含着诗意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但无法用语言准确表达。第二问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这幅画意境深远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韵致悠长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令人玩味不已。</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本题考查评价诗歌的思想内容和作者的观点态度的能力。尾联说诗人觉得从画作中能寻找到绝好的诗句来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但不断吟诵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却总觉得无法传神表达出画作的意蕴。诗人评价画家技艺高超、表现力丰富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画作精妙到自己无法用诗句表达。运用衬托的手法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表达出诗人对画作的由衷赞叹。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TextBox 53"/>
          <p:cNvSpPr txBox="1"/>
          <p:nvPr/>
        </p:nvSpPr>
        <p:spPr>
          <a:xfrm>
            <a:off x="748260" y="2015856"/>
            <a:ext cx="7619048" cy="1078865"/>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评价作者的观点态度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诗的尾联有什么含意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从中可以看出诗人对这幅画有什么样的评价</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9" grpId="0"/>
    </p:bld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62537" y="2071273"/>
            <a:ext cx="7619048" cy="18720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5097" y="2376069"/>
            <a:ext cx="7519931" cy="111061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方法指津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解答此题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先通读全诗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对诗歌有整体性的理解和把握。然后结合诗歌的标题、注释和诗中表情达意的重点字词进行分析。要注意一般诗歌的内容情感都要求结合诗句分析。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53"/>
          <p:cNvSpPr txBox="1"/>
          <p:nvPr/>
        </p:nvSpPr>
        <p:spPr>
          <a:xfrm>
            <a:off x="748260" y="2015856"/>
            <a:ext cx="7619048" cy="34893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Ⅲ] </a:t>
            </a:r>
            <a:r>
              <a:rPr lang="zh-CN" altLang="en-US" sz="1695" dirty="0">
                <a:latin typeface="微软雅黑" panose="020B0503020204020204" charset="-122"/>
                <a:ea typeface="微软雅黑" panose="020B0503020204020204" charset="-122"/>
              </a:rPr>
              <a:t>阅读下面这首唐诗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精卫词</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王　建</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精卫谁教尔填海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海边石子青磊磊。</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但得海水作枯池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海中鱼龙何所为。</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口穿岂为空衔石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山中草木无全枝。</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朝在树头暮海里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飞多羽折时堕水。</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高山未尽海未平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愿我身死子还生。</a:t>
            </a:r>
            <a:endParaRPr lang="zh-CN" altLang="en-US" sz="1695" dirty="0">
              <a:latin typeface="微软雅黑" panose="020B0503020204020204" charset="-122"/>
              <a:ea typeface="微软雅黑" panose="020B0503020204020204" charset="-122"/>
            </a:endParaRPr>
          </a:p>
          <a:p>
            <a:pPr algn="ct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gn="ctr">
              <a:lnSpc>
                <a:spcPct val="130000"/>
              </a:lnSpc>
            </a:pPr>
            <a:r>
              <a:rPr lang="en-US" altLang="zh-CN" sz="1695" dirty="0">
                <a:solidFill>
                  <a:schemeClr val="tx1">
                    <a:lumMod val="75000"/>
                    <a:lumOff val="25000"/>
                  </a:schemeClr>
                </a:solidFill>
                <a:latin typeface="微软雅黑" panose="020B0503020204020204" charset="-122"/>
                <a:ea typeface="微软雅黑" panose="020B0503020204020204" charset="-122"/>
              </a:rPr>
              <a:t> </a:t>
            </a:r>
            <a:endParaRPr lang="en-US" altLang="zh-CN" sz="169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53"/>
          <p:cNvSpPr txBox="1"/>
          <p:nvPr/>
        </p:nvSpPr>
        <p:spPr>
          <a:xfrm>
            <a:off x="762537" y="1932730"/>
            <a:ext cx="7619048" cy="209804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下列对这首诗的赏析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作者对精卫辛劳填海的动机感到困惑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因此用提问的方式来开启全篇。</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诗的第三、四句设想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若有一天海水枯干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海中的鱼龙也会陷入困境。</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第五至第八句着力描写精卫填海的艰辛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不仅奔波劳碌而且遍体鳞伤。</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这首诗的语言质朴无华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平白如话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与白居易的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观刈麦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一诗相近。</a:t>
            </a:r>
            <a:endParaRPr lang="zh-CN" altLang="en-US"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矩形 10"/>
          <p:cNvSpPr/>
          <p:nvPr/>
        </p:nvSpPr>
        <p:spPr>
          <a:xfrm>
            <a:off x="502757" y="4389525"/>
            <a:ext cx="7826801" cy="997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502757" y="4389525"/>
            <a:ext cx="7894819"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本题考查对诗歌内容和语言特色的赏析。作者并没有对精卫填海的动机感到困惑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而是对精卫坚韧不拔的精神表达一种敬意和对精卫做出这一选择的同情。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5968" y="3124205"/>
            <a:ext cx="7619048" cy="22166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1931" y="3045785"/>
            <a:ext cx="7619048" cy="280987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观点一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同意。①这两句诗是精卫坚韧不拔、前赴后继奋斗精神的自我抒发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意为即使自己在有生之年不能完成移山填海的事业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也希望子孙后代能够继承遗志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填海不止。</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观点二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不同意。①这两句诗是作者对精卫的同情与崇敬之情的表达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意为移山填海的事业尚未完成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我愿牺牲生命来帮助精卫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以自己的生命来换精卫的生命。</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本题考查鉴赏评价诗歌的思想内容和作者的观点态度。两种观点只要能够自圆其说即可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但是对精卫坚韧不拔的精神的肯定一定要答出。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TextBox 53"/>
          <p:cNvSpPr txBox="1"/>
          <p:nvPr/>
        </p:nvSpPr>
        <p:spPr>
          <a:xfrm>
            <a:off x="748260" y="2015856"/>
            <a:ext cx="7619048" cy="2002155"/>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评价思想内容、观点态度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一般认为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诗最后两句的内容是以精卫的口吻表达的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你是否同意这种解读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请结合诗句说明你的理由。</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9" grpId="0"/>
    </p:bld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78528" y="2098982"/>
            <a:ext cx="7619048" cy="29824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791606" y="2109601"/>
            <a:ext cx="7619048" cy="280987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精卫啊精卫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是谁让你来填平这苍茫浩阔的大海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看那海边苍青的石子累累堆积。你誓要茫茫沧海变成干涸的池塘啊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海中的鱼龙到底都做了些什么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你的喙伤痕累累皆因衔取坚硬石子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那山中草木都已没有了完整枝丫。一大早就开始在山中林间忙碌不停啊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到日暮天黑仍奔赴这辽远无边的大海。你不辞辛苦劳碌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奋飞穿行不息啊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以至于羽翼折损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被这汹涌的波涛吞没。只要峻岭高山没有被搬完衔尽啊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只要凶狠噬人的大海一天没有被填平啊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我精卫一天也不会停歇</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宁愿我一人身死赴难啊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而让百姓生还。</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53"/>
          <p:cNvSpPr txBox="1"/>
          <p:nvPr/>
        </p:nvSpPr>
        <p:spPr>
          <a:xfrm>
            <a:off x="748260" y="2015856"/>
            <a:ext cx="7619048" cy="37973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Ⅲ] </a:t>
            </a:r>
            <a:r>
              <a:rPr lang="zh-CN" altLang="en-US" sz="1695" dirty="0">
                <a:latin typeface="微软雅黑" panose="020B0503020204020204" charset="-122"/>
                <a:ea typeface="微软雅黑" panose="020B0503020204020204" charset="-122"/>
              </a:rPr>
              <a:t>阅读下面的宋诗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内宴奉诏作</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曹　翰</a:t>
            </a:r>
            <a:r>
              <a:rPr lang="zh-CN" altLang="en-US" sz="1695" baseline="30000" dirty="0">
                <a:latin typeface="微软雅黑" panose="020B0503020204020204" charset="-122"/>
                <a:ea typeface="微软雅黑" panose="020B0503020204020204" charset="-122"/>
              </a:rPr>
              <a:t>①</a:t>
            </a:r>
            <a:endParaRPr lang="zh-CN" altLang="en-US" sz="1695" baseline="30000"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三十年前学六韬</a:t>
            </a:r>
            <a:r>
              <a:rPr lang="zh-CN" altLang="en-US" sz="1695" baseline="30000" dirty="0">
                <a:latin typeface="微软雅黑" panose="020B0503020204020204" charset="-122"/>
                <a:ea typeface="微软雅黑" panose="020B0503020204020204" charset="-122"/>
              </a:rPr>
              <a:t>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英名尝得预时髦</a:t>
            </a:r>
            <a:r>
              <a:rPr lang="zh-CN" altLang="en-US" sz="1695" baseline="30000" dirty="0">
                <a:latin typeface="微软雅黑" panose="020B0503020204020204" charset="-122"/>
                <a:ea typeface="微软雅黑" panose="020B0503020204020204" charset="-122"/>
              </a:rPr>
              <a:t>③</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曾因国难披金甲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不为家贫卖宝刀。</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 臂健尚嫌弓力软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眼明犹识阵云高</a:t>
            </a:r>
            <a:r>
              <a:rPr lang="zh-CN" altLang="en-US" sz="1695" baseline="30000" dirty="0">
                <a:latin typeface="微软雅黑" panose="020B0503020204020204" charset="-122"/>
                <a:ea typeface="微软雅黑" panose="020B0503020204020204" charset="-122"/>
              </a:rPr>
              <a:t>④</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庭前昨夜秋风起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羞见盘花旧战袍。</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①</a:t>
            </a:r>
            <a:r>
              <a:rPr lang="zh-CN" altLang="en-US" sz="1540" dirty="0">
                <a:latin typeface="微软雅黑" panose="020B0503020204020204" charset="-122"/>
                <a:ea typeface="微软雅黑" panose="020B0503020204020204" charset="-122"/>
              </a:rPr>
              <a:t>曹翰</a:t>
            </a:r>
            <a:r>
              <a:rPr lang="en-US" altLang="zh-CN" sz="1540" dirty="0">
                <a:latin typeface="微软雅黑" panose="020B0503020204020204" charset="-122"/>
                <a:ea typeface="微软雅黑" panose="020B0503020204020204" charset="-122"/>
              </a:rPr>
              <a:t>(923—992):</a:t>
            </a:r>
            <a:r>
              <a:rPr lang="zh-CN" altLang="en-US" sz="1540" dirty="0">
                <a:latin typeface="微软雅黑" panose="020B0503020204020204" charset="-122"/>
                <a:ea typeface="微软雅黑" panose="020B0503020204020204" charset="-122"/>
              </a:rPr>
              <a:t>宋初名将。②六韬</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古代兵书。③时髦</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指当代俊杰。④阵云</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战争中的云气</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这里有战阵之意。</a:t>
            </a:r>
            <a:endParaRPr lang="zh-CN" altLang="en-US" sz="1540" dirty="0">
              <a:latin typeface="微软雅黑" panose="020B0503020204020204" charset="-122"/>
              <a:ea typeface="微软雅黑" panose="020B0503020204020204" charset="-122"/>
            </a:endParaRPr>
          </a:p>
          <a:p>
            <a:pPr algn="ct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gn="ctr">
              <a:lnSpc>
                <a:spcPct val="130000"/>
              </a:lnSpc>
            </a:pPr>
            <a:r>
              <a:rPr lang="en-US" altLang="zh-CN" sz="1695" dirty="0">
                <a:solidFill>
                  <a:schemeClr val="tx1">
                    <a:lumMod val="75000"/>
                    <a:lumOff val="25000"/>
                  </a:schemeClr>
                </a:solidFill>
                <a:latin typeface="微软雅黑" panose="020B0503020204020204" charset="-122"/>
                <a:ea typeface="微软雅黑" panose="020B0503020204020204" charset="-122"/>
              </a:rPr>
              <a:t> </a:t>
            </a:r>
            <a:endParaRPr lang="en-US" altLang="zh-CN" sz="169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53"/>
          <p:cNvSpPr txBox="1"/>
          <p:nvPr/>
        </p:nvSpPr>
        <p:spPr>
          <a:xfrm>
            <a:off x="762537" y="1932730"/>
            <a:ext cx="7619048" cy="280987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诗的颈联又作“臂弱尚嫌弓力软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眼昏犹识阵云高”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你认为哪一种比较好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请简要分析。</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r>
              <a:rPr lang="en-US" altLang="zh-CN" sz="1540" dirty="0">
                <a:latin typeface="微软雅黑" panose="020B0503020204020204" charset="-122"/>
                <a:ea typeface="微软雅黑" panose="020B0503020204020204" charset="-122"/>
              </a:rPr>
              <a:t> </a:t>
            </a:r>
            <a:endParaRPr lang="en-US" altLang="zh-CN" sz="1540"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r>
              <a:rPr lang="en-US" altLang="zh-CN" sz="1540" dirty="0">
                <a:latin typeface="微软雅黑" panose="020B0503020204020204" charset="-122"/>
                <a:ea typeface="微软雅黑" panose="020B0503020204020204" charset="-122"/>
              </a:rPr>
              <a:t> </a:t>
            </a:r>
            <a:endParaRPr lang="en-US" altLang="zh-CN" sz="1540"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r>
              <a:rPr lang="en-US" altLang="zh-CN" sz="1540" dirty="0">
                <a:latin typeface="微软雅黑" panose="020B0503020204020204" charset="-122"/>
                <a:ea typeface="微软雅黑" panose="020B0503020204020204" charset="-122"/>
              </a:rPr>
              <a:t> </a:t>
            </a:r>
            <a:endParaRPr lang="en-US" altLang="zh-CN"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603232" y="2154401"/>
            <a:ext cx="7826801" cy="3186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619910" y="2217075"/>
            <a:ext cx="7920981" cy="416941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观点一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作“弱”“昏”好。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①“臂弱”“眼昏”表明作者承认自己年老体衰的客观事实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但强调即便如此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也还是能够去冲锋陷阵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更强烈地表现出作者只要一息尚存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就不忘杀敌报国的刚毅精神。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观点二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作“健”“明”好。</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①“臂健”“眼明”表明作者认为虽然岁月流逝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但身体依然强健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当然还可以冲锋陷阵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为国驱驰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表现出作者心存随时准备杀敌报国的坚定信念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而忘记自己老之将至。</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本题考查鉴赏诗歌的语言。首先要明确观点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然后再具体答题。答题时应从两个方面入手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一是紧扣“臂弱”“眼昏”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或“臂健”“眼明”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在诗句中的意思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二是联系作者要表达的情感、精神、信念等。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280987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阅读下面这首唐诗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然后回答问题。</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齐州送祖三</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王　维</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相逢方一笑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相送还成泣。</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祖帐已伤离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荒城复愁入。</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天寒远山净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日暮长河急。</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解缆君已遥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望君犹伫立。</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5968" y="3124205"/>
            <a:ext cx="7619048" cy="22166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1931" y="3045785"/>
            <a:ext cx="7619048"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曹诗写自己虽已年老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但报国之心犹存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重在表达“老骥伏枥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志在千里”的豪情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辛词通过追怀金戈铁马的往事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表达英雄白首、功业未成的悲慨。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本题考查鉴赏作品的思想感情。答题的方式就是列出两首诗分别通过写什么内容表达了怎样的思想感情。但前提是必须掌握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64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篇必背篇目之一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破阵子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醉里挑灯看剑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梦回吹角连营。八百里分麾下炙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五十弦翻塞外声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沙场秋点兵。马作的卢飞快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弓如霹雳弦惊。了却君王天下事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赢得生前身后名。可怜白发生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这首词的思想感情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否则只能答对一半。</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TextBox 53"/>
          <p:cNvSpPr txBox="1"/>
          <p:nvPr/>
        </p:nvSpPr>
        <p:spPr>
          <a:xfrm>
            <a:off x="748260" y="2015856"/>
            <a:ext cx="7619048" cy="1110615"/>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比较思想内容、观点态度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这首诗与辛弃疾的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破阵子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醉里挑灯看剑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题材相似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但情感基调却有所不同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请指出二者的不同之处。</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a:t>
            </a: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9" grpId="0"/>
    </p:bld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78528" y="2098982"/>
            <a:ext cx="7619048" cy="29824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791606" y="2109601"/>
            <a:ext cx="7619048"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三十年前我就学习了兵书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我的名字经常在当代俊杰中出现。曾经为了勇赴国难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我披上铠甲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即便家里贫困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叫我卖了宝刀我定然不肯。而今我臂力尚且强健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还嫌弓弦弹力小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我目光依然敏锐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还能识得许多高明的战阵。昨天夜里庭院前刮起秋风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寻找秋衣时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看见了以前的盘花战袍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这让我不由得感到无比羞惭</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53"/>
          <p:cNvSpPr txBox="1"/>
          <p:nvPr/>
        </p:nvSpPr>
        <p:spPr>
          <a:xfrm>
            <a:off x="748260" y="2015856"/>
            <a:ext cx="7619048" cy="34251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en-US" altLang="zh-CN" sz="1695" dirty="0">
                <a:latin typeface="微软雅黑" panose="020B0503020204020204" charset="-122"/>
                <a:ea typeface="微软雅黑" panose="020B0503020204020204" charset="-122"/>
              </a:rPr>
              <a:t>[2015·</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Ⅰ] </a:t>
            </a:r>
            <a:r>
              <a:rPr lang="zh-CN" altLang="en-US" sz="1695" dirty="0">
                <a:latin typeface="微软雅黑" panose="020B0503020204020204" charset="-122"/>
                <a:ea typeface="微软雅黑" panose="020B0503020204020204" charset="-122"/>
              </a:rPr>
              <a:t>阅读下面这首唐诗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完成后面的题目。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发临洮将赴北庭留别</a:t>
            </a:r>
            <a:r>
              <a:rPr lang="zh-CN" altLang="en-US" sz="1695" baseline="30000" dirty="0">
                <a:latin typeface="微软雅黑" panose="020B0503020204020204" charset="-122"/>
                <a:ea typeface="微软雅黑" panose="020B0503020204020204" charset="-122"/>
              </a:rPr>
              <a:t>①</a:t>
            </a:r>
            <a:endParaRPr lang="zh-CN" altLang="en-US" sz="1695" baseline="30000"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岑　参</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闻说轮台路</a:t>
            </a:r>
            <a:r>
              <a:rPr lang="zh-CN" altLang="en-US" sz="1695" baseline="30000" dirty="0">
                <a:latin typeface="微软雅黑" panose="020B0503020204020204" charset="-122"/>
                <a:ea typeface="微软雅黑" panose="020B0503020204020204" charset="-122"/>
              </a:rPr>
              <a:t>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连年见雪飞。</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春风不曾到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汉使亦应稀。</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白草通疏勒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青山过武威。</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勤王敢道远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私向梦中归。</a:t>
            </a:r>
            <a:endParaRPr lang="zh-CN" altLang="en-US" sz="1695" dirty="0">
              <a:latin typeface="微软雅黑" panose="020B0503020204020204" charset="-122"/>
              <a:ea typeface="微软雅黑" panose="020B0503020204020204" charset="-122"/>
            </a:endParaRPr>
          </a:p>
          <a:p>
            <a:pPr>
              <a:lnSpc>
                <a:spcPct val="130000"/>
              </a:lnSpc>
            </a:pP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①</a:t>
            </a:r>
            <a:r>
              <a:rPr lang="zh-CN" altLang="en-US" sz="1540" dirty="0">
                <a:latin typeface="微软雅黑" panose="020B0503020204020204" charset="-122"/>
                <a:ea typeface="微软雅黑" panose="020B0503020204020204" charset="-122"/>
              </a:rPr>
              <a:t>临洮</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在今甘肃临潭西。北庭</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唐六都护府之一</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治所为庭州</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今新疆吉木萨尔北</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。②轮台</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庭州属县</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在今新疆乌鲁木齐。</a:t>
            </a:r>
            <a:endParaRPr lang="zh-CN" altLang="en-US" sz="1540" dirty="0">
              <a:latin typeface="微软雅黑" panose="020B0503020204020204" charset="-122"/>
              <a:ea typeface="微软雅黑" panose="020B0503020204020204" charset="-122"/>
            </a:endParaRPr>
          </a:p>
          <a:p>
            <a:pPr algn="ctr">
              <a:lnSpc>
                <a:spcPct val="130000"/>
              </a:lnSpc>
            </a:pPr>
            <a:r>
              <a:rPr lang="en-US" altLang="zh-CN" sz="1695" dirty="0">
                <a:solidFill>
                  <a:schemeClr val="tx1">
                    <a:lumMod val="75000"/>
                    <a:lumOff val="25000"/>
                  </a:schemeClr>
                </a:solidFill>
                <a:latin typeface="微软雅黑" panose="020B0503020204020204" charset="-122"/>
                <a:ea typeface="微软雅黑" panose="020B0503020204020204" charset="-122"/>
              </a:rPr>
              <a:t> </a:t>
            </a:r>
            <a:endParaRPr lang="en-US" altLang="zh-CN" sz="169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53"/>
          <p:cNvSpPr txBox="1"/>
          <p:nvPr/>
        </p:nvSpPr>
        <p:spPr>
          <a:xfrm>
            <a:off x="762537" y="1932730"/>
            <a:ext cx="7619048" cy="1386205"/>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比较表达技巧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白雪歌送武判官归京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本诗描写塞外景物的角度有何不同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请简要分析。</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矩形 10"/>
          <p:cNvSpPr/>
          <p:nvPr/>
        </p:nvSpPr>
        <p:spPr>
          <a:xfrm>
            <a:off x="640643" y="2956746"/>
            <a:ext cx="7862837" cy="24302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640643" y="2967365"/>
            <a:ext cx="7740942"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本诗描写的边塞风光并非作者亲眼所见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而是出于想象。从标题可以看出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作者此时尚处于前往边塞的途中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开头“闻说”二字也表明后面的描写是凭听闻所得。</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本题考查鉴赏诗歌表达技巧的能力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从景物描写的角度设题。解题时应注意两点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一是了解景物描写的虚实、动静、视听等不同的角度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二是把这首诗与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白雪歌送武判官归京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进行对比。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白雪歌送武判官归京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中的“忽如一夜春风来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千树万树梨花开”是用比喻的手法写眼前实景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而本诗中的“白草通疏勒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青山过武威”则是“闻说”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属于虚写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是想象的内容。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5968" y="3124205"/>
            <a:ext cx="7619048" cy="22166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1931" y="3045785"/>
            <a:ext cx="7619048" cy="280987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表现了诗人虽有羁旅思乡之愁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却能以国事为重的爱国热忱。第二问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使得诗中的思乡之情不至流于感伤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也提升了全诗的格调。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本题考查鉴赏诗歌思想情感的能力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着眼于尾联设题。第一问的回答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要结合诗句具体分析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勤王敢道远”是说敢到边塞荒凉之地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为国家之事尽忠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表现出爱国的热情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私向梦中归”则是思乡之情的流露。答案中只要体现出这两点内容即可。回答第二问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要从诗歌内容的丰富性、思想格调两个角度来思考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作者在表达思乡情的同时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融入了爱国情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丰富了诗歌的思想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提升了诗歌的思想境界。</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TextBox 53"/>
          <p:cNvSpPr txBox="1"/>
          <p:nvPr/>
        </p:nvSpPr>
        <p:spPr>
          <a:xfrm>
            <a:off x="748260" y="2015856"/>
            <a:ext cx="7619048" cy="2002155"/>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评价思想感情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诗的尾联表达了作者什么样的思想感情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对全诗的情感抒发有怎样的作用</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9" grpId="0"/>
    </p:bld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78528" y="2098982"/>
            <a:ext cx="7619048" cy="29824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791606" y="2109601"/>
            <a:ext cx="7619048" cy="145034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听说通往轮台的路上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连年都可以看到飞雪。春风从未到过那里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去那里的朝廷使者也很稀少。无边的白草一直延伸到疏勒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青苍的山岭绵延过了武威。为王事尽力敢到边塞荒凉之地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只希望能从梦中返归家园。</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779850" y="1960439"/>
            <a:ext cx="1300480" cy="398780"/>
            <a:chOff x="2074961" y="4329310"/>
            <a:chExt cx="3049590" cy="597517"/>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074961" y="4329310"/>
              <a:ext cx="3049590" cy="597517"/>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考点精讲</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69" name="TextBox 68"/>
          <p:cNvSpPr txBox="1"/>
          <p:nvPr/>
        </p:nvSpPr>
        <p:spPr>
          <a:xfrm>
            <a:off x="781101" y="3158023"/>
            <a:ext cx="7655392" cy="1450340"/>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题型一　概括思想内容</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一、思想感情分类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古代诗歌中的情感表现的是人类共同的情感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无外乎“喜怒哀思愁”等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具体如下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68"/>
          <p:cNvSpPr txBox="1"/>
          <p:nvPr/>
        </p:nvSpPr>
        <p:spPr>
          <a:xfrm>
            <a:off x="1108473" y="2279039"/>
            <a:ext cx="7655392" cy="1106805"/>
          </a:xfrm>
          <a:prstGeom prst="rect">
            <a:avLst/>
          </a:prstGeom>
          <a:noFill/>
        </p:spPr>
        <p:txBody>
          <a:bodyPr wrap="square" rtlCol="0">
            <a:spAutoFit/>
          </a:bodyPr>
          <a:lstStyle/>
          <a:p>
            <a:pPr algn="ctr">
              <a:lnSpc>
                <a:spcPct val="130000"/>
              </a:lnSpc>
              <a:spcAft>
                <a:spcPts val="0"/>
              </a:spcAft>
            </a:pPr>
            <a:r>
              <a:rPr lang="zh-CN" altLang="en-US" sz="2000" b="1" kern="100" dirty="0">
                <a:solidFill>
                  <a:srgbClr val="EF8340"/>
                </a:solidFill>
                <a:latin typeface="微软雅黑" panose="020B0503020204020204" charset="-122"/>
                <a:ea typeface="微软雅黑" panose="020B0503020204020204" charset="-122"/>
                <a:cs typeface="Courier New" panose="02070309020205020404" pitchFamily="49" charset="0"/>
              </a:rPr>
              <a:t>考点一　概括评价古代诗歌的思想内容、作者的观点态度</a:t>
            </a:r>
            <a:endParaRPr lang="en-US" altLang="zh-CN" sz="2000" b="1" kern="100" dirty="0">
              <a:solidFill>
                <a:srgbClr val="EF8340"/>
              </a:solidFill>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540" b="1" kern="100" dirty="0">
                <a:solidFill>
                  <a:srgbClr val="EF8340"/>
                </a:solidFill>
                <a:latin typeface="微软雅黑" panose="020B0503020204020204" charset="-122"/>
                <a:ea typeface="微软雅黑" panose="020B0503020204020204" charset="-122"/>
                <a:cs typeface="Courier New" panose="02070309020205020404" pitchFamily="49" charset="0"/>
              </a:rPr>
              <a:t> </a:t>
            </a:r>
            <a:endParaRPr lang="zh-CN" altLang="en-US" sz="1540" b="1" kern="100" dirty="0">
              <a:solidFill>
                <a:srgbClr val="EF8340"/>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b="1"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nvGrpSpPr>
          <p:cNvPr id="12" name="组合 11"/>
          <p:cNvGrpSpPr/>
          <p:nvPr/>
        </p:nvGrpSpPr>
        <p:grpSpPr>
          <a:xfrm>
            <a:off x="597275" y="2789878"/>
            <a:ext cx="7765747" cy="771860"/>
            <a:chOff x="1791027" y="2719080"/>
            <a:chExt cx="20181234" cy="2005872"/>
          </a:xfrm>
        </p:grpSpPr>
        <p:sp>
          <p:nvSpPr>
            <p:cNvPr id="13" name="矩形 12"/>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TextBox 53"/>
            <p:cNvSpPr txBox="1"/>
            <p:nvPr/>
          </p:nvSpPr>
          <p:spPr>
            <a:xfrm>
              <a:off x="1791027" y="2805762"/>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知识储备</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11506" y="2126691"/>
          <a:ext cx="7886700" cy="3745230"/>
        </p:xfrm>
        <a:graphic>
          <a:graphicData uri="http://schemas.openxmlformats.org/drawingml/2006/table">
            <a:tbl>
              <a:tblPr firstRow="1" firstCol="1" bandRow="1">
                <a:tableStyleId>{5940675A-B579-460E-94D1-54222C63F5DA}</a:tableStyleId>
              </a:tblPr>
              <a:tblGrid>
                <a:gridCol w="746125"/>
                <a:gridCol w="7140575"/>
              </a:tblGrid>
              <a:tr h="52641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喜系列</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对壮美山川的赞美与热爱、对历史人物的歌颂、对建功立业的渴望、对征战沙场的无畏、保家卫国的壮志、隐居生活的悠闲与宁静等等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怒系列</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对功名权贵的傲视与不屑、对朝廷昏庸的失望与批判、对统治者穷兵黩武的揭露、对官吏贪婪的厌恶、对战争的厌弃等等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哀系列</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对历史人物遭遇的哀叹、对自身命运不幸的哀伤、对人民疾苦的同情、对国家离乱的哀叹等等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526415">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思系列</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对故土、亲人的思念</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对远方朋友的关心与劝慰</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等等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愁系列</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对自己怀才不遇、壮志难酬的伤感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对无限离愁的忧伤</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对时光易逝、人生易老的伤感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对羁旅漂泊的忧愁</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仕途失意的苦闷</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等等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79730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阅读下面的诗歌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奉陪郑驸马韦曲</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杜　甫</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韦曲花无赖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家家恼煞人。绿樽须尽日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白发好禁</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石角钩衣破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藤梢刺眼新。何时占丛竹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头戴小乌巾。</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韦曲</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唐代长安游览胜地。杜甫作此诗时</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求仕于长安而未果。②禁</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消受。</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前人引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南史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注诗中“小乌巾”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刘岩隐逸不仕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常著缁衣小乌巾。”结合这一注解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说说诗的最后两句表达了诗人怎样的思想感情。</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04831" y="1959214"/>
            <a:ext cx="7632793" cy="3275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1960439"/>
            <a:ext cx="7619048" cy="382968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借向往隐居生活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表达对韦曲春景的喜爱。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因韦曲春色美景而生隐居山林之情。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隐含求仕未果的复杂心情。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本题考查对作者情感的体察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当然这是建立在对诗歌内容理解的基础之上的。要求考生回答“最后两句表达了诗人怎样的思想感情”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如果只看诗歌本身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或许不容易回答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但命题人在题目中给出“小乌巾”的注解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刘岩隐逸不仕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常著缁衣小乌巾”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因此我们可推断诗人因为韦曲春景之美而心生归隐之意。而诗歌后面的注释表明了作诗背景“求仕于长安而未果”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求仕不得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难免心灰意冷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于是说上几句归隐之语自然之极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这种情感很复杂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说是要归隐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未必真归隐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发发牢骚或自我安慰均有可能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不过对自然美景的不舍倒是真实可感。解答此题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要求考生综合利用文本试题中的各种信息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甚至是结合自己的生活体验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感悟诗人的情怀。</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706755"/>
            <a:chOff x="1594572" y="1803366"/>
            <a:chExt cx="20228628" cy="1836680"/>
          </a:xfrm>
        </p:grpSpPr>
        <p:grpSp>
          <p:nvGrpSpPr>
            <p:cNvPr id="3" name="组合 57"/>
            <p:cNvGrpSpPr/>
            <p:nvPr/>
          </p:nvGrpSpPr>
          <p:grpSpPr>
            <a:xfrm>
              <a:off x="1594572" y="1803366"/>
              <a:ext cx="5500726" cy="1836680"/>
              <a:chOff x="7309612" y="2089118"/>
              <a:chExt cx="5500726" cy="1836680"/>
            </a:xfrm>
          </p:grpSpPr>
          <p:sp>
            <p:nvSpPr>
              <p:cNvPr id="60" name="TextBox 59"/>
              <p:cNvSpPr txBox="1"/>
              <p:nvPr/>
            </p:nvSpPr>
            <p:spPr>
              <a:xfrm>
                <a:off x="7595364" y="2089118"/>
                <a:ext cx="5214974" cy="183668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EF8340"/>
                  </a:solidFill>
                  <a:latin typeface="微软雅黑" panose="020B0503020204020204" charset="-122"/>
                  <a:ea typeface="微软雅黑" panose="020B0503020204020204" charset="-122"/>
                </a:endParaRPr>
              </a:p>
              <a:p>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692842" y="2098982"/>
            <a:ext cx="7587066" cy="2470150"/>
          </a:xfrm>
          <a:prstGeom prst="rect">
            <a:avLst/>
          </a:prstGeom>
        </p:spPr>
        <p:txBody>
          <a:bodyPr wrap="square">
            <a:spAutoFit/>
          </a:bodyPr>
          <a:lstStyle/>
          <a:p>
            <a:pPr>
              <a:lnSpc>
                <a:spcPct val="130000"/>
              </a:lnSpc>
            </a:pPr>
            <a:r>
              <a:rPr lang="en-US" altLang="zh-CN" sz="1695" b="1" dirty="0">
                <a:solidFill>
                  <a:schemeClr val="accent6">
                    <a:lumMod val="75000"/>
                  </a:schemeClr>
                </a:solidFill>
                <a:latin typeface="微软雅黑" panose="020B0503020204020204" charset="-122"/>
                <a:ea typeface="微软雅黑" panose="020B0503020204020204" charset="-122"/>
                <a:cs typeface="Times New Roman" panose="02020603050405020304" pitchFamily="18" charset="0"/>
              </a:rPr>
              <a:t>1. </a:t>
            </a:r>
            <a:r>
              <a:rPr lang="en-US" altLang="zh-CN" sz="1695" dirty="0">
                <a:latin typeface="微软雅黑" panose="020B0503020204020204" charset="-122"/>
                <a:ea typeface="微软雅黑" panose="020B0503020204020204" charset="-122"/>
                <a:cs typeface="Times New Roman" panose="02020603050405020304" pitchFamily="18" charset="0"/>
              </a:rPr>
              <a:t>[2018•</a:t>
            </a:r>
            <a:r>
              <a:rPr lang="zh-CN" altLang="en-US" sz="1695" dirty="0">
                <a:latin typeface="微软雅黑" panose="020B0503020204020204" charset="-122"/>
                <a:ea typeface="微软雅黑" panose="020B0503020204020204" charset="-122"/>
                <a:cs typeface="Times New Roman" panose="02020603050405020304" pitchFamily="18" charset="0"/>
              </a:rPr>
              <a:t>全国卷</a:t>
            </a:r>
            <a:r>
              <a:rPr lang="en-US" altLang="zh-CN" sz="1695" dirty="0">
                <a:latin typeface="微软雅黑" panose="020B0503020204020204" charset="-122"/>
                <a:ea typeface="微软雅黑" panose="020B0503020204020204" charset="-122"/>
                <a:cs typeface="Times New Roman" panose="02020603050405020304" pitchFamily="18" charset="0"/>
              </a:rPr>
              <a:t>Ⅰ] </a:t>
            </a:r>
            <a:r>
              <a:rPr lang="zh-CN" altLang="en-US" sz="1695" dirty="0">
                <a:latin typeface="微软雅黑" panose="020B0503020204020204" charset="-122"/>
                <a:ea typeface="微软雅黑" panose="020B0503020204020204" charset="-122"/>
                <a:cs typeface="Times New Roman" panose="02020603050405020304" pitchFamily="18" charset="0"/>
              </a:rPr>
              <a:t>阅读下面这首唐诗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完成题目。</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gn="ct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野　歌</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gn="ct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李　贺</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gn="ct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鸦翎羽箭山桑弓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仰天射落衔芦鸿。</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gn="ct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麻衣黑肥冲北风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带酒日晚歌田中。</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gn="ct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男儿屈穷心不穷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枯荣不等嗔天公。</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gn="ct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寒风又变为春柳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条条看即烟濛濛。</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82968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8. </a:t>
            </a:r>
            <a:r>
              <a:rPr lang="en-US" altLang="zh-CN"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读懂诗歌。</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题目提供的信息</a:t>
            </a:r>
            <a:r>
              <a:rPr lang="en-US" altLang="zh-CN" sz="1695" dirty="0">
                <a:latin typeface="微软雅黑" panose="020B0503020204020204" charset="-122"/>
                <a:ea typeface="微软雅黑" panose="020B0503020204020204" charset="-122"/>
              </a:rPr>
              <a:t>: 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 (2)</a:t>
            </a:r>
            <a:r>
              <a:rPr lang="zh-CN" altLang="en-US" sz="1695" dirty="0">
                <a:latin typeface="微软雅黑" panose="020B0503020204020204" charset="-122"/>
                <a:ea typeface="微软雅黑" panose="020B0503020204020204" charset="-122"/>
              </a:rPr>
              <a:t>翻译诗歌正文</a:t>
            </a:r>
            <a:r>
              <a:rPr lang="en-US" altLang="zh-CN" sz="1695" dirty="0">
                <a:latin typeface="微软雅黑" panose="020B0503020204020204" charset="-122"/>
                <a:ea typeface="微软雅黑" panose="020B0503020204020204" charset="-122"/>
              </a:rPr>
              <a:t>: 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__________________________________________________________________________________________________________________________________________________________________________________________________________________________________________ (3)</a:t>
            </a:r>
            <a:r>
              <a:rPr lang="zh-CN" altLang="en-US" sz="1695" dirty="0">
                <a:latin typeface="微软雅黑" panose="020B0503020204020204" charset="-122"/>
                <a:ea typeface="微软雅黑" panose="020B0503020204020204" charset="-122"/>
              </a:rPr>
              <a:t>读意象、表情词语</a:t>
            </a:r>
            <a:r>
              <a:rPr lang="en-US" altLang="zh-CN" sz="1695" dirty="0">
                <a:latin typeface="微软雅黑" panose="020B0503020204020204" charset="-122"/>
                <a:ea typeface="微软雅黑" panose="020B0503020204020204" charset="-122"/>
              </a:rPr>
              <a:t>: 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04831" y="1959214"/>
            <a:ext cx="7632793" cy="3275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04831" y="1960439"/>
            <a:ext cx="7592745"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 春天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韦曲的花盛开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在微风的吹拂下十分活泼可爱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让人流连忘返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家家户户的春花姹紫嫣红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实在惹人喜爱。这满杯的美酒应该终日痛饮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我满头白发正该在这美好的春日里好好地享受。石角钩破了我的衣服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似乎是想要我住下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藤梢绿得刺眼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让人眼前一亮。何时我才能戴上隐士的黑头巾隐居在这片竹林中</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55392" cy="209804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二、古诗题材分类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题材不同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表达的思想感情就不同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而且在表现手法、抒情方式上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也会有所不同。因此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要很好地鉴赏古诗词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就必须对题材分类有清楚的了解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常见的题材如下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咏史诗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78528" y="3512126"/>
          <a:ext cx="7736840" cy="1883410"/>
        </p:xfrm>
        <a:graphic>
          <a:graphicData uri="http://schemas.openxmlformats.org/drawingml/2006/table">
            <a:tbl>
              <a:tblPr firstRow="1" firstCol="1" bandRow="1">
                <a:tableStyleId>{5940675A-B579-460E-94D1-54222C63F5DA}</a:tableStyleId>
              </a:tblPr>
              <a:tblGrid>
                <a:gridCol w="515620"/>
                <a:gridCol w="7221220"/>
              </a:tblGrid>
              <a:tr h="13462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咏史诗是以历史为客体来抒写主体情志的诗歌</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一般以凭吊古迹、历史故事、古人事迹为题材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借以抒发情怀</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讽刺时事。诗题中往往含有“咏史”“怀古”“览古”等字样</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有的干脆以被歌咏的历史人物、历史事件为题。从表达方式看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怀古咏史是手段</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抒怀讽今是目的</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53721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结构</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咏史诗的结构为</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临古地➝思古人➝忆其事➝抒己志</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1211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61624" y="2367747"/>
          <a:ext cx="7736840" cy="2692400"/>
        </p:xfrm>
        <a:graphic>
          <a:graphicData uri="http://schemas.openxmlformats.org/drawingml/2006/table">
            <a:tbl>
              <a:tblPr firstRow="1" firstCol="1" bandRow="1">
                <a:tableStyleId>{5940675A-B579-460E-94D1-54222C63F5DA}</a:tableStyleId>
              </a:tblPr>
              <a:tblGrid>
                <a:gridCol w="515620"/>
                <a:gridCol w="7221220"/>
              </a:tblGrid>
              <a:tr h="26924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情感</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分类</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en-US" sz="1695" kern="100" dirty="0">
                          <a:effectLst/>
                          <a:latin typeface="微软雅黑" panose="020B0503020204020204" charset="-122"/>
                          <a:ea typeface="微软雅黑" panose="020B0503020204020204" charset="-122"/>
                        </a:rPr>
                        <a:t>    1. </a:t>
                      </a:r>
                      <a:r>
                        <a:rPr lang="zh-CN" sz="1695" kern="100" dirty="0">
                          <a:effectLst/>
                          <a:latin typeface="微软雅黑" panose="020B0503020204020204" charset="-122"/>
                          <a:ea typeface="微软雅黑" panose="020B0503020204020204" charset="-122"/>
                        </a:rPr>
                        <a:t>历览历史点滴</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提出自己观点。如杜牧的《题乌江亭》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作者只是以旁观者的身份</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为项羽负气自刎而惋惜。</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悲吟古人际遇</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暗伤己之情怀。要么缅怀前贤</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表达敬仰或惋惜</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要么类比古人</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寄托伤感或哀思。如李商隐的《贾生》</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是典型的借古伤己诗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作者借贾谊的遭遇</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抒发自己怀才不遇的感慨。</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 </a:t>
                      </a:r>
                      <a:r>
                        <a:rPr lang="zh-CN" sz="1695" kern="100" dirty="0">
                          <a:effectLst/>
                          <a:latin typeface="微软雅黑" panose="020B0503020204020204" charset="-122"/>
                          <a:ea typeface="微软雅黑" panose="020B0503020204020204" charset="-122"/>
                        </a:rPr>
                        <a:t>借论古之得失</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讽时劝世忧国。要么托古讽今</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以历史的经验教训对统治者进行嘲讽</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要么以古鉴今</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劝诫统治者莫走老路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要么忧国忧民</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对国家命运充满担忧</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对黎民疾苦深表同情</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1211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61624" y="2367747"/>
          <a:ext cx="7736840" cy="3028950"/>
        </p:xfrm>
        <a:graphic>
          <a:graphicData uri="http://schemas.openxmlformats.org/drawingml/2006/table">
            <a:tbl>
              <a:tblPr firstRow="1" firstCol="1" bandRow="1">
                <a:tableStyleId>{5940675A-B579-460E-94D1-54222C63F5DA}</a:tableStyleId>
              </a:tblPr>
              <a:tblGrid>
                <a:gridCol w="515620"/>
                <a:gridCol w="7221220"/>
              </a:tblGrid>
              <a:tr h="30289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角度</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弄清史实。咏史诗具有很强的历史性</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鉴赏时首先就要对作品所涉及的史实和人物有一定的了解。当然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题中的注解</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有时也能很好地帮我们完成这一步。</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体会意图。作者的创作</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一定有现实的原因</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也会有其创作目的。如杜甫经历了“安史之乱”等社会动荡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有家难归</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国运堪忧。因此</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他的诗作多写百姓之苦、社会之黑暗等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其创作意图就很容易捕捉到。</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 </a:t>
                      </a:r>
                      <a:r>
                        <a:rPr lang="zh-CN" sz="1695" kern="100" dirty="0">
                          <a:effectLst/>
                          <a:latin typeface="微软雅黑" panose="020B0503020204020204" charset="-122"/>
                          <a:ea typeface="微软雅黑" panose="020B0503020204020204" charset="-122"/>
                        </a:rPr>
                        <a:t>分析写法。不同的写法</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是由主题的需要决定的。有以景衬情的</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如苏轼的《念奴娇·赤壁怀古》</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有发表议论的</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如清代刘献廷的《王昭君》</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也有做正反对比或是侧面烘托的。另外</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引用典故也是咏史诗常用的表达技巧</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1211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然后回答问题。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过陈琳墓</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温庭筠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曾于青史见遗文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今日飘蓬过此坟。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词客有灵应识我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霸才无主始怜君。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石麟埋没藏春草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铜雀荒凉对暮云。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莫怪临风倍惆怅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欲将书剑学从军。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这首诗借什么历史感叹了怎样的情怀</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64783" y="2209205"/>
            <a:ext cx="7632793" cy="24395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38480" y="2210429"/>
            <a:ext cx="7619048" cy="206819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这首咏怀古迹的诗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表面上是凭吊古人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实际上是作者自抒身世遭遇之感。全诗贯穿着诗人自己和陈琳之间的不同时代、不同际遇的对比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表现了诗人因“霸才无主”引起的生不逢时之感。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这是一首咏史诗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借凭吊历史人物而抒发个人遭遇的情怀。要理解表达作者情感的关键句“莫怪临风倍惆怅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欲将书剑学从军”。</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04831" y="1959215"/>
            <a:ext cx="7632793" cy="24118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1960439"/>
            <a:ext cx="7619048"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我曾在史书上拜读过您留下的文章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今天在漂流蓬转的生活中又正好经过您的坟墓。假如您在天有灵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想必会真正了解我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有经世之才而无主依托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我开始怜慕您。墓前的石麒麟已经被萋萋春草埋没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魏武帝的铜雀台一片荒凉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遥对着暮云。请别怪我临风凭吊而倍感悲伤惆怅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我也想要效仿先贤携带书剑去从军。</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88147"/>
            <a:ext cx="7655392" cy="73850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（二）咏物诗</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540" b="1" kern="100" dirty="0">
                <a:solidFill>
                  <a:srgbClr val="EF8340"/>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715141" y="2407015"/>
          <a:ext cx="7687945" cy="2590800"/>
        </p:xfrm>
        <a:graphic>
          <a:graphicData uri="http://schemas.openxmlformats.org/drawingml/2006/table">
            <a:tbl>
              <a:tblPr>
                <a:tableStyleId>{5940675A-B579-460E-94D1-54222C63F5DA}</a:tableStyleId>
              </a:tblPr>
              <a:tblGrid>
                <a:gridCol w="614680"/>
                <a:gridCol w="7073265"/>
              </a:tblGrid>
              <a:tr h="159766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rPr>
                        <a:t>释义</a:t>
                      </a:r>
                      <a:endParaRPr lang="zh-CN" sz="1695" kern="100" dirty="0">
                        <a:solidFill>
                          <a:schemeClr val="tx1"/>
                        </a:solidFill>
                        <a:latin typeface="微软雅黑" panose="020B0503020204020204" charset="-122"/>
                        <a:ea typeface="微软雅黑" panose="020B0503020204020204" charset="-122"/>
                        <a:cs typeface="+mn-cs"/>
                      </a:endParaRPr>
                    </a:p>
                  </a:txBody>
                  <a:tcPr marL="0" marR="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咏物诗就是托物言志或借物抒情的诗歌</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通过对事物的咏叹体现人文思想。咏物诗中所咏之“物”往往是作者的自况</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与作者的自我形象融合在一起</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作者在描摹事物中寄托了一定的感情。在诗中作者或流露出一定的人生态度</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或寄寓美好的愿望</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或包含生活的哲理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或表现作者的生活情趣</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r h="993140">
                <a:tc>
                  <a:txBody>
                    <a:bodyPr/>
                    <a:lstStyle/>
                    <a:p>
                      <a:pPr marL="0" marR="0" lvl="0" indent="0" algn="ctr" defTabSz="2118995" rtl="0" eaLnBrk="1" fontAlgn="auto" latinLnBrk="0" hangingPunct="1">
                        <a:lnSpc>
                          <a:spcPct val="130000"/>
                        </a:lnSpc>
                        <a:spcBef>
                          <a:spcPts val="0"/>
                        </a:spcBef>
                        <a:spcAft>
                          <a:spcPts val="0"/>
                        </a:spcAft>
                        <a:buClrTx/>
                        <a:buSzTx/>
                        <a:buFontTx/>
                        <a:buNone/>
                        <a:defRPr/>
                      </a:pPr>
                      <a:r>
                        <a:rPr lang="zh-CN" altLang="en-US" sz="1695" kern="100" dirty="0">
                          <a:latin typeface="微软雅黑" panose="020B0503020204020204" charset="-122"/>
                          <a:ea typeface="微软雅黑" panose="020B0503020204020204" charset="-122"/>
                        </a:rPr>
                        <a:t>情感分类</a:t>
                      </a:r>
                      <a:endParaRPr lang="zh-CN" sz="1695" kern="100" dirty="0">
                        <a:solidFill>
                          <a:schemeClr val="tx1"/>
                        </a:solidFill>
                        <a:latin typeface="微软雅黑" panose="020B0503020204020204" charset="-122"/>
                        <a:ea typeface="微软雅黑" panose="020B0503020204020204" charset="-122"/>
                        <a:cs typeface="+mn-cs"/>
                      </a:endParaRPr>
                    </a:p>
                  </a:txBody>
                  <a:tcPr marL="0" marR="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单纯咏物</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表达喜爱或赞美之情。如贺知章的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咏柳</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723549" y="1988147"/>
          <a:ext cx="7673975" cy="9080500"/>
        </p:xfrm>
        <a:graphic>
          <a:graphicData uri="http://schemas.openxmlformats.org/drawingml/2006/table">
            <a:tbl>
              <a:tblPr>
                <a:tableStyleId>{5940675A-B579-460E-94D1-54222C63F5DA}</a:tableStyleId>
              </a:tblPr>
              <a:tblGrid>
                <a:gridCol w="396240"/>
                <a:gridCol w="7277735"/>
              </a:tblGrid>
              <a:tr h="9080500">
                <a:tc>
                  <a:txBody>
                    <a:bodyPr/>
                    <a:lstStyle/>
                    <a:p>
                      <a:pPr marL="0" algn="ctr"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情感分类</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marR="0" lvl="0" indent="0" algn="l" defTabSz="2118995" rtl="0" eaLnBrk="1" fontAlgn="auto" latinLnBrk="0" hangingPunct="1">
                        <a:lnSpc>
                          <a:spcPts val="65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托物言志</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寓意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。名为咏物</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实则咏人与抒情。往往通过描摹物象写其特征与精神</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融入个人的情感</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或借物抒怀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或以物自喻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或感己伤时。如李纲的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病牛</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耕犁千亩实千箱</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力尽筋疲谁复伤</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但得众生皆得饱</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不辞羸病卧残阳。”借牛任劳任怨、志在众生、唯有奉献、别无他求的性格特点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表达自己耿耿不忘抗金报国、一心为社稷苍生的人生追求。</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marL="0" algn="l" defTabSz="2118995" rtl="0" eaLnBrk="1" latinLnBrk="0" hangingPunct="1">
                        <a:lnSpc>
                          <a:spcPts val="6500"/>
                        </a:lnSpc>
                        <a:spcAft>
                          <a:spcPts val="0"/>
                        </a:spcAft>
                      </a:pPr>
                      <a:r>
                        <a:rPr lang="en-US" altLang="zh-CN" sz="1695" kern="100" dirty="0">
                          <a:solidFill>
                            <a:schemeClr val="tx1"/>
                          </a:solidFill>
                          <a:latin typeface="微软雅黑" panose="020B0503020204020204" charset="-122"/>
                          <a:ea typeface="微软雅黑" panose="020B0503020204020204" charset="-122"/>
                        </a:rPr>
                        <a:t>   3. </a:t>
                      </a:r>
                      <a:r>
                        <a:rPr lang="zh-CN" altLang="en-US" sz="1695" kern="100" dirty="0">
                          <a:solidFill>
                            <a:schemeClr val="tx1"/>
                          </a:solidFill>
                          <a:latin typeface="微软雅黑" panose="020B0503020204020204" charset="-122"/>
                          <a:ea typeface="微软雅黑" panose="020B0503020204020204" charset="-122"/>
                        </a:rPr>
                        <a:t>托物喻理。通过咏物来表达一定的哲学或社会道理。如苏轼的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琴诗</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若言琴上有琴声</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放在匣中何不鸣</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若言声在指头上</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何不于君指上听</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此诗道出只有主体与客体密切配合才能演奏出美妙的音乐的道理。</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4. </a:t>
                      </a:r>
                      <a:r>
                        <a:rPr lang="zh-CN" altLang="en-US" sz="1695" kern="100" dirty="0">
                          <a:solidFill>
                            <a:schemeClr val="tx1"/>
                          </a:solidFill>
                          <a:latin typeface="微软雅黑" panose="020B0503020204020204" charset="-122"/>
                          <a:ea typeface="微软雅黑" panose="020B0503020204020204" charset="-122"/>
                        </a:rPr>
                        <a:t>托物讽世。通过咏物来揭示或批判社会的不公平现象。如罗隐的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蜂</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不论平地与山尖</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无限风光尽被占。采得百花成蜜后</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为谁辛苦为谁甜</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赞颂勤劳无私者的同时</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更讽刺了那些不劳而获者</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859095" y="2126690"/>
          <a:ext cx="7508875" cy="2355850"/>
        </p:xfrm>
        <a:graphic>
          <a:graphicData uri="http://schemas.openxmlformats.org/drawingml/2006/table">
            <a:tbl>
              <a:tblPr>
                <a:tableStyleId>{5940675A-B579-460E-94D1-54222C63F5DA}</a:tableStyleId>
              </a:tblPr>
              <a:tblGrid>
                <a:gridCol w="360045"/>
                <a:gridCol w="7148830"/>
              </a:tblGrid>
              <a:tr h="235585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答题角度</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en-US" altLang="zh-CN" sz="1695" kern="100" dirty="0">
                          <a:solidFill>
                            <a:schemeClr val="tx1"/>
                          </a:solidFill>
                          <a:latin typeface="微软雅黑" panose="020B0503020204020204" charset="-122"/>
                          <a:ea typeface="微软雅黑" panose="020B0503020204020204" charset="-122"/>
                        </a:rPr>
                        <a:t>   1. </a:t>
                      </a:r>
                      <a:r>
                        <a:rPr lang="zh-CN" altLang="en-US" sz="1695" kern="100" dirty="0">
                          <a:solidFill>
                            <a:schemeClr val="tx1"/>
                          </a:solidFill>
                          <a:latin typeface="微软雅黑" panose="020B0503020204020204" charset="-122"/>
                          <a:ea typeface="微软雅黑" panose="020B0503020204020204" charset="-122"/>
                        </a:rPr>
                        <a:t>抓住“物”的形象特征。从具体描写物象的诗句入手</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从物象的颜色、气味、声音、动作、形态等特征出发</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挖掘出物象的个性气质、精神品质等。</a:t>
                      </a:r>
                      <a:endParaRPr lang="zh-CN" altLang="en-US" sz="1695" kern="100" dirty="0">
                        <a:solidFill>
                          <a:schemeClr val="tx1"/>
                        </a:solidFill>
                        <a:latin typeface="微软雅黑" panose="020B0503020204020204" charset="-122"/>
                        <a:ea typeface="微软雅黑" panose="020B0503020204020204" charset="-122"/>
                      </a:endParaRPr>
                    </a:p>
                    <a:p>
                      <a:pPr marL="0" marR="0" indent="0" algn="l" defTabSz="2118995" rtl="0" eaLnBrk="1" fontAlgn="auto" latinLnBrk="0" hangingPunct="1">
                        <a:lnSpc>
                          <a:spcPct val="1300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理解“物”寄托的思想情感。一般来说</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咏物诗中寄托的思想情感往往跟诗人的经历遭际、情趣爱好、人生态度、生活作风、价值取向等有关系。</a:t>
                      </a:r>
                      <a:endParaRPr lang="zh-CN" altLang="en-US" sz="1695" kern="100" dirty="0">
                        <a:solidFill>
                          <a:schemeClr val="tx1"/>
                        </a:solidFill>
                        <a:latin typeface="微软雅黑" panose="020B0503020204020204" charset="-122"/>
                        <a:ea typeface="微软雅黑" panose="020B0503020204020204" charset="-122"/>
                      </a:endParaRPr>
                    </a:p>
                    <a:p>
                      <a:pPr marL="0" marR="0" indent="0" algn="l" defTabSz="2118995" rtl="0" eaLnBrk="1" fontAlgn="auto" latinLnBrk="0" hangingPunct="1">
                        <a:lnSpc>
                          <a:spcPct val="1300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分析诗的写作技巧。一般来说</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从表达方式上是托物言志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从修辞角度看有拟人、比喻</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从描写方式上讲有正面描写和侧面描写</a:t>
                      </a:r>
                      <a:endParaRPr lang="zh-CN" altLang="en-US" sz="1695" kern="100" dirty="0">
                        <a:solidFill>
                          <a:schemeClr val="tx1"/>
                        </a:solidFill>
                        <a:latin typeface="微软雅黑" panose="020B0503020204020204" charset="-122"/>
                        <a:ea typeface="微软雅黑" panose="020B0503020204020204" charset="-122"/>
                      </a:endParaRPr>
                    </a:p>
                    <a:p>
                      <a:pPr marL="0" marR="0" indent="0" algn="l" defTabSz="2118995" rtl="0" eaLnBrk="1" fontAlgn="auto" latinLnBrk="0" hangingPunct="1">
                        <a:lnSpc>
                          <a:spcPct val="130000"/>
                        </a:lnSpc>
                        <a:spcBef>
                          <a:spcPts val="0"/>
                        </a:spcBef>
                        <a:spcAft>
                          <a:spcPts val="0"/>
                        </a:spcAft>
                        <a:buClrTx/>
                        <a:buSzTx/>
                        <a:buFontTx/>
                        <a:buNone/>
                        <a:defRPr/>
                      </a:pP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92842" y="2071273"/>
            <a:ext cx="7752002" cy="29249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99278" y="2113721"/>
            <a:ext cx="7669534" cy="308737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点明了地点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齐州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、事件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送祖三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送别诗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短暂的相逢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还未尽情喜悦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却又离别在即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现在又悲伤起来了。为友人饯行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我已经感到离别的悲伤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想到自己又要独自回到荒城更感惆怅。天凉了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刺骨的寒风带着几丝哀伤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远方的山依旧是那般明净清幽。黄昏时分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那湍急的河水亦奔腾咆哮着流向远方。解开那紧系的缆绳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转眼间友人已然远去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只在身后留下滔滔河水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而我依旧伫立在河边远望着友人离去的方向。</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荒城”“天寒”“远山”“日暮”“长河”。</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表情词语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笑”“泣”“伤离”“愁”。</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76555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3.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然后回答问题。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咏素蝶诗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刘孝绰</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注</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endParaRPr lang="en-US" altLang="zh-CN"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随蜂绕绿蕙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避雀隐青微。映日忽争起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因风乍共归。</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出没花中见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参差叶际飞。芳华幸勿谢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嘉树欲相依。</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刘孝绰</a:t>
            </a:r>
            <a:r>
              <a:rPr lang="en-US" altLang="zh-CN" sz="1540" kern="100" dirty="0">
                <a:latin typeface="微软雅黑" panose="020B0503020204020204" charset="-122"/>
                <a:ea typeface="微软雅黑" panose="020B0503020204020204" charset="-122"/>
                <a:cs typeface="Courier New" panose="02070309020205020404" pitchFamily="49" charset="0"/>
              </a:rPr>
              <a:t>(481—539):</a:t>
            </a:r>
            <a:r>
              <a:rPr lang="zh-CN" altLang="en-US" sz="1540" kern="100" dirty="0">
                <a:latin typeface="微软雅黑" panose="020B0503020204020204" charset="-122"/>
                <a:ea typeface="微软雅黑" panose="020B0503020204020204" charset="-122"/>
                <a:cs typeface="Courier New" panose="02070309020205020404" pitchFamily="49" charset="0"/>
              </a:rPr>
              <a:t>南朝梁文学家</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彭城</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今江苏徐州</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人。文名颇盛</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因恃才傲物</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而为人所忌恨</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仕途数起数伏。</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这首诗有什么含意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采用了什么表达技巧</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04831" y="1959214"/>
            <a:ext cx="7632793" cy="3275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1960439"/>
            <a:ext cx="7619048" cy="308737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这首诗通过对素蝶活动的描写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表现了诗人在现实生活中的悲欢、沉浮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最后两句突出了作者对美好事物的依恋和向往。采用了托物言志的手法。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本题考查鉴赏诗歌的思想内容和表达技巧的能力。解题时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应结合注释了解作者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进而分析诗中“物”与“志”的关系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准确把握作者的思想感情。第二问作答时应力求语言简明。咏物之作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意在借物以抒情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托物以言志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此诗并非泛泛的咏蝶之作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而是寄寓了诗人的身世之感。史载刘孝绰自幼聪颖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然恃才傲物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一生仕途坎坷。此诗前六句描摹素蝶形象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末二句以素蝶口吻表白情感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透露出诗人对未来生活的渴望与追求。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04831" y="1959214"/>
            <a:ext cx="7632793" cy="3275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1960439"/>
            <a:ext cx="7619048"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素蝶忽而随蜂在绿草丛上盘旋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忽而为了躲避鸟雀而隐匿在微叶下。映着明媚的阳光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争着飞向天空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忽然大风袭来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只好匆忙踏上回程。在锦簇的花团中若隐若现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在参差的密叶里穿进穿出。素蝶希望百花不要凋谢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希望与嘉树长久相依。</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88147"/>
            <a:ext cx="7655392" cy="73850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（三）羁旅诗</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540" b="1" kern="100" dirty="0">
                <a:solidFill>
                  <a:srgbClr val="EF8340"/>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935087" y="2459195"/>
          <a:ext cx="7453630" cy="1682750"/>
        </p:xfrm>
        <a:graphic>
          <a:graphicData uri="http://schemas.openxmlformats.org/drawingml/2006/table">
            <a:tbl>
              <a:tblPr>
                <a:tableStyleId>{5940675A-B579-460E-94D1-54222C63F5DA}</a:tableStyleId>
              </a:tblPr>
              <a:tblGrid>
                <a:gridCol w="443230"/>
                <a:gridCol w="7010400"/>
              </a:tblGrid>
              <a:tr h="1682750">
                <a:tc>
                  <a:txBody>
                    <a:bodyPr/>
                    <a:lstStyle/>
                    <a:p>
                      <a:pPr marL="0" algn="ctr" defTabSz="2118995" rtl="0" eaLnBrk="1" latinLnBrk="0" hangingPunct="1">
                        <a:lnSpc>
                          <a:spcPct val="130000"/>
                        </a:lnSpc>
                        <a:spcAft>
                          <a:spcPts val="0"/>
                        </a:spcAft>
                      </a:pPr>
                      <a:r>
                        <a:rPr lang="zh-CN" sz="1695" kern="100" dirty="0">
                          <a:solidFill>
                            <a:schemeClr val="tx1"/>
                          </a:solidFill>
                          <a:latin typeface="微软雅黑" panose="020B0503020204020204" charset="-122"/>
                          <a:ea typeface="微软雅黑" panose="020B0503020204020204" charset="-122"/>
                        </a:rPr>
                        <a:t>释义</a:t>
                      </a:r>
                      <a:endParaRPr lang="zh-CN" sz="1695" kern="100" dirty="0">
                        <a:solidFill>
                          <a:schemeClr val="tx1"/>
                        </a:solidFill>
                        <a:latin typeface="微软雅黑" panose="020B0503020204020204" charset="-122"/>
                        <a:ea typeface="微软雅黑" panose="020B0503020204020204" charset="-122"/>
                        <a:cs typeface="+mn-cs"/>
                      </a:endParaRPr>
                    </a:p>
                  </a:txBody>
                  <a:tcPr marL="0" marR="0"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　诗人长期客居在外</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滞留他乡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或漂泊异地</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或谋求仕途</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或被贬后跋涉于赴任途中</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或游历名山大川</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或探亲访友。他们眼中有所见</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耳中有所闻</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心中有所感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由此触发灵感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写下的诗篇</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就叫作羁旅诗。诗题中多含有“客舍”“登高”“望月”“忆”“寄”“行”“思”等词语以及元宵、中秋、重阳、除夕等节日名</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803677" y="2320652"/>
          <a:ext cx="7508875" cy="7429500"/>
        </p:xfrm>
        <a:graphic>
          <a:graphicData uri="http://schemas.openxmlformats.org/drawingml/2006/table">
            <a:tbl>
              <a:tblPr>
                <a:tableStyleId>{5940675A-B579-460E-94D1-54222C63F5DA}</a:tableStyleId>
              </a:tblPr>
              <a:tblGrid>
                <a:gridCol w="387985"/>
                <a:gridCol w="7120890"/>
              </a:tblGrid>
              <a:tr h="7429500">
                <a:tc>
                  <a:txBody>
                    <a:bodyPr/>
                    <a:lstStyle/>
                    <a:p>
                      <a:pPr marL="0" algn="ctr"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情感分类</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algn="l" defTabSz="2118995" rtl="0" eaLnBrk="1" latinLnBrk="0" hangingPunct="1">
                        <a:lnSpc>
                          <a:spcPts val="6500"/>
                        </a:lnSpc>
                        <a:spcAft>
                          <a:spcPts val="0"/>
                        </a:spcAft>
                      </a:pPr>
                      <a:r>
                        <a:rPr lang="en-US" altLang="zh-CN" sz="1695" kern="100" dirty="0">
                          <a:solidFill>
                            <a:schemeClr val="tx1"/>
                          </a:solidFill>
                          <a:latin typeface="微软雅黑" panose="020B0503020204020204" charset="-122"/>
                          <a:ea typeface="微软雅黑" panose="020B0503020204020204" charset="-122"/>
                        </a:rPr>
                        <a:t>   1. </a:t>
                      </a:r>
                      <a:r>
                        <a:rPr lang="zh-CN" altLang="en-US" sz="1695" kern="100" dirty="0">
                          <a:solidFill>
                            <a:schemeClr val="tx1"/>
                          </a:solidFill>
                          <a:latin typeface="微软雅黑" panose="020B0503020204020204" charset="-122"/>
                          <a:ea typeface="微软雅黑" panose="020B0503020204020204" charset="-122"/>
                        </a:rPr>
                        <a:t>漂泊天涯的思乡之情。叙写客居他乡的艰难</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抒写漂泊无定的孤苦。借旅途所见所闻</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抒发内心的孤独、凄凉及思乡之情。如孟浩然的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宿建德江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移舟泊烟渚</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日暮客愁新。野旷天低树</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江清月近人。”全诗抒写了羁旅途中淡淡的愁思。</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望尽天涯的怀人之愁。感念亲情之深</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表达对亲人的思念。如杜甫的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月夜忆舍弟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羁旅他乡的忧怨悲愤。或凝聚人生感叹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流露年华易逝的苦闷</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或抒发独居他乡、不得重用、怀才不遇、报国无门的孤独寂寞、忧怨愤慨之情。如杜甫的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登高</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
        <p:nvSpPr>
          <p:cNvPr id="9" name="TextBox 68"/>
          <p:cNvSpPr txBox="1"/>
          <p:nvPr/>
        </p:nvSpPr>
        <p:spPr>
          <a:xfrm>
            <a:off x="696060" y="1977949"/>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803677" y="2320652"/>
          <a:ext cx="7508875" cy="7429500"/>
        </p:xfrm>
        <a:graphic>
          <a:graphicData uri="http://schemas.openxmlformats.org/drawingml/2006/table">
            <a:tbl>
              <a:tblPr>
                <a:tableStyleId>{5940675A-B579-460E-94D1-54222C63F5DA}</a:tableStyleId>
              </a:tblPr>
              <a:tblGrid>
                <a:gridCol w="387985"/>
                <a:gridCol w="7120890"/>
              </a:tblGrid>
              <a:tr h="7429500">
                <a:tc>
                  <a:txBody>
                    <a:bodyPr/>
                    <a:lstStyle/>
                    <a:p>
                      <a:pPr marL="0" algn="ctr"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答题</a:t>
                      </a:r>
                      <a:endParaRPr lang="zh-CN" altLang="en-US" sz="1695" kern="100" dirty="0">
                        <a:solidFill>
                          <a:schemeClr val="tx1"/>
                        </a:solidFill>
                        <a:latin typeface="微软雅黑" panose="020B0503020204020204" charset="-122"/>
                        <a:ea typeface="微软雅黑" panose="020B0503020204020204" charset="-122"/>
                      </a:endParaRPr>
                    </a:p>
                    <a:p>
                      <a:pPr marL="0" algn="ctr"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角度</a:t>
                      </a:r>
                      <a:endParaRPr lang="zh-CN" altLang="en-US" sz="1695" kern="100" dirty="0">
                        <a:solidFill>
                          <a:schemeClr val="tx1"/>
                        </a:solidFill>
                        <a:latin typeface="微软雅黑" panose="020B0503020204020204" charset="-122"/>
                        <a:ea typeface="微软雅黑" panose="020B0503020204020204" charset="-122"/>
                      </a:endParaRPr>
                    </a:p>
                  </a:txBody>
                  <a:tcPr marL="20769" marR="20769" marT="0" marB="0" anchor="ctr"/>
                </a:tc>
                <a:tc>
                  <a:txBody>
                    <a:bodyPr/>
                    <a:lstStyle/>
                    <a:p>
                      <a:pPr marL="0" algn="l" defTabSz="2118995" rtl="0" eaLnBrk="1" latinLnBrk="0" hangingPunct="1">
                        <a:lnSpc>
                          <a:spcPts val="6500"/>
                        </a:lnSpc>
                        <a:spcAft>
                          <a:spcPts val="0"/>
                        </a:spcAft>
                      </a:pPr>
                      <a:r>
                        <a:rPr lang="en-US" altLang="zh-CN" sz="1695" kern="100" dirty="0">
                          <a:solidFill>
                            <a:schemeClr val="tx1"/>
                          </a:solidFill>
                          <a:latin typeface="微软雅黑" panose="020B0503020204020204" charset="-122"/>
                          <a:ea typeface="微软雅黑" panose="020B0503020204020204" charset="-122"/>
                        </a:rPr>
                        <a:t>   1. </a:t>
                      </a:r>
                      <a:r>
                        <a:rPr lang="zh-CN" altLang="en-US" sz="1695" kern="100" dirty="0">
                          <a:solidFill>
                            <a:schemeClr val="tx1"/>
                          </a:solidFill>
                          <a:latin typeface="微软雅黑" panose="020B0503020204020204" charset="-122"/>
                          <a:ea typeface="微软雅黑" panose="020B0503020204020204" charset="-122"/>
                        </a:rPr>
                        <a:t>抓意象。意象是鉴赏羁旅诗的最佳突破口</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要特别留心四种意象</a:t>
                      </a:r>
                      <a:r>
                        <a:rPr lang="en-US" altLang="zh-CN" sz="1695" kern="100" dirty="0">
                          <a:solidFill>
                            <a:schemeClr val="tx1"/>
                          </a:solidFill>
                          <a:latin typeface="微软雅黑" panose="020B0503020204020204" charset="-122"/>
                          <a:ea typeface="微软雅黑" panose="020B0503020204020204" charset="-122"/>
                        </a:rPr>
                        <a:t>:①</a:t>
                      </a:r>
                      <a:r>
                        <a:rPr lang="zh-CN" altLang="en-US" sz="1695" kern="100" dirty="0">
                          <a:solidFill>
                            <a:schemeClr val="tx1"/>
                          </a:solidFill>
                          <a:latin typeface="微软雅黑" panose="020B0503020204020204" charset="-122"/>
                          <a:ea typeface="微软雅黑" panose="020B0503020204020204" charset="-122"/>
                        </a:rPr>
                        <a:t>月</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月是故乡明”</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诗人移情于月</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象征人世间的聚散</a:t>
                      </a:r>
                      <a:r>
                        <a:rPr lang="en-US" altLang="zh-CN" sz="1695" kern="100" dirty="0">
                          <a:solidFill>
                            <a:schemeClr val="tx1"/>
                          </a:solidFill>
                          <a:latin typeface="微软雅黑" panose="020B0503020204020204" charset="-122"/>
                          <a:ea typeface="微软雅黑" panose="020B0503020204020204" charset="-122"/>
                        </a:rPr>
                        <a:t>;②</a:t>
                      </a:r>
                      <a:r>
                        <a:rPr lang="zh-CN" altLang="en-US" sz="1695" kern="100" dirty="0">
                          <a:solidFill>
                            <a:schemeClr val="tx1"/>
                          </a:solidFill>
                          <a:latin typeface="微软雅黑" panose="020B0503020204020204" charset="-122"/>
                          <a:ea typeface="微软雅黑" panose="020B0503020204020204" charset="-122"/>
                        </a:rPr>
                        <a:t>雁</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人归落雁后”</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它是触动诗人乡思的重要媒介</a:t>
                      </a:r>
                      <a:r>
                        <a:rPr lang="en-US" altLang="zh-CN" sz="1695" kern="100" dirty="0">
                          <a:solidFill>
                            <a:schemeClr val="tx1"/>
                          </a:solidFill>
                          <a:latin typeface="微软雅黑" panose="020B0503020204020204" charset="-122"/>
                          <a:ea typeface="微软雅黑" panose="020B0503020204020204" charset="-122"/>
                        </a:rPr>
                        <a:t>;③</a:t>
                      </a:r>
                      <a:r>
                        <a:rPr lang="zh-CN" altLang="en-US" sz="1695" kern="100" dirty="0">
                          <a:solidFill>
                            <a:schemeClr val="tx1"/>
                          </a:solidFill>
                          <a:latin typeface="微软雅黑" panose="020B0503020204020204" charset="-122"/>
                          <a:ea typeface="微软雅黑" panose="020B0503020204020204" charset="-122"/>
                        </a:rPr>
                        <a:t>危楼</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独自莫凭栏”</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古人常因思乡情切而登楼凭栏</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借此表现归思</a:t>
                      </a:r>
                      <a:r>
                        <a:rPr lang="en-US" altLang="zh-CN" sz="1695" kern="100" dirty="0">
                          <a:solidFill>
                            <a:schemeClr val="tx1"/>
                          </a:solidFill>
                          <a:latin typeface="微软雅黑" panose="020B0503020204020204" charset="-122"/>
                          <a:ea typeface="微软雅黑" panose="020B0503020204020204" charset="-122"/>
                        </a:rPr>
                        <a:t>;④</a:t>
                      </a:r>
                      <a:r>
                        <a:rPr lang="zh-CN" altLang="en-US" sz="1695" kern="100" dirty="0">
                          <a:solidFill>
                            <a:schemeClr val="tx1"/>
                          </a:solidFill>
                          <a:latin typeface="微软雅黑" panose="020B0503020204020204" charset="-122"/>
                          <a:ea typeface="微软雅黑" panose="020B0503020204020204" charset="-122"/>
                        </a:rPr>
                        <a:t>书信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家书抵万金”</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书信是用来传递相思之苦的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要领会诗中家信的作用。</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明情感。这类诗抒发的情感大致有</a:t>
                      </a:r>
                      <a:r>
                        <a:rPr lang="en-US" altLang="zh-CN" sz="1695" kern="100" dirty="0">
                          <a:solidFill>
                            <a:schemeClr val="tx1"/>
                          </a:solidFill>
                          <a:latin typeface="微软雅黑" panose="020B0503020204020204" charset="-122"/>
                          <a:ea typeface="微软雅黑" panose="020B0503020204020204" charset="-122"/>
                        </a:rPr>
                        <a:t>:①</a:t>
                      </a:r>
                      <a:r>
                        <a:rPr lang="zh-CN" altLang="en-US" sz="1695" kern="100" dirty="0">
                          <a:solidFill>
                            <a:schemeClr val="tx1"/>
                          </a:solidFill>
                          <a:latin typeface="微软雅黑" panose="020B0503020204020204" charset="-122"/>
                          <a:ea typeface="微软雅黑" panose="020B0503020204020204" charset="-122"/>
                        </a:rPr>
                        <a:t>羁旅孤凄之愁</a:t>
                      </a:r>
                      <a:r>
                        <a:rPr lang="en-US" altLang="zh-CN" sz="1695" kern="100" dirty="0">
                          <a:solidFill>
                            <a:schemeClr val="tx1"/>
                          </a:solidFill>
                          <a:latin typeface="微软雅黑" panose="020B0503020204020204" charset="-122"/>
                          <a:ea typeface="微软雅黑" panose="020B0503020204020204" charset="-122"/>
                        </a:rPr>
                        <a:t>;②</a:t>
                      </a:r>
                      <a:r>
                        <a:rPr lang="zh-CN" altLang="en-US" sz="1695" kern="100" dirty="0">
                          <a:solidFill>
                            <a:schemeClr val="tx1"/>
                          </a:solidFill>
                          <a:latin typeface="微软雅黑" panose="020B0503020204020204" charset="-122"/>
                          <a:ea typeface="微软雅黑" panose="020B0503020204020204" charset="-122"/>
                        </a:rPr>
                        <a:t>恋家怀人之思</a:t>
                      </a:r>
                      <a:r>
                        <a:rPr lang="en-US" altLang="zh-CN" sz="1695" kern="100" dirty="0">
                          <a:solidFill>
                            <a:schemeClr val="tx1"/>
                          </a:solidFill>
                          <a:latin typeface="微软雅黑" panose="020B0503020204020204" charset="-122"/>
                          <a:ea typeface="微软雅黑" panose="020B0503020204020204" charset="-122"/>
                        </a:rPr>
                        <a:t>;③</a:t>
                      </a:r>
                      <a:r>
                        <a:rPr lang="zh-CN" altLang="en-US" sz="1695" kern="100" dirty="0">
                          <a:solidFill>
                            <a:schemeClr val="tx1"/>
                          </a:solidFill>
                          <a:latin typeface="微软雅黑" panose="020B0503020204020204" charset="-122"/>
                          <a:ea typeface="微软雅黑" panose="020B0503020204020204" charset="-122"/>
                        </a:rPr>
                        <a:t>怀才不遇之苦</a:t>
                      </a:r>
                      <a:r>
                        <a:rPr lang="en-US" altLang="zh-CN" sz="1695" kern="100" dirty="0">
                          <a:solidFill>
                            <a:schemeClr val="tx1"/>
                          </a:solidFill>
                          <a:latin typeface="微软雅黑" panose="020B0503020204020204" charset="-122"/>
                          <a:ea typeface="微软雅黑" panose="020B0503020204020204" charset="-122"/>
                        </a:rPr>
                        <a:t>;④</a:t>
                      </a:r>
                      <a:r>
                        <a:rPr lang="zh-CN" altLang="en-US" sz="1695" kern="100" dirty="0">
                          <a:solidFill>
                            <a:schemeClr val="tx1"/>
                          </a:solidFill>
                          <a:latin typeface="微软雅黑" panose="020B0503020204020204" charset="-122"/>
                          <a:ea typeface="微软雅黑" panose="020B0503020204020204" charset="-122"/>
                        </a:rPr>
                        <a:t>厌战思家之情。</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晓手法。常见的手法有借景抒情、即事写情</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先写所遇之事纷扰</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再写对故园之思深浓</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。另外</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对面落笔”</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对写法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、虚实相生的手法也值得关注</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
        <p:nvSpPr>
          <p:cNvPr id="9" name="TextBox 68"/>
          <p:cNvSpPr txBox="1"/>
          <p:nvPr/>
        </p:nvSpPr>
        <p:spPr>
          <a:xfrm>
            <a:off x="696060" y="1977949"/>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41370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4.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阅读下面这首清诗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完成后面的题目。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摄山</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注</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秋夕作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屈大均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秋林无静树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叶落鸟频惊。一夜疑风雨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不知山月生。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松门开积翠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潭水入空明。渐觉天鸡晓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披衣念远征。</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摄山</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在今南京市栖霞区。公元</a:t>
            </a:r>
            <a:r>
              <a:rPr lang="en-US" altLang="zh-CN" sz="1540" kern="100" dirty="0">
                <a:latin typeface="微软雅黑" panose="020B0503020204020204" charset="-122"/>
                <a:ea typeface="微软雅黑" panose="020B0503020204020204" charset="-122"/>
                <a:cs typeface="Courier New" panose="02070309020205020404" pitchFamily="49" charset="0"/>
              </a:rPr>
              <a:t>1659</a:t>
            </a:r>
            <a:r>
              <a:rPr lang="zh-CN" altLang="en-US" sz="1540" kern="100" dirty="0">
                <a:latin typeface="微软雅黑" panose="020B0503020204020204" charset="-122"/>
                <a:ea typeface="微软雅黑" panose="020B0503020204020204" charset="-122"/>
                <a:cs typeface="Courier New" panose="02070309020205020404" pitchFamily="49" charset="0"/>
              </a:rPr>
              <a:t>年</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诗人客居南京时</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到此游览</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有感而作。</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颈联“松门开积翠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潭水入空明”描绘了一幅怎样的画面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本诗抒发了诗人什么样的情感</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04831" y="1959214"/>
            <a:ext cx="7632793" cy="3275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1960439"/>
            <a:ext cx="7619048"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打开松木门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满眼的苍翠之色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影子堆积交横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潭水也显得格外空阔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清澈透明。②抒发了游子的旅思乡愁。</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叙述“松门开积翠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潭水入空明”描绘的画面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需要抓住“积翠”“空明”等关键词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分析情感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可结合注释内容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推知本诗抒发的是羁旅之情。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秋天树林里安静极了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即使树叶落地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也会使鸟儿频频受惊。一夜松涛阵阵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疑是风雨到来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却不知道月亮已升到山头。打开松木门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满眼的苍翠之色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潭水也显得格外空阔清澈。慢慢察觉天将亮了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有鸡鸣声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随即披上衣衫挂念远行之事。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88147"/>
            <a:ext cx="7655392" cy="77089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（四）送别诗</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914512" y="2514613"/>
          <a:ext cx="7453630" cy="1943100"/>
        </p:xfrm>
        <a:graphic>
          <a:graphicData uri="http://schemas.openxmlformats.org/drawingml/2006/table">
            <a:tbl>
              <a:tblPr>
                <a:tableStyleId>{5940675A-B579-460E-94D1-54222C63F5DA}</a:tableStyleId>
              </a:tblPr>
              <a:tblGrid>
                <a:gridCol w="387985"/>
                <a:gridCol w="7065645"/>
              </a:tblGrid>
              <a:tr h="1943100">
                <a:tc>
                  <a:txBody>
                    <a:bodyPr/>
                    <a:lstStyle/>
                    <a:p>
                      <a:pPr marL="0" algn="ctr" defTabSz="2118995" rtl="0" eaLnBrk="1" latinLnBrk="0" hangingPunct="1">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释义</a:t>
                      </a:r>
                      <a:endParaRPr lang="zh-CN" sz="1695" kern="100" dirty="0">
                        <a:solidFill>
                          <a:schemeClr val="tx1"/>
                        </a:solidFill>
                        <a:latin typeface="微软雅黑" panose="020B0503020204020204" charset="-122"/>
                        <a:ea typeface="微软雅黑" panose="020B0503020204020204" charset="-122"/>
                        <a:cs typeface="+mn-cs"/>
                      </a:endParaRPr>
                    </a:p>
                  </a:txBody>
                  <a:tcPr marL="0" marR="0"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古人常常因某种原因不得不与家人、情人或亲朋好友离别</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送别之际</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人们往往设酒饯别</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折柳相送</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吟诗赠别</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表达依依不舍之情。此类诗标题中往往有“送”“别”“赠”“酬”。 送别诗一般以描写景物来表达离愁别绪</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或者直接抒写离愁别绪</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或者借此一吐胸中积愤或表明心志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或者重在劝勉、鼓励、安慰</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或者以上几个方面兼而有之</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817532" y="2435353"/>
          <a:ext cx="7508875" cy="2720340"/>
        </p:xfrm>
        <a:graphic>
          <a:graphicData uri="http://schemas.openxmlformats.org/drawingml/2006/table">
            <a:tbl>
              <a:tblPr>
                <a:tableStyleId>{5940675A-B579-460E-94D1-54222C63F5DA}</a:tableStyleId>
              </a:tblPr>
              <a:tblGrid>
                <a:gridCol w="387985"/>
                <a:gridCol w="7120890"/>
              </a:tblGrid>
              <a:tr h="2720340">
                <a:tc>
                  <a:txBody>
                    <a:bodyPr/>
                    <a:lstStyle/>
                    <a:p>
                      <a:pPr marL="0" algn="ctr" defTabSz="2118995" rtl="0" eaLnBrk="1" latinLnBrk="0" hangingPunct="1">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情感分类</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algn="l" defTabSz="2118995" rtl="0" eaLnBrk="1" latinLnBrk="0" hangingPunct="1">
                        <a:lnSpc>
                          <a:spcPct val="150000"/>
                        </a:lnSpc>
                        <a:spcAft>
                          <a:spcPts val="0"/>
                        </a:spcAft>
                      </a:pPr>
                      <a:r>
                        <a:rPr lang="en-US" altLang="zh-CN" sz="1695" kern="100" dirty="0">
                          <a:solidFill>
                            <a:schemeClr val="tx1"/>
                          </a:solidFill>
                          <a:latin typeface="微软雅黑" panose="020B0503020204020204" charset="-122"/>
                          <a:ea typeface="微软雅黑" panose="020B0503020204020204" charset="-122"/>
                        </a:rPr>
                        <a:t>   1. </a:t>
                      </a:r>
                      <a:r>
                        <a:rPr lang="zh-CN" altLang="en-US" sz="1695" kern="100" dirty="0">
                          <a:solidFill>
                            <a:schemeClr val="tx1"/>
                          </a:solidFill>
                          <a:latin typeface="微软雅黑" panose="020B0503020204020204" charset="-122"/>
                          <a:ea typeface="微软雅黑" panose="020B0503020204020204" charset="-122"/>
                        </a:rPr>
                        <a:t>依依惜别的不舍与伤感。</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离别后的思念与牵挂。</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对友人的安慰与勉励。</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4. </a:t>
                      </a:r>
                      <a:r>
                        <a:rPr lang="zh-CN" altLang="en-US" sz="1695" kern="100" dirty="0">
                          <a:solidFill>
                            <a:schemeClr val="tx1"/>
                          </a:solidFill>
                          <a:latin typeface="微软雅黑" panose="020B0503020204020204" charset="-122"/>
                          <a:ea typeface="微软雅黑" panose="020B0503020204020204" charset="-122"/>
                        </a:rPr>
                        <a:t>借送别友人表明自己的心志。</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5. </a:t>
                      </a:r>
                      <a:r>
                        <a:rPr lang="zh-CN" altLang="en-US" sz="1695" kern="100" dirty="0">
                          <a:solidFill>
                            <a:schemeClr val="tx1"/>
                          </a:solidFill>
                          <a:latin typeface="微软雅黑" panose="020B0503020204020204" charset="-122"/>
                          <a:ea typeface="微软雅黑" panose="020B0503020204020204" charset="-122"/>
                        </a:rPr>
                        <a:t>抒发对人生的感慨。</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要注意</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每首诗表达的情感往往不是单一的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而是多种情感交织在一起的集合体</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它丰富复杂却又不杂乱无章</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
        <p:nvSpPr>
          <p:cNvPr id="9" name="TextBox 68"/>
          <p:cNvSpPr txBox="1"/>
          <p:nvPr/>
        </p:nvSpPr>
        <p:spPr>
          <a:xfrm>
            <a:off x="696060" y="1977949"/>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752002"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9. </a:t>
            </a:r>
            <a:r>
              <a:rPr lang="zh-CN" altLang="en-US" sz="1695" dirty="0">
                <a:latin typeface="微软雅黑" panose="020B0503020204020204" charset="-122"/>
                <a:ea typeface="微软雅黑" panose="020B0503020204020204" charset="-122"/>
              </a:rPr>
              <a:t>下列对这首诗的赏析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还成泣”一方面表明友情是真挚、深厚的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另一方面短暂的“笑”对“泣”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又起了正面衬托作用。</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天寒远山净”表现出友人离去给自己造成的空虚感、落寞感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日暮长河急”更加重了心绪的缭乱。</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颈联借景抒情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借寒天、远山、日暮、长河等凄清的景象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传达出诗人的感伤之情。</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这首诗运用了细节描写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以伫立河边的细节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表现诗人内心的怅惘以及对友人的不舍。</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735148" y="4761375"/>
            <a:ext cx="7752002" cy="5818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97049" y="4816792"/>
            <a:ext cx="7669534"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正面衬托作用”错误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应该是“反衬作用”。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732939" y="2394073"/>
          <a:ext cx="7508875" cy="2720340"/>
        </p:xfrm>
        <a:graphic>
          <a:graphicData uri="http://schemas.openxmlformats.org/drawingml/2006/table">
            <a:tbl>
              <a:tblPr>
                <a:tableStyleId>{5940675A-B579-460E-94D1-54222C63F5DA}</a:tableStyleId>
              </a:tblPr>
              <a:tblGrid>
                <a:gridCol w="360045"/>
                <a:gridCol w="7148830"/>
              </a:tblGrid>
              <a:tr h="2720340">
                <a:tc>
                  <a:txBody>
                    <a:bodyPr/>
                    <a:lstStyle/>
                    <a:p>
                      <a:pPr marL="0" algn="ctr" defTabSz="2118995" rtl="0" eaLnBrk="1" latinLnBrk="0" hangingPunct="1">
                        <a:lnSpc>
                          <a:spcPct val="150000"/>
                        </a:lnSpc>
                        <a:spcAft>
                          <a:spcPts val="0"/>
                        </a:spcAft>
                      </a:pPr>
                      <a:r>
                        <a:rPr lang="zh-CN" altLang="en-US" sz="1695" kern="100" dirty="0">
                          <a:latin typeface="微软雅黑" panose="020B0503020204020204" charset="-122"/>
                          <a:ea typeface="微软雅黑" panose="020B0503020204020204" charset="-122"/>
                        </a:rPr>
                        <a:t>答题角度</a:t>
                      </a:r>
                      <a:endParaRPr lang="zh-CN" sz="1695" kern="100" dirty="0">
                        <a:solidFill>
                          <a:schemeClr val="dk1"/>
                        </a:solidFill>
                        <a:latin typeface="微软雅黑" panose="020B0503020204020204" charset="-122"/>
                        <a:ea typeface="微软雅黑" panose="020B0503020204020204" charset="-122"/>
                        <a:cs typeface="+mn-cs"/>
                      </a:endParaRPr>
                    </a:p>
                  </a:txBody>
                  <a:tcPr marL="20769" marR="20769"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en-US" altLang="zh-CN" sz="1695" kern="100" dirty="0">
                          <a:latin typeface="微软雅黑" panose="020B0503020204020204" charset="-122"/>
                          <a:ea typeface="微软雅黑" panose="020B0503020204020204" charset="-122"/>
                        </a:rPr>
                        <a:t>   1. </a:t>
                      </a:r>
                      <a:r>
                        <a:rPr lang="zh-CN" altLang="en-US" sz="1695" kern="100" dirty="0">
                          <a:latin typeface="微软雅黑" panose="020B0503020204020204" charset="-122"/>
                          <a:ea typeface="微软雅黑" panose="020B0503020204020204" charset="-122"/>
                        </a:rPr>
                        <a:t>要掌握送别诗的结构、写法。一般是即景抒情</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开头叙事或写景</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然后是抒情表意。就律诗而言</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首联叙事写意</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颔联写人、事</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或叙别</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或议论</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颈联写景</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或带思慕之情</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或说事</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颔联、颈联或颠倒并说亦可</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尾联说何时再会</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或嘱托</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或期望。</a:t>
                      </a:r>
                      <a:endParaRPr lang="zh-CN" altLang="en-US" sz="1695" kern="100" dirty="0">
                        <a:latin typeface="微软雅黑" panose="020B0503020204020204" charset="-122"/>
                        <a:ea typeface="微软雅黑" panose="020B0503020204020204" charset="-122"/>
                      </a:endParaRPr>
                    </a:p>
                    <a:p>
                      <a:pPr marL="0" marR="0" indent="0" algn="l" defTabSz="2118995" rtl="0" eaLnBrk="1" fontAlgn="auto" latinLnBrk="0" hangingPunct="1">
                        <a:lnSpc>
                          <a:spcPct val="150000"/>
                        </a:lnSpc>
                        <a:spcBef>
                          <a:spcPts val="0"/>
                        </a:spcBef>
                        <a:spcAft>
                          <a:spcPts val="0"/>
                        </a:spcAft>
                        <a:buClrTx/>
                        <a:buSzTx/>
                        <a:buFontTx/>
                        <a:buNone/>
                        <a:defRPr/>
                      </a:pPr>
                      <a:r>
                        <a:rPr lang="zh-CN" altLang="en-US" sz="1695" kern="100" dirty="0">
                          <a:latin typeface="微软雅黑" panose="020B0503020204020204" charset="-122"/>
                          <a:ea typeface="微软雅黑" panose="020B0503020204020204" charset="-122"/>
                        </a:rPr>
                        <a:t>　</a:t>
                      </a:r>
                      <a:r>
                        <a:rPr lang="en-US" altLang="zh-CN" sz="1695" kern="100" dirty="0">
                          <a:latin typeface="微软雅黑" panose="020B0503020204020204" charset="-122"/>
                          <a:ea typeface="微软雅黑" panose="020B0503020204020204" charset="-122"/>
                        </a:rPr>
                        <a:t>2. </a:t>
                      </a:r>
                      <a:r>
                        <a:rPr lang="zh-CN" altLang="en-US" sz="1695" kern="100" dirty="0">
                          <a:latin typeface="微软雅黑" panose="020B0503020204020204" charset="-122"/>
                          <a:ea typeface="微软雅黑" panose="020B0503020204020204" charset="-122"/>
                        </a:rPr>
                        <a:t>把握送别诗的常见意象</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如杨柳、长亭、短亭、劳劳亭、酒、月、阳关、舟、灞桥等。</a:t>
                      </a:r>
                      <a:endParaRPr lang="zh-CN" altLang="en-US" sz="1695" kern="100" dirty="0">
                        <a:latin typeface="微软雅黑" panose="020B0503020204020204" charset="-122"/>
                        <a:ea typeface="微软雅黑" panose="020B0503020204020204" charset="-122"/>
                      </a:endParaRPr>
                    </a:p>
                    <a:p>
                      <a:pPr marL="0" marR="0" indent="0" algn="l" defTabSz="2118995" rtl="0" eaLnBrk="1" fontAlgn="auto" latinLnBrk="0" hangingPunct="1">
                        <a:lnSpc>
                          <a:spcPct val="150000"/>
                        </a:lnSpc>
                        <a:spcBef>
                          <a:spcPts val="0"/>
                        </a:spcBef>
                        <a:spcAft>
                          <a:spcPts val="0"/>
                        </a:spcAft>
                        <a:buClrTx/>
                        <a:buSzTx/>
                        <a:buFontTx/>
                        <a:buNone/>
                        <a:defRPr/>
                      </a:pPr>
                      <a:r>
                        <a:rPr lang="zh-CN" altLang="en-US" sz="1695" kern="100" dirty="0">
                          <a:latin typeface="微软雅黑" panose="020B0503020204020204" charset="-122"/>
                          <a:ea typeface="微软雅黑" panose="020B0503020204020204" charset="-122"/>
                        </a:rPr>
                        <a:t>　</a:t>
                      </a:r>
                      <a:r>
                        <a:rPr lang="en-US" altLang="zh-CN" sz="1695" kern="100" dirty="0">
                          <a:latin typeface="微软雅黑" panose="020B0503020204020204" charset="-122"/>
                          <a:ea typeface="微软雅黑" panose="020B0503020204020204" charset="-122"/>
                        </a:rPr>
                        <a:t>3. </a:t>
                      </a:r>
                      <a:r>
                        <a:rPr lang="zh-CN" altLang="en-US" sz="1695" kern="100" dirty="0">
                          <a:latin typeface="微软雅黑" panose="020B0503020204020204" charset="-122"/>
                          <a:ea typeface="微软雅黑" panose="020B0503020204020204" charset="-122"/>
                        </a:rPr>
                        <a:t>掌握送别诗的情感内容。见“情感分类”</a:t>
                      </a:r>
                      <a:endParaRPr lang="zh-CN" altLang="en-US" sz="1695" kern="100" dirty="0">
                        <a:latin typeface="微软雅黑" panose="020B0503020204020204" charset="-122"/>
                        <a:ea typeface="微软雅黑" panose="020B0503020204020204" charset="-122"/>
                      </a:endParaRPr>
                    </a:p>
                  </a:txBody>
                  <a:tcPr marL="25656" marR="25656" marT="0" marB="0" anchor="ctr"/>
                </a:tc>
              </a:tr>
            </a:tbl>
          </a:graphicData>
        </a:graphic>
      </p:graphicFrame>
      <p:sp>
        <p:nvSpPr>
          <p:cNvPr id="9" name="TextBox 68"/>
          <p:cNvSpPr txBox="1"/>
          <p:nvPr/>
        </p:nvSpPr>
        <p:spPr>
          <a:xfrm>
            <a:off x="696060" y="1977949"/>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416941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阅读下面的诗歌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完成后面的题目。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送何遁山人归蜀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梅尧臣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春风入树绿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童稚望柴扉。远壑杜鹃</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前山蜀客归。</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到家逢社燕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下马浣征衣。终日自临水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应知已息机</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宋诗精华录</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杜鹃</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又名子规。②息机</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摆脱琐事杂务</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停止世俗活动。</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三、四两联是怎样借助想象之景来抒发情感的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请简要赏析。</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04831" y="1959214"/>
            <a:ext cx="7632793" cy="3275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1960439"/>
            <a:ext cx="7619048" cy="308737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颈联想象友人喜逢家乡的燕子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一洗征尘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表现出归家时轻松愉悦的心情。尾联进一步设想友人归家后悠闲自在的生活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寄托了对友人真诚的祝福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也暗含着诗人对超脱世俗的自由生活的向往。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意思对即可。若有其他看法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言之成理亦可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本题考查的是鉴赏诗歌中的思想感情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分析时先要紧扣三、四两联中所写的想象“逢社燕”“浣征衣”之景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终日自临水”“已息机”多了一份闲适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再揣摩所写之景营造的轻松愉悦的氛围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挖掘作者隐含在“景语”里面的“情语”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并结合全诗作答。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04831" y="1959214"/>
            <a:ext cx="7632793" cy="3275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1960439"/>
            <a:ext cx="7619048" cy="179006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春风吹来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染绿了树林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孩子们看着客人走出柴门。远方山谷中传来杜鹃的鸣叫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不如归去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不如归去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触痛了山南蜀客似箭的归心。想象他回到家里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刚好遇到燕子飞回来了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下马赶紧洗洗征衣上的灰尘。天天独自来到水边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知道自己已经摆脱了世俗杂务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可以轻松愉快地生活了。</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581352" y="1977068"/>
            <a:ext cx="7655392" cy="77089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（五）爱情闺怨诗</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692842" y="2514613"/>
          <a:ext cx="7868920" cy="6604000"/>
        </p:xfrm>
        <a:graphic>
          <a:graphicData uri="http://schemas.openxmlformats.org/drawingml/2006/table">
            <a:tbl>
              <a:tblPr>
                <a:tableStyleId>{5940675A-B579-460E-94D1-54222C63F5DA}</a:tableStyleId>
              </a:tblPr>
              <a:tblGrid>
                <a:gridCol w="321945"/>
                <a:gridCol w="7546975"/>
              </a:tblGrid>
              <a:tr h="2476500">
                <a:tc>
                  <a:txBody>
                    <a:bodyPr/>
                    <a:lstStyle/>
                    <a:p>
                      <a:pPr marL="0" algn="ctr"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释义</a:t>
                      </a:r>
                      <a:endParaRPr lang="zh-CN" sz="1695" kern="100" dirty="0">
                        <a:solidFill>
                          <a:schemeClr val="tx1"/>
                        </a:solidFill>
                        <a:latin typeface="微软雅黑" panose="020B0503020204020204" charset="-122"/>
                        <a:ea typeface="微软雅黑" panose="020B0503020204020204" charset="-122"/>
                        <a:cs typeface="+mn-cs"/>
                      </a:endParaRPr>
                    </a:p>
                  </a:txBody>
                  <a:tcPr marL="0" marR="0" marT="0" marB="0" anchor="ctr"/>
                </a:tc>
                <a:tc>
                  <a:txBody>
                    <a:bodyPr/>
                    <a:lstStyle/>
                    <a:p>
                      <a:pPr marL="0" marR="0" indent="0" algn="l" defTabSz="2118995" rtl="0" eaLnBrk="1" fontAlgn="auto" latinLnBrk="0" hangingPunct="1">
                        <a:lnSpc>
                          <a:spcPts val="6500"/>
                        </a:lnSpc>
                        <a:spcBef>
                          <a:spcPts val="0"/>
                        </a:spcBef>
                        <a:spcAft>
                          <a:spcPts val="0"/>
                        </a:spcAft>
                        <a:buClrTx/>
                        <a:buSzTx/>
                        <a:buFontTx/>
                        <a:buNone/>
                        <a:defRPr/>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爱情闺怨诗或主要描写男女爱慕之情和爱情生活</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或抒发离别相思之苦。标题中多含“怨”“怀”“思”“别”“忆”“望夫”“妇叹”“闺怨”“幽恨”或直接用“无题”等字眼</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r h="4127500">
                <a:tc>
                  <a:txBody>
                    <a:bodyPr/>
                    <a:lstStyle/>
                    <a:p>
                      <a:pPr marL="0" algn="ctr"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情感分类</a:t>
                      </a:r>
                      <a:endParaRPr lang="zh-CN" sz="1695" kern="100" dirty="0">
                        <a:solidFill>
                          <a:schemeClr val="tx1"/>
                        </a:solidFill>
                        <a:latin typeface="微软雅黑" panose="020B0503020204020204" charset="-122"/>
                        <a:ea typeface="微软雅黑" panose="020B0503020204020204" charset="-122"/>
                        <a:cs typeface="+mn-cs"/>
                      </a:endParaRPr>
                    </a:p>
                  </a:txBody>
                  <a:tcPr marL="0" marR="0" marT="0" marB="0" anchor="ctr"/>
                </a:tc>
                <a:tc>
                  <a:txBody>
                    <a:bodyPr/>
                    <a:lstStyle/>
                    <a:p>
                      <a:pPr marL="0" marR="0" indent="0" algn="l" defTabSz="2118995" rtl="0" eaLnBrk="1" fontAlgn="auto" latinLnBrk="0" hangingPunct="1">
                        <a:lnSpc>
                          <a:spcPts val="6500"/>
                        </a:lnSpc>
                        <a:spcBef>
                          <a:spcPts val="0"/>
                        </a:spcBef>
                        <a:spcAft>
                          <a:spcPts val="0"/>
                        </a:spcAft>
                        <a:buClrTx/>
                        <a:buSzTx/>
                        <a:buFontTx/>
                        <a:buNone/>
                        <a:defRPr/>
                      </a:pPr>
                      <a:r>
                        <a:rPr lang="en-US" altLang="zh-CN" sz="1695" kern="100" dirty="0">
                          <a:solidFill>
                            <a:schemeClr val="tx1"/>
                          </a:solidFill>
                          <a:latin typeface="微软雅黑" panose="020B0503020204020204" charset="-122"/>
                          <a:ea typeface="微软雅黑" panose="020B0503020204020204" charset="-122"/>
                        </a:rPr>
                        <a:t>   1. </a:t>
                      </a:r>
                      <a:r>
                        <a:rPr lang="zh-CN" altLang="en-US" sz="1695" kern="100" dirty="0">
                          <a:solidFill>
                            <a:schemeClr val="tx1"/>
                          </a:solidFill>
                          <a:latin typeface="微软雅黑" panose="020B0503020204020204" charset="-122"/>
                          <a:ea typeface="微软雅黑" panose="020B0503020204020204" charset="-122"/>
                        </a:rPr>
                        <a:t>表现夫妻之间相濡以沫的深厚感情。</a:t>
                      </a:r>
                      <a:endParaRPr lang="zh-CN" altLang="en-US" sz="1695" kern="100" dirty="0">
                        <a:solidFill>
                          <a:schemeClr val="tx1"/>
                        </a:solidFill>
                        <a:latin typeface="微软雅黑" panose="020B0503020204020204" charset="-122"/>
                        <a:ea typeface="微软雅黑" panose="020B0503020204020204" charset="-122"/>
                      </a:endParaRPr>
                    </a:p>
                    <a:p>
                      <a:pPr marL="0" marR="0" indent="0" algn="l" defTabSz="2118995" rtl="0" eaLnBrk="1" fontAlgn="auto" latinLnBrk="0" hangingPunct="1">
                        <a:lnSpc>
                          <a:spcPts val="65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孤苦幽寂的命运之悲。此类情感主要体现在宫怨诗中。</a:t>
                      </a:r>
                      <a:endParaRPr lang="zh-CN" altLang="en-US" sz="1695" kern="100" dirty="0">
                        <a:solidFill>
                          <a:schemeClr val="tx1"/>
                        </a:solidFill>
                        <a:latin typeface="微软雅黑" panose="020B0503020204020204" charset="-122"/>
                        <a:ea typeface="微软雅黑" panose="020B0503020204020204" charset="-122"/>
                      </a:endParaRPr>
                    </a:p>
                    <a:p>
                      <a:pPr marL="0" marR="0" indent="0" algn="l" defTabSz="2118995" rtl="0" eaLnBrk="1" fontAlgn="auto" latinLnBrk="0" hangingPunct="1">
                        <a:lnSpc>
                          <a:spcPts val="65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思妇空闺、思念亲人、盼夫早归、渴望团聚的哀伤之情。</a:t>
                      </a:r>
                      <a:endParaRPr lang="zh-CN" altLang="en-US" sz="1695" kern="100" dirty="0">
                        <a:solidFill>
                          <a:schemeClr val="tx1"/>
                        </a:solidFill>
                        <a:latin typeface="微软雅黑" panose="020B0503020204020204" charset="-122"/>
                        <a:ea typeface="微软雅黑" panose="020B0503020204020204" charset="-122"/>
                      </a:endParaRPr>
                    </a:p>
                    <a:p>
                      <a:pPr marL="0" marR="0" indent="0" algn="l" defTabSz="2118995" rtl="0" eaLnBrk="1" fontAlgn="auto" latinLnBrk="0" hangingPunct="1">
                        <a:lnSpc>
                          <a:spcPts val="65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4. </a:t>
                      </a:r>
                      <a:r>
                        <a:rPr lang="zh-CN" altLang="en-US" sz="1695" kern="100" dirty="0">
                          <a:solidFill>
                            <a:schemeClr val="tx1"/>
                          </a:solidFill>
                          <a:latin typeface="微软雅黑" panose="020B0503020204020204" charset="-122"/>
                          <a:ea typeface="微软雅黑" panose="020B0503020204020204" charset="-122"/>
                        </a:rPr>
                        <a:t>情梦难圆的遗憾与怅惘之情。</a:t>
                      </a:r>
                      <a:endParaRPr lang="zh-CN" altLang="en-US" sz="1695" kern="100" dirty="0">
                        <a:solidFill>
                          <a:schemeClr val="tx1"/>
                        </a:solidFill>
                        <a:latin typeface="微软雅黑" panose="020B0503020204020204" charset="-122"/>
                        <a:ea typeface="微软雅黑" panose="020B0503020204020204" charset="-122"/>
                      </a:endParaRPr>
                    </a:p>
                    <a:p>
                      <a:pPr marL="0" marR="0" indent="0" algn="l" defTabSz="2118995" rtl="0" eaLnBrk="1" fontAlgn="auto" latinLnBrk="0" hangingPunct="1">
                        <a:lnSpc>
                          <a:spcPts val="65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5. </a:t>
                      </a:r>
                      <a:r>
                        <a:rPr lang="zh-CN" altLang="en-US" sz="1695" kern="100" dirty="0">
                          <a:solidFill>
                            <a:schemeClr val="tx1"/>
                          </a:solidFill>
                          <a:latin typeface="微软雅黑" panose="020B0503020204020204" charset="-122"/>
                          <a:ea typeface="微软雅黑" panose="020B0503020204020204" charset="-122"/>
                        </a:rPr>
                        <a:t>阴阳两隔的悼亡之痛</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833522" y="2345386"/>
          <a:ext cx="7508875" cy="2692400"/>
        </p:xfrm>
        <a:graphic>
          <a:graphicData uri="http://schemas.openxmlformats.org/drawingml/2006/table">
            <a:tbl>
              <a:tblPr>
                <a:tableStyleId>{5940675A-B579-460E-94D1-54222C63F5DA}</a:tableStyleId>
              </a:tblPr>
              <a:tblGrid>
                <a:gridCol w="360045"/>
                <a:gridCol w="7148830"/>
              </a:tblGrid>
              <a:tr h="269240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答题角度</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en-US" altLang="zh-CN" sz="1695" kern="100" dirty="0">
                          <a:solidFill>
                            <a:schemeClr val="tx1"/>
                          </a:solidFill>
                          <a:latin typeface="微软雅黑" panose="020B0503020204020204" charset="-122"/>
                          <a:ea typeface="微软雅黑" panose="020B0503020204020204" charset="-122"/>
                        </a:rPr>
                        <a:t>   1. </a:t>
                      </a:r>
                      <a:r>
                        <a:rPr lang="zh-CN" altLang="en-US" sz="1695" kern="100" dirty="0">
                          <a:solidFill>
                            <a:schemeClr val="tx1"/>
                          </a:solidFill>
                          <a:latin typeface="微软雅黑" panose="020B0503020204020204" charset="-122"/>
                          <a:ea typeface="微软雅黑" panose="020B0503020204020204" charset="-122"/>
                        </a:rPr>
                        <a:t>把握爱情闺怨诗的思想内容。①描写男女之间深厚的情感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歌颂真挚爱情</a:t>
                      </a:r>
                      <a:r>
                        <a:rPr lang="en-US" altLang="zh-CN" sz="1695" kern="100" dirty="0">
                          <a:solidFill>
                            <a:schemeClr val="tx1"/>
                          </a:solidFill>
                          <a:latin typeface="微软雅黑" panose="020B0503020204020204" charset="-122"/>
                          <a:ea typeface="微软雅黑" panose="020B0503020204020204" charset="-122"/>
                        </a:rPr>
                        <a:t>;②</a:t>
                      </a:r>
                      <a:r>
                        <a:rPr lang="zh-CN" altLang="en-US" sz="1695" kern="100" dirty="0">
                          <a:solidFill>
                            <a:schemeClr val="tx1"/>
                          </a:solidFill>
                          <a:latin typeface="微软雅黑" panose="020B0503020204020204" charset="-122"/>
                          <a:ea typeface="微软雅黑" panose="020B0503020204020204" charset="-122"/>
                        </a:rPr>
                        <a:t>表达闺中生活的孤独寂寞或对丈夫、家人的思念</a:t>
                      </a:r>
                      <a:r>
                        <a:rPr lang="en-US" altLang="zh-CN" sz="1695" kern="100" dirty="0">
                          <a:solidFill>
                            <a:schemeClr val="tx1"/>
                          </a:solidFill>
                          <a:latin typeface="微软雅黑" panose="020B0503020204020204" charset="-122"/>
                          <a:ea typeface="微软雅黑" panose="020B0503020204020204" charset="-122"/>
                        </a:rPr>
                        <a:t>;③</a:t>
                      </a:r>
                      <a:r>
                        <a:rPr lang="zh-CN" altLang="en-US" sz="1695" kern="100" dirty="0">
                          <a:solidFill>
                            <a:schemeClr val="tx1"/>
                          </a:solidFill>
                          <a:latin typeface="微软雅黑" panose="020B0503020204020204" charset="-122"/>
                          <a:ea typeface="微软雅黑" panose="020B0503020204020204" charset="-122"/>
                        </a:rPr>
                        <a:t>对虚度光阴、青春易逝的哀怨</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对自由自在的幸福生活的向往</a:t>
                      </a:r>
                      <a:r>
                        <a:rPr lang="en-US" altLang="zh-CN" sz="1695" kern="100" dirty="0">
                          <a:solidFill>
                            <a:schemeClr val="tx1"/>
                          </a:solidFill>
                          <a:latin typeface="微软雅黑" panose="020B0503020204020204" charset="-122"/>
                          <a:ea typeface="微软雅黑" panose="020B0503020204020204" charset="-122"/>
                        </a:rPr>
                        <a:t>;④</a:t>
                      </a:r>
                      <a:r>
                        <a:rPr lang="zh-CN" altLang="en-US" sz="1695" kern="100" dirty="0">
                          <a:solidFill>
                            <a:schemeClr val="tx1"/>
                          </a:solidFill>
                          <a:latin typeface="微软雅黑" panose="020B0503020204020204" charset="-122"/>
                          <a:ea typeface="微软雅黑" panose="020B0503020204020204" charset="-122"/>
                        </a:rPr>
                        <a:t>表达被丈夫冷落、抛弃之后的怨情</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或借此喻指自己不被朝廷重用等</a:t>
                      </a:r>
                      <a:r>
                        <a:rPr lang="en-US" altLang="zh-CN" sz="1695" kern="100" dirty="0">
                          <a:solidFill>
                            <a:schemeClr val="tx1"/>
                          </a:solidFill>
                          <a:latin typeface="微软雅黑" panose="020B0503020204020204" charset="-122"/>
                          <a:ea typeface="微软雅黑" panose="020B0503020204020204" charset="-122"/>
                        </a:rPr>
                        <a:t>;⑤</a:t>
                      </a:r>
                      <a:r>
                        <a:rPr lang="zh-CN" altLang="en-US" sz="1695" kern="100" dirty="0">
                          <a:solidFill>
                            <a:schemeClr val="tx1"/>
                          </a:solidFill>
                          <a:latin typeface="微软雅黑" panose="020B0503020204020204" charset="-122"/>
                          <a:ea typeface="微软雅黑" panose="020B0503020204020204" charset="-122"/>
                        </a:rPr>
                        <a:t>阴阳两隔的悼亡之痛。</a:t>
                      </a:r>
                      <a:endParaRPr lang="zh-CN" altLang="en-US" sz="1695" kern="100" dirty="0">
                        <a:solidFill>
                          <a:schemeClr val="tx1"/>
                        </a:solidFill>
                        <a:latin typeface="微软雅黑" panose="020B0503020204020204" charset="-122"/>
                        <a:ea typeface="微软雅黑" panose="020B0503020204020204" charset="-122"/>
                      </a:endParaRPr>
                    </a:p>
                    <a:p>
                      <a:pPr marL="0" marR="0" indent="0" algn="l" defTabSz="2118995" rtl="0" eaLnBrk="1" fontAlgn="auto" latinLnBrk="0" hangingPunct="1">
                        <a:lnSpc>
                          <a:spcPct val="1300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注意怨女诗中的比喻与象征意义。诗歌中女性意象淡化</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政治性较为突出。主要通过男女的恋爱关系比喻君臣关系。具体分为两种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一是直接用男女之依恋表达诗人对君王的依恋</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希望被君王重用</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二是用男女失恋、女子被抛弃来喻指自己不被朝廷重用</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
        <p:nvSpPr>
          <p:cNvPr id="9" name="TextBox 68"/>
          <p:cNvSpPr txBox="1"/>
          <p:nvPr/>
        </p:nvSpPr>
        <p:spPr>
          <a:xfrm>
            <a:off x="696060" y="1977949"/>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76555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阅读下面一首宋词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完成后面的题目。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诉衷情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欧阳修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清晨帘幕卷轻霜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呵手试梅妆。都缘自有离恨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故画作远山长</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　　思往事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惜流芳</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易成伤。拟歌先敛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欲笑还颦</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最断人肠。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故画作远山长</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故意把双眉画成长长的远山形状</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表示离恨的深长。②流芳</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一作“流光”</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义同</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均指流水年华。③颦</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蹙眉</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表示愁情。</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词的下片刻画了女主人公什么样的心理</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04831" y="1959214"/>
            <a:ext cx="7632793" cy="35017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1941940"/>
            <a:ext cx="7728169" cy="34893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下片写女主人公内心的愁苦。首三句写她追忆往事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哀叹芳华易逝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流年似水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内心伤感不已。此三句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寥寥数语便道出了女主人公对于自身命运不能自主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而只得让美好年华虚度在陪人欢笑上的痛楚。结尾三句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以女主人公“拟歌先敛”、强颜欢笑、寸肠欲断的情态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活灵活现地刻画出歌女无法获得幸福生活而为生计被迫卖唱的痛苦心情。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清晨起来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将帘幕卷起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看见满地清霜。天气太冷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你呵着纤手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试着描画梅花妆。都因离别的幽恨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所以你故意把双眉画成远山的式样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浅淡而又细长。思念往事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痛惜流逝的年华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更是令人感伤。想要唱歌却先收起微笑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想要微笑却又愁上眉头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这真是最令人断肠的事情。</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88147"/>
            <a:ext cx="7655392" cy="77089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（六）边塞征战诗</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723549" y="2431487"/>
          <a:ext cx="7782560" cy="7429500"/>
        </p:xfrm>
        <a:graphic>
          <a:graphicData uri="http://schemas.openxmlformats.org/drawingml/2006/table">
            <a:tbl>
              <a:tblPr>
                <a:tableStyleId>{5940675A-B579-460E-94D1-54222C63F5DA}</a:tableStyleId>
              </a:tblPr>
              <a:tblGrid>
                <a:gridCol w="339725"/>
                <a:gridCol w="7442835"/>
              </a:tblGrid>
              <a:tr h="2476500">
                <a:tc>
                  <a:txBody>
                    <a:bodyPr/>
                    <a:lstStyle/>
                    <a:p>
                      <a:pPr marL="0" algn="ctr"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释义</a:t>
                      </a:r>
                      <a:endParaRPr lang="zh-CN" sz="1695" kern="100" dirty="0">
                        <a:solidFill>
                          <a:schemeClr val="tx1"/>
                        </a:solidFill>
                        <a:latin typeface="微软雅黑" panose="020B0503020204020204" charset="-122"/>
                        <a:ea typeface="微软雅黑" panose="020B0503020204020204" charset="-122"/>
                        <a:cs typeface="+mn-cs"/>
                      </a:endParaRPr>
                    </a:p>
                  </a:txBody>
                  <a:tcPr marL="0" marR="0" marT="0" marB="0" anchor="ctr"/>
                </a:tc>
                <a:tc>
                  <a:txBody>
                    <a:bodyPr/>
                    <a:lstStyle/>
                    <a:p>
                      <a:pPr marL="0" marR="0" indent="0" algn="l" defTabSz="2118995" rtl="0" eaLnBrk="1" fontAlgn="auto" latinLnBrk="0" hangingPunct="1">
                        <a:lnSpc>
                          <a:spcPts val="6500"/>
                        </a:lnSpc>
                        <a:spcBef>
                          <a:spcPts val="0"/>
                        </a:spcBef>
                        <a:spcAft>
                          <a:spcPts val="0"/>
                        </a:spcAft>
                        <a:buClrTx/>
                        <a:buSzTx/>
                        <a:buFontTx/>
                        <a:buNone/>
                        <a:defRPr/>
                      </a:pPr>
                      <a:r>
                        <a:rPr lang="en-US" altLang="zh-CN" sz="1695" kern="100" dirty="0">
                          <a:solidFill>
                            <a:schemeClr val="tx1"/>
                          </a:solidFill>
                          <a:latin typeface="微软雅黑" panose="020B0503020204020204" charset="-122"/>
                          <a:ea typeface="微软雅黑" panose="020B0503020204020204" charset="-122"/>
                        </a:rPr>
                        <a:t>  </a:t>
                      </a:r>
                      <a:r>
                        <a:rPr lang="zh-CN" altLang="zh-CN" sz="1695" kern="1200" dirty="0">
                          <a:solidFill>
                            <a:schemeClr val="tx1"/>
                          </a:solidFill>
                          <a:effectLst/>
                          <a:latin typeface="微软雅黑" panose="020B0503020204020204" charset="-122"/>
                          <a:ea typeface="微软雅黑" panose="020B0503020204020204" charset="-122"/>
                          <a:cs typeface="+mn-cs"/>
                        </a:rPr>
                        <a:t>边塞诗是以边疆地区军民生活和自然风光为题材的诗歌。标题中往往有“行”</a:t>
                      </a:r>
                      <a:endParaRPr lang="en-US" altLang="zh-CN" sz="1695" kern="1200" dirty="0">
                        <a:solidFill>
                          <a:schemeClr val="tx1"/>
                        </a:solidFill>
                        <a:effectLst/>
                        <a:latin typeface="微软雅黑" panose="020B0503020204020204" charset="-122"/>
                        <a:ea typeface="微软雅黑" panose="020B0503020204020204" charset="-122"/>
                        <a:cs typeface="+mn-cs"/>
                      </a:endParaRPr>
                    </a:p>
                    <a:p>
                      <a:pPr marL="0" marR="0" indent="0" algn="l" defTabSz="2118995" rtl="0" eaLnBrk="1" fontAlgn="auto" latinLnBrk="0" hangingPunct="1">
                        <a:lnSpc>
                          <a:spcPts val="6500"/>
                        </a:lnSpc>
                        <a:spcBef>
                          <a:spcPts val="0"/>
                        </a:spcBef>
                        <a:spcAft>
                          <a:spcPts val="0"/>
                        </a:spcAft>
                        <a:buClrTx/>
                        <a:buSzTx/>
                        <a:buFontTx/>
                        <a:buNone/>
                        <a:defRPr/>
                      </a:pPr>
                      <a:r>
                        <a:rPr lang="zh-CN" altLang="zh-CN" sz="1695" kern="1200" dirty="0">
                          <a:solidFill>
                            <a:schemeClr val="tx1"/>
                          </a:solidFill>
                          <a:effectLst/>
                          <a:latin typeface="微软雅黑" panose="020B0503020204020204" charset="-122"/>
                          <a:ea typeface="微软雅黑" panose="020B0503020204020204" charset="-122"/>
                          <a:cs typeface="+mn-cs"/>
                        </a:rPr>
                        <a:t>“军”“征”“塞”“戍”等与军旅生活有关的字。边塞诗多表现从军出塞</a:t>
                      </a:r>
                      <a:r>
                        <a:rPr lang="en-US" altLang="zh-CN" sz="1695" kern="1200" dirty="0">
                          <a:solidFill>
                            <a:schemeClr val="tx1"/>
                          </a:solidFill>
                          <a:effectLst/>
                          <a:latin typeface="微软雅黑" panose="020B0503020204020204" charset="-122"/>
                          <a:ea typeface="微软雅黑" panose="020B0503020204020204" charset="-122"/>
                          <a:cs typeface="+mn-cs"/>
                        </a:rPr>
                        <a:t>,</a:t>
                      </a:r>
                      <a:r>
                        <a:rPr lang="zh-CN" altLang="zh-CN" sz="1695" kern="1200" dirty="0">
                          <a:solidFill>
                            <a:schemeClr val="tx1"/>
                          </a:solidFill>
                          <a:effectLst/>
                          <a:latin typeface="微软雅黑" panose="020B0503020204020204" charset="-122"/>
                          <a:ea typeface="微软雅黑" panose="020B0503020204020204" charset="-122"/>
                          <a:cs typeface="+mn-cs"/>
                        </a:rPr>
                        <a:t>保家卫国</a:t>
                      </a:r>
                      <a:r>
                        <a:rPr lang="en-US" altLang="zh-CN" sz="1695" kern="1200" dirty="0">
                          <a:solidFill>
                            <a:schemeClr val="tx1"/>
                          </a:solidFill>
                          <a:effectLst/>
                          <a:latin typeface="微软雅黑" panose="020B0503020204020204" charset="-122"/>
                          <a:ea typeface="微软雅黑" panose="020B0503020204020204" charset="-122"/>
                          <a:cs typeface="+mn-cs"/>
                        </a:rPr>
                        <a:t>,</a:t>
                      </a:r>
                      <a:r>
                        <a:rPr lang="zh-CN" altLang="zh-CN" sz="1695" kern="1200" dirty="0">
                          <a:solidFill>
                            <a:schemeClr val="tx1"/>
                          </a:solidFill>
                          <a:effectLst/>
                          <a:latin typeface="微软雅黑" panose="020B0503020204020204" charset="-122"/>
                          <a:ea typeface="微软雅黑" panose="020B0503020204020204" charset="-122"/>
                          <a:cs typeface="+mn-cs"/>
                        </a:rPr>
                        <a:t>民族交往</a:t>
                      </a:r>
                      <a:r>
                        <a:rPr lang="en-US" altLang="zh-CN" sz="1695" kern="1200" dirty="0">
                          <a:solidFill>
                            <a:schemeClr val="tx1"/>
                          </a:solidFill>
                          <a:effectLst/>
                          <a:latin typeface="微软雅黑" panose="020B0503020204020204" charset="-122"/>
                          <a:ea typeface="微软雅黑" panose="020B0503020204020204" charset="-122"/>
                          <a:cs typeface="+mn-cs"/>
                        </a:rPr>
                        <a:t>,</a:t>
                      </a:r>
                      <a:r>
                        <a:rPr lang="zh-CN" altLang="zh-CN" sz="1695" kern="1200" dirty="0">
                          <a:solidFill>
                            <a:schemeClr val="tx1"/>
                          </a:solidFill>
                          <a:effectLst/>
                          <a:latin typeface="微软雅黑" panose="020B0503020204020204" charset="-122"/>
                          <a:ea typeface="微软雅黑" panose="020B0503020204020204" charset="-122"/>
                          <a:cs typeface="+mn-cs"/>
                        </a:rPr>
                        <a:t>塞上风情</a:t>
                      </a:r>
                      <a:r>
                        <a:rPr lang="en-US" altLang="zh-CN" sz="1695" kern="1200" dirty="0">
                          <a:solidFill>
                            <a:schemeClr val="tx1"/>
                          </a:solidFill>
                          <a:effectLst/>
                          <a:latin typeface="微软雅黑" panose="020B0503020204020204" charset="-122"/>
                          <a:ea typeface="微软雅黑" panose="020B0503020204020204" charset="-122"/>
                          <a:cs typeface="+mn-cs"/>
                        </a:rPr>
                        <a:t>;</a:t>
                      </a:r>
                      <a:r>
                        <a:rPr lang="zh-CN" altLang="zh-CN" sz="1695" kern="1200" dirty="0">
                          <a:solidFill>
                            <a:schemeClr val="tx1"/>
                          </a:solidFill>
                          <a:effectLst/>
                          <a:latin typeface="微软雅黑" panose="020B0503020204020204" charset="-122"/>
                          <a:ea typeface="微软雅黑" panose="020B0503020204020204" charset="-122"/>
                          <a:cs typeface="+mn-cs"/>
                        </a:rPr>
                        <a:t>或抒报国壮志</a:t>
                      </a:r>
                      <a:r>
                        <a:rPr lang="en-US" altLang="zh-CN" sz="1695" kern="1200" dirty="0">
                          <a:solidFill>
                            <a:schemeClr val="tx1"/>
                          </a:solidFill>
                          <a:effectLst/>
                          <a:latin typeface="微软雅黑" panose="020B0503020204020204" charset="-122"/>
                          <a:ea typeface="微软雅黑" panose="020B0503020204020204" charset="-122"/>
                          <a:cs typeface="+mn-cs"/>
                        </a:rPr>
                        <a:t>,</a:t>
                      </a:r>
                      <a:r>
                        <a:rPr lang="zh-CN" altLang="zh-CN" sz="1695" kern="1200" dirty="0">
                          <a:solidFill>
                            <a:schemeClr val="tx1"/>
                          </a:solidFill>
                          <a:effectLst/>
                          <a:latin typeface="微软雅黑" panose="020B0503020204020204" charset="-122"/>
                          <a:ea typeface="微软雅黑" panose="020B0503020204020204" charset="-122"/>
                          <a:cs typeface="+mn-cs"/>
                        </a:rPr>
                        <a:t>或发反战呼声</a:t>
                      </a:r>
                      <a:r>
                        <a:rPr lang="en-US" altLang="zh-CN" sz="1695" kern="1200" dirty="0">
                          <a:solidFill>
                            <a:schemeClr val="tx1"/>
                          </a:solidFill>
                          <a:effectLst/>
                          <a:latin typeface="微软雅黑" panose="020B0503020204020204" charset="-122"/>
                          <a:ea typeface="微软雅黑" panose="020B0503020204020204" charset="-122"/>
                          <a:cs typeface="+mn-cs"/>
                        </a:rPr>
                        <a:t>,</a:t>
                      </a:r>
                      <a:r>
                        <a:rPr lang="zh-CN" altLang="zh-CN" sz="1695" kern="1200" dirty="0">
                          <a:solidFill>
                            <a:schemeClr val="tx1"/>
                          </a:solidFill>
                          <a:effectLst/>
                          <a:latin typeface="微软雅黑" panose="020B0503020204020204" charset="-122"/>
                          <a:ea typeface="微软雅黑" panose="020B0503020204020204" charset="-122"/>
                          <a:cs typeface="+mn-cs"/>
                        </a:rPr>
                        <a:t>或记现实战事</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r h="4953000">
                <a:tc>
                  <a:txBody>
                    <a:bodyPr/>
                    <a:lstStyle/>
                    <a:p>
                      <a:pPr marL="0" algn="ctr" defTabSz="2118995" rtl="0" eaLnBrk="1" latinLnBrk="0" hangingPunct="1">
                        <a:lnSpc>
                          <a:spcPts val="6500"/>
                        </a:lnSpc>
                        <a:spcAft>
                          <a:spcPts val="0"/>
                        </a:spcAft>
                      </a:pPr>
                      <a:r>
                        <a:rPr lang="zh-CN" altLang="en-US" sz="1695" kern="100" dirty="0">
                          <a:solidFill>
                            <a:schemeClr val="tx1"/>
                          </a:solidFill>
                          <a:latin typeface="微软雅黑" panose="020B0503020204020204" charset="-122"/>
                          <a:ea typeface="微软雅黑" panose="020B0503020204020204" charset="-122"/>
                        </a:rPr>
                        <a:t>情感分类</a:t>
                      </a:r>
                      <a:endParaRPr lang="zh-CN" sz="1695" kern="100" dirty="0">
                        <a:solidFill>
                          <a:schemeClr val="tx1"/>
                        </a:solidFill>
                        <a:latin typeface="微软雅黑" panose="020B0503020204020204" charset="-122"/>
                        <a:ea typeface="微软雅黑" panose="020B0503020204020204" charset="-122"/>
                        <a:cs typeface="+mn-cs"/>
                      </a:endParaRPr>
                    </a:p>
                  </a:txBody>
                  <a:tcPr marL="0" marR="0" marT="0" marB="0" anchor="ctr"/>
                </a:tc>
                <a:tc>
                  <a:txBody>
                    <a:bodyPr/>
                    <a:lstStyle/>
                    <a:p>
                      <a:pPr marL="0" marR="0" indent="0" algn="l" defTabSz="2118995" rtl="0" eaLnBrk="1" fontAlgn="auto" latinLnBrk="0" hangingPunct="1">
                        <a:lnSpc>
                          <a:spcPts val="6500"/>
                        </a:lnSpc>
                        <a:spcBef>
                          <a:spcPts val="0"/>
                        </a:spcBef>
                        <a:spcAft>
                          <a:spcPts val="0"/>
                        </a:spcAft>
                        <a:buClrTx/>
                        <a:buSzTx/>
                        <a:buFontTx/>
                        <a:buNone/>
                        <a:defRPr/>
                      </a:pPr>
                      <a:r>
                        <a:rPr lang="en-US" altLang="zh-CN" sz="1695" kern="100" dirty="0">
                          <a:solidFill>
                            <a:schemeClr val="tx1"/>
                          </a:solidFill>
                          <a:latin typeface="微软雅黑" panose="020B0503020204020204" charset="-122"/>
                          <a:ea typeface="微软雅黑" panose="020B0503020204020204" charset="-122"/>
                        </a:rPr>
                        <a:t>   1. </a:t>
                      </a:r>
                      <a:r>
                        <a:rPr lang="zh-CN" altLang="en-US" sz="1695" kern="100" dirty="0">
                          <a:solidFill>
                            <a:schemeClr val="tx1"/>
                          </a:solidFill>
                          <a:latin typeface="微软雅黑" panose="020B0503020204020204" charset="-122"/>
                          <a:ea typeface="微软雅黑" panose="020B0503020204020204" charset="-122"/>
                        </a:rPr>
                        <a:t>保家卫国、建立功名的壮志豪情。</a:t>
                      </a:r>
                      <a:endParaRPr lang="zh-CN" altLang="en-US" sz="1695" kern="100" dirty="0">
                        <a:solidFill>
                          <a:schemeClr val="tx1"/>
                        </a:solidFill>
                        <a:latin typeface="微软雅黑" panose="020B0503020204020204" charset="-122"/>
                        <a:ea typeface="微软雅黑" panose="020B0503020204020204" charset="-122"/>
                      </a:endParaRPr>
                    </a:p>
                    <a:p>
                      <a:pPr marL="0" marR="0" indent="0" algn="l" defTabSz="2118995" rtl="0" eaLnBrk="1" fontAlgn="auto" latinLnBrk="0" hangingPunct="1">
                        <a:lnSpc>
                          <a:spcPts val="65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奋勇杀敌、英勇无畏的英雄气概。</a:t>
                      </a:r>
                      <a:endParaRPr lang="zh-CN" altLang="en-US" sz="1695" kern="100" dirty="0">
                        <a:solidFill>
                          <a:schemeClr val="tx1"/>
                        </a:solidFill>
                        <a:latin typeface="微软雅黑" panose="020B0503020204020204" charset="-122"/>
                        <a:ea typeface="微软雅黑" panose="020B0503020204020204" charset="-122"/>
                      </a:endParaRPr>
                    </a:p>
                    <a:p>
                      <a:pPr marL="0" marR="0" indent="0" algn="l" defTabSz="2118995" rtl="0" eaLnBrk="1" fontAlgn="auto" latinLnBrk="0" hangingPunct="1">
                        <a:lnSpc>
                          <a:spcPts val="65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雄奇瑰丽、奇异独特的边塞风光。</a:t>
                      </a:r>
                      <a:endParaRPr lang="zh-CN" altLang="en-US" sz="1695" kern="100" dirty="0">
                        <a:solidFill>
                          <a:schemeClr val="tx1"/>
                        </a:solidFill>
                        <a:latin typeface="微软雅黑" panose="020B0503020204020204" charset="-122"/>
                        <a:ea typeface="微软雅黑" panose="020B0503020204020204" charset="-122"/>
                      </a:endParaRPr>
                    </a:p>
                    <a:p>
                      <a:pPr marL="0" marR="0" indent="0" algn="l" defTabSz="2118995" rtl="0" eaLnBrk="1" fontAlgn="auto" latinLnBrk="0" hangingPunct="1">
                        <a:lnSpc>
                          <a:spcPts val="65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4. </a:t>
                      </a:r>
                      <a:r>
                        <a:rPr lang="zh-CN" altLang="en-US" sz="1695" kern="100" dirty="0">
                          <a:solidFill>
                            <a:schemeClr val="tx1"/>
                          </a:solidFill>
                          <a:latin typeface="微软雅黑" panose="020B0503020204020204" charset="-122"/>
                          <a:ea typeface="微软雅黑" panose="020B0503020204020204" charset="-122"/>
                        </a:rPr>
                        <a:t>征人思乡、闺妇盼归的两地情愁。</a:t>
                      </a:r>
                      <a:endParaRPr lang="zh-CN" altLang="en-US" sz="1695" kern="100" dirty="0">
                        <a:solidFill>
                          <a:schemeClr val="tx1"/>
                        </a:solidFill>
                        <a:latin typeface="微软雅黑" panose="020B0503020204020204" charset="-122"/>
                        <a:ea typeface="微软雅黑" panose="020B0503020204020204" charset="-122"/>
                      </a:endParaRPr>
                    </a:p>
                    <a:p>
                      <a:pPr marL="0" marR="0" indent="0" algn="l" defTabSz="2118995" rtl="0" eaLnBrk="1" fontAlgn="auto" latinLnBrk="0" hangingPunct="1">
                        <a:lnSpc>
                          <a:spcPts val="65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5. </a:t>
                      </a:r>
                      <a:r>
                        <a:rPr lang="zh-CN" altLang="en-US" sz="1695" kern="100" dirty="0">
                          <a:solidFill>
                            <a:schemeClr val="tx1"/>
                          </a:solidFill>
                          <a:latin typeface="微软雅黑" panose="020B0503020204020204" charset="-122"/>
                          <a:ea typeface="微软雅黑" panose="020B0503020204020204" charset="-122"/>
                        </a:rPr>
                        <a:t>凄苦哀怨的厌战情绪</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凄厉沉痛的反战思考。</a:t>
                      </a:r>
                      <a:endParaRPr lang="zh-CN" altLang="en-US" sz="1695" kern="100" dirty="0">
                        <a:solidFill>
                          <a:schemeClr val="tx1"/>
                        </a:solidFill>
                        <a:latin typeface="微软雅黑" panose="020B0503020204020204" charset="-122"/>
                        <a:ea typeface="微软雅黑" panose="020B0503020204020204" charset="-122"/>
                      </a:endParaRPr>
                    </a:p>
                    <a:p>
                      <a:pPr marL="0" marR="0" indent="0" algn="l" defTabSz="2118995" rtl="0" eaLnBrk="1" fontAlgn="auto" latinLnBrk="0" hangingPunct="1">
                        <a:lnSpc>
                          <a:spcPts val="65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6. </a:t>
                      </a:r>
                      <a:r>
                        <a:rPr lang="zh-CN" altLang="en-US" sz="1695" kern="100" dirty="0">
                          <a:solidFill>
                            <a:schemeClr val="tx1"/>
                          </a:solidFill>
                          <a:latin typeface="微软雅黑" panose="020B0503020204020204" charset="-122"/>
                          <a:ea typeface="微软雅黑" panose="020B0503020204020204" charset="-122"/>
                        </a:rPr>
                        <a:t>对和平安宁的边疆生活、和睦友好的民族往来的喜悦</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771837" y="2348342"/>
          <a:ext cx="7618730" cy="3028950"/>
        </p:xfrm>
        <a:graphic>
          <a:graphicData uri="http://schemas.openxmlformats.org/drawingml/2006/table">
            <a:tbl>
              <a:tblPr>
                <a:tableStyleId>{5940675A-B579-460E-94D1-54222C63F5DA}</a:tableStyleId>
              </a:tblPr>
              <a:tblGrid>
                <a:gridCol w="365760"/>
                <a:gridCol w="7252970"/>
              </a:tblGrid>
              <a:tr h="302895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答题角度</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en-US" altLang="zh-CN" sz="1695" kern="100" dirty="0">
                          <a:solidFill>
                            <a:schemeClr val="tx1"/>
                          </a:solidFill>
                          <a:latin typeface="微软雅黑" panose="020B0503020204020204" charset="-122"/>
                          <a:ea typeface="微软雅黑" panose="020B0503020204020204" charset="-122"/>
                        </a:rPr>
                        <a:t>    1. </a:t>
                      </a:r>
                      <a:r>
                        <a:rPr lang="zh-CN" altLang="en-US" sz="1695" kern="100" dirty="0">
                          <a:solidFill>
                            <a:schemeClr val="tx1"/>
                          </a:solidFill>
                          <a:latin typeface="微软雅黑" panose="020B0503020204020204" charset="-122"/>
                          <a:ea typeface="微软雅黑" panose="020B0503020204020204" charset="-122"/>
                        </a:rPr>
                        <a:t>抓住时代特征。边塞诗是时代的产物</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也是最能体现国运盛衰的作品。因此</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如果能对作者所处的时代有所了解</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这对体会作品的内容和作者的感情是大有帮助的。盛唐时期的边塞诗其基调是豪迈、爽朗的。即使战争艰苦</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也壮丽无比</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即使出征远戍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也爽朗明快</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即使壮烈牺牲</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也死而无悔。如“孰知不向边庭苦</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纵死犹闻侠骨香”</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王维</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。到了中晚唐</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国势开始衰微</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边塞诗仍保持昂扬向上的基调</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但不免夹杂着几多悲壮、几多忧伤。如 “可怜无定河边骨</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犹是春闺梦里人”</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陈陶</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。到了宋代</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边塞诗中流露出来的感情</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更多地体现为报国无门的愤懑和归家无望的哀痛</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如“塞上长城空自许</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镜中衰鬓已先斑”</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陆游</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。总之</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不管什么时期的边塞诗都表现了爱国的主旋律。　</a:t>
                      </a:r>
                      <a:r>
                        <a:rPr lang="en-US" altLang="zh-CN" sz="1695" kern="100" dirty="0">
                          <a:solidFill>
                            <a:schemeClr val="tx1"/>
                          </a:solidFill>
                          <a:latin typeface="微软雅黑" panose="020B0503020204020204" charset="-122"/>
                          <a:ea typeface="微软雅黑" panose="020B0503020204020204" charset="-122"/>
                        </a:rPr>
                        <a:t> </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9" name="TextBox 68"/>
          <p:cNvSpPr txBox="1"/>
          <p:nvPr/>
        </p:nvSpPr>
        <p:spPr>
          <a:xfrm>
            <a:off x="778528" y="1947082"/>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200215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10.  </a:t>
            </a:r>
            <a:r>
              <a:rPr lang="zh-CN" altLang="en-US" sz="1695" dirty="0">
                <a:latin typeface="微软雅黑" panose="020B0503020204020204" charset="-122"/>
                <a:ea typeface="微软雅黑" panose="020B0503020204020204" charset="-122"/>
              </a:rPr>
              <a:t>本诗最后一句在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唐文粹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中是“望君空伫立”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你认为是“犹”字好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还是“空”字好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为什么</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50000"/>
                    <a:lumOff val="50000"/>
                  </a:schemeClr>
                </a:solidFill>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____________________________________________________________________________________________________________________________________________________________________________</a:t>
            </a:r>
            <a:endParaRPr lang="en-US" altLang="zh-CN" sz="1540" dirty="0">
              <a:solidFill>
                <a:schemeClr val="tx1">
                  <a:lumMod val="50000"/>
                  <a:lumOff val="50000"/>
                </a:schemeClr>
              </a:solidFill>
              <a:latin typeface="微软雅黑" panose="020B0503020204020204" charset="-122"/>
              <a:ea typeface="微软雅黑" panose="020B0503020204020204" charset="-122"/>
            </a:endParaRPr>
          </a:p>
          <a:p>
            <a:pPr>
              <a:lnSpc>
                <a:spcPct val="130000"/>
              </a:lnSpc>
            </a:pPr>
            <a:endParaRPr lang="en-US" altLang="zh-CN" sz="1540" dirty="0">
              <a:solidFill>
                <a:schemeClr val="tx1">
                  <a:lumMod val="50000"/>
                  <a:lumOff val="50000"/>
                </a:schemeClr>
              </a:solidFill>
              <a:latin typeface="微软雅黑" panose="020B0503020204020204" charset="-122"/>
              <a:ea typeface="微软雅黑" panose="020B0503020204020204" charset="-122"/>
            </a:endParaRPr>
          </a:p>
        </p:txBody>
      </p:sp>
      <p:sp>
        <p:nvSpPr>
          <p:cNvPr id="11" name="矩形 10"/>
          <p:cNvSpPr/>
          <p:nvPr/>
        </p:nvSpPr>
        <p:spPr>
          <a:xfrm>
            <a:off x="733718" y="3678885"/>
            <a:ext cx="7752002" cy="15793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763453" y="3680109"/>
            <a:ext cx="7669534" cy="138811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犹”字好。孤舟远去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诗人仍然伫立在原地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目送远去的朋友。“犹”字侧重表现伫立时间之长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以及诗人主观上不愿意离去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写出诗人对朋友不舍的深情。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833522" y="2320652"/>
          <a:ext cx="7508875" cy="3365500"/>
        </p:xfrm>
        <a:graphic>
          <a:graphicData uri="http://schemas.openxmlformats.org/drawingml/2006/table">
            <a:tbl>
              <a:tblPr>
                <a:tableStyleId>{5940675A-B579-460E-94D1-54222C63F5DA}</a:tableStyleId>
              </a:tblPr>
              <a:tblGrid>
                <a:gridCol w="360045"/>
                <a:gridCol w="7148830"/>
              </a:tblGrid>
              <a:tr h="336550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答题角度</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抓住意象特征。边塞诗中有一些特定的意象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景象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从用品看</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主要有金鼓、旌旗、羽书、戈矛、剑戟、斧钺、刀铩等</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从景物看</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主要有大漠、烽烟、长城、黄沙、长云、秋月、雪山、孤城、雁飞、鹰扬、箭飞、马走等</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从地名和民族名看</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主要有碛西、轮台、龟兹、夜郎、胡羌、羯夷、楼兰、安西等。抓住这些意象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然后展开丰富的联想</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进行深入的揣摩</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鉴赏诗歌时便可达到事半功倍的效果。</a:t>
                      </a:r>
                      <a:endParaRPr lang="zh-CN" altLang="en-US" sz="1695" kern="100" dirty="0">
                        <a:solidFill>
                          <a:schemeClr val="tx1"/>
                        </a:solidFill>
                        <a:latin typeface="微软雅黑" panose="020B0503020204020204" charset="-122"/>
                        <a:ea typeface="微软雅黑" panose="020B0503020204020204" charset="-122"/>
                      </a:endParaRPr>
                    </a:p>
                    <a:p>
                      <a:pPr marL="0" marR="0" indent="0" algn="l" defTabSz="2118995" rtl="0" eaLnBrk="1" fontAlgn="auto" latinLnBrk="0" hangingPunct="1">
                        <a:lnSpc>
                          <a:spcPct val="1300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体会不同风格。大量边塞诗体现出来的艺术风格很不一样</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有的豪迈旷达</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如“醉卧沙场君莫笑</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古来征战几人回”</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有的雄奇壮美</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如“大漠孤烟直</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长河落日圆”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有的豪壮悲慨</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如“落日照大旗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马鸣风萧萧”</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有的委婉清丽</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如“何日平胡虏</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良人罢远征”</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等等　</a:t>
                      </a:r>
                      <a:r>
                        <a:rPr lang="en-US" altLang="zh-CN" sz="1695" kern="100" dirty="0">
                          <a:solidFill>
                            <a:schemeClr val="tx1"/>
                          </a:solidFill>
                          <a:latin typeface="微软雅黑" panose="020B0503020204020204" charset="-122"/>
                          <a:ea typeface="微软雅黑" panose="020B0503020204020204" charset="-122"/>
                        </a:rPr>
                        <a:t> </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9" name="TextBox 68"/>
          <p:cNvSpPr txBox="1"/>
          <p:nvPr/>
        </p:nvSpPr>
        <p:spPr>
          <a:xfrm>
            <a:off x="696060" y="1916552"/>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79730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阅读下面一首唐诗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然后回答问题。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塞下曲</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戎　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北风凋白草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胡马日骎骎</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。夜后戍楼月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秋来边将心。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铁衣霜露重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战马岁年深。自有卢龙塞</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烟尘飞至今。</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骎骎</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en-US" altLang="zh-CN" sz="1540" kern="100" dirty="0" err="1">
                <a:latin typeface="微软雅黑" panose="020B0503020204020204" charset="-122"/>
                <a:ea typeface="微软雅黑" panose="020B0503020204020204" charset="-122"/>
                <a:cs typeface="Courier New" panose="02070309020205020404" pitchFamily="49" charset="0"/>
              </a:rPr>
              <a:t>qīn</a:t>
            </a: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err="1">
                <a:latin typeface="微软雅黑" panose="020B0503020204020204" charset="-122"/>
                <a:ea typeface="微软雅黑" panose="020B0503020204020204" charset="-122"/>
                <a:cs typeface="Courier New" panose="02070309020205020404" pitchFamily="49" charset="0"/>
              </a:rPr>
              <a:t>qīn</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马跑得很快的样子。②卢龙塞</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古地名。</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这首诗刻画了一个怎样的边将形象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寄寓了诗人怎样的感情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请简要分析。</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04831" y="1959215"/>
            <a:ext cx="7632793" cy="27720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1960439"/>
            <a:ext cx="7619048"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刻画了一个饱受戍边之苦、思乡之愁的边将形象。表现了诗人对遭受战争苦难的边塞将士的同情和对从古至今延绵不断的战争的厌倦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寄寓了诗人渴望和平的美好愿望。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意思对即可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颔联、颈联写了边将戍边环境的艰苦与将士的辛苦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用“秋”与边将的心情相关联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正如戍楼之月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是凄苦孤寂的。“岁年深”指出时间之长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有思乡之情。尾联中的“烟尘飞至今”有厌恨之意。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04831" y="1959214"/>
            <a:ext cx="7632793" cy="3275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1960439"/>
            <a:ext cx="7619048" cy="21304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北风使白草凋败了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外族军队正在加紧寇边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步步向要塞逼近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军情非常紧急。在秋天的夜晚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清冷的月光照着城楼上的戍边老将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他凝望着空中的明月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不禁想到远方的家人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心中涌起一阵凄楚之情。渐渐地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他的铁衣上凝结了一层厚厚的霜花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与他相依为伴的战马不时发出嘶鸣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似乎也在感叹戍边的岁久年深。自从有了卢龙塞之后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那里的烟尘一直飘飞到今天。</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88147"/>
            <a:ext cx="7655392" cy="73850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（七）山水田园诗</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540" b="1" kern="100" dirty="0">
                <a:solidFill>
                  <a:srgbClr val="EF8340"/>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914512" y="2514613"/>
          <a:ext cx="7453630" cy="2476500"/>
        </p:xfrm>
        <a:graphic>
          <a:graphicData uri="http://schemas.openxmlformats.org/drawingml/2006/table">
            <a:tbl>
              <a:tblPr>
                <a:tableStyleId>{5940675A-B579-460E-94D1-54222C63F5DA}</a:tableStyleId>
              </a:tblPr>
              <a:tblGrid>
                <a:gridCol w="304800"/>
                <a:gridCol w="7148830"/>
              </a:tblGrid>
              <a:tr h="2476500">
                <a:tc>
                  <a:txBody>
                    <a:bodyPr/>
                    <a:lstStyle/>
                    <a:p>
                      <a:pPr marL="0" algn="ctr" defTabSz="2118995" rtl="0" eaLnBrk="1" latinLnBrk="0" hangingPunct="1">
                        <a:lnSpc>
                          <a:spcPts val="6500"/>
                        </a:lnSpc>
                        <a:spcAft>
                          <a:spcPts val="0"/>
                        </a:spcAft>
                      </a:pPr>
                      <a:r>
                        <a:rPr lang="zh-CN" sz="1695" kern="100" dirty="0">
                          <a:solidFill>
                            <a:schemeClr val="tx1"/>
                          </a:solidFill>
                          <a:latin typeface="微软雅黑" panose="020B0503020204020204" charset="-122"/>
                          <a:ea typeface="微软雅黑" panose="020B0503020204020204" charset="-122"/>
                        </a:rPr>
                        <a:t>释义</a:t>
                      </a:r>
                      <a:endParaRPr lang="zh-CN" sz="1695" kern="100" dirty="0">
                        <a:solidFill>
                          <a:schemeClr val="tx1"/>
                        </a:solidFill>
                        <a:latin typeface="微软雅黑" panose="020B0503020204020204" charset="-122"/>
                        <a:ea typeface="微软雅黑" panose="020B0503020204020204" charset="-122"/>
                        <a:cs typeface="+mn-cs"/>
                      </a:endParaRPr>
                    </a:p>
                  </a:txBody>
                  <a:tcPr marL="0" marR="0" marT="0" marB="0" anchor="ctr"/>
                </a:tc>
                <a:tc>
                  <a:txBody>
                    <a:bodyPr/>
                    <a:lstStyle/>
                    <a:p>
                      <a:pPr marL="0" marR="0" indent="0" algn="l" defTabSz="2118995" rtl="0" eaLnBrk="1" fontAlgn="auto" latinLnBrk="0" hangingPunct="1">
                        <a:lnSpc>
                          <a:spcPts val="6500"/>
                        </a:lnSpc>
                        <a:spcBef>
                          <a:spcPts val="0"/>
                        </a:spcBef>
                        <a:spcAft>
                          <a:spcPts val="0"/>
                        </a:spcAft>
                        <a:buClrTx/>
                        <a:buSzTx/>
                        <a:buFontTx/>
                        <a:buNone/>
                        <a:defRPr/>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山水田园诗是以描写美丽清新的自然景色、歌咏闲适恬淡的田园生活为题材的诗歌。山水田园诗分为山水诗与田园诗。山水诗指描写山水风景的诗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田园诗主要指以农村自然景物、田园生活为吟咏对象的诗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689447" y="2339964"/>
          <a:ext cx="7618730" cy="2692400"/>
        </p:xfrm>
        <a:graphic>
          <a:graphicData uri="http://schemas.openxmlformats.org/drawingml/2006/table">
            <a:tbl>
              <a:tblPr>
                <a:tableStyleId>{5940675A-B579-460E-94D1-54222C63F5DA}</a:tableStyleId>
              </a:tblPr>
              <a:tblGrid>
                <a:gridCol w="393700"/>
                <a:gridCol w="7225030"/>
              </a:tblGrid>
              <a:tr h="269240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情感分类</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algn="l" defTabSz="2118995" rtl="0" eaLnBrk="1" latinLnBrk="0" hangingPunct="1">
                        <a:lnSpc>
                          <a:spcPct val="130000"/>
                        </a:lnSpc>
                        <a:spcAft>
                          <a:spcPts val="0"/>
                        </a:spcAft>
                      </a:pPr>
                      <a:r>
                        <a:rPr lang="en-US" altLang="zh-CN" sz="1695" kern="100" dirty="0">
                          <a:solidFill>
                            <a:schemeClr val="tx1"/>
                          </a:solidFill>
                          <a:latin typeface="微软雅黑" panose="020B0503020204020204" charset="-122"/>
                          <a:ea typeface="微软雅黑" panose="020B0503020204020204" charset="-122"/>
                        </a:rPr>
                        <a:t>   1. </a:t>
                      </a:r>
                      <a:r>
                        <a:rPr lang="zh-CN" altLang="en-US" sz="1695" kern="100" dirty="0">
                          <a:solidFill>
                            <a:schemeClr val="tx1"/>
                          </a:solidFill>
                          <a:latin typeface="微软雅黑" panose="020B0503020204020204" charset="-122"/>
                          <a:ea typeface="微软雅黑" panose="020B0503020204020204" charset="-122"/>
                        </a:rPr>
                        <a:t>寄情山水的豪放激情。如李白的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望庐山瀑布</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、杜甫的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望岳</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心物相融的恬淡幽情。或以恬淡之心抒写山水清辉</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或以淡泊之语描摹闲淡心境</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或表现诗人对自然的依恋、追求与热爱</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或寄托恬淡静雅的隐逸之乐</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或表达厌倦官场的超脱之情。如陶渊明的田园诗。</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借景遣怀的沉郁凄情。或由灿烂之景引发诗人对山川永恒、人生短暂之叹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或借缥缈凄迷之意境</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透露诗人失意怅惘的心绪</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或借异乡山水</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表达客居孤寂之思绪</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或借凄风苦雨</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寄寓对被贬谪的忧愤</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或借眼前山水</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表达忧国忧民之情</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或借瑰丽壮景、盎然春意</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反衬悲时伤世之痛。如杜甫的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登岳阳楼</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
        <p:nvSpPr>
          <p:cNvPr id="9" name="TextBox 68"/>
          <p:cNvSpPr txBox="1"/>
          <p:nvPr/>
        </p:nvSpPr>
        <p:spPr>
          <a:xfrm>
            <a:off x="696060" y="1916552"/>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689447" y="2339964"/>
          <a:ext cx="7618730" cy="2355850"/>
        </p:xfrm>
        <a:graphic>
          <a:graphicData uri="http://schemas.openxmlformats.org/drawingml/2006/table">
            <a:tbl>
              <a:tblPr>
                <a:tableStyleId>{5940675A-B579-460E-94D1-54222C63F5DA}</a:tableStyleId>
              </a:tblPr>
              <a:tblGrid>
                <a:gridCol w="393700"/>
                <a:gridCol w="7225030"/>
              </a:tblGrid>
              <a:tr h="235585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答题</a:t>
                      </a:r>
                      <a:endParaRPr lang="zh-CN" altLang="en-US" sz="1695" kern="100" dirty="0">
                        <a:solidFill>
                          <a:schemeClr val="tx1"/>
                        </a:solidFill>
                        <a:latin typeface="微软雅黑" panose="020B0503020204020204" charset="-122"/>
                        <a:ea typeface="微软雅黑" panose="020B0503020204020204" charset="-122"/>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角度</a:t>
                      </a:r>
                      <a:endParaRPr lang="zh-CN" altLang="en-US" sz="1695" kern="100" dirty="0">
                        <a:solidFill>
                          <a:schemeClr val="tx1"/>
                        </a:solidFill>
                        <a:latin typeface="微软雅黑" panose="020B0503020204020204" charset="-122"/>
                        <a:ea typeface="微软雅黑" panose="020B0503020204020204" charset="-122"/>
                      </a:endParaRPr>
                    </a:p>
                  </a:txBody>
                  <a:tcPr marL="20769" marR="20769" marT="0" marB="0" anchor="ctr"/>
                </a:tc>
                <a:tc>
                  <a:txBody>
                    <a:bodyPr/>
                    <a:lstStyle/>
                    <a:p>
                      <a:pPr marL="0" algn="l" defTabSz="2118995" rtl="0" eaLnBrk="1" latinLnBrk="0" hangingPunct="1">
                        <a:lnSpc>
                          <a:spcPct val="130000"/>
                        </a:lnSpc>
                        <a:spcAft>
                          <a:spcPts val="0"/>
                        </a:spcAft>
                      </a:pPr>
                      <a:r>
                        <a:rPr lang="en-US" altLang="zh-CN" sz="1695" kern="100" dirty="0">
                          <a:solidFill>
                            <a:schemeClr val="tx1"/>
                          </a:solidFill>
                          <a:latin typeface="微软雅黑" panose="020B0503020204020204" charset="-122"/>
                          <a:ea typeface="微软雅黑" panose="020B0503020204020204" charset="-122"/>
                        </a:rPr>
                        <a:t>   1. </a:t>
                      </a:r>
                      <a:r>
                        <a:rPr lang="zh-CN" altLang="en-US" sz="1695" kern="100" dirty="0">
                          <a:solidFill>
                            <a:schemeClr val="tx1"/>
                          </a:solidFill>
                          <a:latin typeface="微软雅黑" panose="020B0503020204020204" charset="-122"/>
                          <a:ea typeface="微软雅黑" panose="020B0503020204020204" charset="-122"/>
                        </a:rPr>
                        <a:t>注意把握意象的特征和寓意。以孟浩然的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过故人庄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为例</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下同</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。如“绿树”“青山”这些意象与作者向往的恬静闲适生活有关。</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体味诗歌情景交融的意境。如在“田家”里</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面对“绿树”“青山”话“桑麻”</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其生活意味不言自明。</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注意通过关键字眼来领会诗人写景所表现的情感。如“还来就菊花”中一个“就”字把农家人与人之间的毫无距离之感写了出来。</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 </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
        <p:nvSpPr>
          <p:cNvPr id="9" name="TextBox 68"/>
          <p:cNvSpPr txBox="1"/>
          <p:nvPr/>
        </p:nvSpPr>
        <p:spPr>
          <a:xfrm>
            <a:off x="696060" y="1916552"/>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689447" y="2339964"/>
          <a:ext cx="7618730" cy="2355850"/>
        </p:xfrm>
        <a:graphic>
          <a:graphicData uri="http://schemas.openxmlformats.org/drawingml/2006/table">
            <a:tbl>
              <a:tblPr>
                <a:tableStyleId>{5940675A-B579-460E-94D1-54222C63F5DA}</a:tableStyleId>
              </a:tblPr>
              <a:tblGrid>
                <a:gridCol w="393700"/>
                <a:gridCol w="7225030"/>
              </a:tblGrid>
              <a:tr h="2355850">
                <a:tc>
                  <a:txBody>
                    <a:bodyPr/>
                    <a:lstStyle/>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答题</a:t>
                      </a:r>
                      <a:endParaRPr lang="zh-CN" altLang="en-US" sz="1695" kern="100" dirty="0">
                        <a:solidFill>
                          <a:schemeClr val="tx1"/>
                        </a:solidFill>
                        <a:latin typeface="微软雅黑" panose="020B0503020204020204" charset="-122"/>
                        <a:ea typeface="微软雅黑" panose="020B0503020204020204" charset="-122"/>
                      </a:endParaRPr>
                    </a:p>
                    <a:p>
                      <a:pPr marL="0" algn="ctr"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角度</a:t>
                      </a:r>
                      <a:endParaRPr lang="zh-CN" altLang="en-US" sz="1695" kern="100" dirty="0">
                        <a:solidFill>
                          <a:schemeClr val="tx1"/>
                        </a:solidFill>
                        <a:latin typeface="微软雅黑" panose="020B0503020204020204" charset="-122"/>
                        <a:ea typeface="微软雅黑" panose="020B0503020204020204" charset="-122"/>
                      </a:endParaRPr>
                    </a:p>
                  </a:txBody>
                  <a:tcPr marL="20769" marR="20769" marT="0" marB="0" anchor="ctr"/>
                </a:tc>
                <a:tc>
                  <a:txBody>
                    <a:bodyPr/>
                    <a:lstStyle/>
                    <a:p>
                      <a:pPr marL="0" algn="l" defTabSz="2118995" rtl="0" eaLnBrk="1" latinLnBrk="0" hangingPunct="1">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4. </a:t>
                      </a:r>
                      <a:r>
                        <a:rPr lang="zh-CN" altLang="en-US" sz="1695" kern="100" dirty="0">
                          <a:solidFill>
                            <a:schemeClr val="tx1"/>
                          </a:solidFill>
                          <a:latin typeface="微软雅黑" panose="020B0503020204020204" charset="-122"/>
                          <a:ea typeface="微软雅黑" panose="020B0503020204020204" charset="-122"/>
                        </a:rPr>
                        <a:t>分析技巧和语言特色。山水田园诗写景的方法很多</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应注意</a:t>
                      </a:r>
                      <a:r>
                        <a:rPr lang="en-US" altLang="zh-CN" sz="1695" kern="100" dirty="0">
                          <a:solidFill>
                            <a:schemeClr val="tx1"/>
                          </a:solidFill>
                          <a:latin typeface="微软雅黑" panose="020B0503020204020204" charset="-122"/>
                          <a:ea typeface="微软雅黑" panose="020B0503020204020204" charset="-122"/>
                        </a:rPr>
                        <a:t>:①</a:t>
                      </a:r>
                      <a:r>
                        <a:rPr lang="zh-CN" altLang="en-US" sz="1695" kern="100" dirty="0">
                          <a:solidFill>
                            <a:schemeClr val="tx1"/>
                          </a:solidFill>
                          <a:latin typeface="微软雅黑" panose="020B0503020204020204" charset="-122"/>
                          <a:ea typeface="微软雅黑" panose="020B0503020204020204" charset="-122"/>
                        </a:rPr>
                        <a:t>观察景物的立足点和描写景物的角度</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如高、低、俯、仰的变化。②描写景物的手法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如虚实结合、以动衬静、明暗对比、以小见大、粗笔勾勒和细节描写相结合</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也叫点面结合</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以及比兴手法的运用。③既要学会欣赏像盛唐诗人所描写的雄浑壮阔的景象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如孟浩然的“八月湖水平</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涵虚混太清。气蒸云梦泽</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波撼岳阳城”</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也要善于体会诗人观察、捕捉和描摹的细致入微</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如杜甫的“细雨鱼儿出</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微风燕子斜”</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
        <p:nvSpPr>
          <p:cNvPr id="9" name="TextBox 68"/>
          <p:cNvSpPr txBox="1"/>
          <p:nvPr/>
        </p:nvSpPr>
        <p:spPr>
          <a:xfrm>
            <a:off x="696060" y="1916552"/>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416941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8.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回答问题。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山居即事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王　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寂寞掩柴扉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苍茫对落晖。</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鹤巢松树遍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人访荜门稀。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绿竹含新粉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红莲落故衣。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渡头烟火起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处处采菱归。</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诗的后四句写出了怎样的景与情</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04831" y="1959214"/>
            <a:ext cx="7632793" cy="3275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1960439"/>
            <a:ext cx="7619048" cy="34893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写出了绿竹青翠、红莲花谢、炊烟四起、人们采菱而归的清新之景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表达了作者对乡村生活的喜爱以及陶醉于自然美景的闲适之情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情景交融。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此题考查鉴赏诗歌的意境。“意境”实则是“意”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寄寓着诗人的思想情感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和“境”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由意象组合而成的富有感染力的艺术境界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两个字的融合。所以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赏析意境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就得从两个层面切入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一是读出诗句中的意象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一般是多个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用简练而生动的语言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描摹出意象组成的图画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即意境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二是概括其氛围特点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揭示其寄寓的思想情感。后四句着重写山村生活宁静、祥和的景象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绿竹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红莲莲叶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渡头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炊烟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采菱人款款归来。诗人将悠然、闲适的隐者情怀融于宁静、祥和的山村风景之中。</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33718" y="2063151"/>
            <a:ext cx="7752002" cy="30837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778528" y="2182108"/>
            <a:ext cx="7611685" cy="2068195"/>
          </a:xfrm>
          <a:prstGeom prst="rect">
            <a:avLst/>
          </a:prstGeom>
        </p:spPr>
        <p:txBody>
          <a:bodyPr wrap="square">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空”字好。“空”字表明朋友的孤舟在视野中已经消失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诗人空对无际的长河。“空”字侧重表现诗人失魂落魄的神情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更强烈地传达出诗人因友人离去而产生的惆怅、失落之情。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本题考查诗歌的炼字以及对诗歌内容的评价的能力。答题时首先应表明自己的观点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然后在回答理由时按照诗歌炼字题的答题思路解答。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04831" y="1959215"/>
            <a:ext cx="7632793" cy="28829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1960439"/>
            <a:ext cx="7619048" cy="1450340"/>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寂寞独居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门扉紧掩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我在苍茫暮色中孤独地看着夕阳逐渐落下。鹤栖息在遍布周围的松树上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柴门来访的人稀少。绿竹生长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红莲花瓣掉落在老叶上。渡口处升起袅袅炊烟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到处可以见到归家的采菱人。</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85804" y="1960439"/>
            <a:ext cx="7655392" cy="73850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（八）社会讽喻诗</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540" b="1" kern="100" dirty="0">
                <a:solidFill>
                  <a:srgbClr val="EF8340"/>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778528" y="2514613"/>
          <a:ext cx="7589520" cy="1943100"/>
        </p:xfrm>
        <a:graphic>
          <a:graphicData uri="http://schemas.openxmlformats.org/drawingml/2006/table">
            <a:tbl>
              <a:tblPr>
                <a:tableStyleId>{5940675A-B579-460E-94D1-54222C63F5DA}</a:tableStyleId>
              </a:tblPr>
              <a:tblGrid>
                <a:gridCol w="357505"/>
                <a:gridCol w="7232015"/>
              </a:tblGrid>
              <a:tr h="1943100">
                <a:tc>
                  <a:txBody>
                    <a:bodyPr/>
                    <a:lstStyle/>
                    <a:p>
                      <a:pPr marL="0" algn="ctr" defTabSz="2118995" rtl="0" eaLnBrk="1" latinLnBrk="0" hangingPunct="1">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释义</a:t>
                      </a:r>
                      <a:endParaRPr lang="zh-CN" sz="1695" kern="100" dirty="0">
                        <a:solidFill>
                          <a:schemeClr val="tx1"/>
                        </a:solidFill>
                        <a:latin typeface="微软雅黑" panose="020B0503020204020204" charset="-122"/>
                        <a:ea typeface="微软雅黑" panose="020B0503020204020204" charset="-122"/>
                        <a:cs typeface="+mn-cs"/>
                      </a:endParaRPr>
                    </a:p>
                  </a:txBody>
                  <a:tcPr marL="0" marR="0"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　社会讽喻诗是作者对世态、人生等进行真知灼见的探索</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或从正面做出评判</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或从侧面发出讽刺而撰写的诗篇。社会讽喻诗取材广泛</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其中有的反映民间疾苦</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揭露统治阶级横征暴敛的罪行</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有的抨击贪赃枉法和奢侈淫靡的行径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有的对当朝统治者进行讽刺与劝诫</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还有一些反映边防问题和战争给人民带来的灾难</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或者同情封建礼教束缚下妇女的悲惨命运</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833522" y="2432612"/>
          <a:ext cx="7508875" cy="2439670"/>
        </p:xfrm>
        <a:graphic>
          <a:graphicData uri="http://schemas.openxmlformats.org/drawingml/2006/table">
            <a:tbl>
              <a:tblPr>
                <a:tableStyleId>{5940675A-B579-460E-94D1-54222C63F5DA}</a:tableStyleId>
              </a:tblPr>
              <a:tblGrid>
                <a:gridCol w="526415"/>
                <a:gridCol w="6982460"/>
              </a:tblGrid>
              <a:tr h="1554480">
                <a:tc>
                  <a:txBody>
                    <a:bodyPr/>
                    <a:lstStyle/>
                    <a:p>
                      <a:pPr marL="0" algn="ctr" defTabSz="2118995" rtl="0" eaLnBrk="1" latinLnBrk="0" hangingPunct="1">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情感分类</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algn="l" defTabSz="2118995" rtl="0" eaLnBrk="1" latinLnBrk="0" hangingPunct="1">
                        <a:lnSpc>
                          <a:spcPct val="150000"/>
                        </a:lnSpc>
                        <a:spcAft>
                          <a:spcPts val="0"/>
                        </a:spcAft>
                      </a:pPr>
                      <a:r>
                        <a:rPr lang="en-US" altLang="zh-CN" sz="1695" kern="100" dirty="0">
                          <a:solidFill>
                            <a:schemeClr val="tx1"/>
                          </a:solidFill>
                          <a:latin typeface="微软雅黑" panose="020B0503020204020204" charset="-122"/>
                          <a:ea typeface="微软雅黑" panose="020B0503020204020204" charset="-122"/>
                        </a:rPr>
                        <a:t>   1. </a:t>
                      </a:r>
                      <a:r>
                        <a:rPr lang="zh-CN" altLang="en-US" sz="1695" kern="100" dirty="0">
                          <a:solidFill>
                            <a:schemeClr val="tx1"/>
                          </a:solidFill>
                          <a:latin typeface="微软雅黑" panose="020B0503020204020204" charset="-122"/>
                          <a:ea typeface="微软雅黑" panose="020B0503020204020204" charset="-122"/>
                        </a:rPr>
                        <a:t>表达对劳苦大众艰辛生活的深切同情。</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表达对社会不合理现象或权贵的讽刺或不满。</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表达对统治阶级腐朽、贪婪、残暴的深恶痛绝。</a:t>
                      </a:r>
                      <a:endParaRPr lang="zh-CN" altLang="en-US" sz="1695" kern="100" dirty="0">
                        <a:solidFill>
                          <a:schemeClr val="tx1"/>
                        </a:solidFill>
                        <a:latin typeface="微软雅黑" panose="020B0503020204020204" charset="-122"/>
                        <a:ea typeface="微软雅黑" panose="020B0503020204020204" charset="-122"/>
                      </a:endParaRPr>
                    </a:p>
                    <a:p>
                      <a:pPr marL="0" algn="l" defTabSz="2118995" rtl="0" eaLnBrk="1" latinLnBrk="0" hangingPunct="1">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4. </a:t>
                      </a:r>
                      <a:r>
                        <a:rPr lang="zh-CN" altLang="en-US" sz="1695" kern="100" dirty="0">
                          <a:solidFill>
                            <a:schemeClr val="tx1"/>
                          </a:solidFill>
                          <a:latin typeface="微软雅黑" panose="020B0503020204020204" charset="-122"/>
                          <a:ea typeface="微软雅黑" panose="020B0503020204020204" charset="-122"/>
                        </a:rPr>
                        <a:t>表达对当权者的讽谏规劝</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r h="885190">
                <a:tc>
                  <a:txBody>
                    <a:bodyPr/>
                    <a:lstStyle/>
                    <a:p>
                      <a:pPr marL="0" algn="ctr" defTabSz="2118995" rtl="0" eaLnBrk="1" latinLnBrk="0" hangingPunct="1">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答题角度</a:t>
                      </a:r>
                      <a:endParaRPr lang="zh-CN" sz="1695" kern="100" dirty="0">
                        <a:solidFill>
                          <a:schemeClr val="tx1"/>
                        </a:solidFill>
                        <a:latin typeface="微软雅黑" panose="020B0503020204020204" charset="-122"/>
                        <a:ea typeface="微软雅黑" panose="020B0503020204020204" charset="-122"/>
                        <a:cs typeface="+mn-cs"/>
                      </a:endParaRPr>
                    </a:p>
                  </a:txBody>
                  <a:tcPr marL="20769" marR="20769" marT="0" marB="0" anchor="ct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en-US" altLang="zh-CN" sz="1695" kern="100" dirty="0">
                          <a:solidFill>
                            <a:schemeClr val="tx1"/>
                          </a:solidFill>
                          <a:latin typeface="微软雅黑" panose="020B0503020204020204" charset="-122"/>
                          <a:ea typeface="微软雅黑" panose="020B0503020204020204" charset="-122"/>
                        </a:rPr>
                        <a:t>   1. </a:t>
                      </a:r>
                      <a:r>
                        <a:rPr lang="zh-CN" altLang="en-US" sz="1695" kern="100" dirty="0">
                          <a:solidFill>
                            <a:schemeClr val="tx1"/>
                          </a:solidFill>
                          <a:latin typeface="微软雅黑" panose="020B0503020204020204" charset="-122"/>
                          <a:ea typeface="微软雅黑" panose="020B0503020204020204" charset="-122"/>
                        </a:rPr>
                        <a:t>领会诗人所表现的情感。</a:t>
                      </a:r>
                      <a:endParaRPr lang="zh-CN" altLang="en-US" sz="1695" kern="100" dirty="0">
                        <a:solidFill>
                          <a:schemeClr val="tx1"/>
                        </a:solidFill>
                        <a:latin typeface="微软雅黑" panose="020B0503020204020204" charset="-122"/>
                        <a:ea typeface="微软雅黑" panose="020B0503020204020204" charset="-122"/>
                      </a:endParaRPr>
                    </a:p>
                    <a:p>
                      <a:pPr marL="0" marR="0" indent="0" algn="l" defTabSz="2118995" rtl="0" eaLnBrk="1" fontAlgn="auto" latinLnBrk="0" hangingPunct="1">
                        <a:lnSpc>
                          <a:spcPct val="150000"/>
                        </a:lnSpc>
                        <a:spcBef>
                          <a:spcPts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关注其采用的表达技巧</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
        <p:nvSpPr>
          <p:cNvPr id="9" name="TextBox 68"/>
          <p:cNvSpPr txBox="1"/>
          <p:nvPr/>
        </p:nvSpPr>
        <p:spPr>
          <a:xfrm>
            <a:off x="712150" y="1939125"/>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410527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9.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秦中吟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歌舞</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白居易</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秦中岁云暮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大雪满皇州。雪中退朝者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朱紫尽公侯。贵有风雪兴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富无饥寒忧。所营唯第宅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所务在追游。朱轮车马客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红烛歌舞楼。欢酣促密坐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醉暖脱重裘。秋官为主人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廷尉居上头。日中为一乐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夜半不能休。岂知阌乡</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注</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中有冻死囚。</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阌</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en-US" altLang="zh-CN" sz="1540" kern="100" dirty="0" err="1">
                <a:latin typeface="微软雅黑" panose="020B0503020204020204" charset="-122"/>
                <a:ea typeface="微软雅黑" panose="020B0503020204020204" charset="-122"/>
                <a:cs typeface="Courier New" panose="02070309020205020404" pitchFamily="49" charset="0"/>
              </a:rPr>
              <a:t>wén</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乡</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旧县名。白居易有</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奏阌乡县禁囚状</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详述了无辜妇孺被关进阌乡狱并遭受迫害的惨状。</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赏析这首诗对比艺术的特色。</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04831" y="1959215"/>
            <a:ext cx="7632793" cy="28552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1960439"/>
            <a:ext cx="7619048" cy="274764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从结构上看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开头两句兴起全篇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接下来十四句详写统治者骄奢侈靡的生活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而结尾仅用两句描述“冻死囚”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文势陡急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有一落千丈之势。②从艺术效果看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前面十四句通过层层铺叙、渲染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为结尾一幕做艺术的铺垫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前后构成强烈、鲜明的对比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震撼人心。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本题考查对表达技巧的鉴赏能力。答题时应从诗中对比的内容、对比的意图及造成的艺术效果等角度进行赏析。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04831" y="1959214"/>
            <a:ext cx="7632793" cy="3275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1960439"/>
            <a:ext cx="7619048" cy="3087370"/>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长安已进入一年将尽的隆冬时节了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纷纷扬扬的大雪落满了整个京城。在雪中退朝的都是朱衣紫绶的公侯显贵。这些贵人们有赏雪吟咏的雅兴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因为他们富足而没有饥寒之忧。他们所追求的只是奢华的宅邸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他们所做的也只是消遣游乐。朱轮马车又拉着客人来到了红烛彻夜不息的歌舞楼。酒酣耳热时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宾主的话语越来越投机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坐得也越来越近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醉饱者的身上散发出热气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只得一层层脱去狐裘。这次宴饮做东的是刑部高官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而坐在首席的就是刑部主管。他们从中午就开始行乐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到半夜时还不罢休。可谁会想到阌乡的大狱里还有被冻死的囚犯。</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696060" y="2002504"/>
            <a:ext cx="7765747" cy="771860"/>
            <a:chOff x="1791027" y="2719080"/>
            <a:chExt cx="20181234" cy="2005872"/>
          </a:xfrm>
        </p:grpSpPr>
        <p:sp>
          <p:nvSpPr>
            <p:cNvPr id="11" name="矩形 10"/>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53"/>
            <p:cNvSpPr txBox="1"/>
            <p:nvPr/>
          </p:nvSpPr>
          <p:spPr>
            <a:xfrm>
              <a:off x="1791027" y="2805762"/>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审答指津</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54826" y="2441736"/>
            <a:ext cx="7655392" cy="43116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一、审题规范</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5" name="表格 4"/>
          <p:cNvGraphicFramePr>
            <a:graphicFrameLocks noGrp="1"/>
          </p:cNvGraphicFramePr>
          <p:nvPr/>
        </p:nvGraphicFramePr>
        <p:xfrm>
          <a:off x="705844" y="2884005"/>
          <a:ext cx="7886700" cy="2355850"/>
        </p:xfrm>
        <a:graphic>
          <a:graphicData uri="http://schemas.openxmlformats.org/drawingml/2006/table">
            <a:tbl>
              <a:tblPr firstRow="1" firstCol="1" bandRow="1">
                <a:tableStyleId>{5940675A-B579-460E-94D1-54222C63F5DA}</a:tableStyleId>
              </a:tblPr>
              <a:tblGrid>
                <a:gridCol w="525145"/>
                <a:gridCol w="7361555"/>
              </a:tblGrid>
              <a:tr h="10096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设问</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方式</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这两句诗表现了诗人怎样的心情</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这首诗反映了怎样的社会现实</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 </a:t>
                      </a:r>
                      <a:r>
                        <a:rPr lang="zh-CN" sz="1695" kern="100" dirty="0">
                          <a:effectLst/>
                          <a:latin typeface="微软雅黑" panose="020B0503020204020204" charset="-122"/>
                          <a:ea typeface="微软雅黑" panose="020B0503020204020204" charset="-122"/>
                        </a:rPr>
                        <a:t>这首诗表现了怎样的情趣</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人生态度</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4. </a:t>
                      </a:r>
                      <a:r>
                        <a:rPr lang="zh-CN" sz="1695" kern="100" dirty="0">
                          <a:effectLst/>
                          <a:latin typeface="微软雅黑" panose="020B0503020204020204" charset="-122"/>
                          <a:ea typeface="微软雅黑" panose="020B0503020204020204" charset="-122"/>
                        </a:rPr>
                        <a:t>这首诗的主旨是什么</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5. </a:t>
                      </a:r>
                      <a:r>
                        <a:rPr lang="zh-CN" sz="1695" kern="100" dirty="0">
                          <a:effectLst/>
                          <a:latin typeface="微软雅黑" panose="020B0503020204020204" charset="-122"/>
                          <a:ea typeface="微软雅黑" panose="020B0503020204020204" charset="-122"/>
                        </a:rPr>
                        <a:t>这首诗表达了怎样的思想感情</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辨别</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标志</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题干中有“情感”“主旨”“人生情趣”“人生追求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态度</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”等字样</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审题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要点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审清题目要求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明确答题的重点。</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掌握一般类型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区分“概括”“分析”</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6" name="Rectangle 1"/>
          <p:cNvSpPr>
            <a:spLocks noChangeArrowheads="1"/>
          </p:cNvSpPr>
          <p:nvPr/>
        </p:nvSpPr>
        <p:spPr bwMode="auto">
          <a:xfrm>
            <a:off x="628586" y="368340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795945" y="2455750"/>
          <a:ext cx="7647305" cy="2355850"/>
        </p:xfrm>
        <a:graphic>
          <a:graphicData uri="http://schemas.openxmlformats.org/drawingml/2006/table">
            <a:tbl>
              <a:tblPr>
                <a:tableStyleId>{5940675A-B579-460E-94D1-54222C63F5DA}</a:tableStyleId>
              </a:tblPr>
              <a:tblGrid>
                <a:gridCol w="325120"/>
                <a:gridCol w="7322185"/>
              </a:tblGrid>
              <a:tr h="2355850">
                <a:tc>
                  <a:txBody>
                    <a:bodyPr/>
                    <a:lstStyle/>
                    <a:p>
                      <a:pPr marL="0" algn="ctr"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答题要点</a:t>
                      </a:r>
                      <a:endParaRPr lang="zh-CN" sz="1695" kern="100" dirty="0">
                        <a:solidFill>
                          <a:schemeClr val="tx1"/>
                        </a:solidFill>
                        <a:latin typeface="微软雅黑" panose="020B0503020204020204" charset="-122"/>
                        <a:ea typeface="微软雅黑" panose="020B0503020204020204" charset="-122"/>
                        <a:cs typeface="+mn-cs"/>
                      </a:endParaRPr>
                    </a:p>
                  </a:txBody>
                  <a:tcPr marL="26389" marR="26389" marT="0" marB="0" anchor="ctr"/>
                </a:tc>
                <a:tc>
                  <a:txBody>
                    <a:bodyPr/>
                    <a:lstStyle/>
                    <a:p>
                      <a:pPr marL="0" algn="just" defTabSz="2117725" rtl="0" eaLnBrk="1" fontAlgn="base" latinLnBrk="0" hangingPunct="1">
                        <a:lnSpc>
                          <a:spcPct val="130000"/>
                        </a:lnSpc>
                        <a:spcBef>
                          <a:spcPct val="0"/>
                        </a:spcBef>
                        <a:spcAft>
                          <a:spcPts val="0"/>
                        </a:spcAft>
                      </a:pPr>
                      <a:r>
                        <a:rPr lang="en-US" sz="1695" kern="100" dirty="0">
                          <a:solidFill>
                            <a:schemeClr val="tx1"/>
                          </a:solidFill>
                          <a:latin typeface="微软雅黑" panose="020B0503020204020204" charset="-122"/>
                          <a:ea typeface="微软雅黑" panose="020B0503020204020204" charset="-122"/>
                        </a:rPr>
                        <a:t> </a:t>
                      </a: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看提示</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定基调。诗歌的标题、作者、注释等</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常常为我们理解诗歌所表达的情感指明方向。</a:t>
                      </a:r>
                      <a:endParaRPr lang="zh-CN" altLang="en-US" sz="1695" kern="100" dirty="0">
                        <a:solidFill>
                          <a:schemeClr val="tx1"/>
                        </a:solidFill>
                        <a:latin typeface="微软雅黑" panose="020B0503020204020204" charset="-122"/>
                        <a:ea typeface="微软雅黑" panose="020B0503020204020204" charset="-122"/>
                      </a:endParaRPr>
                    </a:p>
                    <a:p>
                      <a:pPr marL="0" algn="just"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抓意象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挖内涵。意象是情感的载体</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意象所体现出来的色调是情感的反映。优美闲适、色彩明丽的意象往往表达的是喜悦之情</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冷清凄迷、色彩暗淡的意象往往表达的是忧伤之情。</a:t>
                      </a:r>
                      <a:endParaRPr lang="zh-CN" altLang="en-US" sz="1695" kern="100" dirty="0">
                        <a:solidFill>
                          <a:schemeClr val="tx1"/>
                        </a:solidFill>
                        <a:latin typeface="微软雅黑" panose="020B0503020204020204" charset="-122"/>
                        <a:ea typeface="微软雅黑" panose="020B0503020204020204" charset="-122"/>
                      </a:endParaRPr>
                    </a:p>
                    <a:p>
                      <a:pPr marL="0" algn="just"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品词句</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悟感情。作者在诗歌中常常会有情感的流露</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这些自然流露的情感往往体现在只言片语上</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要善于把握这样的词句</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借此领悟情感</a:t>
                      </a:r>
                      <a:endParaRPr lang="zh-CN" altLang="en-US" sz="1695" kern="100" dirty="0">
                        <a:solidFill>
                          <a:schemeClr val="tx1"/>
                        </a:solidFill>
                        <a:latin typeface="微软雅黑" panose="020B0503020204020204" charset="-122"/>
                        <a:ea typeface="微软雅黑" panose="020B0503020204020204" charset="-122"/>
                      </a:endParaRPr>
                    </a:p>
                  </a:txBody>
                  <a:tcPr marL="26389" marR="26389" marT="0" marB="0" anchor="ctr"/>
                </a:tc>
              </a:tr>
            </a:tbl>
          </a:graphicData>
        </a:graphic>
      </p:graphicFrame>
      <p:sp>
        <p:nvSpPr>
          <p:cNvPr id="9" name="矩形 8"/>
          <p:cNvSpPr/>
          <p:nvPr/>
        </p:nvSpPr>
        <p:spPr>
          <a:xfrm>
            <a:off x="803677" y="1988147"/>
            <a:ext cx="4261026" cy="431165"/>
          </a:xfrm>
          <a:prstGeom prst="rect">
            <a:avLst/>
          </a:prstGeom>
        </p:spPr>
        <p:txBody>
          <a:bodyPr wrap="square">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二、答题规范</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795945" y="2455750"/>
          <a:ext cx="7647305" cy="2019300"/>
        </p:xfrm>
        <a:graphic>
          <a:graphicData uri="http://schemas.openxmlformats.org/drawingml/2006/table">
            <a:tbl>
              <a:tblPr>
                <a:tableStyleId>{5940675A-B579-460E-94D1-54222C63F5DA}</a:tableStyleId>
              </a:tblPr>
              <a:tblGrid>
                <a:gridCol w="325120"/>
                <a:gridCol w="7322185"/>
              </a:tblGrid>
              <a:tr h="2019300">
                <a:tc>
                  <a:txBody>
                    <a:bodyPr/>
                    <a:lstStyle/>
                    <a:p>
                      <a:pPr marL="0" algn="ctr"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答题步骤</a:t>
                      </a:r>
                      <a:endParaRPr lang="zh-CN" sz="1695" kern="100" dirty="0">
                        <a:solidFill>
                          <a:schemeClr val="tx1"/>
                        </a:solidFill>
                        <a:latin typeface="微软雅黑" panose="020B0503020204020204" charset="-122"/>
                        <a:ea typeface="微软雅黑" panose="020B0503020204020204" charset="-122"/>
                        <a:cs typeface="+mn-cs"/>
                      </a:endParaRPr>
                    </a:p>
                  </a:txBody>
                  <a:tcPr marL="26389" marR="26389" marT="0" marB="0" anchor="ctr"/>
                </a:tc>
                <a:tc>
                  <a:txBody>
                    <a:bodyPr/>
                    <a:lstStyle/>
                    <a:p>
                      <a:pPr marL="0" marR="0" indent="0" algn="just" defTabSz="2117725" rtl="0" eaLnBrk="1" fontAlgn="base" latinLnBrk="0" hangingPunct="1">
                        <a:lnSpc>
                          <a:spcPct val="130000"/>
                        </a:lnSpc>
                        <a:spcBef>
                          <a:spcPct val="0"/>
                        </a:spcBef>
                        <a:spcAft>
                          <a:spcPts val="0"/>
                        </a:spcAft>
                        <a:buClrTx/>
                        <a:buSzTx/>
                        <a:buFontTx/>
                        <a:buNone/>
                        <a:defRPr/>
                      </a:pPr>
                      <a:r>
                        <a:rPr lang="en-US" altLang="zh-CN" sz="1695" kern="100" dirty="0">
                          <a:solidFill>
                            <a:schemeClr val="tx1"/>
                          </a:solidFill>
                          <a:latin typeface="微软雅黑" panose="020B0503020204020204" charset="-122"/>
                          <a:ea typeface="微软雅黑" panose="020B0503020204020204" charset="-122"/>
                        </a:rPr>
                        <a:t>   1. </a:t>
                      </a:r>
                      <a:r>
                        <a:rPr lang="zh-CN" altLang="en-US" sz="1695" kern="100" dirty="0">
                          <a:solidFill>
                            <a:schemeClr val="tx1"/>
                          </a:solidFill>
                          <a:latin typeface="微软雅黑" panose="020B0503020204020204" charset="-122"/>
                          <a:ea typeface="微软雅黑" panose="020B0503020204020204" charset="-122"/>
                        </a:rPr>
                        <a:t>审清题干要求</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明确是回答一种情感还是几种情感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然后确定答题步骤。</a:t>
                      </a:r>
                      <a:endParaRPr lang="zh-CN" altLang="en-US" sz="1695" kern="100" dirty="0">
                        <a:solidFill>
                          <a:schemeClr val="tx1"/>
                        </a:solidFill>
                        <a:latin typeface="微软雅黑" panose="020B0503020204020204" charset="-122"/>
                        <a:ea typeface="微软雅黑" panose="020B0503020204020204" charset="-122"/>
                      </a:endParaRPr>
                    </a:p>
                    <a:p>
                      <a:pPr marL="0" marR="0" indent="0" algn="just" defTabSz="2117725" rtl="0" eaLnBrk="1" fontAlgn="base" latinLnBrk="0" hangingPunct="1">
                        <a:lnSpc>
                          <a:spcPct val="130000"/>
                        </a:lnSpc>
                        <a:spcBef>
                          <a:spcPct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指出作者的情感。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如果分值低的话</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按照诗句的字面意思指出情感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如果分值高的话</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首先要阐明诗句的字面情感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然后再阐明深层情感或者在一首诗里面的几种情感</a:t>
                      </a:r>
                      <a:r>
                        <a:rPr lang="en-US" alt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1)</a:t>
                      </a:r>
                      <a:endParaRPr lang="en-US" altLang="zh-CN" sz="1695" kern="100" dirty="0">
                        <a:solidFill>
                          <a:schemeClr val="tx1"/>
                        </a:solidFill>
                        <a:latin typeface="微软雅黑" panose="020B0503020204020204" charset="-122"/>
                        <a:ea typeface="微软雅黑" panose="020B0503020204020204" charset="-122"/>
                      </a:endParaRPr>
                    </a:p>
                    <a:p>
                      <a:pPr marL="0" marR="0" indent="0" algn="just" defTabSz="2117725" rtl="0" eaLnBrk="1" fontAlgn="base" latinLnBrk="0" hangingPunct="1">
                        <a:lnSpc>
                          <a:spcPct val="130000"/>
                        </a:lnSpc>
                        <a:spcBef>
                          <a:spcPct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结合诗句具体分析</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注意抓住表达情感的词语。</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2)</a:t>
                      </a:r>
                      <a:endParaRPr lang="en-US" altLang="zh-CN" sz="1695" kern="100" dirty="0">
                        <a:solidFill>
                          <a:schemeClr val="tx1"/>
                        </a:solidFill>
                        <a:latin typeface="微软雅黑" panose="020B0503020204020204" charset="-122"/>
                        <a:ea typeface="微软雅黑" panose="020B0503020204020204" charset="-122"/>
                      </a:endParaRPr>
                    </a:p>
                    <a:p>
                      <a:pPr marL="0" marR="0" indent="0" algn="just" defTabSz="2117725" rtl="0" eaLnBrk="1" fontAlgn="base" latinLnBrk="0" hangingPunct="1">
                        <a:lnSpc>
                          <a:spcPct val="130000"/>
                        </a:lnSpc>
                        <a:spcBef>
                          <a:spcPct val="0"/>
                        </a:spcBef>
                        <a:spcAft>
                          <a:spcPts val="0"/>
                        </a:spcAft>
                        <a:buClrTx/>
                        <a:buSzTx/>
                        <a:buFontTx/>
                        <a:buNone/>
                        <a:defRPr/>
                      </a:pPr>
                      <a:endParaRPr lang="zh-CN" sz="1695" kern="100" dirty="0">
                        <a:solidFill>
                          <a:schemeClr val="tx1"/>
                        </a:solidFill>
                        <a:latin typeface="微软雅黑" panose="020B0503020204020204" charset="-122"/>
                        <a:ea typeface="微软雅黑" panose="020B0503020204020204" charset="-122"/>
                        <a:cs typeface="+mn-cs"/>
                      </a:endParaRPr>
                    </a:p>
                  </a:txBody>
                  <a:tcPr marL="26389" marR="26389" marT="0" marB="0" anchor="ctr"/>
                </a:tc>
              </a:tr>
            </a:tbl>
          </a:graphicData>
        </a:graphic>
      </p:graphicFrame>
      <p:sp>
        <p:nvSpPr>
          <p:cNvPr id="9" name="矩形 8"/>
          <p:cNvSpPr/>
          <p:nvPr/>
        </p:nvSpPr>
        <p:spPr>
          <a:xfrm>
            <a:off x="4182522" y="1988147"/>
            <a:ext cx="4261026" cy="431165"/>
          </a:xfrm>
          <a:prstGeom prst="rect">
            <a:avLst/>
          </a:prstGeom>
        </p:spPr>
        <p:txBody>
          <a:bodyPr wrap="square">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14960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三、答题示范</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阅读下面两首诗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按要求作答。</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暮　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黄　庚</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芳事阑珊三月时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春愁惟有落花知。柳绵飘白东风老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一树斜阳叫子规。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暮春山间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黄公度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缓步春山春日长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流莺不语燕飞忙。桃花落处无人见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濯手惟闻涧水香。</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两首诗都写了暮春之景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表达的情感有何不同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145034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角度四　读注释</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b="1"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高考试卷上没有无用的文字。既然诗歌带有注释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其中必然有对理解诗歌、答题具有提示性、暗示性的信息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有的甚至还可能是解题的关键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所以这些注释信息不能忽视。常见的注释所暗示的内容有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5" name="Rectangle 1"/>
          <p:cNvSpPr>
            <a:spLocks noChangeArrowheads="1"/>
          </p:cNvSpPr>
          <p:nvPr/>
        </p:nvSpPr>
        <p:spPr bwMode="auto">
          <a:xfrm>
            <a:off x="628586" y="374754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665134" y="2098982"/>
          <a:ext cx="7618730" cy="3352165"/>
        </p:xfrm>
        <a:graphic>
          <a:graphicData uri="http://schemas.openxmlformats.org/drawingml/2006/table">
            <a:tbl>
              <a:tblPr>
                <a:tableStyleId>{5940675A-B579-460E-94D1-54222C63F5DA}</a:tableStyleId>
              </a:tblPr>
              <a:tblGrid>
                <a:gridCol w="323850"/>
                <a:gridCol w="7294880"/>
              </a:tblGrid>
              <a:tr h="1866265">
                <a:tc>
                  <a:txBody>
                    <a:bodyPr/>
                    <a:lstStyle/>
                    <a:p>
                      <a:pPr marL="0" algn="ctr"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审题要点</a:t>
                      </a:r>
                      <a:endParaRPr lang="zh-CN" sz="1695" kern="100" dirty="0">
                        <a:solidFill>
                          <a:schemeClr val="tx1"/>
                        </a:solidFill>
                        <a:latin typeface="微软雅黑" panose="020B0503020204020204" charset="-122"/>
                        <a:ea typeface="微软雅黑" panose="020B0503020204020204" charset="-122"/>
                        <a:cs typeface="+mn-cs"/>
                      </a:endParaRPr>
                    </a:p>
                  </a:txBody>
                  <a:tcPr marL="26389" marR="26389" marT="0" marB="0" anchor="ctr"/>
                </a:tc>
                <a:tc>
                  <a:txBody>
                    <a:bodyPr/>
                    <a:lstStyle/>
                    <a:p>
                      <a:pPr marL="0" algn="just" defTabSz="2117725" rtl="0" eaLnBrk="1" fontAlgn="base" latinLnBrk="0" hangingPunct="1">
                        <a:lnSpc>
                          <a:spcPct val="130000"/>
                        </a:lnSpc>
                        <a:spcBef>
                          <a:spcPct val="0"/>
                        </a:spcBef>
                        <a:spcAft>
                          <a:spcPts val="0"/>
                        </a:spcAft>
                      </a:pPr>
                      <a:r>
                        <a:rPr lang="en-US" sz="1695" kern="100" dirty="0">
                          <a:solidFill>
                            <a:schemeClr val="tx1"/>
                          </a:solidFill>
                          <a:latin typeface="微软雅黑" panose="020B0503020204020204" charset="-122"/>
                          <a:ea typeface="微软雅黑" panose="020B0503020204020204" charset="-122"/>
                        </a:rPr>
                        <a:t> </a:t>
                      </a: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本题主要抓住意象特征来把握情感。抓住两首诗的意象特点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就能把握其感情的不同之处。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暮春</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写了落花、柳绵、子规等暮春意象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表达了因暮春引发的惜春伤感之情。</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暮春山间</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写诗人缓步春山</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看到莺、燕各自轻盈飞翔和桃花凋谢</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又闻到涧水香</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描绘了一派幽美静谧的暮春景象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表达了诗人的愉悦闲适之情</a:t>
                      </a:r>
                      <a:endParaRPr lang="zh-CN" sz="1695" kern="100" dirty="0">
                        <a:solidFill>
                          <a:schemeClr val="tx1"/>
                        </a:solidFill>
                        <a:latin typeface="微软雅黑" panose="020B0503020204020204" charset="-122"/>
                        <a:ea typeface="微软雅黑" panose="020B0503020204020204" charset="-122"/>
                        <a:cs typeface="+mn-cs"/>
                      </a:endParaRPr>
                    </a:p>
                  </a:txBody>
                  <a:tcPr marL="26389" marR="26389" marT="0" marB="0" anchor="ctr"/>
                </a:tc>
              </a:tr>
              <a:tr h="1485900">
                <a:tc>
                  <a:txBody>
                    <a:bodyPr/>
                    <a:lstStyle/>
                    <a:p>
                      <a:pPr marL="0" algn="ctr"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步骤演示</a:t>
                      </a:r>
                      <a:endParaRPr lang="zh-CN" sz="1695" kern="100" dirty="0">
                        <a:solidFill>
                          <a:schemeClr val="tx1"/>
                        </a:solidFill>
                        <a:latin typeface="微软雅黑" panose="020B0503020204020204" charset="-122"/>
                        <a:ea typeface="微软雅黑" panose="020B0503020204020204" charset="-122"/>
                        <a:cs typeface="+mn-cs"/>
                      </a:endParaRPr>
                    </a:p>
                  </a:txBody>
                  <a:tcPr marL="26389" marR="26389" marT="0" marB="0" anchor="ctr"/>
                </a:tc>
                <a:tc>
                  <a:txBody>
                    <a:bodyPr/>
                    <a:lstStyle/>
                    <a:p>
                      <a:pPr marL="0" marR="0" indent="0" algn="just" defTabSz="2117725" rtl="0" eaLnBrk="1" fontAlgn="base" latinLnBrk="0" hangingPunct="1">
                        <a:lnSpc>
                          <a:spcPct val="130000"/>
                        </a:lnSpc>
                        <a:spcBef>
                          <a:spcPct val="0"/>
                        </a:spcBef>
                        <a:spcAft>
                          <a:spcPts val="0"/>
                        </a:spcAft>
                        <a:buClrTx/>
                        <a:buSzTx/>
                        <a:buFontTx/>
                        <a:buNone/>
                        <a:defRPr/>
                      </a:pPr>
                      <a:r>
                        <a:rPr lang="en-US" alt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暮春</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一诗主要抒发了诗人惜春伤感之情</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1)</a:t>
                      </a:r>
                      <a:r>
                        <a:rPr lang="zh-CN" altLang="en-US" sz="1695" kern="100" dirty="0">
                          <a:solidFill>
                            <a:schemeClr val="tx1"/>
                          </a:solidFill>
                          <a:latin typeface="微软雅黑" panose="020B0503020204020204" charset="-122"/>
                          <a:ea typeface="微软雅黑" panose="020B0503020204020204" charset="-122"/>
                        </a:rPr>
                        <a:t>是通过写落花、柳绵、子规等暮春意象来表现的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2)《</a:t>
                      </a:r>
                      <a:r>
                        <a:rPr lang="zh-CN" altLang="en-US" sz="1695" kern="100" dirty="0">
                          <a:solidFill>
                            <a:schemeClr val="tx1"/>
                          </a:solidFill>
                          <a:latin typeface="微软雅黑" panose="020B0503020204020204" charset="-122"/>
                          <a:ea typeface="微软雅黑" panose="020B0503020204020204" charset="-122"/>
                        </a:rPr>
                        <a:t>暮春山间</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一诗主要表现了诗人欣赏山中暮春之景的愉悦闲适之感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1)</a:t>
                      </a:r>
                      <a:r>
                        <a:rPr lang="zh-CN" altLang="en-US" sz="1695" kern="100" dirty="0">
                          <a:solidFill>
                            <a:schemeClr val="tx1"/>
                          </a:solidFill>
                          <a:latin typeface="微软雅黑" panose="020B0503020204020204" charset="-122"/>
                          <a:ea typeface="微软雅黑" panose="020B0503020204020204" charset="-122"/>
                        </a:rPr>
                        <a:t>是通过写诗人缓步春山</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看到莺、燕各自轻盈飞翔和桃花凋谢</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又闻到涧水香来表现这种情感的。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2)</a:t>
                      </a:r>
                      <a:endParaRPr lang="zh-CN" sz="1695" kern="100" dirty="0">
                        <a:solidFill>
                          <a:schemeClr val="tx1"/>
                        </a:solidFill>
                        <a:latin typeface="微软雅黑" panose="020B0503020204020204" charset="-122"/>
                        <a:ea typeface="微软雅黑" panose="020B0503020204020204" charset="-122"/>
                        <a:cs typeface="+mn-cs"/>
                      </a:endParaRPr>
                    </a:p>
                  </a:txBody>
                  <a:tcPr marL="26389" marR="26389"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42519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10.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阅读下面一首宋诗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按要求回答问题。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被酒独行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遍至子云、威、徽、先觉四黎之舍三首</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其二</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苏　轼</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总角黎家三四童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口吹葱叶送迎翁</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莫作天涯万里意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溪边自有舞雩风。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被酒</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刚喝过酒</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带着醉意。四黎</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子云、威、徽、先觉四人都是海南黎族人</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姓黎</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故称“四黎”。②翁</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苏轼自称。</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请结合作者的思想和本诗内容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分析这首诗表现了作者怎样的人生态度。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22406" y="2154400"/>
            <a:ext cx="7575170" cy="24937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22406" y="2153175"/>
            <a:ext cx="7584850" cy="302514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诗人被流放到万里之遥的天涯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海南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处境艰难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但由于受到佛道思想的影响和黎族百姓的欢迎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因此表现出曾点曾经具有的那种逍遥自在、随遇而安的人生态度。</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诗人被流放到万里之遥的天涯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海南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处境艰难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但由于受到儒家思想影响和黎族百姓的欢迎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因此仍然向往曾点描述的礼乐之治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表现出积极乐观的人生态度。</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0467" y="2043567"/>
            <a:ext cx="7575170" cy="32973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5515" y="2098982"/>
            <a:ext cx="7584850" cy="37052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考生在作答时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一定要注意题目的问题指向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一是题目问的是作者的人生态度是怎样的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二是要结合作者的思想及诗歌内容进行分析。考生可结合平时对苏轼的生平知识的积累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同时根据注解“海南黎族人”和诗歌内容“天涯万里”可知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此诗是苏轼被贬海南时所作。海南是中国的最南端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素有“天涯海角”之称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而在唐宋时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是边远偏僻、蛮荒险峻之地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相比中原的富庶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这里戴罪立功的艰辛令人谈之色变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加之琼州海峡在古代时就是一座无法逾越的天堑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风高浪急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流放者都是要冒着九死一生的危险才能抵达的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可见被贬海南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是一种非常严酷的惩戒。但就是在这样的肉体及精神的折磨下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苏轼竟然还能与小儿嬉戏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产生舞雩之感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可见其人生态度之旷达和乐观。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22406" y="2154400"/>
            <a:ext cx="7575170" cy="30524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22406" y="2153175"/>
            <a:ext cx="7584850" cy="111061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三四个天真活泼的黎族孩子吹着葱叶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来迎接我这个来自远地的老翁。不要把贬谪到万里、流落天涯放在心上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这里也有舞雩礼乐之风。</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818076" y="2390128"/>
            <a:ext cx="7655392" cy="3149600"/>
          </a:xfrm>
          <a:prstGeom prst="rect">
            <a:avLst/>
          </a:prstGeom>
          <a:noFill/>
        </p:spPr>
        <p:txBody>
          <a:bodyPr wrap="square" rtlCol="0">
            <a:spAutoFit/>
          </a:bodyPr>
          <a:lstStyle/>
          <a:p>
            <a:pPr algn="ctr">
              <a:lnSpc>
                <a:spcPct val="130000"/>
              </a:lnSpc>
              <a:spcAft>
                <a:spcPts val="0"/>
              </a:spcAft>
            </a:pP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所谓评价作者的观点态度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通常表现为正确理解诗歌的思想感情。诗歌毕竟是表情达意的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与说理性的文章不一样。</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1. </a:t>
            </a:r>
            <a:r>
              <a:rPr lang="zh-CN" altLang="en-US" sz="1695" kern="100" dirty="0">
                <a:latin typeface="微软雅黑" panose="020B0503020204020204" charset="-122"/>
                <a:ea typeface="微软雅黑" panose="020B0503020204020204" charset="-122"/>
                <a:cs typeface="Courier New" panose="02070309020205020404" pitchFamily="49" charset="0"/>
              </a:rPr>
              <a:t>情感类别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哀怨、激愤、憎恶、忧愁、欣喜、欢快、向往、离愁别恨、怀乡思亲、追古伤今、忧郁沉闷等。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 </a:t>
            </a:r>
            <a:r>
              <a:rPr lang="zh-CN" altLang="en-US" sz="1695" kern="100" dirty="0">
                <a:latin typeface="微软雅黑" panose="020B0503020204020204" charset="-122"/>
                <a:ea typeface="微软雅黑" panose="020B0503020204020204" charset="-122"/>
                <a:cs typeface="Courier New" panose="02070309020205020404" pitchFamily="49" charset="0"/>
              </a:rPr>
              <a:t>情感载体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杨柳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惜别、菊花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傲视、圆月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思念、落叶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失意、春风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得意、大海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开阔、流水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叹惜、古迹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怀旧。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3. </a:t>
            </a:r>
            <a:r>
              <a:rPr lang="zh-CN" altLang="en-US" sz="1695" kern="100" dirty="0">
                <a:latin typeface="微软雅黑" panose="020B0503020204020204" charset="-122"/>
                <a:ea typeface="微软雅黑" panose="020B0503020204020204" charset="-122"/>
                <a:cs typeface="Courier New" panose="02070309020205020404" pitchFamily="49" charset="0"/>
              </a:rPr>
              <a:t>抒情方式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直抒胸臆、托物言志、融情于景、借景抒情。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pSp>
        <p:nvGrpSpPr>
          <p:cNvPr id="8" name="组合 7"/>
          <p:cNvGrpSpPr/>
          <p:nvPr/>
        </p:nvGrpSpPr>
        <p:grpSpPr>
          <a:xfrm>
            <a:off x="710203" y="2209817"/>
            <a:ext cx="7765747" cy="771860"/>
            <a:chOff x="1791027" y="2719080"/>
            <a:chExt cx="20181234" cy="2005872"/>
          </a:xfrm>
        </p:grpSpPr>
        <p:sp>
          <p:nvSpPr>
            <p:cNvPr id="10" name="矩形 9"/>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53"/>
            <p:cNvSpPr txBox="1"/>
            <p:nvPr/>
          </p:nvSpPr>
          <p:spPr>
            <a:xfrm>
              <a:off x="1791027" y="2805762"/>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知识储备</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sp>
        <p:nvSpPr>
          <p:cNvPr id="4" name="文本框 3"/>
          <p:cNvSpPr txBox="1"/>
          <p:nvPr/>
        </p:nvSpPr>
        <p:spPr>
          <a:xfrm>
            <a:off x="781010" y="2042003"/>
            <a:ext cx="3188620" cy="614045"/>
          </a:xfrm>
          <a:prstGeom prst="rect">
            <a:avLst/>
          </a:prstGeom>
          <a:no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题型二　评价作者的观点态度</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endParaRPr lang="zh-CN" altLang="en-US" sz="1695"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696060" y="2002504"/>
            <a:ext cx="7765747" cy="770585"/>
            <a:chOff x="1791027" y="2719080"/>
            <a:chExt cx="20181234" cy="2082185"/>
          </a:xfrm>
        </p:grpSpPr>
        <p:sp>
          <p:nvSpPr>
            <p:cNvPr id="11" name="矩形 10"/>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TextBox 53"/>
            <p:cNvSpPr txBox="1"/>
            <p:nvPr/>
          </p:nvSpPr>
          <p:spPr>
            <a:xfrm>
              <a:off x="1791027" y="2805762"/>
              <a:ext cx="20181234" cy="1995503"/>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审答指津</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41542" y="2348198"/>
            <a:ext cx="1748828" cy="431165"/>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一、审题规范</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55446" y="2834618"/>
          <a:ext cx="7765415" cy="2463800"/>
        </p:xfrm>
        <a:graphic>
          <a:graphicData uri="http://schemas.openxmlformats.org/drawingml/2006/table">
            <a:tbl>
              <a:tblPr>
                <a:tableStyleId>{5940675A-B579-460E-94D1-54222C63F5DA}</a:tableStyleId>
              </a:tblPr>
              <a:tblGrid>
                <a:gridCol w="525145"/>
                <a:gridCol w="7240270"/>
              </a:tblGrid>
              <a:tr h="1009650">
                <a:tc>
                  <a:txBody>
                    <a:bodyPr/>
                    <a:lstStyle/>
                    <a:p>
                      <a:pPr marL="0" algn="ctr"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设问方式</a:t>
                      </a:r>
                      <a:endParaRPr lang="zh-CN" sz="1695" kern="100" dirty="0">
                        <a:solidFill>
                          <a:schemeClr val="tx1"/>
                        </a:solidFill>
                        <a:latin typeface="微软雅黑" panose="020B0503020204020204" charset="-122"/>
                        <a:ea typeface="微软雅黑" panose="020B0503020204020204" charset="-122"/>
                        <a:cs typeface="+mn-cs"/>
                      </a:endParaRPr>
                    </a:p>
                  </a:txBody>
                  <a:tcPr marL="24075" marR="24075" marT="0" marB="0" anchor="ctr"/>
                </a:tc>
                <a:tc>
                  <a:txBody>
                    <a:bodyPr/>
                    <a:lstStyle/>
                    <a:p>
                      <a:pPr marL="0" marR="0" indent="0" algn="just" defTabSz="2117725" rtl="0" eaLnBrk="1" fontAlgn="base" latinLnBrk="0" hangingPunct="1">
                        <a:lnSpc>
                          <a:spcPct val="130000"/>
                        </a:lnSpc>
                        <a:spcBef>
                          <a:spcPct val="0"/>
                        </a:spcBef>
                        <a:spcAft>
                          <a:spcPts val="0"/>
                        </a:spcAft>
                        <a:buClrTx/>
                        <a:buSzTx/>
                        <a:buFontTx/>
                        <a:buNone/>
                        <a:defRPr/>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你是否同意“</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这种说法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请谈谈你的看法。</a:t>
                      </a:r>
                      <a:endParaRPr lang="zh-CN" altLang="en-US" sz="1695" kern="100" dirty="0">
                        <a:solidFill>
                          <a:schemeClr val="tx1"/>
                        </a:solidFill>
                        <a:latin typeface="微软雅黑" panose="020B0503020204020204" charset="-122"/>
                        <a:ea typeface="微软雅黑" panose="020B0503020204020204" charset="-122"/>
                      </a:endParaRPr>
                    </a:p>
                    <a:p>
                      <a:pPr marL="0" marR="0" indent="0" algn="just" defTabSz="2117725" rtl="0" eaLnBrk="1" fontAlgn="base" latinLnBrk="0" hangingPunct="1">
                        <a:lnSpc>
                          <a:spcPct val="130000"/>
                        </a:lnSpc>
                        <a:spcBef>
                          <a:spcPct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诗人对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事件的评价客观吗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你是如何理解的</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p>
                      <a:pPr marL="0" marR="0" indent="0" algn="just" defTabSz="2117725" rtl="0" eaLnBrk="1" fontAlgn="base" latinLnBrk="0" hangingPunct="1">
                        <a:lnSpc>
                          <a:spcPct val="130000"/>
                        </a:lnSpc>
                        <a:spcBef>
                          <a:spcPct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这首诗体现了作者什么样的人生态度</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请结合全诗进行分析</a:t>
                      </a:r>
                      <a:endParaRPr lang="zh-CN" altLang="en-US" sz="1695" kern="100" dirty="0">
                        <a:solidFill>
                          <a:schemeClr val="tx1"/>
                        </a:solidFill>
                        <a:latin typeface="微软雅黑" panose="020B0503020204020204" charset="-122"/>
                        <a:ea typeface="微软雅黑" panose="020B0503020204020204" charset="-122"/>
                      </a:endParaRPr>
                    </a:p>
                  </a:txBody>
                  <a:tcPr marL="24075" marR="24075" marT="0" marB="0" anchor="ctr"/>
                </a:tc>
              </a:tr>
              <a:tr h="673100">
                <a:tc>
                  <a:txBody>
                    <a:bodyPr/>
                    <a:lstStyle/>
                    <a:p>
                      <a:pPr marL="0" algn="ctr"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辨别标志</a:t>
                      </a:r>
                      <a:endParaRPr lang="zh-CN" sz="1695" kern="100" dirty="0">
                        <a:solidFill>
                          <a:schemeClr val="tx1"/>
                        </a:solidFill>
                        <a:latin typeface="微软雅黑" panose="020B0503020204020204" charset="-122"/>
                        <a:ea typeface="微软雅黑" panose="020B0503020204020204" charset="-122"/>
                        <a:cs typeface="+mn-cs"/>
                      </a:endParaRPr>
                    </a:p>
                  </a:txBody>
                  <a:tcPr marL="24075" marR="24075" marT="0" marB="0" anchor="ctr"/>
                </a:tc>
                <a:tc>
                  <a:txBody>
                    <a:bodyPr/>
                    <a:lstStyle/>
                    <a:p>
                      <a:pPr marL="0" algn="just" defTabSz="2117725" rtl="0" eaLnBrk="1" fontAlgn="base" latinLnBrk="0" hangingPunct="1">
                        <a:lnSpc>
                          <a:spcPct val="130000"/>
                        </a:lnSpc>
                        <a:spcBef>
                          <a:spcPct val="0"/>
                        </a:spcBef>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题干中往往有“态度”“观点”之类的词语</a:t>
                      </a:r>
                      <a:r>
                        <a:rPr lang="zh-CN" sz="1695" kern="100" dirty="0">
                          <a:solidFill>
                            <a:schemeClr val="tx1"/>
                          </a:solidFill>
                          <a:latin typeface="微软雅黑" panose="020B0503020204020204" charset="-122"/>
                          <a:ea typeface="微软雅黑" panose="020B0503020204020204" charset="-122"/>
                        </a:rPr>
                        <a:t>　</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4075" marR="24075" marT="0" marB="0" anchor="ctr"/>
                </a:tc>
              </a:tr>
              <a:tr h="781050">
                <a:tc>
                  <a:txBody>
                    <a:bodyPr/>
                    <a:lstStyle/>
                    <a:p>
                      <a:pPr marL="0" algn="ctr"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审题要点</a:t>
                      </a:r>
                      <a:endParaRPr lang="zh-CN" altLang="en-US" sz="1695" kern="100" dirty="0">
                        <a:solidFill>
                          <a:schemeClr val="tx1"/>
                        </a:solidFill>
                        <a:latin typeface="微软雅黑" panose="020B0503020204020204" charset="-122"/>
                        <a:ea typeface="微软雅黑" panose="020B0503020204020204" charset="-122"/>
                        <a:cs typeface="+mn-cs"/>
                      </a:endParaRPr>
                    </a:p>
                  </a:txBody>
                  <a:tcPr marL="24075" marR="24075" marT="0" marB="0" anchor="ctr"/>
                </a:tc>
                <a:tc>
                  <a:txBody>
                    <a:bodyPr/>
                    <a:lstStyle/>
                    <a:p>
                      <a:pPr marL="0" marR="0" indent="0" algn="just" defTabSz="2117725" rtl="0" eaLnBrk="1" fontAlgn="base" latinLnBrk="0" hangingPunct="1">
                        <a:lnSpc>
                          <a:spcPct val="130000"/>
                        </a:lnSpc>
                        <a:spcBef>
                          <a:spcPct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区分是要求概括分析作者的态度</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还是要求对作者的观点态度进行分析评价</a:t>
                      </a:r>
                      <a:endParaRPr lang="zh-CN" altLang="en-US" sz="1695" kern="100" dirty="0">
                        <a:solidFill>
                          <a:schemeClr val="tx1"/>
                        </a:solidFill>
                        <a:latin typeface="微软雅黑" panose="020B0503020204020204" charset="-122"/>
                        <a:ea typeface="微软雅黑" panose="020B0503020204020204" charset="-122"/>
                        <a:cs typeface="+mn-cs"/>
                      </a:endParaRPr>
                    </a:p>
                  </a:txBody>
                  <a:tcPr marL="24075" marR="240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77274" y="2388923"/>
          <a:ext cx="7563485" cy="3028950"/>
        </p:xfrm>
        <a:graphic>
          <a:graphicData uri="http://schemas.openxmlformats.org/drawingml/2006/table">
            <a:tbl>
              <a:tblPr>
                <a:tableStyleId>{5940675A-B579-460E-94D1-54222C63F5DA}</a:tableStyleId>
              </a:tblPr>
              <a:tblGrid>
                <a:gridCol w="511175"/>
                <a:gridCol w="7052310"/>
              </a:tblGrid>
              <a:tr h="3028950">
                <a:tc>
                  <a:txBody>
                    <a:bodyPr/>
                    <a:lstStyle/>
                    <a:p>
                      <a:pPr marL="0" algn="ctr" defTabSz="2117725" rtl="0" eaLnBrk="1" fontAlgn="base" latinLnBrk="0" hangingPunct="1">
                        <a:lnSpc>
                          <a:spcPct val="130000"/>
                        </a:lnSpc>
                        <a:spcBef>
                          <a:spcPct val="0"/>
                        </a:spcBef>
                        <a:spcAft>
                          <a:spcPts val="0"/>
                        </a:spcAft>
                      </a:pPr>
                      <a:r>
                        <a:rPr lang="zh-CN" altLang="en-US" sz="1695" kern="100" dirty="0">
                          <a:latin typeface="微软雅黑" panose="020B0503020204020204" charset="-122"/>
                          <a:ea typeface="微软雅黑" panose="020B0503020204020204" charset="-122"/>
                        </a:rPr>
                        <a:t>答题要点</a:t>
                      </a:r>
                      <a:endParaRPr 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txBody>
                  <a:tcPr marL="24075" marR="24075" marT="0" marB="0" anchor="ctr"/>
                </a:tc>
                <a:tc>
                  <a:txBody>
                    <a:bodyPr/>
                    <a:lstStyle/>
                    <a:p>
                      <a:pPr marL="0" algn="just" defTabSz="2117725" rtl="0" eaLnBrk="1" fontAlgn="base" latinLnBrk="0" hangingPunct="1">
                        <a:lnSpc>
                          <a:spcPct val="130000"/>
                        </a:lnSpc>
                        <a:spcBef>
                          <a:spcPct val="0"/>
                        </a:spcBef>
                        <a:spcAft>
                          <a:spcPts val="0"/>
                        </a:spcAft>
                      </a:pPr>
                      <a:r>
                        <a:rPr lang="en-US" altLang="zh-CN" sz="1695" kern="100" dirty="0">
                          <a:latin typeface="微软雅黑" panose="020B0503020204020204" charset="-122"/>
                          <a:ea typeface="微软雅黑" panose="020B0503020204020204" charset="-122"/>
                        </a:rPr>
                        <a:t>   1. </a:t>
                      </a:r>
                      <a:r>
                        <a:rPr lang="zh-CN" altLang="en-US" sz="1695" kern="100" dirty="0">
                          <a:latin typeface="微软雅黑" panose="020B0503020204020204" charset="-122"/>
                          <a:ea typeface="微软雅黑" panose="020B0503020204020204" charset="-122"/>
                        </a:rPr>
                        <a:t>观点要明确</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体悟要深入。分析评价作者的观点态度一定要由表及里</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透过形象、语言、表达技巧等外在的形式</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结合标题、注释、意象等暗示信息</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深入体悟诗歌的思想内容和作者的观点态度</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这是分析评价的前提条件。</a:t>
                      </a:r>
                      <a:endParaRPr lang="zh-CN" altLang="en-US" sz="1695" kern="100" dirty="0">
                        <a:latin typeface="微软雅黑" panose="020B0503020204020204" charset="-122"/>
                        <a:ea typeface="微软雅黑" panose="020B0503020204020204" charset="-122"/>
                      </a:endParaRPr>
                    </a:p>
                    <a:p>
                      <a:pPr marL="0" algn="just" defTabSz="2117725" rtl="0" eaLnBrk="1" fontAlgn="base" latinLnBrk="0" hangingPunct="1">
                        <a:lnSpc>
                          <a:spcPct val="130000"/>
                        </a:lnSpc>
                        <a:spcBef>
                          <a:spcPct val="0"/>
                        </a:spcBef>
                        <a:spcAft>
                          <a:spcPts val="0"/>
                        </a:spcAft>
                      </a:pPr>
                      <a:r>
                        <a:rPr lang="zh-CN" altLang="en-US" sz="1695" kern="100" dirty="0">
                          <a:latin typeface="微软雅黑" panose="020B0503020204020204" charset="-122"/>
                          <a:ea typeface="微软雅黑" panose="020B0503020204020204" charset="-122"/>
                        </a:rPr>
                        <a:t>　</a:t>
                      </a:r>
                      <a:r>
                        <a:rPr lang="en-US" altLang="zh-CN" sz="1695" kern="100" dirty="0">
                          <a:latin typeface="微软雅黑" panose="020B0503020204020204" charset="-122"/>
                          <a:ea typeface="微软雅黑" panose="020B0503020204020204" charset="-122"/>
                        </a:rPr>
                        <a:t>2. </a:t>
                      </a:r>
                      <a:r>
                        <a:rPr lang="zh-CN" altLang="en-US" sz="1695" kern="100" dirty="0">
                          <a:latin typeface="微软雅黑" panose="020B0503020204020204" charset="-122"/>
                          <a:ea typeface="微软雅黑" panose="020B0503020204020204" charset="-122"/>
                        </a:rPr>
                        <a:t>分析要细致</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延伸要具体。①要紧扣原诗的内容。对作者观点态度的评价</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必须引用原诗中的相关词句来具体分析</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千万不要脱离原诗泛泛而谈。②要注意点面结合。既要有面上的整体把握</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也要有点上的细致解读</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避免架空分析。③注意把评价观点态度和分析表达技巧结合起来</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从内容和形式两个方面回答</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既要分析表达了什么</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也要分析是怎样表达的。</a:t>
                      </a:r>
                      <a:endParaRPr lang="zh-CN" altLang="en-US" sz="1695" kern="100" dirty="0">
                        <a:latin typeface="微软雅黑" panose="020B0503020204020204" charset="-122"/>
                        <a:ea typeface="微软雅黑" panose="020B0503020204020204" charset="-122"/>
                      </a:endParaRPr>
                    </a:p>
                    <a:p>
                      <a:pPr marL="0" algn="just" defTabSz="2117725" rtl="0" eaLnBrk="1" fontAlgn="base" latinLnBrk="0" hangingPunct="1">
                        <a:lnSpc>
                          <a:spcPct val="130000"/>
                        </a:lnSpc>
                        <a:spcBef>
                          <a:spcPct val="0"/>
                        </a:spcBef>
                        <a:spcAft>
                          <a:spcPts val="0"/>
                        </a:spcAft>
                      </a:pPr>
                      <a:r>
                        <a:rPr lang="zh-CN" altLang="en-US" sz="1695" kern="100" dirty="0">
                          <a:latin typeface="微软雅黑" panose="020B0503020204020204" charset="-122"/>
                          <a:ea typeface="微软雅黑" panose="020B0503020204020204" charset="-122"/>
                        </a:rPr>
                        <a:t>　</a:t>
                      </a:r>
                      <a:r>
                        <a:rPr lang="en-US" altLang="zh-CN" sz="1695" kern="100" dirty="0">
                          <a:latin typeface="微软雅黑" panose="020B0503020204020204" charset="-122"/>
                          <a:ea typeface="微软雅黑" panose="020B0503020204020204" charset="-122"/>
                        </a:rPr>
                        <a:t> </a:t>
                      </a:r>
                      <a:endParaRPr 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txBody>
                  <a:tcPr marL="24075" marR="24075" marT="0" marB="0" anchor="ctr"/>
                </a:tc>
              </a:tr>
            </a:tbl>
          </a:graphicData>
        </a:graphic>
      </p:graphicFrame>
      <p:sp>
        <p:nvSpPr>
          <p:cNvPr id="8" name="TextBox 7"/>
          <p:cNvSpPr txBox="1"/>
          <p:nvPr/>
        </p:nvSpPr>
        <p:spPr>
          <a:xfrm>
            <a:off x="777274" y="1942114"/>
            <a:ext cx="1413144" cy="629920"/>
          </a:xfrm>
          <a:prstGeom prst="rect">
            <a:avLst/>
          </a:prstGeom>
          <a:noFill/>
        </p:spPr>
        <p:txBody>
          <a:bodyPr wrap="square" rtlCol="0">
            <a:spAutoFit/>
          </a:bodyPr>
          <a:lstStyle/>
          <a:p>
            <a:r>
              <a:rPr lang="zh-CN" altLang="en-US" sz="1695" kern="100" dirty="0">
                <a:latin typeface="微软雅黑" panose="020B0503020204020204" charset="-122"/>
                <a:ea typeface="微软雅黑" panose="020B0503020204020204" charset="-122"/>
                <a:cs typeface="Courier New" panose="02070309020205020404" pitchFamily="49" charset="0"/>
              </a:rPr>
              <a:t>二、答题规范</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endParaRPr lang="zh-CN" altLang="en-US" sz="1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77274" y="2388923"/>
          <a:ext cx="7563485" cy="2692400"/>
        </p:xfrm>
        <a:graphic>
          <a:graphicData uri="http://schemas.openxmlformats.org/drawingml/2006/table">
            <a:tbl>
              <a:tblPr>
                <a:tableStyleId>{5940675A-B579-460E-94D1-54222C63F5DA}</a:tableStyleId>
              </a:tblPr>
              <a:tblGrid>
                <a:gridCol w="511175"/>
                <a:gridCol w="7052310"/>
              </a:tblGrid>
              <a:tr h="2692400">
                <a:tc>
                  <a:txBody>
                    <a:bodyPr/>
                    <a:lstStyle/>
                    <a:p>
                      <a:pPr marL="0" algn="ctr" defTabSz="2117725" rtl="0" eaLnBrk="1" fontAlgn="base" latinLnBrk="0" hangingPunct="1">
                        <a:lnSpc>
                          <a:spcPct val="130000"/>
                        </a:lnSpc>
                        <a:spcBef>
                          <a:spcPct val="0"/>
                        </a:spcBef>
                        <a:spcAft>
                          <a:spcPts val="0"/>
                        </a:spcAft>
                      </a:pPr>
                      <a:r>
                        <a:rPr lang="zh-CN" altLang="en-US" sz="1695" kern="100" dirty="0">
                          <a:latin typeface="微软雅黑" panose="020B0503020204020204" charset="-122"/>
                          <a:ea typeface="微软雅黑" panose="020B0503020204020204" charset="-122"/>
                        </a:rPr>
                        <a:t>答题要点</a:t>
                      </a:r>
                      <a:endParaRPr 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txBody>
                  <a:tcPr marL="24075" marR="24075" marT="0" marB="0" anchor="ctr"/>
                </a:tc>
                <a:tc>
                  <a:txBody>
                    <a:bodyPr/>
                    <a:lstStyle/>
                    <a:p>
                      <a:pPr marL="0" algn="just" defTabSz="2117725" rtl="0" eaLnBrk="1" fontAlgn="base" latinLnBrk="0" hangingPunct="1">
                        <a:lnSpc>
                          <a:spcPct val="130000"/>
                        </a:lnSpc>
                        <a:spcBef>
                          <a:spcPct val="0"/>
                        </a:spcBef>
                        <a:spcAft>
                          <a:spcPts val="0"/>
                        </a:spcAft>
                      </a:pPr>
                      <a:r>
                        <a:rPr lang="zh-CN" altLang="en-US" sz="1695" kern="100" dirty="0">
                          <a:latin typeface="微软雅黑" panose="020B0503020204020204" charset="-122"/>
                          <a:ea typeface="微软雅黑" panose="020B0503020204020204" charset="-122"/>
                        </a:rPr>
                        <a:t>　</a:t>
                      </a:r>
                      <a:r>
                        <a:rPr lang="en-US" altLang="zh-CN" sz="1695" kern="100" dirty="0">
                          <a:latin typeface="微软雅黑" panose="020B0503020204020204" charset="-122"/>
                          <a:ea typeface="微软雅黑" panose="020B0503020204020204" charset="-122"/>
                        </a:rPr>
                        <a:t>3. </a:t>
                      </a:r>
                      <a:r>
                        <a:rPr lang="zh-CN" altLang="en-US" sz="1695" kern="100" dirty="0">
                          <a:latin typeface="微软雅黑" panose="020B0503020204020204" charset="-122"/>
                          <a:ea typeface="微软雅黑" panose="020B0503020204020204" charset="-122"/>
                        </a:rPr>
                        <a:t>归纳要全面</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体察要细致。概括分析时要注意完整性、全面性</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诗词中作者的观点态度所包含的几个方面都要概括到</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避免出现以偏概全的错误。</a:t>
                      </a:r>
                      <a:endParaRPr lang="zh-CN" altLang="en-US" sz="1695" kern="100" dirty="0">
                        <a:latin typeface="微软雅黑" panose="020B0503020204020204" charset="-122"/>
                        <a:ea typeface="微软雅黑" panose="020B0503020204020204" charset="-122"/>
                      </a:endParaRPr>
                    </a:p>
                    <a:p>
                      <a:pPr marL="0" algn="just" defTabSz="2117725" rtl="0" eaLnBrk="1" fontAlgn="base" latinLnBrk="0" hangingPunct="1">
                        <a:lnSpc>
                          <a:spcPct val="130000"/>
                        </a:lnSpc>
                        <a:spcBef>
                          <a:spcPct val="0"/>
                        </a:spcBef>
                        <a:spcAft>
                          <a:spcPts val="0"/>
                        </a:spcAft>
                      </a:pPr>
                      <a:r>
                        <a:rPr lang="zh-CN" altLang="en-US" sz="1695" kern="100" dirty="0">
                          <a:latin typeface="微软雅黑" panose="020B0503020204020204" charset="-122"/>
                          <a:ea typeface="微软雅黑" panose="020B0503020204020204" charset="-122"/>
                        </a:rPr>
                        <a:t>　</a:t>
                      </a:r>
                      <a:r>
                        <a:rPr lang="en-US" altLang="zh-CN" sz="1695" kern="100" dirty="0">
                          <a:latin typeface="微软雅黑" panose="020B0503020204020204" charset="-122"/>
                          <a:ea typeface="微软雅黑" panose="020B0503020204020204" charset="-122"/>
                        </a:rPr>
                        <a:t>4. </a:t>
                      </a:r>
                      <a:r>
                        <a:rPr lang="zh-CN" altLang="en-US" sz="1695" kern="100" dirty="0">
                          <a:latin typeface="微软雅黑" panose="020B0503020204020204" charset="-122"/>
                          <a:ea typeface="微软雅黑" panose="020B0503020204020204" charset="-122"/>
                        </a:rPr>
                        <a:t>评价要准确</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分寸要把握。评价要准确、恰当</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不夸大</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不缩小</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不绝对化。要注意避免以下两个方面的问题</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一先入为主</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用固有的认知代替对具体诗歌内容的解读</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二没有分寸</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不是用正确的历史观去分析评价</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而是想当然地用自己的眼光去要求古人</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结果要么无限拔高</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要么片面否定</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这样对作者观点态度的评价都是有失公允的</a:t>
                      </a:r>
                      <a:endParaRPr lang="zh-CN" altLang="en-US" sz="1695" kern="100" dirty="0">
                        <a:latin typeface="微软雅黑" panose="020B0503020204020204" charset="-122"/>
                        <a:ea typeface="微软雅黑" panose="020B0503020204020204" charset="-122"/>
                      </a:endParaRPr>
                    </a:p>
                    <a:p>
                      <a:pPr marL="0" algn="just" defTabSz="2117725" rtl="0" eaLnBrk="1" fontAlgn="base" latinLnBrk="0" hangingPunct="1">
                        <a:lnSpc>
                          <a:spcPct val="130000"/>
                        </a:lnSpc>
                        <a:spcBef>
                          <a:spcPct val="0"/>
                        </a:spcBef>
                        <a:spcAft>
                          <a:spcPts val="0"/>
                        </a:spcAft>
                      </a:pPr>
                      <a:r>
                        <a:rPr lang="zh-CN" altLang="en-US" sz="1695" kern="100" dirty="0">
                          <a:latin typeface="微软雅黑" panose="020B0503020204020204" charset="-122"/>
                          <a:ea typeface="微软雅黑" panose="020B0503020204020204" charset="-122"/>
                        </a:rPr>
                        <a:t>　</a:t>
                      </a:r>
                      <a:r>
                        <a:rPr lang="en-US" altLang="zh-CN" sz="1695" kern="100" dirty="0">
                          <a:latin typeface="微软雅黑" panose="020B0503020204020204" charset="-122"/>
                          <a:ea typeface="微软雅黑" panose="020B0503020204020204" charset="-122"/>
                        </a:rPr>
                        <a:t> </a:t>
                      </a:r>
                      <a:endParaRPr 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txBody>
                  <a:tcPr marL="24075" marR="24075" marT="0" marB="0" anchor="ctr"/>
                </a:tc>
              </a:tr>
            </a:tbl>
          </a:graphicData>
        </a:graphic>
      </p:graphicFrame>
      <p:sp>
        <p:nvSpPr>
          <p:cNvPr id="8" name="TextBox 7"/>
          <p:cNvSpPr txBox="1"/>
          <p:nvPr/>
        </p:nvSpPr>
        <p:spPr>
          <a:xfrm>
            <a:off x="6939984" y="1979679"/>
            <a:ext cx="1413144" cy="352425"/>
          </a:xfrm>
          <a:prstGeom prst="rect">
            <a:avLst/>
          </a:prstGeom>
          <a:noFill/>
        </p:spPr>
        <p:txBody>
          <a:bodyPr wrap="square" rtlCol="0">
            <a:spAutoFit/>
          </a:bodyPr>
          <a:lstStyle/>
          <a:p>
            <a:pPr algn="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23549" y="2680865"/>
          <a:ext cx="7781925" cy="1346200"/>
        </p:xfrm>
        <a:graphic>
          <a:graphicData uri="http://schemas.openxmlformats.org/drawingml/2006/table">
            <a:tbl>
              <a:tblPr>
                <a:tableStyleId>{5940675A-B579-460E-94D1-54222C63F5DA}</a:tableStyleId>
              </a:tblPr>
              <a:tblGrid>
                <a:gridCol w="525780"/>
                <a:gridCol w="7256145"/>
              </a:tblGrid>
              <a:tr h="1346200">
                <a:tc>
                  <a:txBody>
                    <a:bodyPr/>
                    <a:lstStyle/>
                    <a:p>
                      <a:pPr marL="0" algn="just" defTabSz="2117725" rtl="0" eaLnBrk="1" fontAlgn="base" latinLnBrk="0" hangingPunct="1">
                        <a:lnSpc>
                          <a:spcPct val="130000"/>
                        </a:lnSpc>
                        <a:spcBef>
                          <a:spcPct val="0"/>
                        </a:spcBef>
                        <a:spcAft>
                          <a:spcPts val="0"/>
                        </a:spcAft>
                      </a:pPr>
                      <a:r>
                        <a:rPr lang="zh-CN" sz="1695" kern="100" dirty="0">
                          <a:solidFill>
                            <a:schemeClr val="tx1"/>
                          </a:solidFill>
                          <a:latin typeface="微软雅黑" panose="020B0503020204020204" charset="-122"/>
                          <a:ea typeface="微软雅黑" panose="020B0503020204020204" charset="-122"/>
                        </a:rPr>
                        <a:t>答题</a:t>
                      </a:r>
                      <a:endParaRPr lang="zh-CN" sz="1695" kern="100" dirty="0">
                        <a:solidFill>
                          <a:schemeClr val="tx1"/>
                        </a:solidFill>
                        <a:latin typeface="微软雅黑" panose="020B0503020204020204" charset="-122"/>
                        <a:ea typeface="微软雅黑" panose="020B0503020204020204" charset="-122"/>
                      </a:endParaRPr>
                    </a:p>
                    <a:p>
                      <a:pPr marL="0" algn="just"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步骤</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4075" marR="24075" marT="0" marB="0" anchor="ctr"/>
                </a:tc>
                <a:tc>
                  <a:txBody>
                    <a:bodyPr/>
                    <a:lstStyle/>
                    <a:p>
                      <a:pPr marL="0" algn="just" defTabSz="2117725" rtl="0" eaLnBrk="1" fontAlgn="base" latinLnBrk="0" hangingPunct="1">
                        <a:lnSpc>
                          <a:spcPct val="130000"/>
                        </a:lnSpc>
                        <a:spcBef>
                          <a:spcPct val="0"/>
                        </a:spcBef>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审清题干要求</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然后确定答题步骤。</a:t>
                      </a:r>
                      <a:endParaRPr lang="zh-CN" altLang="en-US" sz="1695" kern="100" dirty="0">
                        <a:solidFill>
                          <a:schemeClr val="tx1"/>
                        </a:solidFill>
                        <a:latin typeface="微软雅黑" panose="020B0503020204020204" charset="-122"/>
                        <a:ea typeface="微软雅黑" panose="020B0503020204020204" charset="-122"/>
                      </a:endParaRPr>
                    </a:p>
                    <a:p>
                      <a:pPr marL="0" algn="just"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表明自己的观点。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1)</a:t>
                      </a:r>
                      <a:endParaRPr lang="en-US" altLang="zh-CN" sz="1695" kern="100" dirty="0">
                        <a:solidFill>
                          <a:schemeClr val="tx1"/>
                        </a:solidFill>
                        <a:latin typeface="微软雅黑" panose="020B0503020204020204" charset="-122"/>
                        <a:ea typeface="微软雅黑" panose="020B0503020204020204" charset="-122"/>
                      </a:endParaRPr>
                    </a:p>
                    <a:p>
                      <a:pPr marL="0" algn="just"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结合诗句具体分析</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找到原诗中能支持自己观点的内容并阐述理由。</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步骤</a:t>
                      </a:r>
                      <a:r>
                        <a:rPr lang="en-US" altLang="zh-CN" sz="1695" kern="100" dirty="0">
                          <a:solidFill>
                            <a:schemeClr val="tx1"/>
                          </a:solidFill>
                          <a:latin typeface="微软雅黑" panose="020B0503020204020204" charset="-122"/>
                          <a:ea typeface="微软雅黑" panose="020B0503020204020204" charset="-122"/>
                        </a:rPr>
                        <a:t>2)</a:t>
                      </a:r>
                      <a:endParaRPr lang="en-US" altLang="zh-CN" sz="1695" kern="100" dirty="0">
                        <a:solidFill>
                          <a:schemeClr val="tx1"/>
                        </a:solidFill>
                        <a:latin typeface="微软雅黑" panose="020B0503020204020204" charset="-122"/>
                        <a:ea typeface="微软雅黑" panose="020B0503020204020204" charset="-122"/>
                      </a:endParaRPr>
                    </a:p>
                  </a:txBody>
                  <a:tcPr marL="24075" marR="24075" marT="0" marB="0" anchor="ctr"/>
                </a:tc>
              </a:tr>
            </a:tbl>
          </a:graphicData>
        </a:graphic>
      </p:graphicFrame>
      <p:sp>
        <p:nvSpPr>
          <p:cNvPr id="8" name="TextBox 7"/>
          <p:cNvSpPr txBox="1"/>
          <p:nvPr/>
        </p:nvSpPr>
        <p:spPr>
          <a:xfrm>
            <a:off x="6939984" y="1979679"/>
            <a:ext cx="1413144" cy="352425"/>
          </a:xfrm>
          <a:prstGeom prst="rect">
            <a:avLst/>
          </a:prstGeom>
          <a:noFill/>
        </p:spPr>
        <p:txBody>
          <a:bodyPr wrap="square" rtlCol="0">
            <a:spAutoFit/>
          </a:bodyPr>
          <a:lstStyle/>
          <a:p>
            <a:pPr algn="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696060" y="2071273"/>
          <a:ext cx="7893685" cy="2715260"/>
        </p:xfrm>
        <a:graphic>
          <a:graphicData uri="http://schemas.openxmlformats.org/drawingml/2006/table">
            <a:tbl>
              <a:tblPr firstRow="1" firstCol="1" bandRow="1">
                <a:tableStyleId>{5940675A-B579-460E-94D1-54222C63F5DA}</a:tableStyleId>
              </a:tblPr>
              <a:tblGrid>
                <a:gridCol w="3268980"/>
                <a:gridCol w="4624705"/>
              </a:tblGrid>
              <a:tr h="38163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注释</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作用</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8227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介绍疑难词语、地名</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帮助读懂诗歌</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8227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介绍写作背景</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暗示诗歌的思想主旨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81635">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介绍相关诗句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暗示诗歌的用典或意境</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8227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介绍作者</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暗示诗歌的思想情感或写作风格</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80518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提供与“此诗歌作于贬官或流放之际”类似的注解</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与作者仕途失意、对现实不满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或报国无门、壮志难酬、愤懑孤寂等深层原因有关</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78528" y="2015856"/>
            <a:ext cx="7655392" cy="4169410"/>
            <a:chOff x="2023200" y="2988742"/>
            <a:chExt cx="19894449" cy="10835254"/>
          </a:xfrm>
        </p:grpSpPr>
        <p:sp>
          <p:nvSpPr>
            <p:cNvPr id="9" name="TextBox 68"/>
            <p:cNvSpPr txBox="1"/>
            <p:nvPr/>
          </p:nvSpPr>
          <p:spPr>
            <a:xfrm>
              <a:off x="2023200" y="2988742"/>
              <a:ext cx="19894449" cy="10835254"/>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三、答题示范</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点绛唇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访牟存叟南漪钓隐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周　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午梦初回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卷帘尽放春愁去。昼长无侣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自对黄鹂语。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絮影     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春在无人处。移舟去。未成新句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一砚梨花雨。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此词写春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有人读出了愁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有人读出了喜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请结合全词谈谈你的理解。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pic>
          <p:nvPicPr>
            <p:cNvPr id="11" name="频KT.EPS" descr="id:2147503064;FounderCES"/>
            <p:cNvPicPr/>
            <p:nvPr/>
          </p:nvPicPr>
          <p:blipFill>
            <a:blip r:embed="rId1" cstate="print"/>
            <a:stretch>
              <a:fillRect/>
            </a:stretch>
          </p:blipFill>
          <p:spPr>
            <a:xfrm>
              <a:off x="4487811" y="7601474"/>
              <a:ext cx="557078" cy="408842"/>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04953" y="2265234"/>
          <a:ext cx="7702550" cy="1346200"/>
        </p:xfrm>
        <a:graphic>
          <a:graphicData uri="http://schemas.openxmlformats.org/drawingml/2006/table">
            <a:tbl>
              <a:tblPr>
                <a:tableStyleId>{5940675A-B579-460E-94D1-54222C63F5DA}</a:tableStyleId>
              </a:tblPr>
              <a:tblGrid>
                <a:gridCol w="520700"/>
                <a:gridCol w="7181850"/>
              </a:tblGrid>
              <a:tr h="1346200">
                <a:tc>
                  <a:txBody>
                    <a:bodyPr/>
                    <a:lstStyle/>
                    <a:p>
                      <a:pPr marL="0" algn="ctr"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审题要点</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4075" marR="24075" marT="0" marB="0" anchor="ctr"/>
                </a:tc>
                <a:tc>
                  <a:txBody>
                    <a:bodyPr/>
                    <a:lstStyle/>
                    <a:p>
                      <a:pPr marL="0" algn="just"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本题考查评价古代诗歌的思想内容和作者的观点态度的能力。题干部分已经给出了两个方面的内容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愁”或“喜”</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考生可以选取任意一个角度作答</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也可以两者兼而有之。解答时可以分为两步</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第一步写出诗歌主要表达的情感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或悲</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或喜</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或悲喜兼有</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第二步结合诗歌内容具体分析</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4075" marR="24075"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49452" y="2275760"/>
          <a:ext cx="7702550" cy="3365500"/>
        </p:xfrm>
        <a:graphic>
          <a:graphicData uri="http://schemas.openxmlformats.org/drawingml/2006/table">
            <a:tbl>
              <a:tblPr>
                <a:tableStyleId>{5940675A-B579-460E-94D1-54222C63F5DA}</a:tableStyleId>
              </a:tblPr>
              <a:tblGrid>
                <a:gridCol w="520700"/>
                <a:gridCol w="7181850"/>
              </a:tblGrid>
              <a:tr h="3365500">
                <a:tc>
                  <a:txBody>
                    <a:bodyPr/>
                    <a:lstStyle/>
                    <a:p>
                      <a:pPr marL="0" algn="ctr" defTabSz="2117725" rtl="0" eaLnBrk="1" fontAlgn="base" latinLnBrk="0" hangingPunct="1">
                        <a:lnSpc>
                          <a:spcPct val="130000"/>
                        </a:lnSpc>
                        <a:spcBef>
                          <a:spcPct val="0"/>
                        </a:spcBef>
                        <a:spcAft>
                          <a:spcPts val="0"/>
                        </a:spcAft>
                      </a:pPr>
                      <a:r>
                        <a:rPr lang="zh-CN" altLang="en-US" sz="1695" kern="100" dirty="0">
                          <a:latin typeface="微软雅黑" panose="020B0503020204020204" charset="-122"/>
                          <a:ea typeface="微软雅黑" panose="020B0503020204020204" charset="-122"/>
                        </a:rPr>
                        <a:t>步骤演示</a:t>
                      </a:r>
                      <a:endParaRPr 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txBody>
                  <a:tcPr marL="24075" marR="24075" marT="0" marB="0" anchor="ctr"/>
                </a:tc>
                <a:tc>
                  <a:txBody>
                    <a:bodyPr/>
                    <a:lstStyle/>
                    <a:p>
                      <a:pPr marL="0" algn="just" defTabSz="2117725" rtl="0" eaLnBrk="1" fontAlgn="base" latinLnBrk="0" hangingPunct="1">
                        <a:lnSpc>
                          <a:spcPct val="130000"/>
                        </a:lnSpc>
                        <a:spcBef>
                          <a:spcPct val="0"/>
                        </a:spcBef>
                        <a:spcAft>
                          <a:spcPts val="0"/>
                        </a:spcAft>
                      </a:pPr>
                      <a:r>
                        <a:rPr lang="zh-CN" sz="1695" kern="100" dirty="0">
                          <a:latin typeface="微软雅黑" panose="020B0503020204020204" charset="-122"/>
                          <a:ea typeface="微软雅黑" panose="020B0503020204020204" charset="-122"/>
                        </a:rPr>
                        <a:t>　</a:t>
                      </a:r>
                      <a:r>
                        <a:rPr lang="zh-CN" altLang="en-US" sz="1695" kern="100" dirty="0">
                          <a:latin typeface="微软雅黑" panose="020B0503020204020204" charset="-122"/>
                          <a:ea typeface="微软雅黑" panose="020B0503020204020204" charset="-122"/>
                        </a:rPr>
                        <a:t>示例一</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此词主要表达了春色恼人的孤独惆怅之感。</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步骤</a:t>
                      </a:r>
                      <a:r>
                        <a:rPr lang="en-US" altLang="zh-CN" sz="1695" kern="100" dirty="0">
                          <a:latin typeface="微软雅黑" panose="020B0503020204020204" charset="-122"/>
                          <a:ea typeface="微软雅黑" panose="020B0503020204020204" charset="-122"/>
                        </a:rPr>
                        <a:t>1)</a:t>
                      </a:r>
                      <a:r>
                        <a:rPr lang="zh-CN" altLang="en-US" sz="1695" kern="100" dirty="0">
                          <a:latin typeface="微软雅黑" panose="020B0503020204020204" charset="-122"/>
                          <a:ea typeface="微软雅黑" panose="020B0503020204020204" charset="-122"/>
                        </a:rPr>
                        <a:t>上片抒发了卷帘放愁愁仍在的无奈、缺少诗朋酒侣而独自对鸟语的寂寞之情</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下片抒发了大好春光无人欣赏的惋惜、吟诗而未成的遗憾、梨花飘落如雨的怅惘之情。</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步骤</a:t>
                      </a:r>
                      <a:r>
                        <a:rPr lang="en-US" altLang="zh-CN" sz="1695" kern="100" dirty="0">
                          <a:latin typeface="微软雅黑" panose="020B0503020204020204" charset="-122"/>
                          <a:ea typeface="微软雅黑" panose="020B0503020204020204" charset="-122"/>
                        </a:rPr>
                        <a:t>2)</a:t>
                      </a:r>
                      <a:endParaRPr lang="en-US" altLang="zh-CN" sz="1695" kern="100" dirty="0">
                        <a:latin typeface="微软雅黑" panose="020B0503020204020204" charset="-122"/>
                        <a:ea typeface="微软雅黑" panose="020B0503020204020204" charset="-122"/>
                      </a:endParaRPr>
                    </a:p>
                    <a:p>
                      <a:pPr marL="0" algn="just" defTabSz="2117725" rtl="0" eaLnBrk="1" fontAlgn="base" latinLnBrk="0" hangingPunct="1">
                        <a:lnSpc>
                          <a:spcPct val="130000"/>
                        </a:lnSpc>
                        <a:spcBef>
                          <a:spcPct val="0"/>
                        </a:spcBef>
                        <a:spcAft>
                          <a:spcPts val="0"/>
                        </a:spcAft>
                      </a:pPr>
                      <a:r>
                        <a:rPr lang="zh-CN" altLang="en-US" sz="1695" kern="100" dirty="0">
                          <a:latin typeface="微软雅黑" panose="020B0503020204020204" charset="-122"/>
                          <a:ea typeface="微软雅黑" panose="020B0503020204020204" charset="-122"/>
                        </a:rPr>
                        <a:t>　示例二</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此词主要表达了春景无限的欣悦自得之情。</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步骤</a:t>
                      </a:r>
                      <a:r>
                        <a:rPr lang="en-US" altLang="zh-CN" sz="1695" kern="100" dirty="0">
                          <a:latin typeface="微软雅黑" panose="020B0503020204020204" charset="-122"/>
                          <a:ea typeface="微软雅黑" panose="020B0503020204020204" charset="-122"/>
                        </a:rPr>
                        <a:t>1)</a:t>
                      </a:r>
                      <a:r>
                        <a:rPr lang="zh-CN" altLang="en-US" sz="1695" kern="100" dirty="0">
                          <a:latin typeface="微软雅黑" panose="020B0503020204020204" charset="-122"/>
                          <a:ea typeface="微软雅黑" panose="020B0503020204020204" charset="-122"/>
                        </a:rPr>
                        <a:t>上片抒发了卷帘放去春愁的畅快、虽无友人却独对鸟语的悠然之情</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下片抒发了春在无人处的惊喜、梨花飘落如雨诗意盎然的沉醉之情。</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步骤</a:t>
                      </a:r>
                      <a:r>
                        <a:rPr lang="en-US" altLang="zh-CN" sz="1695" kern="100" dirty="0">
                          <a:latin typeface="微软雅黑" panose="020B0503020204020204" charset="-122"/>
                          <a:ea typeface="微软雅黑" panose="020B0503020204020204" charset="-122"/>
                        </a:rPr>
                        <a:t>2)</a:t>
                      </a:r>
                      <a:endParaRPr lang="en-US" altLang="zh-CN" sz="1695" kern="100" dirty="0">
                        <a:latin typeface="微软雅黑" panose="020B0503020204020204" charset="-122"/>
                        <a:ea typeface="微软雅黑" panose="020B0503020204020204" charset="-122"/>
                      </a:endParaRPr>
                    </a:p>
                    <a:p>
                      <a:pPr marL="0" algn="just" defTabSz="2117725" rtl="0" eaLnBrk="1" fontAlgn="base" latinLnBrk="0" hangingPunct="1">
                        <a:lnSpc>
                          <a:spcPct val="130000"/>
                        </a:lnSpc>
                        <a:spcBef>
                          <a:spcPct val="0"/>
                        </a:spcBef>
                        <a:spcAft>
                          <a:spcPts val="0"/>
                        </a:spcAft>
                      </a:pPr>
                      <a:r>
                        <a:rPr lang="zh-CN" altLang="en-US" sz="1695" kern="100" dirty="0">
                          <a:latin typeface="微软雅黑" panose="020B0503020204020204" charset="-122"/>
                          <a:ea typeface="微软雅黑" panose="020B0503020204020204" charset="-122"/>
                        </a:rPr>
                        <a:t>　示例三</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此词既有孤独惆怅的春愁</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又有春景无限的欢欣自得。</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步骤</a:t>
                      </a:r>
                      <a:r>
                        <a:rPr lang="en-US" altLang="zh-CN" sz="1695" kern="100" dirty="0">
                          <a:latin typeface="微软雅黑" panose="020B0503020204020204" charset="-122"/>
                          <a:ea typeface="微软雅黑" panose="020B0503020204020204" charset="-122"/>
                        </a:rPr>
                        <a:t>1)</a:t>
                      </a:r>
                      <a:r>
                        <a:rPr lang="zh-CN" altLang="en-US" sz="1695" kern="100" dirty="0">
                          <a:latin typeface="微软雅黑" panose="020B0503020204020204" charset="-122"/>
                          <a:ea typeface="微软雅黑" panose="020B0503020204020204" charset="-122"/>
                        </a:rPr>
                        <a:t>例如</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上片有午梦初回浓浓的春愁</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也有独自对鸟语趣味横生的悠然</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下片有春在无人处的惊喜</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也有梨花飘落如雨的怅惘。</a:t>
                      </a:r>
                      <a:r>
                        <a:rPr lang="en-US" altLang="zh-CN" sz="1695" kern="100" dirty="0">
                          <a:latin typeface="微软雅黑" panose="020B0503020204020204" charset="-122"/>
                          <a:ea typeface="微软雅黑" panose="020B0503020204020204" charset="-122"/>
                        </a:rPr>
                        <a:t>(</a:t>
                      </a:r>
                      <a:r>
                        <a:rPr lang="zh-CN" altLang="en-US" sz="1695" kern="100" dirty="0">
                          <a:latin typeface="微软雅黑" panose="020B0503020204020204" charset="-122"/>
                          <a:ea typeface="微软雅黑" panose="020B0503020204020204" charset="-122"/>
                        </a:rPr>
                        <a:t>步骤</a:t>
                      </a:r>
                      <a:r>
                        <a:rPr lang="en-US" altLang="zh-CN" sz="1695" kern="100" dirty="0">
                          <a:latin typeface="微软雅黑" panose="020B0503020204020204" charset="-122"/>
                          <a:ea typeface="微软雅黑" panose="020B0503020204020204" charset="-122"/>
                        </a:rPr>
                        <a:t>2)</a:t>
                      </a:r>
                      <a:endParaRPr lang="en-US" altLang="zh-CN" sz="1695" kern="100" dirty="0">
                        <a:latin typeface="微软雅黑" panose="020B0503020204020204" charset="-122"/>
                        <a:ea typeface="微软雅黑" panose="020B0503020204020204" charset="-122"/>
                      </a:endParaRPr>
                    </a:p>
                  </a:txBody>
                  <a:tcPr marL="24075" marR="24075" marT="0" marB="0" anchor="ctr"/>
                </a:tc>
              </a:tr>
            </a:tbl>
          </a:graphicData>
        </a:graphic>
      </p:graphicFrame>
      <p:sp>
        <p:nvSpPr>
          <p:cNvPr id="8" name="TextBox 7"/>
          <p:cNvSpPr txBox="1"/>
          <p:nvPr/>
        </p:nvSpPr>
        <p:spPr>
          <a:xfrm>
            <a:off x="6939984" y="1979679"/>
            <a:ext cx="1413144" cy="352425"/>
          </a:xfrm>
          <a:prstGeom prst="rect">
            <a:avLst/>
          </a:prstGeom>
          <a:noFill/>
        </p:spPr>
        <p:txBody>
          <a:bodyPr wrap="square" rtlCol="0">
            <a:spAutoFit/>
          </a:bodyPr>
          <a:lstStyle/>
          <a:p>
            <a:pPr algn="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5968" y="1960439"/>
            <a:ext cx="7655392" cy="376555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11.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然后回答问题。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题郑防画夹五首</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其一</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黄庭坚</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惠崇</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烟雨归雁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坐我潇湘</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洞庭。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欲唤扁舟归去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故人言是丹青</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郑防</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画的收藏者</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生平不详。画夹</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大概相当于今天的集锦画册之类。②惠崇</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北宋僧人</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画家。擅长画雁、鹅、鹭鸶及水乡景色。③潇湘</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湘江</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流入洞庭湖。</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古代有人批评这首诗说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要等到别人提醒后作者才想起眼前只是一幅画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这“太过”、太夸张了。你认为这个批评恰当吗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请简要说明理由。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218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831" y="2015856"/>
            <a:ext cx="7669534" cy="416941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不恰当。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从表面看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这首诗确有不合常理之处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但其实却十分高妙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它生动地表现了诗人因欣赏画中景色而产生幻觉的一种独特感受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从而赞美了画的高度逼真。批评者却未能领悟诗的这种佳趣。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本题一共有两问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解答此题需要先表明自己的观点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然后再回答支撑自己观点的理由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需要回答出全部步骤。如答“不恰当”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可从诗歌的高妙之处是以观画者被吸引进入画面境界因而勾起思乡之情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来衬托画的逼真和作画者技艺的高超这一角度切入。诗的趣味性就在于欣赏者与作画者产生了共鸣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共鸣的结果是欣赏者误以为这是真实生活的一部分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这完全符合艺术的表现方式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那种认为“‘太过’、太夸张”的人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其实是其理解浮于表面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未领会该诗艺术的妙处与佳趣。</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218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831" y="2015856"/>
            <a:ext cx="7669534" cy="145034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看着惠崇画中那烟雨蒙蒙的景色和行行归雁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我仿佛置身于潇湘洞庭的浩渺烟波之上。情不自禁地想租个小船回家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经旁人告知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方明白此非真景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原来是画。</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38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779850" y="1960439"/>
            <a:ext cx="1300480" cy="398780"/>
            <a:chOff x="2074961" y="4329310"/>
            <a:chExt cx="3049590" cy="597517"/>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074961" y="4329310"/>
              <a:ext cx="3049590" cy="597517"/>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考点精讲</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69" name="TextBox 68"/>
          <p:cNvSpPr txBox="1"/>
          <p:nvPr/>
        </p:nvSpPr>
        <p:spPr>
          <a:xfrm>
            <a:off x="778528" y="2863849"/>
            <a:ext cx="7655392" cy="213042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古代诗歌比较鉴赏题的设题角度和单纯鉴赏一首古诗的命题角度基本相同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都是从诗歌的意象、意境、语言、表达技巧和情感等方面设置题目。不同的是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比较鉴赏题需要考生针对两首或者三首诗歌进行比较鉴赏解答。诗歌比较鉴赏在设题上基本是遵循“求同辨异”的原则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即所选诗歌在题材相同或相近的基点上比较辨别其他方面的异同。考生在做题时应该有一个鉴赏的方针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用“相同”去鉴赏“不同”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也就是所说的存“同”赏“异”。</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68"/>
          <p:cNvSpPr txBox="1"/>
          <p:nvPr/>
        </p:nvSpPr>
        <p:spPr>
          <a:xfrm>
            <a:off x="914512" y="1901404"/>
            <a:ext cx="7655392" cy="798830"/>
          </a:xfrm>
          <a:prstGeom prst="rect">
            <a:avLst/>
          </a:prstGeom>
          <a:noFill/>
        </p:spPr>
        <p:txBody>
          <a:bodyPr wrap="square" rtlCol="0">
            <a:spAutoFit/>
          </a:bodyPr>
          <a:lstStyle/>
          <a:p>
            <a:pPr algn="ctr">
              <a:lnSpc>
                <a:spcPct val="130000"/>
              </a:lnSpc>
              <a:spcAft>
                <a:spcPts val="0"/>
              </a:spcAft>
            </a:pPr>
            <a:r>
              <a:rPr lang="zh-CN" altLang="en-US" sz="2000" b="1" kern="100" dirty="0">
                <a:solidFill>
                  <a:srgbClr val="EF8340"/>
                </a:solidFill>
                <a:latin typeface="微软雅黑" panose="020B0503020204020204" charset="-122"/>
                <a:ea typeface="微软雅黑" panose="020B0503020204020204" charset="-122"/>
                <a:cs typeface="Courier New" panose="02070309020205020404" pitchFamily="49" charset="0"/>
              </a:rPr>
              <a:t>考点二　比较鉴赏</a:t>
            </a:r>
            <a:endParaRPr lang="zh-CN" altLang="en-US" sz="1540" b="1" kern="100" dirty="0">
              <a:solidFill>
                <a:srgbClr val="EF8340"/>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b="1"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nvGrpSpPr>
          <p:cNvPr id="12" name="组合 11"/>
          <p:cNvGrpSpPr/>
          <p:nvPr/>
        </p:nvGrpSpPr>
        <p:grpSpPr>
          <a:xfrm>
            <a:off x="631829" y="2396741"/>
            <a:ext cx="7765747" cy="771860"/>
            <a:chOff x="1791027" y="2719080"/>
            <a:chExt cx="20181234" cy="2005872"/>
          </a:xfrm>
        </p:grpSpPr>
        <p:sp>
          <p:nvSpPr>
            <p:cNvPr id="13" name="矩形 12"/>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TextBox 53"/>
            <p:cNvSpPr txBox="1"/>
            <p:nvPr/>
          </p:nvSpPr>
          <p:spPr>
            <a:xfrm>
              <a:off x="1791027" y="2805762"/>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知识储备</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92842" y="2015856"/>
            <a:ext cx="7741078" cy="111061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题型一　比较诗歌形象</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意象</a:t>
            </a: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92842" y="2525190"/>
          <a:ext cx="7886700" cy="2971800"/>
        </p:xfrm>
        <a:graphic>
          <a:graphicData uri="http://schemas.openxmlformats.org/drawingml/2006/table">
            <a:tbl>
              <a:tblPr firstRow="1" firstCol="1" bandRow="1">
                <a:tableStyleId>{5940675A-B579-460E-94D1-54222C63F5DA}</a:tableStyleId>
              </a:tblPr>
              <a:tblGrid>
                <a:gridCol w="525145"/>
                <a:gridCol w="7361555"/>
              </a:tblGrid>
              <a:tr h="77724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　对于诗歌形象的对比鉴赏</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往往着眼于不同诗歌选用的同一形象</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意象</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但是这个形象</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意象</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又拥有不同的内涵</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承载着不同的情感内容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16586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解题</a:t>
                      </a:r>
                      <a:endParaRPr lang="zh-CN" sz="1695" kern="10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方法</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　分析形象</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意象</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首先要把握全诗的情感</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在诗歌主题的统摄下</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把握诗人情感和诗中景物的内在关系。诗人的情感决定并影响着诗人对意象的选择和描绘</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意象又凝聚并表现着诗人的情感。不要单就景物谈景物</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那样可能会南辕北辙</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2870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模板</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这两首诗都写了</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形象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意象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前者侧重写了</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抒发了</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情感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而后者则着重写了</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抒发了</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情感</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90916"/>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92842" y="2015856"/>
            <a:ext cx="7741078" cy="407289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送崔融</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杜审言</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君王行出将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书记远从征。祖帐连河阙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军麾动洛城。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旌旃朝朔气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笳吹夜边声。坐觉</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烟尘扫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秋风古北</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④</a:t>
            </a:r>
            <a:r>
              <a:rPr lang="zh-CN" altLang="en-US" sz="1695" kern="100" dirty="0">
                <a:latin typeface="微软雅黑" panose="020B0503020204020204" charset="-122"/>
                <a:ea typeface="微软雅黑" panose="020B0503020204020204" charset="-122"/>
                <a:cs typeface="Courier New" panose="02070309020205020404" pitchFamily="49" charset="0"/>
              </a:rPr>
              <a:t>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崔融</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杜审言的友人</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时任节度使书记官。②杜审言</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约</a:t>
            </a:r>
            <a:r>
              <a:rPr lang="en-US" altLang="zh-CN" sz="1540" kern="100" dirty="0">
                <a:latin typeface="微软雅黑" panose="020B0503020204020204" charset="-122"/>
                <a:ea typeface="微软雅黑" panose="020B0503020204020204" charset="-122"/>
                <a:cs typeface="Courier New" panose="02070309020205020404" pitchFamily="49" charset="0"/>
              </a:rPr>
              <a:t>645—708),</a:t>
            </a:r>
            <a:r>
              <a:rPr lang="zh-CN" altLang="en-US" sz="1540" kern="100" dirty="0">
                <a:latin typeface="微软雅黑" panose="020B0503020204020204" charset="-122"/>
                <a:ea typeface="微软雅黑" panose="020B0503020204020204" charset="-122"/>
                <a:cs typeface="Courier New" panose="02070309020205020404" pitchFamily="49" charset="0"/>
              </a:rPr>
              <a:t>湖北襄阳人</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官修文馆直学士。杜甫祖父。③坐觉</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安坐军中</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运筹帷幄。④古北</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泛指北方边地。</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“笳吹夜边声”与范仲淹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渔家傲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中的“四面边声连角起”都写了“边声”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二者各有什么特点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其作用是什么</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 </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218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831" y="2015856"/>
            <a:ext cx="7669534" cy="308737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前者豪壮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后者悲凉。作用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前者渲染了军营整肃的氛围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衬托出士气的高昂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后者渲染了悲凉的气氛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为抒写戍边将士思乡与忧国的悲慨之情做铺垫。</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四面边声连角起”写边声伴着军中的号角响起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凄恻悲凉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为下文抒写戍边将士思乡与忧国的悲慨之情做铺垫。“旌旃朝朔气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笳吹夜边声”写诗人想象友人奔赴战场后的情景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旌旗在晨光中迎着朔风招展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笳声在月色里放声长鸣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响彻边城。“朝”“朔气”“吹”“边声”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富有烘云托月之意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字里行间处处有着豪气四溢、志兴翻飞的气势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营造出军营整肃、士气高昂的气氛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侧面夸赞行军和驻屯的整肃和警惕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暗寓诗人对此次战争持有必胜的信念。</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05371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阅读下面这首宋词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生查子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独游西岩</a:t>
            </a:r>
            <a:r>
              <a:rPr lang="zh-CN" altLang="en-US" sz="1695" baseline="30000" dirty="0">
                <a:latin typeface="微软雅黑" panose="020B0503020204020204" charset="-122"/>
                <a:ea typeface="微软雅黑" panose="020B0503020204020204" charset="-122"/>
              </a:rPr>
              <a:t>①</a:t>
            </a:r>
            <a:endParaRPr lang="zh-CN" altLang="en-US" sz="1695" baseline="30000"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辛弃疾</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青山招不来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偃蹇</a:t>
            </a:r>
            <a:r>
              <a:rPr lang="zh-CN" altLang="en-US" sz="1695" baseline="30000"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谁怜汝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岁晚太寒生</a:t>
            </a:r>
            <a:r>
              <a:rPr lang="zh-CN" altLang="en-US" sz="1695" baseline="30000" dirty="0">
                <a:latin typeface="微软雅黑" panose="020B0503020204020204" charset="-122"/>
                <a:ea typeface="微软雅黑" panose="020B0503020204020204" charset="-122"/>
              </a:rPr>
              <a:t>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劝我溪边住。　　山头明月来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本在天高处。夜夜入青溪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听读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离骚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去。</a:t>
            </a:r>
            <a:endParaRPr lang="zh-CN" altLang="en-US" sz="1695" dirty="0">
              <a:latin typeface="微软雅黑" panose="020B0503020204020204" charset="-122"/>
              <a:ea typeface="微软雅黑" panose="020B0503020204020204" charset="-122"/>
            </a:endParaRPr>
          </a:p>
          <a:p>
            <a:pP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①</a:t>
            </a:r>
            <a:r>
              <a:rPr lang="zh-CN" altLang="en-US" sz="1540" dirty="0">
                <a:latin typeface="微软雅黑" panose="020B0503020204020204" charset="-122"/>
                <a:ea typeface="微软雅黑" panose="020B0503020204020204" charset="-122"/>
              </a:rPr>
              <a:t>淳熙八年</a:t>
            </a:r>
            <a:r>
              <a:rPr lang="en-US" altLang="zh-CN" sz="1540" dirty="0">
                <a:latin typeface="微软雅黑" panose="020B0503020204020204" charset="-122"/>
                <a:ea typeface="微软雅黑" panose="020B0503020204020204" charset="-122"/>
              </a:rPr>
              <a:t>(1181)</a:t>
            </a:r>
            <a:r>
              <a:rPr lang="zh-CN" altLang="en-US" sz="1540" dirty="0">
                <a:latin typeface="微软雅黑" panose="020B0503020204020204" charset="-122"/>
                <a:ea typeface="微软雅黑" panose="020B0503020204020204" charset="-122"/>
              </a:rPr>
              <a:t>冬</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辛弃疾被诬陷罢官</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长期闲居于上饶城北的带湖之畔。西岩就在上饶城南</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风景优美。这首词是他闲居期间的作品。②偃蹇</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有高耸、傲慢之意。③生</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语气助词</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无义。</a:t>
            </a:r>
            <a:endParaRPr lang="zh-CN" altLang="en-US"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218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831" y="2015856"/>
            <a:ext cx="7669534" cy="172847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君王将派遣大将出师远征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你作为书记官也奉命随行。饯别的酒宴规模十分盛大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雄壮的军威轰动整个洛城。军旗在早晨的寒气中飘扬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胡笳在夜晚的边境上传鸣。你稳坐军中筹划灭敌计谋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北方的边境秋天就能平定。</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latin typeface="微软雅黑" panose="020B0503020204020204" charset="-122"/>
                <a:ea typeface="微软雅黑" panose="020B0503020204020204" charset="-122"/>
                <a:cs typeface="Times New Roman" panose="02020603050405020304" pitchFamily="18" charset="0"/>
              </a:rPr>
              <a:t> </a:t>
            </a:r>
            <a:endParaRPr lang="zh-CN" altLang="en-US" sz="138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471173" y="1988147"/>
            <a:ext cx="8090942" cy="416941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奉陪封大夫</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九日登高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岑　参</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九日黄花酒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登高会昔闻。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霜威逐亚相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杀气傍中军</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横笛惊征雁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娇歌落塞云。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边头幸无事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醉舞荷吾君。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封大夫即封常清</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诗中“亚相”“吾君”都是对他的尊称。②中军</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此处指代主帅。</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与范仲淹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渔家傲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秋思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中的将军形象相比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本诗中的封大夫有什么不同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0551" y="2043564"/>
            <a:ext cx="7813855" cy="34081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8528" y="2043565"/>
            <a:ext cx="7694683" cy="3829685"/>
          </a:xfrm>
          <a:prstGeom prst="rect">
            <a:avLst/>
          </a:prstGeom>
        </p:spPr>
        <p:txBody>
          <a:bodyPr wrap="square">
            <a:spAutoFit/>
          </a:bodyPr>
          <a:lstStyle/>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渔家傲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秋思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中的将军形象是爱国激情和浓重乡思兼而有之的。而本诗中封大夫的形象有以下几个方面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本诗描写了封大夫特有的“霜威”“杀气”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突出了他能征善战、声威远扬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将士们的纵情醉舞、感荷“吾君”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表现了他治军有方、深受爱戴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登高饮酒、聆赏笛歌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也暗示了他高雅的情趣和苦中作乐的洒脱境界。</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首联二句概言边塞无事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重阳佳节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众人按照传统的庆祝方式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喝酒登高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一派欢乐之景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也暗示了将军高雅的情趣和苦中作乐的洒脱境界。颔联二句意指封大夫治军雷厉风行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又能在和平时期时刻保持警惕。“霜威”“杀气”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突出了他能征善战、声威远扬。尾联二句是称颂在封大夫的英明领导下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边境安宁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因而将士们能在重阳佳节高歌豪饮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表现了他治军有方、深受爱戴。</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0551" y="2043564"/>
            <a:ext cx="7813855" cy="33250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3677" y="2043565"/>
            <a:ext cx="7669534"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重阳之日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大家一起喝菊花酒、登高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这与传统的习俗是一样的。封大夫治军峻厉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常让人感到一股肃杀之气。横笛凄凉的声音令南飞的大雁感到惊异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娇美的歌声令边塞的云彩陶醉而降落。边境上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幸喜没有战事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承蒙您的恩惠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戍守的人们得以放怀欢乐、醉舞军中。</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23549" y="1985539"/>
            <a:ext cx="7655392" cy="770890"/>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题型二　比较诗歌的语言</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一、比较两首诗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50396" y="2791700"/>
          <a:ext cx="7675245" cy="2355850"/>
        </p:xfrm>
        <a:graphic>
          <a:graphicData uri="http://schemas.openxmlformats.org/drawingml/2006/table">
            <a:tbl>
              <a:tblPr>
                <a:tableStyleId>{5940675A-B579-460E-94D1-54222C63F5DA}</a:tableStyleId>
              </a:tblPr>
              <a:tblGrid>
                <a:gridCol w="448310"/>
                <a:gridCol w="7226935"/>
              </a:tblGrid>
              <a:tr h="1009650">
                <a:tc>
                  <a:txBody>
                    <a:bodyPr/>
                    <a:lstStyle/>
                    <a:p>
                      <a:pPr marL="0" algn="ctr" defTabSz="2117725" rtl="0" eaLnBrk="1" fontAlgn="base" latinLnBrk="0" hangingPunct="1">
                        <a:lnSpc>
                          <a:spcPct val="130000"/>
                        </a:lnSpc>
                        <a:spcBef>
                          <a:spcPct val="0"/>
                        </a:spcBef>
                        <a:spcAft>
                          <a:spcPts val="0"/>
                        </a:spcAft>
                      </a:pPr>
                      <a:r>
                        <a:rPr lang="zh-CN" sz="1695" kern="100" dirty="0">
                          <a:solidFill>
                            <a:schemeClr val="tx1"/>
                          </a:solidFill>
                          <a:latin typeface="微软雅黑" panose="020B0503020204020204" charset="-122"/>
                          <a:ea typeface="微软雅黑" panose="020B0503020204020204" charset="-122"/>
                        </a:rPr>
                        <a:t>释义</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6389" marR="26389" marT="0" marB="0" anchor="ctr"/>
                </a:tc>
                <a:tc>
                  <a:txBody>
                    <a:bodyPr/>
                    <a:lstStyle/>
                    <a:p>
                      <a:pPr marL="0" marR="0" indent="0" algn="just" defTabSz="2117725" rtl="0" eaLnBrk="1" fontAlgn="base" latinLnBrk="0" hangingPunct="1">
                        <a:lnSpc>
                          <a:spcPct val="130000"/>
                        </a:lnSpc>
                        <a:spcBef>
                          <a:spcPct val="0"/>
                        </a:spcBef>
                        <a:spcAft>
                          <a:spcPts val="0"/>
                        </a:spcAft>
                        <a:buClrTx/>
                        <a:buSzTx/>
                        <a:buFontTx/>
                        <a:buNone/>
                        <a:defRPr/>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许多诗中都有一些特别值得重视的词语</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这些词语通常使全诗增色不少甚至成为诗眼。不同的诗歌有时候也会运用同一个词语</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但是其表情达意的作用及效果会有所不同</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因此在对比中鉴赏</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体会其不同的用法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就显得非常重要</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6389" marR="26389" marT="0" marB="0" anchor="ctr"/>
                </a:tc>
              </a:tr>
              <a:tr h="1346200">
                <a:tc>
                  <a:txBody>
                    <a:bodyPr/>
                    <a:lstStyle/>
                    <a:p>
                      <a:pPr marL="0" algn="ctr"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解题方法</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6389" marR="26389" marT="0" marB="0" anchor="ctr"/>
                </a:tc>
                <a:tc>
                  <a:txBody>
                    <a:bodyPr/>
                    <a:lstStyle/>
                    <a:p>
                      <a:pPr marL="0" algn="just" defTabSz="2117725" rtl="0" eaLnBrk="1" fontAlgn="base" latinLnBrk="0" hangingPunct="1">
                        <a:lnSpc>
                          <a:spcPct val="130000"/>
                        </a:lnSpc>
                        <a:spcBef>
                          <a:spcPct val="0"/>
                        </a:spcBef>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明确所炼之字在诗歌中的位置</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进而揣摩其在谋篇布局中的作用。</a:t>
                      </a:r>
                      <a:endParaRPr lang="zh-CN" altLang="en-US" sz="1695" kern="100" dirty="0">
                        <a:solidFill>
                          <a:schemeClr val="tx1"/>
                        </a:solidFill>
                        <a:latin typeface="微软雅黑" panose="020B0503020204020204" charset="-122"/>
                        <a:ea typeface="微软雅黑" panose="020B0503020204020204" charset="-122"/>
                      </a:endParaRPr>
                    </a:p>
                    <a:p>
                      <a:pPr marL="0" algn="just"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结合所用手法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分析其所写内容。</a:t>
                      </a:r>
                      <a:endParaRPr lang="zh-CN" altLang="en-US" sz="1695" kern="100" dirty="0">
                        <a:solidFill>
                          <a:schemeClr val="tx1"/>
                        </a:solidFill>
                        <a:latin typeface="微软雅黑" panose="020B0503020204020204" charset="-122"/>
                        <a:ea typeface="微软雅黑" panose="020B0503020204020204" charset="-122"/>
                      </a:endParaRPr>
                    </a:p>
                    <a:p>
                      <a:pPr marL="0" algn="just"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分析这个字对诗歌表情达意的作用。</a:t>
                      </a:r>
                      <a:endParaRPr lang="zh-CN" altLang="en-US" sz="1695" kern="100" dirty="0">
                        <a:solidFill>
                          <a:schemeClr val="tx1"/>
                        </a:solidFill>
                        <a:latin typeface="微软雅黑" panose="020B0503020204020204" charset="-122"/>
                        <a:ea typeface="微软雅黑" panose="020B0503020204020204" charset="-122"/>
                      </a:endParaRPr>
                    </a:p>
                    <a:p>
                      <a:pPr marL="0" algn="just"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4. </a:t>
                      </a:r>
                      <a:r>
                        <a:rPr lang="zh-CN" altLang="en-US" sz="1695" kern="100" dirty="0">
                          <a:solidFill>
                            <a:schemeClr val="tx1"/>
                          </a:solidFill>
                          <a:latin typeface="微软雅黑" panose="020B0503020204020204" charset="-122"/>
                          <a:ea typeface="微软雅黑" panose="020B0503020204020204" charset="-122"/>
                        </a:rPr>
                        <a:t>组织答案时要注意分条作答</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使答案条理清晰</a:t>
                      </a:r>
                      <a:endParaRPr lang="zh-CN" altLang="en-US" sz="1695" kern="100" dirty="0">
                        <a:solidFill>
                          <a:schemeClr val="tx1"/>
                        </a:solidFill>
                        <a:latin typeface="微软雅黑" panose="020B0503020204020204" charset="-122"/>
                        <a:ea typeface="微软雅黑" panose="020B0503020204020204" charset="-122"/>
                      </a:endParaRPr>
                    </a:p>
                  </a:txBody>
                  <a:tcPr marL="26389" marR="26389"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23549" y="1957585"/>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75968" y="2298819"/>
          <a:ext cx="7649845" cy="1346200"/>
        </p:xfrm>
        <a:graphic>
          <a:graphicData uri="http://schemas.openxmlformats.org/drawingml/2006/table">
            <a:tbl>
              <a:tblPr>
                <a:tableStyleId>{5940675A-B579-460E-94D1-54222C63F5DA}</a:tableStyleId>
              </a:tblPr>
              <a:tblGrid>
                <a:gridCol w="422910"/>
                <a:gridCol w="7226935"/>
              </a:tblGrid>
              <a:tr h="1346200">
                <a:tc>
                  <a:txBody>
                    <a:bodyPr/>
                    <a:lstStyle/>
                    <a:p>
                      <a:pPr marL="0" algn="ctr"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答题模板</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6389" marR="26389" marT="0" marB="0" anchor="ctr"/>
                </a:tc>
                <a:tc>
                  <a:txBody>
                    <a:bodyPr/>
                    <a:lstStyle/>
                    <a:p>
                      <a:pPr marL="0" marR="0" indent="0" algn="just" defTabSz="2117725" rtl="0" eaLnBrk="1" fontAlgn="base" latinLnBrk="0" hangingPunct="1">
                        <a:lnSpc>
                          <a:spcPct val="130000"/>
                        </a:lnSpc>
                        <a:spcBef>
                          <a:spcPct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①两诗中都写了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字。②在前诗中</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统领、引领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下文</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表现出对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追求、向往</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抒发了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的情怀。③后诗中的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则表现了诗人对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抒发了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的情怀</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6389" marR="26389"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5968" y="1905021"/>
            <a:ext cx="7655392"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3.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阅读下面两首唐诗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送杜十四之江南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孟浩然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荆吴相接水为乡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君去春江正渺茫。日暮征帆何处泊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天涯一望断人肠。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登崖州城作</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注</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 </a:t>
            </a:r>
            <a:endParaRPr lang="en-US" altLang="zh-CN"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李德裕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独上高楼望帝京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鸟飞犹是半年程。青山似欲留人住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百匝千遭绕郡城。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登崖州城作</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是李德裕被贬至海南时所作</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诗人被贬之前官至宰相。</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两诗都着一“望”字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在表情达意上有什么不同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74158"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3677" y="2098982"/>
            <a:ext cx="7669534" cy="34893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孟诗之“望”是极力远望友人离去的方向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通过这一“望”字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表达了对友人离去的不舍和无限牵挂的痛苦之情。李诗之“望”是登楼远望帝京所在的方向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引领下文的景物描写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既表达了对国君的眷念和向往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又蕴含了对“帝京”遥不可及的感伤。</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本题考查对诗歌语言的鉴赏。首先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明确两首诗中“望”字涉及的对象。第一首中“望”的对象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天涯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即友人远去的地方。第二首中“望”的对象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帝京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即皇帝所在的京城。其次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分析“望”字所表达的人物情感。第一首诗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送友远行望“天涯”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抒发的情感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离别之苦。第二首诗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被贬官海南“望帝京”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抒发的情感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对国君的眷念及望不到帝京的失落感伤。</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74158" cy="29803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3677" y="2098982"/>
            <a:ext cx="7669534" cy="21304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送杜十四之江南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荆州和吴郡是接壤的水乡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你离去的时候春天的江水正渺渺茫茫。太阳将要落山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远行的小船将要停泊在何处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抬眼向天的尽头望去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真让人肝肠寸断忧伤至极。</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登崖州城作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我独自一人登上高楼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遥望帝京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这是鸟儿也要飞上半年的路程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连绵的青山似乎非要把我留住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百转千回层层围住这崖州郡城。</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34147"/>
            <a:ext cx="7655392" cy="43116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二、一首诗不同版本的比较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75968" y="2521199"/>
          <a:ext cx="7592060" cy="2410460"/>
        </p:xfrm>
        <a:graphic>
          <a:graphicData uri="http://schemas.openxmlformats.org/drawingml/2006/table">
            <a:tbl>
              <a:tblPr>
                <a:tableStyleId>{5940675A-B579-460E-94D1-54222C63F5DA}</a:tableStyleId>
              </a:tblPr>
              <a:tblGrid>
                <a:gridCol w="498475"/>
                <a:gridCol w="7093585"/>
              </a:tblGrid>
              <a:tr h="678815">
                <a:tc>
                  <a:txBody>
                    <a:bodyPr/>
                    <a:lstStyle/>
                    <a:p>
                      <a:pPr marL="0" algn="ctr" defTabSz="2117725" rtl="0" eaLnBrk="1" fontAlgn="base" latinLnBrk="0" hangingPunct="1">
                        <a:lnSpc>
                          <a:spcPct val="130000"/>
                        </a:lnSpc>
                        <a:spcBef>
                          <a:spcPct val="0"/>
                        </a:spcBef>
                        <a:spcAft>
                          <a:spcPts val="0"/>
                        </a:spcAft>
                      </a:pPr>
                      <a:r>
                        <a:rPr lang="zh-CN" sz="1695" kern="100" dirty="0">
                          <a:solidFill>
                            <a:schemeClr val="tx1"/>
                          </a:solidFill>
                          <a:latin typeface="微软雅黑" panose="020B0503020204020204" charset="-122"/>
                          <a:ea typeface="微软雅黑" panose="020B0503020204020204" charset="-122"/>
                        </a:rPr>
                        <a:t>释义</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6389" marR="26389" marT="0" marB="0" anchor="ctr"/>
                </a:tc>
                <a:tc>
                  <a:txBody>
                    <a:bodyPr/>
                    <a:lstStyle/>
                    <a:p>
                      <a:pPr marL="0" algn="just" defTabSz="2117725" rtl="0" eaLnBrk="1" fontAlgn="base" latinLnBrk="0" hangingPunct="1">
                        <a:lnSpc>
                          <a:spcPct val="130000"/>
                        </a:lnSpc>
                        <a:spcBef>
                          <a:spcPct val="0"/>
                        </a:spcBef>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古诗在流传过程中</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同一首诗不同的版本有时有不同的用语</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不同用语在该诗中可能都有一定的道理。理解鉴赏的角度不同</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答案就会有所不同</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6389" marR="26389" marT="0" marB="0" anchor="ctr"/>
                </a:tc>
              </a:tr>
              <a:tr h="1035050">
                <a:tc>
                  <a:txBody>
                    <a:bodyPr/>
                    <a:lstStyle/>
                    <a:p>
                      <a:pPr marL="0" algn="ctr"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解题方法</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6389" marR="26389" marT="0" marB="0" anchor="ctr"/>
                </a:tc>
                <a:tc>
                  <a:txBody>
                    <a:bodyPr/>
                    <a:lstStyle/>
                    <a:p>
                      <a:pPr marL="0" marR="0" indent="0" algn="just" defTabSz="2117725" rtl="0" eaLnBrk="1" fontAlgn="base" latinLnBrk="0" hangingPunct="1">
                        <a:lnSpc>
                          <a:spcPct val="130000"/>
                        </a:lnSpc>
                        <a:spcBef>
                          <a:spcPct val="0"/>
                        </a:spcBef>
                        <a:spcAft>
                          <a:spcPts val="0"/>
                        </a:spcAft>
                        <a:buClrTx/>
                        <a:buSzTx/>
                        <a:buFontTx/>
                        <a:buNone/>
                        <a:defRPr/>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从修辞手法运用上进行比较</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看哪种手法更有表现力。</a:t>
                      </a:r>
                      <a:endParaRPr lang="zh-CN" altLang="en-US" sz="1695" kern="100" dirty="0">
                        <a:solidFill>
                          <a:schemeClr val="tx1"/>
                        </a:solidFill>
                        <a:latin typeface="微软雅黑" panose="020B0503020204020204" charset="-122"/>
                        <a:ea typeface="微软雅黑" panose="020B0503020204020204" charset="-122"/>
                      </a:endParaRPr>
                    </a:p>
                    <a:p>
                      <a:pPr marL="0" marR="0" indent="0" algn="just" defTabSz="2117725" rtl="0" eaLnBrk="1" fontAlgn="base" latinLnBrk="0" hangingPunct="1">
                        <a:lnSpc>
                          <a:spcPct val="130000"/>
                        </a:lnSpc>
                        <a:spcBef>
                          <a:spcPct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联系诗歌描写的情景进行比较</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看哪种用语更符合实际。</a:t>
                      </a:r>
                      <a:endParaRPr lang="zh-CN" altLang="en-US" sz="1695" kern="100" dirty="0">
                        <a:solidFill>
                          <a:schemeClr val="tx1"/>
                        </a:solidFill>
                        <a:latin typeface="微软雅黑" panose="020B0503020204020204" charset="-122"/>
                        <a:ea typeface="微软雅黑" panose="020B0503020204020204" charset="-122"/>
                      </a:endParaRPr>
                    </a:p>
                    <a:p>
                      <a:pPr marL="0" marR="0" indent="0" algn="just" defTabSz="2117725" rtl="0" eaLnBrk="1" fontAlgn="base" latinLnBrk="0" hangingPunct="1">
                        <a:lnSpc>
                          <a:spcPct val="130000"/>
                        </a:lnSpc>
                        <a:spcBef>
                          <a:spcPct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从表达思想感情上比较</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看哪种用语更能准确表现作者当时的思想感情</a:t>
                      </a:r>
                      <a:endParaRPr lang="zh-CN" altLang="en-US" sz="1695" kern="100" dirty="0">
                        <a:solidFill>
                          <a:schemeClr val="tx1"/>
                        </a:solidFill>
                        <a:latin typeface="微软雅黑" panose="020B0503020204020204" charset="-122"/>
                        <a:ea typeface="微软雅黑" panose="020B0503020204020204" charset="-122"/>
                      </a:endParaRPr>
                    </a:p>
                  </a:txBody>
                  <a:tcPr marL="26389" marR="26389" marT="0" marB="0" anchor="ctr"/>
                </a:tc>
              </a:tr>
              <a:tr h="696595">
                <a:tc>
                  <a:txBody>
                    <a:bodyPr/>
                    <a:lstStyle/>
                    <a:p>
                      <a:pPr marL="0" algn="ctr"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答题模板</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6389" marR="26389" marT="0" marB="0" anchor="ctr"/>
                </a:tc>
                <a:tc>
                  <a:txBody>
                    <a:bodyPr/>
                    <a:lstStyle/>
                    <a:p>
                      <a:pPr marL="0" marR="0" indent="0" algn="just" defTabSz="2117725" rtl="0" eaLnBrk="1" fontAlgn="base" latinLnBrk="0" hangingPunct="1">
                        <a:lnSpc>
                          <a:spcPct val="130000"/>
                        </a:lnSpc>
                        <a:spcBef>
                          <a:spcPct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我认为</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句更好</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此句运用了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手法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修辞格</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使句子更</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生动、凝练、具有表现力</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更能表达出诗人</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的心情</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6389" marR="26389"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34893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11.</a:t>
            </a:r>
            <a:r>
              <a:rPr lang="en-US" altLang="zh-CN" sz="1695" b="1" dirty="0">
                <a:solidFill>
                  <a:schemeClr val="tx1">
                    <a:lumMod val="50000"/>
                    <a:lumOff val="50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读懂诗歌。</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题目提供的信息：</a:t>
            </a:r>
            <a:r>
              <a:rPr lang="en-US" altLang="zh-CN" sz="1695" dirty="0">
                <a:latin typeface="微软雅黑" panose="020B0503020204020204" charset="-122"/>
                <a:ea typeface="微软雅黑" panose="020B0503020204020204" charset="-122"/>
              </a:rPr>
              <a:t>___________________________________________________</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翻译诗歌正文：</a:t>
            </a:r>
            <a:r>
              <a:rPr lang="en-US" altLang="zh-CN" sz="1695" dirty="0">
                <a:latin typeface="微软雅黑" panose="020B0503020204020204" charset="-122"/>
                <a:ea typeface="微软雅黑" panose="020B0503020204020204" charset="-122"/>
              </a:rPr>
              <a:t>______________________________________________________</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注释暗示的信息：</a:t>
            </a:r>
            <a:r>
              <a:rPr lang="en-US" altLang="zh-CN" sz="1695" dirty="0">
                <a:latin typeface="微软雅黑" panose="020B0503020204020204" charset="-122"/>
                <a:ea typeface="微软雅黑" panose="020B0503020204020204" charset="-122"/>
              </a:rPr>
              <a:t>___________________________________________________</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与夏十二登岳阳楼</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注</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endParaRPr lang="en-US" altLang="zh-CN"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李　白</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楼观岳阳尽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川迥洞庭开。雁引愁心去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山衔好月来。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云间连下榻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天上接行杯。醉后凉风起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吹人舞袖回。</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乾元二年</a:t>
            </a:r>
            <a:r>
              <a:rPr lang="en-US" altLang="zh-CN" sz="1540" kern="100" dirty="0">
                <a:latin typeface="微软雅黑" panose="020B0503020204020204" charset="-122"/>
                <a:ea typeface="微软雅黑" panose="020B0503020204020204" charset="-122"/>
                <a:cs typeface="Courier New" panose="02070309020205020404" pitchFamily="49" charset="0"/>
              </a:rPr>
              <a:t>(759),</a:t>
            </a:r>
            <a:r>
              <a:rPr lang="zh-CN" altLang="en-US" sz="1540" kern="100" dirty="0">
                <a:latin typeface="微软雅黑" panose="020B0503020204020204" charset="-122"/>
                <a:ea typeface="微软雅黑" panose="020B0503020204020204" charset="-122"/>
                <a:cs typeface="Courier New" panose="02070309020205020404" pitchFamily="49" charset="0"/>
              </a:rPr>
              <a:t>李白在流放途中遇赦</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回舟江陵</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南游岳阳而作此诗。</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诗中的“雁引愁心去”一句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有的版本写作“雁别秋江去”。你认为哪一句更妙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为什么</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218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831" y="2015856"/>
            <a:ext cx="7669534" cy="34893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我认为“雁引愁心去”更妙。运用了拟人手法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写出了李白在流放途中遇赦的高兴心情。此句写大雁有意为诗人带走愁心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下句写君山有意为诗人衔来好月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愁去喜来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互相映衬。“引愁心”比“别秋江”更富有感情色彩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且更新颖。</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这道题属开放性比较鉴赏题目。古诗在流传过程中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同一首诗不同的版本有时有不同的用语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不同用语在该诗中可能都有一定的道理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理解鉴赏的角度不同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答案就会有所不同。这首诗的第三句有的版本写作“雁别秋江去”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两种用语都表达了诗人在流放途中遇赦的高兴心情。但“引愁心”运用拟人手法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更富感情色彩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与“别秋江”相比更胜一筹。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218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831" y="2015856"/>
            <a:ext cx="7669534" cy="21304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登上岳阳楼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眺望天岳山南面一带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无边景色尽收眼底。江水流向茫茫远方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洞庭湖面浩荡开阔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汪洋无际。大雁高飞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带走了忧伤苦闷之心。月出山口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仿佛是君山衔来了团圆美好之月。在岳阳楼上住宿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饮酒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仿佛在天上云间一般。楼高风急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高处不胜寒。醉后凉风四起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习习吹人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衣袖翩翩飘舞。</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38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1984500"/>
            <a:ext cx="7655392" cy="4311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题型三　比较诗歌的表达技巧</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05734" y="2439371"/>
          <a:ext cx="7644130" cy="3831590"/>
        </p:xfrm>
        <a:graphic>
          <a:graphicData uri="http://schemas.openxmlformats.org/drawingml/2006/table">
            <a:tbl>
              <a:tblPr>
                <a:tableStyleId>{5940675A-B579-460E-94D1-54222C63F5DA}</a:tableStyleId>
              </a:tblPr>
              <a:tblGrid>
                <a:gridCol w="564515"/>
                <a:gridCol w="7079615"/>
              </a:tblGrid>
              <a:tr h="688975">
                <a:tc>
                  <a:txBody>
                    <a:bodyPr/>
                    <a:lstStyle/>
                    <a:p>
                      <a:pPr marL="0" algn="just" defTabSz="2117725" rtl="0" eaLnBrk="1" fontAlgn="base" latinLnBrk="0" hangingPunct="1">
                        <a:lnSpc>
                          <a:spcPct val="130000"/>
                        </a:lnSpc>
                        <a:spcBef>
                          <a:spcPct val="0"/>
                        </a:spcBef>
                        <a:spcAft>
                          <a:spcPts val="0"/>
                        </a:spcAft>
                      </a:pPr>
                      <a:r>
                        <a:rPr lang="zh-CN" sz="1695" kern="100" dirty="0">
                          <a:solidFill>
                            <a:schemeClr val="tx1"/>
                          </a:solidFill>
                          <a:latin typeface="微软雅黑" panose="020B0503020204020204" charset="-122"/>
                          <a:ea typeface="微软雅黑" panose="020B0503020204020204" charset="-122"/>
                        </a:rPr>
                        <a:t>释义</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0792" marR="20792" marT="0" marB="0" anchor="ctr"/>
                </a:tc>
                <a:tc>
                  <a:txBody>
                    <a:bodyPr/>
                    <a:lstStyle/>
                    <a:p>
                      <a:pPr marL="0" marR="0" indent="0" algn="just" defTabSz="2117725" rtl="0" eaLnBrk="1" fontAlgn="base" latinLnBrk="0" hangingPunct="1">
                        <a:lnSpc>
                          <a:spcPct val="120000"/>
                        </a:lnSpc>
                        <a:spcBef>
                          <a:spcPct val="0"/>
                        </a:spcBef>
                        <a:spcAft>
                          <a:spcPts val="0"/>
                        </a:spcAft>
                        <a:buClrTx/>
                        <a:buSzTx/>
                        <a:buFontTx/>
                        <a:buNone/>
                        <a:defRPr/>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不同的诗歌</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在情感的表达上会有所侧重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表达技巧作为表情达意的主要手段</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在具体运用上也有异同</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0792" marR="20792" marT="0" marB="0" anchor="ctr"/>
                </a:tc>
              </a:tr>
              <a:tr h="1863090">
                <a:tc>
                  <a:txBody>
                    <a:bodyPr/>
                    <a:lstStyle/>
                    <a:p>
                      <a:pPr marL="0" algn="ctr"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解题方法</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0792" marR="20792" marT="0" marB="0" anchor="ctr"/>
                </a:tc>
                <a:tc>
                  <a:txBody>
                    <a:bodyPr/>
                    <a:lstStyle/>
                    <a:p>
                      <a:pPr marL="0" algn="just" defTabSz="2117725" rtl="0" eaLnBrk="1" fontAlgn="base" latinLnBrk="0" hangingPunct="1">
                        <a:lnSpc>
                          <a:spcPct val="120000"/>
                        </a:lnSpc>
                        <a:spcBef>
                          <a:spcPct val="0"/>
                        </a:spcBef>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明确题干要求</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注意题目要求分析“相同点”还是“不同点”。</a:t>
                      </a:r>
                      <a:endParaRPr lang="zh-CN" altLang="en-US" sz="1695" kern="100" dirty="0">
                        <a:solidFill>
                          <a:schemeClr val="tx1"/>
                        </a:solidFill>
                        <a:latin typeface="微软雅黑" panose="020B0503020204020204" charset="-122"/>
                        <a:ea typeface="微软雅黑" panose="020B0503020204020204" charset="-122"/>
                      </a:endParaRPr>
                    </a:p>
                    <a:p>
                      <a:pPr marL="0" algn="just" defTabSz="2117725" rtl="0" eaLnBrk="1" fontAlgn="base" latinLnBrk="0" hangingPunct="1">
                        <a:lnSpc>
                          <a:spcPct val="12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运用先分析相同点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再分析不同点的思路来答题。</a:t>
                      </a:r>
                      <a:endParaRPr lang="zh-CN" altLang="en-US" sz="1695" kern="100" dirty="0">
                        <a:solidFill>
                          <a:schemeClr val="tx1"/>
                        </a:solidFill>
                        <a:latin typeface="微软雅黑" panose="020B0503020204020204" charset="-122"/>
                        <a:ea typeface="微软雅黑" panose="020B0503020204020204" charset="-122"/>
                      </a:endParaRPr>
                    </a:p>
                    <a:p>
                      <a:pPr marL="0" algn="just" defTabSz="2117725" rtl="0" eaLnBrk="1" fontAlgn="base" latinLnBrk="0" hangingPunct="1">
                        <a:lnSpc>
                          <a:spcPct val="12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要结合诗歌所写内容及表达的思想感情进行具体分析</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在分析中体现其相同点或不同点。</a:t>
                      </a:r>
                      <a:endParaRPr lang="zh-CN" altLang="en-US" sz="1695" kern="100" dirty="0">
                        <a:solidFill>
                          <a:schemeClr val="tx1"/>
                        </a:solidFill>
                        <a:latin typeface="微软雅黑" panose="020B0503020204020204" charset="-122"/>
                        <a:ea typeface="微软雅黑" panose="020B0503020204020204" charset="-122"/>
                      </a:endParaRPr>
                    </a:p>
                    <a:p>
                      <a:pPr marL="0" algn="just" defTabSz="2117725" rtl="0" eaLnBrk="1" fontAlgn="base" latinLnBrk="0" hangingPunct="1">
                        <a:lnSpc>
                          <a:spcPct val="12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4. </a:t>
                      </a:r>
                      <a:r>
                        <a:rPr lang="zh-CN" altLang="en-US" sz="1695" kern="100" dirty="0">
                          <a:solidFill>
                            <a:schemeClr val="tx1"/>
                          </a:solidFill>
                          <a:latin typeface="微软雅黑" panose="020B0503020204020204" charset="-122"/>
                          <a:ea typeface="微软雅黑" panose="020B0503020204020204" charset="-122"/>
                        </a:rPr>
                        <a:t>组织答案时</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应先指出其所用手法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继而结合诗歌内容进行分析</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最后指出其表达效果</a:t>
                      </a:r>
                      <a:endParaRPr lang="zh-CN" altLang="en-US" sz="1695" kern="100" dirty="0">
                        <a:solidFill>
                          <a:schemeClr val="tx1"/>
                        </a:solidFill>
                        <a:latin typeface="微软雅黑" panose="020B0503020204020204" charset="-122"/>
                        <a:ea typeface="微软雅黑" panose="020B0503020204020204" charset="-122"/>
                      </a:endParaRPr>
                    </a:p>
                  </a:txBody>
                  <a:tcPr marL="20792" marR="20792" marT="0" marB="0" anchor="ctr"/>
                </a:tc>
              </a:tr>
              <a:tr h="1279525">
                <a:tc>
                  <a:txBody>
                    <a:bodyPr/>
                    <a:lstStyle/>
                    <a:p>
                      <a:pPr marL="0" algn="ctr"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答题模板</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0792" marR="20792" marT="0" marB="0" anchor="ctr"/>
                </a:tc>
                <a:tc>
                  <a:txBody>
                    <a:bodyPr/>
                    <a:lstStyle/>
                    <a:p>
                      <a:pPr marL="0" marR="0" indent="0" algn="just" defTabSz="2117725" rtl="0" eaLnBrk="1" fontAlgn="base" latinLnBrk="0" hangingPunct="1">
                        <a:lnSpc>
                          <a:spcPct val="120000"/>
                        </a:lnSpc>
                        <a:spcBef>
                          <a:spcPct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前诗运用了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手法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具体分析</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表现出诗人的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抒发了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的情感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后诗则用了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手法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具体分析</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表现出诗人的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抒发了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的情感</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0792" marR="2079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阅读下面两首诗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自夏口至鹦鹉洲夕望岳阳寄源中丞</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刘长卿</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汀洲无浪复无烟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楚客相思益渺然。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汉口夕阳斜渡鸟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洞庭秋水远连天。</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孤城背岭寒吹角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独戍临江夜泊船。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贾谊上书忧汉室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长沙谪去古今怜。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765550"/>
          </a:xfrm>
          <a:prstGeom prst="rect">
            <a:avLst/>
          </a:prstGeom>
          <a:noFill/>
        </p:spPr>
        <p:txBody>
          <a:bodyPr wrap="square" rtlCol="0">
            <a:spAutoFit/>
          </a:bodyPr>
          <a:lstStyle/>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长沙过贾谊宅</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③</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刘长卿</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三年谪宦此栖迟</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万古惟留楚客悲。</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秋草独寻人去后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寒林空见日斜时。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汉文有道恩犹薄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湘水无情吊岂知</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寂寂江山摇落处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怜君何事到天涯</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这首诗是诗人在唐肃宗至德年间任鄂州转运留后</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出巡到夏口一带时所作。源中丞为诗人友人</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当时被贬到岳阳。②刘长卿</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唐代诗人</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字文房</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河间</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今属河北</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人</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天宝进士</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曾因事下狱</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两遭迁谪。③此诗作于诗人第二次迁谪路过长沙时。④栖迟</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居留。</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两首诗颔联的表达技巧有何异同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请简要分析。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218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831" y="2015856"/>
            <a:ext cx="7669534" cy="37909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相同点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寓情于景。第一首诗颔联诗人远眺汉口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看夕阳西下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暮归的鸟儿斜着翅膀渡过江去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遥想洞庭秋水浩渺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似与渺远的天边连在一起。诗人身在汀洲心驰洞庭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对友人的牵挂思念之情充盈其间。第二首诗颔联“秋草”“寒林”“人去”“日斜”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渲染出故宅一片萧条冷落的景象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在这样的氛围中诗人还要去“独寻”贾谊旧宅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表现出对贾谊的景仰向慕和自己的孤独落寞之情。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②不同点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第一首诗颔联分写两地景物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一为实景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一为虚景。上句实写诗人回眸汉口所见的暮景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下句虚写友人所在地洞庭湖浩渺的水色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虚实相生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使诗人对友人的思念之情表达得更真挚浓烈。而第二首诗颔联所绘为眼前实景。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ts val="5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218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831" y="2015856"/>
            <a:ext cx="7669534" cy="311150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第一首诗颔联写夕望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诗人眺望汉口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看夕阳西下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由近而远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联想到友人源中丞的住地洞庭湖畔的景象。“夕阳斜渡鸟”写时间已晚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无法到达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为实写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秋水远连天”写地域遥远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只能相思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不得相过是作者想象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为虚写。第二首诗颔联是围绕题中的“过”字展开描写的。“秋草”“寒林”“人去”“日斜”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渲染出故宅一片萧条冷落的景色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而在这样的氛围中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诗人还要去“独寻”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一种景仰向慕、寂寞兴叹的心情油然而生。两首诗的颔联都是写景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不同的是第一首虚实结合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第二首都是实写。</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ts val="5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13592" y="2015856"/>
            <a:ext cx="7824032" cy="33896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573544" y="2014632"/>
            <a:ext cx="7864080" cy="34893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自夏口至鹦鹉洲夕望岳阳寄源中丞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放船时汀洲上多么晴朗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没有风浪也没有烟霭迷离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我这楚地客子的相思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就像江流浩渺无际。在汉口的夕阳中不时可见渡江的鸟雀侧身奋飞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洞庭湖满涨的秋水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和远天连成一体。背山的孤城响彻号角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一声声透出凄寒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临江的那棵独树边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夜里停泊着我的小船。贾谊上书只因他心忧国事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为了汉室的长治久安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他不幸远谪长沙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古往今来令人深深哀惋。</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长沙过贾谊宅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你被贬于此寂寞地住了三载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万古只留下你客居楚地的悲哀。踏着秋草独自寻觅你的足迹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只有暗淡的斜阳映照着寒林。为何明君却独对你恩疏情薄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湘水无情怎知我对你的凭吊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江山寂静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草木凋零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可怜你究竟何故被贬至此地呢</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4311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题型四　比较诗歌的感情态度</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803677" y="2570030"/>
          <a:ext cx="7574280" cy="3218180"/>
        </p:xfrm>
        <a:graphic>
          <a:graphicData uri="http://schemas.openxmlformats.org/drawingml/2006/table">
            <a:tbl>
              <a:tblPr>
                <a:tableStyleId>{5940675A-B579-460E-94D1-54222C63F5DA}</a:tableStyleId>
              </a:tblPr>
              <a:tblGrid>
                <a:gridCol w="539115"/>
                <a:gridCol w="7035165"/>
              </a:tblGrid>
              <a:tr h="1009650">
                <a:tc>
                  <a:txBody>
                    <a:bodyPr/>
                    <a:lstStyle/>
                    <a:p>
                      <a:pPr marL="0" algn="ctr" defTabSz="2117725" rtl="0" eaLnBrk="1" fontAlgn="base" latinLnBrk="0" hangingPunct="1">
                        <a:lnSpc>
                          <a:spcPct val="130000"/>
                        </a:lnSpc>
                        <a:spcBef>
                          <a:spcPct val="0"/>
                        </a:spcBef>
                        <a:spcAft>
                          <a:spcPts val="0"/>
                        </a:spcAft>
                      </a:pPr>
                      <a:r>
                        <a:rPr lang="zh-CN" sz="1695" kern="100" dirty="0">
                          <a:solidFill>
                            <a:schemeClr val="tx1"/>
                          </a:solidFill>
                          <a:latin typeface="微软雅黑" panose="020B0503020204020204" charset="-122"/>
                          <a:ea typeface="微软雅黑" panose="020B0503020204020204" charset="-122"/>
                        </a:rPr>
                        <a:t>释义</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3458" marR="23458" marT="0" marB="0" anchor="ctr"/>
                </a:tc>
                <a:tc>
                  <a:txBody>
                    <a:bodyPr/>
                    <a:lstStyle/>
                    <a:p>
                      <a:pPr marL="0" marR="0" indent="0" algn="just" defTabSz="2117725" rtl="0" eaLnBrk="1" fontAlgn="base" latinLnBrk="0" hangingPunct="1">
                        <a:lnSpc>
                          <a:spcPct val="130000"/>
                        </a:lnSpc>
                        <a:spcBef>
                          <a:spcPct val="0"/>
                        </a:spcBef>
                        <a:spcAft>
                          <a:spcPts val="0"/>
                        </a:spcAft>
                        <a:buClrTx/>
                        <a:buSzTx/>
                        <a:buFontTx/>
                        <a:buNone/>
                        <a:defRPr/>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不同的诗人的不同作品中或者同一诗人在不同阶段的作品中</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出现同一内容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往往寄托着不同的情感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抒发着不同的情志。这都是由个人所处时代及经历的不同而导致的</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3458" marR="23458" marT="0" marB="0" anchor="ctr"/>
                </a:tc>
              </a:tr>
              <a:tr h="1009650">
                <a:tc>
                  <a:txBody>
                    <a:bodyPr/>
                    <a:lstStyle/>
                    <a:p>
                      <a:pPr marL="0" algn="ctr"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解题方法</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3458" marR="23458" marT="0" marB="0" anchor="ctr"/>
                </a:tc>
                <a:tc>
                  <a:txBody>
                    <a:bodyPr/>
                    <a:lstStyle/>
                    <a:p>
                      <a:pPr marL="0" algn="just" defTabSz="2117725" rtl="0" eaLnBrk="1" fontAlgn="base" latinLnBrk="0" hangingPunct="1">
                        <a:lnSpc>
                          <a:spcPct val="130000"/>
                        </a:lnSpc>
                        <a:spcBef>
                          <a:spcPct val="0"/>
                        </a:spcBef>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联系时代背景和作者的境遇</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分析作者的心情。</a:t>
                      </a:r>
                      <a:endParaRPr lang="zh-CN" altLang="en-US" sz="1695" kern="100" dirty="0">
                        <a:solidFill>
                          <a:schemeClr val="tx1"/>
                        </a:solidFill>
                        <a:latin typeface="微软雅黑" panose="020B0503020204020204" charset="-122"/>
                        <a:ea typeface="微软雅黑" panose="020B0503020204020204" charset="-122"/>
                      </a:endParaRPr>
                    </a:p>
                    <a:p>
                      <a:pPr marL="0" algn="just"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根据诗歌的类型</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分析诗人所表达的感情。</a:t>
                      </a:r>
                      <a:endParaRPr lang="zh-CN" altLang="en-US" sz="1695" kern="100" dirty="0">
                        <a:solidFill>
                          <a:schemeClr val="tx1"/>
                        </a:solidFill>
                        <a:latin typeface="微软雅黑" panose="020B0503020204020204" charset="-122"/>
                        <a:ea typeface="微软雅黑" panose="020B0503020204020204" charset="-122"/>
                      </a:endParaRPr>
                    </a:p>
                    <a:p>
                      <a:pPr marL="0" algn="just"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结合全诗内容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分析诗歌主旨</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进行恰当的鉴赏</a:t>
                      </a:r>
                      <a:endParaRPr lang="zh-CN" altLang="en-US" sz="1695" kern="100" dirty="0">
                        <a:solidFill>
                          <a:schemeClr val="tx1"/>
                        </a:solidFill>
                        <a:latin typeface="微软雅黑" panose="020B0503020204020204" charset="-122"/>
                        <a:ea typeface="微软雅黑" panose="020B0503020204020204" charset="-122"/>
                      </a:endParaRPr>
                    </a:p>
                  </a:txBody>
                  <a:tcPr marL="23458" marR="23458" marT="0" marB="0" anchor="ctr"/>
                </a:tc>
              </a:tr>
              <a:tr h="1198880">
                <a:tc>
                  <a:txBody>
                    <a:bodyPr/>
                    <a:lstStyle/>
                    <a:p>
                      <a:pPr marL="0" algn="ctr" defTabSz="2117725" rtl="0" eaLnBrk="1" fontAlgn="base" latinLnBrk="0" hangingPunct="1">
                        <a:lnSpc>
                          <a:spcPct val="130000"/>
                        </a:lnSpc>
                        <a:spcBef>
                          <a:spcPct val="0"/>
                        </a:spcBef>
                        <a:spcAft>
                          <a:spcPts val="0"/>
                        </a:spcAft>
                      </a:pPr>
                      <a:r>
                        <a:rPr lang="zh-CN" altLang="en-US" sz="1695" kern="100" dirty="0">
                          <a:solidFill>
                            <a:schemeClr val="tx1"/>
                          </a:solidFill>
                          <a:latin typeface="微软雅黑" panose="020B0503020204020204" charset="-122"/>
                          <a:ea typeface="微软雅黑" panose="020B0503020204020204" charset="-122"/>
                        </a:rPr>
                        <a:t>答题模板</a:t>
                      </a:r>
                      <a:endParaRPr lang="zh-CN" sz="1695" kern="100" dirty="0">
                        <a:solidFill>
                          <a:schemeClr val="tx1"/>
                        </a:solidFill>
                        <a:latin typeface="微软雅黑" panose="020B0503020204020204" charset="-122"/>
                        <a:ea typeface="微软雅黑" panose="020B0503020204020204" charset="-122"/>
                        <a:cs typeface="Courier New" panose="02070309020205020404" pitchFamily="49" charset="0"/>
                      </a:endParaRPr>
                    </a:p>
                  </a:txBody>
                  <a:tcPr marL="23458" marR="23458" marT="0" marB="0" anchor="ctr"/>
                </a:tc>
                <a:tc>
                  <a:txBody>
                    <a:bodyPr/>
                    <a:lstStyle/>
                    <a:p>
                      <a:pPr marL="0" marR="0" indent="0" algn="just" defTabSz="2117725" rtl="0" eaLnBrk="1" fontAlgn="base" latinLnBrk="0" hangingPunct="1">
                        <a:lnSpc>
                          <a:spcPct val="130000"/>
                        </a:lnSpc>
                        <a:spcBef>
                          <a:spcPct val="0"/>
                        </a:spcBef>
                        <a:spcAft>
                          <a:spcPts val="0"/>
                        </a:spcAft>
                        <a:buClrTx/>
                        <a:buSzTx/>
                        <a:buFontTx/>
                        <a:buNone/>
                        <a:defRPr/>
                      </a:pPr>
                      <a:r>
                        <a:rPr lang="en-US" altLang="zh-CN" sz="1695" kern="100" dirty="0">
                          <a:solidFill>
                            <a:schemeClr val="tx1"/>
                          </a:solidFill>
                          <a:latin typeface="微软雅黑" panose="020B0503020204020204" charset="-122"/>
                          <a:ea typeface="微软雅黑" panose="020B0503020204020204" charset="-122"/>
                        </a:rPr>
                        <a:t>    1. </a:t>
                      </a:r>
                      <a:r>
                        <a:rPr lang="zh-CN" altLang="en-US" sz="1695" kern="100" dirty="0">
                          <a:solidFill>
                            <a:schemeClr val="tx1"/>
                          </a:solidFill>
                          <a:latin typeface="微软雅黑" panose="020B0503020204020204" charset="-122"/>
                          <a:ea typeface="微软雅黑" panose="020B0503020204020204" charset="-122"/>
                        </a:rPr>
                        <a:t>相同点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两首诗都写了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表现出</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的心情。</a:t>
                      </a:r>
                      <a:endParaRPr lang="zh-CN" altLang="en-US" sz="1695" kern="100" dirty="0">
                        <a:solidFill>
                          <a:schemeClr val="tx1"/>
                        </a:solidFill>
                        <a:latin typeface="微软雅黑" panose="020B0503020204020204" charset="-122"/>
                        <a:ea typeface="微软雅黑" panose="020B0503020204020204" charset="-122"/>
                      </a:endParaRPr>
                    </a:p>
                    <a:p>
                      <a:pPr marL="0" marR="0" indent="0" algn="just" defTabSz="2117725" rtl="0" eaLnBrk="1" fontAlgn="base" latinLnBrk="0" hangingPunct="1">
                        <a:lnSpc>
                          <a:spcPct val="130000"/>
                        </a:lnSpc>
                        <a:spcBef>
                          <a:spcPct val="0"/>
                        </a:spcBef>
                        <a:spcAft>
                          <a:spcPts val="0"/>
                        </a:spcAft>
                        <a:buClrTx/>
                        <a:buSzTx/>
                        <a:buFontTx/>
                        <a:buNone/>
                        <a:defRPr/>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不同点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前诗侧重表现</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后诗侧重表现</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txBody>
                  <a:tcPr marL="23458" marR="23458"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2054184"/>
            <a:ext cx="7752002" cy="31926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8244" y="2043565"/>
            <a:ext cx="7669534" cy="308737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独游西岩”即“独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西岩游”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点明了人物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独自一人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、地点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西岩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、事件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游览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耸立的青山啊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你孤傲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不听召唤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还会有谁喜欢你呢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青山回应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岁暮寒冬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常到山中溪边来住吧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让我们相互为伴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共同面对风寒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。人在山中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见不到地平线上升起的明月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当月露山头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已是高悬中天了。抬头望空中明月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低头见溪中月影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好似明月由天高处进入溪水中。明月夜夜听我朗诵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离骚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然后才离去。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注释反映了词人正处于被诬陷罢官后闲居的状态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正文中又提到了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离骚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说明词人有志难酬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怀才不遇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忧国忧民。</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5968" y="1960439"/>
            <a:ext cx="7655392" cy="404114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6.</a:t>
            </a:r>
            <a:r>
              <a:rPr lang="en-US" altLang="zh-CN" sz="1695" b="1"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山亭柳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赠歌者</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晏　殊</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家住西秦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赌</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博艺</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随身。花柳</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④</a:t>
            </a:r>
            <a:r>
              <a:rPr lang="zh-CN" altLang="en-US" sz="1695" kern="100" dirty="0">
                <a:latin typeface="微软雅黑" panose="020B0503020204020204" charset="-122"/>
                <a:ea typeface="微软雅黑" panose="020B0503020204020204" charset="-122"/>
                <a:cs typeface="Courier New" panose="02070309020205020404" pitchFamily="49" charset="0"/>
              </a:rPr>
              <a:t>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斗尖新。偶学念奴</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⑤</a:t>
            </a:r>
            <a:r>
              <a:rPr lang="zh-CN" altLang="en-US" sz="1695" kern="100" dirty="0">
                <a:latin typeface="微软雅黑" panose="020B0503020204020204" charset="-122"/>
                <a:ea typeface="微软雅黑" panose="020B0503020204020204" charset="-122"/>
                <a:cs typeface="Courier New" panose="02070309020205020404" pitchFamily="49" charset="0"/>
              </a:rPr>
              <a:t>声调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有时高遏行云。蜀锦缠头无数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不负辛勤。   　　数年来往咸京道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残杯冷炙漫销魂。衷肠事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托何人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若有知音见采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不辞遍唱阳春</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⑥</a:t>
            </a:r>
            <a:r>
              <a:rPr lang="zh-CN" altLang="en-US" sz="1695" kern="100" dirty="0">
                <a:latin typeface="微软雅黑" panose="020B0503020204020204" charset="-122"/>
                <a:ea typeface="微软雅黑" panose="020B0503020204020204" charset="-122"/>
                <a:cs typeface="Courier New" panose="02070309020205020404" pitchFamily="49" charset="0"/>
              </a:rPr>
              <a:t>。一曲当筵落泪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重掩罗巾。</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本词为作者被贬知永兴军时所作</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当时作者年已衰老</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政治失意。②赌</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比赛竞争。③博艺</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精通多种艺术技能。④花柳</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泛指一切歌舞技巧。⑤念奴</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唐天宝年间著名歌女。⑥阳春</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指</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阳春曲</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一种属于“阳春白雪”的高雅歌曲。词中指代歌伎所特别擅长的花柳尖新之曲。</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5968" y="1960439"/>
            <a:ext cx="7655392" cy="77089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试比较下片最后两句与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琵琶行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中“座中泣下谁最多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江州司马青衫湿”两句在所抒发的感情上的不同。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778528" y="2889279"/>
            <a:ext cx="7755878" cy="24516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2889279"/>
            <a:ext cx="7755878" cy="240792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本词中流泪者为歌女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她在酒筵前唱歌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想起当年得意之时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眼下却这样凄清冷落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不禁流下了眼泪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而白诗中流泪者为作者自己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听到琵琶女的自述和凄凉的曲声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自己的衣衫都被泪水浸湿了。②本词描写歌女流泪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直接抒发歌女内心的痛苦悲伤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进而表达对歌女悲凉遭遇的同情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同时作者由歌女之悲哀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引发了自身遭贬受逐、客居外乡的悲伤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而白诗直接以自己流泪来抒发遭贬谪后内心的孤独寂寞之感。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218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831" y="2015856"/>
            <a:ext cx="7669534" cy="240792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本题考查鉴赏诗歌情感和表达技巧的能力。本词中流泪者是歌女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年老色衰的歌女在筵席上唱起年轻时所熟悉的歌曲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想到如今的处境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触景生情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直接抒发歌女内心的痛苦悲伤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进而表达作者对歌女悲凉遭遇的同情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同时由歌女之悲哀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引发了自身遭贬受逐、客居外乡的悲伤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白诗中流泪的是作者自己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听到琵琶女的遭遇想到自己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抒发自己遭贬谪后内心的孤独寂寞之感。这两首诗词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前一个借歌女流泪来表达自己的情感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后一首直接抒发自己的情感。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218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831" y="2015856"/>
            <a:ext cx="7669534" cy="21304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我家住在西秦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开始只是靠小小的随身技艺维持生活。在吟词唱曲上别出心裁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翻新花样。我偶然学得了念奴的唱腔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声调有时高亢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能遏住行云。所得的财物不计其数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没辜负我的一番辛劳。数年来往返于咸京道上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所挣得的不过是一些剩汤冷饭。满腹心事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该向何人去诉说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若得知音赏识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我不会拒绝为他唱那些最难最高雅的歌曲。唱完一曲后我在酒宴上当众落下泪来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再次拿起罗帕掩面而泣。</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4831" y="2015856"/>
            <a:ext cx="7632793" cy="3218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831" y="2015856"/>
            <a:ext cx="7669534" cy="111061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zh-CN" altLang="en-US" sz="1695" b="1"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请完成专项对点练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十七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十八</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130" y="865787"/>
            <a:ext cx="9111861" cy="5126426"/>
          </a:xfrm>
          <a:prstGeom prst="rect">
            <a:avLst/>
          </a:prstGeom>
        </p:spPr>
      </p:pic>
      <p:sp>
        <p:nvSpPr>
          <p:cNvPr id="18" name="TextBox 17"/>
          <p:cNvSpPr txBox="1"/>
          <p:nvPr/>
        </p:nvSpPr>
        <p:spPr>
          <a:xfrm>
            <a:off x="2881830" y="198814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微突破　</a:t>
            </a:r>
            <a:endParaRPr lang="zh-CN" altLang="en-US" sz="2310" b="1" dirty="0">
              <a:solidFill>
                <a:srgbClr val="EF8340"/>
              </a:solidFill>
              <a:latin typeface="微软雅黑" panose="020B0503020204020204" charset="-122"/>
              <a:ea typeface="微软雅黑" panose="020B0503020204020204" charset="-122"/>
            </a:endParaRPr>
          </a:p>
        </p:txBody>
      </p:sp>
      <p:sp>
        <p:nvSpPr>
          <p:cNvPr id="4" name="TextBox 3"/>
          <p:cNvSpPr txBox="1"/>
          <p:nvPr/>
        </p:nvSpPr>
        <p:spPr>
          <a:xfrm>
            <a:off x="2937248" y="2348360"/>
            <a:ext cx="5529458" cy="1229995"/>
          </a:xfrm>
          <a:prstGeom prst="rect">
            <a:avLst/>
          </a:prstGeom>
          <a:noFill/>
        </p:spPr>
        <p:txBody>
          <a:bodyPr wrap="square" rtlCol="0">
            <a:spAutoFit/>
          </a:bodyPr>
          <a:lstStyle/>
          <a:p>
            <a:r>
              <a:rPr lang="zh-CN" altLang="en-US" sz="3695" b="1" dirty="0">
                <a:latin typeface="微软雅黑" panose="020B0503020204020204" charset="-122"/>
                <a:ea typeface="微软雅黑" panose="020B0503020204020204" charset="-122"/>
              </a:rPr>
              <a:t>诗歌鉴赏选择题六大</a:t>
            </a:r>
            <a:endParaRPr lang="en-US" altLang="zh-CN" sz="3695" b="1" dirty="0">
              <a:latin typeface="微软雅黑" panose="020B0503020204020204" charset="-122"/>
              <a:ea typeface="微软雅黑" panose="020B0503020204020204" charset="-122"/>
            </a:endParaRPr>
          </a:p>
          <a:p>
            <a:r>
              <a:rPr lang="zh-CN" altLang="en-US" sz="3695" b="1" dirty="0">
                <a:latin typeface="微软雅黑" panose="020B0503020204020204" charset="-122"/>
                <a:ea typeface="微软雅黑" panose="020B0503020204020204" charset="-122"/>
              </a:rPr>
              <a:t>设误方式和答题两角度</a:t>
            </a:r>
            <a:endParaRPr lang="zh-CN" altLang="en-US" sz="3695"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68"/>
          <p:cNvSpPr txBox="1"/>
          <p:nvPr/>
        </p:nvSpPr>
        <p:spPr>
          <a:xfrm>
            <a:off x="748260" y="2043565"/>
            <a:ext cx="7604906" cy="2470150"/>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一、诗歌鉴赏选择题常见六大设误方式</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诗歌鉴赏选择题和主观题只是题型的区别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考查内容和角度没有变化。因此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答题时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考生只要在读懂诗歌的基础上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仔细分析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认真比对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找到命题者设置选项的设误点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就可以顺利作答。选择题常见的设误方式有</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诗句理解错误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命题者往往故意曲解某个词语或句子的意思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如望文生义、以今律古等。对此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考生应在总体把握诗歌主要内容的基础上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逐字逐句理解诗句。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627057"/>
            <a:ext cx="7783984" cy="234721"/>
            <a:chOff x="1594572" y="2089118"/>
            <a:chExt cx="20228628" cy="609981"/>
          </a:xfrm>
        </p:grpSpPr>
        <p:sp>
          <p:nvSpPr>
            <p:cNvPr id="77" name="椭圆 76"/>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36345" y="1932730"/>
            <a:ext cx="7604906"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1.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野泊对月有感</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周　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可怜江月乱中明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应识逋逃病客情。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斗柄阑干洞庭野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角声凄断岳阳城。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酒添客泪愁仍溅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浪卷归心暗自惊。</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欲问行朝②近消息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眼中群盗尚纵横。</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本诗约作于北宋灭亡、南宋初建之际。②行朝</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指朝廷迁移不定。</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627057"/>
            <a:ext cx="7783984" cy="234721"/>
            <a:chOff x="1594572" y="2089118"/>
            <a:chExt cx="20228628" cy="609981"/>
          </a:xfrm>
        </p:grpSpPr>
        <p:sp>
          <p:nvSpPr>
            <p:cNvPr id="77" name="椭圆 76"/>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48260" y="2015856"/>
            <a:ext cx="7604906" cy="314960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下列对本诗的分析和概括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首联承题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上句切合题目“野泊对月”的内容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下句点明了“野泊”之因。“逋逃”指逃难在外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漂泊无家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点足“野泊”二字。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后人评周莘此诗“最近杜味”。如本诗颔联与杜甫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登岳阳楼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中“吴楚东南坼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乾坤日夜浮”一联都使用了情景交融的手法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境界开阔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情感悲壮。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诗歌颔联上句写静景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下句写动景。诗人立于洞庭荒野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仰望天空北斗横斜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耳畔传来岳阳城凄凉的角声。动静结合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渲染了空茫凄凉的意境。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欲问行朝近消息”写自己只身飘零在外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处境悲凉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想知道归期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眼中群盗尚纵横”写出了遍地兵荒马乱的情景。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627057"/>
            <a:ext cx="7783984" cy="234721"/>
            <a:chOff x="1594572" y="2089118"/>
            <a:chExt cx="20228628" cy="609981"/>
          </a:xfrm>
        </p:grpSpPr>
        <p:sp>
          <p:nvSpPr>
            <p:cNvPr id="77" name="椭圆 76"/>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2022501"/>
            <a:ext cx="7619048" cy="30589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8528" y="2011882"/>
            <a:ext cx="7619048" cy="280987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写自己只身飘零在外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处境悲凉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想知道归期”错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应为“写从一身乱离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想到朝廷迁流不定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由忧一身到忧朝廷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想知道归期”。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可惜江中的明月在战乱中仍然明亮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它应该还了解为逃避战乱而客居他乡的病人的情感。天上参横斗转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地上茫茫洞庭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凄凉的角声隔断了岳阳城。酒杯中再添上漂泊他乡的游子眼泪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思乡之愁溅起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洞庭湖中浪涛卷着归心暗暗吃惊。想问问迁移不定的朝廷的消息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但是那些盗贼仍然横行在中原故土之上。</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97444" y="2402420"/>
            <a:ext cx="7587066"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(1)</a:t>
            </a:r>
            <a:r>
              <a:rPr lang="zh-CN" altLang="en-US" sz="1695" dirty="0">
                <a:latin typeface="微软雅黑" panose="020B0503020204020204" charset="-122"/>
                <a:ea typeface="微软雅黑" panose="020B0503020204020204" charset="-122"/>
                <a:cs typeface="Times New Roman" panose="02020603050405020304" pitchFamily="18" charset="0"/>
              </a:rPr>
              <a:t>下列对这首诗的赏析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不正确的一项是</a:t>
            </a:r>
            <a:r>
              <a:rPr lang="en-US" altLang="zh-CN" sz="1695" dirty="0">
                <a:latin typeface="微软雅黑" panose="020B0503020204020204" charset="-122"/>
                <a:ea typeface="微软雅黑" panose="020B0503020204020204" charset="-122"/>
                <a:cs typeface="Times New Roman" panose="02020603050405020304" pitchFamily="18" charset="0"/>
              </a:rPr>
              <a:t>(3</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a:t>
            </a:r>
            <a:r>
              <a:rPr lang="zh-CN" altLang="en-US" sz="1695" dirty="0">
                <a:latin typeface="微软雅黑" panose="020B0503020204020204" charset="-122"/>
                <a:ea typeface="微软雅黑" panose="020B0503020204020204" charset="-122"/>
                <a:cs typeface="Times New Roman" panose="02020603050405020304" pitchFamily="18" charset="0"/>
              </a:rPr>
              <a:t>弯弓射鸿、麻衣冲风、饮酒高歌都是诗人排解心头苦闷与抑郁的方式。</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B.</a:t>
            </a:r>
            <a:r>
              <a:rPr lang="zh-CN" altLang="en-US" sz="1695" dirty="0">
                <a:latin typeface="微软雅黑" panose="020B0503020204020204" charset="-122"/>
                <a:ea typeface="微软雅黑" panose="020B0503020204020204" charset="-122"/>
                <a:cs typeface="Times New Roman" panose="02020603050405020304" pitchFamily="18" charset="0"/>
              </a:rPr>
              <a:t>诗人虽不得不接受生活贫穷的命运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但意志并未消沉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气概仍然豪迈。</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C.</a:t>
            </a:r>
            <a:r>
              <a:rPr lang="zh-CN" altLang="en-US" sz="1695" dirty="0">
                <a:latin typeface="微软雅黑" panose="020B0503020204020204" charset="-122"/>
                <a:ea typeface="微软雅黑" panose="020B0503020204020204" charset="-122"/>
                <a:cs typeface="Times New Roman" panose="02020603050405020304" pitchFamily="18" charset="0"/>
              </a:rPr>
              <a:t>诗中形容春柳的方式与韩愈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早春呈水部张十八员外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相同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较为常见。</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D.</a:t>
            </a:r>
            <a:r>
              <a:rPr lang="zh-CN" altLang="en-US" sz="1695" dirty="0">
                <a:latin typeface="微软雅黑" panose="020B0503020204020204" charset="-122"/>
                <a:ea typeface="微软雅黑" panose="020B0503020204020204" charset="-122"/>
                <a:cs typeface="Times New Roman" panose="02020603050405020304" pitchFamily="18" charset="0"/>
              </a:rPr>
              <a:t>本诗前半描写场景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后半感事抒怀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描写与抒情紧密关联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脉络清晰。</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
        <p:nvSpPr>
          <p:cNvPr id="8" name="矩形 7"/>
          <p:cNvSpPr/>
          <p:nvPr/>
        </p:nvSpPr>
        <p:spPr>
          <a:xfrm>
            <a:off x="701805" y="4170347"/>
            <a:ext cx="7800400" cy="997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23549" y="4228236"/>
            <a:ext cx="7800400"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生活贫穷的命运”错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望文生义。第五句中的“穷”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在古代指困厄、不得志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并不是指生活贫穷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例如王勃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滕王阁序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中的“穷且益坚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不坠青云之志”。</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10" name="组合 9"/>
          <p:cNvGrpSpPr/>
          <p:nvPr/>
        </p:nvGrpSpPr>
        <p:grpSpPr>
          <a:xfrm>
            <a:off x="778528" y="1932730"/>
            <a:ext cx="1372216" cy="398780"/>
            <a:chOff x="2074961" y="4329310"/>
            <a:chExt cx="2862886" cy="597521"/>
          </a:xfrm>
        </p:grpSpPr>
        <p:pic>
          <p:nvPicPr>
            <p:cNvPr id="12"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3" name="矩形 12"/>
            <p:cNvSpPr/>
            <p:nvPr/>
          </p:nvSpPr>
          <p:spPr>
            <a:xfrm>
              <a:off x="2224626" y="4329310"/>
              <a:ext cx="2713221" cy="597521"/>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280987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12. </a:t>
            </a:r>
            <a:r>
              <a:rPr lang="zh-CN" altLang="en-US" sz="1695" dirty="0">
                <a:latin typeface="微软雅黑" panose="020B0503020204020204" charset="-122"/>
                <a:ea typeface="微软雅黑" panose="020B0503020204020204" charset="-122"/>
              </a:rPr>
              <a:t>下列对这首词的赏析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偃蹇”一词用来形容西岩的状貌很恰当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也可以引申为词人的骄傲和傲慢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一笔两意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巧妙至极。</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作者夜不能寐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独诵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离骚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表现出作者有屈原一般的忧国忧民的爱国情怀。</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高耸的青山、高洁的明月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都与作者惺惺相惜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心心相印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表现了作者怀才不遇、无人赏识。</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劝我溪边住”使用了拟人的修辞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使本词在艺术表达效果上超凡入妙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在情感风味上厚重而含蓄。</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551694" y="4691283"/>
            <a:ext cx="8148964" cy="6496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551694" y="4825605"/>
            <a:ext cx="8148964"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作者怀才不遇、无人赏识”错误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应该是“表现了作者傲岸高洁的品质”。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50"/>
                                        <p:tgtEl>
                                          <p:spTgt spid="69"/>
                                        </p:tgtEl>
                                      </p:cBhvr>
                                    </p:animEffect>
                                    <p:anim calcmode="lin" valueType="num">
                                      <p:cBhvr>
                                        <p:cTn id="8" dur="250" fill="hold"/>
                                        <p:tgtEl>
                                          <p:spTgt spid="69"/>
                                        </p:tgtEl>
                                        <p:attrNameLst>
                                          <p:attrName>ppt_x</p:attrName>
                                        </p:attrNameLst>
                                      </p:cBhvr>
                                      <p:tavLst>
                                        <p:tav tm="0">
                                          <p:val>
                                            <p:strVal val="#ppt_x"/>
                                          </p:val>
                                        </p:tav>
                                        <p:tav tm="100000">
                                          <p:val>
                                            <p:strVal val="#ppt_x"/>
                                          </p:val>
                                        </p:tav>
                                      </p:tavLst>
                                    </p:anim>
                                    <p:anim calcmode="lin" valueType="num">
                                      <p:cBhvr>
                                        <p:cTn id="9" dur="25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627057"/>
            <a:ext cx="7783984" cy="234721"/>
            <a:chOff x="1594572" y="2089118"/>
            <a:chExt cx="20228628" cy="609981"/>
          </a:xfrm>
        </p:grpSpPr>
        <p:sp>
          <p:nvSpPr>
            <p:cNvPr id="61" name="椭圆 60"/>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68"/>
          <p:cNvSpPr txBox="1"/>
          <p:nvPr/>
        </p:nvSpPr>
        <p:spPr>
          <a:xfrm>
            <a:off x="748260" y="2043565"/>
            <a:ext cx="7604906" cy="410527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意象分析不当</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命题人往往故意曲解诗歌中的意象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考生应在把握诗歌意象的基础上来理解选项。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2.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秋　思</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陆　游</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利欲驱人万火牛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江湖浪迹一沙鸥。日长似岁闲方觉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事大如天醉亦休。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砧杵敲残深巷月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井梧摇落故园秋。 欲舒老眼无高处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安得元龙</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百尺楼。</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本诗写于嘉泰三年</a:t>
            </a:r>
            <a:r>
              <a:rPr lang="en-US" altLang="zh-CN" sz="1540" kern="100" dirty="0">
                <a:latin typeface="微软雅黑" panose="020B0503020204020204" charset="-122"/>
                <a:ea typeface="微软雅黑" panose="020B0503020204020204" charset="-122"/>
                <a:cs typeface="Courier New" panose="02070309020205020404" pitchFamily="49" charset="0"/>
              </a:rPr>
              <a:t>(1203),</a:t>
            </a:r>
            <a:r>
              <a:rPr lang="zh-CN" altLang="en-US" sz="1540" kern="100" dirty="0">
                <a:latin typeface="微软雅黑" panose="020B0503020204020204" charset="-122"/>
                <a:ea typeface="微软雅黑" panose="020B0503020204020204" charset="-122"/>
                <a:cs typeface="Courier New" panose="02070309020205020404" pitchFamily="49" charset="0"/>
              </a:rPr>
              <a:t>这年陆游七十九岁</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居住在山阴故乡。②元龙</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陈元龙</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即陈登</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三国时人</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素有扶世救民的志向。</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627057"/>
            <a:ext cx="7783984" cy="234721"/>
            <a:chOff x="1594572" y="2089118"/>
            <a:chExt cx="20228628" cy="609981"/>
          </a:xfrm>
        </p:grpSpPr>
        <p:sp>
          <p:nvSpPr>
            <p:cNvPr id="77" name="椭圆 76"/>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48260" y="2015856"/>
            <a:ext cx="7604906" cy="314960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下列对这首诗的理解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江湖浪迹一沙鸥”中的“沙鸥”这一意象和杜甫的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旅夜书怀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中的“天地一沙鸥”的“沙鸥”特征相同。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砧杵敲残深巷月”采用了视听结合的手法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将妇女的砧杵捣衣之声与月亮的残缺之形相结合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烘托了诗人落寞的心境。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诗歌的颈联借助寒砧、残月、梧桐落叶等意象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描绘出一幅凄清冷寂的画面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借景抒情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情寓景中。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诗歌的尾联借助陈元龙的典故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写出诗人已入暮年的无奈以及忧国忧民的情怀。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627057"/>
            <a:ext cx="7783984" cy="234721"/>
            <a:chOff x="1594572" y="2089118"/>
            <a:chExt cx="20228628" cy="609981"/>
          </a:xfrm>
        </p:grpSpPr>
        <p:sp>
          <p:nvSpPr>
            <p:cNvPr id="77" name="椭圆 76"/>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2022501"/>
            <a:ext cx="7619048" cy="30589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8528" y="2011882"/>
            <a:ext cx="7619048" cy="2809875"/>
          </a:xfrm>
          <a:prstGeom prst="rect">
            <a:avLst/>
          </a:prstGeom>
        </p:spPr>
        <p:txBody>
          <a:bodyPr wrap="square">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两个“沙鸥”意象特征不同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本诗中“沙鸥”是“闲适”的象征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杜甫诗中“沙鸥”是“凄苦”的象征。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利欲驱使人东奔西走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如同万头火牛奔突一样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倒不如做个江湖人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浪迹天涯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像沙鸥那样自由自在。一日长似一年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闲暇无所事事的时候才感觉如此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即使是天大的事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喝醉了也就无事了。在捣衣棒的敲击声中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深巷里的明月渐渐残缺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井边的梧桐树被风吹得摇动起来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枯叶飘落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方知故乡也是秋天了。想极目远眺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苦于没有登高的地方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哪能像陈登站在百尺楼上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高论天下大事呢。</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627057"/>
            <a:ext cx="7783984" cy="234721"/>
            <a:chOff x="1594572" y="2089118"/>
            <a:chExt cx="20228628" cy="609981"/>
          </a:xfrm>
        </p:grpSpPr>
        <p:sp>
          <p:nvSpPr>
            <p:cNvPr id="61" name="椭圆 60"/>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68"/>
          <p:cNvSpPr txBox="1"/>
          <p:nvPr/>
        </p:nvSpPr>
        <p:spPr>
          <a:xfrm>
            <a:off x="723549" y="1863002"/>
            <a:ext cx="7604906" cy="376555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诗歌常识错误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诗歌中一些常见的文学常识、体裁知识、典故出处有时也是命题者的命题点之一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这需要考生牢记这些常见的知识和典故。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3.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题华清宫</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杜　常</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行尽江南数十程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晓风残月入华清。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朝元阁</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上西风急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都向长杨</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作雨声。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华清宫</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位于骊山之下</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是唐玄宗、杨贵妃游乐过的胜地。②朝元阁</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唐代著名楼阁</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在华清宫内。③长杨</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汉代宫殿</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因宫中种白杨数亩</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故名。</a:t>
            </a:r>
            <a:endParaRPr lang="zh-CN" altLang="en-US"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627057"/>
            <a:ext cx="7783984" cy="234721"/>
            <a:chOff x="1594572" y="2089118"/>
            <a:chExt cx="20228628" cy="609981"/>
          </a:xfrm>
        </p:grpSpPr>
        <p:sp>
          <p:nvSpPr>
            <p:cNvPr id="77" name="椭圆 76"/>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48260" y="2015856"/>
            <a:ext cx="7604906" cy="314960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下列对这首诗的赏析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作者在途经华清宫时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看到凄清的景色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遥想昔日的繁华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有感而发写下了这首七言律诗。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开头两句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概括交代这一趟行程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晓风残月”日夜兼行的氛围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也点出了凄迷的骊山景色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为历史悲剧的抒写做了铺垫。</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诗的后两句作者写此时汉家宫苑、唐朝殿阁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都只成了笼罩于西风残月之下的荒凉陈迹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这两句一笔勾出千百年盛衰兴亡的历史。</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这首诗的首句叙事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次句写景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晓风残月”使全诗披上一层迷幻凄凉的色彩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后两句借景抒情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由唐溯汉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概述历史的盛衰兴亡。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627057"/>
            <a:ext cx="7783984" cy="234721"/>
            <a:chOff x="1594572" y="2089118"/>
            <a:chExt cx="20228628" cy="609981"/>
          </a:xfrm>
        </p:grpSpPr>
        <p:sp>
          <p:nvSpPr>
            <p:cNvPr id="77" name="椭圆 76"/>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2022501"/>
            <a:ext cx="7619048" cy="30589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8528" y="2011882"/>
            <a:ext cx="7619048" cy="145034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七言律诗”有误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应为“七言绝句”。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结束了江南的漫长旅程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在将要天亮的时候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来到了华清宫。这时候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朝元阁上刮起了西风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大风卷着雨滴落入了长杨宫中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远远地可以听到凄清的雨声。</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627057"/>
            <a:ext cx="7783984" cy="234721"/>
            <a:chOff x="1594572" y="2089118"/>
            <a:chExt cx="20228628" cy="609981"/>
          </a:xfrm>
        </p:grpSpPr>
        <p:sp>
          <p:nvSpPr>
            <p:cNvPr id="61" name="椭圆 60"/>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68"/>
          <p:cNvSpPr txBox="1"/>
          <p:nvPr/>
        </p:nvSpPr>
        <p:spPr>
          <a:xfrm>
            <a:off x="698605" y="1932730"/>
            <a:ext cx="7604906" cy="3824605"/>
          </a:xfrm>
          <a:prstGeom prst="rect">
            <a:avLst/>
          </a:prstGeom>
          <a:noFill/>
        </p:spPr>
        <p:txBody>
          <a:bodyPr wrap="square" rtlCol="0">
            <a:spAutoFit/>
          </a:bodyPr>
          <a:lstStyle/>
          <a:p>
            <a:pPr algn="just">
              <a:lnSpc>
                <a:spcPct val="12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情境意境错误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2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命题者故意将诗歌创设的意境随意引申、任意拔高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考生往往因陶醉于生动优美的表述而忽略对杂糅在正确表述中的错误点的排查。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2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2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4.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阅读下面这首宋词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2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虞美人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2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雨后同干誉、才卿置酒来禽花下作</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2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叶梦得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2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落花已作风前舞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又送黄昏雨。晓来庭院半残红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惟有游丝千丈罥</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晴空。　　殷勤花下同携手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更尽杯中酒。美人</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不用敛蛾眉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我亦多情无奈酒阑时。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2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干誉、才卿</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叶梦得友人。来禽</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林檎别名</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南方称花红</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北方称沙果。 ②罥</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en-US" altLang="zh-CN" sz="1540" kern="100" dirty="0" err="1">
                <a:latin typeface="微软雅黑" panose="020B0503020204020204" charset="-122"/>
                <a:ea typeface="微软雅黑" panose="020B0503020204020204" charset="-122"/>
                <a:cs typeface="Courier New" panose="02070309020205020404" pitchFamily="49" charset="0"/>
              </a:rPr>
              <a:t>juàn</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挂。③美人</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此指陪酒的侍女或歌伎。</a:t>
            </a:r>
            <a:endParaRPr lang="zh-CN" altLang="en-US"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627057"/>
            <a:ext cx="7783984" cy="234721"/>
            <a:chOff x="1594572" y="2089118"/>
            <a:chExt cx="20228628" cy="609981"/>
          </a:xfrm>
        </p:grpSpPr>
        <p:sp>
          <p:nvSpPr>
            <p:cNvPr id="77" name="椭圆 76"/>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48260" y="2015856"/>
            <a:ext cx="7604906" cy="314960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下列对本词相关内容和艺术特色的分析鉴赏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上片写景的重点从时间上来看是在清晨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即“晓来”之际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是实写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而前两句是回忆昨日风雨落花的景象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是虚写。</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落花”两句用了比拟的修辞手法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一个“舞”字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写出落花随风飘舞的景象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一个“送”字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赋予落花人的情态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创意新奇。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词的最后两句表面上是在用“我亦多情”劝慰美人不必悲伤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实际上表达了词人与情人分别时内心的伤感与无奈。</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全词既有“落花、风、雨”的哀景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又有“游丝千丈罥晴空”的高旷清新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婉约中有豪放之气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颇得东坡婉约词之妙。</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627057"/>
            <a:ext cx="7783984" cy="234721"/>
            <a:chOff x="1594572" y="2089118"/>
            <a:chExt cx="20228628" cy="609981"/>
          </a:xfrm>
        </p:grpSpPr>
        <p:sp>
          <p:nvSpPr>
            <p:cNvPr id="77" name="椭圆 76"/>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2022501"/>
            <a:ext cx="7619048" cy="30589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8528" y="2011882"/>
            <a:ext cx="7619048"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实际上表达了词人与情人分别时内心的伤感与无奈”错。</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落花在风中飞舞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又送走黄昏时的风雨。清晨天气放晴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庭院里半是被风吹落的花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只有飘飘荡荡的云丝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在天空中挂着。我们以前曾在花前携手同游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满怀情意举杯痛饮。美人不要因这时刻的惜别而伤心愁苦。我情意深厚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只是酒尽时分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我也对人生无常感到无可奈何。</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627057"/>
            <a:ext cx="7783984" cy="234721"/>
            <a:chOff x="1594572" y="2089118"/>
            <a:chExt cx="20228628" cy="609981"/>
          </a:xfrm>
        </p:grpSpPr>
        <p:sp>
          <p:nvSpPr>
            <p:cNvPr id="61" name="椭圆 60"/>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68"/>
          <p:cNvSpPr txBox="1"/>
          <p:nvPr/>
        </p:nvSpPr>
        <p:spPr>
          <a:xfrm>
            <a:off x="748260" y="2043565"/>
            <a:ext cx="7604906" cy="145034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技巧手法错误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命题者设置选项时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常常故意混淆表达方式、表现手法、修辞手法等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如把动态说成静态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把比喻说成借代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将借景抒情说成直抒胸臆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等等。有时也把一些常见的诗歌常识弄混来设置错误选项。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6987" y="1937756"/>
            <a:ext cx="7752002" cy="17900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13.  </a:t>
            </a:r>
            <a:r>
              <a:rPr lang="zh-CN" altLang="en-US" sz="1695" dirty="0">
                <a:latin typeface="微软雅黑" panose="020B0503020204020204" charset="-122"/>
                <a:ea typeface="微软雅黑" panose="020B0503020204020204" charset="-122"/>
              </a:rPr>
              <a:t>有人评价这首词是物与我、景与情的 “亲密融合”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请结合词的内容具体分析。</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
        <p:nvSpPr>
          <p:cNvPr id="9" name="矩形 8"/>
          <p:cNvSpPr/>
          <p:nvPr/>
        </p:nvSpPr>
        <p:spPr>
          <a:xfrm>
            <a:off x="718237" y="3179622"/>
            <a:ext cx="7752002" cy="20227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7973" y="3180846"/>
            <a:ext cx="7669534" cy="17900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青山感念岁暮天寒“劝我溪边住”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对“我”深切关怀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明月夜夜到青溪陪“我”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听读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离骚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更是视“我”如知己。词中的“青山”“明月”都是人格化的自我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而“我”亦如傲岸的青山、高洁的明月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物我之间亲密融合。岁暮天寒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素月清辉与澄澈的溪水相映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画面凄清幽静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与独游西岩的词人那孤寂、忧愤的内心情感融合无间。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5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627057"/>
            <a:ext cx="7783984" cy="234721"/>
            <a:chOff x="1594572" y="2089118"/>
            <a:chExt cx="20228628" cy="609981"/>
          </a:xfrm>
        </p:grpSpPr>
        <p:sp>
          <p:nvSpPr>
            <p:cNvPr id="77" name="椭圆 76"/>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696060" y="1932730"/>
            <a:ext cx="7604906" cy="311785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5.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别元九后咏所怀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白居易</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零落桐叶雨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萧条槿花风。悠悠早秋意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生此幽闲中。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况与故人别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中怀正无悰</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。勿云不相送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心到青门</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相知岂在多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但问同不同。同心一人去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坐觉长安空。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悰</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欢乐</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乐趣。②青门</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长安城的东南门</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本名霸城门</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因其门色青</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故俗称“青门”。</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627057"/>
            <a:ext cx="7783984" cy="234721"/>
            <a:chOff x="1594572" y="2089118"/>
            <a:chExt cx="20228628" cy="609981"/>
          </a:xfrm>
        </p:grpSpPr>
        <p:sp>
          <p:nvSpPr>
            <p:cNvPr id="77" name="椭圆 76"/>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48260" y="2015856"/>
            <a:ext cx="7604906" cy="314960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下列对本诗的赏析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开篇写凋零的桐叶、衰败的槿花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暗中点明与友人分别的时间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同时也奠定了全诗伤感悲凉的感情基调。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况与故人别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中怀正无悰”两句紧承上几句的伤秋之情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写出了诗人和友人分别之后的落寞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情景交融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十分感人。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最后四句写朋友不一定要很多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但一定要知心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知心人不在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心如空城般孤寂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言简意赅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且富有哲理。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本诗是一首送别诗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送别诗有表现亲情、爱情的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也有表现友情的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感伤之外还可以寄托诗人的理想抱负等。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627057"/>
            <a:ext cx="7783984" cy="234721"/>
            <a:chOff x="1594572" y="2089118"/>
            <a:chExt cx="20228628" cy="609981"/>
          </a:xfrm>
        </p:grpSpPr>
        <p:sp>
          <p:nvSpPr>
            <p:cNvPr id="77" name="椭圆 76"/>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2022501"/>
            <a:ext cx="7619048" cy="30589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8528" y="2011882"/>
            <a:ext cx="7619048"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情景交融”无中生有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这两句没有写景。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在秋风秋雨中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桐叶、槿花纷纷凋零飘落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一片寂寥冷清的景象。在闲适自得中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生出早秋的意境。故人远别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令我心中无乐。不要说我没有送你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我心已跟随你到青门东。知心之人何必求多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只要是心意相通、情趣相投即可。你一去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剩下我独自一人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即使身在这繁华的长安城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也顿觉它是空荡荡的。</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627057"/>
            <a:ext cx="7783984" cy="234721"/>
            <a:chOff x="1594572" y="2089118"/>
            <a:chExt cx="20228628" cy="609981"/>
          </a:xfrm>
        </p:grpSpPr>
        <p:sp>
          <p:nvSpPr>
            <p:cNvPr id="61" name="椭圆 60"/>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68"/>
          <p:cNvSpPr txBox="1"/>
          <p:nvPr/>
        </p:nvSpPr>
        <p:spPr>
          <a:xfrm>
            <a:off x="748260" y="2043565"/>
            <a:ext cx="7604906" cy="179006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情感风格错误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诗歌的情感即诗人所要表达的思想情感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而情感基调是指其思想感情属于哪一种类型。如李白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静夜思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中表达的情感是对家乡的思念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其感情基调则是悲伤的。又如李白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望庐山瀑布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中表达的情感是对庐山瀑布的赞美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对祖国大好河山的赞美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其感情基调则是喜乐赞叹的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其风格是雄浑壮阔的。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627057"/>
            <a:ext cx="7783984" cy="234721"/>
            <a:chOff x="1594572" y="2089118"/>
            <a:chExt cx="20228628" cy="609981"/>
          </a:xfrm>
        </p:grpSpPr>
        <p:sp>
          <p:nvSpPr>
            <p:cNvPr id="77" name="椭圆 76"/>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644544" y="1907588"/>
            <a:ext cx="7784692" cy="475297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6.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阅读下面一首唐诗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金陵怀古</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许　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玉树</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歌残王气终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景阳兵合</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戍楼空。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松楸远近千官冢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禾黍</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高低六代宫。</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石燕拂云晴亦雨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江豚吹浪夜还风。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英雄一去豪华尽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惟有青山似洛中</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④</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玉树</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指陈后主所制乐曲</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玉树后庭花</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。②景阳兵合</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公元</a:t>
            </a:r>
            <a:r>
              <a:rPr lang="en-US" altLang="zh-CN" sz="1540" kern="100" dirty="0">
                <a:latin typeface="微软雅黑" panose="020B0503020204020204" charset="-122"/>
                <a:ea typeface="微软雅黑" panose="020B0503020204020204" charset="-122"/>
                <a:cs typeface="Courier New" panose="02070309020205020404" pitchFamily="49" charset="0"/>
              </a:rPr>
              <a:t>589</a:t>
            </a:r>
            <a:r>
              <a:rPr lang="zh-CN" altLang="en-US" sz="1540" kern="100" dirty="0">
                <a:latin typeface="微软雅黑" panose="020B0503020204020204" charset="-122"/>
                <a:ea typeface="微软雅黑" panose="020B0503020204020204" charset="-122"/>
                <a:cs typeface="Courier New" panose="02070309020205020404" pitchFamily="49" charset="0"/>
              </a:rPr>
              <a:t>年</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隋军攻陷金陵</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直逼景阳宫外</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陈后主束手就擒</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陈朝灭亡。③禾黍</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出自</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诗经</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周大夫行役过故宗庙宫室之地</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看见到处长着禾黍</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感伤王都颠覆</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因而作了</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黍离</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一诗。④洛中</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洛阳</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洛阳多山。</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627057"/>
            <a:ext cx="7783984" cy="234721"/>
            <a:chOff x="1594572" y="2089118"/>
            <a:chExt cx="20228628" cy="609981"/>
          </a:xfrm>
        </p:grpSpPr>
        <p:sp>
          <p:nvSpPr>
            <p:cNvPr id="77" name="椭圆 76"/>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48260" y="2015856"/>
            <a:ext cx="7604906" cy="314960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下列对诗歌的理解和分析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首联第二句一“合”一“空”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前者写隋朝大军的攻势凌厉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兵临城下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后者写陈朝的不堪一击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土崩瓦解。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颔联写金陵的衰败景象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六朝以来的英雄已成荒冢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昔日豪华的宫殿也已是禾黍遍野。作者吊今怀古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触目伤情。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拂云”描写石燕掠雨穿云的形态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吹浪”表现江豚兴风鼓浪的气势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颈联寄寓了作者面对历史沧桑变化的感慨。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全诗寄慨言志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格调高昂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手法高妙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借对六朝覆灭的哀叹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表现出对唐朝江山风雨飘摇、日益衰败的深沉忧思。</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627057"/>
            <a:ext cx="7783984" cy="234721"/>
            <a:chOff x="1594572" y="2089118"/>
            <a:chExt cx="20228628" cy="609981"/>
          </a:xfrm>
        </p:grpSpPr>
        <p:sp>
          <p:nvSpPr>
            <p:cNvPr id="77" name="椭圆 76"/>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2022501"/>
            <a:ext cx="7619048" cy="30589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8528" y="2011882"/>
            <a:ext cx="7619048" cy="280987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格调高昂”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对本诗的整体风格分析错误。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靡靡之音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玉树后庭花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和陈王朝的国运一同告终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景阳宫中隋兵聚会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边塞的瞭望楼已然空空。墓地上远远近近的松树楸树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掩蔽着历代无数官吏的坟冢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六朝残败的宫廷里长满了高高矮矮的绿色庄稼。石燕展翅拂动着云霓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一会儿阴雨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一会儿天晴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江豚在大江中推波逐浪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夜深又刮起一阵冷风。历代的帝王一去不复返了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豪华的宫殿也无踪无影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唯有那些环绕在四周的青山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仍然和当年洛阳的景物相同。</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627057"/>
            <a:ext cx="7783984" cy="234721"/>
            <a:chOff x="1594572" y="2089118"/>
            <a:chExt cx="20228628" cy="609981"/>
          </a:xfrm>
        </p:grpSpPr>
        <p:sp>
          <p:nvSpPr>
            <p:cNvPr id="77" name="椭圆 76"/>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803677" y="1960439"/>
            <a:ext cx="7604906" cy="43116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二、诗歌鉴赏选择题答题两角度</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68609" name="Rectangle 1"/>
          <p:cNvSpPr>
            <a:spLocks noChangeArrowheads="1"/>
          </p:cNvSpPr>
          <p:nvPr/>
        </p:nvSpPr>
        <p:spPr bwMode="auto">
          <a:xfrm>
            <a:off x="0" y="882950"/>
            <a:ext cx="196850" cy="141605"/>
          </a:xfrm>
          <a:prstGeom prst="rect">
            <a:avLst/>
          </a:prstGeom>
          <a:noFill/>
          <a:ln w="9525">
            <a:noFill/>
            <a:miter lim="800000"/>
          </a:ln>
          <a:effec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aphicFrame>
        <p:nvGraphicFramePr>
          <p:cNvPr id="2" name="表格 1"/>
          <p:cNvGraphicFramePr>
            <a:graphicFrameLocks noGrp="1"/>
          </p:cNvGraphicFramePr>
          <p:nvPr/>
        </p:nvGraphicFramePr>
        <p:xfrm>
          <a:off x="803677" y="2457643"/>
          <a:ext cx="7536180" cy="3108960"/>
        </p:xfrm>
        <a:graphic>
          <a:graphicData uri="http://schemas.openxmlformats.org/drawingml/2006/table">
            <a:tbl>
              <a:tblPr firstRow="1" firstCol="1" bandRow="1">
                <a:tableStyleId>{5940675A-B579-460E-94D1-54222C63F5DA}</a:tableStyleId>
              </a:tblPr>
              <a:tblGrid>
                <a:gridCol w="831215"/>
                <a:gridCol w="941705"/>
                <a:gridCol w="5763260"/>
              </a:tblGrid>
              <a:tr h="388620">
                <a:tc>
                  <a:txBody>
                    <a:bodyPr/>
                    <a:lstStyle/>
                    <a:p>
                      <a:pPr algn="just">
                        <a:lnSpc>
                          <a:spcPct val="150000"/>
                        </a:lnSpc>
                        <a:spcAft>
                          <a:spcPts val="0"/>
                        </a:spcAft>
                      </a:pPr>
                      <a:r>
                        <a:rPr lang="zh-CN" sz="1695" kern="100" dirty="0">
                          <a:effectLst/>
                          <a:latin typeface="微软雅黑" panose="020B0503020204020204" charset="-122"/>
                          <a:ea typeface="微软雅黑" panose="020B0503020204020204" charset="-122"/>
                        </a:rPr>
                        <a:t> 类型</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ctr">
                        <a:lnSpc>
                          <a:spcPct val="150000"/>
                        </a:lnSpc>
                        <a:spcAft>
                          <a:spcPts val="0"/>
                        </a:spcAft>
                      </a:pPr>
                      <a:r>
                        <a:rPr lang="zh-CN" sz="1695" kern="100">
                          <a:effectLst/>
                          <a:latin typeface="微软雅黑" panose="020B0503020204020204" charset="-122"/>
                          <a:ea typeface="微软雅黑" panose="020B0503020204020204" charset="-122"/>
                        </a:rPr>
                        <a:t>释义</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hMerge="1">
                  <a:tcPr/>
                </a:tc>
              </a:tr>
              <a:tr h="1165860">
                <a:tc>
                  <a:txBody>
                    <a:bodyPr/>
                    <a:lstStyle/>
                    <a:p>
                      <a:pPr algn="ctr">
                        <a:lnSpc>
                          <a:spcPct val="150000"/>
                        </a:lnSpc>
                        <a:spcAft>
                          <a:spcPts val="0"/>
                        </a:spcAft>
                      </a:pPr>
                      <a:r>
                        <a:rPr lang="zh-CN" sz="1695" kern="100" dirty="0">
                          <a:effectLst/>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50000"/>
                        </a:lnSpc>
                        <a:spcAft>
                          <a:spcPts val="0"/>
                        </a:spcAft>
                      </a:pPr>
                      <a:r>
                        <a:rPr lang="zh-CN" sz="1695" kern="100" dirty="0">
                          <a:effectLst/>
                          <a:latin typeface="微软雅黑" panose="020B0503020204020204" charset="-122"/>
                          <a:ea typeface="微软雅黑" panose="020B0503020204020204" charset="-122"/>
                        </a:rPr>
                        <a:t>角度一</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读懂</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just">
                        <a:lnSpc>
                          <a:spcPct val="150000"/>
                        </a:lnSpc>
                        <a:spcAft>
                          <a:spcPts val="0"/>
                        </a:spcAft>
                      </a:pPr>
                      <a:r>
                        <a:rPr lang="zh-CN" sz="1695" kern="100">
                          <a:effectLst/>
                          <a:latin typeface="微软雅黑" panose="020B0503020204020204" charset="-122"/>
                          <a:ea typeface="微软雅黑" panose="020B0503020204020204" charset="-122"/>
                        </a:rPr>
                        <a:t>　读懂诗歌</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疏通诗意</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把握、理解诗歌中的“景”和“情”</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是做诗歌鉴赏选择题的前提。要想做对诗歌鉴赏选择题</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必须静下心来</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反复咀嚼</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品析每一句</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做到真正理解诗歌的内容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hMerge="1">
                  <a:tcPr/>
                </a:tc>
              </a:tr>
              <a:tr h="777240">
                <a:tc rowSpan="2">
                  <a:txBody>
                    <a:bodyPr/>
                    <a:lstStyle/>
                    <a:p>
                      <a:pPr algn="ctr">
                        <a:lnSpc>
                          <a:spcPct val="150000"/>
                        </a:lnSpc>
                        <a:spcAft>
                          <a:spcPts val="0"/>
                        </a:spcAft>
                      </a:pPr>
                      <a:r>
                        <a:rPr lang="zh-CN" sz="1695" kern="100" dirty="0">
                          <a:effectLst/>
                          <a:latin typeface="微软雅黑" panose="020B0503020204020204" charset="-122"/>
                          <a:ea typeface="微软雅黑" panose="020B0503020204020204" charset="-122"/>
                        </a:rPr>
                        <a:t>角度二</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比对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50000"/>
                        </a:lnSpc>
                        <a:spcAft>
                          <a:spcPts val="0"/>
                        </a:spcAft>
                      </a:pPr>
                      <a:r>
                        <a:rPr lang="zh-CN" sz="1695" kern="100">
                          <a:effectLst/>
                          <a:latin typeface="微软雅黑" panose="020B0503020204020204" charset="-122"/>
                          <a:ea typeface="微软雅黑" panose="020B0503020204020204" charset="-122"/>
                        </a:rPr>
                        <a:t>逐一比对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a:effectLst/>
                          <a:latin typeface="微软雅黑" panose="020B0503020204020204" charset="-122"/>
                          <a:ea typeface="微软雅黑" panose="020B0503020204020204" charset="-122"/>
                        </a:rPr>
                        <a:t>　将选项与对应的诗句逐一比对</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结合学过的诗歌鉴赏相关知识</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找出选项中的确切根据或确切错误点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77240">
                <a:tc vMerge="1">
                  <a:tcPr/>
                </a:tc>
                <a:tc>
                  <a:txBody>
                    <a:bodyPr/>
                    <a:lstStyle/>
                    <a:p>
                      <a:pPr algn="ctr">
                        <a:lnSpc>
                          <a:spcPct val="150000"/>
                        </a:lnSpc>
                        <a:spcAft>
                          <a:spcPts val="0"/>
                        </a:spcAft>
                      </a:pPr>
                      <a:r>
                        <a:rPr lang="zh-CN" sz="1695" kern="100" dirty="0">
                          <a:effectLst/>
                          <a:latin typeface="微软雅黑" panose="020B0503020204020204" charset="-122"/>
                          <a:ea typeface="微软雅黑" panose="020B0503020204020204" charset="-122"/>
                        </a:rPr>
                        <a:t>综合比对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dirty="0">
                          <a:effectLst/>
                          <a:latin typeface="微软雅黑" panose="020B0503020204020204" charset="-122"/>
                          <a:ea typeface="微软雅黑" panose="020B0503020204020204" charset="-122"/>
                        </a:rPr>
                        <a:t>　把选项与选项进行综合比对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根据排除法</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确定对的选项或错的选项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然后根据题干要求确定答案</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3" name="Rectangle 1"/>
          <p:cNvSpPr>
            <a:spLocks noChangeArrowheads="1"/>
          </p:cNvSpPr>
          <p:nvPr/>
        </p:nvSpPr>
        <p:spPr bwMode="auto">
          <a:xfrm>
            <a:off x="1890645" y="380191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627057"/>
            <a:ext cx="7783984" cy="234721"/>
            <a:chOff x="1594572" y="2089118"/>
            <a:chExt cx="20228628" cy="609981"/>
          </a:xfrm>
        </p:grpSpPr>
        <p:sp>
          <p:nvSpPr>
            <p:cNvPr id="61" name="椭圆 60"/>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2043565"/>
            <a:ext cx="7655392" cy="3829685"/>
          </a:xfrm>
          <a:prstGeom prst="rect">
            <a:avLst/>
          </a:prstGeom>
          <a:noFill/>
        </p:spPr>
        <p:txBody>
          <a:bodyPr wrap="square" rtlCol="0">
            <a:spAutoFit/>
          </a:bodyPr>
          <a:lstStyle/>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   </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阅读下面这首明诗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柳　堤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金　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春江水正平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密树听啼莺。十里笼晴苑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千条锁故营。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雨香飞燕促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风暖落花轻。更欲劳攀折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年年还自生。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下列对本诗的赏析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一、二句点题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写“春江”暗含江边之“堤”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写“密树”点出堤上之“柳”。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三、四句承题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十里”承“春江”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写堤长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千条”承“密树”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状柳茂。</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三、四句写柳堤晴日的静景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五、六句写雨天的动景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以静写动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借静衬动。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啼莺”“飞燕”“风暖”“落花”具体生动地描绘出暮春时节的美丽景色。</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627057"/>
            <a:ext cx="7783984" cy="234721"/>
            <a:chOff x="1594572" y="2089118"/>
            <a:chExt cx="20228628" cy="609981"/>
          </a:xfrm>
        </p:grpSpPr>
        <p:sp>
          <p:nvSpPr>
            <p:cNvPr id="61" name="椭圆 60"/>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5968" y="1932730"/>
            <a:ext cx="7655392" cy="43116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答题演示</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9" name="表格 8"/>
          <p:cNvGraphicFramePr>
            <a:graphicFrameLocks noGrp="1"/>
          </p:cNvGraphicFramePr>
          <p:nvPr/>
        </p:nvGraphicFramePr>
        <p:xfrm>
          <a:off x="914512" y="2486904"/>
          <a:ext cx="7592060" cy="1800860"/>
        </p:xfrm>
        <a:graphic>
          <a:graphicData uri="http://schemas.openxmlformats.org/drawingml/2006/table">
            <a:tbl>
              <a:tblPr/>
              <a:tblGrid>
                <a:gridCol w="680085"/>
                <a:gridCol w="6911975"/>
              </a:tblGrid>
              <a:tr h="1800860">
                <a:tc>
                  <a:txBody>
                    <a:bodyPr/>
                    <a:lstStyle/>
                    <a:p>
                      <a:pPr algn="ctr">
                        <a:lnSpc>
                          <a:spcPct val="122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读懂</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22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春天江水慢慢流</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快要漫到岸上啦。堤上柳树真茂密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莺鸟雀儿叫喳喳。放眼苑囿有十里</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处处笼着新柳绿。千条万条迎风摆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故营遮在枝叶里。细雨蒙蒙带着香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燕子如梭飞来去。暖风拂面多惬意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花瓣轻轻落身际。堤上烟柳真美啊</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折柳寄意多情趣。想折就随意折去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明年新芽还生出</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93814" y="2236301"/>
            <a:ext cx="7752002" cy="25017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23549" y="2237526"/>
            <a:ext cx="7669534"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开头“青山”两句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写出了词人对青山的一片痴情。“岁晚”两句写貌似傲岸的青山对词人充满了情意。岁暮寒冬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青山劝词人到溪边来住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相互为伴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以御寒风。下片着重写山中明月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既承接上片“劝我溪边住”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又另辟新的境界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展现明月与词人的情谊。 结尾两句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明月不仅有形有影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而且有意有情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它默默地听着词人诵读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离骚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。明月的由“来”到“去”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说明词人深夜未眠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足见其忧愤之至。</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627057"/>
            <a:ext cx="7783984" cy="234721"/>
            <a:chOff x="1594572" y="2089118"/>
            <a:chExt cx="20228628" cy="609981"/>
          </a:xfrm>
        </p:grpSpPr>
        <p:sp>
          <p:nvSpPr>
            <p:cNvPr id="61" name="椭圆 60"/>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5968" y="1932730"/>
            <a:ext cx="7655392"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81309" y="2273964"/>
          <a:ext cx="7691120" cy="3521710"/>
        </p:xfrm>
        <a:graphic>
          <a:graphicData uri="http://schemas.openxmlformats.org/drawingml/2006/table">
            <a:tbl>
              <a:tblPr firstRow="1" firstCol="1" bandRow="1">
                <a:tableStyleId>{5940675A-B579-460E-94D1-54222C63F5DA}</a:tableStyleId>
              </a:tblPr>
              <a:tblGrid>
                <a:gridCol w="300355"/>
                <a:gridCol w="562610"/>
                <a:gridCol w="542925"/>
                <a:gridCol w="5569585"/>
                <a:gridCol w="715645"/>
              </a:tblGrid>
              <a:tr h="936625">
                <a:tc rowSpan="5">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比对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rowSpan="4">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逐</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一</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比</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en-US" sz="1695" kern="100" dirty="0">
                          <a:effectLst/>
                          <a:latin typeface="微软雅黑" panose="020B0503020204020204" charset="-122"/>
                          <a:ea typeface="微软雅黑" panose="020B0503020204020204" charset="-122"/>
                        </a:rPr>
                        <a:t>A</a:t>
                      </a:r>
                      <a:r>
                        <a:rPr lang="zh-CN" sz="1695" kern="100" dirty="0">
                          <a:effectLst/>
                          <a:latin typeface="微软雅黑" panose="020B0503020204020204" charset="-122"/>
                          <a:ea typeface="微软雅黑" panose="020B0503020204020204" charset="-122"/>
                        </a:rPr>
                        <a:t>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14000"/>
                        </a:lnSpc>
                        <a:spcAft>
                          <a:spcPts val="0"/>
                        </a:spcAft>
                      </a:pPr>
                      <a:r>
                        <a:rPr lang="zh-CN" sz="1695" kern="100" dirty="0">
                          <a:effectLst/>
                          <a:latin typeface="微软雅黑" panose="020B0503020204020204" charset="-122"/>
                          <a:ea typeface="微软雅黑" panose="020B0503020204020204" charset="-122"/>
                        </a:rPr>
                        <a:t>　一、二句点题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写“春江”暗含江边之“堤”</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写“密树”点出堤上之“柳”</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14000"/>
                        </a:lnSpc>
                        <a:spcAft>
                          <a:spcPts val="0"/>
                        </a:spcAft>
                      </a:pPr>
                      <a:r>
                        <a:rPr lang="zh-CN" sz="1695" kern="100">
                          <a:effectLst/>
                          <a:latin typeface="微软雅黑" panose="020B0503020204020204" charset="-122"/>
                          <a:ea typeface="微软雅黑" panose="020B0503020204020204" charset="-122"/>
                        </a:rPr>
                        <a:t>理解</a:t>
                      </a:r>
                      <a:endParaRPr lang="zh-CN" sz="1695" kern="100">
                        <a:effectLst/>
                        <a:latin typeface="微软雅黑" panose="020B0503020204020204" charset="-122"/>
                        <a:ea typeface="微软雅黑" panose="020B0503020204020204" charset="-122"/>
                      </a:endParaRPr>
                    </a:p>
                    <a:p>
                      <a:pPr algn="ctr">
                        <a:lnSpc>
                          <a:spcPct val="114000"/>
                        </a:lnSpc>
                        <a:spcAft>
                          <a:spcPts val="0"/>
                        </a:spcAft>
                      </a:pPr>
                      <a:r>
                        <a:rPr lang="zh-CN" sz="1695" kern="100">
                          <a:effectLst/>
                          <a:latin typeface="微软雅黑" panose="020B0503020204020204" charset="-122"/>
                          <a:ea typeface="微软雅黑" panose="020B0503020204020204" charset="-122"/>
                        </a:rPr>
                        <a:t>正确</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590550">
                <a:tc vMerge="1">
                  <a:tcPr/>
                </a:tc>
                <a:tc vMerge="1">
                  <a:tcPr/>
                </a:tc>
                <a:tc>
                  <a:txBody>
                    <a:bodyPr/>
                    <a:lstStyle/>
                    <a:p>
                      <a:pPr algn="ctr">
                        <a:lnSpc>
                          <a:spcPct val="130000"/>
                        </a:lnSpc>
                        <a:spcAft>
                          <a:spcPts val="0"/>
                        </a:spcAft>
                      </a:pPr>
                      <a:r>
                        <a:rPr lang="en-US" sz="1695" kern="100">
                          <a:effectLst/>
                          <a:latin typeface="微软雅黑" panose="020B0503020204020204" charset="-122"/>
                          <a:ea typeface="微软雅黑" panose="020B0503020204020204" charset="-122"/>
                        </a:rPr>
                        <a:t>B</a:t>
                      </a:r>
                      <a:r>
                        <a:rPr lang="zh-CN" sz="1695" kern="100">
                          <a:effectLst/>
                          <a:latin typeface="微软雅黑" panose="020B0503020204020204" charset="-122"/>
                          <a:ea typeface="微软雅黑" panose="020B0503020204020204" charset="-122"/>
                        </a:rPr>
                        <a:t>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14000"/>
                        </a:lnSpc>
                        <a:spcAft>
                          <a:spcPts val="0"/>
                        </a:spcAft>
                      </a:pPr>
                      <a:r>
                        <a:rPr lang="zh-CN" sz="1695" kern="100" dirty="0">
                          <a:effectLst/>
                          <a:latin typeface="微软雅黑" panose="020B0503020204020204" charset="-122"/>
                          <a:ea typeface="微软雅黑" panose="020B0503020204020204" charset="-122"/>
                        </a:rPr>
                        <a:t>　三、四句中“十里”承“春江”</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写堤长</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“千条”承“密树”</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状柳茂</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14000"/>
                        </a:lnSpc>
                        <a:spcAft>
                          <a:spcPts val="0"/>
                        </a:spcAft>
                      </a:pPr>
                      <a:r>
                        <a:rPr lang="zh-CN" sz="1695" kern="100">
                          <a:effectLst/>
                          <a:latin typeface="微软雅黑" panose="020B0503020204020204" charset="-122"/>
                          <a:ea typeface="微软雅黑" panose="020B0503020204020204" charset="-122"/>
                        </a:rPr>
                        <a:t>理解</a:t>
                      </a:r>
                      <a:endParaRPr lang="zh-CN" sz="1695" kern="100">
                        <a:effectLst/>
                        <a:latin typeface="微软雅黑" panose="020B0503020204020204" charset="-122"/>
                        <a:ea typeface="微软雅黑" panose="020B0503020204020204" charset="-122"/>
                      </a:endParaRPr>
                    </a:p>
                    <a:p>
                      <a:pPr algn="ctr">
                        <a:lnSpc>
                          <a:spcPct val="114000"/>
                        </a:lnSpc>
                        <a:spcAft>
                          <a:spcPts val="0"/>
                        </a:spcAft>
                      </a:pPr>
                      <a:r>
                        <a:rPr lang="zh-CN" sz="1695" kern="100">
                          <a:effectLst/>
                          <a:latin typeface="微软雅黑" panose="020B0503020204020204" charset="-122"/>
                          <a:ea typeface="微软雅黑" panose="020B0503020204020204" charset="-122"/>
                        </a:rPr>
                        <a:t>正确</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885825">
                <a:tc vMerge="1">
                  <a:tcPr/>
                </a:tc>
                <a:tc vMerge="1">
                  <a:tcPr/>
                </a:tc>
                <a:tc>
                  <a:txBody>
                    <a:bodyPr/>
                    <a:lstStyle/>
                    <a:p>
                      <a:pPr algn="ctr">
                        <a:lnSpc>
                          <a:spcPct val="130000"/>
                        </a:lnSpc>
                        <a:spcAft>
                          <a:spcPts val="0"/>
                        </a:spcAft>
                      </a:pPr>
                      <a:r>
                        <a:rPr lang="en-US" sz="1695" kern="100">
                          <a:effectLst/>
                          <a:latin typeface="微软雅黑" panose="020B0503020204020204" charset="-122"/>
                          <a:ea typeface="微软雅黑" panose="020B0503020204020204" charset="-122"/>
                        </a:rPr>
                        <a:t>C</a:t>
                      </a:r>
                      <a:r>
                        <a:rPr lang="zh-CN" sz="1695" kern="100">
                          <a:effectLst/>
                          <a:latin typeface="微软雅黑" panose="020B0503020204020204" charset="-122"/>
                          <a:ea typeface="微软雅黑" panose="020B0503020204020204" charset="-122"/>
                        </a:rPr>
                        <a:t>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14000"/>
                        </a:lnSpc>
                        <a:spcAft>
                          <a:spcPts val="0"/>
                        </a:spcAft>
                      </a:pPr>
                      <a:r>
                        <a:rPr lang="zh-CN" sz="1695" kern="100" dirty="0">
                          <a:effectLst/>
                          <a:latin typeface="微软雅黑" panose="020B0503020204020204" charset="-122"/>
                          <a:ea typeface="微软雅黑" panose="020B0503020204020204" charset="-122"/>
                        </a:rPr>
                        <a:t>　三、四句写柳</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不是写柳堤晴日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第五句中的“雨”“飞燕”是动景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第六句“风暖落花轻”写的是晴天景色</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“风”“落花”是动景。这些是动静结合</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不是“以静写动</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借静衬动”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14000"/>
                        </a:lnSpc>
                        <a:spcAft>
                          <a:spcPts val="0"/>
                        </a:spcAft>
                      </a:pPr>
                      <a:r>
                        <a:rPr lang="zh-CN" sz="1695" kern="100">
                          <a:effectLst/>
                          <a:latin typeface="微软雅黑" panose="020B0503020204020204" charset="-122"/>
                          <a:ea typeface="微软雅黑" panose="020B0503020204020204" charset="-122"/>
                        </a:rPr>
                        <a:t>理解</a:t>
                      </a:r>
                      <a:endParaRPr lang="zh-CN" sz="1695" kern="100">
                        <a:effectLst/>
                        <a:latin typeface="微软雅黑" panose="020B0503020204020204" charset="-122"/>
                        <a:ea typeface="微软雅黑" panose="020B0503020204020204" charset="-122"/>
                      </a:endParaRPr>
                    </a:p>
                    <a:p>
                      <a:pPr algn="ctr">
                        <a:lnSpc>
                          <a:spcPct val="114000"/>
                        </a:lnSpc>
                        <a:spcAft>
                          <a:spcPts val="0"/>
                        </a:spcAft>
                      </a:pPr>
                      <a:r>
                        <a:rPr lang="zh-CN" sz="1695" kern="100">
                          <a:effectLst/>
                          <a:latin typeface="微软雅黑" panose="020B0503020204020204" charset="-122"/>
                          <a:ea typeface="微软雅黑" panose="020B0503020204020204" charset="-122"/>
                        </a:rPr>
                        <a:t>错误</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590550">
                <a:tc vMerge="1">
                  <a:tcPr/>
                </a:tc>
                <a:tc vMerge="1">
                  <a:tcPr/>
                </a:tc>
                <a:tc>
                  <a:txBody>
                    <a:bodyPr/>
                    <a:lstStyle/>
                    <a:p>
                      <a:pPr algn="ctr">
                        <a:lnSpc>
                          <a:spcPct val="130000"/>
                        </a:lnSpc>
                        <a:spcAft>
                          <a:spcPts val="0"/>
                        </a:spcAft>
                      </a:pPr>
                      <a:r>
                        <a:rPr lang="en-US" sz="1695" kern="100">
                          <a:effectLst/>
                          <a:latin typeface="微软雅黑" panose="020B0503020204020204" charset="-122"/>
                          <a:ea typeface="微软雅黑" panose="020B0503020204020204" charset="-122"/>
                        </a:rPr>
                        <a:t>D</a:t>
                      </a:r>
                      <a:r>
                        <a:rPr lang="zh-CN" sz="1695" kern="100">
                          <a:effectLst/>
                          <a:latin typeface="微软雅黑" panose="020B0503020204020204" charset="-122"/>
                          <a:ea typeface="微软雅黑" panose="020B0503020204020204" charset="-122"/>
                        </a:rPr>
                        <a:t>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14000"/>
                        </a:lnSpc>
                        <a:spcAft>
                          <a:spcPts val="0"/>
                        </a:spcAft>
                      </a:pPr>
                      <a:r>
                        <a:rPr lang="zh-CN" sz="1695" kern="100" dirty="0">
                          <a:effectLst/>
                          <a:latin typeface="微软雅黑" panose="020B0503020204020204" charset="-122"/>
                          <a:ea typeface="微软雅黑" panose="020B0503020204020204" charset="-122"/>
                        </a:rPr>
                        <a:t>　“啼莺”“飞燕”“风暖”“落花”具体生动地描绘出暮春时节的美丽景色</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14000"/>
                        </a:lnSpc>
                        <a:spcAft>
                          <a:spcPts val="0"/>
                        </a:spcAft>
                      </a:pPr>
                      <a:r>
                        <a:rPr lang="zh-CN" sz="1695" kern="100" dirty="0">
                          <a:effectLst/>
                          <a:latin typeface="微软雅黑" panose="020B0503020204020204" charset="-122"/>
                          <a:ea typeface="微软雅黑" panose="020B0503020204020204" charset="-122"/>
                        </a:rPr>
                        <a:t>理解</a:t>
                      </a:r>
                      <a:endParaRPr lang="zh-CN" sz="1695" kern="100" dirty="0">
                        <a:effectLst/>
                        <a:latin typeface="微软雅黑" panose="020B0503020204020204" charset="-122"/>
                        <a:ea typeface="微软雅黑" panose="020B0503020204020204" charset="-122"/>
                      </a:endParaRPr>
                    </a:p>
                    <a:p>
                      <a:pPr algn="ctr">
                        <a:lnSpc>
                          <a:spcPct val="114000"/>
                        </a:lnSpc>
                        <a:spcAft>
                          <a:spcPts val="0"/>
                        </a:spcAft>
                      </a:pPr>
                      <a:r>
                        <a:rPr lang="zh-CN" sz="1695" kern="100" dirty="0">
                          <a:effectLst/>
                          <a:latin typeface="微软雅黑" panose="020B0503020204020204" charset="-122"/>
                          <a:ea typeface="微软雅黑" panose="020B0503020204020204" charset="-122"/>
                        </a:rPr>
                        <a:t>正确</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518160">
                <a:tc vMerge="1">
                  <a:tcPr/>
                </a:tc>
                <a:tc>
                  <a:txBody>
                    <a:bodyPr/>
                    <a:lstStyle/>
                    <a:p>
                      <a:pPr algn="ctr">
                        <a:lnSpc>
                          <a:spcPct val="100000"/>
                        </a:lnSpc>
                        <a:spcAft>
                          <a:spcPts val="0"/>
                        </a:spcAft>
                      </a:pPr>
                      <a:r>
                        <a:rPr lang="zh-CN" sz="1695" kern="100" dirty="0">
                          <a:effectLst/>
                          <a:latin typeface="微软雅黑" panose="020B0503020204020204" charset="-122"/>
                          <a:ea typeface="微软雅黑" panose="020B0503020204020204" charset="-122"/>
                        </a:rPr>
                        <a:t>综合</a:t>
                      </a:r>
                      <a:endParaRPr lang="zh-CN" sz="1695" kern="100" dirty="0">
                        <a:effectLst/>
                        <a:latin typeface="微软雅黑" panose="020B0503020204020204" charset="-122"/>
                        <a:ea typeface="微软雅黑" panose="020B0503020204020204" charset="-122"/>
                      </a:endParaRPr>
                    </a:p>
                    <a:p>
                      <a:pPr algn="ctr">
                        <a:lnSpc>
                          <a:spcPct val="100000"/>
                        </a:lnSpc>
                        <a:spcAft>
                          <a:spcPts val="0"/>
                        </a:spcAft>
                      </a:pPr>
                      <a:r>
                        <a:rPr lang="zh-CN" sz="1695" kern="100" dirty="0">
                          <a:effectLst/>
                          <a:latin typeface="微软雅黑" panose="020B0503020204020204" charset="-122"/>
                          <a:ea typeface="微软雅黑" panose="020B0503020204020204" charset="-122"/>
                        </a:rPr>
                        <a:t>比对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3">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题干要求选不正确的一项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综合比较选项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可知答案为</a:t>
                      </a:r>
                      <a:r>
                        <a:rPr lang="en-US" sz="1695" kern="100" dirty="0">
                          <a:effectLst/>
                          <a:latin typeface="微软雅黑" panose="020B0503020204020204" charset="-122"/>
                          <a:ea typeface="微软雅黑" panose="020B0503020204020204" charset="-122"/>
                        </a:rPr>
                        <a:t>C</a:t>
                      </a:r>
                      <a:r>
                        <a:rPr lang="zh-CN" sz="1695" kern="100" dirty="0">
                          <a:effectLst/>
                          <a:latin typeface="微软雅黑" panose="020B0503020204020204" charset="-122"/>
                          <a:ea typeface="微软雅黑" panose="020B0503020204020204" charset="-122"/>
                        </a:rPr>
                        <a:t>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c hMerge="1">
                  <a:tcPr/>
                </a:tc>
              </a:tr>
            </a:tbl>
          </a:graphicData>
        </a:graphic>
      </p:graphicFrame>
      <p:sp>
        <p:nvSpPr>
          <p:cNvPr id="5" name="Rectangle 1"/>
          <p:cNvSpPr>
            <a:spLocks noChangeArrowheads="1"/>
          </p:cNvSpPr>
          <p:nvPr/>
        </p:nvSpPr>
        <p:spPr bwMode="auto">
          <a:xfrm>
            <a:off x="1417220" y="366019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627057"/>
            <a:ext cx="7783984" cy="234721"/>
            <a:chOff x="1594572" y="2089118"/>
            <a:chExt cx="20228628" cy="609981"/>
          </a:xfrm>
        </p:grpSpPr>
        <p:sp>
          <p:nvSpPr>
            <p:cNvPr id="61" name="椭圆 60"/>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2043565"/>
            <a:ext cx="7655392" cy="280987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7.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阅读下面这首诗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秋日赴阙题潼关驿楼</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许　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红叶晚萧萧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长亭酒一瓢。</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残云归太华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疏雨过中条。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树色随关迥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河声入海遥。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帝乡明日到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犹自梦渔樵。</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627057"/>
            <a:ext cx="7783984" cy="234721"/>
            <a:chOff x="1594572" y="2089118"/>
            <a:chExt cx="20228628" cy="609981"/>
          </a:xfrm>
        </p:grpSpPr>
        <p:sp>
          <p:nvSpPr>
            <p:cNvPr id="61" name="椭圆 60"/>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2043565"/>
            <a:ext cx="7655392" cy="213042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下列对诗歌相关内容和表现手法的赏析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首联写红叶萧疏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长亭饯别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交代了季节、地点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描绘出一幅萧瑟的秋日行旅图。</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颔联大笔勾勒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雄浑苍茫。骋目远望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残云缭绕太华山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稀疏的秋雨洒落中条山。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颈联写出山色和树色迥然不同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东海与黄河一起咆哮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绘声绘色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意境壮阔辽远。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尾联说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我仍然梦着故乡的渔樵生活呢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含蓄地表白了作者并非专为追求名利而来。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779588" y="4190074"/>
            <a:ext cx="7632793" cy="9014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5167" y="4398805"/>
            <a:ext cx="7617988"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东海与黄河一起咆哮”错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原意是写黄河流水声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流入大海只是想象。</a:t>
            </a: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627057"/>
            <a:ext cx="7783984" cy="234721"/>
            <a:chOff x="1594572" y="2089118"/>
            <a:chExt cx="20228628" cy="609981"/>
          </a:xfrm>
        </p:grpSpPr>
        <p:sp>
          <p:nvSpPr>
            <p:cNvPr id="61" name="椭圆 60"/>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2043565"/>
            <a:ext cx="7655392" cy="280987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下列对诗句的理解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此诗开篇勾勒出一幅秋日行旅图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对萧萧红叶的描写透露出诗人的一丝悲凉的意绪。</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颔联写山间风雨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残云”与“疏雨”相应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绵绵秋雨让深秋的凄寒萧瑟更深一层。</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颈联写景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诗人站在高处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望树色茫茫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听黄河远去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使读者有身临其境的感觉。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尾联中的“帝乡”与题目中的“赴阙”照应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长安不远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诗人心中又生出别样的情愫。</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96060" y="2083196"/>
            <a:ext cx="7741564" cy="29806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627057"/>
            <a:ext cx="7783984" cy="234721"/>
            <a:chOff x="1594572" y="2089118"/>
            <a:chExt cx="20228628" cy="609981"/>
          </a:xfrm>
        </p:grpSpPr>
        <p:sp>
          <p:nvSpPr>
            <p:cNvPr id="61" name="椭圆 60"/>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79588" y="2131144"/>
            <a:ext cx="7617988"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诗句中的“雨”并非“绵绵秋雨”。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深秋的晚风迎面吹来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红叶在风中萧萧作响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我坐在十里长亭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举杯畅饮。不经意间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天上的残云向太华山徐徐飘去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点点疏雨随风洒落在中条山上。山势绵延千里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苍翠的树色随着关山伸向远方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滔滔黄河奔腾不息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流向遥远的大海。明天我就要抵达长安了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可我现在仍然向往渔人樵夫们的那种闲适逍遥的生活啊。</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37425" y="2098982"/>
            <a:ext cx="7632793" cy="1551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627057"/>
            <a:ext cx="7783984" cy="234721"/>
            <a:chOff x="1594572" y="2089118"/>
            <a:chExt cx="20228628" cy="609981"/>
          </a:xfrm>
        </p:grpSpPr>
        <p:sp>
          <p:nvSpPr>
            <p:cNvPr id="61" name="椭圆 60"/>
            <p:cNvSpPr/>
            <p:nvPr/>
          </p:nvSpPr>
          <p:spPr>
            <a:xfrm>
              <a:off x="1594572" y="2089118"/>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704927" y="2260068"/>
            <a:ext cx="7643231" cy="770890"/>
          </a:xfrm>
          <a:prstGeom prst="rect">
            <a:avLst/>
          </a:prstGeom>
        </p:spPr>
        <p:txBody>
          <a:bodyPr wrap="square">
            <a:spAutoFit/>
          </a:bodyPr>
          <a:lstStyle/>
          <a:p>
            <a:pPr eaLnBrk="1" hangingPunct="1">
              <a:lnSpc>
                <a:spcPct val="130000"/>
              </a:lnSpc>
              <a:buNone/>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zh-CN" altLang="en-US" sz="1695" b="1"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请完成综合提升练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七</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03677" y="2209817"/>
            <a:ext cx="7619048" cy="17498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914512" y="2486904"/>
            <a:ext cx="7532087" cy="770890"/>
          </a:xfrm>
          <a:prstGeom prst="rect">
            <a:avLst/>
          </a:prstGeom>
        </p:spPr>
        <p:txBody>
          <a:bodyPr wrap="square">
            <a:spAutoFit/>
          </a:bodyPr>
          <a:lstStyle/>
          <a:p>
            <a:pPr eaLnBrk="1" hangingPunct="1">
              <a:lnSpc>
                <a:spcPct val="130000"/>
              </a:lnSpc>
              <a:buNone/>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zh-CN" altLang="en-US" sz="1695" b="1"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请完成专项对点练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十三</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2</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3903491" cy="321945"/>
          </a:xfrm>
          <a:prstGeom prst="rect">
            <a:avLst/>
          </a:prstGeom>
          <a:noFill/>
        </p:spPr>
        <p:txBody>
          <a:bodyPr wrap="square" rtlCol="0">
            <a:spAutoFit/>
          </a:bodyPr>
          <a:lstStyle/>
          <a:p>
            <a:pPr algn="ctr"/>
            <a:r>
              <a:rPr lang="zh-CN" altLang="en-US" sz="1500" dirty="0">
                <a:latin typeface="微软雅黑" panose="020B0503020204020204" charset="-122"/>
                <a:ea typeface="微软雅黑" panose="020B0503020204020204" charset="-122"/>
                <a:hlinkClick r:id="rId1"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考点技法精讲 </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657" y="2856725"/>
            <a:ext cx="5529458" cy="670560"/>
          </a:xfrm>
          <a:prstGeom prst="rect">
            <a:avLst/>
          </a:prstGeom>
          <a:noFill/>
        </p:spPr>
        <p:txBody>
          <a:bodyPr wrap="square" rtlCol="0">
            <a:spAutoFit/>
          </a:bodyPr>
          <a:lstStyle/>
          <a:p>
            <a:r>
              <a:rPr lang="zh-CN" altLang="en-US" sz="3770" b="1" dirty="0">
                <a:latin typeface="微软雅黑" panose="020B0503020204020204" charset="-122"/>
                <a:ea typeface="微软雅黑" panose="020B0503020204020204" charset="-122"/>
              </a:rPr>
              <a:t>鉴赏古代诗歌的形象</a:t>
            </a:r>
            <a:endParaRPr lang="zh-CN" altLang="en-US" sz="377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6547" y="2002052"/>
            <a:ext cx="7651029" cy="28598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51039" y="1996145"/>
            <a:ext cx="7646537" cy="191071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在“古诗文阅读”中对该考点提出的要求是“鉴赏文学作品的形象”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级</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zh-CN" sz="1695" dirty="0">
                <a:latin typeface="微软雅黑" panose="020B0503020204020204" charset="-122"/>
                <a:ea typeface="微软雅黑" panose="020B0503020204020204" charset="-122"/>
              </a:rPr>
              <a:t>形象</a:t>
            </a:r>
            <a:r>
              <a:rPr lang="zh-CN" altLang="en-US" sz="1695" dirty="0">
                <a:latin typeface="微软雅黑" panose="020B0503020204020204" charset="-122"/>
                <a:ea typeface="微软雅黑" panose="020B0503020204020204" charset="-122"/>
              </a:rPr>
              <a:t>是古代诗歌鉴赏命题的重点之一</a:t>
            </a: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Ⅰ</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a:t>
            </a:r>
            <a:r>
              <a:rPr lang="zh-CN" altLang="en-US" sz="1695" dirty="0">
                <a:latin typeface="微软雅黑" panose="020B0503020204020204" charset="-122"/>
                <a:ea typeface="微软雅黑" panose="020B0503020204020204" charset="-122"/>
              </a:rPr>
              <a:t>考查了此考点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考题以主观题的形式呈现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复习时应引起足够的重视</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68"/>
          <p:cNvSpPr txBox="1"/>
          <p:nvPr/>
        </p:nvSpPr>
        <p:spPr>
          <a:xfrm>
            <a:off x="831386" y="1960439"/>
            <a:ext cx="7560861" cy="3149600"/>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标“*”的为本考点题。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1. </a:t>
            </a: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 </a:t>
            </a:r>
            <a:r>
              <a:rPr lang="zh-CN" altLang="en-US" sz="1695" dirty="0">
                <a:latin typeface="微软雅黑" panose="020B0503020204020204" charset="-122"/>
                <a:ea typeface="微软雅黑" panose="020B0503020204020204" charset="-122"/>
              </a:rPr>
              <a:t>阅读下面这首宋诗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题醉中所作草书卷后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节选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陆　游</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胸中磊落藏五兵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欲试无路空峥嵘。</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酒为旗鼓笔刀槊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势从天落银河倾。</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端溪石池浓作墨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烛光相射飞纵横。</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须臾收卷复把酒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如见万里烟尘清。</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82011" y="2408815"/>
            <a:ext cx="7560861" cy="2130425"/>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下列对这首诗的赏析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这首诗写诗人观看自己已完成的一幅草书作品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并回顾它的创作过程。</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诗人驰骋疆场杀敌报国的志向无法实现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借书法创作来抒发心中郁闷。</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诗人把书法创作中的自己想象成战场上的战士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气吞山河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势不可当。</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诗人豪情勃发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他在砚台中磨出的浓黑墨汁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也映射着烛光纵横飞溅。</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endParaRPr lang="zh-CN" altLang="en-US" sz="1695" dirty="0">
              <a:latin typeface="微软雅黑" panose="020B0503020204020204" charset="-122"/>
              <a:ea typeface="微软雅黑" panose="020B0503020204020204" charset="-122"/>
            </a:endParaRPr>
          </a:p>
        </p:txBody>
      </p:sp>
      <p:sp>
        <p:nvSpPr>
          <p:cNvPr id="9" name="矩形 8"/>
          <p:cNvSpPr/>
          <p:nvPr/>
        </p:nvSpPr>
        <p:spPr>
          <a:xfrm>
            <a:off x="554299" y="4343387"/>
            <a:ext cx="7619048" cy="10139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554299" y="4343387"/>
            <a:ext cx="7619048"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本题考查鉴赏古代诗歌内容的能力。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也映射着烛光纵横飞溅”错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作者表达的意思是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在端砚中研好了浓浓的墨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烛光映射着我纵情挥笔泼墨。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11" name="组合 10"/>
          <p:cNvGrpSpPr/>
          <p:nvPr/>
        </p:nvGrpSpPr>
        <p:grpSpPr>
          <a:xfrm>
            <a:off x="751876" y="1972786"/>
            <a:ext cx="1339195" cy="398780"/>
            <a:chOff x="2074961" y="4325980"/>
            <a:chExt cx="3140377" cy="626664"/>
          </a:xfrm>
        </p:grpSpPr>
        <p:pic>
          <p:nvPicPr>
            <p:cNvPr id="12"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3" name="矩形 12"/>
            <p:cNvSpPr/>
            <p:nvPr/>
          </p:nvSpPr>
          <p:spPr>
            <a:xfrm>
              <a:off x="2165748" y="4325980"/>
              <a:ext cx="3049590" cy="626664"/>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696060" y="1922453"/>
            <a:ext cx="7619048" cy="1450340"/>
          </a:xfrm>
          <a:prstGeom prst="rect">
            <a:avLst/>
          </a:prstGeom>
          <a:noFill/>
        </p:spPr>
        <p:txBody>
          <a:bodyPr wrap="square" rtlCol="0">
            <a:spAutoFit/>
          </a:bodyPr>
          <a:lstStyle/>
          <a:p>
            <a:pPr algn="just">
              <a:lnSpc>
                <a:spcPct val="130000"/>
              </a:lnSpc>
              <a:spcAft>
                <a:spcPts val="0"/>
              </a:spcAft>
            </a:pPr>
            <a:r>
              <a:rPr lang="zh-CN" altLang="en-US" sz="1695" b="1" dirty="0">
                <a:solidFill>
                  <a:srgbClr val="EF8340"/>
                </a:solidFill>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事物形象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诗中前后两次出现“酒”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各有什么作用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请结合诗句简要分析。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______________________________________________________________________________ </a:t>
            </a:r>
            <a:endParaRPr lang="en-US" altLang="zh-CN" sz="1695" dirty="0">
              <a:latin typeface="微软雅黑" panose="020B0503020204020204" charset="-122"/>
              <a:ea typeface="微软雅黑" panose="020B0503020204020204" charset="-122"/>
            </a:endParaRPr>
          </a:p>
        </p:txBody>
      </p:sp>
      <p:sp>
        <p:nvSpPr>
          <p:cNvPr id="9" name="矩形 8"/>
          <p:cNvSpPr/>
          <p:nvPr/>
        </p:nvSpPr>
        <p:spPr>
          <a:xfrm>
            <a:off x="582008" y="3290457"/>
            <a:ext cx="7841564" cy="17066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37425" y="3512126"/>
            <a:ext cx="7729883" cy="145034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第一个“酒”出现在作书之前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诗人把它比喻成战场上的旗鼓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起到酝酿情绪、积蓄气势的作用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第二个“酒”则用来表现创作完成之后诗人的心理状态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他“如见万里烟尘清”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似乎赢得了一场战役的胜利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心满意足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踌躇满志。</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18583" y="2126690"/>
            <a:ext cx="7841564" cy="28695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74000" y="2348360"/>
            <a:ext cx="7729883"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本题考查对古代诗歌重点字词的鉴赏能力。先明确“酒”两次出现的时间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再分析所表达的作者的思想感情。第一个“酒”出现在作书之前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这是以作书前喻战前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是蓄势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笔力千钧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给人以势不可遏的感觉。酒是进军的旗鼓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笔是杀敌的刀槊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勇士以逼人的气吞万里的声势向敌人冲锋的情景在这里重现了。第二个“酒”出现在创作完成之后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这是以书后的喜悦喻战后的欢快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展现了胜利归来、设宴庆功的场面。须臾收卷之神速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举酒复饮之惬意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瞬间胜利之迅疾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狼烟尽扫之自豪。勇士横扫千军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敌人不堪一击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如鸟兽溃散的情景在这里重现了。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706755"/>
            <a:chOff x="1594572" y="1803366"/>
            <a:chExt cx="20228628" cy="1836680"/>
          </a:xfrm>
        </p:grpSpPr>
        <p:grpSp>
          <p:nvGrpSpPr>
            <p:cNvPr id="3" name="组合 57"/>
            <p:cNvGrpSpPr/>
            <p:nvPr/>
          </p:nvGrpSpPr>
          <p:grpSpPr>
            <a:xfrm>
              <a:off x="1594572" y="1803366"/>
              <a:ext cx="5500726" cy="1836680"/>
              <a:chOff x="7309612" y="2089118"/>
              <a:chExt cx="5500726" cy="1836680"/>
            </a:xfrm>
          </p:grpSpPr>
          <p:sp>
            <p:nvSpPr>
              <p:cNvPr id="60" name="TextBox 59"/>
              <p:cNvSpPr txBox="1"/>
              <p:nvPr/>
            </p:nvSpPr>
            <p:spPr>
              <a:xfrm>
                <a:off x="7595364" y="2089118"/>
                <a:ext cx="5214974" cy="183668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EF8340"/>
                  </a:solidFill>
                  <a:latin typeface="微软雅黑" panose="020B0503020204020204" charset="-122"/>
                  <a:ea typeface="微软雅黑" panose="020B0503020204020204" charset="-122"/>
                </a:endParaRPr>
              </a:p>
              <a:p>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59095" y="2098982"/>
            <a:ext cx="7587066" cy="145034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(2)</a:t>
            </a:r>
            <a:r>
              <a:rPr lang="zh-CN" altLang="en-US" sz="1695" dirty="0">
                <a:latin typeface="微软雅黑" panose="020B0503020204020204" charset="-122"/>
                <a:ea typeface="微软雅黑" panose="020B0503020204020204" charset="-122"/>
                <a:cs typeface="Times New Roman" panose="02020603050405020304" pitchFamily="18" charset="0"/>
              </a:rPr>
              <a:t>诗的最后两句有何含意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请简要分析。</a:t>
            </a:r>
            <a:r>
              <a:rPr lang="en-US" altLang="zh-CN" sz="1695" dirty="0">
                <a:latin typeface="微软雅黑" panose="020B0503020204020204" charset="-122"/>
                <a:ea typeface="微软雅黑" panose="020B0503020204020204" charset="-122"/>
                <a:cs typeface="Times New Roman" panose="02020603050405020304" pitchFamily="18" charset="0"/>
              </a:rPr>
              <a:t>(6</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_________________________________________________________________________________________________________________________________________________________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
        <p:nvSpPr>
          <p:cNvPr id="8" name="矩形 7"/>
          <p:cNvSpPr/>
          <p:nvPr/>
        </p:nvSpPr>
        <p:spPr>
          <a:xfrm>
            <a:off x="780235" y="3484417"/>
            <a:ext cx="7672971" cy="997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67853" y="3484417"/>
            <a:ext cx="7585353"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①意为凛冽的寒风终将过去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和煦的春风拂绿枯柳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缀满嫩绿的柳条好像轻烟笼罩一般摇曳多姿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表达了诗人虽感叹不遇于时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但不甘沉沦的乐观、自勉之情。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696060" y="2353389"/>
            <a:ext cx="7560861" cy="1110615"/>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诗歌中间四句展示了怎样的画面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这样写有什么作用</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
        <p:nvSpPr>
          <p:cNvPr id="9" name="矩形 8"/>
          <p:cNvSpPr/>
          <p:nvPr/>
        </p:nvSpPr>
        <p:spPr>
          <a:xfrm>
            <a:off x="582008" y="3151913"/>
            <a:ext cx="7841564" cy="24494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36040" y="3227878"/>
            <a:ext cx="7729883"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展示了一幅醉中作草书的生动画面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笔力千钧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如银河从天倾泻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烛光与浓重的墨色相映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诗人走笔纵横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酣畅淋漓。诗人将为国杀敌的慷慨激情与整个草书的创作过程自然而紧密地结合起来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为下文表现想象扫平敌人之后的清平景象和得意心情蓄势。</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这四句描写的是诗人创作草书的过程。诗人胸藏五兵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却欲试无路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只好作书泄愤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创作草书的过程好比驰骋疆场的过程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这样写自然而然就引出了下文扫平敌人之后的清平景象和自己的得意心情。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11" name="组合 10"/>
          <p:cNvGrpSpPr/>
          <p:nvPr/>
        </p:nvGrpSpPr>
        <p:grpSpPr>
          <a:xfrm>
            <a:off x="778528" y="1924357"/>
            <a:ext cx="1304215" cy="443346"/>
            <a:chOff x="2074961" y="4329310"/>
            <a:chExt cx="3106169" cy="622787"/>
          </a:xfrm>
        </p:grpSpPr>
        <p:pic>
          <p:nvPicPr>
            <p:cNvPr id="12"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3" name="矩形 12"/>
            <p:cNvSpPr/>
            <p:nvPr/>
          </p:nvSpPr>
          <p:spPr>
            <a:xfrm>
              <a:off x="2083856" y="4391914"/>
              <a:ext cx="3097274" cy="560183"/>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37425" y="1932730"/>
            <a:ext cx="8007816" cy="28262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807293" y="2015856"/>
            <a:ext cx="7560861" cy="1790065"/>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读懂诗歌</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我的胸中藏有数不尽的用兵韬略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但却因找不到报国的门路而白白浪费了这些惊人的才华。我只好在醉中作草书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以酒作为旗鼓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以笔作为长矛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笔势急骤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像是银河从天而泻一般。在端砚中研好了浓浓的墨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烛光映射着我纵情挥笔泼墨。转眼间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我收起书卷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重又把酒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如同看见了山河万里清平的气象。</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807293" y="2015856"/>
            <a:ext cx="7560861" cy="3425190"/>
          </a:xfrm>
          <a:prstGeom prst="rect">
            <a:avLst/>
          </a:prstGeom>
          <a:noFill/>
        </p:spPr>
        <p:txBody>
          <a:bodyPr wrap="square" rtlCol="0">
            <a:spAutoFit/>
          </a:bodyPr>
          <a:lstStyle/>
          <a:p>
            <a:pPr algn="just">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2. </a:t>
            </a:r>
            <a:r>
              <a:rPr lang="en-US" altLang="zh-CN" sz="1695" dirty="0">
                <a:latin typeface="微软雅黑" panose="020B0503020204020204" charset="-122"/>
                <a:ea typeface="微软雅黑" panose="020B0503020204020204" charset="-122"/>
              </a:rPr>
              <a:t> [2017·</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 </a:t>
            </a:r>
            <a:r>
              <a:rPr lang="zh-CN" altLang="en-US" sz="1695" dirty="0">
                <a:latin typeface="微软雅黑" panose="020B0503020204020204" charset="-122"/>
                <a:ea typeface="微软雅黑" panose="020B0503020204020204" charset="-122"/>
              </a:rPr>
              <a:t>阅读下面这首宋诗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送子由使契丹</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苏　轼</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云海相望寄此身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那因远适更沾巾。</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不辞驿骑凌风雪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要使天骄识凤麟。</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沙漠回看清禁</a:t>
            </a:r>
            <a:r>
              <a:rPr lang="zh-CN" altLang="en-US" sz="1695" baseline="30000"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湖山应梦武林</a:t>
            </a:r>
            <a:r>
              <a:rPr lang="zh-CN" altLang="en-US" sz="1695" baseline="30000"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春。</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单于若问君家世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莫道中朝第一人</a:t>
            </a:r>
            <a:r>
              <a:rPr lang="zh-CN" altLang="en-US" sz="1695" baseline="30000" dirty="0">
                <a:latin typeface="微软雅黑" panose="020B0503020204020204" charset="-122"/>
                <a:ea typeface="微软雅黑" panose="020B0503020204020204" charset="-122"/>
              </a:rPr>
              <a:t>③</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nSpc>
                <a:spcPct val="130000"/>
              </a:lnSpc>
              <a:spcAft>
                <a:spcPts val="0"/>
              </a:spcAft>
            </a:pPr>
            <a:r>
              <a:rPr lang="zh-CN" altLang="en-US" sz="1695"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①清禁</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皇宫。苏辙时任翰林学士</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常出入宫禁。②武林</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杭州的别称。苏轼时知杭州。③唐代李揆被皇帝誉为“门地、人物、文学皆当世第一”。后来入吐蕃会盟</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酋长问他</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闻唐有第一人李揆</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公是否</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李揆怕被扣留</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骗他说</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彼李揆</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安肯来邪</a:t>
            </a:r>
            <a:r>
              <a:rPr lang="en-US" altLang="zh-CN" sz="1540" dirty="0">
                <a:latin typeface="微软雅黑" panose="020B0503020204020204" charset="-122"/>
                <a:ea typeface="微软雅黑" panose="020B0503020204020204" charset="-122"/>
              </a:rPr>
              <a:t>?”</a:t>
            </a:r>
            <a:endParaRPr lang="zh-CN" altLang="en-US"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48260" y="2376069"/>
            <a:ext cx="7649316" cy="2778125"/>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本诗尾联用了唐代李揆的典故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以下对此进行的赏析不正确的两项是</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本联用李揆的典故准确贴切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因为苏轼兄弟在当时声名卓著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与李揆非常相似。</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中原地域辽阔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人才济济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豪杰辈出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即使卓越如苏氏兄弟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也不敢自居第一。</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从李揆的故事推断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如果苏辙承认自己的家世第一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很有可能被契丹君主扣留。</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苏轼告诫苏辙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作为大国使臣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切莫以家世傲人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而要展示出谦恭的君子风度。</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E. </a:t>
            </a:r>
            <a:r>
              <a:rPr lang="zh-CN" altLang="en-US" sz="1695" dirty="0">
                <a:latin typeface="微软雅黑" panose="020B0503020204020204" charset="-122"/>
                <a:ea typeface="微软雅黑" panose="020B0503020204020204" charset="-122"/>
              </a:rPr>
              <a:t>苏轼与苏辙兄弟情深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此时更为远行的弟弟担心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希望他小心谨慎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平安归来。</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nvGrpSpPr>
          <p:cNvPr id="14" name="组合 13"/>
          <p:cNvGrpSpPr/>
          <p:nvPr/>
        </p:nvGrpSpPr>
        <p:grpSpPr>
          <a:xfrm>
            <a:off x="751876" y="1972786"/>
            <a:ext cx="1339195" cy="398780"/>
            <a:chOff x="2074961" y="4325980"/>
            <a:chExt cx="3140377" cy="626664"/>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165748" y="4325980"/>
              <a:ext cx="3049590" cy="626664"/>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46547" y="2071274"/>
            <a:ext cx="7760151" cy="18564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86069" y="2410332"/>
            <a:ext cx="7619048" cy="111061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答非所问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运用李揆的典故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不是为了说明苏轼兄弟不敢自居第一。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苏轼使用李揆的典故是要告诉苏辙要是单于询问家世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回复时要小心谨慎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要像李揆那样不说自己是“中朝第一人”。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812622" y="3106180"/>
            <a:ext cx="7619048" cy="2345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87473" y="3189306"/>
            <a:ext cx="7619048"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表现了诗人旷达的性格。苏轼兄弟情谊深重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但诗人远在杭州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与在京城的苏辙已是天各一方。这次虽是远别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诗人表示也不会做儿女之态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悲伤落泪。</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本题的答题范围是“首联”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题干一共有两问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第一问是性格特点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第二问是分析。答题时一定要答出这两问。首联写的是诗人寄居他乡总是与兄弟隔着云海遥遥相望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但诗人不会因为兄弟远赴异国就落泪沾湿衣襟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这表明了诗人旷达、洒脱的性格特点。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TextBox 68"/>
          <p:cNvSpPr txBox="1"/>
          <p:nvPr/>
        </p:nvSpPr>
        <p:spPr>
          <a:xfrm>
            <a:off x="807293" y="2015856"/>
            <a:ext cx="7560861" cy="1662430"/>
          </a:xfrm>
          <a:prstGeom prst="rect">
            <a:avLst/>
          </a:prstGeom>
          <a:noFill/>
        </p:spPr>
        <p:txBody>
          <a:bodyPr wrap="square" rtlCol="0">
            <a:spAutoFit/>
          </a:bodyPr>
          <a:lstStyle/>
          <a:p>
            <a:pPr algn="just">
              <a:lnSpc>
                <a:spcPct val="130000"/>
              </a:lnSpc>
              <a:spcAft>
                <a:spcPts val="0"/>
              </a:spcAft>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zh-CN" altLang="en-US" sz="1540" b="1" dirty="0">
                <a:solidFill>
                  <a:srgbClr val="EF8340"/>
                </a:solidFill>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人物形象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本诗首联表现了诗人什么样的性格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请加以分析。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696060" y="3429000"/>
            <a:ext cx="7726665" cy="20227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25444" y="3485291"/>
            <a:ext cx="7619048" cy="17900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塑造了一个与自己兄弟情深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又不畏艰辛、富有才华、热爱国家、堪当大任的使者形象。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本题考查分析人物形象的特点。要理解“云海相望”是兄弟两人天各一方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还要理解“不辞”“使天骄识凤麟”“回看清禁月”“应梦武林春”等语句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然后进行归纳。</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TextBox 68"/>
          <p:cNvSpPr txBox="1"/>
          <p:nvPr/>
        </p:nvSpPr>
        <p:spPr>
          <a:xfrm>
            <a:off x="720551" y="2348360"/>
            <a:ext cx="7560861" cy="1450340"/>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人物形象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诗歌除了塑造诗人自身形象外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还塑造了另外一个怎样的人物形象</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a:t>
            </a:r>
            <a:endParaRPr lang="zh-CN" altLang="en-US" sz="1695" dirty="0">
              <a:latin typeface="微软雅黑" panose="020B0503020204020204" charset="-122"/>
              <a:ea typeface="微软雅黑" panose="020B0503020204020204" charset="-122"/>
            </a:endParaRPr>
          </a:p>
        </p:txBody>
      </p:sp>
      <p:grpSp>
        <p:nvGrpSpPr>
          <p:cNvPr id="13" name="组合 12"/>
          <p:cNvGrpSpPr/>
          <p:nvPr/>
        </p:nvGrpSpPr>
        <p:grpSpPr>
          <a:xfrm>
            <a:off x="778528" y="1924357"/>
            <a:ext cx="1304215" cy="443346"/>
            <a:chOff x="2074961" y="4329310"/>
            <a:chExt cx="3106169" cy="622787"/>
          </a:xfrm>
        </p:grpSpPr>
        <p:pic>
          <p:nvPicPr>
            <p:cNvPr id="14"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083856" y="4391914"/>
              <a:ext cx="3097274" cy="560183"/>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49106" y="3135289"/>
            <a:ext cx="7619048" cy="20504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49106" y="3150914"/>
            <a:ext cx="7619048"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凤麟”指凤凰与麒麟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凤”是传说中的祥瑞之鸟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麟”是传说中的仁德之兽。这一物象的作用有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一是在诗中用其比喻义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喻杰出的、罕见的人才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二是以之代子由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既指子由之美德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更见国家之仁惠。作者用“凤麟”二字盛赞自己的兄弟。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本题考查赏析物象。要结合诗中描写物象的句子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注意分析其比喻义和使用这一物象的目的。</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TextBox 68"/>
          <p:cNvSpPr txBox="1"/>
          <p:nvPr/>
        </p:nvSpPr>
        <p:spPr>
          <a:xfrm>
            <a:off x="807293" y="2015856"/>
            <a:ext cx="7560861" cy="1790065"/>
          </a:xfrm>
          <a:prstGeom prst="rect">
            <a:avLst/>
          </a:prstGeom>
          <a:noFill/>
        </p:spPr>
        <p:txBody>
          <a:bodyPr wrap="square" rtlCol="0">
            <a:spAutoFit/>
          </a:bodyPr>
          <a:lstStyle/>
          <a:p>
            <a:pPr algn="just">
              <a:lnSpc>
                <a:spcPct val="130000"/>
              </a:lnSpc>
              <a:spcAft>
                <a:spcPts val="0"/>
              </a:spcAft>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事物形象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诗中的“凤麟”这一物象有什么作用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试简要分析。</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803677" y="3290456"/>
            <a:ext cx="7619048" cy="20504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3373582"/>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一是描写了遥远边地的“沙漠”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来借代异国他乡。二是描写了京城的“月”、杭州的“春”。作者以此来劝勉兄弟出使契丹不要忘记故国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且突出兄弟间的情谊深重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描写这样的景象有利于突出诗的主旨。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注意诗中“沙漠”以景物形象来代地域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京城、杭州的景物形象则是通过不同的意象来描写的。</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TextBox 68"/>
          <p:cNvSpPr txBox="1"/>
          <p:nvPr/>
        </p:nvSpPr>
        <p:spPr>
          <a:xfrm>
            <a:off x="807293" y="2015856"/>
            <a:ext cx="7560861" cy="1790065"/>
          </a:xfrm>
          <a:prstGeom prst="rect">
            <a:avLst/>
          </a:prstGeom>
          <a:noFill/>
        </p:spPr>
        <p:txBody>
          <a:bodyPr wrap="square" rtlCol="0">
            <a:spAutoFit/>
          </a:bodyPr>
          <a:lstStyle/>
          <a:p>
            <a:pPr algn="just">
              <a:lnSpc>
                <a:spcPct val="130000"/>
              </a:lnSpc>
              <a:spcAft>
                <a:spcPts val="0"/>
              </a:spcAft>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景物形象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诗的第三联运用想象描写了什么样的景象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这样写有什么用意</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619048" cy="30819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1999441"/>
            <a:ext cx="7619048" cy="21304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这些年我寄居他乡总是与你隔着云海遥遥相望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哪里会因为你远赴异国就落泪沾湿衣襟。你不辞劳苦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任由驿站的骏马傲风斗雪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你尽管快马加鞭吧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要让自诩一代天骄的契丹认识一下我朝的才俊。身处沙漠之地你定会回望皇宫上方的那轮明月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也定将越过千山万水梦见杭州风光旖旎的春天。单于要是询问你的家世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回复时可要小心谨慎啊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要像李揆那样不说自己是大宋最杰出之人。</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23549" y="2548549"/>
            <a:ext cx="7587066"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(3)</a:t>
            </a:r>
            <a:r>
              <a:rPr lang="zh-CN" altLang="en-US" sz="1695" dirty="0">
                <a:latin typeface="微软雅黑" panose="020B0503020204020204" charset="-122"/>
                <a:ea typeface="微软雅黑" panose="020B0503020204020204" charset="-122"/>
                <a:cs typeface="Times New Roman" panose="02020603050405020304" pitchFamily="18" charset="0"/>
              </a:rPr>
              <a:t>题目提供的信息</a:t>
            </a: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 __________________________________________________________________________________________________________________________________________________________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
        <p:nvSpPr>
          <p:cNvPr id="8" name="矩形 7"/>
          <p:cNvSpPr/>
          <p:nvPr/>
        </p:nvSpPr>
        <p:spPr>
          <a:xfrm>
            <a:off x="662365" y="3867088"/>
            <a:ext cx="7701516" cy="997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69334" y="4130700"/>
            <a:ext cx="7585353"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“野歌”的意思是“在田野中放声高歌”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题目点明了地点、事件。</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10" name="组合 9"/>
          <p:cNvGrpSpPr/>
          <p:nvPr/>
        </p:nvGrpSpPr>
        <p:grpSpPr>
          <a:xfrm>
            <a:off x="772071" y="1984346"/>
            <a:ext cx="1372216" cy="398780"/>
            <a:chOff x="2074961" y="4329308"/>
            <a:chExt cx="2862886" cy="597521"/>
          </a:xfrm>
        </p:grpSpPr>
        <p:pic>
          <p:nvPicPr>
            <p:cNvPr id="12"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3" name="矩形 12"/>
            <p:cNvSpPr/>
            <p:nvPr/>
          </p:nvSpPr>
          <p:spPr>
            <a:xfrm>
              <a:off x="2224626" y="4329308"/>
              <a:ext cx="2713221" cy="597521"/>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807293" y="2015856"/>
            <a:ext cx="7560861" cy="3393440"/>
          </a:xfrm>
          <a:prstGeom prst="rect">
            <a:avLst/>
          </a:prstGeom>
          <a:noFill/>
        </p:spPr>
        <p:txBody>
          <a:bodyPr wrap="square" rtlCol="0">
            <a:spAutoFit/>
          </a:bodyPr>
          <a:lstStyle/>
          <a:p>
            <a:pPr algn="just">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3. </a:t>
            </a:r>
            <a:r>
              <a:rPr lang="en-US" altLang="zh-CN" sz="1695" dirty="0">
                <a:latin typeface="微软雅黑" panose="020B0503020204020204" charset="-122"/>
                <a:ea typeface="微软雅黑" panose="020B0503020204020204" charset="-122"/>
              </a:rPr>
              <a:t> [2016·</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Ⅰ] </a:t>
            </a:r>
            <a:r>
              <a:rPr lang="zh-CN" altLang="en-US" sz="1695" dirty="0">
                <a:latin typeface="微软雅黑" panose="020B0503020204020204" charset="-122"/>
                <a:ea typeface="微软雅黑" panose="020B0503020204020204" charset="-122"/>
              </a:rPr>
              <a:t>阅读下面这首唐诗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金陵望汉江</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李　白</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汉江回万里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派作九龙盘</a:t>
            </a:r>
            <a:r>
              <a:rPr lang="zh-CN" altLang="en-US" sz="1695" baseline="30000"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。横溃豁中国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崔嵬飞迅湍。</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六帝沦亡后</a:t>
            </a:r>
            <a:r>
              <a:rPr lang="zh-CN" altLang="en-US" sz="1695" baseline="30000" dirty="0">
                <a:latin typeface="微软雅黑" panose="020B0503020204020204" charset="-122"/>
                <a:ea typeface="微软雅黑" panose="020B0503020204020204" charset="-122"/>
              </a:rPr>
              <a:t>②</a:t>
            </a:r>
            <a:r>
              <a:rPr lang="en-US" altLang="zh-CN" sz="1695" baseline="30000"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三吴不足观</a:t>
            </a:r>
            <a:r>
              <a:rPr lang="zh-CN" altLang="en-US" sz="1695" baseline="30000" dirty="0">
                <a:latin typeface="微软雅黑" panose="020B0503020204020204" charset="-122"/>
                <a:ea typeface="微软雅黑" panose="020B0503020204020204" charset="-122"/>
              </a:rPr>
              <a:t>③</a:t>
            </a:r>
            <a:r>
              <a:rPr lang="zh-CN" altLang="en-US" sz="1695" dirty="0">
                <a:latin typeface="微软雅黑" panose="020B0503020204020204" charset="-122"/>
                <a:ea typeface="微软雅黑" panose="020B0503020204020204" charset="-122"/>
              </a:rPr>
              <a:t>。我君混区宇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垂拱众流安。</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今日任公子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沧浪罢钓竿</a:t>
            </a:r>
            <a:r>
              <a:rPr lang="zh-CN" altLang="en-US" sz="1695" baseline="30000" dirty="0">
                <a:latin typeface="微软雅黑" panose="020B0503020204020204" charset="-122"/>
                <a:ea typeface="微软雅黑" panose="020B0503020204020204" charset="-122"/>
              </a:rPr>
              <a:t>④</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nSpc>
                <a:spcPct val="130000"/>
              </a:lnSpc>
              <a:spcAft>
                <a:spcPts val="0"/>
              </a:spcAft>
            </a:pPr>
            <a:r>
              <a:rPr lang="zh-CN" altLang="en-US" sz="1695"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①派</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河的支流。长江在湖北、江西一带</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分为很多支流。②六帝</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代指六朝。③三吴</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古吴地后分为三</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即吴兴、吴郡、会稽。④这两句的意思是</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当今任公子已无须垂钓了</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因为江海中已无巨鱼</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比喻已无危害国家的巨寇。任公子是</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庄子</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中的传说人物</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他用很大的钓钩和极多的食饵钓起一条巨大的鱼。</a:t>
            </a:r>
            <a:endParaRPr lang="zh-CN" altLang="en-US"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63394" y="2379680"/>
            <a:ext cx="7649316" cy="1354455"/>
          </a:xfrm>
          <a:prstGeom prst="rect">
            <a:avLst/>
          </a:prstGeom>
          <a:noFill/>
        </p:spPr>
        <p:txBody>
          <a:bodyPr wrap="square" rtlCol="0">
            <a:spAutoFit/>
          </a:bodyPr>
          <a:lstStyle/>
          <a:p>
            <a:pPr algn="just">
              <a:lnSpc>
                <a:spcPct val="130000"/>
              </a:lnSpc>
              <a:spcAft>
                <a:spcPts val="0"/>
              </a:spcAft>
            </a:pPr>
            <a:r>
              <a:rPr lang="zh-CN" altLang="en-US" sz="1540" b="1" dirty="0">
                <a:solidFill>
                  <a:srgbClr val="EF8340"/>
                </a:solidFill>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景物形象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诗的前四句描写了什么样的景象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这样写有什么用意</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nvGrpSpPr>
          <p:cNvPr id="14" name="组合 13"/>
          <p:cNvGrpSpPr/>
          <p:nvPr/>
        </p:nvGrpSpPr>
        <p:grpSpPr>
          <a:xfrm>
            <a:off x="751876" y="1972786"/>
            <a:ext cx="1339195" cy="398780"/>
            <a:chOff x="2074961" y="4325980"/>
            <a:chExt cx="3140377" cy="626664"/>
          </a:xfrm>
        </p:grpSpPr>
        <p:pic>
          <p:nvPicPr>
            <p:cNvPr id="15"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6" name="矩形 15"/>
            <p:cNvSpPr/>
            <p:nvPr/>
          </p:nvSpPr>
          <p:spPr>
            <a:xfrm>
              <a:off x="2165748" y="4325980"/>
              <a:ext cx="3049590" cy="626664"/>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11" name="矩形 10"/>
          <p:cNvSpPr/>
          <p:nvPr/>
        </p:nvSpPr>
        <p:spPr>
          <a:xfrm>
            <a:off x="799433" y="3388994"/>
            <a:ext cx="7760151" cy="18564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790591" y="3383467"/>
            <a:ext cx="7619048" cy="17900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这四句描写了江水万流横溃、水势浩瀚、气势宏大的景象。作者以此为下文颂扬盛唐天下一家、国运兴盛积蓄气势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有利于突出诗的主旨。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诗歌的前四句写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长江延绵曲折长达万里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分作九条支流就如同九条巨龙盘踞。江水四溢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泛滥于中国大地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波涛汹涌迅疾奔流。这呈现出一派气势恢宏的浩瀚景象。作者这样写主要是为下文赞颂唐王朝兴盛张本蓄势。</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696060" y="3106180"/>
            <a:ext cx="7735610" cy="2345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87473" y="3189306"/>
            <a:ext cx="7619048" cy="17900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作者以水无巨鱼代指世无巨寇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表达了对大唐一统天下、开创盛世伟绩的歌颂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作者自比任公子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觉得在太平盛世没有机会施展才干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不免流露出一丝英雄无用武之地的失落。</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作答本题要结合注释④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其一表达了对唐朝盛世所创立伟绩的歌颂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其二表达了如任公子一般有才干的自己无法施展才华的感叹之情。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TextBox 68"/>
          <p:cNvSpPr txBox="1"/>
          <p:nvPr/>
        </p:nvSpPr>
        <p:spPr>
          <a:xfrm>
            <a:off x="753385" y="2050805"/>
            <a:ext cx="7560861" cy="1662430"/>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诗中运用任公子的典故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表达了什么样的思想感情</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8"/>
          <p:cNvSpPr txBox="1"/>
          <p:nvPr/>
        </p:nvSpPr>
        <p:spPr>
          <a:xfrm>
            <a:off x="720551" y="2348360"/>
            <a:ext cx="7560861" cy="3149600"/>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下列对本诗的理解不正确的一项是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前两句写长江气势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称长江延绵曲折长达万里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分作九条支流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就如同盘踞的九条巨龙。</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第三、四句写长江特点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既写江水泛滥危害百姓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也写江水直下东海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水势浩瀚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气势磅礴。</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第五、六句转入评论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说六代的帝王沉寂沦亡之后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三吴已没有了昔日之盛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无足称赏。</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第七、八句用词有意蕴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众流安”本指各条江河都平稳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借指国泰民安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政治稳定。</a:t>
            </a:r>
            <a:endParaRPr lang="zh-CN" altLang="en-US" sz="1695" dirty="0">
              <a:latin typeface="微软雅黑" panose="020B0503020204020204" charset="-122"/>
              <a:ea typeface="微软雅黑" panose="020B0503020204020204" charset="-122"/>
            </a:endParaRPr>
          </a:p>
        </p:txBody>
      </p:sp>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778528" y="1924357"/>
            <a:ext cx="1304215" cy="443346"/>
            <a:chOff x="2074961" y="4329310"/>
            <a:chExt cx="3106169" cy="622787"/>
          </a:xfrm>
        </p:grpSpPr>
        <p:pic>
          <p:nvPicPr>
            <p:cNvPr id="14"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083856" y="4391914"/>
              <a:ext cx="3097274" cy="560183"/>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2126691"/>
            <a:ext cx="7726665" cy="9143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7912" y="2182982"/>
            <a:ext cx="7619048"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曲解文意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写江水泛滥危害百姓”完全错误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应是“江水四溢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一派雄壮气象”。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49106" y="3318165"/>
            <a:ext cx="7619048" cy="16780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2537" y="3450406"/>
            <a:ext cx="7619048" cy="145034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指作者所在的李唐王朝的国君。第二问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这是一个有雄才大略、一统天下而又治国有方的有作为的君主形象。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本题考查分析人物形象的特点。要理解“混区宇”“垂拱”“众流安”的意思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然后进行归纳。</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TextBox 68"/>
          <p:cNvSpPr txBox="1"/>
          <p:nvPr/>
        </p:nvSpPr>
        <p:spPr>
          <a:xfrm>
            <a:off x="807293" y="2015856"/>
            <a:ext cx="7560861" cy="1790065"/>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人物形象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我君”指谁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这是一个怎样的形象</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803677" y="3290456"/>
            <a:ext cx="7619048" cy="20504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3373582"/>
            <a:ext cx="7619048"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水流漫长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如“回万里”。②支流众多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如“派作九龙盘”。③浩大湍急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如“飞迅湍”。④雄壮磅礴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如“横溃”“崔嵬”。</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本题考查分析物象的特点。要结合诗中对物象“汉江”的描写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分析出它的特点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注意归纳要准确。</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TextBox 68"/>
          <p:cNvSpPr txBox="1"/>
          <p:nvPr/>
        </p:nvSpPr>
        <p:spPr>
          <a:xfrm>
            <a:off x="807293" y="2015856"/>
            <a:ext cx="7560861" cy="1790065"/>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事物形象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诗中的“汉江”有什么特点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试简要分析。</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619048" cy="30819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1999441"/>
            <a:ext cx="7619048"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长江延绵曲折长达万里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分作如同盘踞的九条巨龙一样的九条支流。江水四溢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泛滥于中国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波涛汹涌迅疾奔流。六代的帝王沉寂沦亡之后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三吴已没有了昔日的盛况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无足称赏。我朝圣明之君统一天下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垂衣拱手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无为而治。今天的任公子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已无须沧海垂钓而罢竿了。</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778528" y="1988147"/>
            <a:ext cx="1303727" cy="417053"/>
            <a:chOff x="2074961" y="4329310"/>
            <a:chExt cx="2995314" cy="597458"/>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082421" y="4335122"/>
              <a:ext cx="2987854" cy="571281"/>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考点精讲</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11" name="TextBox 68"/>
          <p:cNvSpPr txBox="1"/>
          <p:nvPr/>
        </p:nvSpPr>
        <p:spPr>
          <a:xfrm>
            <a:off x="775086" y="2412525"/>
            <a:ext cx="7614709" cy="1450340"/>
          </a:xfrm>
          <a:prstGeom prst="rect">
            <a:avLst/>
          </a:prstGeom>
          <a:noFill/>
        </p:spPr>
        <p:txBody>
          <a:bodyPr wrap="square" rtlCol="0">
            <a:spAutoFit/>
          </a:bodyPr>
          <a:lstStyle/>
          <a:p>
            <a:pPr algn="just">
              <a:lnSpc>
                <a:spcPct val="130000"/>
              </a:lnSpc>
              <a:spcAft>
                <a:spcPts val="0"/>
              </a:spcAft>
            </a:pPr>
            <a:r>
              <a:rPr lang="zh-CN" altLang="en-US" sz="1695" dirty="0">
                <a:latin typeface="微软雅黑" panose="020B0503020204020204" charset="-122"/>
                <a:ea typeface="微软雅黑" panose="020B0503020204020204" charset="-122"/>
              </a:rPr>
              <a:t>       诗歌中的形象既指人物形象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包括诗人“我”的形象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又指诗歌中所描绘的景物、事物的形象。对叙事诗而言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诗中的“人”和“事”是形象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对写景诗、状物诗而言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诗中的“景”和“物”是形象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对抒情诗而言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诗中的抒情主人公是形象。诗歌中的形象大致有以下几种</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14314" y="2395696"/>
            <a:ext cx="7642045" cy="3489325"/>
          </a:xfrm>
          <a:prstGeom prst="rect">
            <a:avLst/>
          </a:prstGeom>
          <a:noFill/>
        </p:spPr>
        <p:txBody>
          <a:bodyPr wrap="square" rtlCol="0">
            <a:spAutoFit/>
          </a:bodyPr>
          <a:lstStyle/>
          <a:p>
            <a:pPr>
              <a:lnSpc>
                <a:spcPct val="130000"/>
              </a:lnSpc>
              <a:spcAft>
                <a:spcPts val="0"/>
              </a:spcAft>
            </a:pPr>
            <a:endParaRPr lang="en-US" altLang="zh-CN" sz="1695" b="1" dirty="0">
              <a:latin typeface="微软雅黑" panose="020B0503020204020204" charset="-122"/>
              <a:ea typeface="微软雅黑" panose="020B0503020204020204" charset="-122"/>
            </a:endParaRPr>
          </a:p>
          <a:p>
            <a:pPr>
              <a:lnSpc>
                <a:spcPct val="130000"/>
              </a:lnSpc>
              <a:spcAft>
                <a:spcPts val="0"/>
              </a:spcAft>
            </a:pPr>
            <a:r>
              <a:rPr lang="zh-CN" altLang="en-US" sz="1695" dirty="0">
                <a:latin typeface="微软雅黑" panose="020B0503020204020204" charset="-122"/>
                <a:ea typeface="微软雅黑" panose="020B0503020204020204" charset="-122"/>
              </a:rPr>
              <a:t>       诗歌中的人物形象包括主观形象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作品塑造的抒情主人公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和客观形象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作者描写的人物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。在理解人物形象时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要抓住人物的语言、神态、动作、心理、细节的描写及侧面、环境描写的烘托渲染来概括人物的特点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要结合作者的处境和写作背景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分析作者塑造的人物的意义。</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一、诗中主人公形象</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在偏重叙事的诗歌作品中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作者往往借助笔下塑造的人物来表达自己对生活的感受、对社会的看法或寄托自己的理想。如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刻画了勤劳善良而又清醒刚烈的女主人公形象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孔雀东南飞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刻画了同封建家长制做斗争的刘兰芝、焦仲卿的形象。</a:t>
            </a:r>
            <a:endParaRPr lang="zh-CN" altLang="en-US"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689188" y="2265234"/>
            <a:ext cx="7765747" cy="743530"/>
            <a:chOff x="1886465" y="2719080"/>
            <a:chExt cx="20181234" cy="1932249"/>
          </a:xfrm>
        </p:grpSpPr>
        <p:sp>
          <p:nvSpPr>
            <p:cNvPr id="10" name="矩形 9"/>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53"/>
            <p:cNvSpPr txBox="1"/>
            <p:nvPr/>
          </p:nvSpPr>
          <p:spPr>
            <a:xfrm>
              <a:off x="1886465" y="2732139"/>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知识储备</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sp>
        <p:nvSpPr>
          <p:cNvPr id="4" name="文本框 3"/>
          <p:cNvSpPr txBox="1"/>
          <p:nvPr/>
        </p:nvSpPr>
        <p:spPr>
          <a:xfrm>
            <a:off x="778528" y="1995963"/>
            <a:ext cx="2158719" cy="614045"/>
          </a:xfrm>
          <a:prstGeom prst="rect">
            <a:avLst/>
          </a:prstGeom>
          <a:noFill/>
        </p:spPr>
        <p:txBody>
          <a:bodyPr wrap="square" rtlCol="0">
            <a:spAutoFit/>
          </a:bodyPr>
          <a:lstStyle/>
          <a:p>
            <a:r>
              <a:rPr lang="zh-CN" altLang="en-US" sz="1695" b="1" dirty="0">
                <a:latin typeface="微软雅黑" panose="020B0503020204020204" charset="-122"/>
                <a:ea typeface="微软雅黑" panose="020B0503020204020204" charset="-122"/>
              </a:rPr>
              <a:t>题型一　人物形象</a:t>
            </a:r>
            <a:endParaRPr lang="en-US" altLang="zh-CN" sz="1695" b="1" dirty="0">
              <a:latin typeface="微软雅黑" panose="020B0503020204020204" charset="-122"/>
              <a:ea typeface="微软雅黑" panose="020B0503020204020204" charset="-122"/>
            </a:endParaRPr>
          </a:p>
          <a:p>
            <a:endParaRPr lang="zh-CN" altLang="en-US" sz="1695"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45769" y="1881357"/>
            <a:ext cx="7587066" cy="2470150"/>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(4)</a:t>
            </a:r>
            <a:r>
              <a:rPr lang="zh-CN" altLang="en-US" sz="1695" dirty="0">
                <a:latin typeface="微软雅黑" panose="020B0503020204020204" charset="-122"/>
                <a:ea typeface="微软雅黑" panose="020B0503020204020204" charset="-122"/>
                <a:cs typeface="Times New Roman" panose="02020603050405020304" pitchFamily="18" charset="0"/>
              </a:rPr>
              <a:t>理解“诗家语”</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①含省略成分的词语和句子</a:t>
            </a:r>
            <a:r>
              <a:rPr lang="en-US" altLang="zh-CN" sz="1695" dirty="0">
                <a:latin typeface="微软雅黑" panose="020B0503020204020204" charset="-122"/>
                <a:ea typeface="微软雅黑" panose="020B0503020204020204" charset="-122"/>
                <a:cs typeface="Times New Roman" panose="02020603050405020304" pitchFamily="18" charset="0"/>
              </a:rPr>
              <a:t>: 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②</a:t>
            </a:r>
            <a:r>
              <a:rPr lang="zh-CN" altLang="en-US" sz="1695" dirty="0">
                <a:latin typeface="微软雅黑" panose="020B0503020204020204" charset="-122"/>
                <a:ea typeface="微软雅黑" panose="020B0503020204020204" charset="-122"/>
                <a:cs typeface="Times New Roman" panose="02020603050405020304" pitchFamily="18" charset="0"/>
              </a:rPr>
              <a:t>翻译诗歌正文</a:t>
            </a: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_____________________________________________________________________________ </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
        <p:nvSpPr>
          <p:cNvPr id="8" name="矩形 7"/>
          <p:cNvSpPr/>
          <p:nvPr/>
        </p:nvSpPr>
        <p:spPr>
          <a:xfrm>
            <a:off x="745769" y="3429000"/>
            <a:ext cx="7672971" cy="21058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33388" y="3429000"/>
            <a:ext cx="7585353"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①“歌田中”是“歌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田中”的省略。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②拉开山桑木制成的弓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仰天射出用乌鸦羽毛作为箭羽的箭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高空衔着芦苇的大雁应声中箭而落。我穿着宽大的黑色粗麻布衣服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迎着呼啸的北风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在田野里饮酒高歌到黄昏。大丈夫虽遭受困顿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才志不能施展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但心并不沉沦。我愤怒地问天公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为什么会做有枯有荣这样不公平的安排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凛冽的寒风终将过去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和煦的春风拂绿枯柳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缀满嫩绿的柳条好像轻烟笼罩一般摇曳多姿。</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4169410"/>
          </a:xfrm>
          <a:prstGeom prst="rect">
            <a:avLst/>
          </a:prstGeom>
          <a:noFill/>
        </p:spPr>
        <p:txBody>
          <a:bodyPr wrap="square" rtlCol="0">
            <a:spAutoFit/>
          </a:bodyPr>
          <a:lstStyle/>
          <a:p>
            <a:pPr algn="just">
              <a:lnSpc>
                <a:spcPct val="130000"/>
              </a:lnSpc>
              <a:spcAft>
                <a:spcPts val="0"/>
              </a:spcAft>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gn="just">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阅读下面这首唐诗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完成后面的题目。</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送邹明府游灵武</a:t>
            </a:r>
            <a:r>
              <a:rPr lang="en-US" altLang="zh-CN" sz="1695" baseline="30000" dirty="0">
                <a:latin typeface="微软雅黑" panose="020B0503020204020204" charset="-122"/>
                <a:ea typeface="微软雅黑" panose="020B0503020204020204" charset="-122"/>
              </a:rPr>
              <a:t>[</a:t>
            </a:r>
            <a:r>
              <a:rPr lang="zh-CN" altLang="en-US" sz="1695" baseline="30000" dirty="0">
                <a:latin typeface="微软雅黑" panose="020B0503020204020204" charset="-122"/>
                <a:ea typeface="微软雅黑" panose="020B0503020204020204" charset="-122"/>
              </a:rPr>
              <a:t>注</a:t>
            </a:r>
            <a:r>
              <a:rPr lang="en-US" altLang="zh-CN" sz="1695" baseline="30000" dirty="0">
                <a:latin typeface="微软雅黑" panose="020B0503020204020204" charset="-122"/>
                <a:ea typeface="微软雅黑" panose="020B0503020204020204" charset="-122"/>
              </a:rPr>
              <a:t>]</a:t>
            </a:r>
            <a:endParaRPr lang="en-US" altLang="zh-CN" sz="1695" baseline="30000"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贾　岛</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曾宰西畿县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三年马不肥。债多凭剑与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官满载书归。</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边雪藏行径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林风透卧衣。灵州听晓角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客馆未开扉。</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明府</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对县令的尊称。灵武</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灵州</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治所在今宁夏灵武县</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a:t>
            </a:r>
            <a:endParaRPr lang="zh-CN" altLang="en-US" sz="1540"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请概括邹明府这个人物形象的主要特点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并做简要分析。</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64783" y="2017080"/>
            <a:ext cx="7632793" cy="32297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64783" y="2015856"/>
            <a:ext cx="7669534" cy="308737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诗中邹明府形象的主要特点是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清正廉洁。三年县令任满离去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马依旧瘦弱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随身相伴的还是那些书。如今冒雪远游朔方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前程艰险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单薄的衣衫哪抵得住透骨寒风。正是通过这些细节的刻画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展现了邹明府至清至廉的形象。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本题考查鉴赏诗歌人物形象。对人物形象的理解主要依据作者刻画人物的艺术手法。“曾宰西畿县”交代邹明府的身份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县令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同时也照应标题。“三年马不肥”是细节描写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侧面烘托邹明府清正廉洁。“债多凭剑与”运用典故对其生活细节进行描写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写出邹明府生活的清贫艰辛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官满载书归”写出邹明府满腹书卷之气。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64783" y="2017080"/>
            <a:ext cx="7632793" cy="32297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64783" y="2015856"/>
            <a:ext cx="7669534" cy="179006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你曾任西畿县令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任职三年连瘦马也没有喂肥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欠下的债务靠卖剑去还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任期满时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车子只是满载着书而归。边塞的飞雪藏匿了你的足迹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林中刺骨的寒风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穿透你睡觉时的衣服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到了灵州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每天都能听到报晓的号角声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但深居客馆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你不曾打开门扉。</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5968" y="1905021"/>
            <a:ext cx="7642045" cy="1450340"/>
          </a:xfrm>
          <a:prstGeom prst="rect">
            <a:avLst/>
          </a:prstGeom>
          <a:noFill/>
        </p:spPr>
        <p:txBody>
          <a:bodyPr wrap="square" rtlCol="0">
            <a:spAutoFit/>
          </a:bodyPr>
          <a:lstStyle/>
          <a:p>
            <a:pPr>
              <a:lnSpc>
                <a:spcPct val="130000"/>
              </a:lnSpc>
              <a:spcAft>
                <a:spcPts val="0"/>
              </a:spcAft>
            </a:pPr>
            <a:r>
              <a:rPr lang="zh-CN" altLang="en-US" sz="1695" dirty="0">
                <a:latin typeface="微软雅黑" panose="020B0503020204020204" charset="-122"/>
                <a:ea typeface="微软雅黑" panose="020B0503020204020204" charset="-122"/>
              </a:rPr>
              <a:t>二、诗人自身形象</a:t>
            </a:r>
            <a:endParaRPr lang="zh-CN" altLang="en-US" sz="1695" dirty="0">
              <a:latin typeface="微软雅黑" panose="020B0503020204020204" charset="-122"/>
              <a:ea typeface="微软雅黑" panose="020B0503020204020204" charset="-122"/>
            </a:endParaRPr>
          </a:p>
          <a:p>
            <a:pPr>
              <a:lnSpc>
                <a:spcPct val="130000"/>
              </a:lnSpc>
              <a:spcAft>
                <a:spcPts val="0"/>
              </a:spcAft>
            </a:pPr>
            <a:r>
              <a:rPr lang="zh-CN" altLang="en-US" sz="1695" dirty="0">
                <a:latin typeface="微软雅黑" panose="020B0503020204020204" charset="-122"/>
                <a:ea typeface="微软雅黑" panose="020B0503020204020204" charset="-122"/>
              </a:rPr>
              <a:t>　　诗人“我”的形象也就是抒情主人公的形象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实际上是“诗化了的作者”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是作者在诗中的“代言人”。在古代诗歌中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诗人的自身形象一般有以下九大类型</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spcAft>
                <a:spcPts val="0"/>
              </a:spcAft>
            </a:pPr>
            <a:r>
              <a:rPr lang="zh-CN" altLang="en-US"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58008" y="3082192"/>
          <a:ext cx="7739380" cy="2769235"/>
        </p:xfrm>
        <a:graphic>
          <a:graphicData uri="http://schemas.openxmlformats.org/drawingml/2006/table">
            <a:tbl>
              <a:tblPr firstRow="1" firstCol="1" bandRow="1">
                <a:tableStyleId>{5940675A-B579-460E-94D1-54222C63F5DA}</a:tableStyleId>
              </a:tblPr>
              <a:tblGrid>
                <a:gridCol w="1372235"/>
                <a:gridCol w="6367145"/>
              </a:tblGrid>
              <a:tr h="74993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示例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100965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忧国忧民、心系社稷的形象</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“国破山河在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城春草木深”</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杜甫《春望》</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描写了一片萧条的景象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“感时花溅泪”写诗人因感伤时局而落泪</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展现了其忧国忧民、心系社稷的形象</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100965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历经磨难、坚持追求的形象</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“亦余心之所善兮</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虽九死其犹未悔”“虽体解吾犹未变兮</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岂余心之可惩”</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屈原《离骚》</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再现了诗人不愿同流合污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不低头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不屈服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执着地追求真理的形象</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431165"/>
          </a:xfrm>
          <a:prstGeom prst="rect">
            <a:avLst/>
          </a:prstGeom>
          <a:noFill/>
        </p:spPr>
        <p:txBody>
          <a:bodyPr wrap="square" rtlCol="0">
            <a:spAutoFit/>
          </a:bodyPr>
          <a:lstStyle/>
          <a:p>
            <a:pPr algn="r">
              <a:lnSpc>
                <a:spcPct val="130000"/>
              </a:lnSpc>
              <a:spcAft>
                <a:spcPts val="0"/>
              </a:spcAft>
            </a:pPr>
            <a:r>
              <a:rPr lang="zh-CN" altLang="en-US" sz="1695" dirty="0">
                <a:latin typeface="微软雅黑" panose="020B0503020204020204" charset="-122"/>
                <a:ea typeface="微软雅黑" panose="020B0503020204020204" charset="-122"/>
              </a:rPr>
              <a:t>（续表） </a:t>
            </a:r>
            <a:endParaRPr lang="zh-CN" altLang="en-US"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613592" y="2420684"/>
          <a:ext cx="7783830" cy="3463290"/>
        </p:xfrm>
        <a:graphic>
          <a:graphicData uri="http://schemas.openxmlformats.org/drawingml/2006/table">
            <a:tbl>
              <a:tblPr firstRow="1" firstCol="1" bandRow="1">
                <a:tableStyleId>{5940675A-B579-460E-94D1-54222C63F5DA}</a:tableStyleId>
              </a:tblPr>
              <a:tblGrid>
                <a:gridCol w="1380490"/>
                <a:gridCol w="6403340"/>
              </a:tblGrid>
              <a:tr h="72199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示例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1009650">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胸怀宽广、豪放洒脱的形象</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“莫听穿林打叶声</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何妨吟啸且徐行。竹杖芒鞋轻胜马</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谁怕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一蓑烟雨任平生”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苏轼《定风波》</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让我们看到了词人在风雨中拄着竹杖</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穿着草鞋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吟啸徐行</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豪放洒脱的形象</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100965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金戈铁马、征战沙场的形象</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“但使龙城飞将在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不教胡马度阴山”</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王昌龄《出塞二首</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其一</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我们仿佛看到了一位英勇的战士形象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战争的艰辛与磨难不能改变他保家卫国的雄心壮志</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721995">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寄情山水、归隐田园的形象</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“晨兴理荒秽</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带月荷锄归”</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陶渊明《归园田居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其三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刻画了一个归隐田园、从事农耕的诗人形象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他热爱田园生活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安贫乐道</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431165"/>
          </a:xfrm>
          <a:prstGeom prst="rect">
            <a:avLst/>
          </a:prstGeom>
          <a:noFill/>
        </p:spPr>
        <p:txBody>
          <a:bodyPr wrap="square" rtlCol="0">
            <a:spAutoFit/>
          </a:bodyPr>
          <a:lstStyle/>
          <a:p>
            <a:pPr algn="r">
              <a:lnSpc>
                <a:spcPct val="130000"/>
              </a:lnSpc>
              <a:spcAft>
                <a:spcPts val="0"/>
              </a:spcAft>
            </a:pPr>
            <a:r>
              <a:rPr lang="zh-CN" altLang="en-US" sz="1695" dirty="0">
                <a:latin typeface="微软雅黑" panose="020B0503020204020204" charset="-122"/>
                <a:ea typeface="微软雅黑" panose="020B0503020204020204" charset="-122"/>
              </a:rPr>
              <a:t>（续表） </a:t>
            </a:r>
            <a:endParaRPr lang="zh-CN" altLang="en-US"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613592" y="2420684"/>
          <a:ext cx="7783830" cy="2320925"/>
        </p:xfrm>
        <a:graphic>
          <a:graphicData uri="http://schemas.openxmlformats.org/drawingml/2006/table">
            <a:tbl>
              <a:tblPr firstRow="1" firstCol="1" bandRow="1">
                <a:tableStyleId>{5940675A-B579-460E-94D1-54222C63F5DA}</a:tableStyleId>
              </a:tblPr>
              <a:tblGrid>
                <a:gridCol w="1380490"/>
                <a:gridCol w="6403340"/>
              </a:tblGrid>
              <a:tr h="63817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示例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100965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藐视权贵、傲岸不羁的形象</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“安能摧眉折腰事权贵</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使我不得开心颜</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李白《梦游天姥吟留别》</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表现了诗人淡泊名利、傲视权贵的品质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也反映了他傲岸不羁、豪放洒脱的性格</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67310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寂寞愁苦、身世飘零的形象</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李清照的《声声慢》中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描绘了一个流落无依、形影相吊、漂泊江南的词人形象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亡国之痛、孀居之悲、沦落之苦齐上心头</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431165"/>
          </a:xfrm>
          <a:prstGeom prst="rect">
            <a:avLst/>
          </a:prstGeom>
          <a:noFill/>
        </p:spPr>
        <p:txBody>
          <a:bodyPr wrap="square" rtlCol="0">
            <a:spAutoFit/>
          </a:bodyPr>
          <a:lstStyle/>
          <a:p>
            <a:pPr algn="r">
              <a:lnSpc>
                <a:spcPct val="130000"/>
              </a:lnSpc>
              <a:spcAft>
                <a:spcPts val="0"/>
              </a:spcAft>
            </a:pPr>
            <a:r>
              <a:rPr lang="zh-CN" altLang="en-US" sz="1695" dirty="0">
                <a:latin typeface="微软雅黑" panose="020B0503020204020204" charset="-122"/>
                <a:ea typeface="微软雅黑" panose="020B0503020204020204" charset="-122"/>
              </a:rPr>
              <a:t>（续表） </a:t>
            </a:r>
            <a:endParaRPr lang="zh-CN" altLang="en-US"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613592" y="2420684"/>
          <a:ext cx="7783830" cy="2769235"/>
        </p:xfrm>
        <a:graphic>
          <a:graphicData uri="http://schemas.openxmlformats.org/drawingml/2006/table">
            <a:tbl>
              <a:tblPr firstRow="1" firstCol="1" bandRow="1">
                <a:tableStyleId>{5940675A-B579-460E-94D1-54222C63F5DA}</a:tableStyleId>
              </a:tblPr>
              <a:tblGrid>
                <a:gridCol w="1380490"/>
                <a:gridCol w="6403340"/>
              </a:tblGrid>
              <a:tr h="74993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示例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1009650">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怀才不遇、壮志难酬的形象</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“塞上长城空自许</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镜中衰鬓已先斑”</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陆游《书愤》</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诗人大志落空</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而揽镜自照</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却是年华不再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衰鬓先斑。此二句刻画了一个悲怆、郁愤的不遇之士的形象</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100965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送别友人、思念故乡的形象</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“独在异乡为异客</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每逢佳节倍思亲。遥知兄弟登高处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遍插茱萸少一人。”</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王维《九月九日忆山东兄弟》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这首诗塑造了一个思念故乡亲人的诗人形象</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62537" y="1960439"/>
            <a:ext cx="7619048" cy="465645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下面这首宋词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然后回答问题。</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临江仙</a:t>
            </a:r>
            <a:r>
              <a:rPr lang="zh-CN" altLang="en-US" sz="1695" baseline="30000" dirty="0">
                <a:latin typeface="微软雅黑" panose="020B0503020204020204" charset="-122"/>
                <a:ea typeface="微软雅黑" panose="020B0503020204020204" charset="-122"/>
              </a:rPr>
              <a:t>①</a:t>
            </a:r>
            <a:endParaRPr lang="zh-CN" altLang="en-US" sz="1695" baseline="30000"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苏　轼</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夜饮东坡醒复醉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归来仿佛三更。家童鼻息已雷鸣。敲门都不应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倚杖听江声。　　长恨此身非我有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何时忘却营营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夜阑风静縠纹</a:t>
            </a:r>
            <a:r>
              <a:rPr lang="zh-CN" altLang="en-US" sz="1695" baseline="30000"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平。小舟从此逝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江海寄馀生。</a:t>
            </a:r>
            <a:endParaRPr lang="zh-CN" altLang="en-US" sz="1695"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zh-CN" altLang="en-US" sz="1230" dirty="0">
                <a:solidFill>
                  <a:schemeClr val="tx1">
                    <a:lumMod val="75000"/>
                    <a:lumOff val="25000"/>
                  </a:schemeClr>
                </a:solidFill>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①这首词写于苏轼谪居黄州期间。当时词人住在城南长江边上的临皋亭。后又在不远处开垦了一块荒地</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名之曰“东坡”。苏轼还在东坡筑屋</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名之曰“雪堂”。这首词记叙了深秋之夜苏轼在雪堂开怀畅饮</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醉后返归临皋的情景。②縠纹</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水中细小的波纹。</a:t>
            </a:r>
            <a:endParaRPr lang="en-US" altLang="zh-CN" sz="1540"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请简要分析这首词中词人的形象特征。</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64783" y="2017080"/>
            <a:ext cx="7632793" cy="32297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64783" y="2015856"/>
            <a:ext cx="7669534" cy="240792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开怀畅饮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醉而复醒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醒而复醉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可见一个豪兴纵饮、有着真性情的词人形象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独自回家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敲门不应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独自听江声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一个风姿潇洒、襟怀旷达、遗世独立的“幽人”形象便跃然纸上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从全词看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可见一个心事浩茫、心情孤愤、不满世俗、向往自由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超脱现实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的词人形象。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本题考查鉴赏诗歌的形象的能力。分析时可从词句描写上看词人的性格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从全词营造的氛围上品读词人的心境和情怀。</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64783" y="2017080"/>
            <a:ext cx="7632793" cy="32297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64783" y="2015856"/>
            <a:ext cx="7669534" cy="179006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晚上在东坡雪堂喝得微醉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酒醒后又接着喝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直到大醉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醉后归来已将近三更。家童鼾声如雷鸣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任我敲门也不应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我拄着竹杖倾听江涛声。我时常为身不由己而深深遗憾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何时能忘却为利禄功名奔走钻营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夜将尽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风静水波平。一叶小舟从此去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寄身江海了却余生。</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683775" y="3770154"/>
            <a:ext cx="7672971" cy="997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771393" y="4010883"/>
            <a:ext cx="7585353"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表情词语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歌田中、心不穷、嗔天公。</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矩形 8"/>
          <p:cNvSpPr/>
          <p:nvPr/>
        </p:nvSpPr>
        <p:spPr>
          <a:xfrm>
            <a:off x="775870" y="2075854"/>
            <a:ext cx="7587066"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(5)</a:t>
            </a:r>
            <a:r>
              <a:rPr lang="zh-CN" altLang="en-US" sz="1695" dirty="0">
                <a:latin typeface="微软雅黑" panose="020B0503020204020204" charset="-122"/>
                <a:ea typeface="微软雅黑" panose="020B0503020204020204" charset="-122"/>
                <a:cs typeface="Times New Roman" panose="02020603050405020304" pitchFamily="18" charset="0"/>
              </a:rPr>
              <a:t>读表情词语</a:t>
            </a: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:_______________________________________________________________ __________________________________________________________________________________________________________________________________________________________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3549" y="2011595"/>
            <a:ext cx="7765747" cy="749124"/>
            <a:chOff x="1880325" y="2719080"/>
            <a:chExt cx="20181234" cy="1946786"/>
          </a:xfrm>
        </p:grpSpPr>
        <p:sp>
          <p:nvSpPr>
            <p:cNvPr id="9" name="矩形 8"/>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4" name="TextBox 53"/>
            <p:cNvSpPr txBox="1"/>
            <p:nvPr/>
          </p:nvSpPr>
          <p:spPr>
            <a:xfrm>
              <a:off x="1880325" y="2746676"/>
              <a:ext cx="20181234" cy="191919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答题指津</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sp>
        <p:nvSpPr>
          <p:cNvPr id="10" name="TextBox 53"/>
          <p:cNvSpPr txBox="1"/>
          <p:nvPr/>
        </p:nvSpPr>
        <p:spPr>
          <a:xfrm>
            <a:off x="654761" y="2381242"/>
            <a:ext cx="7619048" cy="43116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一、审题规范</a:t>
            </a:r>
            <a:endParaRPr lang="en-US" altLang="zh-CN" sz="1695" dirty="0">
              <a:latin typeface="微软雅黑" panose="020B0503020204020204" charset="-122"/>
              <a:ea typeface="微软雅黑" panose="020B0503020204020204" charset="-122"/>
            </a:endParaRPr>
          </a:p>
        </p:txBody>
      </p:sp>
      <p:graphicFrame>
        <p:nvGraphicFramePr>
          <p:cNvPr id="5" name="表格 4"/>
          <p:cNvGraphicFramePr>
            <a:graphicFrameLocks noGrp="1"/>
          </p:cNvGraphicFramePr>
          <p:nvPr/>
        </p:nvGraphicFramePr>
        <p:xfrm>
          <a:off x="622021" y="2817188"/>
          <a:ext cx="7893050" cy="2523490"/>
        </p:xfrm>
        <a:graphic>
          <a:graphicData uri="http://schemas.openxmlformats.org/drawingml/2006/table">
            <a:tbl>
              <a:tblPr firstRow="1" firstCol="1" bandRow="1">
                <a:tableStyleId>{5940675A-B579-460E-94D1-54222C63F5DA}</a:tableStyleId>
              </a:tblPr>
              <a:tblGrid>
                <a:gridCol w="707390"/>
                <a:gridCol w="7185660"/>
              </a:tblGrid>
              <a:tr h="10922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设问</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这首诗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塑造了一个怎样的诗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人</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主人公</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形象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试加以分析。</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中的人物形象具有怎样的特点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试加以概括</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分析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 </a:t>
                      </a:r>
                      <a:r>
                        <a:rPr lang="zh-CN" sz="1695" kern="100" dirty="0">
                          <a:effectLst/>
                          <a:latin typeface="微软雅黑" panose="020B0503020204020204" charset="-122"/>
                          <a:ea typeface="微软雅黑" panose="020B0503020204020204" charset="-122"/>
                        </a:rPr>
                        <a:t>请简要概括</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分析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中诗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人</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作者</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的形象特点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1564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辨别</a:t>
                      </a: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标志</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题干中有“形象”字样</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包含诗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人形象或抒情主人公形象。</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概括或分析的是形象特点或性格特点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1564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审题</a:t>
                      </a:r>
                      <a:endParaRPr lang="en-US" alt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要点</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审清题干要求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分清是鉴赏诗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中人物还是诗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人自己。</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细读诗歌</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找出有无具体的描写、抒情语句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有无相关的注释或提示</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6" name="Rectangle 1"/>
          <p:cNvSpPr>
            <a:spLocks noChangeArrowheads="1"/>
          </p:cNvSpPr>
          <p:nvPr/>
        </p:nvSpPr>
        <p:spPr bwMode="auto">
          <a:xfrm>
            <a:off x="628586" y="373716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43116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二、答题规范</a:t>
            </a:r>
            <a:endParaRPr lang="en-US"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741258" y="2423582"/>
          <a:ext cx="7668260" cy="2019300"/>
        </p:xfrm>
        <a:graphic>
          <a:graphicData uri="http://schemas.openxmlformats.org/drawingml/2006/table">
            <a:tbl>
              <a:tblPr firstRow="1" firstCol="1" bandRow="1">
                <a:tableStyleId>{5940675A-B579-460E-94D1-54222C63F5DA}</a:tableStyleId>
              </a:tblPr>
              <a:tblGrid>
                <a:gridCol w="382905"/>
                <a:gridCol w="7285355"/>
              </a:tblGrid>
              <a:tr h="20193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答题</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要点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了解背景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知人论世。要特别注意作者及其经历以及注释、题目等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要注意分析人物形象的社会意义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不能任意拔高。</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整体感知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确定身份。从诗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句出发</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借助意象、重要的词语或典故感知形象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确定人物形象的身份。</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 </a:t>
                      </a:r>
                      <a:r>
                        <a:rPr lang="zh-CN" sz="1695" kern="100" dirty="0">
                          <a:effectLst/>
                          <a:latin typeface="微软雅黑" panose="020B0503020204020204" charset="-122"/>
                          <a:ea typeface="微软雅黑" panose="020B0503020204020204" charset="-122"/>
                        </a:rPr>
                        <a:t>抓住描写</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分析形象。要注意诗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人对人物形象的描写</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通过其语言、肖像、动作</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特别是细节描写</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体悟情感</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定格形象</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644284" y="2412042"/>
          <a:ext cx="7783830" cy="2755265"/>
        </p:xfrm>
        <a:graphic>
          <a:graphicData uri="http://schemas.openxmlformats.org/drawingml/2006/table">
            <a:tbl>
              <a:tblPr firstRow="1" firstCol="1" bandRow="1">
                <a:tableStyleId>{5940675A-B579-460E-94D1-54222C63F5DA}</a:tableStyleId>
              </a:tblPr>
              <a:tblGrid>
                <a:gridCol w="565785"/>
                <a:gridCol w="7218045"/>
              </a:tblGrid>
              <a:tr h="174561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答题步骤</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1. </a:t>
                      </a:r>
                      <a:r>
                        <a:rPr lang="zh-CN" sz="1695" kern="100" dirty="0">
                          <a:effectLst/>
                          <a:latin typeface="微软雅黑" panose="020B0503020204020204" charset="-122"/>
                          <a:ea typeface="微软雅黑" panose="020B0503020204020204" charset="-122"/>
                        </a:rPr>
                        <a:t>审清题干要求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确定答题步骤。</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2. </a:t>
                      </a:r>
                      <a:r>
                        <a:rPr lang="zh-CN" sz="1695" kern="100" dirty="0">
                          <a:effectLst/>
                          <a:latin typeface="微软雅黑" panose="020B0503020204020204" charset="-122"/>
                          <a:ea typeface="微软雅黑" panose="020B0503020204020204" charset="-122"/>
                        </a:rPr>
                        <a:t>明确指出是什么形象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概括人物形象的特征。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组织语言的格式一般为“思想性格特征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人物身份”</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步骤</a:t>
                      </a:r>
                      <a:r>
                        <a:rPr lang="en-US" sz="1695" kern="100" dirty="0">
                          <a:effectLst/>
                          <a:latin typeface="微软雅黑" panose="020B0503020204020204" charset="-122"/>
                          <a:ea typeface="微软雅黑" panose="020B0503020204020204" charset="-122"/>
                        </a:rPr>
                        <a:t>1)</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3. </a:t>
                      </a:r>
                      <a:r>
                        <a:rPr lang="zh-CN" sz="1695" kern="100" dirty="0">
                          <a:effectLst/>
                          <a:latin typeface="微软雅黑" panose="020B0503020204020204" charset="-122"/>
                          <a:ea typeface="微软雅黑" panose="020B0503020204020204" charset="-122"/>
                        </a:rPr>
                        <a:t>结合诗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分点说明、概括。</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步骤</a:t>
                      </a:r>
                      <a:r>
                        <a:rPr lang="en-US" sz="1695" kern="100" dirty="0">
                          <a:effectLst/>
                          <a:latin typeface="微软雅黑" panose="020B0503020204020204" charset="-122"/>
                          <a:ea typeface="微软雅黑" panose="020B0503020204020204" charset="-122"/>
                        </a:rPr>
                        <a:t>2)</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4. </a:t>
                      </a:r>
                      <a:r>
                        <a:rPr lang="zh-CN" sz="1695" kern="100" dirty="0">
                          <a:effectLst/>
                          <a:latin typeface="微软雅黑" panose="020B0503020204020204" charset="-122"/>
                          <a:ea typeface="微软雅黑" panose="020B0503020204020204" charset="-122"/>
                        </a:rPr>
                        <a:t>概括形象的意义。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分析诗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人通过形象所寄寓的感情</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步骤</a:t>
                      </a:r>
                      <a:r>
                        <a:rPr lang="en-US" sz="1695" kern="100" dirty="0">
                          <a:effectLst/>
                          <a:latin typeface="微软雅黑" panose="020B0503020204020204" charset="-122"/>
                          <a:ea typeface="微软雅黑" panose="020B0503020204020204" charset="-122"/>
                        </a:rPr>
                        <a:t>3)</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答题术语</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不慕权贵、豪放洒脱</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心忧天下、忧国忧民</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寄情山水、归隐田园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怀才不遇、壮志难酬</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矢志报国、慷慨激昂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愤世嫉俗、傲岸不羁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重视友情、思念故乡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献身边塞、反对征伐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有所作为、建功立业</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情趣高雅、安贫乐道……</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三、答题示范</a:t>
            </a:r>
            <a:endParaRPr lang="en-US" altLang="zh-CN" sz="1695" dirty="0">
              <a:latin typeface="微软雅黑" panose="020B0503020204020204" charset="-122"/>
              <a:ea typeface="微软雅黑" panose="020B0503020204020204" charset="-122"/>
            </a:endParaRPr>
          </a:p>
          <a:p>
            <a:pPr>
              <a:lnSpc>
                <a:spcPct val="130000"/>
              </a:lnSpc>
            </a:pPr>
            <a:r>
              <a:rPr lang="zh-CN" altLang="en-US" sz="1695" b="1" dirty="0">
                <a:solidFill>
                  <a:srgbClr val="EF8340"/>
                </a:solidFill>
                <a:latin typeface="微软雅黑" panose="020B0503020204020204" charset="-122"/>
                <a:ea typeface="微软雅黑" panose="020B0503020204020204" charset="-122"/>
              </a:rPr>
              <a:t>例</a:t>
            </a: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阅读下面这首唐诗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回答问题。</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塞下曲六首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其一</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李　白</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五月天山雪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无花只有寒。</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笛中闻折柳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春色未曾看。</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晓战随金鼓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宵眠抱玉鞍。</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愿将腰下剑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直为斩楼兰。</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分析诗中塑造的主人公形象。</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510625" y="2236332"/>
          <a:ext cx="7886700" cy="2331720"/>
        </p:xfrm>
        <a:graphic>
          <a:graphicData uri="http://schemas.openxmlformats.org/drawingml/2006/table">
            <a:tbl>
              <a:tblPr firstRow="1" firstCol="1" bandRow="1">
                <a:tableStyleId>{5940675A-B579-460E-94D1-54222C63F5DA}</a:tableStyleId>
              </a:tblPr>
              <a:tblGrid>
                <a:gridCol w="708660"/>
                <a:gridCol w="7178040"/>
              </a:tblGrid>
              <a:tr h="1165860">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审题</a:t>
                      </a: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要点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　题干的要求是“分析诗中塑造的主人公形象”</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先说明这首诗塑造了怎样的</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特点</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什么</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形象类别</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如隐者、游子、将士等</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形象</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然后再结合诗句内容具体分析 </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165860">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参考</a:t>
                      </a: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答案</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这首诗塑造了为国杀敌的边关将士的形象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步骤</a:t>
                      </a:r>
                      <a:r>
                        <a:rPr lang="en-US" sz="1695" kern="100" dirty="0">
                          <a:solidFill>
                            <a:schemeClr val="tx1"/>
                          </a:solidFill>
                          <a:effectLst/>
                          <a:latin typeface="微软雅黑" panose="020B0503020204020204" charset="-122"/>
                          <a:ea typeface="微软雅黑" panose="020B0503020204020204" charset="-122"/>
                        </a:rPr>
                        <a:t>1)</a:t>
                      </a:r>
                      <a:r>
                        <a:rPr lang="zh-CN" sz="1695" kern="100" dirty="0">
                          <a:solidFill>
                            <a:schemeClr val="tx1"/>
                          </a:solidFill>
                          <a:effectLst/>
                          <a:latin typeface="微软雅黑" panose="020B0503020204020204" charset="-122"/>
                          <a:ea typeface="微软雅黑" panose="020B0503020204020204" charset="-122"/>
                        </a:rPr>
                        <a:t>通过对边关将士在恶劣环境中不畏艰苦、早起晚睡、为国杀敌的描写</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步骤</a:t>
                      </a:r>
                      <a:r>
                        <a:rPr lang="en-US" sz="1695" kern="100" dirty="0">
                          <a:solidFill>
                            <a:schemeClr val="tx1"/>
                          </a:solidFill>
                          <a:effectLst/>
                          <a:latin typeface="微软雅黑" panose="020B0503020204020204" charset="-122"/>
                          <a:ea typeface="微软雅黑" panose="020B0503020204020204" charset="-122"/>
                        </a:rPr>
                        <a:t>2)</a:t>
                      </a:r>
                      <a:r>
                        <a:rPr lang="zh-CN" sz="1695" kern="100" dirty="0">
                          <a:solidFill>
                            <a:schemeClr val="tx1"/>
                          </a:solidFill>
                          <a:effectLst/>
                          <a:latin typeface="微软雅黑" panose="020B0503020204020204" charset="-122"/>
                          <a:ea typeface="微软雅黑" panose="020B0503020204020204" charset="-122"/>
                        </a:rPr>
                        <a:t>表达了诗人对边关将士的赞美之情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诗人希望像边关将士那样报效祖国、建功立业。</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步骤</a:t>
                      </a:r>
                      <a:r>
                        <a:rPr lang="en-US" sz="1695" kern="100" dirty="0">
                          <a:solidFill>
                            <a:schemeClr val="tx1"/>
                          </a:solidFill>
                          <a:effectLst/>
                          <a:latin typeface="微软雅黑" panose="020B0503020204020204" charset="-122"/>
                          <a:ea typeface="微软雅黑" panose="020B0503020204020204" charset="-122"/>
                        </a:rPr>
                        <a:t>3)</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62537" y="1877954"/>
            <a:ext cx="7619048" cy="413702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阅读下面这首宋诗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完成后面的题目。 </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竹轩诗兴</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张　镃</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柴门风卷却吹开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狭径初成竹旋栽。</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梢影细从茶碗入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叶声轻逐篆</a:t>
            </a:r>
            <a:r>
              <a:rPr lang="en-US" altLang="zh-CN" sz="1695" baseline="30000" dirty="0">
                <a:latin typeface="微软雅黑" panose="020B0503020204020204" charset="-122"/>
                <a:ea typeface="微软雅黑" panose="020B0503020204020204" charset="-122"/>
              </a:rPr>
              <a:t>[</a:t>
            </a:r>
            <a:r>
              <a:rPr lang="zh-CN" altLang="en-US" sz="1695" baseline="30000" dirty="0">
                <a:latin typeface="微软雅黑" panose="020B0503020204020204" charset="-122"/>
                <a:ea typeface="微软雅黑" panose="020B0503020204020204" charset="-122"/>
              </a:rPr>
              <a:t>注</a:t>
            </a:r>
            <a:r>
              <a:rPr lang="en-US" altLang="zh-CN" sz="1695" baseline="30000"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烟来。</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暑天倦卧星穿过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冬昼闲吟雪压摧。</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预想此时应更好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莫移墙下一株梅。</a:t>
            </a:r>
            <a:endParaRPr lang="zh-CN" altLang="en-US" sz="1695" dirty="0">
              <a:latin typeface="微软雅黑" panose="020B0503020204020204" charset="-122"/>
              <a:ea typeface="微软雅黑" panose="020B0503020204020204" charset="-122"/>
            </a:endParaRPr>
          </a:p>
          <a:p>
            <a:pP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篆</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盘香。因盘香曲绕如篆文</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故称。</a:t>
            </a:r>
            <a:endParaRPr lang="zh-CN" altLang="en-US" sz="1540"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请结合全诗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简要分析诗人的形象。</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64783" y="2017080"/>
            <a:ext cx="7632793" cy="32297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64783" y="2015856"/>
            <a:ext cx="7669534" cy="342709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塑造了闲适、洒脱、高雅的诗人形象。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通过对“竹轩”“柴门”“狭径”等简朴清幽的生活环境及“茶碗”“篆烟”等生活用具的描写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表现了诗人日常生活的闲适自得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倦卧”“闲吟”等反映了诗人洒脱的生活态度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竹”“雪”“梅”等意象表现出诗人高雅的人生志趣。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从题干可知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人物的身份是诗人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从“竹轩”“柴门”和“狭径”等词可见诗人生活简朴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从“茶碗”“篆烟”等生活用具可以看出诗人生活闲适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从“倦卧”和“闲吟”的行为及“预想”冬天景象“更好”和“莫移”“梅”的心理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可以看出诗人闲适、洒脱的生活态度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从“竹”“雪”“梅”等意象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可以看出诗人高雅的人生志趣。</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64783" y="2017080"/>
            <a:ext cx="7632793" cy="32297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64783" y="2015856"/>
            <a:ext cx="7669534" cy="179006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读懂诗歌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柴门被风吹开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小径才刚被开辟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竹子也才刚栽上。竹梢的影子好像茶碗细细地落在轩中似的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竹叶的声响追随篆烟轻轻地飘来。暑天倦卧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可以看到星星从修竹的上面穿过</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冬天闲来吟诗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可以看到白雪压弯竹枝的景象。 设想这儿的冬季的景象一定更好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请不要移走墙下那一株梅花。</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87994" y="2126691"/>
            <a:ext cx="7642045" cy="3489325"/>
          </a:xfrm>
          <a:prstGeom prst="rect">
            <a:avLst/>
          </a:prstGeom>
          <a:noFill/>
        </p:spPr>
        <p:txBody>
          <a:bodyPr wrap="square" rtlCol="0">
            <a:spAutoFit/>
          </a:bodyPr>
          <a:lstStyle/>
          <a:p>
            <a:pPr>
              <a:lnSpc>
                <a:spcPct val="130000"/>
              </a:lnSpc>
              <a:spcAft>
                <a:spcPts val="0"/>
              </a:spcAft>
            </a:pPr>
            <a:endParaRPr lang="en-US" altLang="zh-CN" sz="1695" b="1" dirty="0">
              <a:latin typeface="微软雅黑" panose="020B0503020204020204" charset="-122"/>
              <a:ea typeface="微软雅黑" panose="020B0503020204020204" charset="-122"/>
            </a:endParaRPr>
          </a:p>
          <a:p>
            <a:pPr>
              <a:lnSpc>
                <a:spcPct val="130000"/>
              </a:lnSpc>
              <a:spcAft>
                <a:spcPts val="0"/>
              </a:spcAft>
            </a:pPr>
            <a:endParaRPr lang="en-US" altLang="zh-CN" sz="1695" b="1" dirty="0">
              <a:latin typeface="微软雅黑" panose="020B0503020204020204" charset="-122"/>
              <a:ea typeface="微软雅黑" panose="020B0503020204020204" charset="-122"/>
            </a:endParaRPr>
          </a:p>
          <a:p>
            <a:pPr>
              <a:lnSpc>
                <a:spcPct val="130000"/>
              </a:lnSpc>
              <a:spcAft>
                <a:spcPts val="0"/>
              </a:spcAft>
            </a:pPr>
            <a:r>
              <a:rPr lang="zh-CN" altLang="en-US" sz="1695" dirty="0">
                <a:latin typeface="微软雅黑" panose="020B0503020204020204" charset="-122"/>
                <a:ea typeface="微软雅黑" panose="020B0503020204020204" charset="-122"/>
              </a:rPr>
              <a:t>       景物形象指写景诗或杂诗中的一般景物。抒情诗往往是借助客观物象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山川草木等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来表达主观感情的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这种承载主观感情的客观事物就是景物形象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即“意象”。如诗歌中的湖光山色、田园桑林、大漠孤城之类。写景时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作者常常挑选特定的景物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并用带有浓郁的个人感情色彩的词去修饰这些景物。如马致远的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天净沙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秋思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枯藤老树昏鸦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小桥流水人家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古道西风瘦马。夕阳西下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断肠人在天涯。”自然中有万般景象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因为作者有思乡之愁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所以他偏挑选“藤”“鸦”等景物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这些景物也有各种特征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而作者偏偏要用带有思乡之愁的词去修饰它们。</a:t>
            </a:r>
            <a:endParaRPr lang="zh-CN" altLang="en-US" sz="1695" dirty="0">
              <a:latin typeface="微软雅黑" panose="020B0503020204020204" charset="-122"/>
              <a:ea typeface="微软雅黑" panose="020B0503020204020204" charset="-122"/>
            </a:endParaRPr>
          </a:p>
          <a:p>
            <a:pPr>
              <a:lnSpc>
                <a:spcPct val="130000"/>
              </a:lnSpc>
              <a:spcAft>
                <a:spcPts val="0"/>
              </a:spcAft>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705179" y="2320652"/>
            <a:ext cx="7765747" cy="1051505"/>
            <a:chOff x="1886465" y="2719080"/>
            <a:chExt cx="20181234" cy="2732599"/>
          </a:xfrm>
        </p:grpSpPr>
        <p:sp>
          <p:nvSpPr>
            <p:cNvPr id="10" name="矩形 9"/>
            <p:cNvSpPr/>
            <p:nvPr/>
          </p:nvSpPr>
          <p:spPr>
            <a:xfrm>
              <a:off x="10261464" y="2719080"/>
              <a:ext cx="3240360" cy="1008112"/>
            </a:xfrm>
            <a:prstGeom prst="rect">
              <a:avLst/>
            </a:prstGeom>
            <a:solidFill>
              <a:schemeClr val="accent6">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53"/>
            <p:cNvSpPr txBox="1"/>
            <p:nvPr/>
          </p:nvSpPr>
          <p:spPr>
            <a:xfrm>
              <a:off x="1886465" y="2732139"/>
              <a:ext cx="20181234" cy="2719540"/>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知识储备</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grpSp>
      <p:sp>
        <p:nvSpPr>
          <p:cNvPr id="4" name="文本框 3"/>
          <p:cNvSpPr txBox="1"/>
          <p:nvPr/>
        </p:nvSpPr>
        <p:spPr>
          <a:xfrm>
            <a:off x="799567" y="1970098"/>
            <a:ext cx="3602132" cy="368300"/>
          </a:xfrm>
          <a:prstGeom prst="rect">
            <a:avLst/>
          </a:prstGeom>
          <a:noFill/>
        </p:spPr>
        <p:txBody>
          <a:bodyPr wrap="square" rtlCol="0">
            <a:spAutoFit/>
          </a:bodyPr>
          <a:lstStyle/>
          <a:p>
            <a:r>
              <a:rPr lang="zh-CN" altLang="en-US" sz="1695" b="1" dirty="0">
                <a:latin typeface="微软雅黑" panose="020B0503020204020204" charset="-122"/>
                <a:ea typeface="微软雅黑" panose="020B0503020204020204" charset="-122"/>
              </a:rPr>
              <a:t>题型二　景物形象</a:t>
            </a: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包含意象、意境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endParaRPr lang="zh-CN" altLang="en-US" sz="1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67030" y="1863002"/>
            <a:ext cx="7822794" cy="1450340"/>
          </a:xfrm>
          <a:prstGeom prst="rect">
            <a:avLst/>
          </a:prstGeom>
          <a:noFill/>
        </p:spPr>
        <p:txBody>
          <a:bodyPr wrap="square" rtlCol="0">
            <a:spAutoFit/>
          </a:bodyPr>
          <a:lstStyle/>
          <a:p>
            <a:pPr>
              <a:lnSpc>
                <a:spcPct val="130000"/>
              </a:lnSpc>
              <a:spcAft>
                <a:spcPts val="0"/>
              </a:spcAft>
            </a:pPr>
            <a:r>
              <a:rPr lang="zh-CN" altLang="en-US" sz="1695" dirty="0">
                <a:latin typeface="微软雅黑" panose="020B0503020204020204" charset="-122"/>
                <a:ea typeface="微软雅黑" panose="020B0503020204020204" charset="-122"/>
              </a:rPr>
              <a:t>       意象是指诗歌中熔铸了作者主观感情的客观物象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是作者内在的思想情感与外在的客观物象的统一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也就是“借景抒情”中的“景”或“托物言志”中的“物”。</a:t>
            </a:r>
            <a:endParaRPr lang="en-US" altLang="zh-CN" sz="1695" dirty="0">
              <a:latin typeface="微软雅黑" panose="020B0503020204020204" charset="-122"/>
              <a:ea typeface="微软雅黑" panose="020B0503020204020204" charset="-122"/>
            </a:endParaRPr>
          </a:p>
          <a:p>
            <a:pPr>
              <a:lnSpc>
                <a:spcPct val="130000"/>
              </a:lnSpc>
              <a:spcAft>
                <a:spcPts val="0"/>
              </a:spcAft>
            </a:pPr>
            <a:endParaRPr lang="en-US" altLang="zh-CN" sz="1695" dirty="0">
              <a:latin typeface="微软雅黑" panose="020B0503020204020204" charset="-122"/>
              <a:ea typeface="微软雅黑" panose="020B0503020204020204" charset="-122"/>
            </a:endParaRPr>
          </a:p>
          <a:p>
            <a:pPr>
              <a:lnSpc>
                <a:spcPct val="130000"/>
              </a:lnSpc>
              <a:spcAft>
                <a:spcPts val="0"/>
              </a:spcAft>
            </a:pPr>
            <a:endParaRPr lang="zh-CN" altLang="en-US"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78528" y="2736282"/>
          <a:ext cx="7598410" cy="1747520"/>
        </p:xfrm>
        <a:graphic>
          <a:graphicData uri="http://schemas.openxmlformats.org/drawingml/2006/table">
            <a:tbl>
              <a:tblPr firstRow="1" firstCol="1" bandRow="1">
                <a:tableStyleId>{5940675A-B579-460E-94D1-54222C63F5DA}</a:tableStyleId>
              </a:tblPr>
              <a:tblGrid>
                <a:gridCol w="1243965"/>
                <a:gridCol w="6354445"/>
              </a:tblGrid>
              <a:tr h="1074420">
                <a:tc rowSpan="2">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分析意象特点思考角度</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要抓住描述该意象的关键词语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一般为动词、形容词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把握其外在特征。要特别关注意象的时令色彩和冷暖色调</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因为不同季节、不同色调所呈现出的特征</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尤其是情感特征是不同的 </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673100">
                <a:tc vMerge="1">
                  <a:tcP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要抓住“物”与“志”“情”的契合点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通过外在的形象特征深入挖掘其内在的品质特征 </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115032</Words>
  <Application>WPS 演示</Application>
  <PresentationFormat/>
  <Paragraphs>5364</Paragraphs>
  <Slides>525</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525</vt:i4>
      </vt:variant>
    </vt:vector>
  </HeadingPairs>
  <TitlesOfParts>
    <vt:vector size="536" baseType="lpstr">
      <vt:lpstr>Arial</vt:lpstr>
      <vt:lpstr>宋体</vt:lpstr>
      <vt:lpstr>Wingdings</vt:lpstr>
      <vt:lpstr>微软雅黑</vt:lpstr>
      <vt:lpstr>Times New Roman</vt:lpstr>
      <vt:lpstr>Arial Unicode MS</vt:lpstr>
      <vt:lpstr>Calibri</vt:lpstr>
      <vt:lpstr>Courier New</vt:lpstr>
      <vt:lpstr>NEU-BZ-S92</vt:lpstr>
      <vt:lpstr>Times New Roman</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5</cp:revision>
  <dcterms:created xsi:type="dcterms:W3CDTF">2020-05-13T07:08:00Z</dcterms:created>
  <dcterms:modified xsi:type="dcterms:W3CDTF">2020-05-21T07:55:18Z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