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12"/>
  </p:notesMasterIdLst>
  <p:sldIdLst>
    <p:sldId id="329" r:id="rId4"/>
    <p:sldId id="326" r:id="rId5"/>
    <p:sldId id="260" r:id="rId6"/>
    <p:sldId id="261" r:id="rId7"/>
    <p:sldId id="342" r:id="rId8"/>
    <p:sldId id="351" r:id="rId9"/>
    <p:sldId id="264" r:id="rId10"/>
    <p:sldId id="298" r:id="rId11"/>
    <p:sldId id="265" r:id="rId13"/>
    <p:sldId id="331" r:id="rId14"/>
    <p:sldId id="339" r:id="rId15"/>
    <p:sldId id="371" r:id="rId16"/>
    <p:sldId id="373" r:id="rId17"/>
    <p:sldId id="372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47" r:id="rId29"/>
    <p:sldId id="276" r:id="rId30"/>
    <p:sldId id="277" r:id="rId31"/>
    <p:sldId id="278" r:id="rId32"/>
    <p:sldId id="348" r:id="rId33"/>
    <p:sldId id="349" r:id="rId34"/>
    <p:sldId id="350" r:id="rId35"/>
    <p:sldId id="352" r:id="rId36"/>
  </p:sldIdLst>
  <p:sldSz cx="9144000" cy="5143500"/>
  <p:notesSz cx="6858000" cy="9144000"/>
  <p:defaultTextStyle>
    <a:defPPr>
      <a:defRPr lang="zh-CN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C9337"/>
    <a:srgbClr val="23D715"/>
    <a:srgbClr val="1CF0DC"/>
    <a:srgbClr val="26E606"/>
    <a:srgbClr val="6EAF3C"/>
    <a:srgbClr val="FF0000"/>
    <a:srgbClr val="39A1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5307"/>
    <p:restoredTop sz="96871"/>
  </p:normalViewPr>
  <p:slideViewPr>
    <p:cSldViewPr snapToGrid="0" snapToObjects="1" showGuides="1">
      <p:cViewPr varScale="1">
        <p:scale>
          <a:sx n="89" d="100"/>
          <a:sy n="89" d="100"/>
        </p:scale>
        <p:origin x="-486" y="-96"/>
      </p:cViewPr>
      <p:guideLst>
        <p:guide orient="horz" pos="162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/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30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6"/>
          <p:cNvGrpSpPr/>
          <p:nvPr userDrawn="1"/>
        </p:nvGrpSpPr>
        <p:grpSpPr>
          <a:xfrm>
            <a:off x="0" y="0"/>
            <a:ext cx="9144000" cy="5149850"/>
            <a:chOff x="0" y="1"/>
            <a:chExt cx="9144000" cy="5149200"/>
          </a:xfrm>
        </p:grpSpPr>
        <p:pic>
          <p:nvPicPr>
            <p:cNvPr id="3080" name="图片 11" descr="山底5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563542"/>
              <a:ext cx="9144000" cy="157995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1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"/>
              <a:ext cx="9144000" cy="19396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2" name="Picture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72908" y="4731990"/>
              <a:ext cx="971092" cy="417211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1" name="直接连接符 19"/>
            <p:cNvCxnSpPr/>
            <p:nvPr/>
          </p:nvCxnSpPr>
          <p:spPr bwMode="auto">
            <a:xfrm>
              <a:off x="792163" y="4757138"/>
              <a:ext cx="7559675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6"/>
          <p:cNvGrpSpPr/>
          <p:nvPr userDrawn="1"/>
        </p:nvGrpSpPr>
        <p:grpSpPr>
          <a:xfrm>
            <a:off x="0" y="0"/>
            <a:ext cx="9144000" cy="5149850"/>
            <a:chOff x="0" y="1"/>
            <a:chExt cx="9144000" cy="5149200"/>
          </a:xfrm>
        </p:grpSpPr>
        <p:pic>
          <p:nvPicPr>
            <p:cNvPr id="12297" name="图片 11" descr="山底5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563542"/>
              <a:ext cx="9144000" cy="157995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8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"/>
              <a:ext cx="9144000" cy="19396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9" name="Picture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72908" y="4731990"/>
              <a:ext cx="971092" cy="417211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1" name="直接连接符 19"/>
            <p:cNvCxnSpPr/>
            <p:nvPr/>
          </p:nvCxnSpPr>
          <p:spPr bwMode="auto">
            <a:xfrm>
              <a:off x="792163" y="4757138"/>
              <a:ext cx="7559675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10" descr="D:\我的文档\Tencent Files\923213587\FileRecv\研读探究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05150" y="76200"/>
            <a:ext cx="2959100" cy="6000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6"/>
          <p:cNvGrpSpPr/>
          <p:nvPr userDrawn="1"/>
        </p:nvGrpSpPr>
        <p:grpSpPr>
          <a:xfrm>
            <a:off x="0" y="0"/>
            <a:ext cx="9144000" cy="5149850"/>
            <a:chOff x="0" y="1"/>
            <a:chExt cx="9144000" cy="5149200"/>
          </a:xfrm>
        </p:grpSpPr>
        <p:pic>
          <p:nvPicPr>
            <p:cNvPr id="13321" name="图片 11" descr="山底5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563542"/>
              <a:ext cx="9144000" cy="157995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"/>
              <a:ext cx="9144000" cy="19396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3" name="Picture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72908" y="4731990"/>
              <a:ext cx="971092" cy="417211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1" name="直接连接符 19"/>
            <p:cNvCxnSpPr/>
            <p:nvPr/>
          </p:nvCxnSpPr>
          <p:spPr bwMode="auto">
            <a:xfrm>
              <a:off x="792163" y="4757138"/>
              <a:ext cx="7559675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11" descr="D:\我的文档\Tencent Files\923213587\FileRecv\归纳总结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81350" y="88900"/>
            <a:ext cx="2781300" cy="54451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6"/>
          <p:cNvGrpSpPr/>
          <p:nvPr userDrawn="1"/>
        </p:nvGrpSpPr>
        <p:grpSpPr>
          <a:xfrm>
            <a:off x="0" y="0"/>
            <a:ext cx="9144000" cy="5149850"/>
            <a:chOff x="0" y="1"/>
            <a:chExt cx="9144000" cy="5149200"/>
          </a:xfrm>
        </p:grpSpPr>
        <p:pic>
          <p:nvPicPr>
            <p:cNvPr id="14345" name="图片 11" descr="山底5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563542"/>
              <a:ext cx="9144000" cy="157995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6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"/>
              <a:ext cx="9144000" cy="19396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7" name="Picture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72908" y="4731990"/>
              <a:ext cx="971092" cy="417211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1" name="直接连接符 19"/>
            <p:cNvCxnSpPr/>
            <p:nvPr/>
          </p:nvCxnSpPr>
          <p:spPr bwMode="auto">
            <a:xfrm>
              <a:off x="792163" y="4757138"/>
              <a:ext cx="7559675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95638" y="123825"/>
            <a:ext cx="2752725" cy="54451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4" descr="山底3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660650"/>
            <a:ext cx="9144000" cy="24828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63" name="组合 7"/>
          <p:cNvGrpSpPr/>
          <p:nvPr userDrawn="1"/>
        </p:nvGrpSpPr>
        <p:grpSpPr>
          <a:xfrm>
            <a:off x="0" y="0"/>
            <a:ext cx="9144000" cy="5149850"/>
            <a:chOff x="0" y="1"/>
            <a:chExt cx="9144000" cy="5149200"/>
          </a:xfrm>
        </p:grpSpPr>
        <p:pic>
          <p:nvPicPr>
            <p:cNvPr id="15370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"/>
              <a:ext cx="9144000" cy="19396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1" name="Picture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72908" y="4731990"/>
              <a:ext cx="971092" cy="417211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1" name="直接连接符 19"/>
            <p:cNvCxnSpPr/>
            <p:nvPr/>
          </p:nvCxnSpPr>
          <p:spPr bwMode="auto">
            <a:xfrm>
              <a:off x="792163" y="4757138"/>
              <a:ext cx="7559675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2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9688" y="160338"/>
            <a:ext cx="3984625" cy="509588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BC8EE8-43A7-480C-8860-9A56202BF2F8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BC8EE8-43A7-480C-8860-9A56202BF2F8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BC8EE8-43A7-480C-8860-9A56202BF2F8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BC8EE8-43A7-480C-8860-9A56202BF2F8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BC8EE8-43A7-480C-8860-9A56202BF2F8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54" descr="山底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630488"/>
            <a:ext cx="9144000" cy="25273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19"/>
          <p:cNvCxnSpPr/>
          <p:nvPr/>
        </p:nvCxnSpPr>
        <p:spPr bwMode="auto">
          <a:xfrm>
            <a:off x="792163" y="4757738"/>
            <a:ext cx="7559675" cy="0"/>
          </a:xfrm>
          <a:prstGeom prst="line">
            <a:avLst/>
          </a:prstGeom>
          <a:ln w="127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0" name="Picture 2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72450" y="4732338"/>
            <a:ext cx="971550" cy="417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BC8EE8-43A7-480C-8860-9A56202BF2F8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BC8EE8-43A7-480C-8860-9A56202BF2F8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BC8EE8-43A7-480C-8860-9A56202BF2F8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BC8EE8-43A7-480C-8860-9A56202BF2F8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BC8EE8-43A7-480C-8860-9A56202BF2F8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BC8EE8-43A7-480C-8860-9A56202BF2F8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6"/>
          <p:cNvGrpSpPr/>
          <p:nvPr/>
        </p:nvGrpSpPr>
        <p:grpSpPr>
          <a:xfrm>
            <a:off x="0" y="0"/>
            <a:ext cx="9144000" cy="5149850"/>
            <a:chOff x="0" y="1"/>
            <a:chExt cx="9144000" cy="5149200"/>
          </a:xfrm>
        </p:grpSpPr>
        <p:pic>
          <p:nvPicPr>
            <p:cNvPr id="5129" name="图片 11" descr="山底5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563542"/>
              <a:ext cx="9144000" cy="157995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"/>
              <a:ext cx="9144000" cy="19396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1" name="Picture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72908" y="4731990"/>
              <a:ext cx="971092" cy="417211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1" name="直接连接符 19"/>
            <p:cNvCxnSpPr/>
            <p:nvPr/>
          </p:nvCxnSpPr>
          <p:spPr bwMode="auto">
            <a:xfrm>
              <a:off x="792163" y="4757138"/>
              <a:ext cx="7559675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76588" y="50800"/>
            <a:ext cx="2790825" cy="6524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"/>
          <p:cNvGrpSpPr/>
          <p:nvPr userDrawn="1"/>
        </p:nvGrpSpPr>
        <p:grpSpPr>
          <a:xfrm>
            <a:off x="0" y="-20637"/>
            <a:ext cx="9144000" cy="5170487"/>
            <a:chOff x="0" y="-20538"/>
            <a:chExt cx="9144000" cy="5169739"/>
          </a:xfrm>
        </p:grpSpPr>
        <p:pic>
          <p:nvPicPr>
            <p:cNvPr id="6153" name="Picture 2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-20538"/>
              <a:ext cx="9144000" cy="4731546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19"/>
            <p:cNvCxnSpPr/>
            <p:nvPr/>
          </p:nvCxnSpPr>
          <p:spPr bwMode="auto">
            <a:xfrm>
              <a:off x="792163" y="4757146"/>
              <a:ext cx="7559675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155" name="Picture 21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8172908" y="4731990"/>
              <a:ext cx="971092" cy="417211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6147" name="Picture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98613" y="1804988"/>
            <a:ext cx="5946775" cy="2497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6"/>
          <p:cNvGrpSpPr/>
          <p:nvPr userDrawn="1"/>
        </p:nvGrpSpPr>
        <p:grpSpPr>
          <a:xfrm>
            <a:off x="0" y="0"/>
            <a:ext cx="9144000" cy="5149850"/>
            <a:chOff x="0" y="1"/>
            <a:chExt cx="9144000" cy="5149200"/>
          </a:xfrm>
        </p:grpSpPr>
        <p:pic>
          <p:nvPicPr>
            <p:cNvPr id="7177" name="图片 11" descr="山底5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563542"/>
              <a:ext cx="9144000" cy="157995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8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"/>
              <a:ext cx="9144000" cy="19396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9" name="Picture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72908" y="4731990"/>
              <a:ext cx="971092" cy="417211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1" name="直接连接符 19"/>
            <p:cNvCxnSpPr/>
            <p:nvPr/>
          </p:nvCxnSpPr>
          <p:spPr bwMode="auto">
            <a:xfrm>
              <a:off x="792163" y="4757138"/>
              <a:ext cx="7559675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11" descr="D:\我的文档\Tencent Files\923213587\FileRecv\出示目标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21025" y="96838"/>
            <a:ext cx="2901950" cy="5873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6"/>
          <p:cNvGrpSpPr/>
          <p:nvPr userDrawn="1"/>
        </p:nvGrpSpPr>
        <p:grpSpPr>
          <a:xfrm>
            <a:off x="0" y="0"/>
            <a:ext cx="9144000" cy="5149850"/>
            <a:chOff x="0" y="1"/>
            <a:chExt cx="9144000" cy="5149200"/>
          </a:xfrm>
        </p:grpSpPr>
        <p:pic>
          <p:nvPicPr>
            <p:cNvPr id="8201" name="图片 11" descr="山底5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563542"/>
              <a:ext cx="9144000" cy="157995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"/>
              <a:ext cx="9144000" cy="19396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3" name="Picture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72908" y="4731990"/>
              <a:ext cx="971092" cy="417211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1" name="直接连接符 19"/>
            <p:cNvCxnSpPr/>
            <p:nvPr/>
          </p:nvCxnSpPr>
          <p:spPr bwMode="auto">
            <a:xfrm>
              <a:off x="792163" y="4757138"/>
              <a:ext cx="7559675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12" descr="D:\我的文档\Tencent Files\923213587\FileRecv\资料链接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6425" y="109538"/>
            <a:ext cx="2851150" cy="574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6"/>
          <p:cNvGrpSpPr/>
          <p:nvPr userDrawn="1"/>
        </p:nvGrpSpPr>
        <p:grpSpPr>
          <a:xfrm>
            <a:off x="0" y="0"/>
            <a:ext cx="9144000" cy="5149850"/>
            <a:chOff x="0" y="1"/>
            <a:chExt cx="9144000" cy="5149200"/>
          </a:xfrm>
        </p:grpSpPr>
        <p:pic>
          <p:nvPicPr>
            <p:cNvPr id="9225" name="图片 11" descr="山底5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563542"/>
              <a:ext cx="9144000" cy="157995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6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"/>
              <a:ext cx="9144000" cy="19396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7" name="Picture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72908" y="4731990"/>
              <a:ext cx="971092" cy="417211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1" name="直接连接符 19"/>
            <p:cNvCxnSpPr/>
            <p:nvPr/>
          </p:nvCxnSpPr>
          <p:spPr bwMode="auto">
            <a:xfrm>
              <a:off x="792163" y="4757138"/>
              <a:ext cx="7559675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10" descr="D:\我的文档\Tencent Files\923213587\FileRecv\预习反馈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55950" y="136525"/>
            <a:ext cx="2832100" cy="554038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6"/>
          <p:cNvGrpSpPr/>
          <p:nvPr userDrawn="1"/>
        </p:nvGrpSpPr>
        <p:grpSpPr>
          <a:xfrm>
            <a:off x="0" y="0"/>
            <a:ext cx="9144000" cy="5149850"/>
            <a:chOff x="0" y="1"/>
            <a:chExt cx="9144000" cy="5149200"/>
          </a:xfrm>
        </p:grpSpPr>
        <p:pic>
          <p:nvPicPr>
            <p:cNvPr id="10249" name="图片 11" descr="山底5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563542"/>
              <a:ext cx="9144000" cy="157995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0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"/>
              <a:ext cx="9144000" cy="19396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1" name="Picture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72908" y="4731990"/>
              <a:ext cx="971092" cy="417211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1" name="直接连接符 19"/>
            <p:cNvCxnSpPr/>
            <p:nvPr/>
          </p:nvCxnSpPr>
          <p:spPr bwMode="auto">
            <a:xfrm>
              <a:off x="792163" y="4757138"/>
              <a:ext cx="7559675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22" descr="D:\我的文档\Tencent Files\923213587\FileRecv\初读感知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95650" y="85725"/>
            <a:ext cx="2552700" cy="598488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6"/>
          <p:cNvGrpSpPr/>
          <p:nvPr userDrawn="1"/>
        </p:nvGrpSpPr>
        <p:grpSpPr>
          <a:xfrm>
            <a:off x="0" y="0"/>
            <a:ext cx="9144000" cy="5149850"/>
            <a:chOff x="0" y="1"/>
            <a:chExt cx="9144000" cy="5149200"/>
          </a:xfrm>
        </p:grpSpPr>
        <p:pic>
          <p:nvPicPr>
            <p:cNvPr id="11273" name="图片 11" descr="山底5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563542"/>
              <a:ext cx="9144000" cy="157995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4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"/>
              <a:ext cx="9144000" cy="19396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5" name="Picture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72908" y="4731990"/>
              <a:ext cx="971092" cy="417211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1" name="直接连接符 19"/>
            <p:cNvCxnSpPr/>
            <p:nvPr/>
          </p:nvCxnSpPr>
          <p:spPr bwMode="auto">
            <a:xfrm>
              <a:off x="792163" y="4757138"/>
              <a:ext cx="7559675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11" descr="D:\我的文档\Tencent Files\923213587\FileRecv\精读品味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55950" y="76200"/>
            <a:ext cx="2832100" cy="6159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" altLang="en-US" dirty="0"/>
              <a:t>单击此处编辑母版文本样式</a:t>
            </a:r>
            <a:endParaRPr lang="" altLang="en-US" dirty="0"/>
          </a:p>
          <a:p>
            <a:pPr lvl="1"/>
            <a:r>
              <a:rPr lang="" altLang="en-US" dirty="0"/>
              <a:t>第二级</a:t>
            </a:r>
            <a:endParaRPr lang="" altLang="en-US" dirty="0"/>
          </a:p>
          <a:p>
            <a:pPr lvl="2"/>
            <a:r>
              <a:rPr lang="" altLang="en-US" dirty="0"/>
              <a:t>第三级</a:t>
            </a:r>
            <a:endParaRPr lang="" altLang="en-US" dirty="0"/>
          </a:p>
          <a:p>
            <a:pPr lvl="3"/>
            <a:r>
              <a:rPr lang="" altLang="en-US" dirty="0"/>
              <a:t>第四级</a:t>
            </a:r>
            <a:endParaRPr lang="" altLang="en-US" dirty="0"/>
          </a:p>
          <a:p>
            <a:pPr lvl="4"/>
            <a:r>
              <a:rPr lang="" altLang="en-US" dirty="0"/>
              <a:t>第五级</a:t>
            </a:r>
            <a:endParaRPr lang="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BC8EE8-43A7-480C-8860-9A56202BF2F8}" type="datetimeFigureOut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文本框 3"/>
          <p:cNvSpPr txBox="1"/>
          <p:nvPr/>
        </p:nvSpPr>
        <p:spPr>
          <a:xfrm>
            <a:off x="7462838" y="3735388"/>
            <a:ext cx="674687" cy="908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Hei"/>
              </a:rPr>
              <a:t>诗歌</a:t>
            </a:r>
            <a:endParaRPr lang="zh-CN" altLang="en-US" sz="3200" b="1" dirty="0">
              <a:solidFill>
                <a:srgbClr val="FF0000"/>
              </a:solidFill>
              <a:latin typeface="Hei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962400" y="411163"/>
            <a:ext cx="2830513" cy="101441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黑体" panose="02010609060101010101" pitchFamily="49" charset="-122"/>
              </a:rPr>
              <a:t>我     看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958850" y="1281113"/>
            <a:ext cx="7226300" cy="1016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89" name="AutoShape 11"/>
          <p:cNvSpPr/>
          <p:nvPr/>
        </p:nvSpPr>
        <p:spPr>
          <a:xfrm>
            <a:off x="2249488" y="374650"/>
            <a:ext cx="1182687" cy="1071563"/>
          </a:xfrm>
          <a:prstGeom prst="diamond">
            <a:avLst/>
          </a:prstGeom>
          <a:solidFill>
            <a:srgbClr val="800000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p>
            <a:pPr algn="ctr" eaLnBrk="0" hangingPunct="0"/>
            <a:endParaRPr lang="en-US" altLang="ko-KR" sz="2800" b="1" dirty="0">
              <a:solidFill>
                <a:srgbClr val="FFFFFF"/>
              </a:solidFill>
              <a:latin typeface="Calibri" panose="020F0502020204030204" pitchFamily="34" charset="0"/>
              <a:ea typeface="Gulim" pitchFamily="34" charset="-127"/>
            </a:endParaRPr>
          </a:p>
        </p:txBody>
      </p:sp>
      <p:sp>
        <p:nvSpPr>
          <p:cNvPr id="16390" name="文本框 49"/>
          <p:cNvSpPr txBox="1"/>
          <p:nvPr/>
        </p:nvSpPr>
        <p:spPr>
          <a:xfrm>
            <a:off x="2538413" y="369888"/>
            <a:ext cx="606425" cy="11064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600" b="1" dirty="0">
                <a:solidFill>
                  <a:schemeClr val="bg1"/>
                </a:solidFill>
                <a:latin typeface="方正大黑简体" panose="02000000000000000000" pitchFamily="65" charset="-122"/>
                <a:ea typeface="方正大黑简体" panose="02000000000000000000" pitchFamily="65" charset="-122"/>
              </a:rPr>
              <a:t>5</a:t>
            </a:r>
            <a:endParaRPr lang="zh-CN" altLang="en-US" sz="6600" b="1" dirty="0">
              <a:solidFill>
                <a:schemeClr val="bg1"/>
              </a:solidFill>
              <a:latin typeface="方正大黑简体" panose="02000000000000000000" pitchFamily="65" charset="-122"/>
              <a:ea typeface="方正大黑简体" panose="02000000000000000000" pitchFamily="65" charset="-122"/>
            </a:endParaRPr>
          </a:p>
        </p:txBody>
      </p:sp>
      <p:sp>
        <p:nvSpPr>
          <p:cNvPr id="16391" name="AutoShape 18" descr="http://img3.imgtn.bdimg.com/it/u=287956326,2076146697&amp;fm=21&amp;gp=0.jpg"/>
          <p:cNvSpPr>
            <a:spLocks noChangeAspect="1"/>
          </p:cNvSpPr>
          <p:nvPr/>
        </p:nvSpPr>
        <p:spPr>
          <a:xfrm>
            <a:off x="144463" y="-107950"/>
            <a:ext cx="3048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6392" name="AutoShape 20" descr="http://img3.imgtn.bdimg.com/it/u=287956326,2076146697&amp;fm=21&amp;gp=0.jpg"/>
          <p:cNvSpPr>
            <a:spLocks noChangeAspect="1"/>
          </p:cNvSpPr>
          <p:nvPr/>
        </p:nvSpPr>
        <p:spPr>
          <a:xfrm>
            <a:off x="144463" y="-107950"/>
            <a:ext cx="3048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6393" name="Picture 17" descr="https://timgsa.baidu.com/timg?image&amp;quality=80&amp;size=b9999_10000&amp;sec=1524638084324&amp;di=4b9d44850643cfb4baa824f3c97328cc&amp;imgtype=0&amp;src=http%3A%2F%2Fpic.90sjimg.com%2Fdesign%2F00%2F07%2F85%2F23%2F592e45e7a7c9c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463" y="1681163"/>
            <a:ext cx="5300662" cy="2709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" name="Rectangle 14"/>
          <p:cNvSpPr>
            <a:spLocks noChangeArrowheads="1"/>
          </p:cNvSpPr>
          <p:nvPr/>
        </p:nvSpPr>
        <p:spPr bwMode="auto">
          <a:xfrm>
            <a:off x="796925" y="2097088"/>
            <a:ext cx="24638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导思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题目为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我看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，那诗人“看”到了什么？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2" name="矩形 34"/>
          <p:cNvSpPr>
            <a:spLocks noChangeArrowheads="1"/>
          </p:cNvSpPr>
          <p:nvPr/>
        </p:nvSpPr>
        <p:spPr bwMode="auto">
          <a:xfrm>
            <a:off x="5592763" y="1289050"/>
            <a:ext cx="289877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导思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2: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诗歌主要借助于哪些意象来抒发感情？抒发怎样的思想感情？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839788" y="2074863"/>
            <a:ext cx="2270125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3124200" y="2082800"/>
            <a:ext cx="561975" cy="36830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5738813" y="1338263"/>
            <a:ext cx="2444750" cy="158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>
            <a:off x="5148263" y="1338263"/>
            <a:ext cx="576263" cy="849313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1354138" y="1692275"/>
            <a:ext cx="1319212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内容概况</a:t>
            </a:r>
            <a:endParaRPr lang="zh-CN" altLang="en-US" sz="2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138863" y="923925"/>
            <a:ext cx="1452562" cy="430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诗歌想象</a:t>
            </a:r>
            <a:endParaRPr lang="zh-CN" altLang="en-US" sz="2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5610" name="Picture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625" y="803275"/>
            <a:ext cx="4079875" cy="708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5534025" y="3371850"/>
            <a:ext cx="3073400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导思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这首诗歌主要运用什么手法来抒发感情？请结合诗歌内容分析一下。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5810250" y="3341688"/>
            <a:ext cx="2373313" cy="222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295900" y="3011488"/>
            <a:ext cx="495300" cy="34925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6223000" y="2911475"/>
            <a:ext cx="1319213" cy="4302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写作手法</a:t>
            </a:r>
            <a:endParaRPr lang="zh-CN" altLang="en-US" sz="2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" name="云形 80"/>
          <p:cNvSpPr/>
          <p:nvPr/>
        </p:nvSpPr>
        <p:spPr>
          <a:xfrm>
            <a:off x="3325589" y="2187776"/>
            <a:ext cx="2190846" cy="1287818"/>
          </a:xfrm>
          <a:prstGeom prst="cloud">
            <a:avLst/>
          </a:prstGeom>
          <a:blipFill dpi="0" rotWithShape="1">
            <a:blip r:embed="rId2"/>
            <a:srcRect/>
            <a:stretch>
              <a:fillRect l="-24000" t="-11000" r="-19000" b="-28000"/>
            </a:stretch>
          </a:blipFill>
          <a:ln>
            <a:solidFill>
              <a:srgbClr val="0D93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478213" y="2392363"/>
            <a:ext cx="1841500" cy="808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关键词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热爱自然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7" grpId="0"/>
      <p:bldP spid="78" grpId="0"/>
      <p:bldP spid="30" grpId="0"/>
      <p:bldP spid="33" grpId="0"/>
      <p:bldP spid="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" name="矩形 17"/>
          <p:cNvSpPr/>
          <p:nvPr/>
        </p:nvSpPr>
        <p:spPr>
          <a:xfrm>
            <a:off x="1266825" y="2743200"/>
            <a:ext cx="6721475" cy="1816100"/>
          </a:xfrm>
          <a:prstGeom prst="rect">
            <a:avLst/>
          </a:prstGeom>
          <a:solidFill>
            <a:srgbClr val="26E606">
              <a:alpha val="1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27" name="Rectangle 4"/>
          <p:cNvSpPr/>
          <p:nvPr/>
        </p:nvSpPr>
        <p:spPr>
          <a:xfrm>
            <a:off x="1082675" y="869950"/>
            <a:ext cx="6905625" cy="10525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请同学们朗读课文，并在课本上及时做好旁批和圈点。体会作者感情，感受文章自然的风格。 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6628" name="组 1"/>
          <p:cNvGrpSpPr/>
          <p:nvPr/>
        </p:nvGrpSpPr>
        <p:grpSpPr>
          <a:xfrm>
            <a:off x="677863" y="2060575"/>
            <a:ext cx="2647950" cy="501650"/>
            <a:chOff x="5481428" y="3706338"/>
            <a:chExt cx="2646572" cy="668337"/>
          </a:xfrm>
        </p:grpSpPr>
        <p:sp>
          <p:nvSpPr>
            <p:cNvPr id="30" name="圆角矩形 29"/>
            <p:cNvSpPr/>
            <p:nvPr/>
          </p:nvSpPr>
          <p:spPr>
            <a:xfrm>
              <a:off x="6317605" y="3841697"/>
              <a:ext cx="1810395" cy="448378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631" name="文本框 30"/>
            <p:cNvSpPr txBox="1"/>
            <p:nvPr/>
          </p:nvSpPr>
          <p:spPr>
            <a:xfrm>
              <a:off x="6565743" y="3752019"/>
              <a:ext cx="1550065" cy="6155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圈点要求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6632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481428" y="3706338"/>
              <a:ext cx="1087437" cy="6683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29" name="Rectangle 17"/>
          <p:cNvSpPr/>
          <p:nvPr/>
        </p:nvSpPr>
        <p:spPr>
          <a:xfrm>
            <a:off x="1419225" y="2725738"/>
            <a:ext cx="6145213" cy="1790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eaLnBrk="0" hangingPunct="0">
              <a:lnSpc>
                <a:spcPct val="130000"/>
              </a:lnSpc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划分文章部分、层次分别用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双竖线、单竖线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认为用得好的词语用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方框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关键语句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或写得好的语句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波浪线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有疑问的地方，用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问号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标注。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60" name="文本框 45059"/>
          <p:cNvSpPr txBox="1"/>
          <p:nvPr/>
        </p:nvSpPr>
        <p:spPr>
          <a:xfrm>
            <a:off x="281305" y="993775"/>
            <a:ext cx="8583613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诗歌分为几个部分，每个部分的内容是什么？ </a:t>
            </a:r>
            <a:b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示例：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 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第一部分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（第一节）：描绘了一幅春风荡漾图。</a:t>
            </a:r>
            <a:b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第二部分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（第二节）：描绘了飞鸟凌空、凝望大地的图景。</a:t>
            </a:r>
            <a:b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第三部分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（第三、四节）：将生命、历史融入到自然风景中，展现青春的激越与豪迈。</a:t>
            </a:r>
            <a:b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 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第四部分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（第五、六节）：抒发对闲适恬淡的自然生活的追求。 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5061" name="文本框 45060"/>
          <p:cNvSpPr txBox="1"/>
          <p:nvPr/>
        </p:nvSpPr>
        <p:spPr>
          <a:xfrm>
            <a:off x="280988" y="474663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Calibri" panose="020F0502020204030204" pitchFamily="34" charset="0"/>
              </a:rPr>
              <a:t>整体感知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charRg st="29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>
                                            <p:txEl>
                                              <p:charRg st="29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>
                                            <p:txEl>
                                              <p:charRg st="29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Rectangle 17"/>
          <p:cNvSpPr/>
          <p:nvPr/>
        </p:nvSpPr>
        <p:spPr>
          <a:xfrm>
            <a:off x="347663" y="568325"/>
            <a:ext cx="8432800" cy="3784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读第一节，“我看”领起的四句，描绘出一幅什么样的图画？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】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描绘了向晚的春风、丰润的青草，这些景物构成了一幅傍晚时分柔美、</a:t>
            </a:r>
            <a:r>
              <a:rPr lang="zh-CN" altLang="en-US" sz="3200" b="1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恬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静、充满生机的春景图。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charRg st="3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7">
                                            <p:txEl>
                                              <p:charRg st="30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Rectangle 13"/>
          <p:cNvSpPr/>
          <p:nvPr/>
        </p:nvSpPr>
        <p:spPr>
          <a:xfrm>
            <a:off x="319405" y="672783"/>
            <a:ext cx="8505825" cy="35382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画出第一节中能表现春风和春草特点的词语，分析它们的表达效果。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可用“以什么修辞或者表现手法表现了什么事物什么特点”的格式来表达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明确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“揉过”“低首”运用拟人的修辞手法，写出了春风吹过草地，小草随风摇曳的情景。“也许远水荡起了一片绿潮”运用比喻的修辞手法，把草地比作“绿潮”，写出了绿草像“潮水”一样涌动，给人带来无限生机和活力。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charRg st="67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1">
                                            <p:txEl>
                                              <p:charRg st="67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1">
                                            <p:txEl>
                                              <p:charRg st="67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4" name="文本框 51203"/>
          <p:cNvSpPr txBox="1"/>
          <p:nvPr/>
        </p:nvSpPr>
        <p:spPr>
          <a:xfrm>
            <a:off x="315913" y="895350"/>
            <a:ext cx="8512175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读第二节，思考：第二节紧承第一节哪个词语？第二节描写的意象有哪些？描绘了一幅怎样的画面？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明确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：紧承第一节的“向晚”。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意象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：展翅的飞鸟、天边的流云和大地。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画面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：在黄昏时分，鸟儿在深邃的天空中翱翔，夕阳染红了天边的流云，彩霞铺满天空，也映红了大地。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charRg st="4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4">
                                            <p:txEl>
                                              <p:charRg st="4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4">
                                            <p:txEl>
                                              <p:charRg st="4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charRg st="62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04">
                                            <p:txEl>
                                              <p:charRg st="62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04">
                                            <p:txEl>
                                              <p:charRg st="62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charRg st="81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04">
                                            <p:txEl>
                                              <p:charRg st="81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04">
                                            <p:txEl>
                                              <p:charRg st="81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Rectangle 14"/>
          <p:cNvSpPr/>
          <p:nvPr/>
        </p:nvSpPr>
        <p:spPr>
          <a:xfrm>
            <a:off x="333375" y="363855"/>
            <a:ext cx="8491538" cy="461581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结合一二节思考，诗人是如何描写所看到的春日美景的？有什么作用？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】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诗人看到“春风”联想到“青草绿潮”， 看到“飞鸟”联想到“静静吸入深远的晴空”， 看到“流云” “红晕”联想到“沉醉了凝望它的大地”，作者联想自然丰富，字里行间流露出对大自然的喜爱之情，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情景交融，为后文抒情做铺垫。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charRg st="34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5">
                                            <p:txEl>
                                              <p:charRg st="34" end="1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矩形 1"/>
          <p:cNvSpPr/>
          <p:nvPr/>
        </p:nvSpPr>
        <p:spPr>
          <a:xfrm>
            <a:off x="304800" y="809943"/>
            <a:ext cx="8534400" cy="3661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5000"/>
              </a:lnSpc>
            </a:pP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在第三、四、五节，这里的“你”指谁？</a:t>
            </a:r>
            <a:endParaRPr lang="en-US" altLang="zh-CN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5000"/>
              </a:lnSpc>
            </a:pPr>
            <a:r>
              <a:rPr lang="zh-CN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</a:t>
            </a:r>
            <a:r>
              <a:rPr lang="zh-CN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】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这里的“你”指大自然和充满生机的万物。</a:t>
            </a:r>
            <a:endParaRPr lang="zh-CN" altLang="en-US" sz="40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charRg st="21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69">
                                            <p:txEl>
                                              <p:charRg st="21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9" name="文本框 52228"/>
          <p:cNvSpPr txBox="1"/>
          <p:nvPr/>
        </p:nvSpPr>
        <p:spPr>
          <a:xfrm>
            <a:off x="331788" y="1223963"/>
            <a:ext cx="8497887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读第三节，在作者笔下“大自然”有什么特点？是通过哪些词语表现出来的？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明确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：“大自然”包容一切，能给人带来欢乐，又能驱除人的烦恼。“大自然”给人带来心理的慰藉，通过“欢乐和忧戚”“在你的心胸里描画”表现出来。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“大自然”充满生机和活力，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通过“丰润”和“勃发”表现出来。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charRg st="37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9">
                                            <p:txEl>
                                              <p:charRg st="37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9">
                                            <p:txEl>
                                              <p:charRg st="37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2" name="文本框 53251"/>
          <p:cNvSpPr txBox="1"/>
          <p:nvPr/>
        </p:nvSpPr>
        <p:spPr>
          <a:xfrm>
            <a:off x="263525" y="1157288"/>
            <a:ext cx="8553450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读第四节，如何理解“远古的哲人怀着热望，曾向你舒出咏赞的叹息”？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明确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：古往今来那些伟大的文学家、艺术家，怀着对大自然无比热爱的情感，用不同的艺术形式表达对大自然的热爱之情。例如诗歌、绘画。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charRg st="35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>
                                            <p:txEl>
                                              <p:charRg st="35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>
                                            <p:txEl>
                                              <p:charRg st="35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文本框 13"/>
          <p:cNvSpPr txBox="1"/>
          <p:nvPr/>
        </p:nvSpPr>
        <p:spPr>
          <a:xfrm>
            <a:off x="10761663" y="175418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7411" name="文本框 14"/>
          <p:cNvSpPr txBox="1"/>
          <p:nvPr/>
        </p:nvSpPr>
        <p:spPr>
          <a:xfrm>
            <a:off x="10561638" y="3127375"/>
            <a:ext cx="18415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054" name="矩形 3"/>
          <p:cNvSpPr>
            <a:spLocks noChangeArrowheads="1"/>
          </p:cNvSpPr>
          <p:nvPr/>
        </p:nvSpPr>
        <p:spPr bwMode="auto">
          <a:xfrm>
            <a:off x="908050" y="1795463"/>
            <a:ext cx="7326313" cy="1284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59372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今天，我们来学习伟大的诗人穆旦的一首诗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——《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我看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矩形 1"/>
          <p:cNvSpPr/>
          <p:nvPr/>
        </p:nvSpPr>
        <p:spPr>
          <a:xfrm>
            <a:off x="304800" y="1163638"/>
            <a:ext cx="8491538" cy="25895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5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9.“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如今却只见他生命的静流随着季节的起伏而飘逸”这句话怎么理解？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5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】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远古的哲人的生命早已逝去，但他们留下的对大自然的吟咏赞美一直在时间的长河里飘逸。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charRg st="34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3">
                                            <p:txEl>
                                              <p:charRg st="34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矩形 1"/>
          <p:cNvSpPr/>
          <p:nvPr/>
        </p:nvSpPr>
        <p:spPr>
          <a:xfrm>
            <a:off x="333375" y="720725"/>
            <a:ext cx="8491538" cy="3838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5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10.</a:t>
            </a: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品读第五节，思考：作者在这里因自然的激发而生出怎样的愿望？是通过哪些词语体现出来的？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5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明确</a:t>
            </a:r>
            <a:r>
              <a:rPr lang="zh-CN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：愿望：和大自然融为一体，自由自在、愉快地生活。</a:t>
            </a:r>
            <a:endParaRPr lang="zh-CN" altLang="zh-CN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5000"/>
              </a:lnSpc>
            </a:pPr>
            <a:r>
              <a:rPr lang="zh-CN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通过“飞奔”“坦荡地漫游”“歌唱”“流盼”“摇曳”表现出来。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charRg st="46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7">
                                            <p:txEl>
                                              <p:charRg st="46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7">
                                            <p:txEl>
                                              <p:charRg st="46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charRg st="73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817">
                                            <p:txEl>
                                              <p:charRg st="73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17">
                                            <p:txEl>
                                              <p:charRg st="73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6" name="文本框 54275"/>
          <p:cNvSpPr txBox="1"/>
          <p:nvPr/>
        </p:nvSpPr>
        <p:spPr>
          <a:xfrm>
            <a:off x="386398" y="920433"/>
            <a:ext cx="854075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．读全诗，请结合时代背景，思考作者心中为什么有“忧戚”和“哀愁”？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明确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：这首诗写于</a:t>
            </a:r>
            <a:r>
              <a:rPr lang="en-US" altLang="zh-CN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1938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年，日本帝国主义已全面侵华，中华民族陷入民族危急时刻，诗人心中充满着对祖国的忧虑。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Rectangle 4"/>
          <p:cNvSpPr/>
          <p:nvPr/>
        </p:nvSpPr>
        <p:spPr>
          <a:xfrm>
            <a:off x="260985" y="999967"/>
            <a:ext cx="8621713" cy="34842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atinLnBrk="1">
              <a:lnSpc>
                <a:spcPct val="150000"/>
              </a:lnSpc>
            </a:pPr>
            <a:r>
              <a:rPr lang="en-US" altLang="zh-CN" sz="21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诗歌后三节都是作者所思，其内容有什么不同？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1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【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示例</a:t>
            </a:r>
            <a:r>
              <a:rPr lang="en-US" altLang="zh-CN" sz="21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】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第③节主要写在孕育了万物、充满生机的大自然面前，“我”的“欢乐和忧戚”是微之甚微， 以此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突出大自然的博大。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第④节主要写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远古的哲人的生命早已逝去， 但他们留下的对大自然的吟咏赞美一直在时间的长河里飘逸。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第⑤节在前两节的基础上，很自然地抒写出 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希望将生命融人自然，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让“我”的爱回归大自然之中去，真正获得生命“巨树永青”的人生之爱的归宿。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最后一节，点明主旨，升华主题。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5843" name="文本框 35842"/>
          <p:cNvSpPr txBox="1"/>
          <p:nvPr/>
        </p:nvSpPr>
        <p:spPr>
          <a:xfrm>
            <a:off x="269875" y="481013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Calibri" panose="020F0502020204030204" pitchFamily="34" charset="0"/>
              </a:rPr>
              <a:t>难点探究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charRg st="24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1">
                                            <p:txEl>
                                              <p:charRg st="24" end="2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8" name="文本框 47107"/>
          <p:cNvSpPr txBox="1"/>
          <p:nvPr/>
        </p:nvSpPr>
        <p:spPr>
          <a:xfrm>
            <a:off x="249238" y="704850"/>
            <a:ext cx="8580437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Calibri" panose="020F0502020204030204" pitchFamily="34" charset="0"/>
              </a:rPr>
              <a:t>2.</a:t>
            </a:r>
            <a:r>
              <a:rPr lang="zh-CN" altLang="en-US" sz="2800" b="1" dirty="0">
                <a:latin typeface="Calibri" panose="020F0502020204030204" pitchFamily="34" charset="0"/>
              </a:rPr>
              <a:t>这首诗所表达的情感与陶渊明的思想境界有哪些不谋而合之处？</a:t>
            </a:r>
            <a:br>
              <a:rPr lang="zh-CN" altLang="en-US" sz="2800" b="1" dirty="0">
                <a:latin typeface="Calibri" panose="020F0502020204030204" pitchFamily="34" charset="0"/>
              </a:rPr>
            </a:br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示例：</a:t>
            </a:r>
            <a:r>
              <a:rPr lang="en-US" altLang="zh-CN" sz="2800" b="1">
                <a:solidFill>
                  <a:srgbClr val="0000FF"/>
                </a:solidFill>
                <a:latin typeface="Calibri" panose="020F0502020204030204" pitchFamily="34" charset="0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</a:rPr>
              <a:t>我看</a:t>
            </a:r>
            <a:r>
              <a:rPr lang="en-US" altLang="zh-CN" sz="2800" b="1">
                <a:solidFill>
                  <a:srgbClr val="0000FF"/>
                </a:solidFill>
                <a:latin typeface="Calibri" panose="020F0502020204030204" pitchFamily="34" charset="0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</a:rPr>
              <a:t>中诗人通过自然风景表达出了对于</a:t>
            </a:r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闲适生活的追求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最终达到自然与生命融合。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</a:rPr>
              <a:t>“哦，让我的呼吸与自然合流！”而这种情感的表达在陶渊明的诗歌中早已有之，“采菊东篱下，悠然见南山”的</a:t>
            </a:r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闲适之情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</a:rPr>
              <a:t>与“</a:t>
            </a:r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久在樊笼里，复得返自然”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</a:rPr>
              <a:t>的逍遥自在，恰恰与穆旦的</a:t>
            </a:r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生命与自然的合流不谋而合。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charRg st="0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8">
                                            <p:txEl>
                                              <p:charRg st="0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8">
                                            <p:txEl>
                                              <p:charRg st="0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60450" y="1192213"/>
            <a:ext cx="7197725" cy="2770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作者在结尾因自然的激发而生出怎样 的愿望？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【答案】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作者在结尾用“让我的呼吸与自然合流！让欢笑和哀愁洒向我心里，像季节燃起 花朵又把它吹熄”的诗句，表达了要与大自然合而为一、同悲同乐的愿望。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2771" name="矩形 2"/>
          <p:cNvSpPr/>
          <p:nvPr/>
        </p:nvSpPr>
        <p:spPr>
          <a:xfrm>
            <a:off x="698500" y="1296988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3.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2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22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7" name="AutoShape 9"/>
          <p:cNvSpPr>
            <a:spLocks noChangeArrowheads="1"/>
          </p:cNvSpPr>
          <p:nvPr/>
        </p:nvSpPr>
        <p:spPr bwMode="auto">
          <a:xfrm>
            <a:off x="1998663" y="2386013"/>
            <a:ext cx="487363" cy="906463"/>
          </a:xfrm>
          <a:prstGeom prst="roundRect">
            <a:avLst>
              <a:gd name="adj" fmla="val 13125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0C9337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看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C9337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2" name="左大括号 51"/>
          <p:cNvSpPr/>
          <p:nvPr/>
        </p:nvSpPr>
        <p:spPr>
          <a:xfrm>
            <a:off x="2579688" y="1906588"/>
            <a:ext cx="215900" cy="1839913"/>
          </a:xfrm>
          <a:prstGeom prst="leftBrace">
            <a:avLst>
              <a:gd name="adj1" fmla="val 8333"/>
              <a:gd name="adj2" fmla="val 49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4820" name="TextBox 10"/>
          <p:cNvSpPr txBox="1"/>
          <p:nvPr/>
        </p:nvSpPr>
        <p:spPr>
          <a:xfrm>
            <a:off x="3868738" y="1303338"/>
            <a:ext cx="17557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春风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春草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飞鸟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流云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生命的勃发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生命的飘逸 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生命的飞奔 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生命与自然合流</a:t>
            </a:r>
            <a:endParaRPr lang="zh-CN" altLang="en-US" sz="24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  <p:pic>
        <p:nvPicPr>
          <p:cNvPr id="34821" name="Picture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163" y="784225"/>
            <a:ext cx="3884612" cy="708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" name="左大括号 34"/>
          <p:cNvSpPr/>
          <p:nvPr/>
        </p:nvSpPr>
        <p:spPr>
          <a:xfrm>
            <a:off x="3640138" y="1703388"/>
            <a:ext cx="215900" cy="674688"/>
          </a:xfrm>
          <a:prstGeom prst="leftBrace">
            <a:avLst>
              <a:gd name="adj1" fmla="val 8333"/>
              <a:gd name="adj2" fmla="val 49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4823" name="矩形 1"/>
          <p:cNvSpPr/>
          <p:nvPr/>
        </p:nvSpPr>
        <p:spPr>
          <a:xfrm>
            <a:off x="2795588" y="1576388"/>
            <a:ext cx="873125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所看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endParaRPr lang="en-US" altLang="zh-CN" sz="2400" b="1" dirty="0"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所思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34824" name="矩形 1"/>
          <p:cNvSpPr/>
          <p:nvPr/>
        </p:nvSpPr>
        <p:spPr>
          <a:xfrm>
            <a:off x="5827713" y="2925763"/>
            <a:ext cx="14224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C9337"/>
                </a:solidFill>
                <a:latin typeface="宋体" panose="02010600030101010101" pitchFamily="2" charset="-122"/>
              </a:rPr>
              <a:t>热爱自然</a:t>
            </a:r>
            <a:endParaRPr lang="zh-CN" altLang="en-US" dirty="0">
              <a:solidFill>
                <a:srgbClr val="0C9337"/>
              </a:solidFill>
              <a:latin typeface="Calibri" panose="020F0502020204030204" pitchFamily="34" charset="0"/>
            </a:endParaRPr>
          </a:p>
        </p:txBody>
      </p:sp>
      <p:sp>
        <p:nvSpPr>
          <p:cNvPr id="34825" name="矩形 2"/>
          <p:cNvSpPr/>
          <p:nvPr/>
        </p:nvSpPr>
        <p:spPr>
          <a:xfrm>
            <a:off x="5805488" y="2525713"/>
            <a:ext cx="14224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C9337"/>
                </a:solidFill>
                <a:latin typeface="宋体" panose="02010600030101010101" pitchFamily="2" charset="-122"/>
              </a:rPr>
              <a:t>合而为一</a:t>
            </a:r>
            <a:endParaRPr lang="zh-CN" altLang="en-US" dirty="0">
              <a:solidFill>
                <a:srgbClr val="0C9337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640138" y="2859088"/>
            <a:ext cx="215900" cy="1274763"/>
          </a:xfrm>
          <a:prstGeom prst="leftBrace">
            <a:avLst>
              <a:gd name="adj1" fmla="val 8333"/>
              <a:gd name="adj2" fmla="val 49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" name="左大括号 19"/>
          <p:cNvSpPr/>
          <p:nvPr/>
        </p:nvSpPr>
        <p:spPr>
          <a:xfrm flipH="1">
            <a:off x="5624513" y="1873250"/>
            <a:ext cx="215900" cy="2225675"/>
          </a:xfrm>
          <a:prstGeom prst="leftBrace">
            <a:avLst>
              <a:gd name="adj1" fmla="val 8333"/>
              <a:gd name="adj2" fmla="val 49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2" name="文本框 13"/>
          <p:cNvSpPr txBox="1"/>
          <p:nvPr/>
        </p:nvSpPr>
        <p:spPr>
          <a:xfrm>
            <a:off x="10761663" y="175418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833438" y="1811338"/>
            <a:ext cx="7358063" cy="1754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诗人借助大自然中的春风、 春草、飞鸟、流云等意象，表达了自己对大自然 的热爱以及要与大自然合为一体的思想感情。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5844" name="Picture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223963"/>
            <a:ext cx="4216400" cy="709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6" name="文本框 13"/>
          <p:cNvSpPr txBox="1"/>
          <p:nvPr/>
        </p:nvSpPr>
        <p:spPr>
          <a:xfrm>
            <a:off x="10761663" y="1624013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6867" name="文本框 14"/>
          <p:cNvSpPr txBox="1"/>
          <p:nvPr/>
        </p:nvSpPr>
        <p:spPr>
          <a:xfrm>
            <a:off x="10561638" y="301148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6868" name="AutoShape 9"/>
          <p:cNvSpPr/>
          <p:nvPr/>
        </p:nvSpPr>
        <p:spPr>
          <a:xfrm>
            <a:off x="909638" y="1527175"/>
            <a:ext cx="3603625" cy="341313"/>
          </a:xfrm>
          <a:prstGeom prst="homePlate">
            <a:avLst>
              <a:gd name="adj" fmla="val 37002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2700000" scaled="1"/>
            <a:tileRect/>
          </a:gradFill>
          <a:ln w="9525" cap="flat" cmpd="sng">
            <a:solidFill>
              <a:srgbClr val="FFC51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>
              <a:lnSpc>
                <a:spcPct val="150000"/>
              </a:lnSpc>
            </a:pPr>
            <a:endParaRPr lang="en-US" altLang="zh-CN" dirty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52488" y="1408113"/>
            <a:ext cx="7396163" cy="31381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悠远而深邃的意境艺术。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穆旦的诗可谓</a:t>
            </a:r>
            <a:r>
              <a:rPr kumimoji="0" lang="zh-CN" alt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有意境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“有境界”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，不仅形象生动地描写了景物， 而且饱含着浓郁的思想感情，达到了如前人对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诗歌的评价“诗中有画”，有着令人叫绝的诗情画意。大致说来，这首诗歌的意境追求精确性，生动、逼真，意境宏大、悠远、寥廓，颇似</a:t>
            </a:r>
            <a:r>
              <a:rPr kumimoji="0" lang="zh-CN" alt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有着浓浓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诗情的画。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6870" name="Picture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7863" y="901700"/>
            <a:ext cx="4445000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7890" name="文本框 13"/>
          <p:cNvSpPr txBox="1"/>
          <p:nvPr/>
        </p:nvSpPr>
        <p:spPr>
          <a:xfrm>
            <a:off x="10761663" y="175418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7891" name="文本框 14"/>
          <p:cNvSpPr txBox="1"/>
          <p:nvPr/>
        </p:nvSpPr>
        <p:spPr>
          <a:xfrm>
            <a:off x="10561638" y="3127375"/>
            <a:ext cx="18415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7892" name="AutoShape 9"/>
          <p:cNvSpPr/>
          <p:nvPr/>
        </p:nvSpPr>
        <p:spPr>
          <a:xfrm>
            <a:off x="909638" y="879475"/>
            <a:ext cx="4108450" cy="341313"/>
          </a:xfrm>
          <a:prstGeom prst="homePlate">
            <a:avLst>
              <a:gd name="adj" fmla="val 36947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2700000" scaled="1"/>
            <a:tileRect/>
          </a:gradFill>
          <a:ln w="9525" cap="flat" cmpd="sng">
            <a:solidFill>
              <a:srgbClr val="FFC51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>
              <a:lnSpc>
                <a:spcPct val="150000"/>
              </a:lnSpc>
            </a:pPr>
            <a:endParaRPr lang="en-US" altLang="zh-CN" sz="2100" dirty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1063" y="731838"/>
            <a:ext cx="7396163" cy="34842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层层递进，感情流露自然真切。</a:t>
            </a:r>
            <a:endParaRPr kumimoji="0" lang="en-US" altLang="zh-CN" sz="21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诗人先是 选取了“春风” “青草绿潮”、平展翅翼的“飞 鸟”“流云红晕”“大地”等这些较宏大的意象，在此基础上又 描写“我”的渺小，“我枉然在你的心胸里描画”。形成了对比， 接下来又写远古哲人们对自然的赞美，借古人之情舒自己之情，最后水到渠成地抒发出自己希望与自然合而为一的愿望。整首诗歌层层递进，情意真切。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963613" y="2306638"/>
            <a:ext cx="514350" cy="3508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Rectangle 11"/>
          <p:cNvSpPr>
            <a:spLocks noChangeArrowheads="1"/>
          </p:cNvSpPr>
          <p:nvPr/>
        </p:nvSpPr>
        <p:spPr bwMode="auto">
          <a:xfrm>
            <a:off x="950913" y="1712913"/>
            <a:ext cx="514350" cy="3508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36" name="Rectangle 17"/>
          <p:cNvSpPr/>
          <p:nvPr/>
        </p:nvSpPr>
        <p:spPr>
          <a:xfrm>
            <a:off x="1036638" y="1570038"/>
            <a:ext cx="7342187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63855" indent="-363855" eaLnBrk="0" hangingPunct="0"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1.</a:t>
            </a:r>
            <a:r>
              <a:rPr lang="zh-CN" altLang="en-US" sz="2400" b="1" dirty="0">
                <a:latin typeface="宋体" panose="02010600030101010101" pitchFamily="2" charset="-122"/>
              </a:rPr>
              <a:t>品味诗歌的语言，理解诗歌中蕴含的情感。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marL="363855" indent="-363855" eaLnBrk="0" hangingPunct="0"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2.</a:t>
            </a:r>
            <a:r>
              <a:rPr lang="zh-CN" altLang="en-US" sz="2400" b="1" dirty="0">
                <a:latin typeface="宋体" panose="02010600030101010101" pitchFamily="2" charset="-122"/>
              </a:rPr>
              <a:t>在反复诵读中体会诗歌的意境，培养热爱自然、与自然和谐相处的感情。</a:t>
            </a:r>
            <a:endParaRPr lang="zh-CN" altLang="en-US" sz="24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68788" y="2778125"/>
            <a:ext cx="11144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难点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5" name="Rectangle 10"/>
          <p:cNvSpPr>
            <a:spLocks noChangeArrowheads="1"/>
          </p:cNvSpPr>
          <p:nvPr/>
        </p:nvSpPr>
        <p:spPr bwMode="auto">
          <a:xfrm>
            <a:off x="839788" y="182563"/>
            <a:ext cx="7448550" cy="470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457200" rtl="0" eaLnBrk="1" fontAlgn="base" latinLnBrk="1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古典诗词中常见的自然意象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449580" algn="l" defTabSz="457200" rtl="0" eaLnBrk="1" fontAlgn="base" latinLnBrk="1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诗人往往借助自然界中的外物来感应或表达自己内心的感受，以达到烘托情感的作用。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449580" algn="l" defTabSz="457200" rtl="0" eaLnBrk="1" fontAlgn="base" latinLnBrk="1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①冰或雪。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以冰的晶莹比喻心志的忠贞、品格的高尚。如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“洛阳亲友如相问，一片冰心在玉壶”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。雪指代高洁的心性，古人用冰雪聪明说明一个人的内在品质。比如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“应念岭海经年，孤光自照，肝肺皆冰雪”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449580" algn="l" defTabSz="457200" rtl="0" eaLnBrk="1" fontAlgn="base" latinLnBrk="1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②月亮。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对月思亲，引发离愁别绪，思乡之愁。如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“举头望明月，低头思故乡”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38" name="Rectangle 10"/>
          <p:cNvSpPr/>
          <p:nvPr/>
        </p:nvSpPr>
        <p:spPr>
          <a:xfrm>
            <a:off x="225425" y="298450"/>
            <a:ext cx="8359775" cy="4524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536575" latinLnBrk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③柳树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。汉代以来，常以折柳相赠来寄托依依惜别之情，由此引发对远方亲人的思念之情以及行旅之人的思乡之情。如李白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春夜洛城闻笛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中的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“此夜曲中闻折柳，何人不起故园情”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36575" latinLnBrk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④草木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。以草木繁盛反衬荒凉，以抒发盛衰兴亡的感慨。比如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“过春风十里，尽荠麦青青”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36575" latinLnBrk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⑤芳草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。在中国古典诗歌中芳草比喻人的离恨之情。如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“野火烧不尽，春风吹又生。远芳侵古道，晴翠接荒城”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62" name="TextBox 2"/>
          <p:cNvSpPr txBox="1"/>
          <p:nvPr/>
        </p:nvSpPr>
        <p:spPr>
          <a:xfrm>
            <a:off x="1570038" y="1301750"/>
            <a:ext cx="7134225" cy="18161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</a:rPr>
              <a:t>阅读任务：</a:t>
            </a:r>
            <a:endParaRPr lang="en-US" altLang="zh-CN" sz="40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</a:rPr>
              <a:t>课下阅读穆旦其他诗歌，</a:t>
            </a:r>
            <a:endParaRPr lang="en-US" altLang="zh-CN" sz="3600" b="1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</a:rPr>
              <a:t>进一步体会诗歌意境及艺术特色。</a:t>
            </a:r>
            <a:endParaRPr lang="zh-CN" altLang="en-US" sz="36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文本框 14"/>
          <p:cNvSpPr txBox="1"/>
          <p:nvPr/>
        </p:nvSpPr>
        <p:spPr>
          <a:xfrm>
            <a:off x="10561638" y="3127375"/>
            <a:ext cx="18415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97263" y="1824038"/>
            <a:ext cx="4703763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穆旦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(1918—1977)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，原名查良铮，祖籍浙江海宁，早年留学美国，“九叶诗派”诗人。主要作品有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赞美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诗八首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9460" name="Picture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238" y="917575"/>
            <a:ext cx="3255962" cy="644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588" y="1793875"/>
            <a:ext cx="2174875" cy="222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文本框 14"/>
          <p:cNvSpPr txBox="1"/>
          <p:nvPr/>
        </p:nvSpPr>
        <p:spPr>
          <a:xfrm>
            <a:off x="10561638" y="3127375"/>
            <a:ext cx="18415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9150" y="1543050"/>
            <a:ext cx="7505700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“九叶诗派”因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九叶集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而得名，这本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位诗人的合集出版于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1981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7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月，但九叶诗派作为中国现代诗歌史上的一个流派却活跃于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世纪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年代后期的国民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党统治区的诗坛。九叶诗派强调“忠实于时代的观察和感受，也忠实于各自心中的诗艺”。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0484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992188"/>
            <a:ext cx="3716338" cy="644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TextBox 1"/>
          <p:cNvSpPr txBox="1"/>
          <p:nvPr/>
        </p:nvSpPr>
        <p:spPr>
          <a:xfrm>
            <a:off x="130175" y="496888"/>
            <a:ext cx="3962400" cy="4402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Calibri" panose="020F0502020204030204" pitchFamily="34" charset="0"/>
              </a:rPr>
              <a:t>我看一阵向晚的春风</a:t>
            </a:r>
            <a:endParaRPr lang="zh-CN" altLang="en-US" sz="2000" b="1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r>
              <a:rPr lang="zh-CN" altLang="en-US" sz="2000" b="1" dirty="0">
                <a:solidFill>
                  <a:srgbClr val="0000FF"/>
                </a:solidFill>
                <a:latin typeface="Calibri" panose="020F0502020204030204" pitchFamily="34" charset="0"/>
              </a:rPr>
              <a:t>悄悄揉过丰润的青草，</a:t>
            </a:r>
            <a:endParaRPr lang="zh-CN" altLang="en-US" sz="2000" b="1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r>
              <a:rPr lang="zh-CN" altLang="en-US" sz="2000" b="1" dirty="0">
                <a:solidFill>
                  <a:srgbClr val="0000FF"/>
                </a:solidFill>
                <a:latin typeface="Calibri" panose="020F0502020204030204" pitchFamily="34" charset="0"/>
              </a:rPr>
              <a:t>我看它们低首又低首，</a:t>
            </a:r>
            <a:endParaRPr lang="zh-CN" altLang="en-US" sz="2000" b="1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r>
              <a:rPr lang="zh-CN" altLang="en-US" sz="2000" b="1" dirty="0">
                <a:solidFill>
                  <a:srgbClr val="0000FF"/>
                </a:solidFill>
                <a:latin typeface="Calibri" panose="020F0502020204030204" pitchFamily="34" charset="0"/>
              </a:rPr>
              <a:t>也许远水荡起了一片绿潮；</a:t>
            </a:r>
            <a:endParaRPr lang="zh-CN" altLang="en-US" sz="2000" b="1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endParaRPr lang="zh-CN" altLang="en-US" sz="2000" b="1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r>
              <a:rPr lang="zh-CN" altLang="en-US" sz="2000" b="1" dirty="0">
                <a:solidFill>
                  <a:srgbClr val="0000FF"/>
                </a:solidFill>
                <a:latin typeface="Calibri" panose="020F0502020204030204" pitchFamily="34" charset="0"/>
              </a:rPr>
              <a:t>我看飞鸟平展着翅翼</a:t>
            </a:r>
            <a:endParaRPr lang="zh-CN" altLang="en-US" sz="2000" b="1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r>
              <a:rPr lang="zh-CN" altLang="en-US" sz="2000" b="1" dirty="0">
                <a:solidFill>
                  <a:srgbClr val="0000FF"/>
                </a:solidFill>
                <a:latin typeface="Calibri" panose="020F0502020204030204" pitchFamily="34" charset="0"/>
              </a:rPr>
              <a:t>静静吸入深远的晴空里，</a:t>
            </a:r>
            <a:endParaRPr lang="zh-CN" altLang="en-US" sz="2000" b="1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r>
              <a:rPr lang="zh-CN" altLang="en-US" sz="2000" b="1" dirty="0">
                <a:solidFill>
                  <a:srgbClr val="0000FF"/>
                </a:solidFill>
                <a:latin typeface="Calibri" panose="020F0502020204030204" pitchFamily="34" charset="0"/>
              </a:rPr>
              <a:t>我看流云慢慢地红晕</a:t>
            </a:r>
            <a:endParaRPr lang="zh-CN" altLang="en-US" sz="2000" b="1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r>
              <a:rPr lang="zh-CN" altLang="en-US" sz="2000" b="1" dirty="0">
                <a:solidFill>
                  <a:srgbClr val="0000FF"/>
                </a:solidFill>
                <a:latin typeface="Calibri" panose="020F0502020204030204" pitchFamily="34" charset="0"/>
              </a:rPr>
              <a:t>无意沉醉了凝望它的大地。</a:t>
            </a:r>
            <a:endParaRPr lang="zh-CN" altLang="en-US" sz="2000" b="1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endParaRPr lang="zh-CN" altLang="en-US" sz="2000" b="1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r>
              <a:rPr lang="zh-CN" altLang="en-US" sz="2000" b="1" dirty="0">
                <a:solidFill>
                  <a:srgbClr val="0000FF"/>
                </a:solidFill>
                <a:latin typeface="Calibri" panose="020F0502020204030204" pitchFamily="34" charset="0"/>
              </a:rPr>
              <a:t>哦，逝去的多少欢乐和忧戚，</a:t>
            </a:r>
            <a:endParaRPr lang="zh-CN" altLang="en-US" sz="2000" b="1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r>
              <a:rPr lang="zh-CN" altLang="en-US" sz="2000" b="1" dirty="0">
                <a:solidFill>
                  <a:srgbClr val="0000FF"/>
                </a:solidFill>
                <a:latin typeface="Calibri" panose="020F0502020204030204" pitchFamily="34" charset="0"/>
              </a:rPr>
              <a:t>我枉然在你的心胸里描画！</a:t>
            </a:r>
            <a:endParaRPr lang="zh-CN" altLang="en-US" sz="2000" b="1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r>
              <a:rPr lang="zh-CN" altLang="en-US" sz="2000" b="1" dirty="0">
                <a:solidFill>
                  <a:srgbClr val="0000FF"/>
                </a:solidFill>
                <a:latin typeface="Calibri" panose="020F0502020204030204" pitchFamily="34" charset="0"/>
              </a:rPr>
              <a:t>哦！多少年来你丰润的生命</a:t>
            </a:r>
            <a:endParaRPr lang="zh-CN" altLang="en-US" sz="2000" b="1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r>
              <a:rPr lang="zh-CN" altLang="en-US" sz="2000" b="1" dirty="0">
                <a:solidFill>
                  <a:srgbClr val="0000FF"/>
                </a:solidFill>
                <a:latin typeface="Calibri" panose="020F0502020204030204" pitchFamily="34" charset="0"/>
              </a:rPr>
              <a:t>永在寂静的谐奏里勃发。</a:t>
            </a:r>
            <a:endParaRPr lang="zh-CN" altLang="en-US" sz="20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21507" name="TextBox 2"/>
          <p:cNvSpPr txBox="1"/>
          <p:nvPr/>
        </p:nvSpPr>
        <p:spPr>
          <a:xfrm>
            <a:off x="4383088" y="214313"/>
            <a:ext cx="5110162" cy="4892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C9337"/>
                </a:solidFill>
                <a:latin typeface="Calibri" panose="020F0502020204030204" pitchFamily="34" charset="0"/>
              </a:rPr>
              <a:t>也许远古的哲人怀着热望，</a:t>
            </a:r>
            <a:endParaRPr lang="zh-CN" altLang="en-US" sz="2400" b="1" dirty="0">
              <a:solidFill>
                <a:srgbClr val="0C9337"/>
              </a:solidFill>
              <a:latin typeface="Calibri" panose="020F0502020204030204" pitchFamily="34" charset="0"/>
            </a:endParaRPr>
          </a:p>
          <a:p>
            <a:r>
              <a:rPr lang="zh-CN" altLang="en-US" sz="2400" b="1" dirty="0">
                <a:solidFill>
                  <a:srgbClr val="0C9337"/>
                </a:solidFill>
                <a:latin typeface="Calibri" panose="020F0502020204030204" pitchFamily="34" charset="0"/>
              </a:rPr>
              <a:t>曾向你舒出咏赞的叹息，</a:t>
            </a:r>
            <a:endParaRPr lang="zh-CN" altLang="en-US" sz="2400" b="1" dirty="0">
              <a:solidFill>
                <a:srgbClr val="0C9337"/>
              </a:solidFill>
              <a:latin typeface="Calibri" panose="020F0502020204030204" pitchFamily="34" charset="0"/>
            </a:endParaRPr>
          </a:p>
          <a:p>
            <a:r>
              <a:rPr lang="zh-CN" altLang="en-US" sz="2400" b="1" dirty="0">
                <a:solidFill>
                  <a:srgbClr val="0C9337"/>
                </a:solidFill>
                <a:latin typeface="Calibri" panose="020F0502020204030204" pitchFamily="34" charset="0"/>
              </a:rPr>
              <a:t>如今却只见他生命的静流</a:t>
            </a:r>
            <a:endParaRPr lang="zh-CN" altLang="en-US" sz="2400" b="1" dirty="0">
              <a:solidFill>
                <a:srgbClr val="0C9337"/>
              </a:solidFill>
              <a:latin typeface="Calibri" panose="020F0502020204030204" pitchFamily="34" charset="0"/>
            </a:endParaRPr>
          </a:p>
          <a:p>
            <a:r>
              <a:rPr lang="zh-CN" altLang="en-US" sz="2400" b="1" dirty="0">
                <a:solidFill>
                  <a:srgbClr val="0C9337"/>
                </a:solidFill>
                <a:latin typeface="Calibri" panose="020F0502020204030204" pitchFamily="34" charset="0"/>
              </a:rPr>
              <a:t>随着季节的起伏而飘逸。</a:t>
            </a:r>
            <a:endParaRPr lang="zh-CN" altLang="en-US" sz="2400" b="1" dirty="0">
              <a:solidFill>
                <a:srgbClr val="0C9337"/>
              </a:solidFill>
              <a:latin typeface="Calibri" panose="020F0502020204030204" pitchFamily="34" charset="0"/>
            </a:endParaRPr>
          </a:p>
          <a:p>
            <a:endParaRPr lang="zh-CN" altLang="en-US" sz="2400" b="1" dirty="0">
              <a:solidFill>
                <a:srgbClr val="0C9337"/>
              </a:solidFill>
              <a:latin typeface="Calibri" panose="020F0502020204030204" pitchFamily="34" charset="0"/>
            </a:endParaRPr>
          </a:p>
          <a:p>
            <a:r>
              <a:rPr lang="zh-CN" altLang="en-US" sz="2400" b="1" dirty="0">
                <a:solidFill>
                  <a:srgbClr val="0C9337"/>
                </a:solidFill>
                <a:latin typeface="Calibri" panose="020F0502020204030204" pitchFamily="34" charset="0"/>
              </a:rPr>
              <a:t>去吧，去吧，哦生命的飞奔，</a:t>
            </a:r>
            <a:endParaRPr lang="zh-CN" altLang="en-US" sz="2400" b="1" dirty="0">
              <a:solidFill>
                <a:srgbClr val="0C9337"/>
              </a:solidFill>
              <a:latin typeface="Calibri" panose="020F0502020204030204" pitchFamily="34" charset="0"/>
            </a:endParaRPr>
          </a:p>
          <a:p>
            <a:r>
              <a:rPr lang="zh-CN" altLang="en-US" sz="2400" b="1" dirty="0">
                <a:solidFill>
                  <a:srgbClr val="0C9337"/>
                </a:solidFill>
                <a:latin typeface="Calibri" panose="020F0502020204030204" pitchFamily="34" charset="0"/>
              </a:rPr>
              <a:t>叫天风挽你坦荡地漫游，</a:t>
            </a:r>
            <a:endParaRPr lang="zh-CN" altLang="en-US" sz="2400" b="1" dirty="0">
              <a:solidFill>
                <a:srgbClr val="0C9337"/>
              </a:solidFill>
              <a:latin typeface="Calibri" panose="020F0502020204030204" pitchFamily="34" charset="0"/>
            </a:endParaRPr>
          </a:p>
          <a:p>
            <a:r>
              <a:rPr lang="zh-CN" altLang="en-US" sz="2400" b="1" dirty="0">
                <a:solidFill>
                  <a:srgbClr val="0C9337"/>
                </a:solidFill>
                <a:latin typeface="Calibri" panose="020F0502020204030204" pitchFamily="34" charset="0"/>
              </a:rPr>
              <a:t>像鸟的歌唱，云的流盼，树的摇曳；</a:t>
            </a:r>
            <a:endParaRPr lang="zh-CN" altLang="en-US" sz="2400" b="1" dirty="0">
              <a:solidFill>
                <a:srgbClr val="0C9337"/>
              </a:solidFill>
              <a:latin typeface="Calibri" panose="020F0502020204030204" pitchFamily="34" charset="0"/>
            </a:endParaRPr>
          </a:p>
          <a:p>
            <a:r>
              <a:rPr lang="zh-CN" altLang="en-US" sz="2400" b="1" dirty="0">
                <a:solidFill>
                  <a:srgbClr val="0C9337"/>
                </a:solidFill>
                <a:latin typeface="Calibri" panose="020F0502020204030204" pitchFamily="34" charset="0"/>
              </a:rPr>
              <a:t>哦，让我的呼吸与自然合流！</a:t>
            </a:r>
            <a:endParaRPr lang="zh-CN" altLang="en-US" sz="2400" b="1" dirty="0">
              <a:solidFill>
                <a:srgbClr val="0C9337"/>
              </a:solidFill>
              <a:latin typeface="Calibri" panose="020F0502020204030204" pitchFamily="34" charset="0"/>
            </a:endParaRPr>
          </a:p>
          <a:p>
            <a:r>
              <a:rPr lang="zh-CN" altLang="en-US" sz="2400" b="1" dirty="0">
                <a:solidFill>
                  <a:srgbClr val="0C9337"/>
                </a:solidFill>
                <a:latin typeface="Calibri" panose="020F0502020204030204" pitchFamily="34" charset="0"/>
              </a:rPr>
              <a:t>让欢笑和哀愁洒向我心里，</a:t>
            </a:r>
            <a:endParaRPr lang="zh-CN" altLang="en-US" sz="2400" b="1" dirty="0">
              <a:solidFill>
                <a:srgbClr val="0C9337"/>
              </a:solidFill>
              <a:latin typeface="Calibri" panose="020F0502020204030204" pitchFamily="34" charset="0"/>
            </a:endParaRPr>
          </a:p>
          <a:p>
            <a:r>
              <a:rPr lang="zh-CN" altLang="en-US" sz="2400" b="1" dirty="0">
                <a:solidFill>
                  <a:srgbClr val="0C9337"/>
                </a:solidFill>
                <a:latin typeface="Calibri" panose="020F0502020204030204" pitchFamily="34" charset="0"/>
              </a:rPr>
              <a:t>像季节燃起花朵又把它吹熄。</a:t>
            </a:r>
            <a:endParaRPr lang="zh-CN" altLang="en-US" sz="2400" b="1" dirty="0">
              <a:solidFill>
                <a:srgbClr val="0C9337"/>
              </a:solidFill>
              <a:latin typeface="Calibri" panose="020F0502020204030204" pitchFamily="34" charset="0"/>
            </a:endParaRPr>
          </a:p>
          <a:p>
            <a:endParaRPr lang="zh-CN" altLang="en-US" sz="2400" b="1" dirty="0">
              <a:solidFill>
                <a:srgbClr val="0C9337"/>
              </a:solidFill>
              <a:latin typeface="Calibri" panose="020F0502020204030204" pitchFamily="34" charset="0"/>
            </a:endParaRPr>
          </a:p>
          <a:p>
            <a:r>
              <a:rPr lang="en-US" altLang="zh-CN" sz="2400" dirty="0">
                <a:latin typeface="Calibri" panose="020F0502020204030204" pitchFamily="34" charset="0"/>
              </a:rPr>
              <a:t>                                              1938</a:t>
            </a:r>
            <a:r>
              <a:rPr lang="zh-CN" altLang="en-US" sz="2400" dirty="0">
                <a:latin typeface="Calibri" panose="020F0502020204030204" pitchFamily="34" charset="0"/>
              </a:rPr>
              <a:t>年</a:t>
            </a:r>
            <a:r>
              <a:rPr lang="en-US" altLang="zh-CN" sz="2400" dirty="0">
                <a:latin typeface="Calibri" panose="020F0502020204030204" pitchFamily="34" charset="0"/>
              </a:rPr>
              <a:t>6</a:t>
            </a:r>
            <a:r>
              <a:rPr lang="zh-CN" altLang="en-US" sz="2400" dirty="0">
                <a:latin typeface="Calibri" panose="020F0502020204030204" pitchFamily="34" charset="0"/>
              </a:rPr>
              <a:t>月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21508" name="TextBox 3"/>
          <p:cNvSpPr txBox="1"/>
          <p:nvPr/>
        </p:nvSpPr>
        <p:spPr>
          <a:xfrm>
            <a:off x="2447925" y="98425"/>
            <a:ext cx="19351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我看</a:t>
            </a:r>
            <a:r>
              <a:rPr lang="en-US" altLang="zh-CN" b="1" dirty="0">
                <a:latin typeface="Calibri" panose="020F0502020204030204" pitchFamily="34" charset="0"/>
              </a:rPr>
              <a:t>——</a:t>
            </a:r>
            <a:r>
              <a:rPr lang="zh-CN" altLang="en-US" sz="2400" b="1" dirty="0">
                <a:solidFill>
                  <a:srgbClr val="0000FF"/>
                </a:solidFill>
                <a:latin typeface="Calibri" panose="020F0502020204030204" pitchFamily="34" charset="0"/>
              </a:rPr>
              <a:t>穆旦</a:t>
            </a:r>
            <a:endParaRPr lang="zh-CN" altLang="en-US" sz="24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2530" name="Picture 6" descr="BS00554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0075" y="1279525"/>
            <a:ext cx="503238" cy="3286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1" name="组 53"/>
          <p:cNvGrpSpPr/>
          <p:nvPr/>
        </p:nvGrpSpPr>
        <p:grpSpPr>
          <a:xfrm>
            <a:off x="666750" y="1187450"/>
            <a:ext cx="3122613" cy="461963"/>
            <a:chOff x="4701070" y="1728642"/>
            <a:chExt cx="3123216" cy="615674"/>
          </a:xfrm>
        </p:grpSpPr>
        <p:sp>
          <p:nvSpPr>
            <p:cNvPr id="55" name="圆角矩形 54"/>
            <p:cNvSpPr/>
            <p:nvPr/>
          </p:nvSpPr>
          <p:spPr>
            <a:xfrm>
              <a:off x="5199641" y="1806924"/>
              <a:ext cx="1897429" cy="448532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4734414" y="1806924"/>
              <a:ext cx="462051" cy="461226"/>
            </a:xfrm>
            <a:prstGeom prst="ellipse">
              <a:avLst/>
            </a:prstGeom>
            <a:gradFill>
              <a:gsLst>
                <a:gs pos="0">
                  <a:srgbClr val="C3DD96"/>
                </a:gs>
                <a:gs pos="100000">
                  <a:schemeClr val="bg1"/>
                </a:gs>
              </a:gsLst>
            </a:gra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2540" name="文本框 56"/>
            <p:cNvSpPr txBox="1"/>
            <p:nvPr/>
          </p:nvSpPr>
          <p:spPr>
            <a:xfrm>
              <a:off x="4701070" y="1728642"/>
              <a:ext cx="3123216" cy="6156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一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读一读字音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2303463" y="2052638"/>
            <a:ext cx="4095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qī</a:t>
            </a:r>
            <a:endParaRPr lang="zh-CN" altLang="en-US" sz="2400" b="1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651375" y="2093913"/>
            <a:ext cx="39052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yì</a:t>
            </a:r>
            <a:endParaRPr lang="zh-CN" altLang="en-US" sz="2400" b="1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45313" y="2079625"/>
            <a:ext cx="4603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yè</a:t>
            </a:r>
            <a:endParaRPr lang="zh-CN" altLang="en-US" sz="2400" b="1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098675" y="3146425"/>
            <a:ext cx="8572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wǎng</a:t>
            </a:r>
            <a:endParaRPr lang="zh-CN" altLang="en-US" sz="2400" b="1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158875" y="1643063"/>
            <a:ext cx="7808913" cy="20383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忧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(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   飘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逸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(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   摇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曳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(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)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宋体" panose="02010600030101010101" pitchFamily="2" charset="-122"/>
            </a:endParaRPr>
          </a:p>
          <a:p>
            <a:pPr marL="0" marR="0" lvl="0" indent="0" algn="l" defTabSz="457200" rtl="0" eaLnBrk="0" fontAlgn="base" latinLnBrk="0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枉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然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(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   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(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)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05325" y="3111500"/>
            <a:ext cx="6667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rùn</a:t>
            </a:r>
            <a:endParaRPr lang="zh-CN" altLang="en-US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6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3554" name="Picture 6" descr="BS00554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0" y="1162050"/>
            <a:ext cx="503238" cy="330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5" name="组 53"/>
          <p:cNvGrpSpPr/>
          <p:nvPr/>
        </p:nvGrpSpPr>
        <p:grpSpPr>
          <a:xfrm>
            <a:off x="884238" y="1085850"/>
            <a:ext cx="3122612" cy="461963"/>
            <a:chOff x="4715587" y="1709378"/>
            <a:chExt cx="3123216" cy="615674"/>
          </a:xfrm>
        </p:grpSpPr>
        <p:sp>
          <p:nvSpPr>
            <p:cNvPr id="55" name="圆角矩形 54"/>
            <p:cNvSpPr/>
            <p:nvPr/>
          </p:nvSpPr>
          <p:spPr>
            <a:xfrm>
              <a:off x="5199868" y="1806701"/>
              <a:ext cx="1897430" cy="448532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4734641" y="1806701"/>
              <a:ext cx="462051" cy="461226"/>
            </a:xfrm>
            <a:prstGeom prst="ellipse">
              <a:avLst/>
            </a:prstGeom>
            <a:gradFill>
              <a:gsLst>
                <a:gs pos="0">
                  <a:srgbClr val="C3DD96"/>
                </a:gs>
                <a:gs pos="100000">
                  <a:schemeClr val="bg1"/>
                </a:gs>
              </a:gsLst>
            </a:gra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563" name="文本框 56"/>
            <p:cNvSpPr txBox="1"/>
            <p:nvPr/>
          </p:nvSpPr>
          <p:spPr>
            <a:xfrm>
              <a:off x="4715587" y="1709378"/>
              <a:ext cx="3123216" cy="6156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二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写一写字形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2643188" y="2063750"/>
            <a:ext cx="54610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凝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3557" name="矩形 30"/>
          <p:cNvSpPr/>
          <p:nvPr/>
        </p:nvSpPr>
        <p:spPr>
          <a:xfrm>
            <a:off x="1593850" y="1789113"/>
            <a:ext cx="7164388" cy="1658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 eaLnBrk="0" hangingPunct="0">
              <a:lnSpc>
                <a:spcPct val="200000"/>
              </a:lnSpc>
              <a:buFontTx/>
              <a:tabLst>
                <a:tab pos="2959100" algn="l"/>
              </a:tabLst>
            </a:pPr>
            <a:r>
              <a:rPr lang="en-US" altLang="zh-CN" sz="2800" b="1" dirty="0">
                <a:solidFill>
                  <a:srgbClr val="0C9337"/>
                </a:solidFill>
                <a:latin typeface="方正姚体" pitchFamily="2" charset="-122"/>
                <a:ea typeface="方正姚体" pitchFamily="2" charset="-122"/>
              </a:rPr>
              <a:t>níng</a:t>
            </a:r>
            <a:r>
              <a:rPr lang="en-US" altLang="zh-CN" sz="2800" b="1" dirty="0">
                <a:latin typeface="宋体" panose="02010600030101010101" pitchFamily="2" charset="-122"/>
                <a:ea typeface="方正姚体" pitchFamily="2" charset="-122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方正姚体" pitchFamily="2" charset="-122"/>
              </a:rPr>
              <a:t>    </a:t>
            </a:r>
            <a:r>
              <a:rPr lang="en-US" altLang="zh-CN" sz="2800" b="1" dirty="0">
                <a:latin typeface="宋体" panose="02010600030101010101" pitchFamily="2" charset="-122"/>
                <a:ea typeface="方正姚体" pitchFamily="2" charset="-122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方正姚体" pitchFamily="2" charset="-122"/>
              </a:rPr>
              <a:t>望</a:t>
            </a:r>
            <a:r>
              <a:rPr lang="en-US" altLang="zh-CN" sz="2800" b="1" dirty="0">
                <a:latin typeface="宋体" panose="02010600030101010101" pitchFamily="2" charset="-122"/>
                <a:ea typeface="方正姚体" pitchFamily="2" charset="-122"/>
              </a:rPr>
              <a:t>	</a:t>
            </a:r>
            <a:r>
              <a:rPr lang="en-US" altLang="zh-CN" sz="2800" b="1" dirty="0">
                <a:solidFill>
                  <a:srgbClr val="0C9337"/>
                </a:solidFill>
                <a:latin typeface="方正姚体" pitchFamily="2" charset="-122"/>
                <a:ea typeface="方正姚体" pitchFamily="2" charset="-122"/>
              </a:rPr>
              <a:t>yǒng</a:t>
            </a:r>
            <a:r>
              <a:rPr lang="en-US" altLang="zh-CN" sz="2800" b="1" dirty="0">
                <a:latin typeface="宋体" panose="02010600030101010101" pitchFamily="2" charset="-122"/>
                <a:ea typeface="方正姚体" pitchFamily="2" charset="-122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方正姚体" pitchFamily="2" charset="-122"/>
              </a:rPr>
              <a:t>    </a:t>
            </a:r>
            <a:r>
              <a:rPr lang="en-US" altLang="zh-CN" sz="2800" b="1" dirty="0">
                <a:latin typeface="宋体" panose="02010600030101010101" pitchFamily="2" charset="-122"/>
                <a:ea typeface="方正姚体" pitchFamily="2" charset="-122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方正姚体" pitchFamily="2" charset="-122"/>
              </a:rPr>
              <a:t>赞    </a:t>
            </a:r>
            <a:endParaRPr lang="en-US" altLang="zh-CN" sz="2800" b="1" dirty="0">
              <a:latin typeface="宋体" panose="02010600030101010101" pitchFamily="2" charset="-122"/>
              <a:ea typeface="方正姚体" pitchFamily="2" charset="-122"/>
            </a:endParaRPr>
          </a:p>
          <a:p>
            <a:pPr defTabSz="457200" eaLnBrk="0" hangingPunct="0">
              <a:lnSpc>
                <a:spcPct val="200000"/>
              </a:lnSpc>
              <a:buFontTx/>
              <a:tabLst>
                <a:tab pos="2959100" algn="l"/>
              </a:tabLst>
            </a:pPr>
            <a:r>
              <a:rPr lang="zh-CN" altLang="en-US" sz="2800" b="1" dirty="0">
                <a:latin typeface="宋体" panose="02010600030101010101" pitchFamily="2" charset="-122"/>
                <a:ea typeface="方正姚体" pitchFamily="2" charset="-122"/>
              </a:rPr>
              <a:t>流</a:t>
            </a:r>
            <a:r>
              <a:rPr lang="en-US" altLang="zh-CN" sz="2800" b="1" dirty="0">
                <a:solidFill>
                  <a:srgbClr val="0C9337"/>
                </a:solidFill>
                <a:latin typeface="方正姚体" pitchFamily="2" charset="-122"/>
                <a:ea typeface="方正姚体" pitchFamily="2" charset="-122"/>
              </a:rPr>
              <a:t>pàn</a:t>
            </a:r>
            <a:r>
              <a:rPr lang="en-US" altLang="zh-CN" sz="2800" b="1" dirty="0">
                <a:latin typeface="宋体" panose="02010600030101010101" pitchFamily="2" charset="-122"/>
                <a:ea typeface="方正姚体" pitchFamily="2" charset="-122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方正姚体" pitchFamily="2" charset="-122"/>
              </a:rPr>
              <a:t>    </a:t>
            </a:r>
            <a:r>
              <a:rPr lang="en-US" altLang="zh-CN" sz="2800" b="1" dirty="0">
                <a:latin typeface="宋体" panose="02010600030101010101" pitchFamily="2" charset="-122"/>
                <a:ea typeface="方正姚体" pitchFamily="2" charset="-122"/>
              </a:rPr>
              <a:t>)	</a:t>
            </a:r>
            <a:r>
              <a:rPr lang="en-US" altLang="zh-CN" sz="2800" b="1" dirty="0">
                <a:solidFill>
                  <a:srgbClr val="0C9337"/>
                </a:solidFill>
                <a:latin typeface="方正姚体" pitchFamily="2" charset="-122"/>
                <a:ea typeface="方正姚体" pitchFamily="2" charset="-122"/>
              </a:rPr>
              <a:t>màn</a:t>
            </a:r>
            <a:r>
              <a:rPr lang="en-US" altLang="zh-CN" sz="2800" b="1" dirty="0">
                <a:latin typeface="宋体" panose="02010600030101010101" pitchFamily="2" charset="-122"/>
                <a:ea typeface="方正姚体" pitchFamily="2" charset="-122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方正姚体" pitchFamily="2" charset="-122"/>
              </a:rPr>
              <a:t>    </a:t>
            </a:r>
            <a:r>
              <a:rPr lang="en-US" altLang="zh-CN" sz="2800" b="1" dirty="0">
                <a:latin typeface="宋体" panose="02010600030101010101" pitchFamily="2" charset="-122"/>
                <a:ea typeface="方正姚体" pitchFamily="2" charset="-122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方正姚体" pitchFamily="2" charset="-122"/>
              </a:rPr>
              <a:t>游</a:t>
            </a:r>
            <a:endParaRPr lang="zh-CN" altLang="en-US" sz="2800" b="1" dirty="0">
              <a:latin typeface="宋体" panose="02010600030101010101" pitchFamily="2" charset="-122"/>
              <a:ea typeface="方正姚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57850" y="2063750"/>
            <a:ext cx="54610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咏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90838" y="2938463"/>
            <a:ext cx="5461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盼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88000" y="2936875"/>
            <a:ext cx="5461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漫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4578" name="Picture 6" descr="BS00554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4525" y="1009650"/>
            <a:ext cx="503238" cy="330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79" name="组 23"/>
          <p:cNvGrpSpPr/>
          <p:nvPr/>
        </p:nvGrpSpPr>
        <p:grpSpPr>
          <a:xfrm>
            <a:off x="719138" y="933450"/>
            <a:ext cx="2660650" cy="461963"/>
            <a:chOff x="4725454" y="1709378"/>
            <a:chExt cx="2660845" cy="615674"/>
          </a:xfrm>
        </p:grpSpPr>
        <p:sp>
          <p:nvSpPr>
            <p:cNvPr id="33" name="圆角矩形 32"/>
            <p:cNvSpPr/>
            <p:nvPr/>
          </p:nvSpPr>
          <p:spPr>
            <a:xfrm>
              <a:off x="5198564" y="1806701"/>
              <a:ext cx="1898789" cy="448532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33392" y="1806701"/>
              <a:ext cx="461997" cy="461226"/>
            </a:xfrm>
            <a:prstGeom prst="ellipse">
              <a:avLst/>
            </a:prstGeom>
            <a:gradFill>
              <a:gsLst>
                <a:gs pos="0">
                  <a:srgbClr val="C3DD96"/>
                </a:gs>
                <a:gs pos="100000">
                  <a:schemeClr val="bg1"/>
                </a:gs>
              </a:gsLst>
            </a:gra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84" name="文本框 34"/>
            <p:cNvSpPr txBox="1"/>
            <p:nvPr/>
          </p:nvSpPr>
          <p:spPr>
            <a:xfrm>
              <a:off x="4725454" y="1709378"/>
              <a:ext cx="2660845" cy="6156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三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记一记词义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47738" y="1517650"/>
            <a:ext cx="7505700" cy="27749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忧戚：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枉然：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3.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飘逸：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4.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流盼：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6.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坦荡：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57425" y="1531938"/>
            <a:ext cx="5435600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忧伤烦恼。戚，悲伤。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白白地。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漂浮，飘散。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转动目光观看。盼，看视。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宽广平坦；形容心地纯洁，胸襟宽畅。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1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charRg st="11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6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charRg st="16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3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charRg st="23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36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charRg st="36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3498</Words>
  <Application>WPS 演示</Application>
  <PresentationFormat>全屏显示(16:9)</PresentationFormat>
  <Paragraphs>207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Calibri Light</vt:lpstr>
      <vt:lpstr>Hei</vt:lpstr>
      <vt:lpstr>微软雅黑</vt:lpstr>
      <vt:lpstr>黑体</vt:lpstr>
      <vt:lpstr>Gulim</vt:lpstr>
      <vt:lpstr>Malgun Gothic</vt:lpstr>
      <vt:lpstr>方正大黑简体</vt:lpstr>
      <vt:lpstr>Times New Roman</vt:lpstr>
      <vt:lpstr>方正姚体</vt:lpstr>
      <vt:lpstr>楷体</vt:lpstr>
      <vt:lpstr>Arial Unicode MS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 apple</dc:creator>
  <cp:lastModifiedBy>张涛</cp:lastModifiedBy>
  <cp:revision>413</cp:revision>
  <dcterms:created xsi:type="dcterms:W3CDTF">2015-12-09T07:23:26Z</dcterms:created>
  <dcterms:modified xsi:type="dcterms:W3CDTF">2020-07-25T00:31:49Z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