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2"/>
  </p:notesMasterIdLst>
  <p:sldIdLst>
    <p:sldId id="477" r:id="rId4"/>
    <p:sldId id="698" r:id="rId5"/>
    <p:sldId id="741" r:id="rId6"/>
    <p:sldId id="763" r:id="rId7"/>
    <p:sldId id="578" r:id="rId8"/>
    <p:sldId id="742" r:id="rId9"/>
    <p:sldId id="743" r:id="rId10"/>
    <p:sldId id="744" r:id="rId11"/>
    <p:sldId id="745" r:id="rId12"/>
    <p:sldId id="746" r:id="rId13"/>
    <p:sldId id="747" r:id="rId14"/>
    <p:sldId id="753" r:id="rId15"/>
    <p:sldId id="762" r:id="rId16"/>
    <p:sldId id="563" r:id="rId17"/>
    <p:sldId id="581" r:id="rId18"/>
    <p:sldId id="606" r:id="rId19"/>
    <p:sldId id="579" r:id="rId20"/>
    <p:sldId id="566" r:id="rId21"/>
    <p:sldId id="607" r:id="rId22"/>
    <p:sldId id="580" r:id="rId23"/>
    <p:sldId id="608" r:id="rId24"/>
    <p:sldId id="493" r:id="rId25"/>
    <p:sldId id="764" r:id="rId26"/>
    <p:sldId id="765" r:id="rId27"/>
    <p:sldId id="569" r:id="rId28"/>
    <p:sldId id="570" r:id="rId29"/>
    <p:sldId id="611" r:id="rId30"/>
    <p:sldId id="612" r:id="rId31"/>
  </p:sldIdLst>
  <p:sldSz cx="9144000" cy="6858000" type="screen4x3"/>
  <p:notesSz cx="6858000" cy="9144000"/>
  <p:custDataLst>
    <p:tags r:id="rId36"/>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1" d="100"/>
          <a:sy n="61" d="100"/>
        </p:scale>
        <p:origin x="0" y="0"/>
      </p:cViewPr>
      <p:guideLst/>
    </p:cSldViewPr>
  </p:slideViewPr>
  <p:notesViewPr>
    <p:cSldViewPr>
      <p:cViewPr varScale="1">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7200"/>
          </a:xfrm>
          <a:prstGeom prst="rect">
            <a:avLst/>
          </a:prstGeom>
        </p:spPr>
        <p:txBody>
          <a:bodyPr rtlCol="0">
            <a:noAutofit/>
          </a:bodyPr>
          <a:lstStyle>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effectLst/>
                <a:latin typeface="+mn-lt"/>
                <a:ea typeface="+mn-ea"/>
                <a:cs typeface="+mn-cs"/>
              </a:defRPr>
            </a:lvl5pPr>
            <a:lvl6pPr marL="2286000" algn="l" rtl="0" eaLnBrk="1" latinLnBrk="0" hangingPunct="1">
              <a:defRPr kumimoji="0" lang="zh-CN" altLang="en-US" kern="1200">
                <a:solidFill>
                  <a:schemeClr val="tx1"/>
                </a:solidFill>
                <a:latin typeface="+mn-lt"/>
                <a:ea typeface="+mn-ea"/>
                <a:cs typeface="+mn-cs"/>
              </a:defRPr>
            </a:lvl6pPr>
            <a:lvl7pPr marL="2743200" algn="l" rtl="0" eaLnBrk="1" latinLnBrk="0" hangingPunct="1">
              <a:defRPr kumimoji="0" lang="zh-CN" altLang="en-US" kern="1200">
                <a:solidFill>
                  <a:schemeClr val="tx1"/>
                </a:solidFill>
                <a:latin typeface="+mn-lt"/>
                <a:ea typeface="+mn-ea"/>
                <a:cs typeface="+mn-cs"/>
              </a:defRPr>
            </a:lvl7pPr>
            <a:lvl8pPr marL="3200400" algn="l" rtl="0" eaLnBrk="1" latinLnBrk="0" hangingPunct="1">
              <a:defRPr kumimoji="0" lang="zh-CN" altLang="en-US" kern="1200">
                <a:solidFill>
                  <a:schemeClr val="tx1"/>
                </a:solidFill>
                <a:latin typeface="+mn-lt"/>
                <a:ea typeface="+mn-ea"/>
                <a:cs typeface="+mn-cs"/>
              </a:defRPr>
            </a:lvl8pPr>
            <a:lvl9pPr marL="3657600" algn="l" rtl="0" eaLnBrk="1" latinLnBrk="0" hangingPunct="1">
              <a:defRPr kumimoji="0" lang="zh-CN" altLang="en-US" kern="1200">
                <a:solidFill>
                  <a:schemeClr val="tx1"/>
                </a:solidFill>
                <a:latin typeface="+mn-lt"/>
                <a:ea typeface="+mn-ea"/>
                <a:cs typeface="+mn-cs"/>
              </a:defRPr>
            </a:lvl9pPr>
          </a:lstStyle>
          <a:p>
            <a:pPr marL="0" lvl="0" indent="0" eaLnBrk="1" hangingPunct="1">
              <a:buFont typeface="Arial" panose="020B0604020202020204"/>
            </a:pPr>
            <a:endParaRPr lang="zh-CN" altLang="en-US" sz="1200"/>
          </a:p>
        </p:txBody>
      </p:sp>
      <p:sp>
        <p:nvSpPr>
          <p:cNvPr id="14339" name="日期占位符 2"/>
          <p:cNvSpPr>
            <a:spLocks noGrp="1"/>
          </p:cNvSpPr>
          <p:nvPr>
            <p:ph type="dt" idx="1"/>
          </p:nvPr>
        </p:nvSpPr>
        <p:spPr>
          <a:xfrm>
            <a:off x="3884613" y="0"/>
            <a:ext cx="2971800" cy="457200"/>
          </a:xfrm>
          <a:prstGeom prst="rect">
            <a:avLst/>
          </a:prstGeom>
        </p:spPr>
        <p:txBody>
          <a:bodyPr rtlCol="0">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endParaRPr lang="zh-CN" altLang="en-US" sz="1200"/>
          </a:p>
        </p:txBody>
      </p:sp>
      <p:sp>
        <p:nvSpPr>
          <p:cNvPr id="14340"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14341" name="备注占位符 4"/>
          <p:cNvSpPr>
            <a:spLocks noGrp="1"/>
          </p:cNvSpPr>
          <p:nvPr>
            <p:ph type="body" sz="quarter" idx="3"/>
          </p:nvPr>
        </p:nvSpPr>
        <p:spPr>
          <a:xfrm>
            <a:off x="685800" y="4343400"/>
            <a:ext cx="5486400" cy="4114800"/>
          </a:xfrm>
          <a:prstGeom prst="rect">
            <a:avLst/>
          </a:prstGeom>
        </p:spPr>
        <p:txBody>
          <a:bodyPr rtlCol="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200" b="0" i="0" u="none" baseline="0">
                <a:solidFill>
                  <a:schemeClr val="tx1"/>
                </a:solidFill>
                <a:effectLst/>
                <a:latin typeface="Calibri" panose="020F0502020204030204" pitchFamily="34" charset="0"/>
                <a:ea typeface="宋体" panose="02010600030101010101"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4342" name="页脚占位符 5"/>
          <p:cNvSpPr>
            <a:spLocks noGrp="1"/>
          </p:cNvSpPr>
          <p:nvPr>
            <p:ph type="ftr" sz="quarter" idx="4"/>
          </p:nvPr>
        </p:nvSpPr>
        <p:spPr>
          <a:xfrm>
            <a:off x="0" y="8685213"/>
            <a:ext cx="2971800" cy="457200"/>
          </a:xfrm>
          <a:prstGeom prst="rect">
            <a:avLst/>
          </a:prstGeom>
        </p:spPr>
        <p:txBody>
          <a:bodyPr rtlCol="0" anchor="b" anchorCtr="0">
            <a:noAutofit/>
          </a:bodyPr>
          <a:lstStyle>
            <a:defPPr>
              <a:defRPr lang="zh-CN"/>
            </a:defPPr>
            <a:lvl1pPr marL="0" indent="0" algn="l"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sz="1200"/>
          </a:p>
        </p:txBody>
      </p:sp>
      <p:sp>
        <p:nvSpPr>
          <p:cNvPr id="14343" name="灯片编号占位符 6"/>
          <p:cNvSpPr>
            <a:spLocks noGrp="1"/>
          </p:cNvSpPr>
          <p:nvPr>
            <p:ph type="sldNum" sz="quarter" idx="5"/>
          </p:nvPr>
        </p:nvSpPr>
        <p:spPr>
          <a:xfrm>
            <a:off x="3884613" y="8685213"/>
            <a:ext cx="2971800" cy="457200"/>
          </a:xfrm>
          <a:prstGeom prst="rect">
            <a:avLst/>
          </a:prstGeom>
        </p:spPr>
        <p:txBody>
          <a:bodyPr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A8B1AFEE-6FCA-45AC-B7C2-ED79AC290362}"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5" Type="http://schemas.openxmlformats.org/officeDocument/2006/relationships/themeOverride" Target="../theme/themeOverride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hemeOverride" Target="../theme/themeOverride3.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5" Type="http://schemas.openxmlformats.org/officeDocument/2006/relationships/themeOverride" Target="../theme/themeOverride4.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5" Type="http://schemas.openxmlformats.org/officeDocument/2006/relationships/themeOverride" Target="../theme/themeOverride2.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bg>
      <p:bgPr>
        <a:blipFill rotWithShape="0">
          <a:blip r:embed="rId2"/>
          <a:stretch>
            <a:fillRect/>
          </a:stretch>
        </a:blipFill>
        <a:effectLst/>
      </p:bgPr>
    </p:bg>
    <p:spTree>
      <p:nvGrpSpPr>
        <p:cNvPr id="1" name=""/>
        <p:cNvGrpSpPr/>
        <p:nvPr/>
      </p:nvGrpSpPr>
      <p:grpSpPr/>
      <p:grpSp>
        <p:nvGrpSpPr>
          <p:cNvPr id="4100" name="组合 1"/>
          <p:cNvGrpSpPr/>
          <p:nvPr/>
        </p:nvGrpSpPr>
        <p:grpSpPr>
          <a:xfrm>
            <a:off x="-19050" y="203200"/>
            <a:ext cx="9180513" cy="647700"/>
            <a:chOff x="-19045" y="216550"/>
            <a:chExt cx="9180548" cy="649224"/>
          </a:xfrm>
        </p:grpSpPr>
        <p:grpSp>
          <p:nvGrpSpPr>
            <p:cNvPr id="4108" name="任意多边形 11"/>
            <p:cNvGrpSpPr/>
            <p:nvPr/>
          </p:nvGrpSpPr>
          <p:grpSpPr>
            <a:xfrm>
              <a:off x="-6091" y="-11569"/>
              <a:ext cx="9131843" cy="1050979"/>
              <a:chOff x="-6096" y="-24384"/>
              <a:chExt cx="9131808" cy="1048512"/>
            </a:xfrm>
          </p:grpSpPr>
          <p:pic>
            <p:nvPicPr>
              <p:cNvPr id="4106" name="任意多边形 11"/>
              <p:cNvPicPr/>
              <p:nvPr/>
            </p:nvPicPr>
            <p:blipFill>
              <a:blip r:embed="rId3"/>
              <a:stretch>
                <a:fillRect/>
              </a:stretch>
            </p:blipFill>
            <p:spPr>
              <a:xfrm>
                <a:off x="-6096" y="-24384"/>
                <a:ext cx="9131808" cy="1048512"/>
              </a:xfrm>
              <a:prstGeom prst="rect">
                <a:avLst/>
              </a:prstGeom>
              <a:noFill/>
              <a:ln>
                <a:miter lim="800000"/>
                <a:headEnd/>
                <a:tailEnd/>
              </a:ln>
            </p:spPr>
          </p:pic>
          <p:sp>
            <p:nvSpPr>
              <p:cNvPr id="4107" name="文本框 4106"/>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4111" name="任意多边形 12"/>
            <p:cNvGrpSpPr/>
            <p:nvPr/>
          </p:nvGrpSpPr>
          <p:grpSpPr>
            <a:xfrm>
              <a:off x="-6091" y="61755"/>
              <a:ext cx="9156227" cy="910441"/>
              <a:chOff x="-6096" y="48768"/>
              <a:chExt cx="9156192" cy="908304"/>
            </a:xfrm>
          </p:grpSpPr>
          <p:pic>
            <p:nvPicPr>
              <p:cNvPr id="4109" name="任意多边形 12"/>
              <p:cNvPicPr/>
              <p:nvPr/>
            </p:nvPicPr>
            <p:blipFill>
              <a:blip r:embed="rId4"/>
              <a:stretch>
                <a:fillRect/>
              </a:stretch>
            </p:blipFill>
            <p:spPr>
              <a:xfrm>
                <a:off x="-6096" y="48768"/>
                <a:ext cx="9156192" cy="908304"/>
              </a:xfrm>
              <a:prstGeom prst="rect">
                <a:avLst/>
              </a:prstGeom>
              <a:noFill/>
              <a:ln>
                <a:miter lim="800000"/>
                <a:headEnd/>
                <a:tailEnd/>
              </a:ln>
            </p:spPr>
          </p:pic>
          <p:sp>
            <p:nvSpPr>
              <p:cNvPr id="4110" name="文本框 4109"/>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noProof="1"/>
              <a:t>单击此处编辑母版标题样式</a:t>
            </a:r>
            <a:endParaRPr lang="en-US" noProof="1"/>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noProof="1"/>
              <a:t>单击此处编辑母版副标题样式</a:t>
            </a:r>
            <a:endParaRPr lang="en-US" noProof="1"/>
          </a:p>
        </p:txBody>
      </p:sp>
      <p:sp>
        <p:nvSpPr>
          <p:cNvPr id="4103" name="日期占位符 2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4104" name="页脚占位符 18"/>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4105" name="灯片编号占位符 26"/>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D1EAEE"/>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120136C7-3F68-4D53-A54A-73FB9ED94CEB}" type="slidenum">
              <a:rPr lang="zh-CN" altLang="en-US" sz="1200">
                <a:solidFill>
                  <a:srgbClr val="D1EAEE"/>
                </a:solidFill>
              </a:rPr>
            </a:fld>
            <a:endParaRPr lang="zh-CN" altLang="en-US" sz="1200">
              <a:solidFill>
                <a:srgbClr val="D1EAEE"/>
              </a:solidFill>
            </a:endParaRP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bg>
      <p:bgPr>
        <a:blipFill rotWithShape="0">
          <a:blip r:embed="rId2"/>
          <a:stretch>
            <a:fillRect/>
          </a:stretch>
        </a:blipFill>
        <a:effectLst/>
      </p:bgPr>
    </p:bg>
    <p:spTree>
      <p:nvGrpSpPr>
        <p:cNvPr id="1" name=""/>
        <p:cNvGrpSpPr/>
        <p:nvPr/>
      </p:nvGrpSpPr>
      <p:grpSpPr/>
      <p:grpSp>
        <p:nvGrpSpPr>
          <p:cNvPr id="11268" name="组合 1"/>
          <p:cNvGrpSpPr/>
          <p:nvPr/>
        </p:nvGrpSpPr>
        <p:grpSpPr>
          <a:xfrm>
            <a:off x="-19050" y="203200"/>
            <a:ext cx="9180513" cy="647700"/>
            <a:chOff x="-19045" y="216550"/>
            <a:chExt cx="9180548" cy="649224"/>
          </a:xfrm>
        </p:grpSpPr>
        <p:grpSp>
          <p:nvGrpSpPr>
            <p:cNvPr id="11276" name="任意多边形 11"/>
            <p:cNvGrpSpPr/>
            <p:nvPr/>
          </p:nvGrpSpPr>
          <p:grpSpPr>
            <a:xfrm>
              <a:off x="-6091" y="-11569"/>
              <a:ext cx="9131843" cy="1050979"/>
              <a:chOff x="-6096" y="-24384"/>
              <a:chExt cx="9131808" cy="1048512"/>
            </a:xfrm>
          </p:grpSpPr>
          <p:pic>
            <p:nvPicPr>
              <p:cNvPr id="11274" name="任意多边形 11"/>
              <p:cNvPicPr/>
              <p:nvPr/>
            </p:nvPicPr>
            <p:blipFill>
              <a:blip r:embed="rId3"/>
              <a:stretch>
                <a:fillRect/>
              </a:stretch>
            </p:blipFill>
            <p:spPr>
              <a:xfrm>
                <a:off x="-6096" y="-24384"/>
                <a:ext cx="9131808" cy="1048512"/>
              </a:xfrm>
              <a:prstGeom prst="rect">
                <a:avLst/>
              </a:prstGeom>
              <a:noFill/>
              <a:ln>
                <a:miter lim="800000"/>
                <a:headEnd/>
                <a:tailEnd/>
              </a:ln>
            </p:spPr>
          </p:pic>
          <p:sp>
            <p:nvSpPr>
              <p:cNvPr id="11275" name="文本框 11274"/>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11279" name="任意多边形 12"/>
            <p:cNvGrpSpPr/>
            <p:nvPr/>
          </p:nvGrpSpPr>
          <p:grpSpPr>
            <a:xfrm>
              <a:off x="-6091" y="61755"/>
              <a:ext cx="9156227" cy="910441"/>
              <a:chOff x="-6096" y="48768"/>
              <a:chExt cx="9156192" cy="908304"/>
            </a:xfrm>
          </p:grpSpPr>
          <p:pic>
            <p:nvPicPr>
              <p:cNvPr id="11277" name="任意多边形 12"/>
              <p:cNvPicPr/>
              <p:nvPr/>
            </p:nvPicPr>
            <p:blipFill>
              <a:blip r:embed="rId4"/>
              <a:stretch>
                <a:fillRect/>
              </a:stretch>
            </p:blipFill>
            <p:spPr>
              <a:xfrm>
                <a:off x="-6096" y="48768"/>
                <a:ext cx="9156192" cy="908304"/>
              </a:xfrm>
              <a:prstGeom prst="rect">
                <a:avLst/>
              </a:prstGeom>
              <a:noFill/>
              <a:ln>
                <a:miter lim="800000"/>
                <a:headEnd/>
                <a:tailEnd/>
              </a:ln>
            </p:spPr>
          </p:pic>
          <p:sp>
            <p:nvSpPr>
              <p:cNvPr id="11278" name="文本框 11277"/>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noProof="1"/>
              <a:t>单击此处编辑母版标题样式</a:t>
            </a:r>
            <a:endParaRPr lang="en-US" noProof="1"/>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noProof="1"/>
              <a:t>单击此处编辑母版副标题样式</a:t>
            </a:r>
            <a:endParaRPr lang="en-US" noProof="1"/>
          </a:p>
        </p:txBody>
      </p:sp>
      <p:sp>
        <p:nvSpPr>
          <p:cNvPr id="11271" name="日期占位符 2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11272" name="页脚占位符 18"/>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11273" name="灯片编号占位符 26"/>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D1EAEE"/>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77EA9E2A-FAB0-4805-B133-4B914A66F60C}" type="slidenum">
              <a:rPr lang="zh-CN" altLang="en-US" sz="1200">
                <a:solidFill>
                  <a:srgbClr val="D1EAEE"/>
                </a:solidFill>
              </a:rPr>
            </a:fld>
            <a:endParaRPr lang="zh-CN" altLang="en-US" sz="1200">
              <a:solidFill>
                <a:srgbClr val="D1EAEE"/>
              </a:solidFill>
            </a:endParaRP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节标题">
    <p:bg>
      <p:bgPr>
        <a:blipFill rotWithShape="0">
          <a:blip r:embed="rId2"/>
          <a:stretch>
            <a:fillRect/>
          </a:stretch>
        </a:blipFill>
        <a:effectLst/>
      </p:bgPr>
    </p:bg>
    <p:spTree>
      <p:nvGrpSpPr>
        <p:cNvPr id="1" name=""/>
        <p:cNvGrpSpPr/>
        <p:nvPr/>
      </p:nvGrpSpPr>
      <p:grpSpPr/>
      <p:grpSp>
        <p:nvGrpSpPr>
          <p:cNvPr id="12292" name="组合 1"/>
          <p:cNvGrpSpPr/>
          <p:nvPr/>
        </p:nvGrpSpPr>
        <p:grpSpPr>
          <a:xfrm>
            <a:off x="-19050" y="203200"/>
            <a:ext cx="9180513" cy="647700"/>
            <a:chOff x="-19045" y="216550"/>
            <a:chExt cx="9180548" cy="649224"/>
          </a:xfrm>
        </p:grpSpPr>
        <p:grpSp>
          <p:nvGrpSpPr>
            <p:cNvPr id="12300" name="任意多边形 11"/>
            <p:cNvGrpSpPr/>
            <p:nvPr/>
          </p:nvGrpSpPr>
          <p:grpSpPr>
            <a:xfrm>
              <a:off x="-6091" y="-11569"/>
              <a:ext cx="9131843" cy="1050979"/>
              <a:chOff x="-6096" y="-24384"/>
              <a:chExt cx="9131808" cy="1048512"/>
            </a:xfrm>
          </p:grpSpPr>
          <p:pic>
            <p:nvPicPr>
              <p:cNvPr id="12298" name="任意多边形 11"/>
              <p:cNvPicPr/>
              <p:nvPr/>
            </p:nvPicPr>
            <p:blipFill>
              <a:blip r:embed="rId3"/>
              <a:stretch>
                <a:fillRect/>
              </a:stretch>
            </p:blipFill>
            <p:spPr>
              <a:xfrm>
                <a:off x="-6096" y="-24384"/>
                <a:ext cx="9131808" cy="1048512"/>
              </a:xfrm>
              <a:prstGeom prst="rect">
                <a:avLst/>
              </a:prstGeom>
              <a:noFill/>
              <a:ln>
                <a:miter lim="800000"/>
                <a:headEnd/>
                <a:tailEnd/>
              </a:ln>
            </p:spPr>
          </p:pic>
          <p:sp>
            <p:nvSpPr>
              <p:cNvPr id="12299" name="文本框 12298"/>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12303" name="任意多边形 12"/>
            <p:cNvGrpSpPr/>
            <p:nvPr/>
          </p:nvGrpSpPr>
          <p:grpSpPr>
            <a:xfrm>
              <a:off x="-6091" y="61755"/>
              <a:ext cx="9156227" cy="910441"/>
              <a:chOff x="-6096" y="48768"/>
              <a:chExt cx="9156192" cy="908304"/>
            </a:xfrm>
          </p:grpSpPr>
          <p:pic>
            <p:nvPicPr>
              <p:cNvPr id="12301" name="任意多边形 12"/>
              <p:cNvPicPr/>
              <p:nvPr/>
            </p:nvPicPr>
            <p:blipFill>
              <a:blip r:embed="rId4"/>
              <a:stretch>
                <a:fillRect/>
              </a:stretch>
            </p:blipFill>
            <p:spPr>
              <a:xfrm>
                <a:off x="-6096" y="48768"/>
                <a:ext cx="9156192" cy="908304"/>
              </a:xfrm>
              <a:prstGeom prst="rect">
                <a:avLst/>
              </a:prstGeom>
              <a:noFill/>
              <a:ln>
                <a:miter lim="800000"/>
                <a:headEnd/>
                <a:tailEnd/>
              </a:ln>
            </p:spPr>
          </p:pic>
          <p:sp>
            <p:nvSpPr>
              <p:cNvPr id="12302" name="文本框 12301"/>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noProof="1"/>
              <a:t>单击此处编辑母版文本样式</a:t>
            </a:r>
            <a:endParaRPr lang="zh-CN" altLang="en-US" noProof="1"/>
          </a:p>
        </p:txBody>
      </p:sp>
      <p:sp>
        <p:nvSpPr>
          <p:cNvPr id="12295" name="日期占位符 3"/>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12296" name="页脚占位符 4"/>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12297" name="灯片编号占位符 5"/>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D1EAEE"/>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69F47F7D-F6EB-484A-B877-C31441EA576C}" type="slidenum">
              <a:rPr lang="zh-CN" altLang="en-US" sz="1200">
                <a:solidFill>
                  <a:srgbClr val="D1EAEE"/>
                </a:solidFill>
              </a:rPr>
            </a:fld>
            <a:endParaRPr lang="zh-CN" altLang="en-US" sz="1200">
              <a:solidFill>
                <a:srgbClr val="D1EAEE"/>
              </a:solidFill>
            </a:endParaRP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7"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noProof="1"/>
              <a:t>单击此处编辑母版文本样式</a:t>
            </a:r>
            <a:endParaRPr lang="zh-CN" altLang="en-US" noProof="1"/>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noProof="1"/>
              <a:t>单击此处编辑母版文本样式</a:t>
            </a:r>
            <a:endParaRPr lang="zh-CN" altLang="en-US" noProof="1"/>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8"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9"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noProof="1"/>
              <a:t>单击此处编辑母版标题样式</a:t>
            </a:r>
            <a:endParaRPr lang="en-US" noProof="1"/>
          </a:p>
        </p:txBody>
      </p:sp>
      <p:sp>
        <p:nvSpPr>
          <p:cNvPr id="3"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4"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3"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4"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noProof="1"/>
              <a:t>单击此处编辑母版标题样式</a:t>
            </a:r>
            <a:endParaRPr lang="en-US" noProof="1"/>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noProof="1"/>
              <a:t>单击此处编辑母版文本样式</a:t>
            </a:r>
            <a:endParaRPr lang="zh-CN" altLang="en-US" noProof="1"/>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7"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showMasterSp="0">
  <p:cSld name="图片与标题">
    <p:bg>
      <p:bgPr>
        <a:blipFill rotWithShape="0">
          <a:blip r:embed="rId2"/>
          <a:stretch>
            <a:fillRect/>
          </a:stretch>
        </a:blipFill>
        <a:effectLst/>
      </p:bgPr>
    </p:bg>
    <p:spTree>
      <p:nvGrpSpPr>
        <p:cNvPr id="1" name=""/>
        <p:cNvGrpSpPr/>
        <p:nvPr/>
      </p:nvGrpSpPr>
      <p:grpSpPr/>
      <p:sp>
        <p:nvSpPr>
          <p:cNvPr id="13314" name="单圆角矩形 13"/>
          <p:cNvSpPr/>
          <p:nvPr/>
        </p:nvSpPr>
        <p:spPr>
          <a:xfrm rot="420000" flipV="1">
            <a:off x="3165475" y="1108075"/>
            <a:ext cx="52578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rect l="l" t="t" r="r" b="b"/>
            <a:pathLst>
              <a:path w="5257800" h="4114800">
                <a:moveTo>
                  <a:pt x="0" y="0"/>
                </a:moveTo>
                <a:lnTo>
                  <a:pt x="5107774" y="0"/>
                </a:lnTo>
                <a:lnTo>
                  <a:pt x="5257800" y="150026"/>
                </a:lnTo>
                <a:lnTo>
                  <a:pt x="5257800" y="4114800"/>
                </a:lnTo>
                <a:lnTo>
                  <a:pt x="0" y="4114800"/>
                </a:lnTo>
                <a:lnTo>
                  <a:pt x="0" y="0"/>
                </a:lnTo>
                <a:lnTo>
                  <a:pt x="0" y="0"/>
                </a:lnTo>
                <a:close/>
              </a:path>
            </a:pathLst>
          </a:custGeom>
          <a:solidFill>
            <a:srgbClr val="FFFFFF"/>
          </a:solidFill>
          <a:ln w="3175" cap="rnd" cmpd="sng">
            <a:solidFill>
              <a:srgbClr val="C0C0C0"/>
            </a:solidFill>
            <a:prstDash val="solid"/>
            <a:round/>
          </a:ln>
          <a:effectLst>
            <a:outerShdw blurRad="63500" dist="38500" dir="7500040" sx="98500" sy="100079" kx="99984" algn="tl">
              <a:srgbClr val="000000">
                <a:alpha val="25000"/>
              </a:srgbClr>
            </a:outerShdw>
          </a:effectLst>
        </p:spPr>
        <p:txBody>
          <a:bodyPr/>
          <a:lstStyle/>
          <a:p/>
        </p:txBody>
      </p:sp>
      <p:sp>
        <p:nvSpPr>
          <p:cNvPr id="13315" name="直角三角形 2"/>
          <p:cNvSpPr/>
          <p:nvPr/>
        </p:nvSpPr>
        <p:spPr>
          <a:xfrm rot="420000" flipV="1">
            <a:off x="8004175" y="5359400"/>
            <a:ext cx="155575" cy="155575"/>
          </a:xfrm>
          <a:prstGeom prst="rtTriangle">
            <a:avLst/>
          </a:prstGeom>
          <a:solidFill>
            <a:srgbClr val="FFFFFF"/>
          </a:solidFill>
          <a:ln w="12700">
            <a:solidFill>
              <a:srgbClr val="FFFFFF"/>
            </a:solidFill>
            <a:bevel/>
          </a:ln>
          <a:effectLst>
            <a:outerShdw blurRad="19685" dist="6350" dir="12899788" algn="tl">
              <a:srgbClr val="000000">
                <a:alpha val="46999"/>
              </a:srgbClr>
            </a:outerShdw>
          </a:effectLst>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en-US" altLang="en-US">
              <a:solidFill>
                <a:srgbClr val="FFFFFF"/>
              </a:solidFill>
              <a:latin typeface="Constantia" panose="02030602050306030303" pitchFamily="18" charset="0"/>
            </a:endParaRPr>
          </a:p>
        </p:txBody>
      </p:sp>
      <p:sp>
        <p:nvSpPr>
          <p:cNvPr id="13316" name="任意多边形 15"/>
          <p:cNvSpPr/>
          <p:nvPr/>
        </p:nvSpPr>
        <p:spPr bwMode="auto">
          <a:xfrm flipV="1">
            <a:off x="-9525" y="5816600"/>
            <a:ext cx="9163050" cy="1041400"/>
          </a:xfrm>
          <a:custGeom>
            <a:avLst/>
            <a:gdLst>
              <a:gd name="GT0" fmla="+- l w 0"/>
              <a:gd name="GT1" fmla="+- t h 0"/>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l" t="t" r="GT0" b="GT1"/>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noFill/>
            <a:prstDash val="solid"/>
            <a:round/>
            <a:headEnd type="none" w="med" len="med"/>
            <a:tailEnd type="none" w="med" len="med"/>
          </a:ln>
        </p:spPr>
        <p:txBody>
          <a:bodyPr/>
          <a:lstStyle/>
          <a:p/>
        </p:txBody>
      </p:sp>
      <p:sp>
        <p:nvSpPr>
          <p:cNvPr id="13317" name="任意多边形 16"/>
          <p:cNvSpPr/>
          <p:nvPr/>
        </p:nvSpPr>
        <p:spPr bwMode="auto">
          <a:xfrm flipV="1">
            <a:off x="4381500" y="6219825"/>
            <a:ext cx="4762500" cy="638175"/>
          </a:xfrm>
          <a:custGeom>
            <a:avLst/>
            <a:gdLst>
              <a:gd name="GT0" fmla="+- l w 0"/>
              <a:gd name="GT1" fmla="+- t h 0"/>
            </a:gdLst>
            <a:ahLst/>
            <a:cxnLst>
              <a:cxn ang="0">
                <a:pos x="0" y="0"/>
              </a:cxn>
              <a:cxn ang="0">
                <a:pos x="1668" y="564"/>
              </a:cxn>
              <a:cxn ang="0">
                <a:pos x="3000" y="186"/>
              </a:cxn>
              <a:cxn ang="0">
                <a:pos x="3000" y="6"/>
              </a:cxn>
              <a:cxn ang="0">
                <a:pos x="0" y="0"/>
              </a:cxn>
            </a:cxnLst>
            <a:rect l="l" t="t" r="GT0" b="GT1"/>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29999"/>
                </a:srgbClr>
              </a:gs>
            </a:gsLst>
            <a:lin ang="5400000" scaled="1"/>
          </a:gradFill>
          <a:ln w="9525" cap="flat" cmpd="sng">
            <a:noFill/>
            <a:prstDash val="solid"/>
            <a:round/>
            <a:headEnd type="none" w="med" len="med"/>
            <a:tailEnd type="none" w="med" len="med"/>
          </a:ln>
        </p:spPr>
        <p:txBody>
          <a:bodyPr/>
          <a:lstStyle/>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noProof="1"/>
              <a:t>单击此处编辑母版标题样式</a:t>
            </a:r>
            <a:endParaRPr lang="en-US" noProof="1"/>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noProof="1"/>
              <a:t>单击此处编辑母版文本样式</a:t>
            </a:r>
            <a:endParaRPr lang="zh-CN" altLang="en-US" noProof="1"/>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3320" name="日期占位符 4"/>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13321" name="页脚占位符 5"/>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13322" name="灯片编号占位符 6"/>
          <p:cNvSpPr>
            <a:spLocks noGrp="1"/>
          </p:cNvSpPr>
          <p:nvPr>
            <p:ph type="sldNum" sz="quarter" idx="12"/>
          </p:nvPr>
        </p:nvSpPr>
        <p:spPr>
          <a:xfrm>
            <a:off x="8077200" y="6356350"/>
            <a:ext cx="6096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DEA6A99A-0868-4A86-A6B3-DDE6B2D6A0CB}"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bg>
      <p:bgPr>
        <a:blipFill rotWithShape="0">
          <a:blip r:embed="rId2"/>
          <a:stretch>
            <a:fillRect/>
          </a:stretch>
        </a:blipFill>
        <a:effectLst/>
      </p:bgPr>
    </p:bg>
    <p:spTree>
      <p:nvGrpSpPr>
        <p:cNvPr id="1" name=""/>
        <p:cNvGrpSpPr/>
        <p:nvPr/>
      </p:nvGrpSpPr>
      <p:grpSpPr/>
      <p:grpSp>
        <p:nvGrpSpPr>
          <p:cNvPr id="5124" name="组合 1"/>
          <p:cNvGrpSpPr/>
          <p:nvPr/>
        </p:nvGrpSpPr>
        <p:grpSpPr>
          <a:xfrm>
            <a:off x="-19050" y="203200"/>
            <a:ext cx="9180513" cy="647700"/>
            <a:chOff x="-19045" y="216550"/>
            <a:chExt cx="9180548" cy="649224"/>
          </a:xfrm>
        </p:grpSpPr>
        <p:grpSp>
          <p:nvGrpSpPr>
            <p:cNvPr id="5132" name="任意多边形 11"/>
            <p:cNvGrpSpPr/>
            <p:nvPr/>
          </p:nvGrpSpPr>
          <p:grpSpPr>
            <a:xfrm>
              <a:off x="-6091" y="-11569"/>
              <a:ext cx="9131843" cy="1050979"/>
              <a:chOff x="-6096" y="-24384"/>
              <a:chExt cx="9131808" cy="1048512"/>
            </a:xfrm>
          </p:grpSpPr>
          <p:pic>
            <p:nvPicPr>
              <p:cNvPr id="5130" name="任意多边形 11"/>
              <p:cNvPicPr/>
              <p:nvPr/>
            </p:nvPicPr>
            <p:blipFill>
              <a:blip r:embed="rId3"/>
              <a:stretch>
                <a:fillRect/>
              </a:stretch>
            </p:blipFill>
            <p:spPr>
              <a:xfrm>
                <a:off x="-6096" y="-24384"/>
                <a:ext cx="9131808" cy="1048512"/>
              </a:xfrm>
              <a:prstGeom prst="rect">
                <a:avLst/>
              </a:prstGeom>
              <a:noFill/>
              <a:ln>
                <a:miter lim="800000"/>
                <a:headEnd/>
                <a:tailEnd/>
              </a:ln>
            </p:spPr>
          </p:pic>
          <p:sp>
            <p:nvSpPr>
              <p:cNvPr id="5131" name="文本框 5130"/>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5135" name="任意多边形 12"/>
            <p:cNvGrpSpPr/>
            <p:nvPr/>
          </p:nvGrpSpPr>
          <p:grpSpPr>
            <a:xfrm>
              <a:off x="-6091" y="61755"/>
              <a:ext cx="9156227" cy="910441"/>
              <a:chOff x="-6096" y="48768"/>
              <a:chExt cx="9156192" cy="908304"/>
            </a:xfrm>
          </p:grpSpPr>
          <p:pic>
            <p:nvPicPr>
              <p:cNvPr id="5133" name="任意多边形 12"/>
              <p:cNvPicPr/>
              <p:nvPr/>
            </p:nvPicPr>
            <p:blipFill>
              <a:blip r:embed="rId4"/>
              <a:stretch>
                <a:fillRect/>
              </a:stretch>
            </p:blipFill>
            <p:spPr>
              <a:xfrm>
                <a:off x="-6096" y="48768"/>
                <a:ext cx="9156192" cy="908304"/>
              </a:xfrm>
              <a:prstGeom prst="rect">
                <a:avLst/>
              </a:prstGeom>
              <a:noFill/>
              <a:ln>
                <a:miter lim="800000"/>
                <a:headEnd/>
                <a:tailEnd/>
              </a:ln>
            </p:spPr>
          </p:pic>
          <p:sp>
            <p:nvSpPr>
              <p:cNvPr id="5134" name="文本框 5133"/>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noProof="1"/>
              <a:t>单击此处编辑母版文本样式</a:t>
            </a:r>
            <a:endParaRPr lang="zh-CN" altLang="en-US" noProof="1"/>
          </a:p>
        </p:txBody>
      </p:sp>
      <p:sp>
        <p:nvSpPr>
          <p:cNvPr id="5127" name="日期占位符 3"/>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5128" name="页脚占位符 4"/>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D1EAEE"/>
              </a:solidFill>
            </a:endParaRPr>
          </a:p>
        </p:txBody>
      </p:sp>
      <p:sp>
        <p:nvSpPr>
          <p:cNvPr id="5129" name="灯片编号占位符 5"/>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rgbClr val="D1EAEE"/>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5C009B7-0009-4AC9-87A7-6D5AD2B546BA}" type="slidenum">
              <a:rPr lang="zh-CN" altLang="en-US" sz="1200">
                <a:solidFill>
                  <a:srgbClr val="D1EAEE"/>
                </a:solidFill>
              </a:rPr>
            </a:fld>
            <a:endParaRPr lang="zh-CN" altLang="en-US" sz="1200">
              <a:solidFill>
                <a:srgbClr val="D1EAEE"/>
              </a:solidFill>
            </a:endParaRPr>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7"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noProof="1"/>
              <a:t>单击此处编辑母版文本样式</a:t>
            </a:r>
            <a:endParaRPr lang="zh-CN" altLang="en-US" noProof="1"/>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noProof="1"/>
              <a:t>单击此处编辑母版文本样式</a:t>
            </a:r>
            <a:endParaRPr lang="zh-CN" altLang="en-US" noProof="1"/>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8"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9"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noProof="1"/>
              <a:t>单击此处编辑母版标题样式</a:t>
            </a:r>
            <a:endParaRPr lang="en-US" noProof="1"/>
          </a:p>
        </p:txBody>
      </p:sp>
      <p:sp>
        <p:nvSpPr>
          <p:cNvPr id="3"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4"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5"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3"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4"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noProof="1"/>
              <a:t>单击此处编辑母版标题样式</a:t>
            </a:r>
            <a:endParaRPr lang="en-US" noProof="1"/>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noProof="1"/>
              <a:t>单击此处编辑母版文本样式</a:t>
            </a:r>
            <a:endParaRPr lang="zh-CN" altLang="en-US" noProof="1"/>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9"/>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 name="页脚占位符 21"/>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7" name="灯片编号占位符 17"/>
          <p:cNvSpPr>
            <a:spLocks noGrp="1"/>
          </p:cNvSpPr>
          <p:nvPr>
            <p:ph type="sldNum" sz="quarter" idx="12"/>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showMasterSp="0">
  <p:cSld name="图片与标题">
    <p:bg>
      <p:bgPr>
        <a:blipFill rotWithShape="0">
          <a:blip r:embed="rId2"/>
          <a:stretch>
            <a:fillRect/>
          </a:stretch>
        </a:blipFill>
        <a:effectLst/>
      </p:bgPr>
    </p:bg>
    <p:spTree>
      <p:nvGrpSpPr>
        <p:cNvPr id="1" name=""/>
        <p:cNvGrpSpPr/>
        <p:nvPr/>
      </p:nvGrpSpPr>
      <p:grpSpPr/>
      <p:sp>
        <p:nvSpPr>
          <p:cNvPr id="6146" name="单圆角矩形 13"/>
          <p:cNvSpPr/>
          <p:nvPr/>
        </p:nvSpPr>
        <p:spPr>
          <a:xfrm rot="420000" flipV="1">
            <a:off x="3165475" y="1108075"/>
            <a:ext cx="5257800" cy="4114800"/>
          </a:xfrm>
          <a:custGeom>
            <a:avLst/>
            <a:gdLst/>
            <a:ahLst/>
            <a:cxnLst>
              <a:cxn ang="0">
                <a:pos x="0" y="0"/>
              </a:cxn>
              <a:cxn ang="0">
                <a:pos x="5107774" y="0"/>
              </a:cxn>
              <a:cxn ang="0">
                <a:pos x="5257800" y="150026"/>
              </a:cxn>
              <a:cxn ang="0">
                <a:pos x="5257800" y="4114800"/>
              </a:cxn>
              <a:cxn ang="0">
                <a:pos x="0" y="4114800"/>
              </a:cxn>
              <a:cxn ang="0">
                <a:pos x="0" y="0"/>
              </a:cxn>
              <a:cxn ang="0">
                <a:pos x="0" y="0"/>
              </a:cxn>
            </a:cxnLst>
            <a:rect l="l" t="t" r="r" b="b"/>
            <a:pathLst>
              <a:path w="5257800" h="4114800">
                <a:moveTo>
                  <a:pt x="0" y="0"/>
                </a:moveTo>
                <a:lnTo>
                  <a:pt x="5107774" y="0"/>
                </a:lnTo>
                <a:lnTo>
                  <a:pt x="5257800" y="150026"/>
                </a:lnTo>
                <a:lnTo>
                  <a:pt x="5257800" y="4114800"/>
                </a:lnTo>
                <a:lnTo>
                  <a:pt x="0" y="4114800"/>
                </a:lnTo>
                <a:lnTo>
                  <a:pt x="0" y="0"/>
                </a:lnTo>
                <a:lnTo>
                  <a:pt x="0" y="0"/>
                </a:lnTo>
                <a:close/>
              </a:path>
            </a:pathLst>
          </a:custGeom>
          <a:solidFill>
            <a:srgbClr val="FFFFFF"/>
          </a:solidFill>
          <a:ln w="3175" cap="rnd" cmpd="sng">
            <a:solidFill>
              <a:srgbClr val="C0C0C0"/>
            </a:solidFill>
            <a:prstDash val="solid"/>
            <a:round/>
          </a:ln>
          <a:effectLst>
            <a:outerShdw blurRad="63500" dist="38500" dir="7500040" sx="98500" sy="100079" kx="99984" algn="tl">
              <a:srgbClr val="000000">
                <a:alpha val="25000"/>
              </a:srgbClr>
            </a:outerShdw>
          </a:effectLst>
        </p:spPr>
        <p:txBody>
          <a:bodyPr/>
          <a:lstStyle/>
          <a:p/>
        </p:txBody>
      </p:sp>
      <p:sp>
        <p:nvSpPr>
          <p:cNvPr id="6147" name="直角三角形 2"/>
          <p:cNvSpPr/>
          <p:nvPr/>
        </p:nvSpPr>
        <p:spPr>
          <a:xfrm rot="420000" flipV="1">
            <a:off x="8004175" y="5359400"/>
            <a:ext cx="155575" cy="155575"/>
          </a:xfrm>
          <a:prstGeom prst="rtTriangle">
            <a:avLst/>
          </a:prstGeom>
          <a:solidFill>
            <a:srgbClr val="FFFFFF"/>
          </a:solidFill>
          <a:ln w="12700">
            <a:solidFill>
              <a:srgbClr val="FFFFFF"/>
            </a:solidFill>
            <a:bevel/>
          </a:ln>
          <a:effectLst>
            <a:outerShdw blurRad="19685" dist="6350" dir="12899788" algn="tl">
              <a:srgbClr val="000000">
                <a:alpha val="46999"/>
              </a:srgbClr>
            </a:outerShdw>
          </a:effectLst>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en-US" altLang="en-US">
              <a:solidFill>
                <a:srgbClr val="FFFFFF"/>
              </a:solidFill>
              <a:latin typeface="Constantia" panose="02030602050306030303" pitchFamily="18" charset="0"/>
            </a:endParaRPr>
          </a:p>
        </p:txBody>
      </p:sp>
      <p:sp>
        <p:nvSpPr>
          <p:cNvPr id="6148" name="任意多边形 15"/>
          <p:cNvSpPr/>
          <p:nvPr/>
        </p:nvSpPr>
        <p:spPr bwMode="auto">
          <a:xfrm flipV="1">
            <a:off x="-9525" y="5816600"/>
            <a:ext cx="9163050" cy="1041400"/>
          </a:xfrm>
          <a:custGeom>
            <a:avLst/>
            <a:gdLst>
              <a:gd name="GT0" fmla="+- l w 0"/>
              <a:gd name="GT1" fmla="+- t h 0"/>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l" t="t" r="GT0" b="GT1"/>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cap="flat" cmpd="sng">
            <a:noFill/>
            <a:prstDash val="solid"/>
            <a:round/>
            <a:headEnd type="none" w="med" len="med"/>
            <a:tailEnd type="none" w="med" len="med"/>
          </a:ln>
        </p:spPr>
        <p:txBody>
          <a:bodyPr/>
          <a:lstStyle/>
          <a:p/>
        </p:txBody>
      </p:sp>
      <p:sp>
        <p:nvSpPr>
          <p:cNvPr id="6149" name="任意多边形 16"/>
          <p:cNvSpPr/>
          <p:nvPr/>
        </p:nvSpPr>
        <p:spPr bwMode="auto">
          <a:xfrm flipV="1">
            <a:off x="4381500" y="6219825"/>
            <a:ext cx="4762500" cy="638175"/>
          </a:xfrm>
          <a:custGeom>
            <a:avLst/>
            <a:gdLst>
              <a:gd name="GT0" fmla="+- l w 0"/>
              <a:gd name="GT1" fmla="+- t h 0"/>
            </a:gdLst>
            <a:ahLst/>
            <a:cxnLst>
              <a:cxn ang="0">
                <a:pos x="0" y="0"/>
              </a:cxn>
              <a:cxn ang="0">
                <a:pos x="1668" y="564"/>
              </a:cxn>
              <a:cxn ang="0">
                <a:pos x="3000" y="186"/>
              </a:cxn>
              <a:cxn ang="0">
                <a:pos x="3000" y="6"/>
              </a:cxn>
              <a:cxn ang="0">
                <a:pos x="0" y="0"/>
              </a:cxn>
            </a:cxnLst>
            <a:rect l="l" t="t" r="GT0" b="GT1"/>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29999"/>
                </a:srgbClr>
              </a:gs>
            </a:gsLst>
            <a:lin ang="5400000" scaled="1"/>
          </a:gradFill>
          <a:ln w="9525" cap="flat" cmpd="sng">
            <a:noFill/>
            <a:prstDash val="solid"/>
            <a:round/>
            <a:headEnd type="none" w="med" len="med"/>
            <a:tailEnd type="none" w="med" len="med"/>
          </a:ln>
        </p:spPr>
        <p:txBody>
          <a:bodyPr/>
          <a:lstStyle/>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noProof="1"/>
              <a:t>单击此处编辑母版标题样式</a:t>
            </a:r>
            <a:endParaRPr lang="en-US" noProof="1"/>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noProof="1"/>
              <a:t>单击此处编辑母版文本样式</a:t>
            </a:r>
            <a:endParaRPr lang="zh-CN" altLang="en-US" noProof="1"/>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vert="horz" wrap="square" lIns="91440" tIns="45720" rIns="91440" bIns="45720" numCol="1" anchor="t" anchorCtr="0" compatLnSpc="1">
            <a:normAutofit/>
          </a:bodyPr>
          <a:lstStyle>
            <a:lvl1pPr marL="0" indent="0">
              <a:buNone/>
              <a:defRPr sz="3200"/>
            </a:lvl1pPr>
          </a:lstStyle>
          <a:p>
            <a:pPr marL="0" marR="0" lvl="0" indent="0" algn="l" defTabSz="914400" rtl="0" eaLnBrk="0" fontAlgn="base" latinLnBrk="0" hangingPunct="0">
              <a:lnSpc>
                <a:spcPct val="100000"/>
              </a:lnSpc>
              <a:spcBef>
                <a:spcPct val="20000"/>
              </a:spcBef>
              <a:spcAft>
                <a:spcPct val="0"/>
              </a:spcAft>
              <a:buClr>
                <a:srgbClr val="0BD0D9"/>
              </a:buClr>
              <a:buSzPct val="95000"/>
              <a:buFont typeface="Wingdings 2" panose="05020102010507070707" pitchFamily="18" charset="2"/>
              <a:buNone/>
              <a:defRPr/>
            </a:pPr>
            <a:r>
              <a:rPr kumimoji="0" lang="zh-CN" altLang="en-US" sz="3200" b="0" i="0" u="none" strike="noStrike" kern="1200" cap="none" spc="0" normalizeH="0" baseline="0" noProof="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6152" name="日期占位符 4"/>
          <p:cNvSpPr>
            <a:spLocks noGrp="1"/>
          </p:cNvSpPr>
          <p:nvPr>
            <p:ph type="dt" sz="half" idx="10"/>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153" name="页脚占位符 5"/>
          <p:cNvSpPr>
            <a:spLocks noGrp="1"/>
          </p:cNvSpPr>
          <p:nvPr>
            <p:ph type="ftr" sz="quarter" idx="11"/>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6154" name="灯片编号占位符 6"/>
          <p:cNvSpPr>
            <a:spLocks noGrp="1"/>
          </p:cNvSpPr>
          <p:nvPr>
            <p:ph type="sldNum" sz="quarter" idx="12"/>
          </p:nvPr>
        </p:nvSpPr>
        <p:spPr>
          <a:xfrm>
            <a:off x="8077200" y="6356350"/>
            <a:ext cx="609600" cy="365125"/>
          </a:xfrm>
          <a:prstGeom prst="rect">
            <a:avLst/>
          </a:prstGeom>
        </p:spPr>
        <p:txBody>
          <a:bodyPr lIns="0" tIns="0" rIns="0" bIns="0" numCol="1" anchor="b" anchorCtr="0" compatLnSpc="1">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FFA3AEF4-2186-4B2B-A1D4-418189BB441A}" type="slidenum">
              <a:rPr lang="zh-CN" altLang="en-US" sz="1200">
                <a:solidFill>
                  <a:srgbClr val="045C75"/>
                </a:solidFill>
              </a:rPr>
            </a:fld>
            <a:endParaRPr lang="zh-CN" altLang="en-US" sz="1200">
              <a:solidFill>
                <a:srgbClr val="045C75"/>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file:///D:\qq&#25991;&#20214;\712321467\Image\C2C\Image2\%7b75232B38-A165-1FB7-499C-2E1C792CACB5%7d.png" TargetMode="External"/><Relationship Id="rId15" Type="http://schemas.openxmlformats.org/officeDocument/2006/relationships/image" Target="../media/image6.png"/><Relationship Id="rId14" Type="http://schemas.openxmlformats.org/officeDocument/2006/relationships/image" Target="../media/image3.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file:///D:\qq&#25991;&#20214;\712321467\Image\C2C\Image2\%7b75232B38-A165-1FB7-499C-2E1C792CACB5%7d.png" TargetMode="External"/><Relationship Id="rId15" Type="http://schemas.openxmlformats.org/officeDocument/2006/relationships/image" Target="../media/image6.png"/><Relationship Id="rId14" Type="http://schemas.openxmlformats.org/officeDocument/2006/relationships/image" Target="../media/image3.png"/><Relationship Id="rId13" Type="http://schemas.openxmlformats.org/officeDocument/2006/relationships/image" Target="../media/image5.png"/><Relationship Id="rId12" Type="http://schemas.openxmlformats.org/officeDocument/2006/relationships/image" Target="../media/image4.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任意多边形 6"/>
          <p:cNvSpPr/>
          <p:nvPr/>
        </p:nvSpPr>
        <p:spPr bwMode="auto">
          <a:xfrm>
            <a:off x="-9525" y="-7937"/>
            <a:ext cx="9163050" cy="1041400"/>
          </a:xfrm>
          <a:custGeom>
            <a:avLst/>
            <a:gdLst>
              <a:gd name="A1" fmla="val 0"/>
              <a:gd name="A2" fmla="val 0"/>
              <a:gd name="A3" fmla="val 0"/>
              <a:gd name="A4" fmla="val 0"/>
              <a:gd name="A5" fmla="val 0"/>
              <a:gd name="A6" fmla="val 0"/>
              <a:gd name="A7" fmla="val 0"/>
              <a:gd name="A8" fmla="val 0"/>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8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sp>
        <p:nvSpPr>
          <p:cNvPr id="1027" name="任意多边形 7"/>
          <p:cNvSpPr/>
          <p:nvPr/>
        </p:nvSpPr>
        <p:spPr bwMode="auto">
          <a:xfrm>
            <a:off x="4381500" y="-7937"/>
            <a:ext cx="4762500" cy="638175"/>
          </a:xfrm>
          <a:custGeom>
            <a:avLst/>
            <a:gdLst>
              <a:gd name="A1" fmla="val 0"/>
              <a:gd name="A2" fmla="val 0"/>
              <a:gd name="A3" fmla="val 0"/>
              <a:gd name="A4" fmla="val 0"/>
              <a:gd name="A5" fmla="val 0"/>
              <a:gd name="A6" fmla="val 0"/>
              <a:gd name="A7" fmla="val 0"/>
              <a:gd name="A8" fmla="val 0"/>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8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sp>
        <p:nvSpPr>
          <p:cNvPr id="1028" name="标题占位符 8"/>
          <p:cNvSpPr>
            <a:spLocks noGrp="1"/>
          </p:cNvSpPr>
          <p:nvPr>
            <p:ph type="title" idx="4294967295"/>
          </p:nvPr>
        </p:nvSpPr>
        <p:spPr>
          <a:xfrm>
            <a:off x="457200" y="704850"/>
            <a:ext cx="8229600" cy="1143000"/>
          </a:xfrm>
          <a:prstGeom prst="rect">
            <a:avLst/>
          </a:prstGeom>
          <a:noFill/>
          <a:ln>
            <a:noFill/>
            <a:miter lim="800000"/>
          </a:ln>
        </p:spPr>
        <p:txBody>
          <a:bodyPr lIns="0" rIns="0" bIns="0"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5000" b="0" i="0" u="none" kern="1200" baseline="0">
                <a:solidFill>
                  <a:schemeClr val="tx2"/>
                </a:solidFill>
                <a:latin typeface="Calibri" panose="020F0502020204030204" pitchFamily="34" charset="0"/>
                <a:ea typeface="隶书" panose="02010509060101010101" pitchFamily="49" charset="-122"/>
                <a:cs typeface="+mj-cs"/>
              </a:defRPr>
            </a:lvl1pPr>
          </a:lstStyle>
          <a:p>
            <a:pPr lvl="0"/>
            <a:r>
              <a:t>单击此处编辑母版标题样式</a:t>
            </a:r>
          </a:p>
        </p:txBody>
      </p:sp>
      <p:sp>
        <p:nvSpPr>
          <p:cNvPr id="1029" name="文本占位符 29"/>
          <p:cNvSpPr>
            <a:spLocks noGrp="1"/>
          </p:cNvSpPr>
          <p:nvPr>
            <p:ph type="body" idx="5"/>
          </p:nvPr>
        </p:nvSpPr>
        <p:spPr>
          <a:xfrm>
            <a:off x="457200" y="1935163"/>
            <a:ext cx="8229600" cy="4389437"/>
          </a:xfrm>
          <a:prstGeom prst="rect">
            <a:avLst/>
          </a:prstGeom>
          <a:noFill/>
          <a:ln>
            <a:noFill/>
            <a:miter lim="800000"/>
          </a:ln>
        </p:spPr>
        <p:txBody>
          <a:bodyPr>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30" name="日期占位符 9"/>
          <p:cNvSpPr>
            <a:spLocks noGrp="1"/>
          </p:cNvSpPr>
          <p:nvPr>
            <p:ph type="dt" sz="half" idx="2"/>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1031" name="页脚占位符 21"/>
          <p:cNvSpPr>
            <a:spLocks noGrp="1"/>
          </p:cNvSpPr>
          <p:nvPr>
            <p:ph type="ftr" sz="quarter" idx="3"/>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1032" name="灯片编号占位符 17"/>
          <p:cNvSpPr>
            <a:spLocks noGrp="1"/>
          </p:cNvSpPr>
          <p:nvPr>
            <p:ph type="sldNum" sz="quarter" idx="4"/>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43BA004E-5B76-469C-A739-E47C23E79C41}" type="slidenum">
              <a:rPr lang="zh-CN" altLang="en-US" sz="1200">
                <a:solidFill>
                  <a:srgbClr val="045C75"/>
                </a:solidFill>
              </a:rPr>
            </a:fld>
            <a:endParaRPr lang="zh-CN" altLang="en-US" sz="1200">
              <a:solidFill>
                <a:srgbClr val="045C75"/>
              </a:solidFill>
            </a:endParaRPr>
          </a:p>
        </p:txBody>
      </p:sp>
      <p:grpSp>
        <p:nvGrpSpPr>
          <p:cNvPr id="1033" name="组合 1"/>
          <p:cNvGrpSpPr/>
          <p:nvPr/>
        </p:nvGrpSpPr>
        <p:grpSpPr>
          <a:xfrm>
            <a:off x="-19050" y="203200"/>
            <a:ext cx="9180513" cy="647700"/>
            <a:chOff x="-19045" y="216550"/>
            <a:chExt cx="9180548" cy="649224"/>
          </a:xfrm>
        </p:grpSpPr>
        <p:grpSp>
          <p:nvGrpSpPr>
            <p:cNvPr id="1036" name="任意多边形 11"/>
            <p:cNvGrpSpPr/>
            <p:nvPr/>
          </p:nvGrpSpPr>
          <p:grpSpPr>
            <a:xfrm>
              <a:off x="-6091" y="-11569"/>
              <a:ext cx="9131843" cy="1050979"/>
              <a:chOff x="-6096" y="-24384"/>
              <a:chExt cx="9131808" cy="1048512"/>
            </a:xfrm>
          </p:grpSpPr>
          <p:pic>
            <p:nvPicPr>
              <p:cNvPr id="1034" name="任意多边形 11"/>
              <p:cNvPicPr/>
              <p:nvPr/>
            </p:nvPicPr>
            <p:blipFill>
              <a:blip r:embed="rId13"/>
              <a:stretch>
                <a:fillRect/>
              </a:stretch>
            </p:blipFill>
            <p:spPr>
              <a:xfrm>
                <a:off x="-6096" y="-24384"/>
                <a:ext cx="9131808" cy="1048512"/>
              </a:xfrm>
              <a:prstGeom prst="rect">
                <a:avLst/>
              </a:prstGeom>
              <a:noFill/>
              <a:ln>
                <a:miter lim="800000"/>
                <a:headEnd/>
                <a:tailEnd/>
              </a:ln>
            </p:spPr>
          </p:pic>
          <p:sp>
            <p:nvSpPr>
              <p:cNvPr id="1035" name="文本框 1034"/>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1039" name="任意多边形 12"/>
            <p:cNvGrpSpPr/>
            <p:nvPr/>
          </p:nvGrpSpPr>
          <p:grpSpPr>
            <a:xfrm>
              <a:off x="-6091" y="61755"/>
              <a:ext cx="9156227" cy="910441"/>
              <a:chOff x="-6096" y="48768"/>
              <a:chExt cx="9156192" cy="908304"/>
            </a:xfrm>
          </p:grpSpPr>
          <p:pic>
            <p:nvPicPr>
              <p:cNvPr id="1037" name="任意多边形 12"/>
              <p:cNvPicPr/>
              <p:nvPr/>
            </p:nvPicPr>
            <p:blipFill>
              <a:blip r:embed="rId14"/>
              <a:stretch>
                <a:fillRect/>
              </a:stretch>
            </p:blipFill>
            <p:spPr>
              <a:xfrm>
                <a:off x="-6096" y="48768"/>
                <a:ext cx="9156192" cy="908304"/>
              </a:xfrm>
              <a:prstGeom prst="rect">
                <a:avLst/>
              </a:prstGeom>
              <a:noFill/>
              <a:ln>
                <a:miter lim="800000"/>
                <a:headEnd/>
                <a:tailEnd/>
              </a:ln>
            </p:spPr>
          </p:pic>
          <p:sp>
            <p:nvSpPr>
              <p:cNvPr id="1038" name="文本框 1037"/>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pic>
        <p:nvPicPr>
          <p:cNvPr id="1040" name="图片 1073743875" descr="学科网 zxxk.com"/>
          <p:cNvPicPr>
            <a:picLocks noChangeAspect="1"/>
          </p:cNvPicPr>
          <p:nvPr/>
        </p:nvPicPr>
        <p:blipFill>
          <a:blip r:embed="rId15" r:link="rId1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indent="0" algn="l" defTabSz="914400" rtl="0" eaLnBrk="0" fontAlgn="base" hangingPunct="0">
        <a:lnSpc>
          <a:spcPct val="100000"/>
        </a:lnSpc>
        <a:spcBef>
          <a:spcPct val="0"/>
        </a:spcBef>
        <a:spcAft>
          <a:spcPct val="0"/>
        </a:spcAft>
        <a:buClrTx/>
        <a:buSzTx/>
        <a:buFontTx/>
        <a:buNone/>
        <a:defRPr kumimoji="0" sz="5000" b="0" i="0" u="none" kern="1200" baseline="0">
          <a:solidFill>
            <a:schemeClr val="tx2"/>
          </a:solidFill>
          <a:effectLst/>
          <a:latin typeface="Calibri" panose="020F0502020204030204" pitchFamily="34" charset="0"/>
          <a:ea typeface="隶书" panose="02010509060101010101" pitchFamily="49" charset="-122"/>
          <a:cs typeface="+mj-cs"/>
        </a:defRPr>
      </a:lvl1pPr>
    </p:titleStyle>
    <p:body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任意多边形 6"/>
          <p:cNvSpPr/>
          <p:nvPr/>
        </p:nvSpPr>
        <p:spPr bwMode="auto">
          <a:xfrm>
            <a:off x="-9525" y="-7937"/>
            <a:ext cx="9163050" cy="1041400"/>
          </a:xfrm>
          <a:custGeom>
            <a:avLst/>
            <a:gdLst>
              <a:gd name="A1" fmla="val 0"/>
              <a:gd name="A2" fmla="val 0"/>
              <a:gd name="A3" fmla="val 0"/>
              <a:gd name="A4" fmla="val 0"/>
              <a:gd name="A5" fmla="val 0"/>
              <a:gd name="A6" fmla="val 0"/>
              <a:gd name="A7" fmla="val 0"/>
              <a:gd name="A8" fmla="val 0"/>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8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sp>
        <p:nvSpPr>
          <p:cNvPr id="3075" name="任意多边形 7"/>
          <p:cNvSpPr/>
          <p:nvPr/>
        </p:nvSpPr>
        <p:spPr bwMode="auto">
          <a:xfrm>
            <a:off x="4381500" y="-7937"/>
            <a:ext cx="4762500" cy="638175"/>
          </a:xfrm>
          <a:custGeom>
            <a:avLst/>
            <a:gdLst>
              <a:gd name="A1" fmla="val 0"/>
              <a:gd name="A2" fmla="val 0"/>
              <a:gd name="A3" fmla="val 0"/>
              <a:gd name="A4" fmla="val 0"/>
              <a:gd name="A5" fmla="val 0"/>
              <a:gd name="A6" fmla="val 0"/>
              <a:gd name="A7" fmla="val 0"/>
              <a:gd name="A8" fmla="val 0"/>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800" b="0" i="0" u="none" strike="noStrike" kern="1200" cap="none" spc="0" normalizeH="0" baseline="0" noProof="0">
              <a:ln>
                <a:noFill/>
              </a:ln>
              <a:solidFill>
                <a:schemeClr val="tx1"/>
              </a:solidFill>
              <a:effectLst/>
              <a:uLnTx/>
              <a:uFillTx/>
              <a:latin typeface="Constantia" panose="02030602050306030303" pitchFamily="18" charset="0"/>
              <a:ea typeface="宋体" panose="02010600030101010101" pitchFamily="2" charset="-122"/>
              <a:cs typeface="+mn-cs"/>
            </a:endParaRPr>
          </a:p>
        </p:txBody>
      </p:sp>
      <p:sp>
        <p:nvSpPr>
          <p:cNvPr id="3076" name="标题占位符 8"/>
          <p:cNvSpPr>
            <a:spLocks noGrp="1"/>
          </p:cNvSpPr>
          <p:nvPr>
            <p:ph type="title" idx="4294967295"/>
          </p:nvPr>
        </p:nvSpPr>
        <p:spPr>
          <a:xfrm>
            <a:off x="457200" y="704850"/>
            <a:ext cx="8229600" cy="1143000"/>
          </a:xfrm>
          <a:prstGeom prst="rect">
            <a:avLst/>
          </a:prstGeom>
          <a:noFill/>
          <a:ln>
            <a:noFill/>
            <a:miter lim="800000"/>
          </a:ln>
        </p:spPr>
        <p:txBody>
          <a:bodyPr lIns="0" rIns="0" bIns="0"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5000" b="0" i="0" u="none" kern="1200" baseline="0">
                <a:solidFill>
                  <a:schemeClr val="tx2"/>
                </a:solidFill>
                <a:latin typeface="Calibri" panose="020F0502020204030204" pitchFamily="34" charset="0"/>
                <a:ea typeface="隶书" panose="02010509060101010101" pitchFamily="49" charset="-122"/>
                <a:cs typeface="+mj-cs"/>
              </a:defRPr>
            </a:lvl1pPr>
          </a:lstStyle>
          <a:p>
            <a:pPr lvl="0"/>
            <a:r>
              <a:t>单击此处编辑母版标题样式</a:t>
            </a:r>
          </a:p>
        </p:txBody>
      </p:sp>
      <p:sp>
        <p:nvSpPr>
          <p:cNvPr id="3077" name="文本占位符 29"/>
          <p:cNvSpPr>
            <a:spLocks noGrp="1"/>
          </p:cNvSpPr>
          <p:nvPr>
            <p:ph type="body" idx="5"/>
          </p:nvPr>
        </p:nvSpPr>
        <p:spPr>
          <a:xfrm>
            <a:off x="457200" y="1935163"/>
            <a:ext cx="8229600" cy="4389437"/>
          </a:xfrm>
          <a:prstGeom prst="rect">
            <a:avLst/>
          </a:prstGeom>
          <a:noFill/>
          <a:ln>
            <a:noFill/>
            <a:miter lim="800000"/>
          </a:ln>
        </p:spPr>
        <p:txBody>
          <a:bodyPr>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3078" name="日期占位符 9"/>
          <p:cNvSpPr>
            <a:spLocks noGrp="1"/>
          </p:cNvSpPr>
          <p:nvPr>
            <p:ph type="dt" sz="half" idx="2"/>
          </p:nvPr>
        </p:nvSpPr>
        <p:spPr>
          <a:xfrm>
            <a:off x="457200" y="6356350"/>
            <a:ext cx="21336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3079" name="页脚占位符 21"/>
          <p:cNvSpPr>
            <a:spLocks noGrp="1"/>
          </p:cNvSpPr>
          <p:nvPr>
            <p:ph type="ftr" sz="quarter" idx="3"/>
          </p:nvPr>
        </p:nvSpPr>
        <p:spPr>
          <a:xfrm>
            <a:off x="2667000" y="6356350"/>
            <a:ext cx="3352800" cy="365125"/>
          </a:xfrm>
          <a:prstGeom prst="rect">
            <a:avLst/>
          </a:prstGeom>
        </p:spPr>
        <p:txBody>
          <a:bodyPr lIns="0" tIns="0" rIns="0" bIns="0" anchor="b" anchorCtr="0">
            <a:noAutofit/>
          </a:bodyPr>
          <a:lstStyle>
            <a:defPPr>
              <a:defRPr lang="zh-CN"/>
            </a:defPPr>
            <a:lvl1pPr mar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chemeClr val="tx2">
                    <a:shade val="90000"/>
                  </a:schemeClr>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sz="1200">
              <a:solidFill>
                <a:srgbClr val="045C75"/>
              </a:solidFill>
            </a:endParaRPr>
          </a:p>
        </p:txBody>
      </p:sp>
      <p:sp>
        <p:nvSpPr>
          <p:cNvPr id="3080" name="灯片编号占位符 17"/>
          <p:cNvSpPr>
            <a:spLocks noGrp="1"/>
          </p:cNvSpPr>
          <p:nvPr>
            <p:ph type="sldNum" sz="quarter" idx="4"/>
          </p:nvPr>
        </p:nvSpPr>
        <p:spPr>
          <a:xfrm>
            <a:off x="7924800" y="6356350"/>
            <a:ext cx="762000" cy="365125"/>
          </a:xfrm>
          <a:prstGeom prst="rect">
            <a:avLst/>
          </a:prstGeom>
        </p:spPr>
        <p:txBody>
          <a:bodyPr lIns="0" tIns="0" rIns="0" bIns="0" numCol="1" anchor="b" anchorCtr="0" compatLnSpc="1">
            <a:noAutofit/>
          </a:bodyPr>
          <a:lstStyle>
            <a:defPPr>
              <a:defRPr lang="zh-CN"/>
            </a:defPPr>
            <a:lvl1pPr marL="0" indent="0" algn="r" defTabSz="914400" rtl="0" eaLnBrk="1" fontAlgn="base" hangingPunct="1">
              <a:lnSpc>
                <a:spcPct val="100000"/>
              </a:lnSpc>
              <a:spcBef>
                <a:spcPct val="0"/>
              </a:spcBef>
              <a:spcAft>
                <a:spcPct val="0"/>
              </a:spcAft>
              <a:buClrTx/>
              <a:buSzTx/>
              <a:buFont typeface="Arial" panose="020B0604020202020204" pitchFamily="34" charset="0"/>
              <a:buNone/>
              <a:defRPr kumimoji="0" lang="zh-CN" altLang="en-US" sz="1200" b="0" i="0" u="none" baseline="0">
                <a:solidFill>
                  <a:srgbClr val="045C75"/>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r" eaLnBrk="1" hangingPunct="1">
              <a:buFont typeface="Arial" panose="020B0604020202020204"/>
            </a:pPr>
            <a:fld id="{8BB1D67A-E7FA-4A5B-BD98-6E2486CE9C93}" type="slidenum">
              <a:rPr lang="zh-CN" altLang="en-US" sz="1200">
                <a:solidFill>
                  <a:srgbClr val="045C75"/>
                </a:solidFill>
              </a:rPr>
            </a:fld>
            <a:endParaRPr lang="zh-CN" altLang="en-US" sz="1200">
              <a:solidFill>
                <a:srgbClr val="045C75"/>
              </a:solidFill>
            </a:endParaRPr>
          </a:p>
        </p:txBody>
      </p:sp>
      <p:grpSp>
        <p:nvGrpSpPr>
          <p:cNvPr id="3081" name="组合 1"/>
          <p:cNvGrpSpPr/>
          <p:nvPr/>
        </p:nvGrpSpPr>
        <p:grpSpPr>
          <a:xfrm>
            <a:off x="-19050" y="203200"/>
            <a:ext cx="9180513" cy="647700"/>
            <a:chOff x="-19045" y="216550"/>
            <a:chExt cx="9180548" cy="649224"/>
          </a:xfrm>
        </p:grpSpPr>
        <p:grpSp>
          <p:nvGrpSpPr>
            <p:cNvPr id="3084" name="任意多边形 11"/>
            <p:cNvGrpSpPr/>
            <p:nvPr/>
          </p:nvGrpSpPr>
          <p:grpSpPr>
            <a:xfrm>
              <a:off x="-6091" y="-11569"/>
              <a:ext cx="9131843" cy="1050979"/>
              <a:chOff x="-6096" y="-24384"/>
              <a:chExt cx="9131808" cy="1048512"/>
            </a:xfrm>
          </p:grpSpPr>
          <p:pic>
            <p:nvPicPr>
              <p:cNvPr id="3082" name="任意多边形 11"/>
              <p:cNvPicPr/>
              <p:nvPr/>
            </p:nvPicPr>
            <p:blipFill>
              <a:blip r:embed="rId13"/>
              <a:stretch>
                <a:fillRect/>
              </a:stretch>
            </p:blipFill>
            <p:spPr>
              <a:xfrm>
                <a:off x="-6096" y="-24384"/>
                <a:ext cx="9131808" cy="1048512"/>
              </a:xfrm>
              <a:prstGeom prst="rect">
                <a:avLst/>
              </a:prstGeom>
              <a:noFill/>
              <a:ln>
                <a:miter lim="800000"/>
                <a:headEnd/>
                <a:tailEnd/>
              </a:ln>
            </p:spPr>
          </p:pic>
          <p:sp>
            <p:nvSpPr>
              <p:cNvPr id="3083" name="文本框 3082"/>
              <p:cNvSpPr txBox="1"/>
              <p:nvPr/>
            </p:nvSpPr>
            <p:spPr>
              <a:xfrm rot="21420000" flipH="1">
                <a:off x="-29291" y="422461"/>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nvGrpSpPr>
            <p:cNvPr id="3087" name="任意多边形 12"/>
            <p:cNvGrpSpPr/>
            <p:nvPr/>
          </p:nvGrpSpPr>
          <p:grpSpPr>
            <a:xfrm>
              <a:off x="-6091" y="61755"/>
              <a:ext cx="9156227" cy="910441"/>
              <a:chOff x="-6096" y="48768"/>
              <a:chExt cx="9156192" cy="908304"/>
            </a:xfrm>
          </p:grpSpPr>
          <p:pic>
            <p:nvPicPr>
              <p:cNvPr id="3085" name="任意多边形 12"/>
              <p:cNvPicPr/>
              <p:nvPr/>
            </p:nvPicPr>
            <p:blipFill>
              <a:blip r:embed="rId14"/>
              <a:stretch>
                <a:fillRect/>
              </a:stretch>
            </p:blipFill>
            <p:spPr>
              <a:xfrm>
                <a:off x="-6096" y="48768"/>
                <a:ext cx="9156192" cy="908304"/>
              </a:xfrm>
              <a:prstGeom prst="rect">
                <a:avLst/>
              </a:prstGeom>
              <a:noFill/>
              <a:ln>
                <a:miter lim="800000"/>
                <a:headEnd/>
                <a:tailEnd/>
              </a:ln>
            </p:spPr>
          </p:pic>
          <p:sp>
            <p:nvSpPr>
              <p:cNvPr id="3086" name="文本框 3085"/>
              <p:cNvSpPr txBox="1"/>
              <p:nvPr/>
            </p:nvSpPr>
            <p:spPr>
              <a:xfrm rot="21420000" flipH="1">
                <a:off x="-21714" y="495979"/>
                <a:ext cx="0" cy="0"/>
              </a:xfrm>
              <a:prstGeom prst="rect">
                <a:avLst/>
              </a:prstGeom>
              <a:noFill/>
              <a:ln>
                <a:noFill/>
                <a:miter lim="800000"/>
              </a:ln>
            </p:spPr>
            <p:txBody>
              <a:bodyPr>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en-US" altLang="zh-CN"/>
              </a:p>
            </p:txBody>
          </p:sp>
        </p:grpSp>
      </p:grpSp>
      <p:pic>
        <p:nvPicPr>
          <p:cNvPr id="3088" name="图片 1073743875" descr="学科网 zxxk.com"/>
          <p:cNvPicPr>
            <a:picLocks noChangeAspect="1"/>
          </p:cNvPicPr>
          <p:nvPr/>
        </p:nvPicPr>
        <p:blipFill>
          <a:blip r:embed="rId15" r:link="rId16"/>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indent="0" algn="l" defTabSz="914400" rtl="0" eaLnBrk="0" fontAlgn="base" hangingPunct="0">
        <a:lnSpc>
          <a:spcPct val="100000"/>
        </a:lnSpc>
        <a:spcBef>
          <a:spcPct val="0"/>
        </a:spcBef>
        <a:spcAft>
          <a:spcPct val="0"/>
        </a:spcAft>
        <a:buClrTx/>
        <a:buSzTx/>
        <a:buFontTx/>
        <a:buNone/>
        <a:defRPr kumimoji="0" sz="5000" b="0" i="0" u="none" kern="1200" baseline="0">
          <a:solidFill>
            <a:schemeClr val="tx2"/>
          </a:solidFill>
          <a:effectLst/>
          <a:latin typeface="Calibri" panose="020F0502020204030204" pitchFamily="34" charset="0"/>
          <a:ea typeface="隶书" panose="02010509060101010101" pitchFamily="49" charset="-122"/>
          <a:cs typeface="+mj-cs"/>
        </a:defRPr>
      </a:lvl1pPr>
    </p:titleStyle>
    <p:body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5362" name="Text Box 2"/>
          <p:cNvSpPr txBox="1"/>
          <p:nvPr/>
        </p:nvSpPr>
        <p:spPr>
          <a:xfrm>
            <a:off x="974725" y="936625"/>
            <a:ext cx="184150" cy="36671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15363" name="WordArt 3"/>
          <p:cNvSpPr/>
          <p:nvPr/>
        </p:nvSpPr>
        <p:spPr>
          <a:xfrm>
            <a:off x="974725" y="3057525"/>
            <a:ext cx="7391400" cy="2667000"/>
          </a:xfrm>
          <a:prstGeom prst="rect">
            <a:avLst/>
          </a:prstGeom>
        </p:spPr>
        <p:txBody>
          <a:bodyPr spcFirstLastPara="1" wrap="none" numCol="1" fromWordArt="1">
            <a:prstTxWarp prst="textArchUp">
              <a:avLst>
                <a:gd name="adj" fmla="val 10800010"/>
              </a:avLst>
            </a:prstTxWarp>
            <a:norm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w="9525" cap="flat" cmpd="sng">
                  <a:solidFill>
                    <a:srgbClr val="000000"/>
                  </a:solidFill>
                  <a:prstDash val="solid"/>
                  <a:headEnd type="none" w="med" len="med"/>
                  <a:tailEnd type="none" w="med" len="med"/>
                </a:ln>
                <a:solidFill>
                  <a:srgbClr val="003366"/>
                </a:solidFill>
                <a:effectLst/>
                <a:uLnTx/>
                <a:uFillTx/>
                <a:latin typeface="宋体" panose="02010600030101010101" pitchFamily="2" charset="-122"/>
                <a:ea typeface="宋体" panose="02010600030101010101" pitchFamily="2" charset="-122"/>
                <a:cs typeface="+mn-ea"/>
              </a:rPr>
              <a:t>瞻前顾后解读文段</a:t>
            </a:r>
            <a:endParaRPr kumimoji="0" lang="zh-CN" altLang="en-US" sz="7200" b="1" i="0" u="none" strike="noStrike" kern="1200" cap="none" spc="0" normalizeH="0" baseline="0" noProof="1">
              <a:ln w="9525" cap="flat" cmpd="sng">
                <a:solidFill>
                  <a:srgbClr val="000000"/>
                </a:solidFill>
                <a:prstDash val="solid"/>
                <a:headEnd type="none" w="med" len="med"/>
                <a:tailEnd type="none" w="med" len="med"/>
              </a:ln>
              <a:solidFill>
                <a:srgbClr val="003366"/>
              </a:solidFill>
              <a:effectLst/>
              <a:uLnTx/>
              <a:uFillTx/>
              <a:latin typeface="宋体" panose="02010600030101010101" pitchFamily="2" charset="-122"/>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w="9525" cap="flat" cmpd="sng">
                  <a:solidFill>
                    <a:srgbClr val="000000"/>
                  </a:solidFill>
                  <a:prstDash val="solid"/>
                  <a:headEnd type="none" w="med" len="med"/>
                  <a:tailEnd type="none" w="med" len="med"/>
                </a:ln>
                <a:solidFill>
                  <a:srgbClr val="003366"/>
                </a:solidFill>
                <a:effectLst/>
                <a:uLnTx/>
                <a:uFillTx/>
                <a:latin typeface="宋体" panose="02010600030101010101" pitchFamily="2" charset="-122"/>
                <a:ea typeface="宋体" panose="02010600030101010101" pitchFamily="2" charset="-122"/>
                <a:cs typeface="+mn-ea"/>
              </a:rPr>
              <a:t>左右逢源</a:t>
            </a:r>
            <a:r>
              <a:rPr kumimoji="0" lang="zh-CN" altLang="en-US" sz="7200" b="1" i="0" u="none" strike="noStrike" kern="1200" cap="none" spc="0" normalizeH="0" baseline="0" noProof="1">
                <a:ln w="9525" cap="flat" cmpd="sng">
                  <a:solidFill>
                    <a:srgbClr val="000000"/>
                  </a:solidFill>
                  <a:prstDash val="solid"/>
                  <a:headEnd type="none" w="med" len="med"/>
                  <a:tailEnd type="none" w="med" len="med"/>
                </a:ln>
                <a:solidFill>
                  <a:srgbClr val="FF0000"/>
                </a:solidFill>
                <a:effectLst/>
                <a:uLnTx/>
                <a:uFillTx/>
                <a:latin typeface="宋体" panose="02010600030101010101" pitchFamily="2" charset="-122"/>
                <a:ea typeface="宋体" panose="02010600030101010101" pitchFamily="2" charset="-122"/>
                <a:cs typeface="+mn-ea"/>
              </a:rPr>
              <a:t>补写句子</a:t>
            </a:r>
            <a:endParaRPr kumimoji="0" lang="zh-CN" altLang="en-US" sz="7200" b="1" i="0" u="none" strike="noStrike" kern="1200" cap="none" spc="0" normalizeH="0" baseline="0" noProof="1">
              <a:ln w="9525" cap="flat" cmpd="sng">
                <a:solidFill>
                  <a:srgbClr val="000000"/>
                </a:solidFill>
                <a:prstDash val="solid"/>
                <a:headEnd type="none" w="med" len="med"/>
                <a:tailEnd type="none" w="med" len="med"/>
              </a:ln>
              <a:solidFill>
                <a:srgbClr val="FF0000"/>
              </a:solidFill>
              <a:effectLst/>
              <a:uLnTx/>
              <a:uFillTx/>
              <a:latin typeface="宋体" panose="02010600030101010101" pitchFamily="2" charset="-122"/>
              <a:ea typeface="宋体" panose="02010600030101010101" pitchFamily="2" charset="-122"/>
              <a:cs typeface="+mn-cs"/>
            </a:endParaRPr>
          </a:p>
        </p:txBody>
      </p:sp>
      <p:sp>
        <p:nvSpPr>
          <p:cNvPr id="15364" name="TextBox 3"/>
          <p:cNvSpPr txBox="1"/>
          <p:nvPr/>
        </p:nvSpPr>
        <p:spPr>
          <a:xfrm>
            <a:off x="1676400" y="4800600"/>
            <a:ext cx="7162800" cy="923925"/>
          </a:xfrm>
          <a:prstGeom prst="rect">
            <a:avLst/>
          </a:prstGeom>
          <a:noFill/>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buFont typeface="Arial" panose="020B0604020202020204"/>
            </a:pPr>
            <a:r>
              <a:rPr lang="en-US" altLang="zh-CN" sz="5400" b="1" spc="0">
                <a:solidFill>
                  <a:srgbClr val="546422"/>
                </a:solidFill>
              </a:rPr>
              <a:t>——</a:t>
            </a:r>
            <a:r>
              <a:rPr lang="zh-CN" altLang="en-US" sz="5400" b="1" spc="0">
                <a:solidFill>
                  <a:srgbClr val="546422"/>
                </a:solidFill>
              </a:rPr>
              <a:t>高考</a:t>
            </a:r>
            <a:r>
              <a:rPr lang="zh-CN" altLang="en-US" sz="5400" b="1" spc="0">
                <a:solidFill>
                  <a:srgbClr val="FF0000"/>
                </a:solidFill>
              </a:rPr>
              <a:t>补写句子</a:t>
            </a:r>
            <a:r>
              <a:rPr lang="zh-CN" altLang="en-US" sz="5400" b="1" spc="0">
                <a:solidFill>
                  <a:srgbClr val="546422"/>
                </a:solidFill>
              </a:rPr>
              <a:t>专题</a:t>
            </a:r>
            <a:endParaRPr lang="zh-CN" altLang="en-US" sz="5400" b="1">
              <a:solidFill>
                <a:srgbClr val="546422"/>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idx="4294967295"/>
          </p:nvPr>
        </p:nvSpPr>
        <p:spPr>
          <a:xfrm>
            <a:off x="450850" y="301625"/>
            <a:ext cx="8089900" cy="915988"/>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eaLnBrk="1" hangingPunct="1">
              <a:lnSpc>
                <a:spcPct val="90000"/>
              </a:lnSpc>
              <a:buNone/>
            </a:pPr>
            <a:r>
              <a:rPr lang="zh-CN" altLang="en-US" sz="4400" b="1">
                <a:solidFill>
                  <a:srgbClr val="FF0000"/>
                </a:solidFill>
                <a:latin typeface="华文行楷" panose="02010800040101010101" pitchFamily="2" charset="-122"/>
                <a:ea typeface="华文行楷" panose="02010800040101010101" pitchFamily="2" charset="-122"/>
              </a:rPr>
              <a:t>第二步：</a:t>
            </a:r>
            <a:r>
              <a:rPr lang="zh-CN" altLang="en-US" sz="4400" b="1">
                <a:solidFill>
                  <a:srgbClr val="0000CC"/>
                </a:solidFill>
                <a:latin typeface="华文行楷" panose="02010800040101010101" pitchFamily="2" charset="-122"/>
                <a:ea typeface="华文行楷" panose="02010800040101010101" pitchFamily="2" charset="-122"/>
              </a:rPr>
              <a:t>理清层次  确定类型</a:t>
            </a:r>
            <a:endParaRPr lang="en-US" altLang="zh-CN" sz="2800" b="1">
              <a:solidFill>
                <a:srgbClr val="0000CC"/>
              </a:solidFill>
            </a:endParaRPr>
          </a:p>
        </p:txBody>
      </p:sp>
      <p:sp>
        <p:nvSpPr>
          <p:cNvPr id="24579" name="矩形 2"/>
          <p:cNvSpPr/>
          <p:nvPr/>
        </p:nvSpPr>
        <p:spPr>
          <a:xfrm>
            <a:off x="222250" y="1216025"/>
            <a:ext cx="8623300" cy="3538538"/>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1</a:t>
            </a:r>
            <a:r>
              <a:rPr lang="zh-CN" altLang="en-US" sz="3200" b="1">
                <a:latin typeface="黑体" panose="02010609060101010101" pitchFamily="49" charset="-122"/>
                <a:ea typeface="黑体" panose="02010609060101010101" pitchFamily="49" charset="-122"/>
              </a:rPr>
              <a:t>）概括每句话的内容，把握文段语脉。</a:t>
            </a:r>
            <a:endParaRPr lang="zh-CN" altLang="en-US" sz="3200" b="1">
              <a:latin typeface="黑体" panose="02010609060101010101" pitchFamily="49" charset="-122"/>
              <a:ea typeface="黑体" panose="02010609060101010101" pitchFamily="49" charset="-122"/>
            </a:endParaRPr>
          </a:p>
          <a:p>
            <a:pPr marL="0" lvl="0" indent="0" eaLnBrk="1" hangingPunct="1">
              <a:buFont typeface="Arial" panose="020B0604020202020204"/>
            </a:pPr>
            <a:r>
              <a:rPr lang="en-US" altLang="zh-CN" sz="3200" b="1">
                <a:latin typeface="黑体" panose="02010609060101010101" pitchFamily="49" charset="-122"/>
                <a:ea typeface="黑体" panose="02010609060101010101" pitchFamily="49" charset="-122"/>
              </a:rPr>
              <a:t> </a:t>
            </a:r>
            <a:endParaRPr lang="en-US" altLang="zh-CN" sz="3200" b="1">
              <a:latin typeface="黑体" panose="02010609060101010101" pitchFamily="49" charset="-122"/>
              <a:ea typeface="黑体" panose="02010609060101010101" pitchFamily="49" charset="-122"/>
            </a:endParaRPr>
          </a:p>
          <a:p>
            <a:pPr marL="0" lvl="0" indent="0" eaLnBrk="1" hangingPunct="1">
              <a:buFont typeface="Arial" panose="020B0604020202020204"/>
            </a:pPr>
            <a:r>
              <a:rPr lang="zh-CN" altLang="en-US" sz="3200" b="1">
                <a:latin typeface="黑体" panose="02010609060101010101" pitchFamily="49" charset="-122"/>
                <a:ea typeface="黑体" panose="02010609060101010101" pitchFamily="49" charset="-122"/>
              </a:rPr>
              <a:t>（</a:t>
            </a:r>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理清前后句之间的逻辑关系</a:t>
            </a:r>
            <a:r>
              <a:rPr lang="en-US" altLang="zh-CN" sz="3200" b="1">
                <a:solidFill>
                  <a:srgbClr val="FF0000"/>
                </a:solidFill>
                <a:latin typeface="黑体" panose="02010609060101010101" pitchFamily="49" charset="-122"/>
                <a:ea typeface="黑体" panose="02010609060101010101" pitchFamily="49" charset="-122"/>
              </a:rPr>
              <a:t> </a:t>
            </a:r>
            <a:r>
              <a:rPr lang="en-US" altLang="zh-CN" sz="3200" b="1">
                <a:latin typeface="黑体" panose="02010609060101010101" pitchFamily="49" charset="-122"/>
                <a:ea typeface="黑体" panose="02010609060101010101" pitchFamily="49" charset="-122"/>
              </a:rPr>
              <a:t>(</a:t>
            </a:r>
            <a:r>
              <a:rPr lang="zh-CN" altLang="en-US" sz="3200" b="1">
                <a:latin typeface="黑体" panose="02010609060101010101" pitchFamily="49" charset="-122"/>
                <a:ea typeface="黑体" panose="02010609060101010101" pitchFamily="49" charset="-122"/>
              </a:rPr>
              <a:t>如总分，并列、转折、因果、选择、递进、假设、条件等），划分语段的层次。</a:t>
            </a:r>
            <a:endParaRPr lang="zh-CN" altLang="en-US" sz="3200" b="1">
              <a:latin typeface="黑体" panose="02010609060101010101" pitchFamily="49" charset="-122"/>
              <a:ea typeface="黑体" panose="02010609060101010101" pitchFamily="49" charset="-122"/>
            </a:endParaRPr>
          </a:p>
          <a:p>
            <a:pPr marL="0" lvl="0" indent="0" eaLnBrk="1" hangingPunct="1">
              <a:buFont typeface="Arial" panose="020B0604020202020204"/>
            </a:pPr>
            <a:endParaRPr lang="zh-CN" altLang="en-US" sz="3200" b="1"/>
          </a:p>
          <a:p>
            <a:pPr marL="0" lvl="0" indent="0" eaLnBrk="1" hangingPunct="1">
              <a:buFont typeface="Arial" panose="020B0604020202020204"/>
            </a:pPr>
            <a:endParaRPr lang="en-US" altLang="zh-CN" sz="3200">
              <a:latin typeface="微软雅黑" panose="020B0503020204020204" pitchFamily="34" charset="-122"/>
              <a:ea typeface="微软雅黑" panose="020B0503020204020204" pitchFamily="34" charset="-122"/>
              <a:sym typeface="Arial" panose="020B0604020202020204" pitchFamily="34" charset="0"/>
            </a:endParaRPr>
          </a:p>
        </p:txBody>
      </p:sp>
      <p:sp>
        <p:nvSpPr>
          <p:cNvPr id="24580" name="矩形 3"/>
          <p:cNvSpPr>
            <a:spLocks noChangeArrowheads="1"/>
          </p:cNvSpPr>
          <p:nvPr/>
        </p:nvSpPr>
        <p:spPr bwMode="auto">
          <a:xfrm>
            <a:off x="222250" y="3963988"/>
            <a:ext cx="8623300" cy="2060575"/>
          </a:xfrm>
          <a:prstGeom prst="rect">
            <a:avLst/>
          </a:prstGeom>
          <a:solidFill>
            <a:schemeClr val="bg1"/>
          </a:solidFill>
          <a:ln w="9525">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buFont typeface="Arial" panose="020B0604020202020204"/>
            </a:pPr>
            <a:r>
              <a:rPr lang="zh-CN" altLang="en-US" sz="3200" b="1" spc="0">
                <a:latin typeface="黑体" panose="02010609060101010101" pitchFamily="49" charset="-122"/>
                <a:ea typeface="黑体" panose="02010609060101010101" pitchFamily="49" charset="-122"/>
                <a:sym typeface="Arial" panose="020B0604020202020204" pitchFamily="34" charset="0"/>
              </a:rPr>
              <a:t>（</a:t>
            </a:r>
            <a:r>
              <a:rPr lang="en-US" altLang="zh-CN" sz="3200" b="1" spc="0">
                <a:latin typeface="黑体" panose="02010609060101010101" pitchFamily="49" charset="-122"/>
                <a:ea typeface="黑体" panose="02010609060101010101" pitchFamily="49" charset="-122"/>
                <a:sym typeface="Arial" panose="020B0604020202020204" pitchFamily="34" charset="0"/>
              </a:rPr>
              <a:t>3</a:t>
            </a:r>
            <a:r>
              <a:rPr lang="zh-CN" altLang="en-US" sz="3200" b="1" spc="0">
                <a:latin typeface="黑体" panose="02010609060101010101" pitchFamily="49" charset="-122"/>
                <a:ea typeface="黑体" panose="02010609060101010101" pitchFamily="49" charset="-122"/>
                <a:sym typeface="Arial" panose="020B0604020202020204" pitchFamily="34" charset="0"/>
              </a:rPr>
              <a:t>）</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根据补写句子与上下文的关系</a:t>
            </a:r>
            <a:r>
              <a:rPr lang="zh-CN" altLang="en-US" sz="3200" b="1" spc="0">
                <a:latin typeface="黑体" panose="02010609060101010101" pitchFamily="49" charset="-122"/>
                <a:ea typeface="黑体" panose="02010609060101010101" pitchFamily="49" charset="-122"/>
                <a:sym typeface="Arial" panose="020B0604020202020204" pitchFamily="34" charset="0"/>
              </a:rPr>
              <a:t> （补写的句子与上下文</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关系</a:t>
            </a:r>
            <a:r>
              <a:rPr lang="zh-CN" altLang="en-US" sz="3200" b="1" spc="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sym typeface="Arial" panose="020B0604020202020204" pitchFamily="34" charset="0"/>
              </a:rPr>
              <a:t>：</a:t>
            </a:r>
            <a:r>
              <a:rPr lang="zh-CN" altLang="en-US" sz="3200" b="1" spc="0">
                <a:latin typeface="黑体" panose="02010609060101010101" pitchFamily="49" charset="-122"/>
                <a:ea typeface="黑体" panose="02010609060101010101" pitchFamily="49" charset="-122"/>
                <a:sym typeface="Arial" panose="020B0604020202020204" pitchFamily="34" charset="0"/>
              </a:rPr>
              <a:t> </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引领下文</a:t>
            </a:r>
            <a:r>
              <a:rPr lang="zh-CN" altLang="en-US" sz="3200" b="1" spc="0">
                <a:latin typeface="黑体" panose="02010609060101010101" pitchFamily="49" charset="-122"/>
                <a:ea typeface="黑体" panose="02010609060101010101" pitchFamily="49" charset="-122"/>
                <a:sym typeface="Arial" panose="020B0604020202020204" pitchFamily="34" charset="0"/>
              </a:rPr>
              <a:t>， </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总结上文</a:t>
            </a:r>
            <a:r>
              <a:rPr lang="zh-CN" altLang="en-US" sz="3200" b="1" spc="0">
                <a:latin typeface="黑体" panose="02010609060101010101" pitchFamily="49" charset="-122"/>
                <a:ea typeface="黑体" panose="02010609060101010101" pitchFamily="49" charset="-122"/>
                <a:sym typeface="Arial" panose="020B0604020202020204" pitchFamily="34" charset="0"/>
              </a:rPr>
              <a:t>， </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承上启下</a:t>
            </a:r>
            <a:r>
              <a:rPr lang="zh-CN" altLang="en-US" sz="3200" b="1" spc="0">
                <a:latin typeface="黑体" panose="02010609060101010101" pitchFamily="49" charset="-122"/>
                <a:ea typeface="黑体" panose="02010609060101010101" pitchFamily="49" charset="-122"/>
                <a:sym typeface="Arial" panose="020B0604020202020204" pitchFamily="34" charset="0"/>
              </a:rPr>
              <a:t>、</a:t>
            </a:r>
            <a:r>
              <a:rPr lang="zh-CN" altLang="en-US" sz="3200" b="1" spc="0">
                <a:solidFill>
                  <a:srgbClr val="FF0000"/>
                </a:solidFill>
                <a:latin typeface="黑体" panose="02010609060101010101" pitchFamily="49" charset="-122"/>
                <a:ea typeface="黑体" panose="02010609060101010101" pitchFamily="49" charset="-122"/>
                <a:sym typeface="Arial" panose="020B0604020202020204" pitchFamily="34" charset="0"/>
              </a:rPr>
              <a:t>呼应上下文</a:t>
            </a:r>
            <a:r>
              <a:rPr lang="zh-CN" altLang="en-US" sz="3200" b="1" spc="0">
                <a:latin typeface="黑体" panose="02010609060101010101" pitchFamily="49" charset="-122"/>
                <a:ea typeface="黑体" panose="02010609060101010101" pitchFamily="49" charset="-122"/>
                <a:sym typeface="Arial" panose="020B0604020202020204" pitchFamily="34" charset="0"/>
              </a:rPr>
              <a:t>），确定补写句子的类型 。</a:t>
            </a:r>
            <a:endParaRPr lang="en-US" altLang="en-US" sz="3200" b="1">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idx="4294967295"/>
          </p:nvPr>
        </p:nvSpPr>
        <p:spPr>
          <a:xfrm>
            <a:off x="222250" y="452438"/>
            <a:ext cx="8699500" cy="6029325"/>
          </a:xfrm>
          <a:solidFill>
            <a:schemeClr val="bg1"/>
          </a:solid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algn="ctr" eaLnBrk="1" hangingPunct="1">
              <a:lnSpc>
                <a:spcPct val="90000"/>
              </a:lnSpc>
              <a:buNone/>
            </a:pPr>
            <a:r>
              <a:rPr lang="zh-CN" altLang="en-US" sz="4800" b="1">
                <a:solidFill>
                  <a:srgbClr val="0000CC"/>
                </a:solidFill>
                <a:latin typeface="华文隶书" panose="02010800040101010101" pitchFamily="2" charset="-122"/>
                <a:ea typeface="华文隶书" panose="02010800040101010101" pitchFamily="2" charset="-122"/>
                <a:sym typeface="Arial" panose="020B0604020202020204" pitchFamily="34" charset="0"/>
              </a:rPr>
              <a:t>补充：句子类型</a:t>
            </a:r>
            <a:endParaRPr lang="en-US" altLang="zh-CN">
              <a:solidFill>
                <a:srgbClr val="FF0000"/>
              </a:solidFill>
              <a:latin typeface="华文行楷" panose="02010800040101010101" pitchFamily="2" charset="-122"/>
              <a:ea typeface="华文行楷" panose="02010800040101010101" pitchFamily="2" charset="-122"/>
            </a:endParaRPr>
          </a:p>
          <a:p>
            <a:pPr lvl="0" eaLnBrk="1" hangingPunct="1">
              <a:lnSpc>
                <a:spcPct val="90000"/>
              </a:lnSpc>
              <a:buNone/>
            </a:pPr>
            <a:r>
              <a:rPr lang="zh-CN" altLang="en-US" sz="3600" b="1">
                <a:solidFill>
                  <a:srgbClr val="FF0000"/>
                </a:solidFill>
                <a:latin typeface="微软雅黑" panose="020B0503020204020204" pitchFamily="34" charset="-122"/>
                <a:ea typeface="微软雅黑" panose="020B0503020204020204" pitchFamily="34" charset="-122"/>
              </a:rPr>
              <a:t>引领句：</a:t>
            </a:r>
            <a:r>
              <a:rPr lang="zh-CN" altLang="en-US" sz="3600" b="1">
                <a:latin typeface="黑体" panose="02010609060101010101" pitchFamily="49" charset="-122"/>
                <a:ea typeface="黑体" panose="02010609060101010101" pitchFamily="49" charset="-122"/>
              </a:rPr>
              <a:t>即能</a:t>
            </a:r>
            <a:r>
              <a:rPr lang="zh-CN" altLang="en-US" sz="3600" b="1">
                <a:solidFill>
                  <a:srgbClr val="0000CC"/>
                </a:solidFill>
                <a:latin typeface="黑体" panose="02010609060101010101" pitchFamily="49" charset="-122"/>
                <a:ea typeface="黑体" panose="02010609060101010101" pitchFamily="49" charset="-122"/>
              </a:rPr>
              <a:t>领起或概括</a:t>
            </a:r>
            <a:r>
              <a:rPr lang="zh-CN" altLang="en-US" sz="3600" b="1">
                <a:latin typeface="黑体" panose="02010609060101010101" pitchFamily="49" charset="-122"/>
                <a:ea typeface="黑体" panose="02010609060101010101" pitchFamily="49" charset="-122"/>
              </a:rPr>
              <a:t>整个语段或下文层次的语句。 </a:t>
            </a:r>
            <a:endParaRPr lang="en-US" altLang="zh-CN" sz="3600" b="1">
              <a:latin typeface="黑体" panose="02010609060101010101" pitchFamily="49" charset="-122"/>
              <a:ea typeface="黑体" panose="02010609060101010101" pitchFamily="49" charset="-122"/>
            </a:endParaRPr>
          </a:p>
          <a:p>
            <a:pPr lvl="0" eaLnBrk="1" hangingPunct="1">
              <a:lnSpc>
                <a:spcPct val="90000"/>
              </a:lnSpc>
              <a:buNone/>
            </a:pPr>
            <a:r>
              <a:rPr lang="zh-CN" altLang="en-US" sz="3600" b="1">
                <a:solidFill>
                  <a:srgbClr val="FF0000"/>
                </a:solidFill>
                <a:latin typeface="微软雅黑" panose="020B0503020204020204" pitchFamily="34" charset="-122"/>
                <a:ea typeface="微软雅黑" panose="020B0503020204020204" pitchFamily="34" charset="-122"/>
              </a:rPr>
              <a:t>总结句：</a:t>
            </a:r>
            <a:r>
              <a:rPr lang="zh-CN" altLang="en-US" sz="3600" b="1">
                <a:latin typeface="黑体" panose="02010609060101010101" pitchFamily="49" charset="-122"/>
                <a:ea typeface="黑体" panose="02010609060101010101" pitchFamily="49" charset="-122"/>
              </a:rPr>
              <a:t>就是指对整个语段或语段中某一个</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两个</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层次内容</a:t>
            </a:r>
            <a:r>
              <a:rPr lang="zh-CN" altLang="en-US" sz="3600" b="1">
                <a:solidFill>
                  <a:srgbClr val="0000CC"/>
                </a:solidFill>
                <a:latin typeface="黑体" panose="02010609060101010101" pitchFamily="49" charset="-122"/>
                <a:ea typeface="黑体" panose="02010609060101010101" pitchFamily="49" charset="-122"/>
              </a:rPr>
              <a:t>作出总结</a:t>
            </a:r>
            <a:r>
              <a:rPr lang="zh-CN" altLang="en-US" sz="3600" b="1">
                <a:latin typeface="黑体" panose="02010609060101010101" pitchFamily="49" charset="-122"/>
                <a:ea typeface="黑体" panose="02010609060101010101" pitchFamily="49" charset="-122"/>
              </a:rPr>
              <a:t>的句子。</a:t>
            </a:r>
            <a:endParaRPr lang="en-US" altLang="zh-CN" sz="3600" b="1">
              <a:latin typeface="黑体" panose="02010609060101010101" pitchFamily="49" charset="-122"/>
              <a:ea typeface="黑体" panose="02010609060101010101" pitchFamily="49" charset="-122"/>
            </a:endParaRPr>
          </a:p>
          <a:p>
            <a:pPr lvl="0" eaLnBrk="1" hangingPunct="1">
              <a:lnSpc>
                <a:spcPct val="90000"/>
              </a:lnSpc>
              <a:buNone/>
            </a:pPr>
            <a:r>
              <a:rPr lang="zh-CN" altLang="en-US" sz="3600" b="1">
                <a:solidFill>
                  <a:srgbClr val="FF0000"/>
                </a:solidFill>
                <a:latin typeface="微软雅黑" panose="020B0503020204020204" pitchFamily="34" charset="-122"/>
                <a:ea typeface="微软雅黑" panose="020B0503020204020204" pitchFamily="34" charset="-122"/>
              </a:rPr>
              <a:t>过渡句：</a:t>
            </a:r>
            <a:r>
              <a:rPr lang="zh-CN" altLang="en-US" sz="3600" b="1">
                <a:latin typeface="黑体" panose="02010609060101010101" pitchFamily="49" charset="-122"/>
                <a:ea typeface="黑体" panose="02010609060101010101" pitchFamily="49" charset="-122"/>
              </a:rPr>
              <a:t>是小结前文，启示下文，起着</a:t>
            </a:r>
            <a:r>
              <a:rPr lang="zh-CN" altLang="en-US" sz="3600" b="1">
                <a:solidFill>
                  <a:srgbClr val="0000CC"/>
                </a:solidFill>
                <a:latin typeface="黑体" panose="02010609060101010101" pitchFamily="49" charset="-122"/>
                <a:ea typeface="黑体" panose="02010609060101010101" pitchFamily="49" charset="-122"/>
              </a:rPr>
              <a:t>承上启下</a:t>
            </a:r>
            <a:r>
              <a:rPr lang="zh-CN" altLang="en-US" sz="3600" b="1">
                <a:latin typeface="黑体" panose="02010609060101010101" pitchFamily="49" charset="-122"/>
                <a:ea typeface="黑体" panose="02010609060101010101" pitchFamily="49" charset="-122"/>
              </a:rPr>
              <a:t>的作用的句子。</a:t>
            </a:r>
            <a:endParaRPr lang="zh-CN" altLang="en-US" sz="3600" b="1">
              <a:latin typeface="黑体" panose="02010609060101010101" pitchFamily="49" charset="-122"/>
              <a:ea typeface="黑体" panose="02010609060101010101" pitchFamily="49" charset="-122"/>
            </a:endParaRPr>
          </a:p>
          <a:p>
            <a:pPr lvl="0" eaLnBrk="1" hangingPunct="1">
              <a:lnSpc>
                <a:spcPct val="90000"/>
              </a:lnSpc>
              <a:buNone/>
            </a:pPr>
            <a:r>
              <a:rPr lang="zh-CN" altLang="en-US" sz="3600" b="1">
                <a:solidFill>
                  <a:srgbClr val="FF0000"/>
                </a:solidFill>
                <a:latin typeface="微软雅黑" panose="020B0503020204020204" pitchFamily="34" charset="-122"/>
                <a:ea typeface="微软雅黑" panose="020B0503020204020204" pitchFamily="34" charset="-122"/>
              </a:rPr>
              <a:t>照应句：</a:t>
            </a:r>
            <a:r>
              <a:rPr lang="zh-CN" altLang="en-US" sz="3600" b="1">
                <a:latin typeface="黑体" panose="02010609060101010101" pitchFamily="49" charset="-122"/>
                <a:ea typeface="黑体" panose="02010609060101010101" pitchFamily="49" charset="-122"/>
              </a:rPr>
              <a:t>是前面提出的内容，后文有照应</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后面出现的情节</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rPr>
              <a:t>前文有所交代</a:t>
            </a:r>
            <a:r>
              <a:rPr lang="en-US" altLang="zh-CN" sz="3600" b="1">
                <a:latin typeface="黑体" panose="02010609060101010101" pitchFamily="49" charset="-122"/>
                <a:ea typeface="黑体" panose="02010609060101010101" pitchFamily="49" charset="-122"/>
              </a:rPr>
              <a:t>,</a:t>
            </a:r>
            <a:r>
              <a:rPr lang="zh-CN" altLang="en-US" sz="3600" b="1">
                <a:solidFill>
                  <a:srgbClr val="0000CC"/>
                </a:solidFill>
                <a:latin typeface="黑体" panose="02010609060101010101" pitchFamily="49" charset="-122"/>
                <a:ea typeface="黑体" panose="02010609060101010101" pitchFamily="49" charset="-122"/>
              </a:rPr>
              <a:t>前后照应，和谐统一</a:t>
            </a:r>
            <a:r>
              <a:rPr lang="zh-CN" altLang="en-US" sz="3600" b="1">
                <a:latin typeface="黑体" panose="02010609060101010101" pitchFamily="49" charset="-122"/>
                <a:ea typeface="黑体" panose="02010609060101010101" pitchFamily="49" charset="-122"/>
              </a:rPr>
              <a:t>的句子。</a:t>
            </a:r>
            <a:endParaRPr lang="en-US" altLang="zh-CN" sz="3600" b="1">
              <a:solidFill>
                <a:srgbClr val="FF0000"/>
              </a:solidFill>
              <a:ea typeface="微软雅黑" panose="020B0503020204020204" pitchFamily="34" charset="-122"/>
              <a:sym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p:nvPr/>
        </p:nvSpPr>
        <p:spPr>
          <a:xfrm>
            <a:off x="0" y="900113"/>
            <a:ext cx="9144000" cy="6000750"/>
          </a:xfrm>
          <a:prstGeom prst="rect">
            <a:avLst/>
          </a:prstGeom>
          <a:solidFill>
            <a:schemeClr val="bg1"/>
          </a:solid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50000"/>
              </a:lnSpc>
              <a:buFont typeface="Arial" panose="020B0604020202020204"/>
            </a:pP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①</a:t>
            </a:r>
            <a:r>
              <a:rPr lang="zh-CN" altLang="en-US" sz="3200" b="1">
                <a:latin typeface="微软雅黑" panose="020B0503020204020204" pitchFamily="34" charset="-122"/>
                <a:ea typeface="微软雅黑" panose="020B0503020204020204" pitchFamily="34" charset="-122"/>
              </a:rPr>
              <a:t> 水是植物主要的组成成分，植物体的含水量一般为60%－80%，有的甚至可达90%以上。②</a:t>
            </a:r>
            <a:r>
              <a:rPr lang="zh-CN" altLang="en-US" sz="3200" b="1" u="sng">
                <a:latin typeface="微软雅黑" panose="020B0503020204020204" pitchFamily="34" charset="-122"/>
                <a:ea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土壤中的矿物质、氧、二氧化碳等都必须先溶于水后，</a:t>
            </a:r>
            <a:r>
              <a:rPr lang="en-US" altLang="zh-CN" sz="3200" b="1" u="sng">
                <a:latin typeface="微软雅黑" panose="020B0503020204020204" pitchFamily="34" charset="-122"/>
                <a:ea typeface="微软雅黑" panose="020B0503020204020204" pitchFamily="34" charset="-122"/>
              </a:rPr>
              <a:t>_________________</a:t>
            </a:r>
            <a:r>
              <a:rPr lang="zh-CN" altLang="en-US" sz="3200" b="1">
                <a:latin typeface="微软雅黑" panose="020B0503020204020204" pitchFamily="34" charset="-122"/>
                <a:ea typeface="微软雅黑" panose="020B0503020204020204" pitchFamily="34" charset="-122"/>
              </a:rPr>
              <a:t>。③水还能维持细胞和组织的紧张度，以利于各种代谢的正常进行</a:t>
            </a:r>
            <a:r>
              <a:rPr lang="zh-CN" altLang="en-US" sz="20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④水是光合作用制造有机物的原料，</a:t>
            </a:r>
            <a:r>
              <a:rPr lang="en-US" altLang="zh-CN" sz="3200" b="1">
                <a:latin typeface="微软雅黑" panose="020B0503020204020204" pitchFamily="34" charset="-122"/>
                <a:ea typeface="微软雅黑" panose="020B0503020204020204" pitchFamily="34" charset="-122"/>
              </a:rPr>
              <a:t>它</a:t>
            </a:r>
            <a:r>
              <a:rPr lang="zh-CN" altLang="en-US" sz="3200" b="1">
                <a:latin typeface="微软雅黑" panose="020B0503020204020204" pitchFamily="34" charset="-122"/>
                <a:ea typeface="微软雅黑" panose="020B0503020204020204" pitchFamily="34" charset="-122"/>
              </a:rPr>
              <a:t>还作为反应物参与植物体内很多生物化学过程。⑤ 因此，</a:t>
            </a:r>
            <a:r>
              <a:rPr lang="en-US" altLang="zh-CN" sz="3200" b="1">
                <a:latin typeface="微软雅黑" panose="020B0503020204020204" pitchFamily="34" charset="-122"/>
                <a:ea typeface="微软雅黑" panose="020B0503020204020204" pitchFamily="34" charset="-122"/>
              </a:rPr>
              <a:t>__________________________</a:t>
            </a:r>
            <a:r>
              <a:rPr lang="zh-CN" altLang="en-US" sz="3200" b="1">
                <a:latin typeface="微软雅黑" panose="020B0503020204020204" pitchFamily="34" charset="-122"/>
                <a:ea typeface="微软雅黑" panose="020B0503020204020204" pitchFamily="34" charset="-122"/>
              </a:rPr>
              <a:t>。</a:t>
            </a:r>
            <a:endParaRPr lang="zh-CN" altLang="en-US" sz="3200" b="1" u="sng">
              <a:latin typeface="微软雅黑" panose="020B0503020204020204" pitchFamily="34" charset="-122"/>
              <a:ea typeface="微软雅黑" panose="020B0503020204020204" pitchFamily="34" charset="-122"/>
            </a:endParaRPr>
          </a:p>
        </p:txBody>
      </p:sp>
      <p:sp>
        <p:nvSpPr>
          <p:cNvPr id="26627" name="TextBox 3"/>
          <p:cNvSpPr txBox="1"/>
          <p:nvPr/>
        </p:nvSpPr>
        <p:spPr>
          <a:xfrm>
            <a:off x="2130425" y="0"/>
            <a:ext cx="5416550" cy="7699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400" b="1">
                <a:solidFill>
                  <a:srgbClr val="FF0000"/>
                </a:solidFill>
                <a:latin typeface="华文彩云" panose="02010800040101010101" pitchFamily="2" charset="-122"/>
                <a:ea typeface="华文彩云" panose="02010800040101010101" pitchFamily="2" charset="-122"/>
              </a:rPr>
              <a:t>理清层次，确定类型</a:t>
            </a:r>
            <a:endParaRPr lang="zh-CN" altLang="en-US" sz="4400" b="1">
              <a:solidFill>
                <a:srgbClr val="FF0000"/>
              </a:solidFill>
              <a:latin typeface="华文彩云" panose="02010800040101010101" pitchFamily="2" charset="-122"/>
              <a:ea typeface="华文彩云" panose="02010800040101010101" pitchFamily="2" charset="-122"/>
            </a:endParaRPr>
          </a:p>
        </p:txBody>
      </p:sp>
      <p:sp>
        <p:nvSpPr>
          <p:cNvPr id="26628" name="矩形 10"/>
          <p:cNvSpPr/>
          <p:nvPr/>
        </p:nvSpPr>
        <p:spPr>
          <a:xfrm>
            <a:off x="1671638" y="2436813"/>
            <a:ext cx="1416050" cy="584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引领句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6629" name="矩形 11"/>
          <p:cNvSpPr/>
          <p:nvPr/>
        </p:nvSpPr>
        <p:spPr>
          <a:xfrm>
            <a:off x="6175375" y="3200400"/>
            <a:ext cx="141605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照应句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6630" name="矩形 13"/>
          <p:cNvSpPr/>
          <p:nvPr/>
        </p:nvSpPr>
        <p:spPr>
          <a:xfrm>
            <a:off x="8540750" y="5489575"/>
            <a:ext cx="603250" cy="579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b="1">
                <a:solidFill>
                  <a:srgbClr val="0000CC"/>
                </a:solidFill>
                <a:latin typeface="微软雅黑" panose="020B0503020204020204" pitchFamily="34" charset="-122"/>
                <a:ea typeface="微软雅黑" panose="020B0503020204020204" pitchFamily="34" charset="-122"/>
              </a:rPr>
              <a:t>//</a:t>
            </a:r>
            <a:endParaRPr lang="zh-CN" altLang="en-US" sz="3200" b="1">
              <a:solidFill>
                <a:srgbClr val="0000CC"/>
              </a:solidFill>
              <a:latin typeface="微软雅黑" panose="020B0503020204020204" pitchFamily="34" charset="-122"/>
              <a:ea typeface="微软雅黑" panose="020B0503020204020204" pitchFamily="34" charset="-122"/>
            </a:endParaRPr>
          </a:p>
        </p:txBody>
      </p:sp>
      <p:sp>
        <p:nvSpPr>
          <p:cNvPr id="26631" name="矩形 14"/>
          <p:cNvSpPr/>
          <p:nvPr/>
        </p:nvSpPr>
        <p:spPr>
          <a:xfrm>
            <a:off x="2663825" y="6100763"/>
            <a:ext cx="141605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总结句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6632" name="圆角矩形标注 13"/>
          <p:cNvSpPr/>
          <p:nvPr/>
        </p:nvSpPr>
        <p:spPr>
          <a:xfrm>
            <a:off x="0" y="0"/>
            <a:ext cx="2435225" cy="998538"/>
          </a:xfrm>
          <a:prstGeom prst="wedgeRoundRectCallout">
            <a:avLst>
              <a:gd name="adj1" fmla="val -3287"/>
              <a:gd name="adj2" fmla="val 115940"/>
              <a:gd name="adj3" fmla="val 16667"/>
            </a:avLst>
          </a:prstGeom>
          <a:solidFill>
            <a:schemeClr val="bg1"/>
          </a:solidFill>
          <a:ln w="25400">
            <a:solidFill>
              <a:srgbClr val="32588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2800" b="1">
                <a:solidFill>
                  <a:srgbClr val="0000CC"/>
                </a:solidFill>
                <a:latin typeface="微软雅黑" panose="020B0503020204020204" pitchFamily="34" charset="-122"/>
                <a:ea typeface="微软雅黑" panose="020B0503020204020204" pitchFamily="34" charset="-122"/>
              </a:rPr>
              <a:t>①</a:t>
            </a:r>
            <a:r>
              <a:rPr lang="zh-CN" altLang="en-US" sz="2800" b="1">
                <a:solidFill>
                  <a:srgbClr val="0000CC"/>
                </a:solidFill>
                <a:latin typeface="微软雅黑" panose="020B0503020204020204" pitchFamily="34" charset="-122"/>
                <a:ea typeface="微软雅黑" panose="020B0503020204020204" pitchFamily="34" charset="-122"/>
              </a:rPr>
              <a:t>水是植物主要的组成成分</a:t>
            </a:r>
            <a:endParaRPr lang="zh-CN" altLang="en-US" sz="2800" b="1">
              <a:solidFill>
                <a:srgbClr val="0000CC"/>
              </a:solidFill>
              <a:latin typeface="Cambria" panose="02040503050406030204" pitchFamily="18" charset="0"/>
              <a:ea typeface="华文楷体" panose="02010600040101010101" pitchFamily="2" charset="-122"/>
            </a:endParaRPr>
          </a:p>
        </p:txBody>
      </p:sp>
      <p:sp>
        <p:nvSpPr>
          <p:cNvPr id="26633" name="圆角矩形标注 17"/>
          <p:cNvSpPr/>
          <p:nvPr/>
        </p:nvSpPr>
        <p:spPr>
          <a:xfrm>
            <a:off x="6480175" y="0"/>
            <a:ext cx="2663825" cy="987425"/>
          </a:xfrm>
          <a:prstGeom prst="wedgeRoundRectCallout">
            <a:avLst>
              <a:gd name="adj1" fmla="val -71958"/>
              <a:gd name="adj2" fmla="val 301037"/>
              <a:gd name="adj3" fmla="val 16667"/>
            </a:avLst>
          </a:prstGeom>
          <a:solidFill>
            <a:schemeClr val="bg1"/>
          </a:solidFill>
          <a:ln w="25400">
            <a:solidFill>
              <a:srgbClr val="325881"/>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0000CC"/>
                </a:solidFill>
                <a:latin typeface="微软雅黑" panose="020B0503020204020204" pitchFamily="34" charset="-122"/>
                <a:ea typeface="微软雅黑" panose="020B0503020204020204" pitchFamily="34" charset="-122"/>
              </a:rPr>
              <a:t>②</a:t>
            </a:r>
            <a:r>
              <a:rPr lang="en-US" altLang="zh-CN" sz="2800" b="1">
                <a:solidFill>
                  <a:srgbClr val="0000CC"/>
                </a:solidFill>
                <a:latin typeface="微软雅黑" panose="020B0503020204020204" pitchFamily="34" charset="-122"/>
                <a:ea typeface="微软雅黑" panose="020B0503020204020204" pitchFamily="34" charset="-122"/>
              </a:rPr>
              <a:t>-</a:t>
            </a:r>
            <a:r>
              <a:rPr lang="zh-CN" altLang="en-US" sz="2800" b="1">
                <a:solidFill>
                  <a:srgbClr val="0000CC"/>
                </a:solidFill>
                <a:latin typeface="微软雅黑" panose="020B0503020204020204" pitchFamily="34" charset="-122"/>
                <a:ea typeface="微软雅黑" panose="020B0503020204020204" pitchFamily="34" charset="-122"/>
              </a:rPr>
              <a:t>④水在植物中起到的作用</a:t>
            </a:r>
            <a:endParaRPr lang="zh-CN" altLang="en-US" sz="2800" b="1">
              <a:solidFill>
                <a:srgbClr val="0000CC"/>
              </a:solidFill>
              <a:latin typeface="微软雅黑" panose="020B0503020204020204" pitchFamily="34" charset="-122"/>
              <a:ea typeface="微软雅黑" panose="020B0503020204020204" pitchFamily="34" charset="-122"/>
            </a:endParaRPr>
          </a:p>
        </p:txBody>
      </p:sp>
      <p:sp>
        <p:nvSpPr>
          <p:cNvPr id="26634" name="矩形 13"/>
          <p:cNvSpPr/>
          <p:nvPr/>
        </p:nvSpPr>
        <p:spPr>
          <a:xfrm>
            <a:off x="8526463" y="1825625"/>
            <a:ext cx="617537"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b="1">
                <a:solidFill>
                  <a:srgbClr val="0000CC"/>
                </a:solidFill>
                <a:latin typeface="微软雅黑" panose="020B0503020204020204" pitchFamily="34" charset="-122"/>
                <a:ea typeface="微软雅黑" panose="020B0503020204020204" pitchFamily="34" charset="-122"/>
              </a:rPr>
              <a:t>//</a:t>
            </a:r>
            <a:endParaRPr lang="zh-CN" altLang="en-US" sz="3200" b="1">
              <a:solidFill>
                <a:srgbClr val="0000CC"/>
              </a:solidFill>
              <a:latin typeface="微软雅黑" panose="020B0503020204020204" pitchFamily="34" charset="-122"/>
              <a:ea typeface="微软雅黑" panose="020B0503020204020204" pitchFamily="34" charset="-122"/>
            </a:endParaRPr>
          </a:p>
        </p:txBody>
      </p:sp>
      <p:sp>
        <p:nvSpPr>
          <p:cNvPr id="26635" name="椭圆 33"/>
          <p:cNvSpPr/>
          <p:nvPr/>
        </p:nvSpPr>
        <p:spPr>
          <a:xfrm>
            <a:off x="527050" y="6176963"/>
            <a:ext cx="992188" cy="681037"/>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6636" name="椭圆 34"/>
          <p:cNvSpPr/>
          <p:nvPr/>
        </p:nvSpPr>
        <p:spPr>
          <a:xfrm>
            <a:off x="831850" y="3963988"/>
            <a:ext cx="1755775" cy="762000"/>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6637" name="椭圆 35"/>
          <p:cNvSpPr/>
          <p:nvPr/>
        </p:nvSpPr>
        <p:spPr>
          <a:xfrm>
            <a:off x="450850" y="5413375"/>
            <a:ext cx="1373188" cy="681038"/>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6638" name="椭圆 35"/>
          <p:cNvSpPr/>
          <p:nvPr/>
        </p:nvSpPr>
        <p:spPr>
          <a:xfrm>
            <a:off x="2968625" y="5413375"/>
            <a:ext cx="763588" cy="681038"/>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6639" name="椭圆 34"/>
          <p:cNvSpPr/>
          <p:nvPr/>
        </p:nvSpPr>
        <p:spPr>
          <a:xfrm>
            <a:off x="3275013" y="3276600"/>
            <a:ext cx="2289175" cy="681038"/>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32"/>
                                        </p:tgtEl>
                                        <p:attrNameLst>
                                          <p:attrName>style.visibility</p:attrName>
                                        </p:attrNameLst>
                                      </p:cBhvr>
                                      <p:to>
                                        <p:strVal val="visible"/>
                                      </p:to>
                                    </p:set>
                                    <p:anim calcmode="lin" valueType="num">
                                      <p:cBhvr>
                                        <p:cTn id="7" dur="500" fill="hold"/>
                                        <p:tgtEl>
                                          <p:spTgt spid="26632"/>
                                        </p:tgtEl>
                                        <p:attrNameLst>
                                          <p:attrName>ppt_x</p:attrName>
                                        </p:attrNameLst>
                                      </p:cBhvr>
                                      <p:tavLst>
                                        <p:tav tm="0">
                                          <p:val>
                                            <p:strVal val="#ppt_x"/>
                                          </p:val>
                                        </p:tav>
                                        <p:tav tm="100000">
                                          <p:val>
                                            <p:strVal val="#ppt_x"/>
                                          </p:val>
                                        </p:tav>
                                      </p:tavLst>
                                    </p:anim>
                                    <p:anim calcmode="lin" valueType="num">
                                      <p:cBhvr>
                                        <p:cTn id="8" dur="500" fill="hold"/>
                                        <p:tgtEl>
                                          <p:spTgt spid="266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636"/>
                                        </p:tgtEl>
                                        <p:attrNameLst>
                                          <p:attrName>style.visibility</p:attrName>
                                        </p:attrNameLst>
                                      </p:cBhvr>
                                      <p:to>
                                        <p:strVal val="visible"/>
                                      </p:to>
                                    </p:set>
                                    <p:anim calcmode="lin" valueType="num">
                                      <p:cBhvr>
                                        <p:cTn id="13" dur="500" fill="hold"/>
                                        <p:tgtEl>
                                          <p:spTgt spid="26636"/>
                                        </p:tgtEl>
                                        <p:attrNameLst>
                                          <p:attrName>ppt_x</p:attrName>
                                        </p:attrNameLst>
                                      </p:cBhvr>
                                      <p:tavLst>
                                        <p:tav tm="0">
                                          <p:val>
                                            <p:strVal val="#ppt_x"/>
                                          </p:val>
                                        </p:tav>
                                        <p:tav tm="100000">
                                          <p:val>
                                            <p:strVal val="#ppt_x"/>
                                          </p:val>
                                        </p:tav>
                                      </p:tavLst>
                                    </p:anim>
                                    <p:anim calcmode="lin" valueType="num">
                                      <p:cBhvr>
                                        <p:cTn id="14" dur="500" fill="hold"/>
                                        <p:tgtEl>
                                          <p:spTgt spid="266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637"/>
                                        </p:tgtEl>
                                        <p:attrNameLst>
                                          <p:attrName>style.visibility</p:attrName>
                                        </p:attrNameLst>
                                      </p:cBhvr>
                                      <p:to>
                                        <p:strVal val="visible"/>
                                      </p:to>
                                    </p:set>
                                    <p:anim calcmode="lin" valueType="num">
                                      <p:cBhvr>
                                        <p:cTn id="19" dur="500" fill="hold"/>
                                        <p:tgtEl>
                                          <p:spTgt spid="26637"/>
                                        </p:tgtEl>
                                        <p:attrNameLst>
                                          <p:attrName>ppt_x</p:attrName>
                                        </p:attrNameLst>
                                      </p:cBhvr>
                                      <p:tavLst>
                                        <p:tav tm="0">
                                          <p:val>
                                            <p:strVal val="#ppt_x"/>
                                          </p:val>
                                        </p:tav>
                                        <p:tav tm="100000">
                                          <p:val>
                                            <p:strVal val="#ppt_x"/>
                                          </p:val>
                                        </p:tav>
                                      </p:tavLst>
                                    </p:anim>
                                    <p:anim calcmode="lin" valueType="num">
                                      <p:cBhvr>
                                        <p:cTn id="20" dur="500" fill="hold"/>
                                        <p:tgtEl>
                                          <p:spTgt spid="266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638"/>
                                        </p:tgtEl>
                                        <p:attrNameLst>
                                          <p:attrName>style.visibility</p:attrName>
                                        </p:attrNameLst>
                                      </p:cBhvr>
                                      <p:to>
                                        <p:strVal val="visible"/>
                                      </p:to>
                                    </p:set>
                                    <p:anim calcmode="lin" valueType="num">
                                      <p:cBhvr>
                                        <p:cTn id="25" dur="500" fill="hold"/>
                                        <p:tgtEl>
                                          <p:spTgt spid="26638"/>
                                        </p:tgtEl>
                                        <p:attrNameLst>
                                          <p:attrName>ppt_x</p:attrName>
                                        </p:attrNameLst>
                                      </p:cBhvr>
                                      <p:tavLst>
                                        <p:tav tm="0">
                                          <p:val>
                                            <p:strVal val="#ppt_x"/>
                                          </p:val>
                                        </p:tav>
                                        <p:tav tm="100000">
                                          <p:val>
                                            <p:strVal val="#ppt_x"/>
                                          </p:val>
                                        </p:tav>
                                      </p:tavLst>
                                    </p:anim>
                                    <p:anim calcmode="lin" valueType="num">
                                      <p:cBhvr>
                                        <p:cTn id="26" dur="500" fill="hold"/>
                                        <p:tgtEl>
                                          <p:spTgt spid="266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633"/>
                                        </p:tgtEl>
                                        <p:attrNameLst>
                                          <p:attrName>style.visibility</p:attrName>
                                        </p:attrNameLst>
                                      </p:cBhvr>
                                      <p:to>
                                        <p:strVal val="visible"/>
                                      </p:to>
                                    </p:set>
                                    <p:anim calcmode="lin" valueType="num">
                                      <p:cBhvr>
                                        <p:cTn id="31" dur="500" fill="hold"/>
                                        <p:tgtEl>
                                          <p:spTgt spid="26633"/>
                                        </p:tgtEl>
                                        <p:attrNameLst>
                                          <p:attrName>ppt_x</p:attrName>
                                        </p:attrNameLst>
                                      </p:cBhvr>
                                      <p:tavLst>
                                        <p:tav tm="0">
                                          <p:val>
                                            <p:strVal val="#ppt_x"/>
                                          </p:val>
                                        </p:tav>
                                        <p:tav tm="100000">
                                          <p:val>
                                            <p:strVal val="#ppt_x"/>
                                          </p:val>
                                        </p:tav>
                                      </p:tavLst>
                                    </p:anim>
                                    <p:anim calcmode="lin" valueType="num">
                                      <p:cBhvr>
                                        <p:cTn id="32" dur="500" fill="hold"/>
                                        <p:tgtEl>
                                          <p:spTgt spid="266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634"/>
                                        </p:tgtEl>
                                        <p:attrNameLst>
                                          <p:attrName>style.visibility</p:attrName>
                                        </p:attrNameLst>
                                      </p:cBhvr>
                                      <p:to>
                                        <p:strVal val="visible"/>
                                      </p:to>
                                    </p:set>
                                    <p:anim calcmode="lin" valueType="num">
                                      <p:cBhvr>
                                        <p:cTn id="37" dur="500" fill="hold"/>
                                        <p:tgtEl>
                                          <p:spTgt spid="26634"/>
                                        </p:tgtEl>
                                        <p:attrNameLst>
                                          <p:attrName>ppt_x</p:attrName>
                                        </p:attrNameLst>
                                      </p:cBhvr>
                                      <p:tavLst>
                                        <p:tav tm="0">
                                          <p:val>
                                            <p:strVal val="#ppt_x"/>
                                          </p:val>
                                        </p:tav>
                                        <p:tav tm="100000">
                                          <p:val>
                                            <p:strVal val="#ppt_x"/>
                                          </p:val>
                                        </p:tav>
                                      </p:tavLst>
                                    </p:anim>
                                    <p:anim calcmode="lin" valueType="num">
                                      <p:cBhvr>
                                        <p:cTn id="38" dur="500" fill="hold"/>
                                        <p:tgtEl>
                                          <p:spTgt spid="2663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6635"/>
                                        </p:tgtEl>
                                        <p:attrNameLst>
                                          <p:attrName>style.visibility</p:attrName>
                                        </p:attrNameLst>
                                      </p:cBhvr>
                                      <p:to>
                                        <p:strVal val="visible"/>
                                      </p:to>
                                    </p:set>
                                    <p:anim calcmode="lin" valueType="num">
                                      <p:cBhvr>
                                        <p:cTn id="43" dur="500" fill="hold"/>
                                        <p:tgtEl>
                                          <p:spTgt spid="26635"/>
                                        </p:tgtEl>
                                        <p:attrNameLst>
                                          <p:attrName>ppt_x</p:attrName>
                                        </p:attrNameLst>
                                      </p:cBhvr>
                                      <p:tavLst>
                                        <p:tav tm="0">
                                          <p:val>
                                            <p:strVal val="#ppt_x"/>
                                          </p:val>
                                        </p:tav>
                                        <p:tav tm="100000">
                                          <p:val>
                                            <p:strVal val="#ppt_x"/>
                                          </p:val>
                                        </p:tav>
                                      </p:tavLst>
                                    </p:anim>
                                    <p:anim calcmode="lin" valueType="num">
                                      <p:cBhvr>
                                        <p:cTn id="44" dur="500" fill="hold"/>
                                        <p:tgtEl>
                                          <p:spTgt spid="2663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630"/>
                                        </p:tgtEl>
                                        <p:attrNameLst>
                                          <p:attrName>style.visibility</p:attrName>
                                        </p:attrNameLst>
                                      </p:cBhvr>
                                      <p:to>
                                        <p:strVal val="visible"/>
                                      </p:to>
                                    </p:set>
                                    <p:anim calcmode="lin" valueType="num">
                                      <p:cBhvr>
                                        <p:cTn id="49" dur="500" fill="hold"/>
                                        <p:tgtEl>
                                          <p:spTgt spid="26630"/>
                                        </p:tgtEl>
                                        <p:attrNameLst>
                                          <p:attrName>ppt_x</p:attrName>
                                        </p:attrNameLst>
                                      </p:cBhvr>
                                      <p:tavLst>
                                        <p:tav tm="0">
                                          <p:val>
                                            <p:strVal val="#ppt_x"/>
                                          </p:val>
                                        </p:tav>
                                        <p:tav tm="100000">
                                          <p:val>
                                            <p:strVal val="#ppt_x"/>
                                          </p:val>
                                        </p:tav>
                                      </p:tavLst>
                                    </p:anim>
                                    <p:anim calcmode="lin" valueType="num">
                                      <p:cBhvr>
                                        <p:cTn id="50"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6628"/>
                                        </p:tgtEl>
                                        <p:attrNameLst>
                                          <p:attrName>style.visibility</p:attrName>
                                        </p:attrNameLst>
                                      </p:cBhvr>
                                      <p:to>
                                        <p:strVal val="visible"/>
                                      </p:to>
                                    </p:set>
                                    <p:anim calcmode="lin" valueType="num">
                                      <p:cBhvr>
                                        <p:cTn id="55" dur="500" fill="hold"/>
                                        <p:tgtEl>
                                          <p:spTgt spid="26628"/>
                                        </p:tgtEl>
                                        <p:attrNameLst>
                                          <p:attrName>ppt_x</p:attrName>
                                        </p:attrNameLst>
                                      </p:cBhvr>
                                      <p:tavLst>
                                        <p:tav tm="0">
                                          <p:val>
                                            <p:strVal val="#ppt_x"/>
                                          </p:val>
                                        </p:tav>
                                        <p:tav tm="100000">
                                          <p:val>
                                            <p:strVal val="#ppt_x"/>
                                          </p:val>
                                        </p:tav>
                                      </p:tavLst>
                                    </p:anim>
                                    <p:anim calcmode="lin" valueType="num">
                                      <p:cBhvr>
                                        <p:cTn id="56"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6639"/>
                                        </p:tgtEl>
                                        <p:attrNameLst>
                                          <p:attrName>style.visibility</p:attrName>
                                        </p:attrNameLst>
                                      </p:cBhvr>
                                      <p:to>
                                        <p:strVal val="visible"/>
                                      </p:to>
                                    </p:set>
                                    <p:anim calcmode="lin" valueType="num">
                                      <p:cBhvr>
                                        <p:cTn id="61" dur="500" fill="hold"/>
                                        <p:tgtEl>
                                          <p:spTgt spid="26639"/>
                                        </p:tgtEl>
                                        <p:attrNameLst>
                                          <p:attrName>ppt_x</p:attrName>
                                        </p:attrNameLst>
                                      </p:cBhvr>
                                      <p:tavLst>
                                        <p:tav tm="0">
                                          <p:val>
                                            <p:strVal val="#ppt_x"/>
                                          </p:val>
                                        </p:tav>
                                        <p:tav tm="100000">
                                          <p:val>
                                            <p:strVal val="#ppt_x"/>
                                          </p:val>
                                        </p:tav>
                                      </p:tavLst>
                                    </p:anim>
                                    <p:anim calcmode="lin" valueType="num">
                                      <p:cBhvr>
                                        <p:cTn id="62" dur="500" fill="hold"/>
                                        <p:tgtEl>
                                          <p:spTgt spid="2663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6629"/>
                                        </p:tgtEl>
                                        <p:attrNameLst>
                                          <p:attrName>style.visibility</p:attrName>
                                        </p:attrNameLst>
                                      </p:cBhvr>
                                      <p:to>
                                        <p:strVal val="visible"/>
                                      </p:to>
                                    </p:set>
                                    <p:anim calcmode="lin" valueType="num">
                                      <p:cBhvr>
                                        <p:cTn id="67" dur="500" fill="hold"/>
                                        <p:tgtEl>
                                          <p:spTgt spid="26629"/>
                                        </p:tgtEl>
                                        <p:attrNameLst>
                                          <p:attrName>ppt_x</p:attrName>
                                        </p:attrNameLst>
                                      </p:cBhvr>
                                      <p:tavLst>
                                        <p:tav tm="0">
                                          <p:val>
                                            <p:strVal val="#ppt_x"/>
                                          </p:val>
                                        </p:tav>
                                        <p:tav tm="100000">
                                          <p:val>
                                            <p:strVal val="#ppt_x"/>
                                          </p:val>
                                        </p:tav>
                                      </p:tavLst>
                                    </p:anim>
                                    <p:anim calcmode="lin" valueType="num">
                                      <p:cBhvr>
                                        <p:cTn id="6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6631"/>
                                        </p:tgtEl>
                                        <p:attrNameLst>
                                          <p:attrName>style.visibility</p:attrName>
                                        </p:attrNameLst>
                                      </p:cBhvr>
                                      <p:to>
                                        <p:strVal val="visible"/>
                                      </p:to>
                                    </p:set>
                                    <p:anim calcmode="lin" valueType="num">
                                      <p:cBhvr>
                                        <p:cTn id="73" dur="500" fill="hold"/>
                                        <p:tgtEl>
                                          <p:spTgt spid="26631"/>
                                        </p:tgtEl>
                                        <p:attrNameLst>
                                          <p:attrName>ppt_x</p:attrName>
                                        </p:attrNameLst>
                                      </p:cBhvr>
                                      <p:tavLst>
                                        <p:tav tm="0">
                                          <p:val>
                                            <p:strVal val="#ppt_x"/>
                                          </p:val>
                                        </p:tav>
                                        <p:tav tm="100000">
                                          <p:val>
                                            <p:strVal val="#ppt_x"/>
                                          </p:val>
                                        </p:tav>
                                      </p:tavLst>
                                    </p:anim>
                                    <p:anim calcmode="lin" valueType="num">
                                      <p:cBhvr>
                                        <p:cTn id="74"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p:nvPr/>
        </p:nvSpPr>
        <p:spPr>
          <a:xfrm>
            <a:off x="0" y="900113"/>
            <a:ext cx="9144000" cy="6000750"/>
          </a:xfrm>
          <a:prstGeom prst="rect">
            <a:avLst/>
          </a:prstGeom>
          <a:solidFill>
            <a:schemeClr val="bg1"/>
          </a:solid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50000"/>
              </a:lnSpc>
              <a:buFont typeface="Arial" panose="020B0604020202020204"/>
            </a:pP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①</a:t>
            </a:r>
            <a:r>
              <a:rPr lang="zh-CN" altLang="en-US" sz="3200" b="1">
                <a:latin typeface="微软雅黑" panose="020B0503020204020204" pitchFamily="34" charset="-122"/>
                <a:ea typeface="微软雅黑" panose="020B0503020204020204" pitchFamily="34" charset="-122"/>
              </a:rPr>
              <a:t> 水是植物主要的组成成分，植物体的含水量一般为60%－80%，有的甚至可达90%以上。②</a:t>
            </a:r>
            <a:r>
              <a:rPr lang="zh-CN" altLang="en-US" sz="3200" b="1" u="sng">
                <a:latin typeface="微软雅黑" panose="020B0503020204020204" pitchFamily="34" charset="-122"/>
                <a:ea typeface="微软雅黑" panose="020B0503020204020204" pitchFamily="34" charset="-122"/>
              </a:rPr>
              <a:t>                                    </a:t>
            </a:r>
            <a:r>
              <a:rPr lang="zh-CN" altLang="en-US" sz="3200" b="1">
                <a:latin typeface="微软雅黑" panose="020B0503020204020204" pitchFamily="34" charset="-122"/>
                <a:ea typeface="微软雅黑" panose="020B0503020204020204" pitchFamily="34" charset="-122"/>
              </a:rPr>
              <a:t> </a:t>
            </a:r>
            <a:r>
              <a:rPr lang="en-US" altLang="zh-CN" sz="32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土壤中的矿物质、氧、二氧化碳等都必须先溶于水后，</a:t>
            </a:r>
            <a:r>
              <a:rPr lang="en-US" altLang="zh-CN" sz="3200" b="1" u="sng">
                <a:latin typeface="微软雅黑" panose="020B0503020204020204" pitchFamily="34" charset="-122"/>
                <a:ea typeface="微软雅黑" panose="020B0503020204020204" pitchFamily="34" charset="-122"/>
              </a:rPr>
              <a:t>_________________</a:t>
            </a:r>
            <a:r>
              <a:rPr lang="zh-CN" altLang="en-US" sz="3200" b="1">
                <a:latin typeface="微软雅黑" panose="020B0503020204020204" pitchFamily="34" charset="-122"/>
                <a:ea typeface="微软雅黑" panose="020B0503020204020204" pitchFamily="34" charset="-122"/>
              </a:rPr>
              <a:t>。③水还能维持细胞和组织的紧张度，以利于各种代谢的正常进行</a:t>
            </a:r>
            <a:r>
              <a:rPr lang="zh-CN" altLang="en-US" sz="2000" b="1">
                <a:latin typeface="微软雅黑" panose="020B0503020204020204" pitchFamily="34" charset="-122"/>
                <a:ea typeface="微软雅黑" panose="020B0503020204020204" pitchFamily="34" charset="-122"/>
              </a:rPr>
              <a:t>。</a:t>
            </a:r>
            <a:r>
              <a:rPr lang="zh-CN" altLang="en-US" sz="3200" b="1">
                <a:latin typeface="微软雅黑" panose="020B0503020204020204" pitchFamily="34" charset="-122"/>
                <a:ea typeface="微软雅黑" panose="020B0503020204020204" pitchFamily="34" charset="-122"/>
              </a:rPr>
              <a:t>④水是光合作用制造有机物的原料，</a:t>
            </a:r>
            <a:r>
              <a:rPr lang="en-US" altLang="zh-CN" sz="3200" b="1">
                <a:latin typeface="微软雅黑" panose="020B0503020204020204" pitchFamily="34" charset="-122"/>
                <a:ea typeface="微软雅黑" panose="020B0503020204020204" pitchFamily="34" charset="-122"/>
              </a:rPr>
              <a:t>它</a:t>
            </a:r>
            <a:r>
              <a:rPr lang="zh-CN" altLang="en-US" sz="3200" b="1">
                <a:latin typeface="微软雅黑" panose="020B0503020204020204" pitchFamily="34" charset="-122"/>
                <a:ea typeface="微软雅黑" panose="020B0503020204020204" pitchFamily="34" charset="-122"/>
              </a:rPr>
              <a:t>还作为反应物参与植物体内很多生物化学过程。⑤ 因此，</a:t>
            </a:r>
            <a:r>
              <a:rPr lang="en-US" altLang="zh-CN" sz="3200" b="1">
                <a:latin typeface="微软雅黑" panose="020B0503020204020204" pitchFamily="34" charset="-122"/>
                <a:ea typeface="微软雅黑" panose="020B0503020204020204" pitchFamily="34" charset="-122"/>
              </a:rPr>
              <a:t>__________________________</a:t>
            </a:r>
            <a:r>
              <a:rPr lang="zh-CN" altLang="en-US" sz="3200" b="1">
                <a:latin typeface="微软雅黑" panose="020B0503020204020204" pitchFamily="34" charset="-122"/>
                <a:ea typeface="微软雅黑" panose="020B0503020204020204" pitchFamily="34" charset="-122"/>
              </a:rPr>
              <a:t>。</a:t>
            </a:r>
            <a:endParaRPr lang="zh-CN" altLang="en-US" sz="3200" b="1" u="sng">
              <a:latin typeface="微软雅黑" panose="020B0503020204020204" pitchFamily="34" charset="-122"/>
              <a:ea typeface="微软雅黑" panose="020B0503020204020204" pitchFamily="34" charset="-122"/>
            </a:endParaRPr>
          </a:p>
        </p:txBody>
      </p:sp>
      <p:sp>
        <p:nvSpPr>
          <p:cNvPr id="27651" name="TextBox 3"/>
          <p:cNvSpPr txBox="1"/>
          <p:nvPr/>
        </p:nvSpPr>
        <p:spPr>
          <a:xfrm>
            <a:off x="1214438" y="71438"/>
            <a:ext cx="7556500" cy="7620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400" b="1">
                <a:solidFill>
                  <a:srgbClr val="FF0000"/>
                </a:solidFill>
                <a:latin typeface="黑体" panose="02010609060101010101" pitchFamily="49" charset="-122"/>
                <a:ea typeface="黑体" panose="02010609060101010101" pitchFamily="49" charset="-122"/>
              </a:rPr>
              <a:t>筛选、整合信息   遣词造句</a:t>
            </a:r>
            <a:endParaRPr lang="zh-CN" altLang="en-US" sz="4400" b="1">
              <a:solidFill>
                <a:srgbClr val="FF0000"/>
              </a:solidFill>
              <a:latin typeface="黑体" panose="02010609060101010101" pitchFamily="49" charset="-122"/>
              <a:ea typeface="黑体" panose="02010609060101010101" pitchFamily="49" charset="-122"/>
            </a:endParaRPr>
          </a:p>
        </p:txBody>
      </p:sp>
      <p:sp>
        <p:nvSpPr>
          <p:cNvPr id="27652" name="矩形 10"/>
          <p:cNvSpPr/>
          <p:nvPr/>
        </p:nvSpPr>
        <p:spPr>
          <a:xfrm>
            <a:off x="1671638" y="2436813"/>
            <a:ext cx="1416050" cy="584200"/>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引领句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7653" name="矩形 11"/>
          <p:cNvSpPr/>
          <p:nvPr/>
        </p:nvSpPr>
        <p:spPr>
          <a:xfrm>
            <a:off x="6175375" y="3200400"/>
            <a:ext cx="141605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照应句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7654" name="矩形 13"/>
          <p:cNvSpPr/>
          <p:nvPr/>
        </p:nvSpPr>
        <p:spPr>
          <a:xfrm>
            <a:off x="8540750" y="5489575"/>
            <a:ext cx="603250" cy="5794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b="1">
                <a:solidFill>
                  <a:srgbClr val="0000CC"/>
                </a:solidFill>
                <a:latin typeface="微软雅黑" panose="020B0503020204020204" pitchFamily="34" charset="-122"/>
                <a:ea typeface="微软雅黑" panose="020B0503020204020204" pitchFamily="34" charset="-122"/>
              </a:rPr>
              <a:t>//</a:t>
            </a:r>
            <a:endParaRPr lang="zh-CN" altLang="en-US" sz="3200" b="1">
              <a:solidFill>
                <a:srgbClr val="0000CC"/>
              </a:solidFill>
              <a:latin typeface="微软雅黑" panose="020B0503020204020204" pitchFamily="34" charset="-122"/>
              <a:ea typeface="微软雅黑" panose="020B0503020204020204" pitchFamily="34" charset="-122"/>
            </a:endParaRPr>
          </a:p>
        </p:txBody>
      </p:sp>
      <p:sp>
        <p:nvSpPr>
          <p:cNvPr id="27655" name="矩形 14"/>
          <p:cNvSpPr/>
          <p:nvPr/>
        </p:nvSpPr>
        <p:spPr>
          <a:xfrm>
            <a:off x="2663825" y="6100763"/>
            <a:ext cx="141605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latin typeface="微软雅黑" panose="020B0503020204020204" pitchFamily="34" charset="-122"/>
                <a:ea typeface="微软雅黑" panose="020B0503020204020204" pitchFamily="34" charset="-122"/>
              </a:rPr>
              <a:t>总结句</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27656" name="矩形 13"/>
          <p:cNvSpPr/>
          <p:nvPr/>
        </p:nvSpPr>
        <p:spPr>
          <a:xfrm>
            <a:off x="8380413" y="1825625"/>
            <a:ext cx="763587" cy="5857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b="1">
                <a:solidFill>
                  <a:srgbClr val="0000CC"/>
                </a:solidFill>
                <a:latin typeface="微软雅黑" panose="020B0503020204020204" pitchFamily="34" charset="-122"/>
                <a:ea typeface="微软雅黑" panose="020B0503020204020204" pitchFamily="34" charset="-122"/>
              </a:rPr>
              <a:t>//</a:t>
            </a:r>
            <a:endParaRPr lang="zh-CN" altLang="en-US" sz="3200" b="1">
              <a:solidFill>
                <a:srgbClr val="0000CC"/>
              </a:solidFill>
              <a:latin typeface="微软雅黑" panose="020B0503020204020204" pitchFamily="34" charset="-122"/>
              <a:ea typeface="微软雅黑" panose="020B0503020204020204" pitchFamily="34" charset="-122"/>
            </a:endParaRPr>
          </a:p>
        </p:txBody>
      </p:sp>
      <p:sp>
        <p:nvSpPr>
          <p:cNvPr id="27657" name="椭圆 33"/>
          <p:cNvSpPr/>
          <p:nvPr/>
        </p:nvSpPr>
        <p:spPr>
          <a:xfrm>
            <a:off x="527050" y="6176963"/>
            <a:ext cx="992188" cy="681037"/>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7658" name="Rectangle 10"/>
          <p:cNvSpPr/>
          <p:nvPr/>
        </p:nvSpPr>
        <p:spPr>
          <a:xfrm>
            <a:off x="5106988" y="2589213"/>
            <a:ext cx="3740150" cy="534987"/>
          </a:xfrm>
          <a:prstGeom prst="rect">
            <a:avLst/>
          </a:prstGeom>
          <a:noFill/>
          <a:ln w="25400">
            <a:solidFill>
              <a:srgbClr val="0000FF"/>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7659" name="Rectangle 11"/>
          <p:cNvSpPr/>
          <p:nvPr/>
        </p:nvSpPr>
        <p:spPr>
          <a:xfrm>
            <a:off x="0" y="3276600"/>
            <a:ext cx="5411788" cy="534988"/>
          </a:xfrm>
          <a:prstGeom prst="rect">
            <a:avLst/>
          </a:prstGeom>
          <a:noFill/>
          <a:ln w="25400">
            <a:solidFill>
              <a:srgbClr val="0000FF"/>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7660" name="椭圆 34"/>
          <p:cNvSpPr/>
          <p:nvPr/>
        </p:nvSpPr>
        <p:spPr>
          <a:xfrm>
            <a:off x="831850" y="3963988"/>
            <a:ext cx="534988" cy="681037"/>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7661" name="椭圆 34"/>
          <p:cNvSpPr/>
          <p:nvPr/>
        </p:nvSpPr>
        <p:spPr>
          <a:xfrm>
            <a:off x="450850" y="5413375"/>
            <a:ext cx="534988" cy="681038"/>
          </a:xfrm>
          <a:prstGeom prst="ellipse">
            <a:avLst/>
          </a:prstGeom>
          <a:noFill/>
          <a:ln w="25400">
            <a:solidFill>
              <a:srgbClr val="FF0000"/>
            </a:solidFill>
            <a:miter lim="800000"/>
          </a:ln>
        </p:spPr>
        <p:txBody>
          <a:bodyPr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endParaRPr lang="zh-CN" altLang="en-US">
              <a:solidFill>
                <a:srgbClr val="FFFFFF"/>
              </a:solidFill>
              <a:latin typeface="Cambria" panose="02040503050406030204" pitchFamily="18" charset="0"/>
              <a:ea typeface="华文楷体" panose="02010600040101010101" pitchFamily="2" charset="-122"/>
            </a:endParaRPr>
          </a:p>
        </p:txBody>
      </p:sp>
      <p:sp>
        <p:nvSpPr>
          <p:cNvPr id="27662" name="Rectangle 14"/>
          <p:cNvSpPr/>
          <p:nvPr/>
        </p:nvSpPr>
        <p:spPr>
          <a:xfrm>
            <a:off x="1671638" y="4040188"/>
            <a:ext cx="1681162" cy="534987"/>
          </a:xfrm>
          <a:prstGeom prst="rect">
            <a:avLst/>
          </a:prstGeom>
          <a:noFill/>
          <a:ln w="25400">
            <a:solidFill>
              <a:srgbClr val="0000FF"/>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7663" name="Rectangle 15"/>
          <p:cNvSpPr/>
          <p:nvPr/>
        </p:nvSpPr>
        <p:spPr>
          <a:xfrm>
            <a:off x="985838" y="5489575"/>
            <a:ext cx="1982787" cy="534988"/>
          </a:xfrm>
          <a:prstGeom prst="rect">
            <a:avLst/>
          </a:prstGeom>
          <a:noFill/>
          <a:ln w="25400">
            <a:solidFill>
              <a:srgbClr val="0000FF"/>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7664" name="Text Box 7"/>
          <p:cNvSpPr txBox="1"/>
          <p:nvPr/>
        </p:nvSpPr>
        <p:spPr>
          <a:xfrm>
            <a:off x="679450" y="2513013"/>
            <a:ext cx="3884613" cy="522287"/>
          </a:xfrm>
          <a:prstGeom prst="rect">
            <a:avLst/>
          </a:prstGeom>
          <a:solidFill>
            <a:schemeClr val="bg1"/>
          </a:solidFill>
          <a:ln>
            <a:solidFill>
              <a:schemeClr val="accent1"/>
            </a:solid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buFont typeface="Arial" panose="020B0604020202020204"/>
            </a:pPr>
            <a:r>
              <a:rPr lang="zh-CN" altLang="en-US" sz="2800" b="1">
                <a:solidFill>
                  <a:srgbClr val="FF0000"/>
                </a:solidFill>
                <a:latin typeface="黑体" panose="02010609060101010101" pitchFamily="49" charset="-122"/>
                <a:ea typeface="黑体" panose="02010609060101010101" pitchFamily="49" charset="-122"/>
              </a:rPr>
              <a:t>①水是很多物质的溶剂</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7665" name="Text Box 8"/>
          <p:cNvSpPr txBox="1"/>
          <p:nvPr/>
        </p:nvSpPr>
        <p:spPr>
          <a:xfrm>
            <a:off x="5716588" y="3276600"/>
            <a:ext cx="3275012" cy="520700"/>
          </a:xfrm>
          <a:prstGeom prst="rect">
            <a:avLst/>
          </a:prstGeom>
          <a:solidFill>
            <a:schemeClr val="bg1"/>
          </a:solidFill>
          <a:ln>
            <a:solidFill>
              <a:schemeClr val="accent1"/>
            </a:solid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buFont typeface="Arial" panose="020B0604020202020204"/>
            </a:pPr>
            <a:r>
              <a:rPr lang="zh-CN" altLang="en-US" sz="2800" b="1">
                <a:solidFill>
                  <a:srgbClr val="FF0000"/>
                </a:solidFill>
                <a:latin typeface="黑体" panose="02010609060101010101" pitchFamily="49" charset="-122"/>
                <a:ea typeface="黑体" panose="02010609060101010101" pitchFamily="49" charset="-122"/>
              </a:rPr>
              <a:t>②才能被植物吸收</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27666" name="Text Box 9"/>
          <p:cNvSpPr txBox="1"/>
          <p:nvPr/>
        </p:nvSpPr>
        <p:spPr>
          <a:xfrm>
            <a:off x="1824038" y="6176963"/>
            <a:ext cx="4654550" cy="528637"/>
          </a:xfrm>
          <a:prstGeom prst="rect">
            <a:avLst/>
          </a:prstGeom>
          <a:solidFill>
            <a:schemeClr val="bg1"/>
          </a:solidFill>
          <a:ln>
            <a:solidFill>
              <a:schemeClr val="accent1"/>
            </a:solid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spcBef>
                <a:spcPct val="50000"/>
              </a:spcBef>
              <a:buFont typeface="Arial" panose="020B0604020202020204"/>
            </a:pPr>
            <a:r>
              <a:rPr lang="zh-CN" altLang="en-US" sz="2800" b="1">
                <a:solidFill>
                  <a:srgbClr val="FF0000"/>
                </a:solidFill>
                <a:latin typeface="黑体" panose="02010609060101010101" pitchFamily="49" charset="-122"/>
                <a:ea typeface="黑体" panose="02010609060101010101" pitchFamily="49" charset="-122"/>
              </a:rPr>
              <a:t>③没有水就没有植物的生命</a:t>
            </a:r>
            <a:endParaRPr lang="zh-CN" altLang="en-US" sz="2800" b="1">
              <a:solidFill>
                <a:srgbClr val="FF0000"/>
              </a:solidFill>
              <a:latin typeface="黑体" panose="02010609060101010101" pitchFamily="49" charset="-122"/>
              <a:ea typeface="黑体" panose="02010609060101010101" pitchFamily="49" charset="-122"/>
            </a:endParaRPr>
          </a:p>
        </p:txBody>
      </p:sp>
      <p:pic>
        <p:nvPicPr>
          <p:cNvPr id="2" name="Picture 2"/>
          <p:cNvPicPr>
            <a:picLocks noChangeAspect="1"/>
          </p:cNvPicPr>
          <p:nvPr/>
        </p:nvPicPr>
        <p:blipFill>
          <a:blip r:embed="rId1"/>
          <a:stretch>
            <a:fillRect/>
          </a:stretch>
        </p:blipFill>
        <p:spPr>
          <a:xfrm flipH="1">
            <a:off x="10883900" y="123444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64"/>
                                        </p:tgtEl>
                                        <p:attrNameLst>
                                          <p:attrName>style.visibility</p:attrName>
                                        </p:attrNameLst>
                                      </p:cBhvr>
                                      <p:to>
                                        <p:strVal val="visible"/>
                                      </p:to>
                                    </p:set>
                                    <p:anim calcmode="lin" valueType="num">
                                      <p:cBhvr>
                                        <p:cTn id="7" dur="500" fill="hold"/>
                                        <p:tgtEl>
                                          <p:spTgt spid="27664"/>
                                        </p:tgtEl>
                                        <p:attrNameLst>
                                          <p:attrName>ppt_x</p:attrName>
                                        </p:attrNameLst>
                                      </p:cBhvr>
                                      <p:tavLst>
                                        <p:tav tm="0">
                                          <p:val>
                                            <p:strVal val="#ppt_x"/>
                                          </p:val>
                                        </p:tav>
                                        <p:tav tm="100000">
                                          <p:val>
                                            <p:strVal val="#ppt_x"/>
                                          </p:val>
                                        </p:tav>
                                      </p:tavLst>
                                    </p:anim>
                                    <p:anim calcmode="lin" valueType="num">
                                      <p:cBhvr>
                                        <p:cTn id="8" dur="500" fill="hold"/>
                                        <p:tgtEl>
                                          <p:spTgt spid="276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65"/>
                                        </p:tgtEl>
                                        <p:attrNameLst>
                                          <p:attrName>style.visibility</p:attrName>
                                        </p:attrNameLst>
                                      </p:cBhvr>
                                      <p:to>
                                        <p:strVal val="visible"/>
                                      </p:to>
                                    </p:set>
                                    <p:anim calcmode="lin" valueType="num">
                                      <p:cBhvr>
                                        <p:cTn id="13" dur="500" fill="hold"/>
                                        <p:tgtEl>
                                          <p:spTgt spid="27665"/>
                                        </p:tgtEl>
                                        <p:attrNameLst>
                                          <p:attrName>ppt_x</p:attrName>
                                        </p:attrNameLst>
                                      </p:cBhvr>
                                      <p:tavLst>
                                        <p:tav tm="0">
                                          <p:val>
                                            <p:strVal val="#ppt_x"/>
                                          </p:val>
                                        </p:tav>
                                        <p:tav tm="100000">
                                          <p:val>
                                            <p:strVal val="#ppt_x"/>
                                          </p:val>
                                        </p:tav>
                                      </p:tavLst>
                                    </p:anim>
                                    <p:anim calcmode="lin" valueType="num">
                                      <p:cBhvr>
                                        <p:cTn id="14" dur="500" fill="hold"/>
                                        <p:tgtEl>
                                          <p:spTgt spid="276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66"/>
                                        </p:tgtEl>
                                        <p:attrNameLst>
                                          <p:attrName>style.visibility</p:attrName>
                                        </p:attrNameLst>
                                      </p:cBhvr>
                                      <p:to>
                                        <p:strVal val="visible"/>
                                      </p:to>
                                    </p:set>
                                    <p:anim calcmode="lin" valueType="num">
                                      <p:cBhvr>
                                        <p:cTn id="19" dur="500" fill="hold"/>
                                        <p:tgtEl>
                                          <p:spTgt spid="27666"/>
                                        </p:tgtEl>
                                        <p:attrNameLst>
                                          <p:attrName>ppt_x</p:attrName>
                                        </p:attrNameLst>
                                      </p:cBhvr>
                                      <p:tavLst>
                                        <p:tav tm="0">
                                          <p:val>
                                            <p:strVal val="#ppt_x"/>
                                          </p:val>
                                        </p:tav>
                                        <p:tav tm="100000">
                                          <p:val>
                                            <p:strVal val="#ppt_x"/>
                                          </p:val>
                                        </p:tav>
                                      </p:tavLst>
                                    </p:anim>
                                    <p:anim calcmode="lin" valueType="num">
                                      <p:cBhvr>
                                        <p:cTn id="20" dur="500" fill="hold"/>
                                        <p:tgtEl>
                                          <p:spTgt spid="276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pic>
        <p:nvPicPr>
          <p:cNvPr id="28675" name="Picture 4"/>
          <p:cNvPicPr>
            <a:picLocks noChangeAspect="1"/>
          </p:cNvPicPr>
          <p:nvPr/>
        </p:nvPicPr>
        <p:blipFill>
          <a:blip r:embed="rId1"/>
          <a:stretch>
            <a:fillRect/>
          </a:stretch>
        </p:blipFill>
        <p:spPr>
          <a:xfrm>
            <a:off x="0" y="1206500"/>
            <a:ext cx="9144000" cy="3657600"/>
          </a:xfrm>
          <a:prstGeom prst="rect">
            <a:avLst/>
          </a:prstGeom>
          <a:noFill/>
          <a:ln>
            <a:noFill/>
            <a:miter lim="800000"/>
            <a:headEnd/>
            <a:tailEnd/>
          </a:ln>
        </p:spPr>
      </p:pic>
      <p:sp>
        <p:nvSpPr>
          <p:cNvPr id="28676" name="Rectangle 5"/>
          <p:cNvSpPr/>
          <p:nvPr/>
        </p:nvSpPr>
        <p:spPr>
          <a:xfrm>
            <a:off x="1447800" y="1677988"/>
            <a:ext cx="7010400" cy="147637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sz="3600" b="1">
              <a:solidFill>
                <a:srgbClr val="FF0000"/>
              </a:solidFill>
            </a:endParaRPr>
          </a:p>
          <a:p>
            <a:pPr marL="0" lvl="0" indent="0" eaLnBrk="1" hangingPunct="1">
              <a:buFont typeface="Arial" panose="020B0604020202020204"/>
            </a:pPr>
            <a:r>
              <a:rPr lang="zh-CN" altLang="en-US" sz="5400" b="1">
                <a:solidFill>
                  <a:srgbClr val="FF0000"/>
                </a:solidFill>
                <a:latin typeface="微软雅黑" panose="020B0503020204020204" pitchFamily="34" charset="-122"/>
                <a:ea typeface="微软雅黑" panose="020B0503020204020204" pitchFamily="34" charset="-122"/>
                <a:sym typeface="Arial" panose="020B0604020202020204" pitchFamily="34" charset="0"/>
              </a:rPr>
              <a:t>第三步：句式、逻辑</a:t>
            </a:r>
            <a:endParaRPr lang="zh-CN" altLang="en-US" sz="5400" b="1">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1000" fill="hold"/>
                                        <p:tgtEl>
                                          <p:spTgt spid="28676"/>
                                        </p:tgtEl>
                                        <p:attrNameLst>
                                          <p:attrName>ppt_w</p:attrName>
                                        </p:attrNameLst>
                                      </p:cBhvr>
                                      <p:tavLst>
                                        <p:tav tm="0">
                                          <p:val>
                                            <p:fltVal val="0"/>
                                          </p:val>
                                        </p:tav>
                                        <p:tav tm="100000">
                                          <p:val>
                                            <p:strVal val="#ppt_w"/>
                                          </p:val>
                                        </p:tav>
                                      </p:tavLst>
                                    </p:anim>
                                    <p:anim calcmode="lin" valueType="num">
                                      <p:cBhvr>
                                        <p:cTn id="8" dur="1000" fill="hold"/>
                                        <p:tgtEl>
                                          <p:spTgt spid="28676"/>
                                        </p:tgtEl>
                                        <p:attrNameLst>
                                          <p:attrName>ppt_h</p:attrName>
                                        </p:attrNameLst>
                                      </p:cBhvr>
                                      <p:tavLst>
                                        <p:tav tm="0">
                                          <p:val>
                                            <p:fltVal val="0"/>
                                          </p:val>
                                        </p:tav>
                                        <p:tav tm="100000">
                                          <p:val>
                                            <p:strVal val="#ppt_h"/>
                                          </p:val>
                                        </p:tav>
                                      </p:tavLst>
                                    </p:anim>
                                    <p:animEffect transition="in" filter="fade">
                                      <p:cBhvr>
                                        <p:cTn id="9" dur="1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99"/>
          <p:cNvSpPr txBox="1"/>
          <p:nvPr/>
        </p:nvSpPr>
        <p:spPr>
          <a:xfrm>
            <a:off x="-146050" y="0"/>
            <a:ext cx="9290050" cy="59388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66700" lvl="0" indent="-266700" eaLnBrk="1" hangingPunct="1">
              <a:buFont typeface="Arial" panose="020B0604020202020204"/>
            </a:pPr>
            <a:r>
              <a:rPr lang="zh-CN" altLang="en-US" sz="2800" b="1">
                <a:solidFill>
                  <a:srgbClr val="002060"/>
                </a:solidFill>
                <a:latin typeface="宋体" panose="02010600030101010101" pitchFamily="2" charset="-122"/>
              </a:rPr>
              <a:t>真题展示</a:t>
            </a:r>
            <a:r>
              <a:rPr lang="zh-CN" altLang="en-US" sz="2800" b="1">
                <a:solidFill>
                  <a:srgbClr val="000000"/>
                </a:solidFill>
                <a:latin typeface="宋体" panose="02010600030101010101" pitchFamily="2" charset="-122"/>
              </a:rPr>
              <a:t>（</a:t>
            </a:r>
            <a:r>
              <a:rPr lang="en-US" altLang="zh-CN" sz="2800" b="1">
                <a:solidFill>
                  <a:srgbClr val="000000"/>
                </a:solidFill>
                <a:latin typeface="宋体" panose="02010600030101010101" pitchFamily="2" charset="-122"/>
              </a:rPr>
              <a:t>2014</a:t>
            </a:r>
            <a:r>
              <a:rPr lang="zh-CN" altLang="en-US" sz="2800" b="1">
                <a:solidFill>
                  <a:srgbClr val="000000"/>
                </a:solidFill>
                <a:latin typeface="宋体" panose="02010600030101010101" pitchFamily="2" charset="-122"/>
              </a:rPr>
              <a:t>年高考广东卷）</a:t>
            </a:r>
            <a:endParaRPr lang="zh-CN" altLang="en-US" sz="2800" b="1">
              <a:solidFill>
                <a:srgbClr val="000000"/>
              </a:solidFill>
              <a:latin typeface="宋体" panose="02010600030101010101" pitchFamily="2" charset="-122"/>
            </a:endParaRPr>
          </a:p>
          <a:p>
            <a:pPr marL="266700" lvl="0" indent="-266700" eaLnBrk="1" hangingPunct="1">
              <a:buFont typeface="Arial" panose="020B0604020202020204"/>
            </a:pPr>
            <a:r>
              <a:rPr lang="zh-CN" altLang="en-US" sz="2400" b="1">
                <a:solidFill>
                  <a:srgbClr val="000000"/>
                </a:solidFill>
                <a:latin typeface="宋体" panose="02010600030101010101" pitchFamily="2" charset="-122"/>
              </a:rPr>
              <a:t>     </a:t>
            </a:r>
            <a:r>
              <a:rPr lang="zh-CN" altLang="en-US" sz="3200" b="1">
                <a:solidFill>
                  <a:srgbClr val="000000"/>
                </a:solidFill>
                <a:latin typeface="楷体_GB2312" pitchFamily="49" charset="-122"/>
                <a:ea typeface="楷体_GB2312" pitchFamily="49" charset="-122"/>
              </a:rPr>
              <a:t>大栌榄树是曾经生长在毛里求斯的一种珍稀树种。如今在地球上已难觅踪影。</a:t>
            </a:r>
            <a:r>
              <a:rPr lang="zh-CN" altLang="en-US" sz="3200" b="1" u="sng">
                <a:solidFill>
                  <a:srgbClr val="000000"/>
                </a:solidFill>
                <a:latin typeface="楷体_GB2312" pitchFamily="49" charset="-122"/>
                <a:ea typeface="楷体_GB2312" pitchFamily="49" charset="-122"/>
              </a:rPr>
              <a:t> </a:t>
            </a:r>
            <a:r>
              <a:rPr lang="en-US" altLang="zh-CN" sz="3200" b="1" u="sng">
                <a:solidFill>
                  <a:srgbClr val="000000"/>
                </a:solidFill>
                <a:latin typeface="楷体_GB2312" pitchFamily="49" charset="-122"/>
                <a:ea typeface="楷体_GB2312" pitchFamily="49" charset="-122"/>
              </a:rPr>
              <a:t>① </a:t>
            </a:r>
            <a:r>
              <a:rPr lang="zh-CN" altLang="en-US" sz="3200" b="1">
                <a:solidFill>
                  <a:srgbClr val="000000"/>
                </a:solidFill>
                <a:latin typeface="楷体_GB2312" pitchFamily="49" charset="-122"/>
                <a:ea typeface="楷体_GB2312" pitchFamily="49" charset="-122"/>
              </a:rPr>
              <a:t>？</a:t>
            </a:r>
            <a:r>
              <a:rPr lang="en-US" altLang="zh-CN" sz="3200" b="1">
                <a:solidFill>
                  <a:srgbClr val="000000"/>
                </a:solidFill>
                <a:latin typeface="楷体_GB2312" pitchFamily="49" charset="-122"/>
                <a:ea typeface="楷体_GB2312" pitchFamily="49" charset="-122"/>
              </a:rPr>
              <a:t>(10</a:t>
            </a:r>
            <a:r>
              <a:rPr lang="zh-CN" altLang="en-US" sz="3200" b="1">
                <a:solidFill>
                  <a:srgbClr val="000000"/>
                </a:solidFill>
                <a:latin typeface="楷体_GB2312" pitchFamily="49" charset="-122"/>
                <a:ea typeface="楷体_GB2312" pitchFamily="49" charset="-122"/>
              </a:rPr>
              <a:t>字</a:t>
            </a:r>
            <a:r>
              <a:rPr lang="en-US" altLang="zh-CN" sz="3200" b="1">
                <a:solidFill>
                  <a:srgbClr val="000000"/>
                </a:solidFill>
                <a:latin typeface="楷体_GB2312" pitchFamily="49" charset="-122"/>
                <a:ea typeface="楷体_GB2312" pitchFamily="49" charset="-122"/>
              </a:rPr>
              <a:t>)</a:t>
            </a:r>
            <a:r>
              <a:rPr lang="zh-CN" altLang="en-US" sz="3200" b="1">
                <a:solidFill>
                  <a:srgbClr val="000000"/>
                </a:solidFill>
                <a:latin typeface="楷体_GB2312" pitchFamily="49" charset="-122"/>
                <a:ea typeface="楷体_GB2312" pitchFamily="49" charset="-122"/>
              </a:rPr>
              <a:t>科学家对此提出了多种假说。美国一位科学家的研究认为，</a:t>
            </a:r>
            <a:r>
              <a:rPr lang="zh-CN" altLang="en-US" sz="3200" b="1" u="sng">
                <a:solidFill>
                  <a:srgbClr val="000000"/>
                </a:solidFill>
                <a:latin typeface="楷体_GB2312" pitchFamily="49" charset="-122"/>
                <a:ea typeface="楷体_GB2312" pitchFamily="49" charset="-122"/>
              </a:rPr>
              <a:t>  </a:t>
            </a:r>
            <a:r>
              <a:rPr lang="en-US" altLang="zh-CN" sz="3200" b="1" u="sng">
                <a:solidFill>
                  <a:srgbClr val="000000"/>
                </a:solidFill>
                <a:latin typeface="楷体_GB2312" pitchFamily="49" charset="-122"/>
                <a:ea typeface="楷体_GB2312" pitchFamily="49" charset="-122"/>
              </a:rPr>
              <a:t>②  </a:t>
            </a:r>
            <a:r>
              <a:rPr lang="zh-CN" altLang="en-US" sz="3200" b="1">
                <a:solidFill>
                  <a:srgbClr val="000000"/>
                </a:solidFill>
                <a:latin typeface="楷体_GB2312" pitchFamily="49" charset="-122"/>
                <a:ea typeface="楷体_GB2312" pitchFamily="49" charset="-122"/>
              </a:rPr>
              <a:t>，（</a:t>
            </a:r>
            <a:r>
              <a:rPr lang="en-US" altLang="zh-CN" sz="3200" b="1">
                <a:solidFill>
                  <a:srgbClr val="000000"/>
                </a:solidFill>
                <a:latin typeface="楷体_GB2312" pitchFamily="49" charset="-122"/>
                <a:ea typeface="楷体_GB2312" pitchFamily="49" charset="-122"/>
              </a:rPr>
              <a:t>20</a:t>
            </a:r>
            <a:r>
              <a:rPr lang="zh-CN" altLang="en-US" sz="3200" b="1">
                <a:solidFill>
                  <a:srgbClr val="000000"/>
                </a:solidFill>
                <a:latin typeface="楷体_GB2312" pitchFamily="49" charset="-122"/>
                <a:ea typeface="楷体_GB2312" pitchFamily="49" charset="-122"/>
              </a:rPr>
              <a:t>字）而渡渡鸟在三百年前灭绝了，因此，大颅榄树也跟着消失了；后来，有学者研究发现大颅榄树的种子不需要动物的肠胃软化也能发芽。于是，又有研究者们提出了新的假说：外来物种的入侵导致了大栌榄树的消失。不过，这个假说需要进一步验证：</a:t>
            </a:r>
            <a:r>
              <a:rPr lang="zh-CN" altLang="en-US" sz="3200" b="1" u="sng">
                <a:solidFill>
                  <a:srgbClr val="000000"/>
                </a:solidFill>
                <a:latin typeface="楷体_GB2312" pitchFamily="49" charset="-122"/>
                <a:ea typeface="楷体_GB2312" pitchFamily="49" charset="-122"/>
              </a:rPr>
              <a:t> </a:t>
            </a:r>
            <a:r>
              <a:rPr lang="en-US" altLang="zh-CN" sz="3200" b="1" u="sng">
                <a:solidFill>
                  <a:srgbClr val="000000"/>
                </a:solidFill>
                <a:latin typeface="楷体_GB2312" pitchFamily="49" charset="-122"/>
                <a:ea typeface="楷体_GB2312" pitchFamily="49" charset="-122"/>
              </a:rPr>
              <a:t>③ </a:t>
            </a:r>
            <a:r>
              <a:rPr lang="zh-CN" altLang="en-US" sz="3200" b="1">
                <a:solidFill>
                  <a:srgbClr val="000000"/>
                </a:solidFill>
                <a:latin typeface="楷体_GB2312" pitchFamily="49" charset="-122"/>
                <a:ea typeface="楷体_GB2312" pitchFamily="49" charset="-122"/>
              </a:rPr>
              <a:t>；（</a:t>
            </a:r>
            <a:r>
              <a:rPr lang="en-US" altLang="zh-CN" sz="3200" b="1">
                <a:solidFill>
                  <a:srgbClr val="000000"/>
                </a:solidFill>
                <a:latin typeface="楷体_GB2312" pitchFamily="49" charset="-122"/>
                <a:ea typeface="楷体_GB2312" pitchFamily="49" charset="-122"/>
              </a:rPr>
              <a:t>25</a:t>
            </a:r>
            <a:r>
              <a:rPr lang="zh-CN" altLang="en-US" sz="3200" b="1">
                <a:solidFill>
                  <a:srgbClr val="000000"/>
                </a:solidFill>
                <a:latin typeface="楷体_GB2312" pitchFamily="49" charset="-122"/>
                <a:ea typeface="楷体_GB2312" pitchFamily="49" charset="-122"/>
              </a:rPr>
              <a:t>字）如果被证伪，则会被抛弃。</a:t>
            </a:r>
            <a:endParaRPr lang="zh-CN" altLang="en-US" sz="3200" b="1">
              <a:solidFill>
                <a:srgbClr val="000000"/>
              </a:solidFill>
              <a:latin typeface="楷体_GB2312" pitchFamily="49" charset="-122"/>
              <a:ea typeface="楷体_GB2312" pitchFamily="49" charset="-122"/>
            </a:endParaRPr>
          </a:p>
          <a:p>
            <a:pPr marL="266700" lvl="0" indent="-266700" eaLnBrk="1" hangingPunct="1">
              <a:buFont typeface="Arial" panose="020B0604020202020204"/>
            </a:pPr>
            <a:endParaRPr lang="zh-CN" altLang="en-US" sz="3200" b="1">
              <a:solidFill>
                <a:srgbClr val="000000"/>
              </a:solidFill>
              <a:latin typeface="宋体" panose="02010600030101010101" pitchFamily="2" charset="-122"/>
            </a:endParaRPr>
          </a:p>
        </p:txBody>
      </p:sp>
      <p:sp>
        <p:nvSpPr>
          <p:cNvPr id="29699" name="Oval 10"/>
          <p:cNvSpPr/>
          <p:nvPr/>
        </p:nvSpPr>
        <p:spPr>
          <a:xfrm>
            <a:off x="6735763" y="1063625"/>
            <a:ext cx="306387" cy="3048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9700" name="Oval 10"/>
          <p:cNvSpPr/>
          <p:nvPr/>
        </p:nvSpPr>
        <p:spPr>
          <a:xfrm>
            <a:off x="7161213" y="2606675"/>
            <a:ext cx="306387" cy="3048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9701" name="Oval 10"/>
          <p:cNvSpPr/>
          <p:nvPr/>
        </p:nvSpPr>
        <p:spPr>
          <a:xfrm>
            <a:off x="5856288" y="4562475"/>
            <a:ext cx="306387" cy="3048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9702" name="Oval 10"/>
          <p:cNvSpPr/>
          <p:nvPr/>
        </p:nvSpPr>
        <p:spPr>
          <a:xfrm>
            <a:off x="7161213" y="4562475"/>
            <a:ext cx="306387" cy="3048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29703" name="曲线 22"/>
          <p:cNvSpPr>
            <a:spLocks noChangeAspect="1"/>
          </p:cNvSpPr>
          <p:nvPr/>
        </p:nvSpPr>
        <p:spPr bwMode="auto">
          <a:xfrm>
            <a:off x="255588" y="5280025"/>
            <a:ext cx="4494212" cy="120650"/>
          </a:xfrm>
          <a:custGeom>
            <a:avLst/>
            <a:gdLst/>
            <a:ahLst/>
            <a:cxnLst>
              <a:cxn ang="0">
                <a:pos x="0" y="636250"/>
              </a:cxn>
              <a:cxn ang="0">
                <a:pos x="70781134" y="61867"/>
              </a:cxn>
              <a:cxn ang="0">
                <a:pos x="142861012" y="625425"/>
              </a:cxn>
              <a:cxn ang="0">
                <a:pos x="216369467" y="51042"/>
              </a:cxn>
              <a:cxn ang="0">
                <a:pos x="288449346" y="636250"/>
              </a:cxn>
              <a:cxn ang="0">
                <a:pos x="360572293" y="39686"/>
              </a:cxn>
              <a:cxn ang="0">
                <a:pos x="423214742" y="625425"/>
              </a:cxn>
              <a:cxn ang="0">
                <a:pos x="504818605" y="39686"/>
              </a:cxn>
              <a:cxn ang="0">
                <a:pos x="575599739" y="614600"/>
              </a:cxn>
              <a:cxn ang="0">
                <a:pos x="649064916" y="61867"/>
              </a:cxn>
              <a:cxn ang="0">
                <a:pos x="722530094" y="647606"/>
              </a:cxn>
              <a:cxn ang="0">
                <a:pos x="794653250" y="39686"/>
              </a:cxn>
              <a:cxn ang="0">
                <a:pos x="865391106" y="658436"/>
              </a:cxn>
              <a:cxn ang="0">
                <a:pos x="922578706" y="117031"/>
              </a:cxn>
              <a:cxn ang="0">
                <a:pos x="928033347" y="73194"/>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29704" name="曲线 22"/>
          <p:cNvSpPr>
            <a:spLocks noChangeAspect="1"/>
          </p:cNvSpPr>
          <p:nvPr/>
        </p:nvSpPr>
        <p:spPr bwMode="auto">
          <a:xfrm>
            <a:off x="4635500" y="2325688"/>
            <a:ext cx="4508500" cy="120650"/>
          </a:xfrm>
          <a:custGeom>
            <a:avLst/>
            <a:gdLst/>
            <a:ahLst/>
            <a:cxnLst>
              <a:cxn ang="0">
                <a:pos x="0" y="636250"/>
              </a:cxn>
              <a:cxn ang="0">
                <a:pos x="71231795" y="61867"/>
              </a:cxn>
              <a:cxn ang="0">
                <a:pos x="143770847" y="625425"/>
              </a:cxn>
              <a:cxn ang="0">
                <a:pos x="217747400" y="51042"/>
              </a:cxn>
              <a:cxn ang="0">
                <a:pos x="290286243" y="636250"/>
              </a:cxn>
              <a:cxn ang="0">
                <a:pos x="362868710" y="39686"/>
              </a:cxn>
              <a:cxn ang="0">
                <a:pos x="425910063" y="625425"/>
              </a:cxn>
              <a:cxn ang="0">
                <a:pos x="508033643" y="39686"/>
              </a:cxn>
              <a:cxn ang="0">
                <a:pos x="579265439" y="614600"/>
              </a:cxn>
              <a:cxn ang="0">
                <a:pos x="653198577" y="61867"/>
              </a:cxn>
              <a:cxn ang="0">
                <a:pos x="727131506" y="647606"/>
              </a:cxn>
              <a:cxn ang="0">
                <a:pos x="799713973" y="39686"/>
              </a:cxn>
              <a:cxn ang="0">
                <a:pos x="870902353" y="658436"/>
              </a:cxn>
              <a:cxn ang="0">
                <a:pos x="928454190" y="117031"/>
              </a:cxn>
              <a:cxn ang="0">
                <a:pos x="933943707" y="73194"/>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29705" name="曲线 22"/>
          <p:cNvSpPr>
            <a:spLocks noChangeAspect="1"/>
          </p:cNvSpPr>
          <p:nvPr/>
        </p:nvSpPr>
        <p:spPr bwMode="auto">
          <a:xfrm flipV="1">
            <a:off x="255588" y="2835275"/>
            <a:ext cx="6786562" cy="76200"/>
          </a:xfrm>
          <a:custGeom>
            <a:avLst/>
            <a:gdLst/>
            <a:ahLst/>
            <a:cxnLst>
              <a:cxn ang="0">
                <a:pos x="0" y="253795"/>
              </a:cxn>
              <a:cxn ang="0">
                <a:pos x="161402353" y="24680"/>
              </a:cxn>
              <a:cxn ang="0">
                <a:pos x="325766287" y="249477"/>
              </a:cxn>
              <a:cxn ang="0">
                <a:pos x="493387770" y="20359"/>
              </a:cxn>
              <a:cxn ang="0">
                <a:pos x="657751704" y="253795"/>
              </a:cxn>
              <a:cxn ang="0">
                <a:pos x="822214294" y="15829"/>
              </a:cxn>
              <a:cxn ang="0">
                <a:pos x="965057914" y="249477"/>
              </a:cxn>
              <a:cxn ang="0">
                <a:pos x="1151139474" y="15829"/>
              </a:cxn>
              <a:cxn ang="0">
                <a:pos x="1312541828" y="245159"/>
              </a:cxn>
              <a:cxn ang="0">
                <a:pos x="1480064654" y="24680"/>
              </a:cxn>
              <a:cxn ang="0">
                <a:pos x="1647587481" y="258325"/>
              </a:cxn>
              <a:cxn ang="0">
                <a:pos x="1812050071" y="15829"/>
              </a:cxn>
              <a:cxn ang="0">
                <a:pos x="1973353768" y="262643"/>
              </a:cxn>
              <a:cxn ang="0">
                <a:pos x="2103758814" y="46683"/>
              </a:cxn>
              <a:cxn ang="0">
                <a:pos x="2116197388"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29706" name="文本框 8"/>
          <p:cNvSpPr txBox="1"/>
          <p:nvPr/>
        </p:nvSpPr>
        <p:spPr>
          <a:xfrm>
            <a:off x="0" y="5280025"/>
            <a:ext cx="9144000"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2800" b="1">
                <a:solidFill>
                  <a:srgbClr val="4F0FBD"/>
                </a:solidFill>
                <a:latin typeface="宋体" panose="02010600030101010101" pitchFamily="2" charset="-122"/>
              </a:rPr>
              <a:t>①</a:t>
            </a:r>
            <a:r>
              <a:rPr lang="zh-CN" altLang="en-US" sz="2800" b="1">
                <a:solidFill>
                  <a:srgbClr val="4F0FBD"/>
                </a:solidFill>
                <a:latin typeface="黑体" panose="02010609060101010101" pitchFamily="49" charset="-122"/>
                <a:ea typeface="黑体" panose="02010609060101010101" pitchFamily="49" charset="-122"/>
              </a:rPr>
              <a:t>这到底是什么原因呢？</a:t>
            </a:r>
            <a:endParaRPr lang="zh-CN" altLang="en-US" sz="2800" b="1">
              <a:solidFill>
                <a:srgbClr val="4F0FBD"/>
              </a:solidFill>
              <a:latin typeface="黑体" panose="02010609060101010101" pitchFamily="49" charset="-122"/>
              <a:ea typeface="黑体" panose="02010609060101010101" pitchFamily="49" charset="-122"/>
            </a:endParaRPr>
          </a:p>
          <a:p>
            <a:pPr marL="0" lvl="0" indent="0" eaLnBrk="1" hangingPunct="1">
              <a:buFont typeface="Arial" panose="020B0604020202020204"/>
            </a:pPr>
            <a:r>
              <a:rPr lang="en-US" altLang="zh-CN" sz="2800" b="1">
                <a:solidFill>
                  <a:srgbClr val="4F0FBD"/>
                </a:solidFill>
                <a:latin typeface="黑体" panose="02010609060101010101" pitchFamily="49" charset="-122"/>
                <a:ea typeface="黑体" panose="02010609060101010101" pitchFamily="49" charset="-122"/>
              </a:rPr>
              <a:t>②</a:t>
            </a:r>
            <a:r>
              <a:rPr lang="zh-CN" altLang="en-US" sz="2800" b="1">
                <a:solidFill>
                  <a:srgbClr val="4F0FBD"/>
                </a:solidFill>
                <a:latin typeface="黑体" panose="02010609060101010101" pitchFamily="49" charset="-122"/>
                <a:ea typeface="黑体" panose="02010609060101010101" pitchFamily="49" charset="-122"/>
              </a:rPr>
              <a:t>大颅榄树的种子发芽需要渡渡鸟的肠胃软化；</a:t>
            </a:r>
            <a:endParaRPr lang="zh-CN" altLang="en-US" sz="2800" b="1">
              <a:solidFill>
                <a:srgbClr val="4F0FBD"/>
              </a:solidFill>
              <a:latin typeface="黑体" panose="02010609060101010101" pitchFamily="49" charset="-122"/>
              <a:ea typeface="黑体" panose="02010609060101010101" pitchFamily="49" charset="-122"/>
            </a:endParaRPr>
          </a:p>
          <a:p>
            <a:pPr marL="0" lvl="0" indent="0" eaLnBrk="1" hangingPunct="1">
              <a:buFont typeface="Arial" panose="020B0604020202020204"/>
            </a:pPr>
            <a:r>
              <a:rPr lang="en-US" altLang="zh-CN" sz="2800" b="1">
                <a:solidFill>
                  <a:srgbClr val="4F0FBD"/>
                </a:solidFill>
                <a:latin typeface="黑体" panose="02010609060101010101" pitchFamily="49" charset="-122"/>
                <a:ea typeface="黑体" panose="02010609060101010101" pitchFamily="49" charset="-122"/>
              </a:rPr>
              <a:t>③ </a:t>
            </a:r>
            <a:r>
              <a:rPr lang="zh-CN" altLang="en-US" sz="2800" b="1">
                <a:solidFill>
                  <a:srgbClr val="4F0FBD"/>
                </a:solidFill>
                <a:latin typeface="黑体" panose="02010609060101010101" pitchFamily="49" charset="-122"/>
                <a:ea typeface="黑体" panose="02010609060101010101" pitchFamily="49" charset="-122"/>
              </a:rPr>
              <a:t>如果被证实是真的，则大颅榄树灭绝的疑团会被解开</a:t>
            </a:r>
            <a:r>
              <a:rPr lang="zh-CN" altLang="en-US" sz="2800" b="1">
                <a:solidFill>
                  <a:srgbClr val="4F0FBD"/>
                </a:solidFill>
                <a:latin typeface="宋体" panose="02010600030101010101" pitchFamily="2" charset="-122"/>
              </a:rPr>
              <a:t>。</a:t>
            </a:r>
            <a:endParaRPr lang="zh-CN" altLang="en-US" sz="2800" b="1">
              <a:solidFill>
                <a:srgbClr val="4F0FBD"/>
              </a:solidFill>
              <a:latin typeface="宋体" panose="02010600030101010101" pitchFamily="2" charset="-122"/>
            </a:endParaRPr>
          </a:p>
        </p:txBody>
      </p:sp>
      <p:sp>
        <p:nvSpPr>
          <p:cNvPr id="29707" name="Text Box 5"/>
          <p:cNvSpPr txBox="1"/>
          <p:nvPr/>
        </p:nvSpPr>
        <p:spPr>
          <a:xfrm>
            <a:off x="0" y="6211888"/>
            <a:ext cx="3771900" cy="64611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latin typeface="宋体" panose="02010600030101010101" pitchFamily="2" charset="-122"/>
                <a:ea typeface="微软雅黑" panose="020B0503020204020204" pitchFamily="34" charset="-122"/>
                <a:sym typeface="宋体" panose="02010600030101010101" pitchFamily="2" charset="-122"/>
              </a:rPr>
              <a:t>规律总结一：</a:t>
            </a:r>
            <a:endParaRPr lang="zh-CN" altLang="en-US" sz="3600" b="1">
              <a:latin typeface="宋体" panose="02010600030101010101" pitchFamily="2" charset="-122"/>
              <a:ea typeface="微软雅黑" panose="020B0503020204020204" pitchFamily="34" charset="-122"/>
              <a:sym typeface="宋体" panose="02010600030101010101" pitchFamily="2" charset="-122"/>
            </a:endParaRPr>
          </a:p>
        </p:txBody>
      </p:sp>
      <p:sp>
        <p:nvSpPr>
          <p:cNvPr id="29708" name="Text Box 6"/>
          <p:cNvSpPr txBox="1"/>
          <p:nvPr/>
        </p:nvSpPr>
        <p:spPr>
          <a:xfrm>
            <a:off x="2713038" y="6213475"/>
            <a:ext cx="5402262"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solidFill>
                  <a:srgbClr val="FF0000"/>
                </a:solidFill>
                <a:latin typeface="宋体" panose="02010600030101010101" pitchFamily="2" charset="-122"/>
                <a:ea typeface="微软雅黑" panose="020B0503020204020204" pitchFamily="34" charset="-122"/>
                <a:sym typeface="宋体" panose="02010600030101010101" pitchFamily="2" charset="-122"/>
              </a:rPr>
              <a:t>关注标点、句式</a:t>
            </a:r>
            <a:endParaRPr lang="zh-CN" altLang="en-US" sz="3600" b="1">
              <a:solidFill>
                <a:srgbClr val="FF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29709" name="曲线 22"/>
          <p:cNvSpPr>
            <a:spLocks noChangeAspect="1"/>
          </p:cNvSpPr>
          <p:nvPr/>
        </p:nvSpPr>
        <p:spPr bwMode="auto">
          <a:xfrm>
            <a:off x="255588" y="3827463"/>
            <a:ext cx="1598612" cy="82550"/>
          </a:xfrm>
          <a:custGeom>
            <a:avLst/>
            <a:gdLst/>
            <a:ahLst/>
            <a:cxnLst>
              <a:cxn ang="0">
                <a:pos x="0" y="297856"/>
              </a:cxn>
              <a:cxn ang="0">
                <a:pos x="8955632" y="28965"/>
              </a:cxn>
              <a:cxn ang="0">
                <a:pos x="18075565" y="292789"/>
              </a:cxn>
              <a:cxn ang="0">
                <a:pos x="27376305" y="23894"/>
              </a:cxn>
              <a:cxn ang="0">
                <a:pos x="36496238" y="297856"/>
              </a:cxn>
              <a:cxn ang="0">
                <a:pos x="45621722" y="18578"/>
              </a:cxn>
              <a:cxn ang="0">
                <a:pos x="53547581" y="292789"/>
              </a:cxn>
              <a:cxn ang="0">
                <a:pos x="63872542" y="18578"/>
              </a:cxn>
              <a:cxn ang="0">
                <a:pos x="72828174" y="287721"/>
              </a:cxn>
              <a:cxn ang="0">
                <a:pos x="82123437" y="28965"/>
              </a:cxn>
              <a:cxn ang="0">
                <a:pos x="91418699" y="303173"/>
              </a:cxn>
              <a:cxn ang="0">
                <a:pos x="100544110" y="18578"/>
              </a:cxn>
              <a:cxn ang="0">
                <a:pos x="109494265" y="308240"/>
              </a:cxn>
              <a:cxn ang="0">
                <a:pos x="116729982" y="54785"/>
              </a:cxn>
              <a:cxn ang="0">
                <a:pos x="117420124" y="3426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29710" name="曲线 22"/>
          <p:cNvSpPr>
            <a:spLocks noChangeAspect="1"/>
          </p:cNvSpPr>
          <p:nvPr/>
        </p:nvSpPr>
        <p:spPr bwMode="auto">
          <a:xfrm flipV="1">
            <a:off x="373063" y="3314700"/>
            <a:ext cx="8326437" cy="93663"/>
          </a:xfrm>
          <a:custGeom>
            <a:avLst/>
            <a:gdLst/>
            <a:ahLst/>
            <a:cxnLst>
              <a:cxn ang="0">
                <a:pos x="0" y="383450"/>
              </a:cxn>
              <a:cxn ang="0">
                <a:pos x="242956566" y="37287"/>
              </a:cxn>
              <a:cxn ang="0">
                <a:pos x="490371244" y="376924"/>
              </a:cxn>
              <a:cxn ang="0">
                <a:pos x="742689269" y="30761"/>
              </a:cxn>
              <a:cxn ang="0">
                <a:pos x="990103948" y="383450"/>
              </a:cxn>
              <a:cxn ang="0">
                <a:pos x="1237667038" y="23919"/>
              </a:cxn>
              <a:cxn ang="0">
                <a:pos x="1452687251" y="376924"/>
              </a:cxn>
              <a:cxn ang="0">
                <a:pos x="1732793217" y="23919"/>
              </a:cxn>
              <a:cxn ang="0">
                <a:pos x="1975749783" y="370402"/>
              </a:cxn>
              <a:cxn ang="0">
                <a:pos x="2147483646" y="37287"/>
              </a:cxn>
              <a:cxn ang="0">
                <a:pos x="2147483646" y="390297"/>
              </a:cxn>
              <a:cxn ang="0">
                <a:pos x="2147483646" y="23919"/>
              </a:cxn>
              <a:cxn ang="0">
                <a:pos x="2147483646" y="396819"/>
              </a:cxn>
              <a:cxn ang="0">
                <a:pos x="2147483646" y="70529"/>
              </a:cxn>
              <a:cxn ang="0">
                <a:pos x="2147483646" y="44113"/>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linds(horizontal)">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706">
                                            <p:txEl>
                                              <p:charRg st="0" end="18"/>
                                            </p:txEl>
                                          </p:spTgt>
                                        </p:tgtEl>
                                        <p:attrNameLst>
                                          <p:attrName>style.visibility</p:attrName>
                                        </p:attrNameLst>
                                      </p:cBhvr>
                                      <p:to>
                                        <p:strVal val="visible"/>
                                      </p:to>
                                    </p:set>
                                    <p:anim calcmode="lin" valueType="num">
                                      <p:cBhvr additive="base">
                                        <p:cTn id="12" dur="500" fill="hold"/>
                                        <p:tgtEl>
                                          <p:spTgt spid="29706">
                                            <p:txEl>
                                              <p:charRg st="0" end="1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9706">
                                            <p:txEl>
                                              <p:charRg st="0" end="18"/>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9700"/>
                                        </p:tgtEl>
                                        <p:attrNameLst>
                                          <p:attrName>style.visibility</p:attrName>
                                        </p:attrNameLst>
                                      </p:cBhvr>
                                      <p:to>
                                        <p:strVal val="visible"/>
                                      </p:to>
                                    </p:set>
                                    <p:anim calcmode="lin" valueType="num">
                                      <p:cBhvr additive="base">
                                        <p:cTn id="18" dur="500" fill="hold"/>
                                        <p:tgtEl>
                                          <p:spTgt spid="29700"/>
                                        </p:tgtEl>
                                        <p:attrNameLst>
                                          <p:attrName>ppt_x</p:attrName>
                                        </p:attrNameLst>
                                      </p:cBhvr>
                                      <p:tavLst>
                                        <p:tav tm="0">
                                          <p:val>
                                            <p:strVal val="#ppt_x"/>
                                          </p:val>
                                        </p:tav>
                                        <p:tav tm="100000">
                                          <p:val>
                                            <p:strVal val="#ppt_x"/>
                                          </p:val>
                                        </p:tav>
                                      </p:tavLst>
                                    </p:anim>
                                    <p:anim calcmode="lin" valueType="num">
                                      <p:cBhvr additive="base">
                                        <p:cTn id="19" dur="500" fill="hold"/>
                                        <p:tgtEl>
                                          <p:spTgt spid="2970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9704"/>
                                        </p:tgtEl>
                                        <p:attrNameLst>
                                          <p:attrName>style.visibility</p:attrName>
                                        </p:attrNameLst>
                                      </p:cBhvr>
                                      <p:to>
                                        <p:strVal val="visible"/>
                                      </p:to>
                                    </p:set>
                                    <p:anim calcmode="lin" valueType="num">
                                      <p:cBhvr additive="base">
                                        <p:cTn id="24" dur="500" fill="hold"/>
                                        <p:tgtEl>
                                          <p:spTgt spid="29704"/>
                                        </p:tgtEl>
                                        <p:attrNameLst>
                                          <p:attrName>ppt_x</p:attrName>
                                        </p:attrNameLst>
                                      </p:cBhvr>
                                      <p:tavLst>
                                        <p:tav tm="0">
                                          <p:val>
                                            <p:strVal val="#ppt_x"/>
                                          </p:val>
                                        </p:tav>
                                        <p:tav tm="100000">
                                          <p:val>
                                            <p:strVal val="#ppt_x"/>
                                          </p:val>
                                        </p:tav>
                                      </p:tavLst>
                                    </p:anim>
                                    <p:anim calcmode="lin" valueType="num">
                                      <p:cBhvr additive="base">
                                        <p:cTn id="25" dur="500" fill="hold"/>
                                        <p:tgtEl>
                                          <p:spTgt spid="2970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9705"/>
                                        </p:tgtEl>
                                        <p:attrNameLst>
                                          <p:attrName>style.visibility</p:attrName>
                                        </p:attrNameLst>
                                      </p:cBhvr>
                                      <p:to>
                                        <p:strVal val="visible"/>
                                      </p:to>
                                    </p:set>
                                    <p:anim calcmode="lin" valueType="num">
                                      <p:cBhvr additive="base">
                                        <p:cTn id="30" dur="500" fill="hold"/>
                                        <p:tgtEl>
                                          <p:spTgt spid="29705"/>
                                        </p:tgtEl>
                                        <p:attrNameLst>
                                          <p:attrName>ppt_x</p:attrName>
                                        </p:attrNameLst>
                                      </p:cBhvr>
                                      <p:tavLst>
                                        <p:tav tm="0">
                                          <p:val>
                                            <p:strVal val="#ppt_x"/>
                                          </p:val>
                                        </p:tav>
                                        <p:tav tm="100000">
                                          <p:val>
                                            <p:strVal val="#ppt_x"/>
                                          </p:val>
                                        </p:tav>
                                      </p:tavLst>
                                    </p:anim>
                                    <p:anim calcmode="lin" valueType="num">
                                      <p:cBhvr additive="base">
                                        <p:cTn id="31" dur="500" fill="hold"/>
                                        <p:tgtEl>
                                          <p:spTgt spid="2970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9706">
                                            <p:txEl>
                                              <p:charRg st="18" end="40"/>
                                            </p:txEl>
                                          </p:spTgt>
                                        </p:tgtEl>
                                        <p:attrNameLst>
                                          <p:attrName>style.visibility</p:attrName>
                                        </p:attrNameLst>
                                      </p:cBhvr>
                                      <p:to>
                                        <p:strVal val="visible"/>
                                      </p:to>
                                    </p:set>
                                    <p:anim calcmode="lin" valueType="num">
                                      <p:cBhvr additive="base">
                                        <p:cTn id="36" dur="500" fill="hold"/>
                                        <p:tgtEl>
                                          <p:spTgt spid="29706">
                                            <p:txEl>
                                              <p:charRg st="18" end="4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9706">
                                            <p:txEl>
                                              <p:charRg st="18" end="4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9710"/>
                                        </p:tgtEl>
                                        <p:attrNameLst>
                                          <p:attrName>style.visibility</p:attrName>
                                        </p:attrNameLst>
                                      </p:cBhvr>
                                      <p:to>
                                        <p:strVal val="visible"/>
                                      </p:to>
                                    </p:set>
                                    <p:anim calcmode="lin" valueType="num">
                                      <p:cBhvr>
                                        <p:cTn id="42" dur="500" fill="hold"/>
                                        <p:tgtEl>
                                          <p:spTgt spid="29710"/>
                                        </p:tgtEl>
                                        <p:attrNameLst>
                                          <p:attrName>ppt_x</p:attrName>
                                        </p:attrNameLst>
                                      </p:cBhvr>
                                      <p:tavLst>
                                        <p:tav tm="0">
                                          <p:val>
                                            <p:strVal val="#ppt_x"/>
                                          </p:val>
                                        </p:tav>
                                        <p:tav tm="100000">
                                          <p:val>
                                            <p:strVal val="#ppt_x"/>
                                          </p:val>
                                        </p:tav>
                                      </p:tavLst>
                                    </p:anim>
                                    <p:anim calcmode="lin" valueType="num">
                                      <p:cBhvr>
                                        <p:cTn id="43" dur="500" fill="hold"/>
                                        <p:tgtEl>
                                          <p:spTgt spid="297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9709"/>
                                        </p:tgtEl>
                                        <p:attrNameLst>
                                          <p:attrName>style.visibility</p:attrName>
                                        </p:attrNameLst>
                                      </p:cBhvr>
                                      <p:to>
                                        <p:strVal val="visible"/>
                                      </p:to>
                                    </p:set>
                                    <p:anim calcmode="lin" valueType="num">
                                      <p:cBhvr additive="base">
                                        <p:cTn id="48" dur="500" fill="hold"/>
                                        <p:tgtEl>
                                          <p:spTgt spid="29709"/>
                                        </p:tgtEl>
                                        <p:attrNameLst>
                                          <p:attrName>ppt_x</p:attrName>
                                        </p:attrNameLst>
                                      </p:cBhvr>
                                      <p:tavLst>
                                        <p:tav tm="0">
                                          <p:val>
                                            <p:strVal val="#ppt_x"/>
                                          </p:val>
                                        </p:tav>
                                        <p:tav tm="100000">
                                          <p:val>
                                            <p:strVal val="#ppt_x"/>
                                          </p:val>
                                        </p:tav>
                                      </p:tavLst>
                                    </p:anim>
                                    <p:anim calcmode="lin" valueType="num">
                                      <p:cBhvr additive="base">
                                        <p:cTn id="49" dur="500" fill="hold"/>
                                        <p:tgtEl>
                                          <p:spTgt spid="2970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9701"/>
                                        </p:tgtEl>
                                        <p:attrNameLst>
                                          <p:attrName>style.visibility</p:attrName>
                                        </p:attrNameLst>
                                      </p:cBhvr>
                                      <p:to>
                                        <p:strVal val="visible"/>
                                      </p:to>
                                    </p:set>
                                    <p:anim calcmode="lin" valueType="num">
                                      <p:cBhvr additive="base">
                                        <p:cTn id="54" dur="500" fill="hold"/>
                                        <p:tgtEl>
                                          <p:spTgt spid="29701"/>
                                        </p:tgtEl>
                                        <p:attrNameLst>
                                          <p:attrName>ppt_x</p:attrName>
                                        </p:attrNameLst>
                                      </p:cBhvr>
                                      <p:tavLst>
                                        <p:tav tm="0">
                                          <p:val>
                                            <p:strVal val="#ppt_x"/>
                                          </p:val>
                                        </p:tav>
                                        <p:tav tm="100000">
                                          <p:val>
                                            <p:strVal val="#ppt_x"/>
                                          </p:val>
                                        </p:tav>
                                      </p:tavLst>
                                    </p:anim>
                                    <p:anim calcmode="lin" valueType="num">
                                      <p:cBhvr additive="base">
                                        <p:cTn id="55"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9702"/>
                                        </p:tgtEl>
                                        <p:attrNameLst>
                                          <p:attrName>style.visibility</p:attrName>
                                        </p:attrNameLst>
                                      </p:cBhvr>
                                      <p:to>
                                        <p:strVal val="visible"/>
                                      </p:to>
                                    </p:set>
                                    <p:anim calcmode="lin" valueType="num">
                                      <p:cBhvr additive="base">
                                        <p:cTn id="60" dur="500" fill="hold"/>
                                        <p:tgtEl>
                                          <p:spTgt spid="29702"/>
                                        </p:tgtEl>
                                        <p:attrNameLst>
                                          <p:attrName>ppt_x</p:attrName>
                                        </p:attrNameLst>
                                      </p:cBhvr>
                                      <p:tavLst>
                                        <p:tav tm="0">
                                          <p:val>
                                            <p:strVal val="#ppt_x"/>
                                          </p:val>
                                        </p:tav>
                                        <p:tav tm="100000">
                                          <p:val>
                                            <p:strVal val="#ppt_x"/>
                                          </p:val>
                                        </p:tav>
                                      </p:tavLst>
                                    </p:anim>
                                    <p:anim calcmode="lin" valueType="num">
                                      <p:cBhvr additive="base">
                                        <p:cTn id="61"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9703"/>
                                        </p:tgtEl>
                                        <p:attrNameLst>
                                          <p:attrName>style.visibility</p:attrName>
                                        </p:attrNameLst>
                                      </p:cBhvr>
                                      <p:to>
                                        <p:strVal val="visible"/>
                                      </p:to>
                                    </p:set>
                                    <p:anim calcmode="lin" valueType="num">
                                      <p:cBhvr additive="base">
                                        <p:cTn id="66" dur="500" fill="hold"/>
                                        <p:tgtEl>
                                          <p:spTgt spid="29703"/>
                                        </p:tgtEl>
                                        <p:attrNameLst>
                                          <p:attrName>ppt_x</p:attrName>
                                        </p:attrNameLst>
                                      </p:cBhvr>
                                      <p:tavLst>
                                        <p:tav tm="0">
                                          <p:val>
                                            <p:strVal val="#ppt_x"/>
                                          </p:val>
                                        </p:tav>
                                        <p:tav tm="100000">
                                          <p:val>
                                            <p:strVal val="#ppt_x"/>
                                          </p:val>
                                        </p:tav>
                                      </p:tavLst>
                                    </p:anim>
                                    <p:anim calcmode="lin" valueType="num">
                                      <p:cBhvr additive="base">
                                        <p:cTn id="67"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9706">
                                            <p:txEl>
                                              <p:charRg st="40" end="61"/>
                                            </p:txEl>
                                          </p:spTgt>
                                        </p:tgtEl>
                                        <p:attrNameLst>
                                          <p:attrName>style.visibility</p:attrName>
                                        </p:attrNameLst>
                                      </p:cBhvr>
                                      <p:to>
                                        <p:strVal val="visible"/>
                                      </p:to>
                                    </p:set>
                                    <p:anim calcmode="lin" valueType="num">
                                      <p:cBhvr additive="base">
                                        <p:cTn id="72" dur="500" fill="hold"/>
                                        <p:tgtEl>
                                          <p:spTgt spid="29706">
                                            <p:txEl>
                                              <p:charRg st="40" end="61"/>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29706">
                                            <p:txEl>
                                              <p:charRg st="40" end="61"/>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9707"/>
                                        </p:tgtEl>
                                        <p:attrNameLst>
                                          <p:attrName>style.visibility</p:attrName>
                                        </p:attrNameLst>
                                      </p:cBhvr>
                                      <p:to>
                                        <p:strVal val="visible"/>
                                      </p:to>
                                    </p:set>
                                    <p:anim calcmode="lin" valueType="num">
                                      <p:cBhvr additive="base">
                                        <p:cTn id="78" dur="500" fill="hold"/>
                                        <p:tgtEl>
                                          <p:spTgt spid="29707"/>
                                        </p:tgtEl>
                                        <p:attrNameLst>
                                          <p:attrName>ppt_x</p:attrName>
                                        </p:attrNameLst>
                                      </p:cBhvr>
                                      <p:tavLst>
                                        <p:tav tm="0">
                                          <p:val>
                                            <p:strVal val="#ppt_x"/>
                                          </p:val>
                                        </p:tav>
                                        <p:tav tm="100000">
                                          <p:val>
                                            <p:strVal val="#ppt_x"/>
                                          </p:val>
                                        </p:tav>
                                      </p:tavLst>
                                    </p:anim>
                                    <p:anim calcmode="lin" valueType="num">
                                      <p:cBhvr additive="base">
                                        <p:cTn id="79" dur="500" fill="hold"/>
                                        <p:tgtEl>
                                          <p:spTgt spid="29707"/>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9708"/>
                                        </p:tgtEl>
                                        <p:attrNameLst>
                                          <p:attrName>style.visibility</p:attrName>
                                        </p:attrNameLst>
                                      </p:cBhvr>
                                      <p:to>
                                        <p:strVal val="visible"/>
                                      </p:to>
                                    </p:set>
                                    <p:anim calcmode="lin" valueType="num">
                                      <p:cBhvr additive="base">
                                        <p:cTn id="84" dur="500" fill="hold"/>
                                        <p:tgtEl>
                                          <p:spTgt spid="29708"/>
                                        </p:tgtEl>
                                        <p:attrNameLst>
                                          <p:attrName>ppt_x</p:attrName>
                                        </p:attrNameLst>
                                      </p:cBhvr>
                                      <p:tavLst>
                                        <p:tav tm="0">
                                          <p:val>
                                            <p:strVal val="#ppt_x"/>
                                          </p:val>
                                        </p:tav>
                                        <p:tav tm="100000">
                                          <p:val>
                                            <p:strVal val="#ppt_x"/>
                                          </p:val>
                                        </p:tav>
                                      </p:tavLst>
                                    </p:anim>
                                    <p:anim calcmode="lin" valueType="num">
                                      <p:cBhvr additive="base">
                                        <p:cTn id="85" dur="500" fill="hold"/>
                                        <p:tgtEl>
                                          <p:spTgt spid="297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sp>
        <p:nvSpPr>
          <p:cNvPr id="30723" name="Text Box 3"/>
          <p:cNvSpPr txBox="1"/>
          <p:nvPr/>
        </p:nvSpPr>
        <p:spPr>
          <a:xfrm>
            <a:off x="7772400" y="6400800"/>
            <a:ext cx="1295400" cy="368300"/>
          </a:xfrm>
          <a:prstGeom prst="rect">
            <a:avLst/>
          </a:prstGeom>
          <a:solidFill>
            <a:schemeClr val="folHlink"/>
          </a:solidFill>
          <a:ln>
            <a:no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0724" name="Text Box 4"/>
          <p:cNvSpPr txBox="1"/>
          <p:nvPr/>
        </p:nvSpPr>
        <p:spPr>
          <a:xfrm>
            <a:off x="685800" y="1981200"/>
            <a:ext cx="8012113" cy="44005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latin typeface="黑体" panose="02010609060101010101" pitchFamily="49" charset="-122"/>
                <a:ea typeface="黑体" panose="02010609060101010101" pitchFamily="49" charset="-122"/>
              </a:rPr>
              <a:t>  </a:t>
            </a:r>
            <a:r>
              <a:rPr lang="zh-CN" altLang="en-US" sz="2800" b="1">
                <a:latin typeface="微软雅黑" panose="020B0503020204020204" pitchFamily="34" charset="-122"/>
                <a:ea typeface="微软雅黑" panose="020B0503020204020204" pitchFamily="34" charset="-122"/>
              </a:rPr>
              <a:t>     命运总是与人一同存在的</a:t>
            </a:r>
            <a:r>
              <a:rPr lang="zh-CN" altLang="en-US" sz="2400" b="1">
                <a:latin typeface="微软雅黑" panose="020B0503020204020204" pitchFamily="34" charset="-122"/>
                <a:ea typeface="黑体" panose="02010609060101010101" pitchFamily="49" charset="-122"/>
              </a:rPr>
              <a:t>。</a:t>
            </a:r>
            <a:r>
              <a:rPr lang="zh-CN" altLang="en-US" sz="2800" b="1" u="sng">
                <a:solidFill>
                  <a:srgbClr val="FF0000"/>
                </a:solidFill>
                <a:latin typeface="微软雅黑" panose="020B0503020204020204" pitchFamily="34" charset="-122"/>
                <a:ea typeface="黑体" panose="02010609060101010101" pitchFamily="49" charset="-122"/>
              </a:rPr>
              <a:t>①</a:t>
            </a:r>
            <a:r>
              <a:rPr lang="zh-CN" altLang="en-US" sz="2400" b="1" u="sng">
                <a:solidFill>
                  <a:srgbClr val="FF0000"/>
                </a:solidFill>
                <a:latin typeface="微软雅黑" panose="020B0503020204020204" pitchFamily="34" charset="-122"/>
                <a:ea typeface="黑体" panose="02010609060101010101" pitchFamily="49" charset="-122"/>
              </a:rPr>
              <a:t>                         </a:t>
            </a:r>
            <a:r>
              <a:rPr lang="zh-CN" altLang="en-US" sz="900" b="1" u="sng">
                <a:solidFill>
                  <a:srgbClr val="FF0000"/>
                </a:solidFill>
                <a:latin typeface="微软雅黑" panose="020B0503020204020204" pitchFamily="34" charset="-122"/>
                <a:ea typeface="黑体" panose="02010609060101010101" pitchFamily="49" charset="-122"/>
              </a:rPr>
              <a:t> </a:t>
            </a:r>
            <a:r>
              <a:rPr lang="zh-CN" altLang="en-US" sz="100" b="1" u="sng">
                <a:solidFill>
                  <a:srgbClr val="FF0000"/>
                </a:solidFill>
                <a:latin typeface="微软雅黑" panose="020B0503020204020204" pitchFamily="34" charset="-122"/>
                <a:ea typeface="微软雅黑" panose="020B0503020204020204" pitchFamily="34" charset="-122"/>
              </a:rPr>
              <a:t>。</a:t>
            </a:r>
            <a:r>
              <a:rPr lang="zh-CN" altLang="en-US" sz="2800" b="1">
                <a:solidFill>
                  <a:srgbClr val="FF0000"/>
                </a:solidFill>
                <a:latin typeface="微软雅黑" panose="020B0503020204020204" pitchFamily="34" charset="-122"/>
                <a:ea typeface="微软雅黑" panose="020B0503020204020204" pitchFamily="34" charset="-122"/>
              </a:rPr>
              <a:t>                </a:t>
            </a:r>
            <a:endParaRPr lang="zh-CN" altLang="en-US" sz="2800" b="1">
              <a:solidFill>
                <a:srgbClr val="FF0000"/>
              </a:solidFill>
              <a:latin typeface="微软雅黑" panose="020B0503020204020204" pitchFamily="34" charset="-122"/>
              <a:ea typeface="微软雅黑" panose="020B0503020204020204" pitchFamily="34" charset="-122"/>
            </a:endParaRPr>
          </a:p>
          <a:p>
            <a:pPr marL="0" lvl="0" indent="0" eaLnBrk="1" hangingPunct="1">
              <a:buFont typeface="Arial" panose="020B0604020202020204"/>
            </a:pPr>
            <a:r>
              <a:rPr lang="zh-CN" altLang="en-US" sz="2800" b="1" u="sng">
                <a:solidFill>
                  <a:srgbClr val="FF0000"/>
                </a:solidFill>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虽然有时它深不可测</a:t>
            </a:r>
            <a:r>
              <a:rPr lang="zh-CN" altLang="en-US" sz="2800" b="1">
                <a:latin typeface="微软雅黑" panose="020B0503020204020204" pitchFamily="34" charset="-122"/>
                <a:ea typeface="幼圆" panose="02010509060101010101" pitchFamily="49" charset="-122"/>
              </a:rPr>
              <a:t>；</a:t>
            </a:r>
            <a:r>
              <a:rPr lang="zh-CN" altLang="en-US" sz="2800" b="1">
                <a:latin typeface="微软雅黑" panose="020B0503020204020204" pitchFamily="34" charset="-122"/>
                <a:ea typeface="微软雅黑" panose="020B0503020204020204" pitchFamily="34" charset="-122"/>
              </a:rPr>
              <a:t>不要惧怕命运的无常</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虽然有时它来去无踪。因为命运有一半在你手里</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只有另一半才在上帝的手里。在你绝望的时候</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solidFill>
                  <a:srgbClr val="FF0000"/>
                </a:solidFill>
                <a:latin typeface="微软雅黑" panose="020B0503020204020204" pitchFamily="34" charset="-122"/>
                <a:ea typeface="微软雅黑" panose="020B0503020204020204" pitchFamily="34" charset="-122"/>
              </a:rPr>
              <a:t>②</a:t>
            </a:r>
            <a:r>
              <a:rPr lang="zh-CN" altLang="en-US" sz="2800" b="1" u="sng">
                <a:solidFill>
                  <a:srgbClr val="FF0000"/>
                </a:solidFill>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幼圆" panose="02010509060101010101" pitchFamily="49" charset="-122"/>
              </a:rPr>
              <a:t>；</a:t>
            </a:r>
            <a:r>
              <a:rPr lang="zh-CN" altLang="en-US" sz="2800" b="1">
                <a:latin typeface="微软雅黑" panose="020B0503020204020204" pitchFamily="34" charset="-122"/>
                <a:ea typeface="微软雅黑" panose="020B0503020204020204" pitchFamily="34" charset="-122"/>
              </a:rPr>
              <a:t>在你得意忘形的时候</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别忘了上帝手里还有另一半的命运。你的恐惧越放大</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你手中掌握的那一半越小</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你失去的也就越多</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你的努力越超常</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你手里掌握的那一半越大</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微软雅黑" panose="020B0503020204020204" pitchFamily="34" charset="-122"/>
                <a:ea typeface="微软雅黑" panose="020B0503020204020204" pitchFamily="34" charset="-122"/>
              </a:rPr>
              <a:t>你获得的也就越丰硕。因此</a:t>
            </a:r>
            <a:r>
              <a:rPr lang="zh-CN" altLang="en-US" sz="2800" b="1">
                <a:latin typeface="微软雅黑" panose="020B0503020204020204" pitchFamily="34" charset="-122"/>
                <a:ea typeface="幼圆" panose="02010509060101010101" pitchFamily="49" charset="-122"/>
              </a:rPr>
              <a:t>，</a:t>
            </a:r>
            <a:r>
              <a:rPr lang="zh-CN" altLang="en-US" sz="2800" b="1">
                <a:latin typeface="微软雅黑" panose="020B0503020204020204" pitchFamily="34" charset="-122"/>
                <a:ea typeface="微软雅黑" panose="020B0503020204020204" pitchFamily="34" charset="-122"/>
              </a:rPr>
              <a:t>人的一生的全部意义就在于：</a:t>
            </a:r>
            <a:r>
              <a:rPr lang="zh-CN" altLang="en-US" sz="2800" b="1">
                <a:solidFill>
                  <a:srgbClr val="FF0000"/>
                </a:solidFill>
                <a:latin typeface="微软雅黑" panose="020B0503020204020204" pitchFamily="34" charset="-122"/>
                <a:ea typeface="微软雅黑" panose="020B0503020204020204" pitchFamily="34" charset="-122"/>
              </a:rPr>
              <a:t>③</a:t>
            </a:r>
            <a:r>
              <a:rPr lang="zh-CN" altLang="en-US" sz="2800" b="1" u="sng">
                <a:solidFill>
                  <a:srgbClr val="FF0000"/>
                </a:solidFill>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a:t>
            </a:r>
            <a:endParaRPr lang="zh-CN" altLang="en-US" sz="2800" b="1">
              <a:latin typeface="微软雅黑" panose="020B0503020204020204" pitchFamily="34" charset="-122"/>
              <a:ea typeface="幼圆" panose="02010509060101010101" pitchFamily="49" charset="-122"/>
              <a:sym typeface="Arial" panose="020B0604020202020204" pitchFamily="34" charset="0"/>
            </a:endParaRPr>
          </a:p>
        </p:txBody>
      </p:sp>
      <p:sp>
        <p:nvSpPr>
          <p:cNvPr id="30725" name="Text Box 7"/>
          <p:cNvSpPr txBox="1"/>
          <p:nvPr/>
        </p:nvSpPr>
        <p:spPr>
          <a:xfrm>
            <a:off x="762000" y="1905000"/>
            <a:ext cx="7861300" cy="9445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                                                         </a:t>
            </a:r>
            <a:r>
              <a:rPr lang="zh-CN" altLang="en-US" sz="2800" b="1">
                <a:solidFill>
                  <a:srgbClr val="FF0000"/>
                </a:solidFill>
                <a:latin typeface="微软雅黑" panose="020B0503020204020204" pitchFamily="34" charset="-122"/>
                <a:ea typeface="微软雅黑" panose="020B0503020204020204" pitchFamily="34" charset="-122"/>
                <a:sym typeface="Times New Roman" panose="02020603050405020304" pitchFamily="18" charset="0"/>
              </a:rPr>
              <a:t>   </a:t>
            </a: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不要惧怕命运</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的神秘</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0726" name="Text Box 8"/>
          <p:cNvSpPr txBox="1"/>
          <p:nvPr/>
        </p:nvSpPr>
        <p:spPr>
          <a:xfrm>
            <a:off x="1143000" y="3657600"/>
            <a:ext cx="4500563" cy="5238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别忘了你手里有一半的命运  </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0727" name="Text Box 9"/>
          <p:cNvSpPr txBox="1"/>
          <p:nvPr/>
        </p:nvSpPr>
        <p:spPr>
          <a:xfrm>
            <a:off x="3571875" y="5715000"/>
            <a:ext cx="5572125" cy="517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用你手中拥有的去获取上帝掌握的</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0728" name="Oval 10"/>
          <p:cNvSpPr/>
          <p:nvPr/>
        </p:nvSpPr>
        <p:spPr>
          <a:xfrm>
            <a:off x="5337175" y="2590800"/>
            <a:ext cx="306388" cy="3048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0729" name="Oval 11"/>
          <p:cNvSpPr/>
          <p:nvPr/>
        </p:nvSpPr>
        <p:spPr>
          <a:xfrm>
            <a:off x="5715000" y="3810000"/>
            <a:ext cx="306388" cy="382588"/>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0730" name="Oval 12"/>
          <p:cNvSpPr/>
          <p:nvPr/>
        </p:nvSpPr>
        <p:spPr>
          <a:xfrm>
            <a:off x="5187950" y="5410200"/>
            <a:ext cx="1143000" cy="457200"/>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0731" name="曲线 22"/>
          <p:cNvSpPr>
            <a:spLocks noChangeAspect="1"/>
          </p:cNvSpPr>
          <p:nvPr/>
        </p:nvSpPr>
        <p:spPr bwMode="auto">
          <a:xfrm>
            <a:off x="762000" y="3200400"/>
            <a:ext cx="4043363" cy="76200"/>
          </a:xfrm>
          <a:custGeom>
            <a:avLst/>
            <a:gdLst/>
            <a:ahLst/>
            <a:cxnLst>
              <a:cxn ang="0">
                <a:pos x="0" y="253795"/>
              </a:cxn>
              <a:cxn ang="0">
                <a:pos x="57292207" y="24680"/>
              </a:cxn>
              <a:cxn ang="0">
                <a:pos x="115635689" y="249477"/>
              </a:cxn>
              <a:cxn ang="0">
                <a:pos x="175135460" y="20359"/>
              </a:cxn>
              <a:cxn ang="0">
                <a:pos x="233478942" y="253795"/>
              </a:cxn>
              <a:cxn ang="0">
                <a:pos x="291857429" y="15829"/>
              </a:cxn>
              <a:cxn ang="0">
                <a:pos x="342561950" y="249477"/>
              </a:cxn>
              <a:cxn ang="0">
                <a:pos x="408614403" y="15829"/>
              </a:cxn>
              <a:cxn ang="0">
                <a:pos x="465906797" y="245159"/>
              </a:cxn>
              <a:cxn ang="0">
                <a:pos x="525371564" y="24680"/>
              </a:cxn>
              <a:cxn ang="0">
                <a:pos x="584836330" y="258325"/>
              </a:cxn>
              <a:cxn ang="0">
                <a:pos x="643214817" y="15829"/>
              </a:cxn>
              <a:cxn ang="0">
                <a:pos x="700472019" y="262643"/>
              </a:cxn>
              <a:cxn ang="0">
                <a:pos x="746761225" y="46683"/>
              </a:cxn>
              <a:cxn ang="0">
                <a:pos x="751176540"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32" name="曲线 22"/>
          <p:cNvSpPr>
            <a:spLocks noChangeAspect="1"/>
          </p:cNvSpPr>
          <p:nvPr/>
        </p:nvSpPr>
        <p:spPr bwMode="auto">
          <a:xfrm>
            <a:off x="5867400" y="2819400"/>
            <a:ext cx="2822575" cy="76200"/>
          </a:xfrm>
          <a:custGeom>
            <a:avLst/>
            <a:gdLst/>
            <a:ahLst/>
            <a:cxnLst>
              <a:cxn ang="0">
                <a:pos x="0" y="253795"/>
              </a:cxn>
              <a:cxn ang="0">
                <a:pos x="27919056" y="24680"/>
              </a:cxn>
              <a:cxn ang="0">
                <a:pos x="56350488" y="249477"/>
              </a:cxn>
              <a:cxn ang="0">
                <a:pos x="85345259" y="20359"/>
              </a:cxn>
              <a:cxn ang="0">
                <a:pos x="113776692" y="253795"/>
              </a:cxn>
              <a:cxn ang="0">
                <a:pos x="142225111" y="15829"/>
              </a:cxn>
              <a:cxn ang="0">
                <a:pos x="166934011" y="249477"/>
              </a:cxn>
              <a:cxn ang="0">
                <a:pos x="199121951" y="15829"/>
              </a:cxn>
              <a:cxn ang="0">
                <a:pos x="227041138" y="245159"/>
              </a:cxn>
              <a:cxn ang="0">
                <a:pos x="256018921" y="24680"/>
              </a:cxn>
              <a:cxn ang="0">
                <a:pos x="284996704" y="258325"/>
              </a:cxn>
              <a:cxn ang="0">
                <a:pos x="313445124" y="15829"/>
              </a:cxn>
              <a:cxn ang="0">
                <a:pos x="341347193" y="262643"/>
              </a:cxn>
              <a:cxn ang="0">
                <a:pos x="363904402" y="46683"/>
              </a:cxn>
              <a:cxn ang="0">
                <a:pos x="366055962"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33" name="曲线 22"/>
          <p:cNvSpPr>
            <a:spLocks noChangeAspect="1"/>
          </p:cNvSpPr>
          <p:nvPr/>
        </p:nvSpPr>
        <p:spPr bwMode="auto">
          <a:xfrm>
            <a:off x="5715000" y="4114800"/>
            <a:ext cx="2822575" cy="76200"/>
          </a:xfrm>
          <a:custGeom>
            <a:avLst/>
            <a:gdLst/>
            <a:ahLst/>
            <a:cxnLst>
              <a:cxn ang="0">
                <a:pos x="0" y="253795"/>
              </a:cxn>
              <a:cxn ang="0">
                <a:pos x="27919056" y="24680"/>
              </a:cxn>
              <a:cxn ang="0">
                <a:pos x="56350488" y="249477"/>
              </a:cxn>
              <a:cxn ang="0">
                <a:pos x="85345259" y="20359"/>
              </a:cxn>
              <a:cxn ang="0">
                <a:pos x="113776692" y="253795"/>
              </a:cxn>
              <a:cxn ang="0">
                <a:pos x="142225111" y="15829"/>
              </a:cxn>
              <a:cxn ang="0">
                <a:pos x="166934011" y="249477"/>
              </a:cxn>
              <a:cxn ang="0">
                <a:pos x="199121951" y="15829"/>
              </a:cxn>
              <a:cxn ang="0">
                <a:pos x="227041138" y="245159"/>
              </a:cxn>
              <a:cxn ang="0">
                <a:pos x="256018921" y="24680"/>
              </a:cxn>
              <a:cxn ang="0">
                <a:pos x="284996704" y="258325"/>
              </a:cxn>
              <a:cxn ang="0">
                <a:pos x="313445124" y="15829"/>
              </a:cxn>
              <a:cxn ang="0">
                <a:pos x="341347193" y="262643"/>
              </a:cxn>
              <a:cxn ang="0">
                <a:pos x="363904402" y="46683"/>
              </a:cxn>
              <a:cxn ang="0">
                <a:pos x="366055962"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34" name="曲线 22"/>
          <p:cNvSpPr>
            <a:spLocks noChangeAspect="1"/>
          </p:cNvSpPr>
          <p:nvPr/>
        </p:nvSpPr>
        <p:spPr bwMode="auto">
          <a:xfrm>
            <a:off x="838200" y="4572000"/>
            <a:ext cx="5953125" cy="76200"/>
          </a:xfrm>
          <a:custGeom>
            <a:avLst/>
            <a:gdLst/>
            <a:ahLst/>
            <a:cxnLst>
              <a:cxn ang="0">
                <a:pos x="0" y="253795"/>
              </a:cxn>
              <a:cxn ang="0">
                <a:pos x="124193763" y="24680"/>
              </a:cxn>
              <a:cxn ang="0">
                <a:pos x="250666526" y="249477"/>
              </a:cxn>
              <a:cxn ang="0">
                <a:pos x="379645940" y="20359"/>
              </a:cxn>
              <a:cxn ang="0">
                <a:pos x="506118702" y="253795"/>
              </a:cxn>
              <a:cxn ang="0">
                <a:pos x="632667257" y="15829"/>
              </a:cxn>
              <a:cxn ang="0">
                <a:pos x="742580686" y="249477"/>
              </a:cxn>
              <a:cxn ang="0">
                <a:pos x="885764642" y="15829"/>
              </a:cxn>
              <a:cxn ang="0">
                <a:pos x="1009958405" y="245159"/>
              </a:cxn>
              <a:cxn ang="0">
                <a:pos x="1138861751" y="24680"/>
              </a:cxn>
              <a:cxn ang="0">
                <a:pos x="1267765098" y="258325"/>
              </a:cxn>
              <a:cxn ang="0">
                <a:pos x="1394313928" y="15829"/>
              </a:cxn>
              <a:cxn ang="0">
                <a:pos x="1518431899" y="262643"/>
              </a:cxn>
              <a:cxn ang="0">
                <a:pos x="1618774301" y="46683"/>
              </a:cxn>
              <a:cxn ang="0">
                <a:pos x="1628345328"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35" name="Oval 17"/>
          <p:cNvSpPr/>
          <p:nvPr/>
        </p:nvSpPr>
        <p:spPr>
          <a:xfrm>
            <a:off x="2911475" y="5924550"/>
            <a:ext cx="377825" cy="382588"/>
          </a:xfrm>
          <a:prstGeom prst="ellipse">
            <a:avLst/>
          </a:prstGeom>
          <a:noFill/>
          <a:ln w="1016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0736" name="文本框 1"/>
          <p:cNvSpPr txBox="1"/>
          <p:nvPr/>
        </p:nvSpPr>
        <p:spPr>
          <a:xfrm>
            <a:off x="762000" y="838200"/>
            <a:ext cx="7848600" cy="1200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a:t>         </a:t>
            </a:r>
            <a:r>
              <a:rPr lang="zh-CN" altLang="en-US" sz="2400" b="1">
                <a:solidFill>
                  <a:srgbClr val="0000FF"/>
                </a:solidFill>
              </a:rPr>
              <a:t> 在下面一段文字横线处补写恰当的语句，使整段文字语意完整连贯，内容贴切，逻辑严密。每处不超过18个字。</a:t>
            </a:r>
            <a:endParaRPr lang="zh-CN" altLang="en-US" sz="2400" b="1">
              <a:solidFill>
                <a:srgbClr val="0000FF"/>
              </a:solidFill>
            </a:endParaRPr>
          </a:p>
        </p:txBody>
      </p:sp>
      <p:sp>
        <p:nvSpPr>
          <p:cNvPr id="30737" name="矩形 16"/>
          <p:cNvSpPr/>
          <p:nvPr/>
        </p:nvSpPr>
        <p:spPr>
          <a:xfrm>
            <a:off x="457200" y="304800"/>
            <a:ext cx="2362200" cy="5842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0000FF"/>
                </a:solidFill>
              </a:rPr>
              <a:t>对点练习：</a:t>
            </a:r>
            <a:endParaRPr lang="zh-CN" altLang="en-US" sz="3200" b="1"/>
          </a:p>
        </p:txBody>
      </p:sp>
      <p:sp>
        <p:nvSpPr>
          <p:cNvPr id="30738" name="曲线 22"/>
          <p:cNvSpPr>
            <a:spLocks noChangeAspect="1"/>
          </p:cNvSpPr>
          <p:nvPr/>
        </p:nvSpPr>
        <p:spPr bwMode="auto">
          <a:xfrm>
            <a:off x="838200" y="4940300"/>
            <a:ext cx="7696200" cy="98425"/>
          </a:xfrm>
          <a:custGeom>
            <a:avLst/>
            <a:gdLst/>
            <a:ahLst/>
            <a:cxnLst>
              <a:cxn ang="0">
                <a:pos x="0" y="423433"/>
              </a:cxn>
              <a:cxn ang="0">
                <a:pos x="207569364" y="41174"/>
              </a:cxn>
              <a:cxn ang="0">
                <a:pos x="418946923" y="416228"/>
              </a:cxn>
              <a:cxn ang="0">
                <a:pos x="634514278" y="33970"/>
              </a:cxn>
              <a:cxn ang="0">
                <a:pos x="845892192" y="423433"/>
              </a:cxn>
              <a:cxn ang="0">
                <a:pos x="1057396952" y="26411"/>
              </a:cxn>
              <a:cxn ang="0">
                <a:pos x="1241098832" y="416228"/>
              </a:cxn>
              <a:cxn ang="0">
                <a:pos x="1480406470" y="26411"/>
              </a:cxn>
              <a:cxn ang="0">
                <a:pos x="1687975835" y="409024"/>
              </a:cxn>
              <a:cxn ang="0">
                <a:pos x="1903415989" y="41174"/>
              </a:cxn>
              <a:cxn ang="0">
                <a:pos x="2118856499" y="430992"/>
              </a:cxn>
              <a:cxn ang="0">
                <a:pos x="2147483646" y="26411"/>
              </a:cxn>
              <a:cxn ang="0">
                <a:pos x="2147483646" y="438196"/>
              </a:cxn>
              <a:cxn ang="0">
                <a:pos x="2147483646" y="77883"/>
              </a:cxn>
              <a:cxn ang="0">
                <a:pos x="2147483646" y="48711"/>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39" name="曲线 22"/>
          <p:cNvSpPr>
            <a:spLocks noChangeAspect="1"/>
          </p:cNvSpPr>
          <p:nvPr/>
        </p:nvSpPr>
        <p:spPr bwMode="auto">
          <a:xfrm>
            <a:off x="838200" y="5387975"/>
            <a:ext cx="7696200" cy="98425"/>
          </a:xfrm>
          <a:custGeom>
            <a:avLst/>
            <a:gdLst/>
            <a:ahLst/>
            <a:cxnLst>
              <a:cxn ang="0">
                <a:pos x="0" y="423433"/>
              </a:cxn>
              <a:cxn ang="0">
                <a:pos x="207569364" y="41174"/>
              </a:cxn>
              <a:cxn ang="0">
                <a:pos x="418946923" y="416228"/>
              </a:cxn>
              <a:cxn ang="0">
                <a:pos x="634514278" y="33970"/>
              </a:cxn>
              <a:cxn ang="0">
                <a:pos x="845892192" y="423433"/>
              </a:cxn>
              <a:cxn ang="0">
                <a:pos x="1057396952" y="26411"/>
              </a:cxn>
              <a:cxn ang="0">
                <a:pos x="1241098832" y="416228"/>
              </a:cxn>
              <a:cxn ang="0">
                <a:pos x="1480406470" y="26411"/>
              </a:cxn>
              <a:cxn ang="0">
                <a:pos x="1687975835" y="409024"/>
              </a:cxn>
              <a:cxn ang="0">
                <a:pos x="1903415989" y="41174"/>
              </a:cxn>
              <a:cxn ang="0">
                <a:pos x="2118856499" y="430992"/>
              </a:cxn>
              <a:cxn ang="0">
                <a:pos x="2147483646" y="26411"/>
              </a:cxn>
              <a:cxn ang="0">
                <a:pos x="2147483646" y="438196"/>
              </a:cxn>
              <a:cxn ang="0">
                <a:pos x="2147483646" y="77883"/>
              </a:cxn>
              <a:cxn ang="0">
                <a:pos x="2147483646" y="48711"/>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
        <p:nvSpPr>
          <p:cNvPr id="30740" name="曲线 22"/>
          <p:cNvSpPr>
            <a:spLocks noChangeAspect="1"/>
          </p:cNvSpPr>
          <p:nvPr/>
        </p:nvSpPr>
        <p:spPr bwMode="auto">
          <a:xfrm>
            <a:off x="762000" y="5791200"/>
            <a:ext cx="4117975" cy="76200"/>
          </a:xfrm>
          <a:custGeom>
            <a:avLst/>
            <a:gdLst/>
            <a:ahLst/>
            <a:cxnLst>
              <a:cxn ang="0">
                <a:pos x="0" y="253795"/>
              </a:cxn>
              <a:cxn ang="0">
                <a:pos x="59426192" y="24680"/>
              </a:cxn>
              <a:cxn ang="0">
                <a:pos x="119942695" y="249477"/>
              </a:cxn>
              <a:cxn ang="0">
                <a:pos x="181658748" y="20359"/>
              </a:cxn>
              <a:cxn ang="0">
                <a:pos x="242175250" y="253795"/>
              </a:cxn>
              <a:cxn ang="0">
                <a:pos x="302728166" y="15829"/>
              </a:cxn>
              <a:cxn ang="0">
                <a:pos x="355321189" y="249477"/>
              </a:cxn>
              <a:cxn ang="0">
                <a:pos x="423833998" y="15829"/>
              </a:cxn>
              <a:cxn ang="0">
                <a:pos x="483259999" y="245159"/>
              </a:cxn>
              <a:cxn ang="0">
                <a:pos x="544939639" y="24680"/>
              </a:cxn>
              <a:cxn ang="0">
                <a:pos x="606619279" y="258325"/>
              </a:cxn>
              <a:cxn ang="0">
                <a:pos x="667172194" y="15829"/>
              </a:cxn>
              <a:cxn ang="0">
                <a:pos x="726561973" y="262643"/>
              </a:cxn>
              <a:cxn ang="0">
                <a:pos x="774575464" y="46683"/>
              </a:cxn>
              <a:cxn ang="0">
                <a:pos x="779155186" y="29196"/>
              </a:cxn>
            </a:cxnLst>
            <a:rect l="l" t="t" r="r" b="b"/>
            <a:pathLst>
              <a:path w="21600" h="21600">
                <a:moveTo>
                  <a:pt x="0" y="20393"/>
                </a:moveTo>
                <a:cubicBezTo>
                  <a:pt x="293" y="16344"/>
                  <a:pt x="975" y="2049"/>
                  <a:pt x="1635" y="1983"/>
                </a:cubicBezTo>
                <a:cubicBezTo>
                  <a:pt x="2295" y="1917"/>
                  <a:pt x="2627" y="20112"/>
                  <a:pt x="3300" y="20046"/>
                </a:cubicBezTo>
                <a:cubicBezTo>
                  <a:pt x="3973" y="19980"/>
                  <a:pt x="4325" y="1570"/>
                  <a:pt x="4998" y="1636"/>
                </a:cubicBezTo>
                <a:cubicBezTo>
                  <a:pt x="5672" y="1702"/>
                  <a:pt x="5997" y="20459"/>
                  <a:pt x="6663" y="20393"/>
                </a:cubicBezTo>
                <a:cubicBezTo>
                  <a:pt x="7329" y="20327"/>
                  <a:pt x="7707" y="1338"/>
                  <a:pt x="8329" y="1272"/>
                </a:cubicBezTo>
                <a:cubicBezTo>
                  <a:pt x="8951" y="1206"/>
                  <a:pt x="9110" y="20046"/>
                  <a:pt x="9776" y="20046"/>
                </a:cubicBezTo>
                <a:cubicBezTo>
                  <a:pt x="10442" y="20046"/>
                  <a:pt x="10956" y="1338"/>
                  <a:pt x="11661" y="1272"/>
                </a:cubicBezTo>
                <a:cubicBezTo>
                  <a:pt x="12365" y="1206"/>
                  <a:pt x="12630" y="19550"/>
                  <a:pt x="13296" y="19699"/>
                </a:cubicBezTo>
                <a:cubicBezTo>
                  <a:pt x="13962" y="19848"/>
                  <a:pt x="14314" y="1768"/>
                  <a:pt x="14993" y="1983"/>
                </a:cubicBezTo>
                <a:cubicBezTo>
                  <a:pt x="15672" y="2198"/>
                  <a:pt x="16017" y="20905"/>
                  <a:pt x="16690" y="20757"/>
                </a:cubicBezTo>
                <a:cubicBezTo>
                  <a:pt x="17363" y="20608"/>
                  <a:pt x="17696" y="1206"/>
                  <a:pt x="18356" y="1272"/>
                </a:cubicBezTo>
                <a:cubicBezTo>
                  <a:pt x="19016" y="1338"/>
                  <a:pt x="19399" y="20608"/>
                  <a:pt x="19990" y="21104"/>
                </a:cubicBezTo>
                <a:cubicBezTo>
                  <a:pt x="20582" y="21600"/>
                  <a:pt x="21022" y="7502"/>
                  <a:pt x="21311" y="3751"/>
                </a:cubicBezTo>
                <a:cubicBezTo>
                  <a:pt x="21600" y="0"/>
                  <a:pt x="21438" y="2280"/>
                  <a:pt x="21437" y="2346"/>
                </a:cubicBezTo>
              </a:path>
            </a:pathLst>
          </a:custGeom>
          <a:noFill/>
          <a:ln w="63500">
            <a:solidFill>
              <a:srgbClr val="FF0000"/>
            </a:solidFill>
            <a:roun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8"/>
                                        </p:tgtEl>
                                        <p:attrNameLst>
                                          <p:attrName>style.visibility</p:attrName>
                                        </p:attrNameLst>
                                      </p:cBhvr>
                                      <p:to>
                                        <p:strVal val="visible"/>
                                      </p:to>
                                    </p:set>
                                    <p:anim calcmode="lin" valueType="num">
                                      <p:cBhvr additive="base">
                                        <p:cTn id="7" dur="500" fill="hold"/>
                                        <p:tgtEl>
                                          <p:spTgt spid="30728"/>
                                        </p:tgtEl>
                                        <p:attrNameLst>
                                          <p:attrName>ppt_x</p:attrName>
                                        </p:attrNameLst>
                                      </p:cBhvr>
                                      <p:tavLst>
                                        <p:tav tm="0">
                                          <p:val>
                                            <p:strVal val="#ppt_x"/>
                                          </p:val>
                                        </p:tav>
                                        <p:tav tm="100000">
                                          <p:val>
                                            <p:strVal val="#ppt_x"/>
                                          </p:val>
                                        </p:tav>
                                      </p:tavLst>
                                    </p:anim>
                                    <p:anim calcmode="lin" valueType="num">
                                      <p:cBhvr additive="base">
                                        <p:cTn id="8" dur="500" fill="hold"/>
                                        <p:tgtEl>
                                          <p:spTgt spid="307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32"/>
                                        </p:tgtEl>
                                        <p:attrNameLst>
                                          <p:attrName>style.visibility</p:attrName>
                                        </p:attrNameLst>
                                      </p:cBhvr>
                                      <p:to>
                                        <p:strVal val="visible"/>
                                      </p:to>
                                    </p:set>
                                    <p:anim calcmode="lin" valueType="num">
                                      <p:cBhvr additive="base">
                                        <p:cTn id="13" dur="500" fill="hold"/>
                                        <p:tgtEl>
                                          <p:spTgt spid="30732"/>
                                        </p:tgtEl>
                                        <p:attrNameLst>
                                          <p:attrName>ppt_x</p:attrName>
                                        </p:attrNameLst>
                                      </p:cBhvr>
                                      <p:tavLst>
                                        <p:tav tm="0">
                                          <p:val>
                                            <p:strVal val="#ppt_x"/>
                                          </p:val>
                                        </p:tav>
                                        <p:tav tm="100000">
                                          <p:val>
                                            <p:strVal val="#ppt_x"/>
                                          </p:val>
                                        </p:tav>
                                      </p:tavLst>
                                    </p:anim>
                                    <p:anim calcmode="lin" valueType="num">
                                      <p:cBhvr additive="base">
                                        <p:cTn id="14" dur="500" fill="hold"/>
                                        <p:tgtEl>
                                          <p:spTgt spid="307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31"/>
                                        </p:tgtEl>
                                        <p:attrNameLst>
                                          <p:attrName>style.visibility</p:attrName>
                                        </p:attrNameLst>
                                      </p:cBhvr>
                                      <p:to>
                                        <p:strVal val="visible"/>
                                      </p:to>
                                    </p:set>
                                    <p:anim calcmode="lin" valueType="num">
                                      <p:cBhvr additive="base">
                                        <p:cTn id="19" dur="500" fill="hold"/>
                                        <p:tgtEl>
                                          <p:spTgt spid="30731"/>
                                        </p:tgtEl>
                                        <p:attrNameLst>
                                          <p:attrName>ppt_x</p:attrName>
                                        </p:attrNameLst>
                                      </p:cBhvr>
                                      <p:tavLst>
                                        <p:tav tm="0">
                                          <p:val>
                                            <p:strVal val="#ppt_x"/>
                                          </p:val>
                                        </p:tav>
                                        <p:tav tm="100000">
                                          <p:val>
                                            <p:strVal val="#ppt_x"/>
                                          </p:val>
                                        </p:tav>
                                      </p:tavLst>
                                    </p:anim>
                                    <p:anim calcmode="lin" valueType="num">
                                      <p:cBhvr additive="base">
                                        <p:cTn id="20" dur="500" fill="hold"/>
                                        <p:tgtEl>
                                          <p:spTgt spid="307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25"/>
                                        </p:tgtEl>
                                        <p:attrNameLst>
                                          <p:attrName>style.visibility</p:attrName>
                                        </p:attrNameLst>
                                      </p:cBhvr>
                                      <p:to>
                                        <p:strVal val="visible"/>
                                      </p:to>
                                    </p:set>
                                    <p:anim calcmode="lin" valueType="num">
                                      <p:cBhvr additive="base">
                                        <p:cTn id="25" dur="500" fill="hold"/>
                                        <p:tgtEl>
                                          <p:spTgt spid="30725"/>
                                        </p:tgtEl>
                                        <p:attrNameLst>
                                          <p:attrName>ppt_x</p:attrName>
                                        </p:attrNameLst>
                                      </p:cBhvr>
                                      <p:tavLst>
                                        <p:tav tm="0">
                                          <p:val>
                                            <p:strVal val="#ppt_x"/>
                                          </p:val>
                                        </p:tav>
                                        <p:tav tm="100000">
                                          <p:val>
                                            <p:strVal val="#ppt_x"/>
                                          </p:val>
                                        </p:tav>
                                      </p:tavLst>
                                    </p:anim>
                                    <p:anim calcmode="lin" valueType="num">
                                      <p:cBhvr additive="base">
                                        <p:cTn id="26"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0729"/>
                                        </p:tgtEl>
                                        <p:attrNameLst>
                                          <p:attrName>style.visibility</p:attrName>
                                        </p:attrNameLst>
                                      </p:cBhvr>
                                      <p:to>
                                        <p:strVal val="visible"/>
                                      </p:to>
                                    </p:set>
                                    <p:anim calcmode="lin" valueType="num">
                                      <p:cBhvr additive="base">
                                        <p:cTn id="31" dur="500" fill="hold"/>
                                        <p:tgtEl>
                                          <p:spTgt spid="30729"/>
                                        </p:tgtEl>
                                        <p:attrNameLst>
                                          <p:attrName>ppt_x</p:attrName>
                                        </p:attrNameLst>
                                      </p:cBhvr>
                                      <p:tavLst>
                                        <p:tav tm="0">
                                          <p:val>
                                            <p:strVal val="#ppt_x"/>
                                          </p:val>
                                        </p:tav>
                                        <p:tav tm="100000">
                                          <p:val>
                                            <p:strVal val="#ppt_x"/>
                                          </p:val>
                                        </p:tav>
                                      </p:tavLst>
                                    </p:anim>
                                    <p:anim calcmode="lin" valueType="num">
                                      <p:cBhvr additive="base">
                                        <p:cTn id="32" dur="500" fill="hold"/>
                                        <p:tgtEl>
                                          <p:spTgt spid="3072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0733"/>
                                        </p:tgtEl>
                                        <p:attrNameLst>
                                          <p:attrName>style.visibility</p:attrName>
                                        </p:attrNameLst>
                                      </p:cBhvr>
                                      <p:to>
                                        <p:strVal val="visible"/>
                                      </p:to>
                                    </p:set>
                                    <p:anim calcmode="lin" valueType="num">
                                      <p:cBhvr additive="base">
                                        <p:cTn id="37" dur="500" fill="hold"/>
                                        <p:tgtEl>
                                          <p:spTgt spid="30733"/>
                                        </p:tgtEl>
                                        <p:attrNameLst>
                                          <p:attrName>ppt_x</p:attrName>
                                        </p:attrNameLst>
                                      </p:cBhvr>
                                      <p:tavLst>
                                        <p:tav tm="0">
                                          <p:val>
                                            <p:strVal val="#ppt_x"/>
                                          </p:val>
                                        </p:tav>
                                        <p:tav tm="100000">
                                          <p:val>
                                            <p:strVal val="#ppt_x"/>
                                          </p:val>
                                        </p:tav>
                                      </p:tavLst>
                                    </p:anim>
                                    <p:anim calcmode="lin" valueType="num">
                                      <p:cBhvr additive="base">
                                        <p:cTn id="38" dur="500" fill="hold"/>
                                        <p:tgtEl>
                                          <p:spTgt spid="3073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0734"/>
                                        </p:tgtEl>
                                        <p:attrNameLst>
                                          <p:attrName>style.visibility</p:attrName>
                                        </p:attrNameLst>
                                      </p:cBhvr>
                                      <p:to>
                                        <p:strVal val="visible"/>
                                      </p:to>
                                    </p:set>
                                    <p:anim calcmode="lin" valueType="num">
                                      <p:cBhvr additive="base">
                                        <p:cTn id="43" dur="500" fill="hold"/>
                                        <p:tgtEl>
                                          <p:spTgt spid="30734"/>
                                        </p:tgtEl>
                                        <p:attrNameLst>
                                          <p:attrName>ppt_x</p:attrName>
                                        </p:attrNameLst>
                                      </p:cBhvr>
                                      <p:tavLst>
                                        <p:tav tm="0">
                                          <p:val>
                                            <p:strVal val="#ppt_x"/>
                                          </p:val>
                                        </p:tav>
                                        <p:tav tm="100000">
                                          <p:val>
                                            <p:strVal val="#ppt_x"/>
                                          </p:val>
                                        </p:tav>
                                      </p:tavLst>
                                    </p:anim>
                                    <p:anim calcmode="lin" valueType="num">
                                      <p:cBhvr additive="base">
                                        <p:cTn id="44" dur="500" fill="hold"/>
                                        <p:tgtEl>
                                          <p:spTgt spid="3073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0726"/>
                                        </p:tgtEl>
                                        <p:attrNameLst>
                                          <p:attrName>style.visibility</p:attrName>
                                        </p:attrNameLst>
                                      </p:cBhvr>
                                      <p:to>
                                        <p:strVal val="visible"/>
                                      </p:to>
                                    </p:set>
                                    <p:anim calcmode="lin" valueType="num">
                                      <p:cBhvr additive="base">
                                        <p:cTn id="49" dur="500" fill="hold"/>
                                        <p:tgtEl>
                                          <p:spTgt spid="30726"/>
                                        </p:tgtEl>
                                        <p:attrNameLst>
                                          <p:attrName>ppt_x</p:attrName>
                                        </p:attrNameLst>
                                      </p:cBhvr>
                                      <p:tavLst>
                                        <p:tav tm="0">
                                          <p:val>
                                            <p:strVal val="#ppt_x"/>
                                          </p:val>
                                        </p:tav>
                                        <p:tav tm="100000">
                                          <p:val>
                                            <p:strVal val="#ppt_x"/>
                                          </p:val>
                                        </p:tav>
                                      </p:tavLst>
                                    </p:anim>
                                    <p:anim calcmode="lin" valueType="num">
                                      <p:cBhvr additive="base">
                                        <p:cTn id="50"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0738"/>
                                        </p:tgtEl>
                                        <p:attrNameLst>
                                          <p:attrName>style.visibility</p:attrName>
                                        </p:attrNameLst>
                                      </p:cBhvr>
                                      <p:to>
                                        <p:strVal val="visible"/>
                                      </p:to>
                                    </p:set>
                                    <p:anim calcmode="lin" valueType="num">
                                      <p:cBhvr>
                                        <p:cTn id="55" dur="500" fill="hold"/>
                                        <p:tgtEl>
                                          <p:spTgt spid="30738"/>
                                        </p:tgtEl>
                                        <p:attrNameLst>
                                          <p:attrName>ppt_x</p:attrName>
                                        </p:attrNameLst>
                                      </p:cBhvr>
                                      <p:tavLst>
                                        <p:tav tm="0">
                                          <p:val>
                                            <p:strVal val="#ppt_x"/>
                                          </p:val>
                                        </p:tav>
                                        <p:tav tm="100000">
                                          <p:val>
                                            <p:strVal val="#ppt_x"/>
                                          </p:val>
                                        </p:tav>
                                      </p:tavLst>
                                    </p:anim>
                                    <p:anim calcmode="lin" valueType="num">
                                      <p:cBhvr>
                                        <p:cTn id="56" dur="500" fill="hold"/>
                                        <p:tgtEl>
                                          <p:spTgt spid="3073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0739"/>
                                        </p:tgtEl>
                                        <p:attrNameLst>
                                          <p:attrName>style.visibility</p:attrName>
                                        </p:attrNameLst>
                                      </p:cBhvr>
                                      <p:to>
                                        <p:strVal val="visible"/>
                                      </p:to>
                                    </p:set>
                                    <p:anim calcmode="lin" valueType="num">
                                      <p:cBhvr>
                                        <p:cTn id="61" dur="500" fill="hold"/>
                                        <p:tgtEl>
                                          <p:spTgt spid="30739"/>
                                        </p:tgtEl>
                                        <p:attrNameLst>
                                          <p:attrName>ppt_x</p:attrName>
                                        </p:attrNameLst>
                                      </p:cBhvr>
                                      <p:tavLst>
                                        <p:tav tm="0">
                                          <p:val>
                                            <p:strVal val="#ppt_x"/>
                                          </p:val>
                                        </p:tav>
                                        <p:tav tm="100000">
                                          <p:val>
                                            <p:strVal val="#ppt_x"/>
                                          </p:val>
                                        </p:tav>
                                      </p:tavLst>
                                    </p:anim>
                                    <p:anim calcmode="lin" valueType="num">
                                      <p:cBhvr>
                                        <p:cTn id="62" dur="500" fill="hold"/>
                                        <p:tgtEl>
                                          <p:spTgt spid="3073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0740"/>
                                        </p:tgtEl>
                                        <p:attrNameLst>
                                          <p:attrName>style.visibility</p:attrName>
                                        </p:attrNameLst>
                                      </p:cBhvr>
                                      <p:to>
                                        <p:strVal val="visible"/>
                                      </p:to>
                                    </p:set>
                                    <p:anim calcmode="lin" valueType="num">
                                      <p:cBhvr>
                                        <p:cTn id="67" dur="500" fill="hold"/>
                                        <p:tgtEl>
                                          <p:spTgt spid="30740"/>
                                        </p:tgtEl>
                                        <p:attrNameLst>
                                          <p:attrName>ppt_x</p:attrName>
                                        </p:attrNameLst>
                                      </p:cBhvr>
                                      <p:tavLst>
                                        <p:tav tm="0">
                                          <p:val>
                                            <p:strVal val="#ppt_x"/>
                                          </p:val>
                                        </p:tav>
                                        <p:tav tm="100000">
                                          <p:val>
                                            <p:strVal val="#ppt_x"/>
                                          </p:val>
                                        </p:tav>
                                      </p:tavLst>
                                    </p:anim>
                                    <p:anim calcmode="lin" valueType="num">
                                      <p:cBhvr>
                                        <p:cTn id="68" dur="500" fill="hold"/>
                                        <p:tgtEl>
                                          <p:spTgt spid="3074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0730"/>
                                        </p:tgtEl>
                                        <p:attrNameLst>
                                          <p:attrName>style.visibility</p:attrName>
                                        </p:attrNameLst>
                                      </p:cBhvr>
                                      <p:to>
                                        <p:strVal val="visible"/>
                                      </p:to>
                                    </p:set>
                                    <p:anim calcmode="lin" valueType="num">
                                      <p:cBhvr additive="base">
                                        <p:cTn id="73" dur="500" fill="hold"/>
                                        <p:tgtEl>
                                          <p:spTgt spid="30730"/>
                                        </p:tgtEl>
                                        <p:attrNameLst>
                                          <p:attrName>ppt_x</p:attrName>
                                        </p:attrNameLst>
                                      </p:cBhvr>
                                      <p:tavLst>
                                        <p:tav tm="0">
                                          <p:val>
                                            <p:strVal val="#ppt_x"/>
                                          </p:val>
                                        </p:tav>
                                        <p:tav tm="100000">
                                          <p:val>
                                            <p:strVal val="#ppt_x"/>
                                          </p:val>
                                        </p:tav>
                                      </p:tavLst>
                                    </p:anim>
                                    <p:anim calcmode="lin" valueType="num">
                                      <p:cBhvr additive="base">
                                        <p:cTn id="74" dur="500" fill="hold"/>
                                        <p:tgtEl>
                                          <p:spTgt spid="3073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0735"/>
                                        </p:tgtEl>
                                        <p:attrNameLst>
                                          <p:attrName>style.visibility</p:attrName>
                                        </p:attrNameLst>
                                      </p:cBhvr>
                                      <p:to>
                                        <p:strVal val="visible"/>
                                      </p:to>
                                    </p:set>
                                    <p:anim calcmode="lin" valueType="num">
                                      <p:cBhvr additive="base">
                                        <p:cTn id="79" dur="500" fill="hold"/>
                                        <p:tgtEl>
                                          <p:spTgt spid="30735"/>
                                        </p:tgtEl>
                                        <p:attrNameLst>
                                          <p:attrName>ppt_x</p:attrName>
                                        </p:attrNameLst>
                                      </p:cBhvr>
                                      <p:tavLst>
                                        <p:tav tm="0">
                                          <p:val>
                                            <p:strVal val="#ppt_x"/>
                                          </p:val>
                                        </p:tav>
                                        <p:tav tm="100000">
                                          <p:val>
                                            <p:strVal val="#ppt_x"/>
                                          </p:val>
                                        </p:tav>
                                      </p:tavLst>
                                    </p:anim>
                                    <p:anim calcmode="lin" valueType="num">
                                      <p:cBhvr additive="base">
                                        <p:cTn id="80" dur="500" fill="hold"/>
                                        <p:tgtEl>
                                          <p:spTgt spid="3073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0727"/>
                                        </p:tgtEl>
                                        <p:attrNameLst>
                                          <p:attrName>style.visibility</p:attrName>
                                        </p:attrNameLst>
                                      </p:cBhvr>
                                      <p:to>
                                        <p:strVal val="visible"/>
                                      </p:to>
                                    </p:set>
                                    <p:anim calcmode="lin" valueType="num">
                                      <p:cBhvr additive="base">
                                        <p:cTn id="85" dur="500" fill="hold"/>
                                        <p:tgtEl>
                                          <p:spTgt spid="30727"/>
                                        </p:tgtEl>
                                        <p:attrNameLst>
                                          <p:attrName>ppt_x</p:attrName>
                                        </p:attrNameLst>
                                      </p:cBhvr>
                                      <p:tavLst>
                                        <p:tav tm="0">
                                          <p:val>
                                            <p:strVal val="#ppt_x"/>
                                          </p:val>
                                        </p:tav>
                                        <p:tav tm="100000">
                                          <p:val>
                                            <p:strVal val="#ppt_x"/>
                                          </p:val>
                                        </p:tav>
                                      </p:tavLst>
                                    </p:anim>
                                    <p:anim calcmode="lin" valueType="num">
                                      <p:cBhvr additive="base">
                                        <p:cTn id="86"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99"/>
          <p:cNvSpPr txBox="1"/>
          <p:nvPr/>
        </p:nvSpPr>
        <p:spPr>
          <a:xfrm>
            <a:off x="-87312" y="0"/>
            <a:ext cx="9231312" cy="43386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66700" lvl="0" indent="-266700" eaLnBrk="1" hangingPunct="1">
              <a:buFont typeface="Arial" panose="020B0604020202020204"/>
            </a:pPr>
            <a:r>
              <a:rPr lang="zh-CN" altLang="en-US" sz="2400" b="1">
                <a:solidFill>
                  <a:srgbClr val="000000"/>
                </a:solidFill>
                <a:latin typeface="宋体" panose="02010600030101010101" pitchFamily="2" charset="-122"/>
              </a:rPr>
              <a:t>【</a:t>
            </a:r>
            <a:r>
              <a:rPr lang="en-US" altLang="zh-CN" sz="2400" b="1">
                <a:solidFill>
                  <a:srgbClr val="000000"/>
                </a:solidFill>
                <a:latin typeface="宋体" panose="02010600030101010101" pitchFamily="2" charset="-122"/>
              </a:rPr>
              <a:t>2016</a:t>
            </a:r>
            <a:r>
              <a:rPr lang="zh-CN" altLang="en-US" sz="2400" b="1">
                <a:solidFill>
                  <a:srgbClr val="000000"/>
                </a:solidFill>
                <a:latin typeface="宋体" panose="02010600030101010101" pitchFamily="2" charset="-122"/>
              </a:rPr>
              <a:t>年高考新课标</a:t>
            </a:r>
            <a:r>
              <a:rPr lang="en-US" altLang="zh-CN" sz="2400" b="1">
                <a:solidFill>
                  <a:srgbClr val="000000"/>
                </a:solidFill>
                <a:latin typeface="宋体" panose="02010600030101010101" pitchFamily="2" charset="-122"/>
              </a:rPr>
              <a:t>Ⅱ</a:t>
            </a:r>
            <a:r>
              <a:rPr lang="zh-CN" altLang="en-US" sz="2400" b="1">
                <a:solidFill>
                  <a:srgbClr val="000000"/>
                </a:solidFill>
                <a:latin typeface="宋体" panose="02010600030101010101" pitchFamily="2" charset="-122"/>
              </a:rPr>
              <a:t>卷】</a:t>
            </a:r>
            <a:r>
              <a:rPr lang="zh-CN" altLang="en-US" sz="2400" b="1">
                <a:solidFill>
                  <a:srgbClr val="0000FF"/>
                </a:solidFill>
                <a:latin typeface="宋体" panose="02010600030101010101" pitchFamily="2" charset="-122"/>
              </a:rPr>
              <a:t>在文字横线处补写恰当的语句，使文字语意连贯，内容贴切，逻辑严密。每处不超过</a:t>
            </a:r>
            <a:r>
              <a:rPr lang="en-US" altLang="zh-CN" sz="2400" b="1">
                <a:solidFill>
                  <a:srgbClr val="0000FF"/>
                </a:solidFill>
                <a:latin typeface="宋体" panose="02010600030101010101" pitchFamily="2" charset="-122"/>
              </a:rPr>
              <a:t>15</a:t>
            </a:r>
            <a:r>
              <a:rPr lang="zh-CN" altLang="en-US" sz="2400" b="1">
                <a:solidFill>
                  <a:srgbClr val="0000FF"/>
                </a:solidFill>
                <a:latin typeface="宋体" panose="02010600030101010101" pitchFamily="2" charset="-122"/>
              </a:rPr>
              <a:t>个字。（</a:t>
            </a:r>
            <a:r>
              <a:rPr lang="en-US" altLang="zh-CN" sz="2400" b="1">
                <a:solidFill>
                  <a:srgbClr val="0000FF"/>
                </a:solidFill>
                <a:latin typeface="宋体" panose="02010600030101010101" pitchFamily="2" charset="-122"/>
              </a:rPr>
              <a:t>5</a:t>
            </a:r>
            <a:r>
              <a:rPr lang="zh-CN" altLang="en-US" sz="2800" b="1">
                <a:solidFill>
                  <a:srgbClr val="0000FF"/>
                </a:solidFill>
                <a:latin typeface="宋体" panose="02010600030101010101" pitchFamily="2" charset="-122"/>
              </a:rPr>
              <a:t>分）</a:t>
            </a:r>
            <a:endParaRPr lang="zh-CN" altLang="en-US" sz="2800" b="1">
              <a:solidFill>
                <a:srgbClr val="0000FF"/>
              </a:solidFill>
              <a:latin typeface="宋体" panose="02010600030101010101" pitchFamily="2" charset="-122"/>
            </a:endParaRPr>
          </a:p>
          <a:p>
            <a:pPr marL="266700" lvl="0" indent="-266700" eaLnBrk="1" hangingPunct="1">
              <a:buFont typeface="Arial" panose="020B0604020202020204"/>
            </a:pPr>
            <a:r>
              <a:rPr lang="zh-CN" altLang="en-US" sz="2400" b="1">
                <a:solidFill>
                  <a:srgbClr val="000000"/>
                </a:solidFill>
                <a:latin typeface="宋体" panose="02010600030101010101" pitchFamily="2" charset="-122"/>
              </a:rPr>
              <a:t>      </a:t>
            </a:r>
            <a:r>
              <a:rPr lang="zh-CN" altLang="en-US" sz="3200" b="1">
                <a:solidFill>
                  <a:srgbClr val="000000"/>
                </a:solidFill>
                <a:latin typeface="宋体" panose="02010600030101010101" pitchFamily="2" charset="-122"/>
              </a:rPr>
              <a:t>气候是一种复杂的自然现象，不仅决定着土壤、植被类型的形成，改变着地表形态，</a:t>
            </a:r>
            <a:r>
              <a:rPr lang="en-US" altLang="zh-CN" sz="3200" b="1" u="sng">
                <a:solidFill>
                  <a:srgbClr val="FF0000"/>
                </a:solidFill>
                <a:latin typeface="宋体" panose="02010600030101010101" pitchFamily="2" charset="-122"/>
              </a:rPr>
              <a:t>①</a:t>
            </a:r>
            <a:r>
              <a:rPr lang="zh-CN" altLang="en-US" sz="3200" b="1">
                <a:solidFill>
                  <a:srgbClr val="000000"/>
                </a:solidFill>
                <a:latin typeface="宋体" panose="02010600030101010101" pitchFamily="2" charset="-122"/>
              </a:rPr>
              <a:t>。人们的生活、生产、建设无不需要考虑气候的影响。气候已成为一种自然资源，供人类充分利用，为人类造福。但是，</a:t>
            </a:r>
            <a:r>
              <a:rPr lang="en-US" altLang="zh-CN" sz="3200" b="1" u="sng">
                <a:solidFill>
                  <a:srgbClr val="FF0000"/>
                </a:solidFill>
                <a:latin typeface="宋体" panose="02010600030101010101" pitchFamily="2" charset="-122"/>
              </a:rPr>
              <a:t>②</a:t>
            </a:r>
            <a:r>
              <a:rPr lang="zh-CN" altLang="en-US" sz="3200" b="1">
                <a:solidFill>
                  <a:srgbClr val="000000"/>
                </a:solidFill>
                <a:latin typeface="宋体" panose="02010600030101010101" pitchFamily="2" charset="-122"/>
              </a:rPr>
              <a:t>，有时会带来某些灾害。所以，人们会利用一些方法，在一定区域内改变气候状况，</a:t>
            </a:r>
            <a:r>
              <a:rPr lang="en-US" altLang="zh-CN" sz="3200" b="1" u="sng">
                <a:solidFill>
                  <a:srgbClr val="FF0000"/>
                </a:solidFill>
                <a:latin typeface="宋体" panose="02010600030101010101" pitchFamily="2" charset="-122"/>
              </a:rPr>
              <a:t>③</a:t>
            </a:r>
            <a:r>
              <a:rPr lang="zh-CN" altLang="en-US" sz="3200" b="1">
                <a:solidFill>
                  <a:srgbClr val="000000"/>
                </a:solidFill>
                <a:latin typeface="宋体" panose="02010600030101010101" pitchFamily="2" charset="-122"/>
              </a:rPr>
              <a:t>。</a:t>
            </a:r>
            <a:endParaRPr lang="zh-CN" altLang="en-US" sz="3200" b="1">
              <a:solidFill>
                <a:srgbClr val="000000"/>
              </a:solidFill>
              <a:latin typeface="宋体" panose="02010600030101010101" pitchFamily="2" charset="-122"/>
            </a:endParaRPr>
          </a:p>
        </p:txBody>
      </p:sp>
      <p:sp>
        <p:nvSpPr>
          <p:cNvPr id="31747" name="Oval 12"/>
          <p:cNvSpPr/>
          <p:nvPr/>
        </p:nvSpPr>
        <p:spPr>
          <a:xfrm>
            <a:off x="6364288" y="925513"/>
            <a:ext cx="874712" cy="288925"/>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1748" name="文本框 1"/>
          <p:cNvSpPr txBox="1"/>
          <p:nvPr/>
        </p:nvSpPr>
        <p:spPr>
          <a:xfrm>
            <a:off x="220663" y="4300538"/>
            <a:ext cx="6573837" cy="15684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66700" lvl="0" indent="-266700" eaLnBrk="1" hangingPunct="1">
              <a:buFont typeface="Arial" panose="020B0604020202020204"/>
            </a:pPr>
            <a:r>
              <a:rPr lang="en-US" altLang="zh-CN" sz="3200" b="1">
                <a:solidFill>
                  <a:srgbClr val="4F0FBD"/>
                </a:solidFill>
                <a:latin typeface="宋体" panose="02010600030101010101" pitchFamily="2" charset="-122"/>
              </a:rPr>
              <a:t>①</a:t>
            </a:r>
            <a:r>
              <a:rPr lang="zh-CN" altLang="en-US" sz="3200" b="1">
                <a:solidFill>
                  <a:srgbClr val="4F0FBD"/>
                </a:solidFill>
                <a:latin typeface="黑体" panose="02010609060101010101" pitchFamily="49" charset="-122"/>
                <a:ea typeface="黑体" panose="02010609060101010101" pitchFamily="49" charset="-122"/>
              </a:rPr>
              <a:t>而且还影响着人类的活动</a:t>
            </a:r>
            <a:endParaRPr lang="zh-CN" altLang="en-US" sz="3200" b="1">
              <a:solidFill>
                <a:srgbClr val="4F0FBD"/>
              </a:solidFill>
              <a:latin typeface="黑体" panose="02010609060101010101" pitchFamily="49" charset="-122"/>
              <a:ea typeface="黑体" panose="02010609060101010101" pitchFamily="49" charset="-122"/>
            </a:endParaRPr>
          </a:p>
          <a:p>
            <a:pPr marL="266700" lvl="0" indent="-266700" eaLnBrk="1" hangingPunct="1">
              <a:buFont typeface="Arial" panose="020B0604020202020204"/>
            </a:pPr>
            <a:r>
              <a:rPr lang="en-US" altLang="zh-CN" sz="3200" b="1">
                <a:solidFill>
                  <a:srgbClr val="4F0FBD"/>
                </a:solidFill>
                <a:latin typeface="黑体" panose="02010609060101010101" pitchFamily="49" charset="-122"/>
                <a:ea typeface="黑体" panose="02010609060101010101" pitchFamily="49" charset="-122"/>
              </a:rPr>
              <a:t>②</a:t>
            </a:r>
            <a:r>
              <a:rPr lang="zh-CN" altLang="en-US" sz="3200" b="1">
                <a:solidFill>
                  <a:srgbClr val="4F0FBD"/>
                </a:solidFill>
                <a:latin typeface="黑体" panose="02010609060101010101" pitchFamily="49" charset="-122"/>
                <a:ea typeface="黑体" panose="02010609060101010101" pitchFamily="49" charset="-122"/>
              </a:rPr>
              <a:t>气候对人类也有不利的一面</a:t>
            </a:r>
            <a:endParaRPr lang="zh-CN" altLang="en-US" sz="3200" b="1">
              <a:solidFill>
                <a:srgbClr val="4F0FBD"/>
              </a:solidFill>
              <a:latin typeface="黑体" panose="02010609060101010101" pitchFamily="49" charset="-122"/>
              <a:ea typeface="黑体" panose="02010609060101010101" pitchFamily="49" charset="-122"/>
            </a:endParaRPr>
          </a:p>
          <a:p>
            <a:pPr marL="266700" lvl="0" indent="-266700" eaLnBrk="1" hangingPunct="1">
              <a:buFont typeface="Arial" panose="020B0604020202020204"/>
            </a:pPr>
            <a:r>
              <a:rPr lang="en-US" altLang="zh-CN" sz="3200" b="1">
                <a:solidFill>
                  <a:srgbClr val="4F0FBD"/>
                </a:solidFill>
                <a:latin typeface="黑体" panose="02010609060101010101" pitchFamily="49" charset="-122"/>
                <a:ea typeface="黑体" panose="02010609060101010101" pitchFamily="49" charset="-122"/>
              </a:rPr>
              <a:t>③</a:t>
            </a:r>
            <a:r>
              <a:rPr lang="zh-CN" altLang="en-US" sz="3200" b="1">
                <a:solidFill>
                  <a:srgbClr val="4F0FBD"/>
                </a:solidFill>
                <a:latin typeface="黑体" panose="02010609060101010101" pitchFamily="49" charset="-122"/>
                <a:ea typeface="黑体" panose="02010609060101010101" pitchFamily="49" charset="-122"/>
              </a:rPr>
              <a:t>使它向着有利于人类的方向发展</a:t>
            </a:r>
            <a:endParaRPr lang="zh-CN" altLang="en-US" sz="3200" b="1">
              <a:solidFill>
                <a:srgbClr val="4F0FBD"/>
              </a:solidFill>
              <a:latin typeface="黑体" panose="02010609060101010101" pitchFamily="49" charset="-122"/>
              <a:ea typeface="黑体" panose="02010609060101010101" pitchFamily="49" charset="-122"/>
            </a:endParaRPr>
          </a:p>
        </p:txBody>
      </p:sp>
      <p:sp>
        <p:nvSpPr>
          <p:cNvPr id="31749" name="Text Box 4"/>
          <p:cNvSpPr txBox="1"/>
          <p:nvPr/>
        </p:nvSpPr>
        <p:spPr>
          <a:xfrm>
            <a:off x="0" y="6213475"/>
            <a:ext cx="3816350"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latin typeface="宋体" panose="02010600030101010101" pitchFamily="2" charset="-122"/>
                <a:ea typeface="微软雅黑" panose="020B0503020204020204" pitchFamily="34" charset="-122"/>
                <a:sym typeface="宋体" panose="02010600030101010101" pitchFamily="2" charset="-122"/>
              </a:rPr>
              <a:t>规律总结二：</a:t>
            </a:r>
            <a:endParaRPr lang="zh-CN" altLang="en-US" sz="3600" b="1">
              <a:latin typeface="宋体" panose="02010600030101010101" pitchFamily="2" charset="-122"/>
              <a:ea typeface="微软雅黑" panose="020B0503020204020204" pitchFamily="34" charset="-122"/>
              <a:sym typeface="宋体" panose="02010600030101010101" pitchFamily="2" charset="-122"/>
            </a:endParaRPr>
          </a:p>
        </p:txBody>
      </p:sp>
      <p:sp>
        <p:nvSpPr>
          <p:cNvPr id="31750" name="Text Box 5"/>
          <p:cNvSpPr txBox="1"/>
          <p:nvPr/>
        </p:nvSpPr>
        <p:spPr>
          <a:xfrm>
            <a:off x="3133725" y="6213475"/>
            <a:ext cx="5494338" cy="6445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solidFill>
                  <a:srgbClr val="FF0000"/>
                </a:solidFill>
                <a:latin typeface="宋体" panose="02010600030101010101" pitchFamily="2" charset="-122"/>
                <a:ea typeface="黑体" panose="02010609060101010101" pitchFamily="49" charset="-122"/>
                <a:sym typeface="宋体" panose="02010600030101010101" pitchFamily="2" charset="-122"/>
              </a:rPr>
              <a:t>关注</a:t>
            </a:r>
            <a:r>
              <a:rPr lang="zh-CN" altLang="en-US" sz="3600" b="1">
                <a:solidFill>
                  <a:srgbClr val="FF0000"/>
                </a:solidFill>
                <a:latin typeface="宋体" panose="02010600030101010101" pitchFamily="2" charset="-122"/>
                <a:ea typeface="微软雅黑" panose="020B0503020204020204" pitchFamily="34" charset="-122"/>
                <a:sym typeface="宋体" panose="02010600030101010101" pitchFamily="2" charset="-122"/>
              </a:rPr>
              <a:t>关联词、逻辑</a:t>
            </a:r>
            <a:endParaRPr lang="zh-CN" altLang="en-US" sz="3600" b="1">
              <a:solidFill>
                <a:srgbClr val="FF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31751" name="Oval 12"/>
          <p:cNvSpPr/>
          <p:nvPr/>
        </p:nvSpPr>
        <p:spPr>
          <a:xfrm>
            <a:off x="2371725" y="2840038"/>
            <a:ext cx="874713" cy="288925"/>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cxnSp>
        <p:nvCxnSpPr>
          <p:cNvPr id="31752" name="Line 11"/>
          <p:cNvCxnSpPr/>
          <p:nvPr/>
        </p:nvCxnSpPr>
        <p:spPr>
          <a:xfrm flipV="1">
            <a:off x="500063" y="2268538"/>
            <a:ext cx="7783512" cy="7937"/>
          </a:xfrm>
          <a:prstGeom prst="line">
            <a:avLst/>
          </a:prstGeom>
          <a:noFill/>
          <a:ln w="57150">
            <a:solidFill>
              <a:srgbClr val="FF0000"/>
            </a:solidFill>
            <a:miter lim="800000"/>
          </a:ln>
        </p:spPr>
      </p:cxnSp>
      <p:cxnSp>
        <p:nvCxnSpPr>
          <p:cNvPr id="31753" name="Line 11"/>
          <p:cNvCxnSpPr/>
          <p:nvPr/>
        </p:nvCxnSpPr>
        <p:spPr>
          <a:xfrm flipV="1">
            <a:off x="5370513" y="2786063"/>
            <a:ext cx="3257550" cy="1587"/>
          </a:xfrm>
          <a:prstGeom prst="line">
            <a:avLst/>
          </a:prstGeom>
          <a:noFill/>
          <a:ln w="57150">
            <a:solidFill>
              <a:srgbClr val="FF0000"/>
            </a:solidFill>
            <a:miter lim="800000"/>
          </a:ln>
        </p:spPr>
      </p:cxnSp>
      <p:sp>
        <p:nvSpPr>
          <p:cNvPr id="31754" name="Oval 12"/>
          <p:cNvSpPr/>
          <p:nvPr/>
        </p:nvSpPr>
        <p:spPr>
          <a:xfrm>
            <a:off x="8269288" y="2928938"/>
            <a:ext cx="874712" cy="288925"/>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cxnSp>
        <p:nvCxnSpPr>
          <p:cNvPr id="31755" name="Line 11"/>
          <p:cNvCxnSpPr/>
          <p:nvPr/>
        </p:nvCxnSpPr>
        <p:spPr>
          <a:xfrm flipV="1">
            <a:off x="1760538" y="3708400"/>
            <a:ext cx="6300787" cy="12700"/>
          </a:xfrm>
          <a:prstGeom prst="line">
            <a:avLst/>
          </a:prstGeom>
          <a:noFill/>
          <a:ln w="57150">
            <a:solidFill>
              <a:srgbClr val="FF0000"/>
            </a:solidFill>
            <a:miter lim="800000"/>
          </a:ln>
        </p:spPr>
      </p:cxnSp>
      <p:cxnSp>
        <p:nvCxnSpPr>
          <p:cNvPr id="31756" name="Line 11"/>
          <p:cNvCxnSpPr/>
          <p:nvPr/>
        </p:nvCxnSpPr>
        <p:spPr>
          <a:xfrm flipV="1">
            <a:off x="500063" y="1755775"/>
            <a:ext cx="6629400" cy="7938"/>
          </a:xfrm>
          <a:prstGeom prst="line">
            <a:avLst/>
          </a:prstGeom>
          <a:noFill/>
          <a:ln w="57150">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edge">
                                      <p:cBhvr>
                                        <p:cTn id="7" dur="20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1756"/>
                                        </p:tgtEl>
                                        <p:attrNameLst>
                                          <p:attrName>style.visibility</p:attrName>
                                        </p:attrNameLst>
                                      </p:cBhvr>
                                      <p:to>
                                        <p:strVal val="visible"/>
                                      </p:to>
                                    </p:set>
                                    <p:anim calcmode="lin" valueType="num">
                                      <p:cBhvr additive="base">
                                        <p:cTn id="12" dur="500" fill="hold"/>
                                        <p:tgtEl>
                                          <p:spTgt spid="31756"/>
                                        </p:tgtEl>
                                        <p:attrNameLst>
                                          <p:attrName>ppt_x</p:attrName>
                                        </p:attrNameLst>
                                      </p:cBhvr>
                                      <p:tavLst>
                                        <p:tav tm="0">
                                          <p:val>
                                            <p:strVal val="#ppt_x"/>
                                          </p:val>
                                        </p:tav>
                                        <p:tav tm="100000">
                                          <p:val>
                                            <p:strVal val="#ppt_x"/>
                                          </p:val>
                                        </p:tav>
                                      </p:tavLst>
                                    </p:anim>
                                    <p:anim calcmode="lin" valueType="num">
                                      <p:cBhvr additive="base">
                                        <p:cTn id="13" dur="500" fill="hold"/>
                                        <p:tgtEl>
                                          <p:spTgt spid="3175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1748">
                                            <p:txEl>
                                              <p:charRg st="0" end="17"/>
                                            </p:txEl>
                                          </p:spTgt>
                                        </p:tgtEl>
                                        <p:attrNameLst>
                                          <p:attrName>style.visibility</p:attrName>
                                        </p:attrNameLst>
                                      </p:cBhvr>
                                      <p:to>
                                        <p:strVal val="visible"/>
                                      </p:to>
                                    </p:set>
                                    <p:anim calcmode="lin" valueType="num">
                                      <p:cBhvr additive="base">
                                        <p:cTn id="18" dur="500" fill="hold"/>
                                        <p:tgtEl>
                                          <p:spTgt spid="31748">
                                            <p:txEl>
                                              <p:charRg st="0" end="17"/>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1748">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1752"/>
                                        </p:tgtEl>
                                        <p:attrNameLst>
                                          <p:attrName>style.visibility</p:attrName>
                                        </p:attrNameLst>
                                      </p:cBhvr>
                                      <p:to>
                                        <p:strVal val="visible"/>
                                      </p:to>
                                    </p:set>
                                    <p:anim calcmode="lin" valueType="num">
                                      <p:cBhvr additive="base">
                                        <p:cTn id="24" dur="500" fill="hold"/>
                                        <p:tgtEl>
                                          <p:spTgt spid="31752"/>
                                        </p:tgtEl>
                                        <p:attrNameLst>
                                          <p:attrName>ppt_x</p:attrName>
                                        </p:attrNameLst>
                                      </p:cBhvr>
                                      <p:tavLst>
                                        <p:tav tm="0">
                                          <p:val>
                                            <p:strVal val="#ppt_x"/>
                                          </p:val>
                                        </p:tav>
                                        <p:tav tm="100000">
                                          <p:val>
                                            <p:strVal val="#ppt_x"/>
                                          </p:val>
                                        </p:tav>
                                      </p:tavLst>
                                    </p:anim>
                                    <p:anim calcmode="lin" valueType="num">
                                      <p:cBhvr additive="base">
                                        <p:cTn id="25"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1751"/>
                                        </p:tgtEl>
                                        <p:attrNameLst>
                                          <p:attrName>style.visibility</p:attrName>
                                        </p:attrNameLst>
                                      </p:cBhvr>
                                      <p:to>
                                        <p:strVal val="visible"/>
                                      </p:to>
                                    </p:set>
                                    <p:anim calcmode="lin" valueType="num">
                                      <p:cBhvr additive="base">
                                        <p:cTn id="30" dur="500" fill="hold"/>
                                        <p:tgtEl>
                                          <p:spTgt spid="31751"/>
                                        </p:tgtEl>
                                        <p:attrNameLst>
                                          <p:attrName>ppt_x</p:attrName>
                                        </p:attrNameLst>
                                      </p:cBhvr>
                                      <p:tavLst>
                                        <p:tav tm="0">
                                          <p:val>
                                            <p:strVal val="#ppt_x"/>
                                          </p:val>
                                        </p:tav>
                                        <p:tav tm="100000">
                                          <p:val>
                                            <p:strVal val="#ppt_x"/>
                                          </p:val>
                                        </p:tav>
                                      </p:tavLst>
                                    </p:anim>
                                    <p:anim calcmode="lin" valueType="num">
                                      <p:cBhvr additive="base">
                                        <p:cTn id="31"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1753"/>
                                        </p:tgtEl>
                                        <p:attrNameLst>
                                          <p:attrName>style.visibility</p:attrName>
                                        </p:attrNameLst>
                                      </p:cBhvr>
                                      <p:to>
                                        <p:strVal val="visible"/>
                                      </p:to>
                                    </p:set>
                                    <p:anim calcmode="lin" valueType="num">
                                      <p:cBhvr additive="base">
                                        <p:cTn id="36" dur="500" fill="hold"/>
                                        <p:tgtEl>
                                          <p:spTgt spid="31753"/>
                                        </p:tgtEl>
                                        <p:attrNameLst>
                                          <p:attrName>ppt_x</p:attrName>
                                        </p:attrNameLst>
                                      </p:cBhvr>
                                      <p:tavLst>
                                        <p:tav tm="0">
                                          <p:val>
                                            <p:strVal val="#ppt_x"/>
                                          </p:val>
                                        </p:tav>
                                        <p:tav tm="100000">
                                          <p:val>
                                            <p:strVal val="#ppt_x"/>
                                          </p:val>
                                        </p:tav>
                                      </p:tavLst>
                                    </p:anim>
                                    <p:anim calcmode="lin" valueType="num">
                                      <p:cBhvr additive="base">
                                        <p:cTn id="37" dur="500" fill="hold"/>
                                        <p:tgtEl>
                                          <p:spTgt spid="31753"/>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1748">
                                            <p:txEl>
                                              <p:charRg st="17" end="39"/>
                                            </p:txEl>
                                          </p:spTgt>
                                        </p:tgtEl>
                                        <p:attrNameLst>
                                          <p:attrName>style.visibility</p:attrName>
                                        </p:attrNameLst>
                                      </p:cBhvr>
                                      <p:to>
                                        <p:strVal val="visible"/>
                                      </p:to>
                                    </p:set>
                                    <p:anim calcmode="lin" valueType="num">
                                      <p:cBhvr additive="base">
                                        <p:cTn id="42" dur="500" fill="hold"/>
                                        <p:tgtEl>
                                          <p:spTgt spid="31748">
                                            <p:txEl>
                                              <p:charRg st="17" end="39"/>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1748">
                                            <p:txEl>
                                              <p:charRg st="17" end="39"/>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1754"/>
                                        </p:tgtEl>
                                        <p:attrNameLst>
                                          <p:attrName>style.visibility</p:attrName>
                                        </p:attrNameLst>
                                      </p:cBhvr>
                                      <p:to>
                                        <p:strVal val="visible"/>
                                      </p:to>
                                    </p:set>
                                    <p:anim calcmode="lin" valueType="num">
                                      <p:cBhvr additive="base">
                                        <p:cTn id="48" dur="500" fill="hold"/>
                                        <p:tgtEl>
                                          <p:spTgt spid="31754"/>
                                        </p:tgtEl>
                                        <p:attrNameLst>
                                          <p:attrName>ppt_x</p:attrName>
                                        </p:attrNameLst>
                                      </p:cBhvr>
                                      <p:tavLst>
                                        <p:tav tm="0">
                                          <p:val>
                                            <p:strVal val="#ppt_x"/>
                                          </p:val>
                                        </p:tav>
                                        <p:tav tm="100000">
                                          <p:val>
                                            <p:strVal val="#ppt_x"/>
                                          </p:val>
                                        </p:tav>
                                      </p:tavLst>
                                    </p:anim>
                                    <p:anim calcmode="lin" valueType="num">
                                      <p:cBhvr additive="base">
                                        <p:cTn id="49" dur="500" fill="hold"/>
                                        <p:tgtEl>
                                          <p:spTgt spid="3175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1755"/>
                                        </p:tgtEl>
                                        <p:attrNameLst>
                                          <p:attrName>style.visibility</p:attrName>
                                        </p:attrNameLst>
                                      </p:cBhvr>
                                      <p:to>
                                        <p:strVal val="visible"/>
                                      </p:to>
                                    </p:set>
                                    <p:anim calcmode="lin" valueType="num">
                                      <p:cBhvr additive="base">
                                        <p:cTn id="54" dur="500" fill="hold"/>
                                        <p:tgtEl>
                                          <p:spTgt spid="31755"/>
                                        </p:tgtEl>
                                        <p:attrNameLst>
                                          <p:attrName>ppt_x</p:attrName>
                                        </p:attrNameLst>
                                      </p:cBhvr>
                                      <p:tavLst>
                                        <p:tav tm="0">
                                          <p:val>
                                            <p:strVal val="#ppt_x"/>
                                          </p:val>
                                        </p:tav>
                                        <p:tav tm="100000">
                                          <p:val>
                                            <p:strVal val="#ppt_x"/>
                                          </p:val>
                                        </p:tav>
                                      </p:tavLst>
                                    </p:anim>
                                    <p:anim calcmode="lin" valueType="num">
                                      <p:cBhvr additive="base">
                                        <p:cTn id="55" dur="500" fill="hold"/>
                                        <p:tgtEl>
                                          <p:spTgt spid="3175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31748">
                                            <p:txEl>
                                              <p:charRg st="39" end="43"/>
                                            </p:txEl>
                                          </p:spTgt>
                                        </p:tgtEl>
                                        <p:attrNameLst>
                                          <p:attrName>style.visibility</p:attrName>
                                        </p:attrNameLst>
                                      </p:cBhvr>
                                      <p:to>
                                        <p:strVal val="visible"/>
                                      </p:to>
                                    </p:set>
                                    <p:anim calcmode="lin" valueType="num">
                                      <p:cBhvr additive="base">
                                        <p:cTn id="60" dur="500" fill="hold"/>
                                        <p:tgtEl>
                                          <p:spTgt spid="31748">
                                            <p:txEl>
                                              <p:charRg st="39" end="43"/>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1748">
                                            <p:txEl>
                                              <p:charRg st="39" end="43"/>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1749"/>
                                        </p:tgtEl>
                                        <p:attrNameLst>
                                          <p:attrName>style.visibility</p:attrName>
                                        </p:attrNameLst>
                                      </p:cBhvr>
                                      <p:to>
                                        <p:strVal val="visible"/>
                                      </p:to>
                                    </p:set>
                                    <p:anim calcmode="lin" valueType="num">
                                      <p:cBhvr additive="base">
                                        <p:cTn id="66" dur="500" fill="hold"/>
                                        <p:tgtEl>
                                          <p:spTgt spid="31749"/>
                                        </p:tgtEl>
                                        <p:attrNameLst>
                                          <p:attrName>ppt_x</p:attrName>
                                        </p:attrNameLst>
                                      </p:cBhvr>
                                      <p:tavLst>
                                        <p:tav tm="0">
                                          <p:val>
                                            <p:strVal val="#ppt_x"/>
                                          </p:val>
                                        </p:tav>
                                        <p:tav tm="100000">
                                          <p:val>
                                            <p:strVal val="#ppt_x"/>
                                          </p:val>
                                        </p:tav>
                                      </p:tavLst>
                                    </p:anim>
                                    <p:anim calcmode="lin" valueType="num">
                                      <p:cBhvr additive="base">
                                        <p:cTn id="67"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1750"/>
                                        </p:tgtEl>
                                        <p:attrNameLst>
                                          <p:attrName>style.visibility</p:attrName>
                                        </p:attrNameLst>
                                      </p:cBhvr>
                                      <p:to>
                                        <p:strVal val="visible"/>
                                      </p:to>
                                    </p:set>
                                    <p:anim calcmode="lin" valueType="num">
                                      <p:cBhvr additive="base">
                                        <p:cTn id="72" dur="500" fill="hold"/>
                                        <p:tgtEl>
                                          <p:spTgt spid="31750"/>
                                        </p:tgtEl>
                                        <p:attrNameLst>
                                          <p:attrName>ppt_x</p:attrName>
                                        </p:attrNameLst>
                                      </p:cBhvr>
                                      <p:tavLst>
                                        <p:tav tm="0">
                                          <p:val>
                                            <p:strVal val="#ppt_x"/>
                                          </p:val>
                                        </p:tav>
                                        <p:tav tm="100000">
                                          <p:val>
                                            <p:strVal val="#ppt_x"/>
                                          </p:val>
                                        </p:tav>
                                      </p:tavLst>
                                    </p:anim>
                                    <p:anim calcmode="lin" valueType="num">
                                      <p:cBhvr additive="base">
                                        <p:cTn id="73"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704850"/>
            <a:ext cx="8229600" cy="1143000"/>
          </a:xfrm>
          <a:noFill/>
          <a:ln>
            <a:miter lim="800000"/>
          </a:ln>
        </p:spPr>
        <p:txBody>
          <a:bodyPr wrap="square" lIns="0" tIns="45720" rIns="0" bIns="0"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5000" b="0" i="0" u="none" kern="1200" baseline="0">
                <a:solidFill>
                  <a:schemeClr val="tx2"/>
                </a:solidFill>
                <a:latin typeface="Calibri" panose="020F0502020204030204" pitchFamily="34" charset="0"/>
                <a:ea typeface="隶书" panose="02010509060101010101" pitchFamily="49" charset="-122"/>
                <a:cs typeface="+mj-cs"/>
              </a:defRPr>
            </a:lvl1pPr>
          </a:lstStyle>
          <a:p>
            <a:pPr lvl="0" eaLnBrk="1" hangingPunct="1"/>
            <a:r>
              <a:rPr lang="zh-CN" altLang="en-US"/>
              <a:t>逻辑顺序</a:t>
            </a:r>
            <a:r>
              <a:rPr lang="zh-CN" altLang="en-US">
                <a:sym typeface="Wingdings" panose="05000000000000000000" pitchFamily="2" charset="2"/>
              </a:rPr>
              <a:t>（主要有六种）</a:t>
            </a:r>
            <a:endParaRPr lang="zh-CN" altLang="en-US"/>
          </a:p>
        </p:txBody>
      </p:sp>
      <p:sp>
        <p:nvSpPr>
          <p:cNvPr id="32771" name="Rectangle 3"/>
          <p:cNvSpPr>
            <a:spLocks noGrp="1"/>
          </p:cNvSpPr>
          <p:nvPr>
            <p:ph idx="1"/>
          </p:nvPr>
        </p:nvSpPr>
        <p:spPr>
          <a:xfrm>
            <a:off x="457200" y="1935163"/>
            <a:ext cx="8229600" cy="4389437"/>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eaLnBrk="1" hangingPunct="1"/>
            <a:r>
              <a:rPr lang="zh-CN" altLang="en-US" sz="4000" b="1"/>
              <a:t>逻辑顺序即按照事物、事理的内在逻辑关系，或由</a:t>
            </a:r>
            <a:r>
              <a:rPr lang="zh-CN" altLang="en-US" sz="4000" b="1">
                <a:solidFill>
                  <a:srgbClr val="0000FF"/>
                </a:solidFill>
              </a:rPr>
              <a:t>个别</a:t>
            </a:r>
            <a:r>
              <a:rPr lang="zh-CN" altLang="en-US" sz="4000" b="1"/>
              <a:t>到</a:t>
            </a:r>
            <a:r>
              <a:rPr lang="zh-CN" altLang="en-US" sz="4000" b="1">
                <a:solidFill>
                  <a:srgbClr val="0000FF"/>
                </a:solidFill>
              </a:rPr>
              <a:t>一般</a:t>
            </a:r>
            <a:r>
              <a:rPr lang="zh-CN" altLang="en-US" sz="4000" b="1"/>
              <a:t>，或由</a:t>
            </a:r>
            <a:r>
              <a:rPr lang="zh-CN" altLang="en-US" sz="4000" b="1">
                <a:solidFill>
                  <a:srgbClr val="0000FF"/>
                </a:solidFill>
              </a:rPr>
              <a:t>具体</a:t>
            </a:r>
            <a:r>
              <a:rPr lang="zh-CN" altLang="en-US" sz="4000" b="1"/>
              <a:t>到</a:t>
            </a:r>
            <a:r>
              <a:rPr lang="zh-CN" altLang="en-US" sz="4000" b="1">
                <a:solidFill>
                  <a:srgbClr val="0000FF"/>
                </a:solidFill>
              </a:rPr>
              <a:t>抽象</a:t>
            </a:r>
            <a:r>
              <a:rPr lang="zh-CN" altLang="en-US" sz="4000" b="1"/>
              <a:t>，或由</a:t>
            </a:r>
            <a:r>
              <a:rPr lang="zh-CN" altLang="en-US" sz="4000" b="1">
                <a:solidFill>
                  <a:srgbClr val="0000FF"/>
                </a:solidFill>
              </a:rPr>
              <a:t>主要</a:t>
            </a:r>
            <a:r>
              <a:rPr lang="zh-CN" altLang="en-US" sz="4000" b="1"/>
              <a:t>到</a:t>
            </a:r>
            <a:r>
              <a:rPr lang="zh-CN" altLang="en-US" sz="4000" b="1">
                <a:solidFill>
                  <a:srgbClr val="0000FF"/>
                </a:solidFill>
              </a:rPr>
              <a:t>次要</a:t>
            </a:r>
            <a:r>
              <a:rPr lang="zh-CN" altLang="en-US" sz="4000" b="1"/>
              <a:t>，或由</a:t>
            </a:r>
            <a:r>
              <a:rPr lang="zh-CN" altLang="en-US" sz="4000" b="1">
                <a:solidFill>
                  <a:srgbClr val="0000FF"/>
                </a:solidFill>
              </a:rPr>
              <a:t>现象</a:t>
            </a:r>
            <a:r>
              <a:rPr lang="zh-CN" altLang="en-US" sz="4000" b="1"/>
              <a:t>到</a:t>
            </a:r>
            <a:r>
              <a:rPr lang="zh-CN" altLang="en-US" sz="4000" b="1">
                <a:solidFill>
                  <a:srgbClr val="0000FF"/>
                </a:solidFill>
              </a:rPr>
              <a:t>本质</a:t>
            </a:r>
            <a:r>
              <a:rPr lang="zh-CN" altLang="en-US" sz="4000" b="1"/>
              <a:t>，或由</a:t>
            </a:r>
            <a:r>
              <a:rPr lang="zh-CN" altLang="en-US" sz="4000" b="1">
                <a:solidFill>
                  <a:srgbClr val="0000FF"/>
                </a:solidFill>
              </a:rPr>
              <a:t>原因</a:t>
            </a:r>
            <a:r>
              <a:rPr lang="zh-CN" altLang="en-US" sz="4000" b="1"/>
              <a:t>到</a:t>
            </a:r>
            <a:r>
              <a:rPr lang="zh-CN" altLang="en-US" sz="4000" b="1">
                <a:solidFill>
                  <a:srgbClr val="0000FF"/>
                </a:solidFill>
              </a:rPr>
              <a:t>结果</a:t>
            </a:r>
            <a:r>
              <a:rPr lang="zh-CN" altLang="en-US" sz="4000" b="1"/>
              <a:t>等。</a:t>
            </a:r>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sp>
        <p:nvSpPr>
          <p:cNvPr id="33795" name="Text Box 3"/>
          <p:cNvSpPr txBox="1"/>
          <p:nvPr/>
        </p:nvSpPr>
        <p:spPr>
          <a:xfrm>
            <a:off x="7772400" y="6400800"/>
            <a:ext cx="1295400" cy="368300"/>
          </a:xfrm>
          <a:prstGeom prst="rect">
            <a:avLst/>
          </a:prstGeom>
          <a:solidFill>
            <a:schemeClr val="folHlink"/>
          </a:solidFill>
          <a:ln>
            <a:no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796" name="Text Box 6"/>
          <p:cNvSpPr txBox="1"/>
          <p:nvPr/>
        </p:nvSpPr>
        <p:spPr>
          <a:xfrm>
            <a:off x="457200" y="1905000"/>
            <a:ext cx="8334375" cy="4605338"/>
          </a:xfrm>
          <a:prstGeom prst="rect">
            <a:avLst/>
          </a:prstGeom>
          <a:noFill/>
          <a:ln>
            <a:noFill/>
            <a:miter lim="800000"/>
          </a:ln>
        </p:spPr>
        <p:txBody>
          <a:bodyPr lIns="0" tIns="46990" rIns="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400" b="1">
                <a:solidFill>
                  <a:srgbClr val="000000"/>
                </a:solidFill>
                <a:latin typeface="宋体" panose="02010600030101010101" pitchFamily="2" charset="-122"/>
                <a:sym typeface="宋体" panose="02010600030101010101" pitchFamily="2" charset="-122"/>
              </a:rPr>
              <a:t>   </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横平竖直的方块字</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是中华民族的独有创造和文化遗产。汉字不仅仅是几千年历史传承的记录工具</a:t>
            </a:r>
            <a:r>
              <a:rPr lang="zh-CN" altLang="en-US" sz="24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FF0000"/>
                </a:solidFill>
                <a:latin typeface="微软雅黑" panose="020B0503020204020204" pitchFamily="34" charset="-122"/>
                <a:ea typeface="微软雅黑" panose="020B0503020204020204" pitchFamily="34" charset="-122"/>
                <a:sym typeface="楷体" panose="02010609060101010101" pitchFamily="49" charset="-122"/>
              </a:rPr>
              <a:t>①</a:t>
            </a:r>
            <a:r>
              <a:rPr lang="zh-CN" altLang="en-US" sz="2800" b="1" u="sng">
                <a:solidFill>
                  <a:srgbClr val="FF0000"/>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有了汉字</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才有了唐诗的激情洋溢</a:t>
            </a:r>
            <a:r>
              <a:rPr lang="zh-CN" altLang="en-US" sz="20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FF0000"/>
                </a:solidFill>
                <a:latin typeface="微软雅黑" panose="020B0503020204020204" pitchFamily="34" charset="-122"/>
                <a:ea typeface="微软雅黑" panose="020B0503020204020204" pitchFamily="34" charset="-122"/>
                <a:sym typeface="楷体" panose="02010609060101010101" pitchFamily="49" charset="-122"/>
              </a:rPr>
              <a:t>②</a:t>
            </a:r>
            <a:r>
              <a:rPr lang="zh-CN" altLang="en-US" sz="2800" b="1" u="sng">
                <a:solidFill>
                  <a:srgbClr val="FF0000"/>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元曲的灵动俏丽</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有了汉字</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才有了张旭</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王羲之等人洒脱俊逸字体的千古流传。随着电子信息时代的到来</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人们似乎更愿意借助键盘和鼠标来沟通和完成工作</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FF0000"/>
                </a:solidFill>
                <a:latin typeface="微软雅黑" panose="020B0503020204020204" pitchFamily="34" charset="-122"/>
                <a:ea typeface="微软雅黑" panose="020B0503020204020204" pitchFamily="34" charset="-122"/>
                <a:sym typeface="楷体" panose="02010609060101010101" pitchFamily="49" charset="-122"/>
              </a:rPr>
              <a:t>③</a:t>
            </a:r>
            <a:r>
              <a:rPr lang="zh-CN" altLang="en-US" sz="2800" b="1" u="sng">
                <a:solidFill>
                  <a:srgbClr val="FF0000"/>
                </a:solidFill>
                <a:latin typeface="微软雅黑" panose="020B0503020204020204" pitchFamily="34" charset="-122"/>
                <a:ea typeface="微软雅黑" panose="020B0503020204020204" pitchFamily="34" charset="-122"/>
                <a:sym typeface="楷体" panose="02010609060101010101" pitchFamily="49" charset="-122"/>
              </a:rPr>
              <a:t>                                 </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，因而越来越多的人书写潦草、没有章法</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横平竖直都难做到</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更别提汉字固有的神采</a:t>
            </a:r>
            <a:r>
              <a:rPr lang="zh-CN" altLang="en-US" sz="2800" b="1">
                <a:solidFill>
                  <a:srgbClr val="000000"/>
                </a:solidFill>
                <a:latin typeface="微软雅黑" panose="020B0503020204020204" pitchFamily="34" charset="-122"/>
                <a:ea typeface="幼圆" panose="02010509060101010101" pitchFamily="49" charset="-122"/>
                <a:sym typeface="楷体" panose="02010609060101010101" pitchFamily="49" charset="-122"/>
              </a:rPr>
              <a:t>、</a:t>
            </a:r>
            <a:r>
              <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rPr>
              <a:t>韵味了。</a:t>
            </a:r>
            <a:endParaRPr lang="zh-CN" altLang="en-US" sz="2800" b="1">
              <a:solidFill>
                <a:srgbClr val="000000"/>
              </a:solidFill>
              <a:latin typeface="微软雅黑" panose="020B0503020204020204" pitchFamily="34" charset="-122"/>
              <a:ea typeface="微软雅黑" panose="020B0503020204020204" pitchFamily="34" charset="-122"/>
              <a:sym typeface="楷体" panose="02010609060101010101" pitchFamily="49" charset="-122"/>
            </a:endParaRPr>
          </a:p>
        </p:txBody>
      </p:sp>
      <p:sp>
        <p:nvSpPr>
          <p:cNvPr id="33797" name="Text Box 7"/>
          <p:cNvSpPr txBox="1"/>
          <p:nvPr/>
        </p:nvSpPr>
        <p:spPr>
          <a:xfrm>
            <a:off x="838200" y="2971800"/>
            <a:ext cx="5064125" cy="581025"/>
          </a:xfrm>
          <a:prstGeom prst="rect">
            <a:avLst/>
          </a:prstGeom>
          <a:noFill/>
          <a:ln>
            <a:noFill/>
            <a:miter lim="800000"/>
          </a:ln>
        </p:spPr>
        <p:txBody>
          <a:bodyPr lIns="0" tIns="46990" rIns="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ea typeface="微软雅黑" panose="020B0503020204020204" pitchFamily="34" charset="-122"/>
              </a:rPr>
              <a:t>更是多彩的中华文化的载体</a:t>
            </a:r>
            <a:endParaRPr lang="zh-CN" altLang="en-US" sz="3200" b="1">
              <a:solidFill>
                <a:srgbClr val="FF0000"/>
              </a:solidFill>
              <a:ea typeface="微软雅黑" panose="020B0503020204020204" pitchFamily="34" charset="-122"/>
            </a:endParaRPr>
          </a:p>
        </p:txBody>
      </p:sp>
      <p:sp>
        <p:nvSpPr>
          <p:cNvPr id="33798" name="Text Box 8"/>
          <p:cNvSpPr txBox="1"/>
          <p:nvPr/>
        </p:nvSpPr>
        <p:spPr>
          <a:xfrm>
            <a:off x="3962400" y="3352800"/>
            <a:ext cx="2927350" cy="582613"/>
          </a:xfrm>
          <a:prstGeom prst="rect">
            <a:avLst/>
          </a:prstGeom>
          <a:noFill/>
          <a:ln>
            <a:noFill/>
            <a:miter lim="800000"/>
          </a:ln>
        </p:spPr>
        <p:txBody>
          <a:bodyPr lIns="0" tIns="46990" rIns="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ea typeface="微软雅黑" panose="020B0503020204020204" pitchFamily="34" charset="-122"/>
              </a:rPr>
              <a:t>宋词的婉转清雅</a:t>
            </a:r>
            <a:endParaRPr lang="zh-CN" altLang="en-US" sz="3200" b="1">
              <a:solidFill>
                <a:srgbClr val="FF0000"/>
              </a:solidFill>
              <a:ea typeface="微软雅黑" panose="020B0503020204020204" pitchFamily="34" charset="-122"/>
            </a:endParaRPr>
          </a:p>
        </p:txBody>
      </p:sp>
      <p:sp>
        <p:nvSpPr>
          <p:cNvPr id="33799" name="Text Box 9"/>
          <p:cNvSpPr txBox="1"/>
          <p:nvPr/>
        </p:nvSpPr>
        <p:spPr>
          <a:xfrm>
            <a:off x="762000" y="5105400"/>
            <a:ext cx="3357563" cy="581025"/>
          </a:xfrm>
          <a:prstGeom prst="rect">
            <a:avLst/>
          </a:prstGeom>
          <a:noFill/>
          <a:ln>
            <a:noFill/>
            <a:miter lim="800000"/>
          </a:ln>
        </p:spPr>
        <p:txBody>
          <a:bodyPr lIns="0" tIns="46990" rIns="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FF0000"/>
                </a:solidFill>
                <a:ea typeface="微软雅黑" panose="020B0503020204020204" pitchFamily="34" charset="-122"/>
              </a:rPr>
              <a:t>而不愿意提笔写字</a:t>
            </a:r>
            <a:endParaRPr lang="zh-CN" altLang="en-US" sz="3200" b="1">
              <a:solidFill>
                <a:srgbClr val="FF0000"/>
              </a:solidFill>
              <a:ea typeface="微软雅黑" panose="020B0503020204020204" pitchFamily="34" charset="-122"/>
            </a:endParaRPr>
          </a:p>
        </p:txBody>
      </p:sp>
      <p:cxnSp>
        <p:nvCxnSpPr>
          <p:cNvPr id="33800" name="Line 10"/>
          <p:cNvCxnSpPr/>
          <p:nvPr/>
        </p:nvCxnSpPr>
        <p:spPr>
          <a:xfrm>
            <a:off x="1828800" y="4267200"/>
            <a:ext cx="6410325" cy="1588"/>
          </a:xfrm>
          <a:prstGeom prst="line">
            <a:avLst/>
          </a:prstGeom>
          <a:noFill/>
          <a:ln w="57150">
            <a:solidFill>
              <a:srgbClr val="FF0000"/>
            </a:solidFill>
            <a:miter lim="800000"/>
          </a:ln>
        </p:spPr>
      </p:cxnSp>
      <p:cxnSp>
        <p:nvCxnSpPr>
          <p:cNvPr id="33801" name="Line 11"/>
          <p:cNvCxnSpPr/>
          <p:nvPr/>
        </p:nvCxnSpPr>
        <p:spPr>
          <a:xfrm>
            <a:off x="6096000" y="3429000"/>
            <a:ext cx="2438400" cy="0"/>
          </a:xfrm>
          <a:prstGeom prst="line">
            <a:avLst/>
          </a:prstGeom>
          <a:noFill/>
          <a:ln w="57150">
            <a:solidFill>
              <a:srgbClr val="FF0000"/>
            </a:solidFill>
            <a:miter lim="800000"/>
          </a:ln>
        </p:spPr>
      </p:cxnSp>
      <p:sp>
        <p:nvSpPr>
          <p:cNvPr id="33802" name="Oval 12"/>
          <p:cNvSpPr/>
          <p:nvPr/>
        </p:nvSpPr>
        <p:spPr>
          <a:xfrm>
            <a:off x="2362200" y="2514600"/>
            <a:ext cx="1755775" cy="609600"/>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803" name="Oval 13"/>
          <p:cNvSpPr/>
          <p:nvPr/>
        </p:nvSpPr>
        <p:spPr>
          <a:xfrm>
            <a:off x="990600" y="4648200"/>
            <a:ext cx="1298575" cy="609600"/>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804" name="Oval 14"/>
          <p:cNvSpPr/>
          <p:nvPr/>
        </p:nvSpPr>
        <p:spPr>
          <a:xfrm>
            <a:off x="4495800" y="5105400"/>
            <a:ext cx="992188" cy="609600"/>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805" name="Oval 15"/>
          <p:cNvSpPr/>
          <p:nvPr/>
        </p:nvSpPr>
        <p:spPr>
          <a:xfrm>
            <a:off x="762000" y="2971800"/>
            <a:ext cx="992188" cy="609600"/>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806" name="Oval 16"/>
          <p:cNvSpPr/>
          <p:nvPr/>
        </p:nvSpPr>
        <p:spPr>
          <a:xfrm>
            <a:off x="762000" y="5181600"/>
            <a:ext cx="1754188" cy="458788"/>
          </a:xfrm>
          <a:prstGeom prst="ellipse">
            <a:avLst/>
          </a:prstGeom>
          <a:noFill/>
          <a:ln w="76200">
            <a:solidFill>
              <a:srgbClr val="FF0000"/>
            </a:solidFill>
            <a:miter lim="800000"/>
          </a:ln>
        </p:spPr>
        <p:txBody>
          <a:bodyPr wrap="none" anchor="ctr" anchorCtr="0">
            <a:no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3807" name="文本框 1"/>
          <p:cNvSpPr txBox="1"/>
          <p:nvPr/>
        </p:nvSpPr>
        <p:spPr>
          <a:xfrm>
            <a:off x="0" y="204788"/>
            <a:ext cx="9144000" cy="1506537"/>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2400" b="1">
                <a:solidFill>
                  <a:srgbClr val="0000FF"/>
                </a:solidFill>
              </a:rPr>
              <a:t>       </a:t>
            </a:r>
            <a:r>
              <a:rPr lang="zh-CN" altLang="en-US" sz="2800" b="1">
                <a:solidFill>
                  <a:srgbClr val="0000FF"/>
                </a:solidFill>
              </a:rPr>
              <a:t>对点练习：在文字横线处补写恰当的语句，使整段文字语意完整连贯，内容贴切，</a:t>
            </a:r>
            <a:r>
              <a:rPr lang="zh-CN" altLang="en-US" sz="3200" b="1">
                <a:solidFill>
                  <a:srgbClr val="0000FF"/>
                </a:solidFill>
              </a:rPr>
              <a:t>逻辑严密。每处不超过15个字。</a:t>
            </a:r>
            <a:endParaRPr lang="zh-CN" altLang="en-US" sz="2800" b="1">
              <a:solidFill>
                <a:srgbClr val="0000FF"/>
              </a:solidFill>
            </a:endParaRPr>
          </a:p>
        </p:txBody>
      </p:sp>
      <p:cxnSp>
        <p:nvCxnSpPr>
          <p:cNvPr id="33808" name="Line 11"/>
          <p:cNvCxnSpPr/>
          <p:nvPr/>
        </p:nvCxnSpPr>
        <p:spPr>
          <a:xfrm>
            <a:off x="457200" y="4267200"/>
            <a:ext cx="1144588" cy="1588"/>
          </a:xfrm>
          <a:prstGeom prst="line">
            <a:avLst/>
          </a:prstGeom>
          <a:noFill/>
          <a:ln w="57150">
            <a:solidFill>
              <a:srgbClr val="FF0000"/>
            </a:solidFill>
            <a:miter lim="800000"/>
          </a:ln>
        </p:spPr>
      </p:cxnSp>
      <p:cxnSp>
        <p:nvCxnSpPr>
          <p:cNvPr id="33809" name="Line 10"/>
          <p:cNvCxnSpPr/>
          <p:nvPr/>
        </p:nvCxnSpPr>
        <p:spPr>
          <a:xfrm>
            <a:off x="685800" y="3886200"/>
            <a:ext cx="7924800" cy="0"/>
          </a:xfrm>
          <a:prstGeom prst="line">
            <a:avLst/>
          </a:prstGeom>
          <a:noFill/>
          <a:ln w="57150">
            <a:solidFill>
              <a:srgbClr val="FF0000"/>
            </a:solidFill>
            <a:miter lim="800000"/>
          </a:ln>
        </p:spPr>
      </p:cxnSp>
      <p:cxnSp>
        <p:nvCxnSpPr>
          <p:cNvPr id="33810" name="Line 11"/>
          <p:cNvCxnSpPr/>
          <p:nvPr/>
        </p:nvCxnSpPr>
        <p:spPr>
          <a:xfrm>
            <a:off x="609600" y="4724400"/>
            <a:ext cx="2667000" cy="0"/>
          </a:xfrm>
          <a:prstGeom prst="line">
            <a:avLst/>
          </a:prstGeom>
          <a:noFill/>
          <a:ln w="57150">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plus(in)">
                                      <p:cBhvr>
                                        <p:cTn id="7" dur="1000"/>
                                        <p:tgtEl>
                                          <p:spTgt spid="337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3801"/>
                                        </p:tgtEl>
                                        <p:attrNameLst>
                                          <p:attrName>style.visibility</p:attrName>
                                        </p:attrNameLst>
                                      </p:cBhvr>
                                      <p:to>
                                        <p:strVal val="visible"/>
                                      </p:to>
                                    </p:set>
                                    <p:anim calcmode="lin" valueType="num">
                                      <p:cBhvr additive="base">
                                        <p:cTn id="12" dur="500" fill="hold"/>
                                        <p:tgtEl>
                                          <p:spTgt spid="33801"/>
                                        </p:tgtEl>
                                        <p:attrNameLst>
                                          <p:attrName>ppt_x</p:attrName>
                                        </p:attrNameLst>
                                      </p:cBhvr>
                                      <p:tavLst>
                                        <p:tav tm="0">
                                          <p:val>
                                            <p:strVal val="#ppt_x"/>
                                          </p:val>
                                        </p:tav>
                                        <p:tav tm="100000">
                                          <p:val>
                                            <p:strVal val="#ppt_x"/>
                                          </p:val>
                                        </p:tav>
                                      </p:tavLst>
                                    </p:anim>
                                    <p:anim calcmode="lin" valueType="num">
                                      <p:cBhvr additive="base">
                                        <p:cTn id="13" dur="500" fill="hold"/>
                                        <p:tgtEl>
                                          <p:spTgt spid="3380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3809"/>
                                        </p:tgtEl>
                                        <p:attrNameLst>
                                          <p:attrName>style.visibility</p:attrName>
                                        </p:attrNameLst>
                                      </p:cBhvr>
                                      <p:to>
                                        <p:strVal val="visible"/>
                                      </p:to>
                                    </p:set>
                                    <p:anim calcmode="lin" valueType="num">
                                      <p:cBhvr additive="base">
                                        <p:cTn id="18" dur="500" fill="hold"/>
                                        <p:tgtEl>
                                          <p:spTgt spid="33809"/>
                                        </p:tgtEl>
                                        <p:attrNameLst>
                                          <p:attrName>ppt_x</p:attrName>
                                        </p:attrNameLst>
                                      </p:cBhvr>
                                      <p:tavLst>
                                        <p:tav tm="0">
                                          <p:val>
                                            <p:strVal val="#ppt_x"/>
                                          </p:val>
                                        </p:tav>
                                        <p:tav tm="100000">
                                          <p:val>
                                            <p:strVal val="#ppt_x"/>
                                          </p:val>
                                        </p:tav>
                                      </p:tavLst>
                                    </p:anim>
                                    <p:anim calcmode="lin" valueType="num">
                                      <p:cBhvr additive="base">
                                        <p:cTn id="19" dur="500" fill="hold"/>
                                        <p:tgtEl>
                                          <p:spTgt spid="3380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3808"/>
                                        </p:tgtEl>
                                        <p:attrNameLst>
                                          <p:attrName>style.visibility</p:attrName>
                                        </p:attrNameLst>
                                      </p:cBhvr>
                                      <p:to>
                                        <p:strVal val="visible"/>
                                      </p:to>
                                    </p:set>
                                    <p:anim calcmode="lin" valueType="num">
                                      <p:cBhvr additive="base">
                                        <p:cTn id="24" dur="500" fill="hold"/>
                                        <p:tgtEl>
                                          <p:spTgt spid="33808"/>
                                        </p:tgtEl>
                                        <p:attrNameLst>
                                          <p:attrName>ppt_x</p:attrName>
                                        </p:attrNameLst>
                                      </p:cBhvr>
                                      <p:tavLst>
                                        <p:tav tm="0">
                                          <p:val>
                                            <p:strVal val="#ppt_x"/>
                                          </p:val>
                                        </p:tav>
                                        <p:tav tm="100000">
                                          <p:val>
                                            <p:strVal val="#ppt_x"/>
                                          </p:val>
                                        </p:tav>
                                      </p:tavLst>
                                    </p:anim>
                                    <p:anim calcmode="lin" valueType="num">
                                      <p:cBhvr additive="base">
                                        <p:cTn id="25" dur="500" fill="hold"/>
                                        <p:tgtEl>
                                          <p:spTgt spid="3380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3798"/>
                                        </p:tgtEl>
                                        <p:attrNameLst>
                                          <p:attrName>style.visibility</p:attrName>
                                        </p:attrNameLst>
                                      </p:cBhvr>
                                      <p:to>
                                        <p:strVal val="visible"/>
                                      </p:to>
                                    </p:set>
                                    <p:anim calcmode="lin" valueType="num">
                                      <p:cBhvr additive="base">
                                        <p:cTn id="30" dur="500" fill="hold"/>
                                        <p:tgtEl>
                                          <p:spTgt spid="33798"/>
                                        </p:tgtEl>
                                        <p:attrNameLst>
                                          <p:attrName>ppt_x</p:attrName>
                                        </p:attrNameLst>
                                      </p:cBhvr>
                                      <p:tavLst>
                                        <p:tav tm="0">
                                          <p:val>
                                            <p:strVal val="#ppt_x"/>
                                          </p:val>
                                        </p:tav>
                                        <p:tav tm="100000">
                                          <p:val>
                                            <p:strVal val="#ppt_x"/>
                                          </p:val>
                                        </p:tav>
                                      </p:tavLst>
                                    </p:anim>
                                    <p:anim calcmode="lin" valueType="num">
                                      <p:cBhvr additive="base">
                                        <p:cTn id="31"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3800"/>
                                        </p:tgtEl>
                                        <p:attrNameLst>
                                          <p:attrName>style.visibility</p:attrName>
                                        </p:attrNameLst>
                                      </p:cBhvr>
                                      <p:to>
                                        <p:strVal val="visible"/>
                                      </p:to>
                                    </p:set>
                                    <p:anim calcmode="lin" valueType="num">
                                      <p:cBhvr additive="base">
                                        <p:cTn id="36" dur="500" fill="hold"/>
                                        <p:tgtEl>
                                          <p:spTgt spid="33800"/>
                                        </p:tgtEl>
                                        <p:attrNameLst>
                                          <p:attrName>ppt_x</p:attrName>
                                        </p:attrNameLst>
                                      </p:cBhvr>
                                      <p:tavLst>
                                        <p:tav tm="0">
                                          <p:val>
                                            <p:strVal val="#ppt_x"/>
                                          </p:val>
                                        </p:tav>
                                        <p:tav tm="100000">
                                          <p:val>
                                            <p:strVal val="#ppt_x"/>
                                          </p:val>
                                        </p:tav>
                                      </p:tavLst>
                                    </p:anim>
                                    <p:anim calcmode="lin" valueType="num">
                                      <p:cBhvr additive="base">
                                        <p:cTn id="37" dur="500" fill="hold"/>
                                        <p:tgtEl>
                                          <p:spTgt spid="3380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3810"/>
                                        </p:tgtEl>
                                        <p:attrNameLst>
                                          <p:attrName>style.visibility</p:attrName>
                                        </p:attrNameLst>
                                      </p:cBhvr>
                                      <p:to>
                                        <p:strVal val="visible"/>
                                      </p:to>
                                    </p:set>
                                    <p:anim calcmode="lin" valueType="num">
                                      <p:cBhvr additive="base">
                                        <p:cTn id="42" dur="500" fill="hold"/>
                                        <p:tgtEl>
                                          <p:spTgt spid="33810"/>
                                        </p:tgtEl>
                                        <p:attrNameLst>
                                          <p:attrName>ppt_x</p:attrName>
                                        </p:attrNameLst>
                                      </p:cBhvr>
                                      <p:tavLst>
                                        <p:tav tm="0">
                                          <p:val>
                                            <p:strVal val="#ppt_x"/>
                                          </p:val>
                                        </p:tav>
                                        <p:tav tm="100000">
                                          <p:val>
                                            <p:strVal val="#ppt_x"/>
                                          </p:val>
                                        </p:tav>
                                      </p:tavLst>
                                    </p:anim>
                                    <p:anim calcmode="lin" valueType="num">
                                      <p:cBhvr additive="base">
                                        <p:cTn id="43" dur="500" fill="hold"/>
                                        <p:tgtEl>
                                          <p:spTgt spid="33810"/>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33802"/>
                                        </p:tgtEl>
                                        <p:attrNameLst>
                                          <p:attrName>style.visibility</p:attrName>
                                        </p:attrNameLst>
                                      </p:cBhvr>
                                      <p:to>
                                        <p:strVal val="visible"/>
                                      </p:to>
                                    </p:set>
                                    <p:animEffect transition="in" filter="wedge">
                                      <p:cBhvr>
                                        <p:cTn id="48" dur="2000"/>
                                        <p:tgtEl>
                                          <p:spTgt spid="33802"/>
                                        </p:tgtEl>
                                      </p:cBhvr>
                                    </p:animEffect>
                                  </p:childTnLst>
                                </p:cTn>
                              </p:par>
                            </p:childTnLst>
                          </p:cTn>
                        </p:par>
                      </p:childTnLst>
                    </p:cTn>
                  </p:par>
                  <p:par>
                    <p:cTn id="49" fill="hold">
                      <p:stCondLst>
                        <p:cond delay="indefinite"/>
                      </p:stCondLst>
                      <p:childTnLst>
                        <p:par>
                          <p:cTn id="50" fill="hold">
                            <p:stCondLst>
                              <p:cond delay="0"/>
                            </p:stCondLst>
                            <p:childTnLst>
                              <p:par>
                                <p:cTn id="51" presetID="56" presetClass="entr" presetSubtype="0" fill="hold" nodeType="clickEffect">
                                  <p:stCondLst>
                                    <p:cond delay="0"/>
                                  </p:stCondLst>
                                  <p:iterate type="lt">
                                    <p:tmPct val="10000"/>
                                  </p:iterate>
                                  <p:childTnLst>
                                    <p:set>
                                      <p:cBhvr>
                                        <p:cTn id="52" dur="1" fill="hold">
                                          <p:stCondLst>
                                            <p:cond delay="0"/>
                                          </p:stCondLst>
                                        </p:cTn>
                                        <p:tgtEl>
                                          <p:spTgt spid="33797"/>
                                        </p:tgtEl>
                                        <p:attrNameLst>
                                          <p:attrName>style.visibility</p:attrName>
                                        </p:attrNameLst>
                                      </p:cBhvr>
                                      <p:to>
                                        <p:strVal val="visible"/>
                                      </p:to>
                                    </p:set>
                                    <p:anim by="(-#ppt_w*2)" calcmode="lin" valueType="num">
                                      <p:cBhvr>
                                        <p:cTn id="53" dur="250" autoRev="1" fill="hold">
                                          <p:stCondLst>
                                            <p:cond delay="0"/>
                                          </p:stCondLst>
                                        </p:cTn>
                                        <p:tgtEl>
                                          <p:spTgt spid="33797"/>
                                        </p:tgtEl>
                                        <p:attrNameLst>
                                          <p:attrName>ppt_w</p:attrName>
                                        </p:attrNameLst>
                                      </p:cBhvr>
                                    </p:anim>
                                    <p:anim by="(#ppt_w*0.50)" calcmode="lin" valueType="num">
                                      <p:cBhvr>
                                        <p:cTn id="54" dur="250" decel="50000" autoRev="1" fill="hold">
                                          <p:stCondLst>
                                            <p:cond delay="0"/>
                                          </p:stCondLst>
                                        </p:cTn>
                                        <p:tgtEl>
                                          <p:spTgt spid="33797"/>
                                        </p:tgtEl>
                                        <p:attrNameLst>
                                          <p:attrName>ppt_x</p:attrName>
                                        </p:attrNameLst>
                                      </p:cBhvr>
                                    </p:anim>
                                    <p:anim from="(-#ppt_h/2)" to="(#ppt_y)" calcmode="lin" valueType="num">
                                      <p:cBhvr>
                                        <p:cTn id="55" dur="500" fill="hold">
                                          <p:stCondLst>
                                            <p:cond delay="0"/>
                                          </p:stCondLst>
                                        </p:cTn>
                                        <p:tgtEl>
                                          <p:spTgt spid="33797"/>
                                        </p:tgtEl>
                                        <p:attrNameLst>
                                          <p:attrName>ppt_y</p:attrName>
                                        </p:attrNameLst>
                                      </p:cBhvr>
                                    </p:anim>
                                    <p:animRot by="21600000" from="0" to="0">
                                      <p:cBhvr>
                                        <p:cTn id="56" dur="500" fill="hold">
                                          <p:stCondLst>
                                            <p:cond delay="0"/>
                                          </p:stCondLst>
                                        </p:cTn>
                                        <p:tgtEl>
                                          <p:spTgt spid="33797"/>
                                        </p:tgtEl>
                                        <p:attrNameLst>
                                          <p:attrName>r</p:attrName>
                                        </p:attrNameLst>
                                      </p:cBhvr>
                                    </p:animRot>
                                  </p:childTnLst>
                                </p:cTn>
                              </p:par>
                            </p:childTnLst>
                          </p:cTn>
                        </p:par>
                      </p:childTnLst>
                    </p:cTn>
                  </p:par>
                  <p:par>
                    <p:cTn id="57" fill="hold">
                      <p:stCondLst>
                        <p:cond delay="indefinite"/>
                      </p:stCondLst>
                      <p:childTnLst>
                        <p:par>
                          <p:cTn id="58" fill="hold">
                            <p:stCondLst>
                              <p:cond delay="0"/>
                            </p:stCondLst>
                            <p:childTnLst>
                              <p:par>
                                <p:cTn id="59" presetID="20" presetClass="entr" presetSubtype="0" fill="hold" nodeType="clickEffect">
                                  <p:stCondLst>
                                    <p:cond delay="0"/>
                                  </p:stCondLst>
                                  <p:childTnLst>
                                    <p:set>
                                      <p:cBhvr>
                                        <p:cTn id="60" dur="1" fill="hold">
                                          <p:stCondLst>
                                            <p:cond delay="0"/>
                                          </p:stCondLst>
                                        </p:cTn>
                                        <p:tgtEl>
                                          <p:spTgt spid="33805"/>
                                        </p:tgtEl>
                                        <p:attrNameLst>
                                          <p:attrName>style.visibility</p:attrName>
                                        </p:attrNameLst>
                                      </p:cBhvr>
                                      <p:to>
                                        <p:strVal val="visible"/>
                                      </p:to>
                                    </p:set>
                                    <p:animEffect transition="in" filter="wedge">
                                      <p:cBhvr>
                                        <p:cTn id="61" dur="2000"/>
                                        <p:tgtEl>
                                          <p:spTgt spid="33805"/>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33803"/>
                                        </p:tgtEl>
                                        <p:attrNameLst>
                                          <p:attrName>style.visibility</p:attrName>
                                        </p:attrNameLst>
                                      </p:cBhvr>
                                      <p:to>
                                        <p:strVal val="visible"/>
                                      </p:to>
                                    </p:set>
                                    <p:anim calcmode="lin" valueType="num">
                                      <p:cBhvr additive="base">
                                        <p:cTn id="66" dur="500" fill="hold"/>
                                        <p:tgtEl>
                                          <p:spTgt spid="33803"/>
                                        </p:tgtEl>
                                        <p:attrNameLst>
                                          <p:attrName>ppt_x</p:attrName>
                                        </p:attrNameLst>
                                      </p:cBhvr>
                                      <p:tavLst>
                                        <p:tav tm="0">
                                          <p:val>
                                            <p:strVal val="#ppt_x"/>
                                          </p:val>
                                        </p:tav>
                                        <p:tav tm="100000">
                                          <p:val>
                                            <p:strVal val="#ppt_x"/>
                                          </p:val>
                                        </p:tav>
                                      </p:tavLst>
                                    </p:anim>
                                    <p:anim calcmode="lin" valueType="num">
                                      <p:cBhvr additive="base">
                                        <p:cTn id="67" dur="500" fill="hold"/>
                                        <p:tgtEl>
                                          <p:spTgt spid="33803"/>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33804"/>
                                        </p:tgtEl>
                                        <p:attrNameLst>
                                          <p:attrName>style.visibility</p:attrName>
                                        </p:attrNameLst>
                                      </p:cBhvr>
                                      <p:to>
                                        <p:strVal val="visible"/>
                                      </p:to>
                                    </p:set>
                                    <p:anim calcmode="lin" valueType="num">
                                      <p:cBhvr additive="base">
                                        <p:cTn id="72" dur="500" fill="hold"/>
                                        <p:tgtEl>
                                          <p:spTgt spid="33804"/>
                                        </p:tgtEl>
                                        <p:attrNameLst>
                                          <p:attrName>ppt_x</p:attrName>
                                        </p:attrNameLst>
                                      </p:cBhvr>
                                      <p:tavLst>
                                        <p:tav tm="0">
                                          <p:val>
                                            <p:strVal val="#ppt_x"/>
                                          </p:val>
                                        </p:tav>
                                        <p:tav tm="100000">
                                          <p:val>
                                            <p:strVal val="#ppt_x"/>
                                          </p:val>
                                        </p:tav>
                                      </p:tavLst>
                                    </p:anim>
                                    <p:anim calcmode="lin" valueType="num">
                                      <p:cBhvr additive="base">
                                        <p:cTn id="73" dur="500" fill="hold"/>
                                        <p:tgtEl>
                                          <p:spTgt spid="3380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33799"/>
                                        </p:tgtEl>
                                        <p:attrNameLst>
                                          <p:attrName>style.visibility</p:attrName>
                                        </p:attrNameLst>
                                      </p:cBhvr>
                                      <p:to>
                                        <p:strVal val="visible"/>
                                      </p:to>
                                    </p:set>
                                    <p:anim calcmode="lin" valueType="num">
                                      <p:cBhvr additive="base">
                                        <p:cTn id="78" dur="500" fill="hold"/>
                                        <p:tgtEl>
                                          <p:spTgt spid="33799"/>
                                        </p:tgtEl>
                                        <p:attrNameLst>
                                          <p:attrName>ppt_x</p:attrName>
                                        </p:attrNameLst>
                                      </p:cBhvr>
                                      <p:tavLst>
                                        <p:tav tm="0">
                                          <p:val>
                                            <p:strVal val="#ppt_x"/>
                                          </p:val>
                                        </p:tav>
                                        <p:tav tm="100000">
                                          <p:val>
                                            <p:strVal val="#ppt_x"/>
                                          </p:val>
                                        </p:tav>
                                      </p:tavLst>
                                    </p:anim>
                                    <p:anim calcmode="lin" valueType="num">
                                      <p:cBhvr additive="base">
                                        <p:cTn id="79"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33806"/>
                                        </p:tgtEl>
                                        <p:attrNameLst>
                                          <p:attrName>style.visibility</p:attrName>
                                        </p:attrNameLst>
                                      </p:cBhvr>
                                      <p:to>
                                        <p:strVal val="visible"/>
                                      </p:to>
                                    </p:set>
                                    <p:animEffect transition="in" filter="box(in)">
                                      <p:cBhvr>
                                        <p:cTn id="8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Rot="1"/>
          </p:cNvSpPr>
          <p:nvPr>
            <p:ph type="body" idx="4294967295"/>
          </p:nvPr>
        </p:nvSpPr>
        <p:spPr>
          <a:xfrm>
            <a:off x="77788" y="155575"/>
            <a:ext cx="8837612" cy="6475413"/>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eaLnBrk="1" hangingPunct="1"/>
            <a:endParaRPr lang="en-US" altLang="zh-CN" sz="2800" b="1">
              <a:solidFill>
                <a:srgbClr val="FF0000"/>
              </a:solidFill>
            </a:endParaRPr>
          </a:p>
          <a:p>
            <a:pPr lvl="0" algn="ctr" eaLnBrk="1" hangingPunct="1"/>
            <a:r>
              <a:rPr lang="en-US" altLang="zh-CN" sz="3600" b="1">
                <a:solidFill>
                  <a:srgbClr val="FF0000"/>
                </a:solidFill>
              </a:rPr>
              <a:t>2022</a:t>
            </a:r>
            <a:r>
              <a:rPr lang="zh-CN" altLang="en-US" sz="3600" b="1">
                <a:solidFill>
                  <a:srgbClr val="FF0000"/>
                </a:solidFill>
              </a:rPr>
              <a:t>高考解析</a:t>
            </a:r>
            <a:endParaRPr lang="zh-CN" altLang="en-US" sz="3600" b="1">
              <a:solidFill>
                <a:srgbClr val="FF0000"/>
              </a:solidFill>
            </a:endParaRPr>
          </a:p>
          <a:p>
            <a:pPr lvl="0" eaLnBrk="1" hangingPunct="1"/>
            <a:r>
              <a:rPr lang="en-US" altLang="zh-CN" sz="3600" b="1"/>
              <a:t>2022</a:t>
            </a:r>
            <a:r>
              <a:rPr lang="zh-CN" altLang="en-US" sz="3600" b="1"/>
              <a:t>高考语用题稳中有变，题型考查更全面。</a:t>
            </a:r>
            <a:endParaRPr lang="zh-CN" altLang="en-US" sz="3600" b="1"/>
          </a:p>
          <a:p>
            <a:pPr lvl="0" eaLnBrk="1" hangingPunct="1"/>
            <a:r>
              <a:rPr lang="zh-CN" altLang="en-US" sz="3600" b="1"/>
              <a:t>      自</a:t>
            </a:r>
            <a:r>
              <a:rPr lang="en-US" altLang="zh-CN" sz="3600" b="1"/>
              <a:t>2007</a:t>
            </a:r>
            <a:r>
              <a:rPr lang="zh-CN" altLang="en-US" sz="3600" b="1"/>
              <a:t>年至</a:t>
            </a:r>
            <a:r>
              <a:rPr lang="en-US" altLang="zh-CN" sz="3600" b="1"/>
              <a:t>2022</a:t>
            </a:r>
            <a:r>
              <a:rPr lang="zh-CN" altLang="en-US" sz="3600" b="1"/>
              <a:t>年，新课标卷语用主观题均是两个，但在</a:t>
            </a:r>
            <a:r>
              <a:rPr lang="en-US" altLang="zh-CN" sz="3600" b="1"/>
              <a:t>20</a:t>
            </a:r>
            <a:r>
              <a:rPr lang="zh-CN" altLang="en-US" sz="3600" b="1"/>
              <a:t>12年</a:t>
            </a:r>
            <a:r>
              <a:rPr lang="zh-CN" altLang="en-US" sz="3600" b="1" i="1"/>
              <a:t>仿句题 </a:t>
            </a:r>
            <a:r>
              <a:rPr lang="zh-CN" altLang="en-US" sz="3600" b="1"/>
              <a:t>遭淘汰，而从</a:t>
            </a:r>
            <a:r>
              <a:rPr lang="en-US" altLang="zh-CN" sz="3600" b="1"/>
              <a:t>2012</a:t>
            </a:r>
            <a:r>
              <a:rPr lang="zh-CN" altLang="en-US" sz="3600" b="1"/>
              <a:t>年就出现的补写句子则延续不变。这意味着仿句不再成为新课标卷必考题，而变成轮考题，而补写句子则有已代替仿句成为必考题。</a:t>
            </a:r>
            <a:r>
              <a:rPr lang="zh-CN" altLang="en-US" sz="3600" b="1">
                <a:solidFill>
                  <a:srgbClr val="FF0000"/>
                </a:solidFill>
              </a:rPr>
              <a:t>应重点关注。</a:t>
            </a:r>
            <a:endParaRPr lang="zh-CN" altLang="en-US" sz="3600" b="1">
              <a:solidFill>
                <a:srgbClr val="FF0000"/>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99"/>
          <p:cNvSpPr txBox="1"/>
          <p:nvPr/>
        </p:nvSpPr>
        <p:spPr>
          <a:xfrm>
            <a:off x="0" y="457200"/>
            <a:ext cx="8763000" cy="44624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66700" lvl="0" indent="-266700" eaLnBrk="1" hangingPunct="1">
              <a:buFont typeface="Arial" panose="020B0604020202020204"/>
            </a:pPr>
            <a:r>
              <a:rPr lang="zh-CN" altLang="en-US" sz="3200" b="1">
                <a:solidFill>
                  <a:srgbClr val="000000"/>
                </a:solidFill>
                <a:latin typeface="宋体" panose="02010600030101010101" pitchFamily="2" charset="-122"/>
              </a:rPr>
              <a:t>真题展示（</a:t>
            </a:r>
            <a:r>
              <a:rPr lang="en-US" altLang="zh-CN" sz="3200" b="1">
                <a:solidFill>
                  <a:srgbClr val="000000"/>
                </a:solidFill>
                <a:latin typeface="宋体" panose="02010600030101010101" pitchFamily="2" charset="-122"/>
              </a:rPr>
              <a:t>2015</a:t>
            </a:r>
            <a:r>
              <a:rPr lang="zh-CN" altLang="en-US" sz="3200" b="1">
                <a:solidFill>
                  <a:srgbClr val="000000"/>
                </a:solidFill>
                <a:latin typeface="宋体" panose="02010600030101010101" pitchFamily="2" charset="-122"/>
              </a:rPr>
              <a:t>年高考新课标</a:t>
            </a:r>
            <a:r>
              <a:rPr lang="en-US" altLang="zh-CN" sz="3200" b="1">
                <a:solidFill>
                  <a:srgbClr val="000000"/>
                </a:solidFill>
                <a:latin typeface="宋体" panose="02010600030101010101" pitchFamily="2" charset="-122"/>
              </a:rPr>
              <a:t>2</a:t>
            </a:r>
            <a:r>
              <a:rPr lang="zh-CN" altLang="en-US" sz="3200" b="1">
                <a:solidFill>
                  <a:srgbClr val="000000"/>
                </a:solidFill>
                <a:latin typeface="宋体" panose="02010600030101010101" pitchFamily="2" charset="-122"/>
              </a:rPr>
              <a:t>卷）</a:t>
            </a:r>
            <a:endParaRPr lang="zh-CN" altLang="en-US" sz="3200" b="1">
              <a:solidFill>
                <a:srgbClr val="000000"/>
              </a:solidFill>
              <a:latin typeface="宋体" panose="02010600030101010101" pitchFamily="2" charset="-122"/>
            </a:endParaRPr>
          </a:p>
          <a:p>
            <a:pPr marL="266700" lvl="0" indent="-266700" eaLnBrk="1" hangingPunct="1">
              <a:buFont typeface="Arial" panose="020B0604020202020204"/>
            </a:pPr>
            <a:r>
              <a:rPr lang="zh-CN" altLang="en-US" sz="2400" b="1">
                <a:solidFill>
                  <a:srgbClr val="000000"/>
                </a:solidFill>
                <a:latin typeface="宋体" panose="02010600030101010101" pitchFamily="2" charset="-122"/>
              </a:rPr>
              <a:t>      </a:t>
            </a:r>
            <a:r>
              <a:rPr lang="zh-CN" altLang="en-US" sz="2000" b="1">
                <a:solidFill>
                  <a:srgbClr val="0000FF"/>
                </a:solidFill>
                <a:latin typeface="宋体" panose="02010600030101010101" pitchFamily="2" charset="-122"/>
              </a:rPr>
              <a:t>在下面</a:t>
            </a:r>
            <a:r>
              <a:rPr lang="en-US" altLang="zh-CN" sz="2000" b="1">
                <a:solidFill>
                  <a:srgbClr val="0000FF"/>
                </a:solidFill>
                <a:latin typeface="Calibri" panose="020F0502020204030204" pitchFamily="34" charset="0"/>
              </a:rPr>
              <a:t>—</a:t>
            </a:r>
            <a:r>
              <a:rPr lang="zh-CN" altLang="en-US" sz="2000" b="1">
                <a:solidFill>
                  <a:srgbClr val="0000FF"/>
                </a:solidFill>
                <a:latin typeface="宋体" panose="02010600030101010101" pitchFamily="2" charset="-122"/>
              </a:rPr>
              <a:t>段文字横线处补写恰当的语句，使整段文字语意完整连赏，内容貼切，逻 辑严密。每处不超过</a:t>
            </a:r>
            <a:r>
              <a:rPr lang="en-US" altLang="zh-CN" sz="2000" b="1">
                <a:solidFill>
                  <a:srgbClr val="0000FF"/>
                </a:solidFill>
                <a:latin typeface="宋体" panose="02010600030101010101" pitchFamily="2" charset="-122"/>
              </a:rPr>
              <a:t>15</a:t>
            </a:r>
            <a:r>
              <a:rPr lang="zh-CN" altLang="en-US" sz="2000" b="1">
                <a:solidFill>
                  <a:srgbClr val="0000FF"/>
                </a:solidFill>
                <a:latin typeface="宋体" panose="02010600030101010101" pitchFamily="2" charset="-122"/>
              </a:rPr>
              <a:t>个字。（</a:t>
            </a:r>
            <a:r>
              <a:rPr lang="en-US" altLang="zh-CN" sz="2000" b="1">
                <a:solidFill>
                  <a:srgbClr val="0000FF"/>
                </a:solidFill>
                <a:latin typeface="宋体" panose="02010600030101010101" pitchFamily="2" charset="-122"/>
              </a:rPr>
              <a:t>5</a:t>
            </a:r>
            <a:r>
              <a:rPr lang="zh-CN" altLang="en-US" sz="2400" b="1">
                <a:solidFill>
                  <a:srgbClr val="0000FF"/>
                </a:solidFill>
                <a:latin typeface="宋体" panose="02010600030101010101" pitchFamily="2" charset="-122"/>
              </a:rPr>
              <a:t>分）</a:t>
            </a:r>
            <a:endParaRPr lang="zh-CN" altLang="en-US" sz="2400" b="1">
              <a:solidFill>
                <a:srgbClr val="0000FF"/>
              </a:solidFill>
              <a:latin typeface="宋体" panose="02010600030101010101" pitchFamily="2" charset="-122"/>
            </a:endParaRPr>
          </a:p>
          <a:p>
            <a:pPr marL="266700" lvl="0" indent="-266700" eaLnBrk="1" hangingPunct="1">
              <a:buFont typeface="Arial" panose="020B0604020202020204"/>
            </a:pPr>
            <a:r>
              <a:rPr lang="zh-CN" altLang="en-US" sz="2400" b="1">
                <a:solidFill>
                  <a:srgbClr val="000000"/>
                </a:solidFill>
                <a:latin typeface="宋体" panose="02010600030101010101" pitchFamily="2" charset="-122"/>
              </a:rPr>
              <a:t>      读书的目的仅仅是为了记住书中的内容吗？答案是否定的。</a:t>
            </a:r>
            <a:r>
              <a:rPr lang="zh-CN" altLang="en-US" sz="2400" b="1" u="sng">
                <a:solidFill>
                  <a:srgbClr val="000000"/>
                </a:solidFill>
                <a:latin typeface="宋体" panose="02010600030101010101" pitchFamily="2" charset="-122"/>
              </a:rPr>
              <a:t>    </a:t>
            </a:r>
            <a:r>
              <a:rPr lang="en-US" altLang="zh-CN" sz="2400" b="1" u="sng">
                <a:solidFill>
                  <a:srgbClr val="000000"/>
                </a:solidFill>
                <a:latin typeface="宋体" panose="02010600030101010101" pitchFamily="2" charset="-122"/>
              </a:rPr>
              <a:t>①     </a:t>
            </a:r>
            <a:r>
              <a:rPr lang="zh-CN" altLang="en-US" sz="2400" b="1">
                <a:solidFill>
                  <a:srgbClr val="000000"/>
                </a:solidFill>
                <a:latin typeface="宋体" panose="02010600030101010101" pitchFamily="2" charset="-122"/>
              </a:rPr>
              <a:t>。记忆型阅读是我们缺乏想象力的根源之一，因为它容易导致盲从书本知识，从而失去质疑精神。批判型阅读是一种创造性阅读，它不追求</a:t>
            </a:r>
            <a:r>
              <a:rPr lang="zh-CN" altLang="en-US" sz="2400" b="1" u="sng">
                <a:solidFill>
                  <a:srgbClr val="000000"/>
                </a:solidFill>
                <a:latin typeface="宋体" panose="02010600030101010101" pitchFamily="2" charset="-122"/>
              </a:rPr>
              <a:t>     </a:t>
            </a:r>
            <a:r>
              <a:rPr lang="en-US" altLang="zh-CN" sz="2400" b="1" u="sng">
                <a:solidFill>
                  <a:srgbClr val="000000"/>
                </a:solidFill>
                <a:latin typeface="宋体" panose="02010600030101010101" pitchFamily="2" charset="-122"/>
              </a:rPr>
              <a:t>②    </a:t>
            </a:r>
            <a:r>
              <a:rPr lang="zh-CN" altLang="en-US" sz="2400" b="1">
                <a:solidFill>
                  <a:srgbClr val="000000"/>
                </a:solidFill>
                <a:latin typeface="宋体" panose="02010600030101010101" pitchFamily="2" charset="-122"/>
              </a:rPr>
              <a:t>，而主张激发想象力和灵感，带着自己的思考，让自己变得更有思想。能通过阅读提出有价值的质疑，</a:t>
            </a:r>
            <a:r>
              <a:rPr lang="zh-CN" altLang="en-US" sz="2400" b="1" u="sng">
                <a:solidFill>
                  <a:srgbClr val="000000"/>
                </a:solidFill>
                <a:latin typeface="宋体" panose="02010600030101010101" pitchFamily="2" charset="-122"/>
              </a:rPr>
              <a:t>    </a:t>
            </a:r>
            <a:r>
              <a:rPr lang="en-US" altLang="zh-CN" sz="2400" b="1" u="sng">
                <a:solidFill>
                  <a:srgbClr val="000000"/>
                </a:solidFill>
                <a:latin typeface="宋体" panose="02010600030101010101" pitchFamily="2" charset="-122"/>
              </a:rPr>
              <a:t>③   </a:t>
            </a:r>
            <a:r>
              <a:rPr lang="zh-CN" altLang="en-US" sz="2400" b="1" u="sng">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通过分析根源找到解决问題</a:t>
            </a:r>
            <a:r>
              <a:rPr lang="zh-CN" altLang="en-US" sz="2800" b="1">
                <a:solidFill>
                  <a:srgbClr val="000000"/>
                </a:solidFill>
                <a:latin typeface="宋体" panose="02010600030101010101" pitchFamily="2" charset="-122"/>
              </a:rPr>
              <a:t>的途径和方法，这在泛阅读日益普遍的时候更显得难能可贵。</a:t>
            </a:r>
            <a:endParaRPr lang="zh-CN" altLang="en-US" sz="2400" b="1">
              <a:solidFill>
                <a:srgbClr val="000000"/>
              </a:solidFill>
              <a:latin typeface="宋体" panose="02010600030101010101" pitchFamily="2" charset="-122"/>
            </a:endParaRPr>
          </a:p>
        </p:txBody>
      </p:sp>
      <p:sp>
        <p:nvSpPr>
          <p:cNvPr id="34819" name="文本框 1"/>
          <p:cNvSpPr txBox="1"/>
          <p:nvPr/>
        </p:nvSpPr>
        <p:spPr>
          <a:xfrm>
            <a:off x="304800" y="4721225"/>
            <a:ext cx="6672263" cy="12001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266700" lvl="0" indent="-266700" eaLnBrk="1" hangingPunct="1">
              <a:buFont typeface="Arial" panose="020B0604020202020204"/>
            </a:pPr>
            <a:r>
              <a:rPr lang="zh-CN" altLang="en-US" sz="2400" b="1">
                <a:solidFill>
                  <a:srgbClr val="000000"/>
                </a:solidFill>
                <a:latin typeface="宋体" panose="02010600030101010101" pitchFamily="2" charset="-122"/>
              </a:rPr>
              <a:t>【参考答案】</a:t>
            </a:r>
            <a:r>
              <a:rPr lang="en-US" altLang="zh-CN" sz="2400" b="1">
                <a:solidFill>
                  <a:srgbClr val="000000"/>
                </a:solidFill>
                <a:latin typeface="宋体" panose="02010600030101010101" pitchFamily="2" charset="-122"/>
              </a:rPr>
              <a:t>①</a:t>
            </a:r>
            <a:r>
              <a:rPr lang="zh-CN" altLang="en-US" sz="2400" b="1">
                <a:solidFill>
                  <a:srgbClr val="0E19B2"/>
                </a:solidFill>
                <a:latin typeface="宋体" panose="02010600030101010101" pitchFamily="2" charset="-122"/>
              </a:rPr>
              <a:t>阅读有记忆型和批判型之分 </a:t>
            </a:r>
            <a:endParaRPr lang="zh-CN" altLang="en-US" sz="2400" b="1">
              <a:solidFill>
                <a:srgbClr val="0E19B2"/>
              </a:solidFill>
              <a:latin typeface="宋体" panose="02010600030101010101" pitchFamily="2" charset="-122"/>
            </a:endParaRPr>
          </a:p>
          <a:p>
            <a:pPr marL="266700" lvl="0" indent="-266700" eaLnBrk="1" hangingPunct="1">
              <a:buFont typeface="Arial" panose="020B0604020202020204"/>
            </a:pPr>
            <a:r>
              <a:rPr lang="en-US" altLang="zh-CN" sz="2400" b="1">
                <a:solidFill>
                  <a:srgbClr val="000000"/>
                </a:solidFill>
                <a:latin typeface="宋体" panose="02010600030101010101" pitchFamily="2" charset="-122"/>
              </a:rPr>
              <a:t>            ②</a:t>
            </a:r>
            <a:r>
              <a:rPr lang="zh-CN" altLang="en-US" sz="2400" b="1">
                <a:solidFill>
                  <a:srgbClr val="0E19B2"/>
                </a:solidFill>
                <a:latin typeface="宋体" panose="02010600030101010101" pitchFamily="2" charset="-122"/>
              </a:rPr>
              <a:t>简单的、机械的知识记忆 </a:t>
            </a:r>
            <a:endParaRPr lang="zh-CN" altLang="en-US" sz="2400" b="1">
              <a:solidFill>
                <a:srgbClr val="0E19B2"/>
              </a:solidFill>
              <a:latin typeface="宋体" panose="02010600030101010101" pitchFamily="2" charset="-122"/>
            </a:endParaRPr>
          </a:p>
          <a:p>
            <a:pPr marL="266700" lvl="0" indent="-266700" eaLnBrk="1" hangingPunct="1">
              <a:buFont typeface="Arial" panose="020B0604020202020204"/>
            </a:pPr>
            <a:r>
              <a:rPr lang="en-US" altLang="zh-CN" sz="2400" b="1">
                <a:solidFill>
                  <a:srgbClr val="000000"/>
                </a:solidFill>
                <a:latin typeface="宋体" panose="02010600030101010101" pitchFamily="2" charset="-122"/>
              </a:rPr>
              <a:t>            ③</a:t>
            </a:r>
            <a:r>
              <a:rPr lang="zh-CN" altLang="en-US" sz="2400" b="1">
                <a:solidFill>
                  <a:srgbClr val="0E19B2"/>
                </a:solidFill>
                <a:latin typeface="宋体" panose="02010600030101010101" pitchFamily="2" charset="-122"/>
              </a:rPr>
              <a:t>通过质疑找到问题的根源。</a:t>
            </a:r>
            <a:endParaRPr lang="zh-CN" altLang="en-US" sz="2400" b="1">
              <a:solidFill>
                <a:srgbClr val="0E19B2"/>
              </a:solidFill>
              <a:latin typeface="宋体" panose="02010600030101010101" pitchFamily="2" charset="-122"/>
            </a:endParaRPr>
          </a:p>
        </p:txBody>
      </p:sp>
      <p:sp>
        <p:nvSpPr>
          <p:cNvPr id="34820" name="Text Box 3"/>
          <p:cNvSpPr txBox="1"/>
          <p:nvPr/>
        </p:nvSpPr>
        <p:spPr>
          <a:xfrm>
            <a:off x="44450" y="5638800"/>
            <a:ext cx="3665538" cy="97313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800" b="1">
                <a:latin typeface="宋体" panose="02010600030101010101" pitchFamily="2" charset="-122"/>
                <a:ea typeface="微软雅黑" panose="020B0503020204020204" pitchFamily="34" charset="-122"/>
                <a:sym typeface="宋体" panose="02010600030101010101" pitchFamily="2" charset="-122"/>
              </a:rPr>
              <a:t>规律总结三</a:t>
            </a:r>
            <a:r>
              <a:rPr lang="zh-CN" altLang="en-US" sz="5400" b="1">
                <a:latin typeface="宋体" panose="02010600030101010101" pitchFamily="2" charset="-122"/>
                <a:ea typeface="微软雅黑" panose="020B0503020204020204" pitchFamily="34" charset="-122"/>
                <a:sym typeface="宋体" panose="02010600030101010101" pitchFamily="2" charset="-122"/>
              </a:rPr>
              <a:t>：</a:t>
            </a:r>
            <a:endParaRPr lang="zh-CN" altLang="en-US" sz="5400" b="1">
              <a:latin typeface="宋体" panose="02010600030101010101" pitchFamily="2" charset="-122"/>
              <a:ea typeface="微软雅黑" panose="020B0503020204020204" pitchFamily="34" charset="-122"/>
              <a:sym typeface="宋体" panose="02010600030101010101" pitchFamily="2" charset="-122"/>
            </a:endParaRPr>
          </a:p>
        </p:txBody>
      </p:sp>
      <p:sp>
        <p:nvSpPr>
          <p:cNvPr id="34821" name="Text Box 4"/>
          <p:cNvSpPr txBox="1"/>
          <p:nvPr/>
        </p:nvSpPr>
        <p:spPr>
          <a:xfrm>
            <a:off x="3467100" y="5697538"/>
            <a:ext cx="5553075" cy="9223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000" b="1">
                <a:solidFill>
                  <a:srgbClr val="FF0000"/>
                </a:solidFill>
                <a:latin typeface="宋体" panose="02010600030101010101" pitchFamily="2" charset="-122"/>
                <a:ea typeface="微软雅黑" panose="020B0503020204020204" pitchFamily="34" charset="-122"/>
                <a:sym typeface="宋体" panose="02010600030101010101" pitchFamily="2" charset="-122"/>
              </a:rPr>
              <a:t>关注</a:t>
            </a:r>
            <a:r>
              <a:rPr lang="zh-CN" altLang="en-US" sz="5400" b="1">
                <a:solidFill>
                  <a:srgbClr val="FF0000"/>
                </a:solidFill>
                <a:latin typeface="宋体" panose="02010600030101010101" pitchFamily="2" charset="-122"/>
                <a:ea typeface="微软雅黑" panose="020B0503020204020204" pitchFamily="34" charset="-122"/>
                <a:sym typeface="宋体" panose="02010600030101010101" pitchFamily="2" charset="-122"/>
              </a:rPr>
              <a:t>论点论据句式</a:t>
            </a:r>
            <a:endParaRPr lang="zh-CN" altLang="en-US" sz="5400" b="1">
              <a:solidFill>
                <a:srgbClr val="FF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34822" name="Text Box 7"/>
          <p:cNvSpPr txBox="1"/>
          <p:nvPr/>
        </p:nvSpPr>
        <p:spPr>
          <a:xfrm>
            <a:off x="1658938" y="2066925"/>
            <a:ext cx="1546225" cy="368300"/>
          </a:xfrm>
          <a:prstGeom prst="rect">
            <a:avLst/>
          </a:prstGeom>
          <a:noFill/>
          <a:ln w="63500">
            <a:solidFill>
              <a:srgbClr val="FF0000"/>
            </a:solid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4823" name="Text Box 7"/>
          <p:cNvSpPr txBox="1"/>
          <p:nvPr/>
        </p:nvSpPr>
        <p:spPr>
          <a:xfrm>
            <a:off x="6418263" y="2435225"/>
            <a:ext cx="1512887" cy="368300"/>
          </a:xfrm>
          <a:prstGeom prst="rect">
            <a:avLst/>
          </a:prstGeom>
          <a:noFill/>
          <a:ln w="63500">
            <a:solidFill>
              <a:srgbClr val="FF0000"/>
            </a:solid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cxnSp>
        <p:nvCxnSpPr>
          <p:cNvPr id="34824" name="Line 12"/>
          <p:cNvCxnSpPr/>
          <p:nvPr/>
        </p:nvCxnSpPr>
        <p:spPr>
          <a:xfrm flipV="1">
            <a:off x="4533900" y="3910013"/>
            <a:ext cx="3875088" cy="22225"/>
          </a:xfrm>
          <a:prstGeom prst="line">
            <a:avLst/>
          </a:prstGeom>
          <a:noFill/>
          <a:ln w="50800">
            <a:solidFill>
              <a:srgbClr val="FF0000"/>
            </a:solidFill>
            <a:miter lim="800000"/>
          </a:ln>
        </p:spPr>
      </p:cxnSp>
      <p:cxnSp>
        <p:nvCxnSpPr>
          <p:cNvPr id="34825" name="Line 12"/>
          <p:cNvCxnSpPr/>
          <p:nvPr/>
        </p:nvCxnSpPr>
        <p:spPr>
          <a:xfrm>
            <a:off x="6813550" y="3581400"/>
            <a:ext cx="1717675" cy="0"/>
          </a:xfrm>
          <a:prstGeom prst="line">
            <a:avLst/>
          </a:prstGeom>
          <a:noFill/>
          <a:ln w="50800">
            <a:solidFill>
              <a:srgbClr val="FF0000"/>
            </a:solidFill>
            <a:miter lim="800000"/>
          </a:ln>
        </p:spPr>
      </p:cxnSp>
      <p:cxnSp>
        <p:nvCxnSpPr>
          <p:cNvPr id="34826" name="Line 12"/>
          <p:cNvCxnSpPr/>
          <p:nvPr/>
        </p:nvCxnSpPr>
        <p:spPr>
          <a:xfrm flipV="1">
            <a:off x="304800" y="3910013"/>
            <a:ext cx="2114550" cy="0"/>
          </a:xfrm>
          <a:prstGeom prst="line">
            <a:avLst/>
          </a:prstGeom>
          <a:noFill/>
          <a:ln w="50800">
            <a:solidFill>
              <a:srgbClr val="FF0000"/>
            </a:solidFill>
            <a:miter lim="800000"/>
          </a:ln>
        </p:spPr>
      </p:cxnSp>
      <p:cxnSp>
        <p:nvCxnSpPr>
          <p:cNvPr id="34827" name="Line 12"/>
          <p:cNvCxnSpPr/>
          <p:nvPr/>
        </p:nvCxnSpPr>
        <p:spPr>
          <a:xfrm>
            <a:off x="5684838" y="3117850"/>
            <a:ext cx="2674937" cy="4763"/>
          </a:xfrm>
          <a:prstGeom prst="line">
            <a:avLst/>
          </a:prstGeom>
          <a:noFill/>
          <a:ln w="50800">
            <a:solidFill>
              <a:srgbClr val="FF0000"/>
            </a:solidFill>
            <a:miter lim="800000"/>
          </a:ln>
        </p:spPr>
      </p:cxnSp>
      <p:cxnSp>
        <p:nvCxnSpPr>
          <p:cNvPr id="34828" name="Line 12"/>
          <p:cNvCxnSpPr/>
          <p:nvPr/>
        </p:nvCxnSpPr>
        <p:spPr>
          <a:xfrm>
            <a:off x="304800" y="3581400"/>
            <a:ext cx="6111875" cy="1588"/>
          </a:xfrm>
          <a:prstGeom prst="line">
            <a:avLst/>
          </a:prstGeom>
          <a:noFill/>
          <a:ln w="50800">
            <a:solidFill>
              <a:srgbClr val="FF0000"/>
            </a:solidFill>
            <a:miter lim="800000"/>
          </a:ln>
        </p:spPr>
      </p:cxnSp>
      <p:cxnSp>
        <p:nvCxnSpPr>
          <p:cNvPr id="34829" name="Line 12"/>
          <p:cNvCxnSpPr/>
          <p:nvPr/>
        </p:nvCxnSpPr>
        <p:spPr>
          <a:xfrm>
            <a:off x="304800" y="4351338"/>
            <a:ext cx="1833563" cy="15875"/>
          </a:xfrm>
          <a:prstGeom prst="line">
            <a:avLst/>
          </a:prstGeom>
          <a:noFill/>
          <a:ln w="50800">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additive="base">
                                        <p:cTn id="7" dur="500" fill="hold"/>
                                        <p:tgtEl>
                                          <p:spTgt spid="34822"/>
                                        </p:tgtEl>
                                        <p:attrNameLst>
                                          <p:attrName>ppt_x</p:attrName>
                                        </p:attrNameLst>
                                      </p:cBhvr>
                                      <p:tavLst>
                                        <p:tav tm="0">
                                          <p:val>
                                            <p:strVal val="#ppt_x"/>
                                          </p:val>
                                        </p:tav>
                                        <p:tav tm="100000">
                                          <p:val>
                                            <p:strVal val="#ppt_x"/>
                                          </p:val>
                                        </p:tav>
                                      </p:tavLst>
                                    </p:anim>
                                    <p:anim calcmode="lin" valueType="num">
                                      <p:cBhvr additive="base">
                                        <p:cTn id="8"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4823"/>
                                        </p:tgtEl>
                                        <p:attrNameLst>
                                          <p:attrName>style.visibility</p:attrName>
                                        </p:attrNameLst>
                                      </p:cBhvr>
                                      <p:to>
                                        <p:strVal val="visible"/>
                                      </p:to>
                                    </p:set>
                                    <p:anim calcmode="lin" valueType="num">
                                      <p:cBhvr additive="base">
                                        <p:cTn id="13" dur="500" fill="hold"/>
                                        <p:tgtEl>
                                          <p:spTgt spid="34823"/>
                                        </p:tgtEl>
                                        <p:attrNameLst>
                                          <p:attrName>ppt_x</p:attrName>
                                        </p:attrNameLst>
                                      </p:cBhvr>
                                      <p:tavLst>
                                        <p:tav tm="0">
                                          <p:val>
                                            <p:strVal val="#ppt_x"/>
                                          </p:val>
                                        </p:tav>
                                        <p:tav tm="100000">
                                          <p:val>
                                            <p:strVal val="#ppt_x"/>
                                          </p:val>
                                        </p:tav>
                                      </p:tavLst>
                                    </p:anim>
                                    <p:anim calcmode="lin" valueType="num">
                                      <p:cBhvr additive="base">
                                        <p:cTn id="14" dur="500" fill="hold"/>
                                        <p:tgtEl>
                                          <p:spTgt spid="348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4819">
                                            <p:txEl>
                                              <p:pRg st="0" end="0"/>
                                            </p:txEl>
                                          </p:spTgt>
                                        </p:tgtEl>
                                        <p:attrNameLst>
                                          <p:attrName>style.visibility</p:attrName>
                                        </p:attrNameLst>
                                      </p:cBhvr>
                                      <p:to>
                                        <p:strVal val="visible"/>
                                      </p:to>
                                    </p:set>
                                    <p:anim calcmode="lin" valueType="num">
                                      <p:cBhvr additive="base">
                                        <p:cTn id="19"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827"/>
                                        </p:tgtEl>
                                        <p:attrNameLst>
                                          <p:attrName>style.visibility</p:attrName>
                                        </p:attrNameLst>
                                      </p:cBhvr>
                                      <p:to>
                                        <p:strVal val="visible"/>
                                      </p:to>
                                    </p:set>
                                    <p:anim calcmode="lin" valueType="num">
                                      <p:cBhvr additive="base">
                                        <p:cTn id="25" dur="500" fill="hold"/>
                                        <p:tgtEl>
                                          <p:spTgt spid="34827"/>
                                        </p:tgtEl>
                                        <p:attrNameLst>
                                          <p:attrName>ppt_x</p:attrName>
                                        </p:attrNameLst>
                                      </p:cBhvr>
                                      <p:tavLst>
                                        <p:tav tm="0">
                                          <p:val>
                                            <p:strVal val="#ppt_x"/>
                                          </p:val>
                                        </p:tav>
                                        <p:tav tm="100000">
                                          <p:val>
                                            <p:strVal val="#ppt_x"/>
                                          </p:val>
                                        </p:tav>
                                      </p:tavLst>
                                    </p:anim>
                                    <p:anim calcmode="lin" valueType="num">
                                      <p:cBhvr additive="base">
                                        <p:cTn id="26" dur="500" fill="hold"/>
                                        <p:tgtEl>
                                          <p:spTgt spid="348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4828"/>
                                        </p:tgtEl>
                                        <p:attrNameLst>
                                          <p:attrName>style.visibility</p:attrName>
                                        </p:attrNameLst>
                                      </p:cBhvr>
                                      <p:to>
                                        <p:strVal val="visible"/>
                                      </p:to>
                                    </p:set>
                                    <p:anim calcmode="lin" valueType="num">
                                      <p:cBhvr additive="base">
                                        <p:cTn id="31" dur="500" fill="hold"/>
                                        <p:tgtEl>
                                          <p:spTgt spid="34828"/>
                                        </p:tgtEl>
                                        <p:attrNameLst>
                                          <p:attrName>ppt_x</p:attrName>
                                        </p:attrNameLst>
                                      </p:cBhvr>
                                      <p:tavLst>
                                        <p:tav tm="0">
                                          <p:val>
                                            <p:strVal val="#ppt_x"/>
                                          </p:val>
                                        </p:tav>
                                        <p:tav tm="100000">
                                          <p:val>
                                            <p:strVal val="#ppt_x"/>
                                          </p:val>
                                        </p:tav>
                                      </p:tavLst>
                                    </p:anim>
                                    <p:anim calcmode="lin" valueType="num">
                                      <p:cBhvr additive="base">
                                        <p:cTn id="32" dur="500" fill="hold"/>
                                        <p:tgtEl>
                                          <p:spTgt spid="3482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4819">
                                            <p:txEl>
                                              <p:pRg st="1" end="1"/>
                                            </p:txEl>
                                          </p:spTgt>
                                        </p:tgtEl>
                                        <p:attrNameLst>
                                          <p:attrName>style.visibility</p:attrName>
                                        </p:attrNameLst>
                                      </p:cBhvr>
                                      <p:to>
                                        <p:strVal val="visible"/>
                                      </p:to>
                                    </p:set>
                                    <p:anim calcmode="lin" valueType="num">
                                      <p:cBhvr additive="base">
                                        <p:cTn id="37"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4825"/>
                                        </p:tgtEl>
                                        <p:attrNameLst>
                                          <p:attrName>style.visibility</p:attrName>
                                        </p:attrNameLst>
                                      </p:cBhvr>
                                      <p:to>
                                        <p:strVal val="visible"/>
                                      </p:to>
                                    </p:set>
                                    <p:anim calcmode="lin" valueType="num">
                                      <p:cBhvr additive="base">
                                        <p:cTn id="43" dur="500" fill="hold"/>
                                        <p:tgtEl>
                                          <p:spTgt spid="34825"/>
                                        </p:tgtEl>
                                        <p:attrNameLst>
                                          <p:attrName>ppt_x</p:attrName>
                                        </p:attrNameLst>
                                      </p:cBhvr>
                                      <p:tavLst>
                                        <p:tav tm="0">
                                          <p:val>
                                            <p:strVal val="#ppt_x"/>
                                          </p:val>
                                        </p:tav>
                                        <p:tav tm="100000">
                                          <p:val>
                                            <p:strVal val="#ppt_x"/>
                                          </p:val>
                                        </p:tav>
                                      </p:tavLst>
                                    </p:anim>
                                    <p:anim calcmode="lin" valueType="num">
                                      <p:cBhvr additive="base">
                                        <p:cTn id="44"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4826"/>
                                        </p:tgtEl>
                                        <p:attrNameLst>
                                          <p:attrName>style.visibility</p:attrName>
                                        </p:attrNameLst>
                                      </p:cBhvr>
                                      <p:to>
                                        <p:strVal val="visible"/>
                                      </p:to>
                                    </p:set>
                                    <p:anim calcmode="lin" valueType="num">
                                      <p:cBhvr additive="base">
                                        <p:cTn id="49" dur="500" fill="hold"/>
                                        <p:tgtEl>
                                          <p:spTgt spid="34826"/>
                                        </p:tgtEl>
                                        <p:attrNameLst>
                                          <p:attrName>ppt_x</p:attrName>
                                        </p:attrNameLst>
                                      </p:cBhvr>
                                      <p:tavLst>
                                        <p:tav tm="0">
                                          <p:val>
                                            <p:strVal val="#ppt_x"/>
                                          </p:val>
                                        </p:tav>
                                        <p:tav tm="100000">
                                          <p:val>
                                            <p:strVal val="#ppt_x"/>
                                          </p:val>
                                        </p:tav>
                                      </p:tavLst>
                                    </p:anim>
                                    <p:anim calcmode="lin" valueType="num">
                                      <p:cBhvr additive="base">
                                        <p:cTn id="50" dur="500" fill="hold"/>
                                        <p:tgtEl>
                                          <p:spTgt spid="348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4824"/>
                                        </p:tgtEl>
                                        <p:attrNameLst>
                                          <p:attrName>style.visibility</p:attrName>
                                        </p:attrNameLst>
                                      </p:cBhvr>
                                      <p:to>
                                        <p:strVal val="visible"/>
                                      </p:to>
                                    </p:set>
                                    <p:anim calcmode="lin" valueType="num">
                                      <p:cBhvr additive="base">
                                        <p:cTn id="55" dur="500" fill="hold"/>
                                        <p:tgtEl>
                                          <p:spTgt spid="34824"/>
                                        </p:tgtEl>
                                        <p:attrNameLst>
                                          <p:attrName>ppt_x</p:attrName>
                                        </p:attrNameLst>
                                      </p:cBhvr>
                                      <p:tavLst>
                                        <p:tav tm="0">
                                          <p:val>
                                            <p:strVal val="#ppt_x"/>
                                          </p:val>
                                        </p:tav>
                                        <p:tav tm="100000">
                                          <p:val>
                                            <p:strVal val="#ppt_x"/>
                                          </p:val>
                                        </p:tav>
                                      </p:tavLst>
                                    </p:anim>
                                    <p:anim calcmode="lin" valueType="num">
                                      <p:cBhvr additive="base">
                                        <p:cTn id="56" dur="500" fill="hold"/>
                                        <p:tgtEl>
                                          <p:spTgt spid="3482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4829"/>
                                        </p:tgtEl>
                                        <p:attrNameLst>
                                          <p:attrName>style.visibility</p:attrName>
                                        </p:attrNameLst>
                                      </p:cBhvr>
                                      <p:to>
                                        <p:strVal val="visible"/>
                                      </p:to>
                                    </p:set>
                                    <p:anim calcmode="lin" valueType="num">
                                      <p:cBhvr additive="base">
                                        <p:cTn id="61" dur="500" fill="hold"/>
                                        <p:tgtEl>
                                          <p:spTgt spid="34829"/>
                                        </p:tgtEl>
                                        <p:attrNameLst>
                                          <p:attrName>ppt_x</p:attrName>
                                        </p:attrNameLst>
                                      </p:cBhvr>
                                      <p:tavLst>
                                        <p:tav tm="0">
                                          <p:val>
                                            <p:strVal val="#ppt_x"/>
                                          </p:val>
                                        </p:tav>
                                        <p:tav tm="100000">
                                          <p:val>
                                            <p:strVal val="#ppt_x"/>
                                          </p:val>
                                        </p:tav>
                                      </p:tavLst>
                                    </p:anim>
                                    <p:anim calcmode="lin" valueType="num">
                                      <p:cBhvr additive="base">
                                        <p:cTn id="62" dur="500" fill="hold"/>
                                        <p:tgtEl>
                                          <p:spTgt spid="3482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4819">
                                            <p:txEl>
                                              <p:pRg st="2" end="2"/>
                                            </p:txEl>
                                          </p:spTgt>
                                        </p:tgtEl>
                                        <p:attrNameLst>
                                          <p:attrName>style.visibility</p:attrName>
                                        </p:attrNameLst>
                                      </p:cBhvr>
                                      <p:to>
                                        <p:strVal val="visible"/>
                                      </p:to>
                                    </p:set>
                                    <p:anim calcmode="lin" valueType="num">
                                      <p:cBhvr additive="base">
                                        <p:cTn id="67" dur="5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48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4820"/>
                                        </p:tgtEl>
                                        <p:attrNameLst>
                                          <p:attrName>style.visibility</p:attrName>
                                        </p:attrNameLst>
                                      </p:cBhvr>
                                      <p:to>
                                        <p:strVal val="visible"/>
                                      </p:to>
                                    </p:set>
                                    <p:anim calcmode="lin" valueType="num">
                                      <p:cBhvr additive="base">
                                        <p:cTn id="73" dur="500" fill="hold"/>
                                        <p:tgtEl>
                                          <p:spTgt spid="34820"/>
                                        </p:tgtEl>
                                        <p:attrNameLst>
                                          <p:attrName>ppt_x</p:attrName>
                                        </p:attrNameLst>
                                      </p:cBhvr>
                                      <p:tavLst>
                                        <p:tav tm="0">
                                          <p:val>
                                            <p:strVal val="#ppt_x"/>
                                          </p:val>
                                        </p:tav>
                                        <p:tav tm="100000">
                                          <p:val>
                                            <p:strVal val="#ppt_x"/>
                                          </p:val>
                                        </p:tav>
                                      </p:tavLst>
                                    </p:anim>
                                    <p:anim calcmode="lin" valueType="num">
                                      <p:cBhvr additive="base">
                                        <p:cTn id="74"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4821"/>
                                        </p:tgtEl>
                                        <p:attrNameLst>
                                          <p:attrName>style.visibility</p:attrName>
                                        </p:attrNameLst>
                                      </p:cBhvr>
                                      <p:to>
                                        <p:strVal val="visible"/>
                                      </p:to>
                                    </p:set>
                                    <p:anim calcmode="lin" valueType="num">
                                      <p:cBhvr additive="base">
                                        <p:cTn id="79" dur="500" fill="hold"/>
                                        <p:tgtEl>
                                          <p:spTgt spid="34821"/>
                                        </p:tgtEl>
                                        <p:attrNameLst>
                                          <p:attrName>ppt_x</p:attrName>
                                        </p:attrNameLst>
                                      </p:cBhvr>
                                      <p:tavLst>
                                        <p:tav tm="0">
                                          <p:val>
                                            <p:strVal val="#ppt_x"/>
                                          </p:val>
                                        </p:tav>
                                        <p:tav tm="100000">
                                          <p:val>
                                            <p:strVal val="#ppt_x"/>
                                          </p:val>
                                        </p:tav>
                                      </p:tavLst>
                                    </p:anim>
                                    <p:anim calcmode="lin" valueType="num">
                                      <p:cBhvr additive="base">
                                        <p:cTn id="80"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sp>
        <p:nvSpPr>
          <p:cNvPr id="35843" name="Text Box 5"/>
          <p:cNvSpPr txBox="1"/>
          <p:nvPr/>
        </p:nvSpPr>
        <p:spPr>
          <a:xfrm>
            <a:off x="146050" y="1935163"/>
            <a:ext cx="8851900" cy="438785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ea typeface="微软雅黑" panose="020B0503020204020204" pitchFamily="34" charset="-122"/>
                <a:sym typeface="宋体" panose="02010600030101010101" pitchFamily="2" charset="-122"/>
              </a:rPr>
              <a:t>在各种气象灾害中</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台风</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洪水等因瞬间破坏力巨大而更受关注</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相比之下</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rPr>
              <a:t>①</a:t>
            </a:r>
            <a:r>
              <a:rPr lang="zh-CN" altLang="en-US" sz="2800" b="1" u="sng">
                <a:solidFill>
                  <a:srgbClr val="FF0000"/>
                </a:solidFill>
                <a:latin typeface="宋体" panose="02010600030101010101" pitchFamily="2" charset="-122"/>
                <a:ea typeface="微软雅黑" panose="020B0503020204020204" pitchFamily="34" charset="-122"/>
                <a:sym typeface="宋体" panose="02010600030101010101" pitchFamily="2" charset="-122"/>
              </a:rPr>
              <a:t>                      </a:t>
            </a:r>
            <a:r>
              <a:rPr lang="zh-CN" altLang="en-US" sz="100" b="1" u="sng">
                <a:solidFill>
                  <a:srgbClr val="FF0000"/>
                </a:solidFill>
                <a:latin typeface="宋体" panose="02010600030101010101" pitchFamily="2" charset="-122"/>
                <a:ea typeface="微软雅黑" panose="020B0503020204020204" pitchFamily="34" charset="-122"/>
                <a:sym typeface="宋体" panose="02010600030101010101" pitchFamily="2" charset="-122"/>
              </a:rPr>
              <a:t>。</a:t>
            </a:r>
            <a:r>
              <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rPr>
              <a:t> </a:t>
            </a:r>
            <a:endPar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endParaRPr>
          </a:p>
          <a:p>
            <a:pPr marL="0" lvl="0" indent="0" eaLnBrk="1" hangingPunct="1">
              <a:buFont typeface="Arial" panose="020B0604020202020204"/>
            </a:pPr>
            <a:r>
              <a:rPr lang="zh-CN" altLang="en-US" sz="2800" b="1" u="sng">
                <a:solidFill>
                  <a:srgbClr val="FF0000"/>
                </a:solidFill>
                <a:latin typeface="宋体" panose="02010600030101010101" pitchFamily="2"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其实</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由于持续时间长</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影响范围广</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干旱在我国的气象灾害中是造成损失最重的</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旱灾主要由气象因素造成</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rPr>
              <a:t>②</a:t>
            </a:r>
            <a:r>
              <a:rPr lang="zh-CN" altLang="en-US" sz="2800" b="1" u="sng">
                <a:solidFill>
                  <a:srgbClr val="FF0000"/>
                </a:solidFill>
                <a:latin typeface="宋体" panose="02010600030101010101" pitchFamily="2"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ea typeface="微软雅黑" panose="020B0503020204020204" pitchFamily="34" charset="-122"/>
                <a:sym typeface="宋体" panose="02010600030101010101" pitchFamily="2" charset="-122"/>
              </a:rPr>
              <a:t>：比如温室气体排放</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植被破坏</a:t>
            </a:r>
            <a:r>
              <a:rPr lang="zh-CN" altLang="en-US" sz="2800" b="1">
                <a:latin typeface="微软雅黑" panose="020B0503020204020204" pitchFamily="34" charset="-122"/>
                <a:ea typeface="幼圆" panose="02010509060101010101" pitchFamily="49" charset="-122"/>
                <a:sym typeface="Arial" panose="020B0604020202020204" pitchFamily="34" charset="0"/>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水源过度开发等都全增加旱灾发生的频度和灾害程度</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目前</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人工影响天气效果有限</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气候稳定几乎完全依赖地球环境在可调节范围内的自我修复</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solidFill>
                  <a:srgbClr val="FF0000"/>
                </a:solidFill>
                <a:latin typeface="宋体" panose="02010600030101010101" pitchFamily="2" charset="-122"/>
                <a:ea typeface="微软雅黑" panose="020B0503020204020204" pitchFamily="34" charset="-122"/>
                <a:sym typeface="宋体" panose="02010600030101010101" pitchFamily="2" charset="-122"/>
              </a:rPr>
              <a:t>③</a:t>
            </a:r>
            <a:r>
              <a:rPr lang="zh-CN" altLang="en-US" sz="2800" b="1" u="sng">
                <a:solidFill>
                  <a:srgbClr val="FF0000"/>
                </a:solidFill>
                <a:latin typeface="宋体" panose="02010600030101010101" pitchFamily="2" charset="-122"/>
                <a:ea typeface="微软雅黑" panose="020B0503020204020204" pitchFamily="34" charset="-122"/>
                <a:sym typeface="宋体" panose="02010600030101010101" pitchFamily="2" charset="-122"/>
              </a:rPr>
              <a:t>                             </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或将造成雪崩式的环境突变</a:t>
            </a:r>
            <a:r>
              <a:rPr lang="zh-CN" altLang="en-US" sz="2800" b="1">
                <a:latin typeface="宋体" panose="02010600030101010101" pitchFamily="2" charset="-122"/>
                <a:ea typeface="幼圆" panose="02010509060101010101" pitchFamily="49" charset="-122"/>
                <a:sym typeface="宋体" panose="02010600030101010101" pitchFamily="2" charset="-122"/>
              </a:rPr>
              <a:t>，</a:t>
            </a:r>
            <a:r>
              <a:rPr lang="zh-CN" altLang="en-US" sz="2800" b="1">
                <a:latin typeface="宋体" panose="02010600030101010101" pitchFamily="2" charset="-122"/>
                <a:ea typeface="微软雅黑" panose="020B0503020204020204" pitchFamily="34" charset="-122"/>
                <a:sym typeface="宋体" panose="02010600030101010101" pitchFamily="2" charset="-122"/>
              </a:rPr>
              <a:t>后果不堪设想。</a:t>
            </a:r>
            <a:endParaRPr lang="zh-CN" altLang="en-US" sz="2800" b="1">
              <a:latin typeface="宋体" panose="02010600030101010101" pitchFamily="2" charset="-122"/>
              <a:ea typeface="微软雅黑" panose="020B0503020204020204" pitchFamily="34" charset="-122"/>
              <a:sym typeface="宋体" panose="02010600030101010101" pitchFamily="2" charset="-122"/>
            </a:endParaRPr>
          </a:p>
        </p:txBody>
      </p:sp>
      <p:sp>
        <p:nvSpPr>
          <p:cNvPr id="35844" name="Text Box 6"/>
          <p:cNvSpPr txBox="1"/>
          <p:nvPr/>
        </p:nvSpPr>
        <p:spPr>
          <a:xfrm>
            <a:off x="485775" y="2362200"/>
            <a:ext cx="8658225" cy="977900"/>
          </a:xfrm>
          <a:prstGeom prst="rect">
            <a:avLst/>
          </a:prstGeom>
          <a:noFill/>
          <a:ln>
            <a:noFill/>
            <a:miter lim="800000"/>
          </a:ln>
        </p:spPr>
        <p:txBody>
          <a:bodyPr lIns="0" tIns="46990" rIns="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ea typeface="微软雅黑" panose="020B0503020204020204" pitchFamily="34" charset="-122"/>
              </a:rPr>
              <a:t>                                               干旱则因成灾缓慢常常受</a:t>
            </a:r>
            <a:endParaRPr lang="zh-CN" altLang="en-US" sz="2800" b="1">
              <a:solidFill>
                <a:srgbClr val="FF0000"/>
              </a:solidFill>
              <a:ea typeface="微软雅黑" panose="020B0503020204020204" pitchFamily="34" charset="-122"/>
            </a:endParaRPr>
          </a:p>
          <a:p>
            <a:pPr marL="0" lvl="0" indent="0" eaLnBrk="1" hangingPunct="1">
              <a:buFont typeface="Arial" panose="020B0604020202020204"/>
            </a:pPr>
            <a:r>
              <a:rPr lang="zh-CN" altLang="en-US" sz="2800" b="1">
                <a:solidFill>
                  <a:srgbClr val="FF0000"/>
                </a:solidFill>
                <a:ea typeface="微软雅黑" panose="020B0503020204020204" pitchFamily="34" charset="-122"/>
              </a:rPr>
              <a:t>到忽视</a:t>
            </a:r>
            <a:endParaRPr lang="zh-CN" altLang="en-US" sz="2800" b="1">
              <a:solidFill>
                <a:srgbClr val="FF0000"/>
              </a:solidFill>
              <a:ea typeface="微软雅黑" panose="020B0503020204020204" pitchFamily="34" charset="-122"/>
            </a:endParaRPr>
          </a:p>
        </p:txBody>
      </p:sp>
      <p:sp>
        <p:nvSpPr>
          <p:cNvPr id="35845" name="Text Box 7"/>
          <p:cNvSpPr txBox="1"/>
          <p:nvPr/>
        </p:nvSpPr>
        <p:spPr>
          <a:xfrm>
            <a:off x="2681288" y="2347913"/>
            <a:ext cx="1546225" cy="431800"/>
          </a:xfrm>
          <a:prstGeom prst="rect">
            <a:avLst/>
          </a:prstGeom>
          <a:noFill/>
          <a:ln w="63500">
            <a:solidFill>
              <a:srgbClr val="FF0000"/>
            </a:solid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5846" name="Text Box 8"/>
          <p:cNvSpPr txBox="1"/>
          <p:nvPr/>
        </p:nvSpPr>
        <p:spPr>
          <a:xfrm>
            <a:off x="7875588" y="3671888"/>
            <a:ext cx="782637" cy="431800"/>
          </a:xfrm>
          <a:prstGeom prst="rect">
            <a:avLst/>
          </a:prstGeom>
          <a:noFill/>
          <a:ln w="63500">
            <a:solidFill>
              <a:srgbClr val="FF0000"/>
            </a:solid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5847" name="Text Box 9"/>
          <p:cNvSpPr txBox="1"/>
          <p:nvPr/>
        </p:nvSpPr>
        <p:spPr>
          <a:xfrm>
            <a:off x="5519738" y="4533900"/>
            <a:ext cx="1527175" cy="431800"/>
          </a:xfrm>
          <a:prstGeom prst="rect">
            <a:avLst/>
          </a:prstGeom>
          <a:noFill/>
          <a:ln w="63500">
            <a:solidFill>
              <a:srgbClr val="FF0000"/>
            </a:solidFill>
            <a:miter lim="800000"/>
          </a:ln>
        </p:spPr>
        <p:txBody>
          <a:bodyPr lIns="90170" tIns="46990" rIns="90170" bIns="4699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endParaRPr lang="zh-CN" altLang="en-US"/>
          </a:p>
        </p:txBody>
      </p:sp>
      <p:sp>
        <p:nvSpPr>
          <p:cNvPr id="35848" name="Text Box 10"/>
          <p:cNvSpPr txBox="1"/>
          <p:nvPr/>
        </p:nvSpPr>
        <p:spPr>
          <a:xfrm>
            <a:off x="2459038" y="3627438"/>
            <a:ext cx="5222875" cy="5222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但人类活动的影响也不可小视</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5849" name="Text Box 11"/>
          <p:cNvSpPr txBox="1"/>
          <p:nvPr/>
        </p:nvSpPr>
        <p:spPr>
          <a:xfrm>
            <a:off x="2459038" y="5354638"/>
            <a:ext cx="5307012" cy="52228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rPr>
              <a:t>一旦这种自我修复能力被破坏</a:t>
            </a:r>
            <a:endParaRPr lang="zh-CN" altLang="en-US" sz="2800" b="1">
              <a:solidFill>
                <a:srgbClr val="FF0000"/>
              </a:solidFill>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35850" name="Line 12"/>
          <p:cNvCxnSpPr/>
          <p:nvPr/>
        </p:nvCxnSpPr>
        <p:spPr>
          <a:xfrm>
            <a:off x="263525" y="5354638"/>
            <a:ext cx="8394700" cy="1587"/>
          </a:xfrm>
          <a:prstGeom prst="line">
            <a:avLst/>
          </a:prstGeom>
          <a:noFill/>
          <a:ln w="50800">
            <a:solidFill>
              <a:srgbClr val="FF0000"/>
            </a:solidFill>
            <a:miter lim="800000"/>
          </a:ln>
        </p:spPr>
      </p:cxnSp>
      <p:cxnSp>
        <p:nvCxnSpPr>
          <p:cNvPr id="35851" name="Line 13"/>
          <p:cNvCxnSpPr/>
          <p:nvPr/>
        </p:nvCxnSpPr>
        <p:spPr>
          <a:xfrm>
            <a:off x="412750" y="4533900"/>
            <a:ext cx="8472488" cy="0"/>
          </a:xfrm>
          <a:prstGeom prst="line">
            <a:avLst/>
          </a:prstGeom>
          <a:noFill/>
          <a:ln w="50800">
            <a:solidFill>
              <a:srgbClr val="FF0000"/>
            </a:solidFill>
            <a:miter lim="800000"/>
          </a:ln>
        </p:spPr>
      </p:cxnSp>
      <p:sp>
        <p:nvSpPr>
          <p:cNvPr id="35852" name="文本框 1"/>
          <p:cNvSpPr txBox="1"/>
          <p:nvPr/>
        </p:nvSpPr>
        <p:spPr>
          <a:xfrm>
            <a:off x="263525" y="563563"/>
            <a:ext cx="8540750" cy="13716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2400" b="1">
                <a:solidFill>
                  <a:srgbClr val="0000FF"/>
                </a:solidFill>
              </a:rPr>
              <a:t>       </a:t>
            </a:r>
            <a:r>
              <a:rPr lang="zh-CN" altLang="en-US" sz="2800" b="1">
                <a:solidFill>
                  <a:srgbClr val="0000FF"/>
                </a:solidFill>
              </a:rPr>
              <a:t>在下面一段文字横线处补写恰当的语句，使整段文字语意完整连贯，内容贴切，逻辑严密。每处不超过15个字。</a:t>
            </a:r>
            <a:endParaRPr lang="zh-CN" altLang="en-US" sz="2800" b="1">
              <a:solidFill>
                <a:srgbClr val="0000FF"/>
              </a:solidFill>
            </a:endParaRPr>
          </a:p>
        </p:txBody>
      </p:sp>
      <p:sp>
        <p:nvSpPr>
          <p:cNvPr id="35853" name="矩形 12"/>
          <p:cNvSpPr/>
          <p:nvPr/>
        </p:nvSpPr>
        <p:spPr>
          <a:xfrm>
            <a:off x="304800" y="0"/>
            <a:ext cx="2362200" cy="7080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000" b="1">
                <a:solidFill>
                  <a:srgbClr val="0000FF"/>
                </a:solidFill>
              </a:rPr>
              <a:t>对点练习：</a:t>
            </a:r>
            <a:endParaRPr lang="zh-CN" altLang="en-US" sz="4000" b="1"/>
          </a:p>
        </p:txBody>
      </p:sp>
      <p:cxnSp>
        <p:nvCxnSpPr>
          <p:cNvPr id="35854" name="Line 13"/>
          <p:cNvCxnSpPr/>
          <p:nvPr/>
        </p:nvCxnSpPr>
        <p:spPr>
          <a:xfrm>
            <a:off x="1905000" y="3276600"/>
            <a:ext cx="6948488" cy="0"/>
          </a:xfrm>
          <a:prstGeom prst="line">
            <a:avLst/>
          </a:prstGeom>
          <a:noFill/>
          <a:ln w="50800">
            <a:solidFill>
              <a:srgbClr val="FF0000"/>
            </a:solidFill>
            <a:miter lim="800000"/>
          </a:ln>
        </p:spPr>
      </p:cxnSp>
      <p:cxnSp>
        <p:nvCxnSpPr>
          <p:cNvPr id="35855" name="Line 13"/>
          <p:cNvCxnSpPr/>
          <p:nvPr/>
        </p:nvCxnSpPr>
        <p:spPr>
          <a:xfrm>
            <a:off x="304800" y="3657600"/>
            <a:ext cx="5410200" cy="0"/>
          </a:xfrm>
          <a:prstGeom prst="line">
            <a:avLst/>
          </a:prstGeom>
          <a:noFill/>
          <a:ln w="50800">
            <a:solidFill>
              <a:srgbClr val="FF0000"/>
            </a:solidFill>
            <a:miter lim="800000"/>
          </a:ln>
        </p:spPr>
      </p:cxnSp>
      <p:cxnSp>
        <p:nvCxnSpPr>
          <p:cNvPr id="35856" name="Line 13"/>
          <p:cNvCxnSpPr/>
          <p:nvPr/>
        </p:nvCxnSpPr>
        <p:spPr>
          <a:xfrm>
            <a:off x="6248400" y="3657600"/>
            <a:ext cx="2590800" cy="0"/>
          </a:xfrm>
          <a:prstGeom prst="line">
            <a:avLst/>
          </a:prstGeom>
          <a:noFill/>
          <a:ln w="50800">
            <a:solidFill>
              <a:srgbClr val="FF0000"/>
            </a:solidFill>
            <a:miter lim="800000"/>
          </a:ln>
        </p:spPr>
      </p:cxnSp>
      <p:cxnSp>
        <p:nvCxnSpPr>
          <p:cNvPr id="35857" name="Line 13"/>
          <p:cNvCxnSpPr/>
          <p:nvPr/>
        </p:nvCxnSpPr>
        <p:spPr>
          <a:xfrm>
            <a:off x="304800" y="4114800"/>
            <a:ext cx="1295400" cy="0"/>
          </a:xfrm>
          <a:prstGeom prst="line">
            <a:avLst/>
          </a:prstGeom>
          <a:noFill/>
          <a:ln w="50800">
            <a:solidFill>
              <a:srgbClr val="FF0000"/>
            </a:solidFill>
            <a:miter lim="800000"/>
          </a:ln>
        </p:spPr>
      </p:cxnSp>
      <p:cxnSp>
        <p:nvCxnSpPr>
          <p:cNvPr id="35858" name="Line 13"/>
          <p:cNvCxnSpPr/>
          <p:nvPr/>
        </p:nvCxnSpPr>
        <p:spPr>
          <a:xfrm>
            <a:off x="1219200" y="2362200"/>
            <a:ext cx="7481888" cy="0"/>
          </a:xfrm>
          <a:prstGeom prst="line">
            <a:avLst/>
          </a:prstGeom>
          <a:noFill/>
          <a:ln w="50800">
            <a:solidFill>
              <a:srgbClr val="FF0000"/>
            </a:solidFill>
            <a:miter lim="800000"/>
          </a:ln>
        </p:spPr>
      </p:cxnSp>
      <p:cxnSp>
        <p:nvCxnSpPr>
          <p:cNvPr id="35859" name="Line 13"/>
          <p:cNvCxnSpPr/>
          <p:nvPr/>
        </p:nvCxnSpPr>
        <p:spPr>
          <a:xfrm>
            <a:off x="304800" y="2819400"/>
            <a:ext cx="2209800" cy="0"/>
          </a:xfrm>
          <a:prstGeom prst="line">
            <a:avLst/>
          </a:prstGeom>
          <a:noFill/>
          <a:ln w="50800">
            <a:solidFill>
              <a:srgbClr val="FF0000"/>
            </a:solidFill>
            <a:miter lim="800000"/>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5"/>
                                        </p:tgtEl>
                                        <p:attrNameLst>
                                          <p:attrName>style.visibility</p:attrName>
                                        </p:attrNameLst>
                                      </p:cBhvr>
                                      <p:to>
                                        <p:strVal val="visible"/>
                                      </p:to>
                                    </p:set>
                                    <p:anim calcmode="lin" valueType="num">
                                      <p:cBhvr additive="base">
                                        <p:cTn id="7" dur="500" fill="hold"/>
                                        <p:tgtEl>
                                          <p:spTgt spid="35845"/>
                                        </p:tgtEl>
                                        <p:attrNameLst>
                                          <p:attrName>ppt_x</p:attrName>
                                        </p:attrNameLst>
                                      </p:cBhvr>
                                      <p:tavLst>
                                        <p:tav tm="0">
                                          <p:val>
                                            <p:strVal val="#ppt_x"/>
                                          </p:val>
                                        </p:tav>
                                        <p:tav tm="100000">
                                          <p:val>
                                            <p:strVal val="#ppt_x"/>
                                          </p:val>
                                        </p:tav>
                                      </p:tavLst>
                                    </p:anim>
                                    <p:anim calcmode="lin" valueType="num">
                                      <p:cBhvr additive="base">
                                        <p:cTn id="8"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54"/>
                                        </p:tgtEl>
                                        <p:attrNameLst>
                                          <p:attrName>style.visibility</p:attrName>
                                        </p:attrNameLst>
                                      </p:cBhvr>
                                      <p:to>
                                        <p:strVal val="visible"/>
                                      </p:to>
                                    </p:set>
                                    <p:anim calcmode="lin" valueType="num">
                                      <p:cBhvr additive="base">
                                        <p:cTn id="13" dur="500" fill="hold"/>
                                        <p:tgtEl>
                                          <p:spTgt spid="35854"/>
                                        </p:tgtEl>
                                        <p:attrNameLst>
                                          <p:attrName>ppt_x</p:attrName>
                                        </p:attrNameLst>
                                      </p:cBhvr>
                                      <p:tavLst>
                                        <p:tav tm="0">
                                          <p:val>
                                            <p:strVal val="#ppt_x"/>
                                          </p:val>
                                        </p:tav>
                                        <p:tav tm="100000">
                                          <p:val>
                                            <p:strVal val="#ppt_x"/>
                                          </p:val>
                                        </p:tav>
                                      </p:tavLst>
                                    </p:anim>
                                    <p:anim calcmode="lin" valueType="num">
                                      <p:cBhvr additive="base">
                                        <p:cTn id="14" dur="500" fill="hold"/>
                                        <p:tgtEl>
                                          <p:spTgt spid="3585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55"/>
                                        </p:tgtEl>
                                        <p:attrNameLst>
                                          <p:attrName>style.visibility</p:attrName>
                                        </p:attrNameLst>
                                      </p:cBhvr>
                                      <p:to>
                                        <p:strVal val="visible"/>
                                      </p:to>
                                    </p:set>
                                    <p:anim calcmode="lin" valueType="num">
                                      <p:cBhvr additive="base">
                                        <p:cTn id="19" dur="500" fill="hold"/>
                                        <p:tgtEl>
                                          <p:spTgt spid="35855"/>
                                        </p:tgtEl>
                                        <p:attrNameLst>
                                          <p:attrName>ppt_x</p:attrName>
                                        </p:attrNameLst>
                                      </p:cBhvr>
                                      <p:tavLst>
                                        <p:tav tm="0">
                                          <p:val>
                                            <p:strVal val="#ppt_x"/>
                                          </p:val>
                                        </p:tav>
                                        <p:tav tm="100000">
                                          <p:val>
                                            <p:strVal val="#ppt_x"/>
                                          </p:val>
                                        </p:tav>
                                      </p:tavLst>
                                    </p:anim>
                                    <p:anim calcmode="lin" valueType="num">
                                      <p:cBhvr additive="base">
                                        <p:cTn id="20" dur="500" fill="hold"/>
                                        <p:tgtEl>
                                          <p:spTgt spid="3585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5858"/>
                                        </p:tgtEl>
                                        <p:attrNameLst>
                                          <p:attrName>style.visibility</p:attrName>
                                        </p:attrNameLst>
                                      </p:cBhvr>
                                      <p:to>
                                        <p:strVal val="visible"/>
                                      </p:to>
                                    </p:set>
                                    <p:anim calcmode="lin" valueType="num">
                                      <p:cBhvr additive="base">
                                        <p:cTn id="25" dur="500" fill="hold"/>
                                        <p:tgtEl>
                                          <p:spTgt spid="35858"/>
                                        </p:tgtEl>
                                        <p:attrNameLst>
                                          <p:attrName>ppt_x</p:attrName>
                                        </p:attrNameLst>
                                      </p:cBhvr>
                                      <p:tavLst>
                                        <p:tav tm="0">
                                          <p:val>
                                            <p:strVal val="#ppt_x"/>
                                          </p:val>
                                        </p:tav>
                                        <p:tav tm="100000">
                                          <p:val>
                                            <p:strVal val="#ppt_x"/>
                                          </p:val>
                                        </p:tav>
                                      </p:tavLst>
                                    </p:anim>
                                    <p:anim calcmode="lin" valueType="num">
                                      <p:cBhvr additive="base">
                                        <p:cTn id="26" dur="500" fill="hold"/>
                                        <p:tgtEl>
                                          <p:spTgt spid="358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859"/>
                                        </p:tgtEl>
                                        <p:attrNameLst>
                                          <p:attrName>style.visibility</p:attrName>
                                        </p:attrNameLst>
                                      </p:cBhvr>
                                      <p:to>
                                        <p:strVal val="visible"/>
                                      </p:to>
                                    </p:set>
                                    <p:anim calcmode="lin" valueType="num">
                                      <p:cBhvr additive="base">
                                        <p:cTn id="31" dur="500" fill="hold"/>
                                        <p:tgtEl>
                                          <p:spTgt spid="35859"/>
                                        </p:tgtEl>
                                        <p:attrNameLst>
                                          <p:attrName>ppt_x</p:attrName>
                                        </p:attrNameLst>
                                      </p:cBhvr>
                                      <p:tavLst>
                                        <p:tav tm="0">
                                          <p:val>
                                            <p:strVal val="#ppt_x"/>
                                          </p:val>
                                        </p:tav>
                                        <p:tav tm="100000">
                                          <p:val>
                                            <p:strVal val="#ppt_x"/>
                                          </p:val>
                                        </p:tav>
                                      </p:tavLst>
                                    </p:anim>
                                    <p:anim calcmode="lin" valueType="num">
                                      <p:cBhvr additive="base">
                                        <p:cTn id="32" dur="500" fill="hold"/>
                                        <p:tgtEl>
                                          <p:spTgt spid="3585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844"/>
                                        </p:tgtEl>
                                        <p:attrNameLst>
                                          <p:attrName>style.visibility</p:attrName>
                                        </p:attrNameLst>
                                      </p:cBhvr>
                                      <p:to>
                                        <p:strVal val="visible"/>
                                      </p:to>
                                    </p:set>
                                    <p:anim calcmode="lin" valueType="num">
                                      <p:cBhvr additive="base">
                                        <p:cTn id="37" dur="500" fill="hold"/>
                                        <p:tgtEl>
                                          <p:spTgt spid="35844"/>
                                        </p:tgtEl>
                                        <p:attrNameLst>
                                          <p:attrName>ppt_x</p:attrName>
                                        </p:attrNameLst>
                                      </p:cBhvr>
                                      <p:tavLst>
                                        <p:tav tm="0">
                                          <p:val>
                                            <p:strVal val="#ppt_x"/>
                                          </p:val>
                                        </p:tav>
                                        <p:tav tm="100000">
                                          <p:val>
                                            <p:strVal val="#ppt_x"/>
                                          </p:val>
                                        </p:tav>
                                      </p:tavLst>
                                    </p:anim>
                                    <p:anim calcmode="lin" valueType="num">
                                      <p:cBhvr additive="base">
                                        <p:cTn id="3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5856"/>
                                        </p:tgtEl>
                                        <p:attrNameLst>
                                          <p:attrName>style.visibility</p:attrName>
                                        </p:attrNameLst>
                                      </p:cBhvr>
                                      <p:to>
                                        <p:strVal val="visible"/>
                                      </p:to>
                                    </p:set>
                                    <p:anim calcmode="lin" valueType="num">
                                      <p:cBhvr additive="base">
                                        <p:cTn id="43" dur="500" fill="hold"/>
                                        <p:tgtEl>
                                          <p:spTgt spid="35856"/>
                                        </p:tgtEl>
                                        <p:attrNameLst>
                                          <p:attrName>ppt_x</p:attrName>
                                        </p:attrNameLst>
                                      </p:cBhvr>
                                      <p:tavLst>
                                        <p:tav tm="0">
                                          <p:val>
                                            <p:strVal val="#ppt_x"/>
                                          </p:val>
                                        </p:tav>
                                        <p:tav tm="100000">
                                          <p:val>
                                            <p:strVal val="#ppt_x"/>
                                          </p:val>
                                        </p:tav>
                                      </p:tavLst>
                                    </p:anim>
                                    <p:anim calcmode="lin" valueType="num">
                                      <p:cBhvr additive="base">
                                        <p:cTn id="44" dur="500" fill="hold"/>
                                        <p:tgtEl>
                                          <p:spTgt spid="3585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5857"/>
                                        </p:tgtEl>
                                        <p:attrNameLst>
                                          <p:attrName>style.visibility</p:attrName>
                                        </p:attrNameLst>
                                      </p:cBhvr>
                                      <p:to>
                                        <p:strVal val="visible"/>
                                      </p:to>
                                    </p:set>
                                    <p:anim calcmode="lin" valueType="num">
                                      <p:cBhvr additive="base">
                                        <p:cTn id="49" dur="500" fill="hold"/>
                                        <p:tgtEl>
                                          <p:spTgt spid="35857"/>
                                        </p:tgtEl>
                                        <p:attrNameLst>
                                          <p:attrName>ppt_x</p:attrName>
                                        </p:attrNameLst>
                                      </p:cBhvr>
                                      <p:tavLst>
                                        <p:tav tm="0">
                                          <p:val>
                                            <p:strVal val="#ppt_x"/>
                                          </p:val>
                                        </p:tav>
                                        <p:tav tm="100000">
                                          <p:val>
                                            <p:strVal val="#ppt_x"/>
                                          </p:val>
                                        </p:tav>
                                      </p:tavLst>
                                    </p:anim>
                                    <p:anim calcmode="lin" valueType="num">
                                      <p:cBhvr additive="base">
                                        <p:cTn id="50" dur="500" fill="hold"/>
                                        <p:tgtEl>
                                          <p:spTgt spid="3585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5846"/>
                                        </p:tgtEl>
                                        <p:attrNameLst>
                                          <p:attrName>style.visibility</p:attrName>
                                        </p:attrNameLst>
                                      </p:cBhvr>
                                      <p:to>
                                        <p:strVal val="visible"/>
                                      </p:to>
                                    </p:set>
                                    <p:anim calcmode="lin" valueType="num">
                                      <p:cBhvr additive="base">
                                        <p:cTn id="55" dur="500" fill="hold"/>
                                        <p:tgtEl>
                                          <p:spTgt spid="35846"/>
                                        </p:tgtEl>
                                        <p:attrNameLst>
                                          <p:attrName>ppt_x</p:attrName>
                                        </p:attrNameLst>
                                      </p:cBhvr>
                                      <p:tavLst>
                                        <p:tav tm="0">
                                          <p:val>
                                            <p:strVal val="#ppt_x"/>
                                          </p:val>
                                        </p:tav>
                                        <p:tav tm="100000">
                                          <p:val>
                                            <p:strVal val="#ppt_x"/>
                                          </p:val>
                                        </p:tav>
                                      </p:tavLst>
                                    </p:anim>
                                    <p:anim calcmode="lin" valueType="num">
                                      <p:cBhvr additive="base">
                                        <p:cTn id="56"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5851"/>
                                        </p:tgtEl>
                                        <p:attrNameLst>
                                          <p:attrName>style.visibility</p:attrName>
                                        </p:attrNameLst>
                                      </p:cBhvr>
                                      <p:to>
                                        <p:strVal val="visible"/>
                                      </p:to>
                                    </p:set>
                                    <p:anim calcmode="lin" valueType="num">
                                      <p:cBhvr additive="base">
                                        <p:cTn id="61" dur="500" fill="hold"/>
                                        <p:tgtEl>
                                          <p:spTgt spid="35851"/>
                                        </p:tgtEl>
                                        <p:attrNameLst>
                                          <p:attrName>ppt_x</p:attrName>
                                        </p:attrNameLst>
                                      </p:cBhvr>
                                      <p:tavLst>
                                        <p:tav tm="0">
                                          <p:val>
                                            <p:strVal val="#ppt_x"/>
                                          </p:val>
                                        </p:tav>
                                        <p:tav tm="100000">
                                          <p:val>
                                            <p:strVal val="#ppt_x"/>
                                          </p:val>
                                        </p:tav>
                                      </p:tavLst>
                                    </p:anim>
                                    <p:anim calcmode="lin" valueType="num">
                                      <p:cBhvr additive="base">
                                        <p:cTn id="62" dur="500" fill="hold"/>
                                        <p:tgtEl>
                                          <p:spTgt spid="3585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5848"/>
                                        </p:tgtEl>
                                        <p:attrNameLst>
                                          <p:attrName>style.visibility</p:attrName>
                                        </p:attrNameLst>
                                      </p:cBhvr>
                                      <p:to>
                                        <p:strVal val="visible"/>
                                      </p:to>
                                    </p:set>
                                    <p:anim calcmode="lin" valueType="num">
                                      <p:cBhvr additive="base">
                                        <p:cTn id="67" dur="500" fill="hold"/>
                                        <p:tgtEl>
                                          <p:spTgt spid="35848"/>
                                        </p:tgtEl>
                                        <p:attrNameLst>
                                          <p:attrName>ppt_x</p:attrName>
                                        </p:attrNameLst>
                                      </p:cBhvr>
                                      <p:tavLst>
                                        <p:tav tm="0">
                                          <p:val>
                                            <p:strVal val="#ppt_x"/>
                                          </p:val>
                                        </p:tav>
                                        <p:tav tm="100000">
                                          <p:val>
                                            <p:strVal val="#ppt_x"/>
                                          </p:val>
                                        </p:tav>
                                      </p:tavLst>
                                    </p:anim>
                                    <p:anim calcmode="lin" valueType="num">
                                      <p:cBhvr additive="base">
                                        <p:cTn id="68" dur="500" fill="hold"/>
                                        <p:tgtEl>
                                          <p:spTgt spid="3584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5847"/>
                                        </p:tgtEl>
                                        <p:attrNameLst>
                                          <p:attrName>style.visibility</p:attrName>
                                        </p:attrNameLst>
                                      </p:cBhvr>
                                      <p:to>
                                        <p:strVal val="visible"/>
                                      </p:to>
                                    </p:set>
                                    <p:anim calcmode="lin" valueType="num">
                                      <p:cBhvr additive="base">
                                        <p:cTn id="73" dur="500" fill="hold"/>
                                        <p:tgtEl>
                                          <p:spTgt spid="35847"/>
                                        </p:tgtEl>
                                        <p:attrNameLst>
                                          <p:attrName>ppt_x</p:attrName>
                                        </p:attrNameLst>
                                      </p:cBhvr>
                                      <p:tavLst>
                                        <p:tav tm="0">
                                          <p:val>
                                            <p:strVal val="#ppt_x"/>
                                          </p:val>
                                        </p:tav>
                                        <p:tav tm="100000">
                                          <p:val>
                                            <p:strVal val="#ppt_x"/>
                                          </p:val>
                                        </p:tav>
                                      </p:tavLst>
                                    </p:anim>
                                    <p:anim calcmode="lin" valueType="num">
                                      <p:cBhvr additive="base">
                                        <p:cTn id="74"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nodeType="clickEffect">
                                  <p:stCondLst>
                                    <p:cond delay="0"/>
                                  </p:stCondLst>
                                  <p:childTnLst>
                                    <p:set>
                                      <p:cBhvr>
                                        <p:cTn id="78" dur="1" fill="hold">
                                          <p:stCondLst>
                                            <p:cond delay="0"/>
                                          </p:stCondLst>
                                        </p:cTn>
                                        <p:tgtEl>
                                          <p:spTgt spid="35850"/>
                                        </p:tgtEl>
                                        <p:attrNameLst>
                                          <p:attrName>style.visibility</p:attrName>
                                        </p:attrNameLst>
                                      </p:cBhvr>
                                      <p:to>
                                        <p:strVal val="visible"/>
                                      </p:to>
                                    </p:set>
                                    <p:animEffect transition="in" filter="box(in)">
                                      <p:cBhvr>
                                        <p:cTn id="79" dur="500"/>
                                        <p:tgtEl>
                                          <p:spTgt spid="35850"/>
                                        </p:tgtEl>
                                      </p:cBhvr>
                                    </p:animEffect>
                                  </p:childTnLst>
                                </p:cTn>
                              </p:par>
                            </p:childTnLst>
                          </p:cTn>
                        </p:par>
                      </p:childTnLst>
                    </p:cTn>
                  </p:par>
                  <p:par>
                    <p:cTn id="80" fill="hold">
                      <p:stCondLst>
                        <p:cond delay="indefinite"/>
                      </p:stCondLst>
                      <p:childTnLst>
                        <p:par>
                          <p:cTn id="81" fill="hold">
                            <p:stCondLst>
                              <p:cond delay="0"/>
                            </p:stCondLst>
                            <p:childTnLst>
                              <p:par>
                                <p:cTn id="82" presetID="4" presetClass="entr" presetSubtype="16" fill="hold" nodeType="clickEffect">
                                  <p:stCondLst>
                                    <p:cond delay="0"/>
                                  </p:stCondLst>
                                  <p:childTnLst>
                                    <p:set>
                                      <p:cBhvr>
                                        <p:cTn id="83" dur="1" fill="hold">
                                          <p:stCondLst>
                                            <p:cond delay="0"/>
                                          </p:stCondLst>
                                        </p:cTn>
                                        <p:tgtEl>
                                          <p:spTgt spid="35849"/>
                                        </p:tgtEl>
                                        <p:attrNameLst>
                                          <p:attrName>style.visibility</p:attrName>
                                        </p:attrNameLst>
                                      </p:cBhvr>
                                      <p:to>
                                        <p:strVal val="visible"/>
                                      </p:to>
                                    </p:set>
                                    <p:animEffect transition="in" filter="box(in)">
                                      <p:cBhvr>
                                        <p:cTn id="84" dur="5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idx="1"/>
          </p:nvPr>
        </p:nvSpPr>
        <p:spPr>
          <a:xfrm>
            <a:off x="55563" y="1296988"/>
            <a:ext cx="8837612" cy="5334000"/>
          </a:xfrm>
          <a:prstGeom prst="rect">
            <a:avLst/>
          </a:prstGeom>
        </p:spPr>
        <p:txBody>
          <a:bodyPr vert="horz" wrap="square" lIns="91440" tIns="45720" rIns="91440" bIns="45720" numCol="1" anchor="t" anchorCtr="0" compatLnSpc="1">
            <a:normAutofit lnSpcReduction="10000"/>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marL="274320" lvl="0" indent="-274320" algn="ctr" eaLnBrk="1" hangingPunct="0">
              <a:lnSpc>
                <a:spcPct val="100000"/>
              </a:lnSpc>
            </a:pPr>
            <a:r>
              <a:rPr lang="zh-CN" altLang="en-US" sz="3200" b="1" i="1" spc="0">
                <a:solidFill>
                  <a:srgbClr val="660066"/>
                </a:solidFill>
              </a:rPr>
              <a:t>“瞻前顾后，左右逢源”的解题方法</a:t>
            </a:r>
            <a:endParaRPr lang="zh-CN" altLang="en-US" sz="3200" b="1" i="1">
              <a:solidFill>
                <a:srgbClr val="660066"/>
              </a:solidFill>
            </a:endParaRPr>
          </a:p>
          <a:p>
            <a:pPr marL="274320" lvl="0" indent="-274320" eaLnBrk="1" hangingPunct="0">
              <a:lnSpc>
                <a:spcPct val="100000"/>
              </a:lnSpc>
            </a:pPr>
            <a:r>
              <a:rPr lang="zh-CN" altLang="en-US" sz="2800" b="1" spc="0"/>
              <a:t>（</a:t>
            </a:r>
            <a:r>
              <a:rPr lang="en-US" altLang="zh-CN" sz="2800" b="1" spc="0"/>
              <a:t>1</a:t>
            </a:r>
            <a:r>
              <a:rPr lang="zh-CN" altLang="en-US" sz="2800" b="1" spc="0"/>
              <a:t>）整体感知：先通读文段，明白语段的</a:t>
            </a:r>
            <a:r>
              <a:rPr lang="zh-CN" altLang="en-US" sz="2800" b="1" u="sng" spc="0">
                <a:solidFill>
                  <a:srgbClr val="FF0000"/>
                </a:solidFill>
              </a:rPr>
              <a:t>话题、对象或中心、观点。</a:t>
            </a:r>
            <a:endParaRPr lang="zh-CN" altLang="en-US" sz="2800" b="1" u="sng">
              <a:solidFill>
                <a:srgbClr val="FF0000"/>
              </a:solidFill>
            </a:endParaRPr>
          </a:p>
          <a:p>
            <a:pPr marL="274320" lvl="0" indent="-274320" eaLnBrk="1" hangingPunct="0">
              <a:lnSpc>
                <a:spcPct val="100000"/>
              </a:lnSpc>
            </a:pPr>
            <a:r>
              <a:rPr lang="zh-CN" altLang="en-US" sz="2800" b="1" spc="0"/>
              <a:t>（</a:t>
            </a:r>
            <a:r>
              <a:rPr lang="en-US" altLang="zh-CN" sz="2800" b="1" spc="0"/>
              <a:t>2</a:t>
            </a:r>
            <a:r>
              <a:rPr lang="zh-CN" altLang="en-US" sz="2800" b="1" spc="0"/>
              <a:t>）重点勾画：找到</a:t>
            </a:r>
            <a:r>
              <a:rPr lang="zh-CN" altLang="en-US" sz="2800" b="1" u="sng" spc="0">
                <a:solidFill>
                  <a:srgbClr val="FF0000"/>
                </a:solidFill>
              </a:rPr>
              <a:t>呼应</a:t>
            </a:r>
            <a:r>
              <a:rPr lang="zh-CN" altLang="en-US" sz="2800" b="1" spc="0"/>
              <a:t>，</a:t>
            </a:r>
            <a:r>
              <a:rPr lang="zh-CN" altLang="en-US" sz="2800" b="1" u="sng" spc="0">
                <a:solidFill>
                  <a:srgbClr val="FF0000"/>
                </a:solidFill>
              </a:rPr>
              <a:t>关联</a:t>
            </a:r>
            <a:r>
              <a:rPr lang="zh-CN" altLang="en-US" sz="2800" b="1" spc="0"/>
              <a:t>，</a:t>
            </a:r>
            <a:r>
              <a:rPr lang="zh-CN" altLang="en-US" sz="2800" b="1" u="sng" spc="0">
                <a:solidFill>
                  <a:srgbClr val="FF0000"/>
                </a:solidFill>
              </a:rPr>
              <a:t>暗示性语句（重视标点符号尤其是冒号、分号、问号）</a:t>
            </a:r>
            <a:endParaRPr lang="zh-CN" altLang="en-US" sz="2800" b="1" u="sng">
              <a:solidFill>
                <a:srgbClr val="FF0000"/>
              </a:solidFill>
            </a:endParaRPr>
          </a:p>
          <a:p>
            <a:pPr marL="274320" lvl="0" indent="-274320" eaLnBrk="1" hangingPunct="0">
              <a:lnSpc>
                <a:spcPct val="100000"/>
              </a:lnSpc>
            </a:pPr>
            <a:r>
              <a:rPr lang="zh-CN" altLang="en-US" sz="2800" b="1" spc="0"/>
              <a:t>（</a:t>
            </a:r>
            <a:r>
              <a:rPr lang="en-US" altLang="zh-CN" sz="2800" b="1" spc="0"/>
              <a:t>3</a:t>
            </a:r>
            <a:r>
              <a:rPr lang="zh-CN" altLang="en-US" sz="2800" b="1" spc="0"/>
              <a:t>）瞻前顾后：注重</a:t>
            </a:r>
            <a:r>
              <a:rPr lang="zh-CN" altLang="en-US" sz="2800" b="1" u="sng" spc="0">
                <a:solidFill>
                  <a:srgbClr val="FF0000"/>
                </a:solidFill>
                <a:latin typeface="宋体" panose="02010600030101010101" pitchFamily="2" charset="-122"/>
              </a:rPr>
              <a:t>论据论点</a:t>
            </a:r>
            <a:r>
              <a:rPr lang="zh-CN" altLang="en-US" sz="2800" b="1" spc="0">
                <a:latin typeface="宋体" panose="02010600030101010101" pitchFamily="2" charset="-122"/>
                <a:sym typeface="Arial" panose="020B0604020202020204" pitchFamily="34" charset="0"/>
              </a:rPr>
              <a:t>、</a:t>
            </a:r>
            <a:r>
              <a:rPr lang="zh-CN" altLang="en-US" sz="2800" b="1" u="sng" spc="0">
                <a:solidFill>
                  <a:srgbClr val="FF0000"/>
                </a:solidFill>
                <a:latin typeface="宋体" panose="02010600030101010101" pitchFamily="2" charset="-122"/>
              </a:rPr>
              <a:t>逻辑关系</a:t>
            </a:r>
            <a:r>
              <a:rPr lang="zh-CN" altLang="en-US" sz="2800" b="1" spc="0">
                <a:latin typeface="宋体" panose="02010600030101010101" pitchFamily="2" charset="-122"/>
                <a:sym typeface="Arial" panose="020B0604020202020204" pitchFamily="34" charset="0"/>
              </a:rPr>
              <a:t>、</a:t>
            </a:r>
            <a:r>
              <a:rPr lang="zh-CN" altLang="en-US" sz="2800" b="1" u="sng" spc="0">
                <a:solidFill>
                  <a:srgbClr val="FF0000"/>
                </a:solidFill>
                <a:latin typeface="宋体" panose="02010600030101010101" pitchFamily="2" charset="-122"/>
              </a:rPr>
              <a:t>篇章结构</a:t>
            </a:r>
            <a:r>
              <a:rPr lang="en-US" altLang="zh-CN" sz="2800" b="1" u="sng" spc="0">
                <a:solidFill>
                  <a:srgbClr val="FF0000"/>
                </a:solidFill>
                <a:latin typeface="宋体" panose="02010600030101010101" pitchFamily="2" charset="-122"/>
              </a:rPr>
              <a:t>.</a:t>
            </a:r>
            <a:r>
              <a:rPr lang="zh-CN" altLang="en-US" sz="2800" b="1" u="sng" spc="0">
                <a:solidFill>
                  <a:srgbClr val="FF0000"/>
                </a:solidFill>
                <a:latin typeface="宋体" panose="02010600030101010101" pitchFamily="2" charset="-122"/>
              </a:rPr>
              <a:t>引领句、总结句、过渡句、照应句。</a:t>
            </a:r>
            <a:endParaRPr lang="zh-CN" altLang="en-US" sz="2800" b="1">
              <a:latin typeface="宋体" panose="02010600030101010101" pitchFamily="2" charset="-122"/>
            </a:endParaRPr>
          </a:p>
          <a:p>
            <a:pPr marL="274320" lvl="0" indent="-274320" eaLnBrk="1" hangingPunct="0">
              <a:lnSpc>
                <a:spcPct val="100000"/>
              </a:lnSpc>
            </a:pPr>
            <a:r>
              <a:rPr lang="zh-CN" altLang="en-US" sz="2800" b="1" spc="0"/>
              <a:t>（</a:t>
            </a:r>
            <a:r>
              <a:rPr lang="en-US" altLang="zh-CN" sz="2800" b="1" spc="0"/>
              <a:t>4</a:t>
            </a:r>
            <a:r>
              <a:rPr lang="zh-CN" altLang="en-US" sz="2800" b="1" spc="0"/>
              <a:t>）遣词造句：根据找到的</a:t>
            </a:r>
            <a:r>
              <a:rPr lang="zh-CN" altLang="en-US" sz="2800" b="1" u="sng" spc="0">
                <a:solidFill>
                  <a:srgbClr val="FF0000"/>
                </a:solidFill>
              </a:rPr>
              <a:t>提示信息</a:t>
            </a:r>
            <a:r>
              <a:rPr lang="zh-CN" altLang="en-US" sz="2800" b="1" spc="0"/>
              <a:t>，注意</a:t>
            </a:r>
            <a:r>
              <a:rPr lang="zh-CN" altLang="en-US" sz="2800" b="1" u="sng" spc="0">
                <a:solidFill>
                  <a:srgbClr val="FF0000"/>
                </a:solidFill>
              </a:rPr>
              <a:t>句式</a:t>
            </a:r>
            <a:r>
              <a:rPr lang="zh-CN" altLang="en-US" sz="2800" b="1" spc="0"/>
              <a:t>并按照</a:t>
            </a:r>
            <a:r>
              <a:rPr lang="zh-CN" altLang="en-US" sz="2800" b="1" u="sng" spc="0">
                <a:solidFill>
                  <a:srgbClr val="FF0000"/>
                </a:solidFill>
              </a:rPr>
              <a:t>上下文遣词造句的规律</a:t>
            </a:r>
            <a:r>
              <a:rPr lang="zh-CN" altLang="en-US" sz="2800" b="1" spc="0"/>
              <a:t>补写出句子。</a:t>
            </a:r>
            <a:endParaRPr lang="zh-CN" altLang="en-US" sz="2800" b="1"/>
          </a:p>
          <a:p>
            <a:pPr marL="274320" lvl="0" indent="-274320" eaLnBrk="1" hangingPunct="0">
              <a:lnSpc>
                <a:spcPct val="100000"/>
              </a:lnSpc>
            </a:pPr>
            <a:r>
              <a:rPr lang="zh-CN" altLang="en-US" sz="2800" b="1" spc="0"/>
              <a:t>（</a:t>
            </a:r>
            <a:r>
              <a:rPr lang="en-US" altLang="zh-CN" sz="2800" b="1" spc="0"/>
              <a:t>5</a:t>
            </a:r>
            <a:r>
              <a:rPr lang="zh-CN" altLang="en-US" sz="2800" b="1" spc="0"/>
              <a:t>）注意事项：写出的句子，文从字顺，不超字数，语义贯通，逻辑严密。</a:t>
            </a:r>
            <a:endParaRPr lang="zh-CN" altLang="en-US" sz="2800" b="1"/>
          </a:p>
          <a:p>
            <a:pPr marL="274320" lvl="0" indent="-274320" eaLnBrk="1" hangingPunct="0">
              <a:lnSpc>
                <a:spcPct val="100000"/>
              </a:lnSpc>
            </a:pPr>
            <a:endParaRPr lang="zh-CN" altLang="en-US" b="1"/>
          </a:p>
        </p:txBody>
      </p:sp>
      <p:sp>
        <p:nvSpPr>
          <p:cNvPr id="36867" name="Rectangle 4"/>
          <p:cNvSpPr/>
          <p:nvPr/>
        </p:nvSpPr>
        <p:spPr>
          <a:xfrm>
            <a:off x="304800" y="228600"/>
            <a:ext cx="4802188" cy="76200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tabLst>
                <a:tab pos="228600" algn="l"/>
              </a:tabLst>
            </a:pPr>
            <a:r>
              <a:rPr lang="zh-CN" altLang="en-US" sz="4400" b="1">
                <a:solidFill>
                  <a:srgbClr val="FF0000"/>
                </a:solidFill>
                <a:ea typeface="微软雅黑" panose="020B0503020204020204" pitchFamily="34" charset="-122"/>
              </a:rPr>
              <a:t>归纳总结答题步骤：</a:t>
            </a:r>
            <a:endParaRPr lang="zh-CN" altLang="en-US" sz="4400" b="1">
              <a:solidFill>
                <a:srgbClr val="FF0000"/>
              </a:solidFill>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6866">
                                            <p:txEl>
                                              <p:charRg st="12" end="44"/>
                                            </p:txEl>
                                          </p:spTgt>
                                        </p:tgtEl>
                                        <p:attrNameLst>
                                          <p:attrName>style.visibility</p:attrName>
                                        </p:attrNameLst>
                                      </p:cBhvr>
                                      <p:to>
                                        <p:strVal val="visible"/>
                                      </p:to>
                                    </p:set>
                                    <p:anim calcmode="lin" valueType="num">
                                      <p:cBhvr additive="base">
                                        <p:cTn id="11" dur="500" fill="hold"/>
                                        <p:tgtEl>
                                          <p:spTgt spid="36866">
                                            <p:txEl>
                                              <p:charRg st="12" end="4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6866">
                                            <p:txEl>
                                              <p:charRg st="12" end="4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6866">
                                            <p:txEl>
                                              <p:charRg st="44" end="85"/>
                                            </p:txEl>
                                          </p:spTgt>
                                        </p:tgtEl>
                                        <p:attrNameLst>
                                          <p:attrName>style.visibility</p:attrName>
                                        </p:attrNameLst>
                                      </p:cBhvr>
                                      <p:to>
                                        <p:strVal val="visible"/>
                                      </p:to>
                                    </p:set>
                                    <p:anim calcmode="lin" valueType="num">
                                      <p:cBhvr additive="base">
                                        <p:cTn id="17" dur="500" fill="hold"/>
                                        <p:tgtEl>
                                          <p:spTgt spid="36866">
                                            <p:txEl>
                                              <p:charRg st="44" end="8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6866">
                                            <p:txEl>
                                              <p:charRg st="44" end="85"/>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6866">
                                            <p:txEl>
                                              <p:charRg st="85" end="111"/>
                                            </p:txEl>
                                          </p:spTgt>
                                        </p:tgtEl>
                                        <p:attrNameLst>
                                          <p:attrName>style.visibility</p:attrName>
                                        </p:attrNameLst>
                                      </p:cBhvr>
                                      <p:to>
                                        <p:strVal val="visible"/>
                                      </p:to>
                                    </p:set>
                                    <p:anim calcmode="lin" valueType="num">
                                      <p:cBhvr additive="base">
                                        <p:cTn id="23" dur="500" fill="hold"/>
                                        <p:tgtEl>
                                          <p:spTgt spid="36866">
                                            <p:txEl>
                                              <p:charRg st="85" end="1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6866">
                                            <p:txEl>
                                              <p:charRg st="85" end="11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36866">
                                            <p:txEl>
                                              <p:charRg st="111" end="153"/>
                                            </p:txEl>
                                          </p:spTgt>
                                        </p:tgtEl>
                                        <p:attrNameLst>
                                          <p:attrName>style.visibility</p:attrName>
                                        </p:attrNameLst>
                                      </p:cBhvr>
                                      <p:to>
                                        <p:strVal val="visible"/>
                                      </p:to>
                                    </p:set>
                                    <p:animEffect transition="in" filter="box(in)">
                                      <p:cBhvr>
                                        <p:cTn id="29" dur="2000"/>
                                        <p:tgtEl>
                                          <p:spTgt spid="36866">
                                            <p:txEl>
                                              <p:charRg st="111" end="15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6866">
                                            <p:txEl>
                                              <p:charRg st="153" end="188"/>
                                            </p:txEl>
                                          </p:spTgt>
                                        </p:tgtEl>
                                        <p:attrNameLst>
                                          <p:attrName>style.visibility</p:attrName>
                                        </p:attrNameLst>
                                      </p:cBhvr>
                                      <p:to>
                                        <p:strVal val="visible"/>
                                      </p:to>
                                    </p:set>
                                    <p:anim calcmode="lin" valueType="num">
                                      <p:cBhvr additive="base">
                                        <p:cTn id="34" dur="500" fill="hold"/>
                                        <p:tgtEl>
                                          <p:spTgt spid="36866">
                                            <p:txEl>
                                              <p:charRg st="153" end="188"/>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6866">
                                            <p:txEl>
                                              <p:charRg st="153" end="1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1"/>
          <p:cNvSpPr txBox="1"/>
          <p:nvPr/>
        </p:nvSpPr>
        <p:spPr>
          <a:xfrm>
            <a:off x="0" y="0"/>
            <a:ext cx="9240838" cy="58769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t>20.在下面一段文字横线处补写恰当的语句，使整段文字语意完整连贯，内容贴切，逻辑严密，每处不超过12个字。</a:t>
            </a:r>
            <a:endParaRPr lang="zh-CN" altLang="en-US" sz="2800" b="1"/>
          </a:p>
          <a:p>
            <a:pPr marL="0" lvl="0" indent="0" eaLnBrk="1" hangingPunct="1">
              <a:buFont typeface="Arial" panose="020B0604020202020204"/>
            </a:pPr>
            <a:r>
              <a:rPr lang="zh-CN" altLang="en-US" sz="3200" b="1"/>
              <a:t>人体内有两种生物酶同酒精代谢相关。一种叫乙醇脱氢酶，能使究竟传华为乙醛；①________，能使乙醛转化为乙酸，最终分解为水和二氧化碳，排出体外。决定人的酒量大小的是乙醛脱氢酶。如果一个人的乙醛脱氢酶活性较低，②________，乙醛容易蓄积在体内，少量饮酒就会出现脸红、心跳加速等现象。而那些酒量大的人，③________，能迅速将乙醛代谢。他们少量饮酒后，脸色并无变化；但若过量饮酒，脸色会发青，身体也会受到很大伤害。</a:t>
            </a:r>
            <a:endParaRPr lang="zh-CN" altLang="en-US" sz="3200"/>
          </a:p>
        </p:txBody>
      </p:sp>
      <p:sp>
        <p:nvSpPr>
          <p:cNvPr id="37891" name="文本框 2"/>
          <p:cNvSpPr txBox="1"/>
          <p:nvPr/>
        </p:nvSpPr>
        <p:spPr>
          <a:xfrm>
            <a:off x="44450" y="5289550"/>
            <a:ext cx="9099550" cy="107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a:solidFill>
                  <a:srgbClr val="FF0000"/>
                </a:solidFill>
                <a:latin typeface="黑体" panose="02010609060101010101" pitchFamily="49" charset="-122"/>
                <a:ea typeface="黑体" panose="02010609060101010101" pitchFamily="49" charset="-122"/>
              </a:rPr>
              <a:t>     </a:t>
            </a:r>
            <a:r>
              <a:rPr lang="zh-CN" altLang="en-US" sz="3200">
                <a:solidFill>
                  <a:srgbClr val="FF0000"/>
                </a:solidFill>
                <a:latin typeface="黑体" panose="02010609060101010101" pitchFamily="49" charset="-122"/>
                <a:ea typeface="黑体" panose="02010609060101010101" pitchFamily="49" charset="-122"/>
              </a:rPr>
              <a:t>    </a:t>
            </a:r>
            <a:r>
              <a:rPr lang="zh-CN" altLang="en-US" sz="3200" b="1">
                <a:solidFill>
                  <a:srgbClr val="FF0000"/>
                </a:solidFill>
                <a:latin typeface="黑体" panose="02010609060101010101" pitchFamily="49" charset="-122"/>
                <a:ea typeface="黑体" panose="02010609060101010101" pitchFamily="49" charset="-122"/>
              </a:rPr>
              <a:t> ①另一种叫乙醛脱氢酶    ②代谢乙醛的能力较差     ③体内乙醛脱氢酶活性较高</a:t>
            </a:r>
            <a:endParaRPr lang="zh-CN" altLang="en-US" sz="32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1"/>
          <p:cNvSpPr txBox="1"/>
          <p:nvPr/>
        </p:nvSpPr>
        <p:spPr>
          <a:xfrm>
            <a:off x="0" y="0"/>
            <a:ext cx="9240838" cy="58769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t>20.在下面一段文字横线处补写恰当的语句，使整段文字语意完整连贯，内容贴切，逻辑严密，每处不超过12个字。</a:t>
            </a:r>
            <a:endParaRPr lang="zh-CN" altLang="en-US" sz="2800" b="1"/>
          </a:p>
          <a:p>
            <a:pPr marL="0" lvl="0" indent="0" eaLnBrk="1" hangingPunct="1">
              <a:buFont typeface="Arial" panose="020B0604020202020204"/>
            </a:pPr>
            <a:r>
              <a:rPr lang="zh-CN" altLang="en-US" sz="3200" b="1"/>
              <a:t>人体内有</a:t>
            </a:r>
            <a:r>
              <a:rPr lang="zh-CN" altLang="en-US" sz="3200" b="1">
                <a:solidFill>
                  <a:srgbClr val="0000FF"/>
                </a:solidFill>
              </a:rPr>
              <a:t>两种生物酶</a:t>
            </a:r>
            <a:r>
              <a:rPr lang="zh-CN" altLang="en-US" sz="3200" b="1"/>
              <a:t>同酒精代谢相关。</a:t>
            </a:r>
            <a:r>
              <a:rPr lang="zh-CN" altLang="en-US" sz="3200" b="1">
                <a:solidFill>
                  <a:srgbClr val="0000FF"/>
                </a:solidFill>
              </a:rPr>
              <a:t>一种叫</a:t>
            </a:r>
            <a:r>
              <a:rPr lang="zh-CN" altLang="en-US" sz="3200" b="1"/>
              <a:t>乙醇脱氢酶，能使究竟传华为乙醛</a:t>
            </a:r>
            <a:r>
              <a:rPr lang="zh-CN" altLang="en-US" sz="3200" b="1">
                <a:solidFill>
                  <a:srgbClr val="0000FF"/>
                </a:solidFill>
              </a:rPr>
              <a:t>；</a:t>
            </a:r>
            <a:r>
              <a:rPr lang="zh-CN" altLang="en-US" sz="3200" b="1"/>
              <a:t>①________，能使乙醛转化为乙酸，最终分解为水和二氧化碳，排出体外。决定人的酒量大小的是</a:t>
            </a:r>
            <a:r>
              <a:rPr lang="zh-CN" altLang="en-US" sz="3200" b="1">
                <a:solidFill>
                  <a:srgbClr val="0000FF"/>
                </a:solidFill>
              </a:rPr>
              <a:t>乙醛脱氢酶</a:t>
            </a:r>
            <a:r>
              <a:rPr lang="zh-CN" altLang="en-US" sz="3200" b="1"/>
              <a:t>。如果一个人的</a:t>
            </a:r>
            <a:r>
              <a:rPr lang="zh-CN" altLang="en-US" sz="3200" b="1">
                <a:solidFill>
                  <a:srgbClr val="0000FF"/>
                </a:solidFill>
              </a:rPr>
              <a:t>乙醛脱氢酶活性</a:t>
            </a:r>
            <a:r>
              <a:rPr lang="zh-CN" altLang="en-US" sz="3200" b="1" u="sng">
                <a:solidFill>
                  <a:srgbClr val="0000FF"/>
                </a:solidFill>
              </a:rPr>
              <a:t>较低</a:t>
            </a:r>
            <a:r>
              <a:rPr lang="zh-CN" altLang="en-US" sz="3200" b="1"/>
              <a:t>，②________，</a:t>
            </a:r>
            <a:r>
              <a:rPr lang="zh-CN" altLang="en-US" sz="3200" b="1">
                <a:solidFill>
                  <a:srgbClr val="0000FF"/>
                </a:solidFill>
              </a:rPr>
              <a:t>乙醛</a:t>
            </a:r>
            <a:r>
              <a:rPr lang="zh-CN" altLang="en-US" sz="3200" b="1"/>
              <a:t>容易蓄积在体内，少量饮酒就会出现脸红、心跳加速等现象。</a:t>
            </a:r>
            <a:r>
              <a:rPr lang="zh-CN" altLang="en-US" sz="3200" b="1" u="sng">
                <a:solidFill>
                  <a:srgbClr val="FF0000"/>
                </a:solidFill>
              </a:rPr>
              <a:t>而</a:t>
            </a:r>
            <a:r>
              <a:rPr lang="zh-CN" altLang="en-US" sz="3200" b="1"/>
              <a:t>那些</a:t>
            </a:r>
            <a:r>
              <a:rPr lang="zh-CN" altLang="en-US" sz="3200" b="1">
                <a:solidFill>
                  <a:srgbClr val="0000FF"/>
                </a:solidFill>
              </a:rPr>
              <a:t>酒量大的人</a:t>
            </a:r>
            <a:r>
              <a:rPr lang="zh-CN" altLang="en-US" sz="3200" b="1"/>
              <a:t>，③________，能迅速将乙醛代谢。他们少量饮酒后，脸色并无变化；但若过量饮酒，脸色会发青，身体也会受到很大伤害。</a:t>
            </a:r>
            <a:endParaRPr lang="zh-CN" altLang="en-US" sz="3200"/>
          </a:p>
        </p:txBody>
      </p:sp>
      <p:sp>
        <p:nvSpPr>
          <p:cNvPr id="38915" name="文本框 2"/>
          <p:cNvSpPr txBox="1"/>
          <p:nvPr/>
        </p:nvSpPr>
        <p:spPr>
          <a:xfrm>
            <a:off x="44450" y="5289550"/>
            <a:ext cx="9099550" cy="10763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en-US" sz="3200">
                <a:solidFill>
                  <a:srgbClr val="FF0000"/>
                </a:solidFill>
                <a:latin typeface="黑体" panose="02010609060101010101" pitchFamily="49" charset="-122"/>
                <a:ea typeface="黑体" panose="02010609060101010101" pitchFamily="49" charset="-122"/>
                <a:sym typeface="宋体" panose="02010600030101010101" pitchFamily="2" charset="-122"/>
              </a:rPr>
              <a:t>    </a:t>
            </a:r>
            <a:r>
              <a:rPr lang="zh-CN" altLang="en-US" sz="3200" b="1">
                <a:solidFill>
                  <a:srgbClr val="FF0000"/>
                </a:solidFill>
                <a:latin typeface="黑体" panose="02010609060101010101" pitchFamily="49" charset="-122"/>
                <a:ea typeface="黑体" panose="02010609060101010101" pitchFamily="49" charset="-122"/>
                <a:sym typeface="宋体" panose="02010600030101010101" pitchFamily="2" charset="-122"/>
              </a:rPr>
              <a:t> ①另一种叫乙醛脱氢酶    ②代谢乙醛的能力较差     ③体内乙醛脱氢酶活性较高</a:t>
            </a:r>
            <a:endParaRPr lang="zh-CN" altLang="en-US" sz="3200" b="1">
              <a:solidFill>
                <a:srgbClr val="FF0000"/>
              </a:solidFill>
              <a:latin typeface="黑体" panose="02010609060101010101" pitchFamily="49" charset="-122"/>
              <a:ea typeface="黑体" panose="02010609060101010101" pitchFamily="49" charset="-122"/>
              <a:sym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sp>
        <p:nvSpPr>
          <p:cNvPr id="39939" name="Rectangle 4"/>
          <p:cNvSpPr/>
          <p:nvPr/>
        </p:nvSpPr>
        <p:spPr>
          <a:xfrm>
            <a:off x="679450" y="376238"/>
            <a:ext cx="2665413" cy="82232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tabLst>
                <a:tab pos="228600" algn="l"/>
              </a:tabLst>
            </a:pPr>
            <a:r>
              <a:rPr lang="zh-CN" altLang="en-US" sz="4800" b="1">
                <a:ea typeface="微软雅黑" panose="020B0503020204020204" pitchFamily="34" charset="-122"/>
              </a:rPr>
              <a:t>特别提醒：</a:t>
            </a:r>
            <a:endParaRPr lang="zh-CN" altLang="en-US" sz="4800" b="1">
              <a:ea typeface="微软雅黑" panose="020B0503020204020204" pitchFamily="34" charset="-122"/>
            </a:endParaRPr>
          </a:p>
        </p:txBody>
      </p:sp>
      <p:sp>
        <p:nvSpPr>
          <p:cNvPr id="39940" name="Text Box 5"/>
          <p:cNvSpPr txBox="1"/>
          <p:nvPr/>
        </p:nvSpPr>
        <p:spPr>
          <a:xfrm>
            <a:off x="831850" y="1827213"/>
            <a:ext cx="5340350" cy="6397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ea typeface="微软雅黑" panose="020B0503020204020204" pitchFamily="34" charset="-122"/>
                <a:sym typeface="Arial" panose="020B0604020202020204" pitchFamily="34" charset="0"/>
              </a:rPr>
              <a:t>一、答案</a:t>
            </a:r>
            <a:r>
              <a:rPr lang="zh-CN" altLang="en-US" sz="3600" b="1">
                <a:solidFill>
                  <a:srgbClr val="FF0000"/>
                </a:solidFill>
                <a:ea typeface="微软雅黑" panose="020B0503020204020204" pitchFamily="34" charset="-122"/>
                <a:sym typeface="Arial" panose="020B0604020202020204" pitchFamily="34" charset="0"/>
              </a:rPr>
              <a:t>源自文本</a:t>
            </a:r>
            <a:r>
              <a:rPr lang="zh-CN" altLang="en-US" sz="3600" b="1">
                <a:ea typeface="微软雅黑" panose="020B0503020204020204" pitchFamily="34" charset="-122"/>
                <a:sym typeface="Arial" panose="020B0604020202020204" pitchFamily="34" charset="0"/>
              </a:rPr>
              <a:t>材料</a:t>
            </a:r>
            <a:r>
              <a:rPr lang="zh-CN" altLang="en-US" sz="3600" b="1">
                <a:ea typeface="幼圆" panose="02010509060101010101" pitchFamily="49" charset="-122"/>
                <a:sym typeface="Arial" panose="020B0604020202020204" pitchFamily="34" charset="0"/>
              </a:rPr>
              <a:t>；</a:t>
            </a:r>
            <a:endParaRPr lang="zh-CN" altLang="en-US" sz="3600" b="1">
              <a:ea typeface="幼圆" panose="02010509060101010101" pitchFamily="49" charset="-122"/>
              <a:sym typeface="Arial" panose="020B0604020202020204" pitchFamily="34" charset="0"/>
            </a:endParaRPr>
          </a:p>
        </p:txBody>
      </p:sp>
      <p:sp>
        <p:nvSpPr>
          <p:cNvPr id="39941" name="Text Box 6"/>
          <p:cNvSpPr txBox="1"/>
          <p:nvPr/>
        </p:nvSpPr>
        <p:spPr>
          <a:xfrm>
            <a:off x="835025" y="2743200"/>
            <a:ext cx="8469313" cy="639763"/>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ea typeface="微软雅黑" panose="020B0503020204020204" pitchFamily="34" charset="-122"/>
                <a:sym typeface="Arial" panose="020B0604020202020204" pitchFamily="34" charset="0"/>
              </a:rPr>
              <a:t>二、补写的句子大多有</a:t>
            </a:r>
            <a:r>
              <a:rPr lang="zh-CN" altLang="en-US" sz="3600" b="1">
                <a:solidFill>
                  <a:srgbClr val="FF0000"/>
                </a:solidFill>
                <a:ea typeface="微软雅黑" panose="020B0503020204020204" pitchFamily="34" charset="-122"/>
                <a:sym typeface="Arial" panose="020B0604020202020204" pitchFamily="34" charset="0"/>
              </a:rPr>
              <a:t>特殊位置和性质</a:t>
            </a:r>
            <a:r>
              <a:rPr lang="zh-CN" altLang="en-US" sz="3600" b="1">
                <a:ea typeface="幼圆" panose="02010509060101010101" pitchFamily="49" charset="-122"/>
                <a:sym typeface="Arial" panose="020B0604020202020204" pitchFamily="34" charset="0"/>
              </a:rPr>
              <a:t>；</a:t>
            </a:r>
            <a:endParaRPr lang="zh-CN" altLang="en-US" sz="3600" b="1">
              <a:ea typeface="幼圆" panose="02010509060101010101" pitchFamily="49" charset="-122"/>
              <a:sym typeface="Arial" panose="020B0604020202020204" pitchFamily="34" charset="0"/>
            </a:endParaRPr>
          </a:p>
        </p:txBody>
      </p:sp>
      <p:sp>
        <p:nvSpPr>
          <p:cNvPr id="39942" name="Text Box 7"/>
          <p:cNvSpPr txBox="1">
            <a:spLocks noChangeArrowheads="1"/>
          </p:cNvSpPr>
          <p:nvPr/>
        </p:nvSpPr>
        <p:spPr bwMode="auto">
          <a:xfrm>
            <a:off x="831850" y="3735388"/>
            <a:ext cx="8313738" cy="1189037"/>
          </a:xfrm>
          <a:prstGeom prst="rect">
            <a:avLst/>
          </a:prstGeom>
          <a:noFill/>
          <a:ln w="9525">
            <a:noFill/>
            <a:miter lim="800000"/>
          </a:ln>
          <a:effectLst/>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0">
              <a:buFont typeface="Arial" panose="020B0604020202020204"/>
            </a:pPr>
            <a:r>
              <a:rPr lang="en-US" altLang="en-US" sz="3600" b="1" spc="0">
                <a:ea typeface="微软雅黑" panose="020B0503020204020204" pitchFamily="34" charset="-122"/>
                <a:sym typeface="Arial" panose="020B0604020202020204" pitchFamily="34" charset="0"/>
              </a:rPr>
              <a:t>三、</a:t>
            </a:r>
            <a:r>
              <a:rPr lang="en-US" altLang="en-US" sz="3200" b="1" spc="0">
                <a:ea typeface="微软雅黑" panose="020B0503020204020204" pitchFamily="34" charset="-122"/>
                <a:sym typeface="Arial" panose="020B0604020202020204" pitchFamily="34" charset="0"/>
              </a:rPr>
              <a:t>补写的句子与上下文</a:t>
            </a:r>
            <a:r>
              <a:rPr lang="en-US" altLang="en-US" sz="3600" b="1" spc="0">
                <a:solidFill>
                  <a:srgbClr val="FF0000"/>
                </a:solidFill>
                <a:ea typeface="微软雅黑" panose="020B0503020204020204" pitchFamily="34" charset="-122"/>
                <a:sym typeface="Arial" panose="020B0604020202020204" pitchFamily="34" charset="0"/>
              </a:rPr>
              <a:t>关系</a:t>
            </a:r>
            <a:r>
              <a:rPr lang="en-US" altLang="en-US" sz="3200" b="1" spc="0">
                <a:solidFill>
                  <a:srgbClr val="FF0000"/>
                </a:solidFill>
                <a:effectLst>
                  <a:outerShdw blurRad="38100" dist="38100" dir="2700000" algn="tl">
                    <a:srgbClr val="000000"/>
                  </a:outerShdw>
                </a:effectLst>
                <a:ea typeface="微软雅黑" panose="020B0503020204020204" pitchFamily="34" charset="-122"/>
                <a:sym typeface="Arial" panose="020B0604020202020204" pitchFamily="34" charset="0"/>
              </a:rPr>
              <a:t>：</a:t>
            </a:r>
            <a:r>
              <a:rPr lang="en-US" altLang="en-US" sz="2800" b="1" spc="0">
                <a:ea typeface="微软雅黑" panose="020B0503020204020204" pitchFamily="34" charset="-122"/>
                <a:sym typeface="Arial" panose="020B0604020202020204" pitchFamily="34" charset="0"/>
              </a:rPr>
              <a:t>或</a:t>
            </a:r>
            <a:r>
              <a:rPr lang="en-US" altLang="en-US" sz="3600" b="1" spc="0">
                <a:solidFill>
                  <a:srgbClr val="FF0000"/>
                </a:solidFill>
                <a:ea typeface="微软雅黑" panose="020B0503020204020204" pitchFamily="34" charset="-122"/>
                <a:sym typeface="Arial" panose="020B0604020202020204" pitchFamily="34" charset="0"/>
              </a:rPr>
              <a:t>引领下文</a:t>
            </a:r>
            <a:r>
              <a:rPr lang="en-US" altLang="en-US" sz="3200" b="1" spc="0">
                <a:ea typeface="幼圆" panose="02010509060101010101" pitchFamily="49" charset="-122"/>
                <a:sym typeface="Arial" panose="020B0604020202020204" pitchFamily="34" charset="0"/>
              </a:rPr>
              <a:t>，</a:t>
            </a:r>
            <a:endParaRPr lang="en-US" altLang="en-US" sz="3200" b="1">
              <a:ea typeface="幼圆" panose="02010509060101010101" pitchFamily="49" charset="-122"/>
              <a:sym typeface="Arial" panose="020B0604020202020204" pitchFamily="34" charset="0"/>
            </a:endParaRPr>
          </a:p>
          <a:p>
            <a:pPr marL="0" lvl="0" indent="0" eaLnBrk="1" hangingPunct="0">
              <a:buFont typeface="Arial" panose="020B0604020202020204"/>
            </a:pPr>
            <a:r>
              <a:rPr lang="en-US" altLang="en-US" sz="3200" b="1" spc="0">
                <a:solidFill>
                  <a:srgbClr val="FF0000"/>
                </a:solidFill>
                <a:ea typeface="微软雅黑" panose="020B0503020204020204" pitchFamily="34" charset="-122"/>
                <a:sym typeface="Arial" panose="020B0604020202020204" pitchFamily="34" charset="0"/>
              </a:rPr>
              <a:t>       </a:t>
            </a:r>
            <a:r>
              <a:rPr lang="en-US" altLang="en-US" sz="2800" b="1" spc="0">
                <a:ea typeface="微软雅黑" panose="020B0503020204020204" pitchFamily="34" charset="-122"/>
                <a:sym typeface="Arial" panose="020B0604020202020204" pitchFamily="34" charset="0"/>
              </a:rPr>
              <a:t>或</a:t>
            </a:r>
            <a:r>
              <a:rPr lang="en-US" altLang="en-US" sz="3600" b="1" spc="0">
                <a:solidFill>
                  <a:srgbClr val="FF0000"/>
                </a:solidFill>
                <a:ea typeface="微软雅黑" panose="020B0503020204020204" pitchFamily="34" charset="-122"/>
                <a:sym typeface="Arial" panose="020B0604020202020204" pitchFamily="34" charset="0"/>
              </a:rPr>
              <a:t>总结上文</a:t>
            </a:r>
            <a:r>
              <a:rPr lang="en-US" altLang="en-US" sz="3600" b="1" spc="0">
                <a:ea typeface="幼圆" panose="02010509060101010101" pitchFamily="49" charset="-122"/>
                <a:sym typeface="Arial" panose="020B0604020202020204" pitchFamily="34" charset="0"/>
              </a:rPr>
              <a:t>，</a:t>
            </a:r>
            <a:r>
              <a:rPr lang="en-US" altLang="en-US" sz="2800" b="1" spc="0">
                <a:ea typeface="微软雅黑" panose="020B0503020204020204" pitchFamily="34" charset="-122"/>
                <a:sym typeface="Arial" panose="020B0604020202020204" pitchFamily="34" charset="0"/>
              </a:rPr>
              <a:t>或与上下文</a:t>
            </a:r>
            <a:r>
              <a:rPr lang="en-US" altLang="en-US" sz="3600" b="1" spc="0">
                <a:solidFill>
                  <a:srgbClr val="FF0000"/>
                </a:solidFill>
                <a:ea typeface="微软雅黑" panose="020B0503020204020204" pitchFamily="34" charset="-122"/>
                <a:sym typeface="Arial" panose="020B0604020202020204" pitchFamily="34" charset="0"/>
              </a:rPr>
              <a:t>衔接呼应</a:t>
            </a:r>
            <a:r>
              <a:rPr lang="en-US" altLang="en-US" sz="3200" b="1" spc="0">
                <a:solidFill>
                  <a:srgbClr val="FF0000"/>
                </a:solidFill>
                <a:ea typeface="微软雅黑" panose="020B0503020204020204" pitchFamily="34" charset="-122"/>
                <a:sym typeface="Arial" panose="020B0604020202020204" pitchFamily="34" charset="0"/>
              </a:rPr>
              <a:t>。</a:t>
            </a:r>
            <a:endParaRPr lang="en-US" altLang="en-US" sz="3200" b="1">
              <a:solidFill>
                <a:srgbClr val="FF0000"/>
              </a:solidFill>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nodeType="clickEffect">
                                  <p:stCondLst>
                                    <p:cond delay="0"/>
                                  </p:stCondLst>
                                  <p:childTnLst>
                                    <p:set>
                                      <p:cBhvr>
                                        <p:cTn id="10" dur="1" fill="hold">
                                          <p:stCondLst>
                                            <p:cond delay="0"/>
                                          </p:stCondLst>
                                        </p:cTn>
                                        <p:tgtEl>
                                          <p:spTgt spid="39940"/>
                                        </p:tgtEl>
                                        <p:attrNameLst>
                                          <p:attrName>style.visibility</p:attrName>
                                        </p:attrNameLst>
                                      </p:cBhvr>
                                      <p:to>
                                        <p:strVal val="visible"/>
                                      </p:to>
                                    </p:set>
                                    <p:anim calcmode="lin" valueType="num">
                                      <p:cBhvr additive="base">
                                        <p:cTn id="11" dur="1000" fill="hold"/>
                                        <p:tgtEl>
                                          <p:spTgt spid="39940"/>
                                        </p:tgtEl>
                                        <p:attrNameLst>
                                          <p:attrName>ppt_x</p:attrName>
                                        </p:attrNameLst>
                                      </p:cBhvr>
                                      <p:tavLst>
                                        <p:tav tm="0">
                                          <p:val>
                                            <p:strVal val="#ppt_x"/>
                                          </p:val>
                                        </p:tav>
                                        <p:tav tm="100000">
                                          <p:val>
                                            <p:strVal val="#ppt_x"/>
                                          </p:val>
                                        </p:tav>
                                      </p:tavLst>
                                    </p:anim>
                                    <p:anim calcmode="lin" valueType="num">
                                      <p:cBhvr additive="base">
                                        <p:cTn id="12" dur="10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nodeType="clickEffect">
                                  <p:stCondLst>
                                    <p:cond delay="0"/>
                                  </p:stCondLst>
                                  <p:childTnLst>
                                    <p:set>
                                      <p:cBhvr>
                                        <p:cTn id="16" dur="1" fill="hold">
                                          <p:stCondLst>
                                            <p:cond delay="0"/>
                                          </p:stCondLst>
                                        </p:cTn>
                                        <p:tgtEl>
                                          <p:spTgt spid="39941"/>
                                        </p:tgtEl>
                                        <p:attrNameLst>
                                          <p:attrName>style.visibility</p:attrName>
                                        </p:attrNameLst>
                                      </p:cBhvr>
                                      <p:to>
                                        <p:strVal val="visible"/>
                                      </p:to>
                                    </p:set>
                                    <p:anim calcmode="lin" valueType="num">
                                      <p:cBhvr additive="base">
                                        <p:cTn id="17" dur="1000" fill="hold"/>
                                        <p:tgtEl>
                                          <p:spTgt spid="39941"/>
                                        </p:tgtEl>
                                        <p:attrNameLst>
                                          <p:attrName>ppt_x</p:attrName>
                                        </p:attrNameLst>
                                      </p:cBhvr>
                                      <p:tavLst>
                                        <p:tav tm="0">
                                          <p:val>
                                            <p:strVal val="#ppt_x"/>
                                          </p:val>
                                        </p:tav>
                                        <p:tav tm="100000">
                                          <p:val>
                                            <p:strVal val="#ppt_x"/>
                                          </p:val>
                                        </p:tav>
                                      </p:tavLst>
                                    </p:anim>
                                    <p:anim calcmode="lin" valueType="num">
                                      <p:cBhvr additive="base">
                                        <p:cTn id="18" dur="10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nodeType="clickEffect">
                                  <p:stCondLst>
                                    <p:cond delay="0"/>
                                  </p:stCondLst>
                                  <p:childTnLst>
                                    <p:set>
                                      <p:cBhvr>
                                        <p:cTn id="22" dur="1" fill="hold">
                                          <p:stCondLst>
                                            <p:cond delay="0"/>
                                          </p:stCondLst>
                                        </p:cTn>
                                        <p:tgtEl>
                                          <p:spTgt spid="39942"/>
                                        </p:tgtEl>
                                        <p:attrNameLst>
                                          <p:attrName>style.visibility</p:attrName>
                                        </p:attrNameLst>
                                      </p:cBhvr>
                                      <p:to>
                                        <p:strVal val="visible"/>
                                      </p:to>
                                    </p:set>
                                    <p:anim calcmode="lin" valueType="num">
                                      <p:cBhvr additive="base">
                                        <p:cTn id="23" dur="1000" fill="hold"/>
                                        <p:tgtEl>
                                          <p:spTgt spid="39942"/>
                                        </p:tgtEl>
                                        <p:attrNameLst>
                                          <p:attrName>ppt_x</p:attrName>
                                        </p:attrNameLst>
                                      </p:cBhvr>
                                      <p:tavLst>
                                        <p:tav tm="0">
                                          <p:val>
                                            <p:strVal val="#ppt_x"/>
                                          </p:val>
                                        </p:tav>
                                        <p:tav tm="100000">
                                          <p:val>
                                            <p:strVal val="#ppt_x"/>
                                          </p:val>
                                        </p:tav>
                                      </p:tavLst>
                                    </p:anim>
                                    <p:anim calcmode="lin" valueType="num">
                                      <p:cBhvr additive="base">
                                        <p:cTn id="24" dur="1000" fill="hold"/>
                                        <p:tgtEl>
                                          <p:spTgt spid="399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p:nvPr/>
        </p:nvSpPr>
        <p:spPr>
          <a:xfrm>
            <a:off x="762000" y="2774950"/>
            <a:ext cx="7772400" cy="519113"/>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2255" eaLnBrk="1" hangingPunct="1">
              <a:buFont typeface="Arial" panose="020B0604020202020204"/>
            </a:pPr>
            <a:endParaRPr lang="zh-CN" altLang="en-US" sz="2800" b="1"/>
          </a:p>
        </p:txBody>
      </p:sp>
      <p:pic>
        <p:nvPicPr>
          <p:cNvPr id="40963" name="Picture 4"/>
          <p:cNvPicPr>
            <a:picLocks noChangeAspect="1"/>
          </p:cNvPicPr>
          <p:nvPr/>
        </p:nvPicPr>
        <p:blipFill>
          <a:blip r:embed="rId1"/>
          <a:stretch>
            <a:fillRect/>
          </a:stretch>
        </p:blipFill>
        <p:spPr>
          <a:xfrm>
            <a:off x="0" y="1219200"/>
            <a:ext cx="9144000" cy="3657600"/>
          </a:xfrm>
          <a:prstGeom prst="rect">
            <a:avLst/>
          </a:prstGeom>
          <a:noFill/>
          <a:ln>
            <a:noFill/>
            <a:miter lim="800000"/>
            <a:headEnd/>
            <a:tailEnd/>
          </a:ln>
        </p:spPr>
      </p:pic>
      <p:sp>
        <p:nvSpPr>
          <p:cNvPr id="40964" name="Rectangle 5"/>
          <p:cNvSpPr/>
          <p:nvPr/>
        </p:nvSpPr>
        <p:spPr>
          <a:xfrm>
            <a:off x="1449388" y="2454275"/>
            <a:ext cx="7694612" cy="146367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t>               </a:t>
            </a:r>
            <a:endParaRPr lang="zh-CN" altLang="en-US" sz="3600" b="1"/>
          </a:p>
          <a:p>
            <a:pPr marL="0" lvl="0" indent="0" eaLnBrk="1" hangingPunct="1">
              <a:buFont typeface="Arial" panose="020B0604020202020204"/>
            </a:pPr>
            <a:r>
              <a:rPr lang="zh-CN" altLang="en-US" sz="5400" b="1">
                <a:solidFill>
                  <a:srgbClr val="FF0000"/>
                </a:solidFill>
                <a:latin typeface="微软雅黑" panose="020B0503020204020204" pitchFamily="34" charset="-122"/>
                <a:ea typeface="微软雅黑" panose="020B0503020204020204" pitchFamily="34" charset="-122"/>
                <a:sym typeface="Arial" panose="020B0604020202020204" pitchFamily="34" charset="0"/>
              </a:rPr>
              <a:t>运用技巧，巩固训练</a:t>
            </a:r>
            <a:endParaRPr lang="zh-CN" altLang="en-US" sz="5400" b="1">
              <a:solidFill>
                <a:srgbClr val="FF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p:cTn id="7" dur="1000" fill="hold"/>
                                        <p:tgtEl>
                                          <p:spTgt spid="40964"/>
                                        </p:tgtEl>
                                        <p:attrNameLst>
                                          <p:attrName>ppt_w</p:attrName>
                                        </p:attrNameLst>
                                      </p:cBhvr>
                                      <p:tavLst>
                                        <p:tav tm="0">
                                          <p:val>
                                            <p:fltVal val="0"/>
                                          </p:val>
                                        </p:tav>
                                        <p:tav tm="100000">
                                          <p:val>
                                            <p:strVal val="#ppt_w"/>
                                          </p:val>
                                        </p:tav>
                                      </p:tavLst>
                                    </p:anim>
                                    <p:anim calcmode="lin" valueType="num">
                                      <p:cBhvr>
                                        <p:cTn id="8" dur="1000" fill="hold"/>
                                        <p:tgtEl>
                                          <p:spTgt spid="40964"/>
                                        </p:tgtEl>
                                        <p:attrNameLst>
                                          <p:attrName>ppt_h</p:attrName>
                                        </p:attrNameLst>
                                      </p:cBhvr>
                                      <p:tavLst>
                                        <p:tav tm="0">
                                          <p:val>
                                            <p:fltVal val="0"/>
                                          </p:val>
                                        </p:tav>
                                        <p:tav tm="100000">
                                          <p:val>
                                            <p:strVal val="#ppt_h"/>
                                          </p:val>
                                        </p:tav>
                                      </p:tavLst>
                                    </p:anim>
                                    <p:animEffect transition="in" filter="fade">
                                      <p:cBhvr>
                                        <p:cTn id="9" dur="10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355600"/>
            <a:ext cx="8229600" cy="1397000"/>
          </a:xfrm>
          <a:noFill/>
          <a:ln>
            <a:miter lim="800000"/>
          </a:ln>
        </p:spPr>
        <p:txBody>
          <a:bodyPr wrap="square" lIns="0" tIns="45720" rIns="0" bIns="0"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5000" b="0" i="0" u="none" kern="1200" baseline="0">
                <a:solidFill>
                  <a:schemeClr val="tx2"/>
                </a:solidFill>
                <a:latin typeface="Calibri" panose="020F0502020204030204" pitchFamily="34" charset="0"/>
                <a:ea typeface="隶书" panose="02010509060101010101" pitchFamily="49" charset="-122"/>
                <a:cs typeface="+mj-cs"/>
              </a:defRPr>
            </a:lvl1pPr>
          </a:lstStyle>
          <a:p>
            <a:pPr lvl="0" eaLnBrk="1" hangingPunct="1"/>
            <a:r>
              <a:rPr lang="en-US" altLang="zh-CN" sz="2800" b="1">
                <a:solidFill>
                  <a:srgbClr val="0000FF"/>
                </a:solidFill>
                <a:latin typeface="Arial" panose="020B0604020202020204" pitchFamily="34" charset="0"/>
                <a:ea typeface="宋体" panose="02010600030101010101" pitchFamily="2" charset="-122"/>
              </a:rPr>
              <a:t>       1、在下面一段文字横线处补写恰当的语句，使整段文字语意完整连贯，内容贴切，逻辑严密。每处不超过15个字</a:t>
            </a:r>
            <a:endParaRPr lang="en-US" altLang="zh-CN" sz="2800" b="1">
              <a:solidFill>
                <a:srgbClr val="0000FF"/>
              </a:solidFill>
              <a:latin typeface="Arial" panose="020B0604020202020204" pitchFamily="34" charset="0"/>
              <a:ea typeface="宋体" panose="02010600030101010101" pitchFamily="2" charset="-122"/>
            </a:endParaRPr>
          </a:p>
        </p:txBody>
      </p:sp>
      <p:sp>
        <p:nvSpPr>
          <p:cNvPr id="43011" name="Rectangle 3"/>
          <p:cNvSpPr>
            <a:spLocks noGrp="1"/>
          </p:cNvSpPr>
          <p:nvPr>
            <p:ph idx="1"/>
          </p:nvPr>
        </p:nvSpPr>
        <p:spPr>
          <a:xfrm>
            <a:off x="0" y="1905000"/>
            <a:ext cx="8915400" cy="2362200"/>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eaLnBrk="1" hangingPunct="1">
              <a:buNone/>
            </a:pPr>
            <a:r>
              <a:rPr lang="en-US" altLang="zh-CN" sz="3200" b="1"/>
              <a:t>            </a:t>
            </a:r>
            <a:r>
              <a:rPr lang="zh-CN" altLang="en-US" sz="3200" b="1"/>
              <a:t>大家最好多进行一些鲜活生动的探索，而不是</a:t>
            </a:r>
            <a:r>
              <a:rPr lang="zh-CN" altLang="en-US" sz="3200" b="1" u="sng">
                <a:solidFill>
                  <a:srgbClr val="FF0000"/>
                </a:solidFill>
              </a:rPr>
              <a:t>  </a:t>
            </a:r>
            <a:r>
              <a:rPr lang="en-US" altLang="zh-CN" sz="3200" b="1" u="sng">
                <a:solidFill>
                  <a:srgbClr val="FF0000"/>
                </a:solidFill>
                <a:latin typeface="楷体_GB2312" pitchFamily="49" charset="-122"/>
                <a:ea typeface="楷体_GB2312" pitchFamily="49" charset="-122"/>
              </a:rPr>
              <a:t>① </a:t>
            </a:r>
            <a:r>
              <a:rPr lang="zh-CN" altLang="en-US" sz="3200" b="1"/>
              <a:t>假如有人向你描述了一种景色，你来到这里的时候，</a:t>
            </a:r>
            <a:r>
              <a:rPr lang="zh-CN" altLang="en-US" sz="3200" b="1" u="sng">
                <a:solidFill>
                  <a:srgbClr val="FF0000"/>
                </a:solidFill>
              </a:rPr>
              <a:t>   </a:t>
            </a:r>
            <a:r>
              <a:rPr lang="en-US" altLang="zh-CN" sz="3200" b="1" u="sng">
                <a:solidFill>
                  <a:srgbClr val="FF0000"/>
                </a:solidFill>
                <a:latin typeface="楷体_GB2312" pitchFamily="49" charset="-122"/>
                <a:ea typeface="楷体_GB2312" pitchFamily="49" charset="-122"/>
              </a:rPr>
              <a:t>② </a:t>
            </a:r>
            <a:r>
              <a:rPr lang="zh-CN" altLang="en-US" sz="3200" b="1"/>
              <a:t>，那么他人的观点很可能会影响你自己的判断，因为每个人的描述都有自己的影子。你必须亲自去经历它，看到它，感受它</a:t>
            </a:r>
            <a:r>
              <a:rPr lang="zh-CN" altLang="en-US" sz="3200" b="1" u="sng">
                <a:solidFill>
                  <a:srgbClr val="FF0000"/>
                </a:solidFill>
              </a:rPr>
              <a:t>   </a:t>
            </a:r>
            <a:r>
              <a:rPr lang="en-US" altLang="zh-CN" sz="3200" b="1" u="sng">
                <a:solidFill>
                  <a:srgbClr val="FF0000"/>
                </a:solidFill>
                <a:latin typeface="楷体_GB2312" pitchFamily="49" charset="-122"/>
                <a:ea typeface="楷体_GB2312" pitchFamily="49" charset="-122"/>
              </a:rPr>
              <a:t>③ </a:t>
            </a:r>
            <a:r>
              <a:rPr lang="zh-CN" altLang="en-US" sz="3200" b="1"/>
              <a:t>。</a:t>
            </a:r>
            <a:endParaRPr lang="zh-CN" altLang="en-US" sz="3200" b="1"/>
          </a:p>
        </p:txBody>
      </p:sp>
      <p:sp>
        <p:nvSpPr>
          <p:cNvPr id="43012" name="TextBox 7"/>
          <p:cNvSpPr txBox="1"/>
          <p:nvPr/>
        </p:nvSpPr>
        <p:spPr>
          <a:xfrm>
            <a:off x="609600" y="5105400"/>
            <a:ext cx="7924800"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CC0099"/>
                </a:solidFill>
              </a:rPr>
              <a:t>参考答案：①先听了别人的描述后再去探索</a:t>
            </a:r>
            <a:endParaRPr lang="en-US" altLang="zh-CN" sz="2800" b="1">
              <a:solidFill>
                <a:srgbClr val="CC0099"/>
              </a:solidFill>
            </a:endParaRPr>
          </a:p>
          <a:p>
            <a:pPr marL="0" lvl="0" indent="0" eaLnBrk="1" hangingPunct="1">
              <a:buFont typeface="Arial" panose="020B0604020202020204"/>
            </a:pPr>
            <a:r>
              <a:rPr lang="en-US" altLang="zh-CN" sz="2800" b="1">
                <a:solidFill>
                  <a:srgbClr val="CC0099"/>
                </a:solidFill>
              </a:rPr>
              <a:t>                   </a:t>
            </a:r>
            <a:r>
              <a:rPr lang="zh-CN" altLang="en-US" sz="2800" b="1">
                <a:solidFill>
                  <a:srgbClr val="CC0099"/>
                </a:solidFill>
              </a:rPr>
              <a:t>②头脑中带着那些描述</a:t>
            </a:r>
            <a:endParaRPr lang="en-US" altLang="zh-CN" sz="2800" b="1">
              <a:solidFill>
                <a:srgbClr val="CC0099"/>
              </a:solidFill>
            </a:endParaRPr>
          </a:p>
          <a:p>
            <a:pPr marL="0" lvl="0" indent="0" eaLnBrk="1" hangingPunct="1">
              <a:buFont typeface="Arial" panose="020B0604020202020204"/>
            </a:pPr>
            <a:r>
              <a:rPr lang="en-US" altLang="zh-CN" sz="2800" b="1">
                <a:solidFill>
                  <a:srgbClr val="CC0099"/>
                </a:solidFill>
              </a:rPr>
              <a:t>                   </a:t>
            </a:r>
            <a:r>
              <a:rPr lang="zh-CN" altLang="en-US" sz="2800" b="1">
                <a:solidFill>
                  <a:srgbClr val="CC0099"/>
                </a:solidFill>
              </a:rPr>
              <a:t>③才能真正获得属于自己的真相</a:t>
            </a:r>
            <a:endParaRPr lang="zh-CN" altLang="en-US" sz="2800" b="1">
              <a:solidFill>
                <a:srgbClr val="CC0099"/>
              </a:solidFill>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p:nvPr/>
        </p:nvSpPr>
        <p:spPr>
          <a:xfrm>
            <a:off x="228600" y="105728"/>
            <a:ext cx="8610600" cy="495427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3200" b="1">
                <a:solidFill>
                  <a:srgbClr val="0000FF"/>
                </a:solidFill>
              </a:rPr>
              <a:t>      2、在下面文字横线处补写恰当的语句，每处不超过20个字。</a:t>
            </a:r>
            <a:endParaRPr lang="en-US" altLang="zh-CN" sz="3200" b="1">
              <a:solidFill>
                <a:srgbClr val="0000FF"/>
              </a:solidFill>
            </a:endParaRPr>
          </a:p>
          <a:p>
            <a:pPr marL="0" lvl="0" indent="0" eaLnBrk="1" hangingPunct="1">
              <a:buFont typeface="Arial" panose="020B0604020202020204"/>
            </a:pPr>
            <a:r>
              <a:rPr lang="zh-CN" altLang="en-US" sz="2800" b="1">
                <a:latin typeface="楷体_GB2312" pitchFamily="49" charset="-122"/>
                <a:ea typeface="楷体_GB2312" pitchFamily="49" charset="-122"/>
              </a:rPr>
              <a:t>    转基因就是指将人工分离和修饰过的基因导入到目的生物体的基因组中，从而达到改造生物的目的。转基因是大自然中每天都在发生的事情，只不过在自然界中，</a:t>
            </a:r>
            <a:r>
              <a:rPr lang="zh-CN" altLang="en-US" sz="2800" b="1" u="sng">
                <a:solidFill>
                  <a:srgbClr val="FF0000"/>
                </a:solidFill>
                <a:latin typeface="楷体_GB2312" pitchFamily="49" charset="-122"/>
                <a:ea typeface="楷体_GB2312" pitchFamily="49" charset="-122"/>
              </a:rPr>
              <a:t> ① </a:t>
            </a:r>
            <a:r>
              <a:rPr lang="zh-CN" altLang="en-US" sz="2800" b="1">
                <a:latin typeface="楷体_GB2312" pitchFamily="49" charset="-122"/>
                <a:ea typeface="楷体_GB2312" pitchFamily="49" charset="-122"/>
              </a:rPr>
              <a:t>，好的和坏的基因都可以一块转移到不同的生物个体。面对越来越多的转基因食品，中国采用的是谨慎的态度，</a:t>
            </a:r>
            <a:r>
              <a:rPr lang="zh-CN" altLang="en-US" sz="2800" b="1" u="sng">
                <a:solidFill>
                  <a:srgbClr val="FF0000"/>
                </a:solidFill>
                <a:latin typeface="楷体_GB2312" pitchFamily="49" charset="-122"/>
                <a:ea typeface="楷体_GB2312" pitchFamily="49" charset="-122"/>
              </a:rPr>
              <a:t> ② </a:t>
            </a:r>
            <a:r>
              <a:rPr lang="zh-CN" altLang="en-US" sz="2800" b="1">
                <a:latin typeface="楷体_GB2312" pitchFamily="49" charset="-122"/>
                <a:ea typeface="楷体_GB2312" pitchFamily="49" charset="-122"/>
              </a:rPr>
              <a:t>另一方面也在限制主要粮食品种擅用转基因技术。虽然对于转基因食品还存在这样那样的争论，</a:t>
            </a:r>
            <a:r>
              <a:rPr lang="zh-CN" altLang="en-US" sz="2800" b="1" u="sng">
                <a:solidFill>
                  <a:srgbClr val="FF0000"/>
                </a:solidFill>
                <a:latin typeface="楷体_GB2312" pitchFamily="49" charset="-122"/>
                <a:ea typeface="楷体_GB2312" pitchFamily="49" charset="-122"/>
              </a:rPr>
              <a:t> ③ </a:t>
            </a:r>
            <a:r>
              <a:rPr lang="zh-CN" altLang="en-US" sz="2800" b="1">
                <a:latin typeface="楷体_GB2312" pitchFamily="49" charset="-122"/>
                <a:ea typeface="楷体_GB2312" pitchFamily="49" charset="-122"/>
              </a:rPr>
              <a:t> ，比如转基因油菜，不饱和脂肪酸的含量大增，对心血管有利。</a:t>
            </a:r>
            <a:endParaRPr lang="zh-CN" altLang="en-US" sz="2800" b="1">
              <a:latin typeface="楷体_GB2312" pitchFamily="49" charset="-122"/>
              <a:ea typeface="楷体_GB2312" pitchFamily="49" charset="-122"/>
            </a:endParaRPr>
          </a:p>
        </p:txBody>
      </p:sp>
      <p:sp>
        <p:nvSpPr>
          <p:cNvPr id="44035" name="Rectangle 3"/>
          <p:cNvSpPr/>
          <p:nvPr/>
        </p:nvSpPr>
        <p:spPr>
          <a:xfrm>
            <a:off x="533400" y="5265738"/>
            <a:ext cx="7391400" cy="1384300"/>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2800" b="1">
                <a:solidFill>
                  <a:srgbClr val="FF0000"/>
                </a:solidFill>
              </a:rPr>
              <a:t>参考答案：</a:t>
            </a:r>
            <a:r>
              <a:rPr lang="en-US" altLang="zh-CN" sz="2800" b="1"/>
              <a:t>1</a:t>
            </a:r>
            <a:r>
              <a:rPr lang="zh-CN" altLang="en-US" sz="2800" b="1"/>
              <a:t>、基因转移没有目标性，</a:t>
            </a:r>
            <a:endParaRPr lang="zh-CN" altLang="en-US" sz="2800"/>
          </a:p>
          <a:p>
            <a:pPr marL="0" lvl="0" indent="0" eaLnBrk="1" hangingPunct="1">
              <a:buFont typeface="Arial" panose="020B0604020202020204"/>
            </a:pPr>
            <a:r>
              <a:rPr lang="en-US" altLang="zh-CN" sz="2800" b="1"/>
              <a:t>2</a:t>
            </a:r>
            <a:r>
              <a:rPr lang="zh-CN" altLang="en-US" sz="2800" b="1"/>
              <a:t>、一方面在大力研究转基因食品，</a:t>
            </a:r>
            <a:endParaRPr lang="zh-CN" altLang="en-US" sz="2800"/>
          </a:p>
          <a:p>
            <a:pPr marL="0" lvl="0" indent="0" eaLnBrk="1" hangingPunct="1">
              <a:buFont typeface="Arial" panose="020B0604020202020204"/>
            </a:pPr>
            <a:r>
              <a:rPr lang="en-US" altLang="zh-CN" sz="2800" b="1"/>
              <a:t>3</a:t>
            </a:r>
            <a:r>
              <a:rPr lang="zh-CN" altLang="en-US" sz="2800" b="1"/>
              <a:t>、但它的优势还是表现得越来越显著</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4035">
                                            <p:txEl>
                                              <p:pRg st="0" end="0"/>
                                            </p:txEl>
                                          </p:spTgt>
                                        </p:tgtEl>
                                        <p:attrNameLst>
                                          <p:attrName>style.visibility</p:attrName>
                                        </p:attrNameLst>
                                      </p:cBhvr>
                                      <p:to>
                                        <p:strVal val="visible"/>
                                      </p:to>
                                    </p:set>
                                    <p:anim calcmode="lin" valueType="num">
                                      <p:cBhvr additive="base">
                                        <p:cTn id="12"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4035">
                                            <p:txEl>
                                              <p:pRg st="1" end="1"/>
                                            </p:txEl>
                                          </p:spTgt>
                                        </p:tgtEl>
                                        <p:attrNameLst>
                                          <p:attrName>style.visibility</p:attrName>
                                        </p:attrNameLst>
                                      </p:cBhvr>
                                      <p:to>
                                        <p:strVal val="visible"/>
                                      </p:to>
                                    </p:set>
                                    <p:anim calcmode="lin" valueType="num">
                                      <p:cBhvr additive="base">
                                        <p:cTn id="18" dur="500" fill="hold"/>
                                        <p:tgtEl>
                                          <p:spTgt spid="4403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40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4035">
                                            <p:txEl>
                                              <p:pRg st="2" end="2"/>
                                            </p:txEl>
                                          </p:spTgt>
                                        </p:tgtEl>
                                        <p:attrNameLst>
                                          <p:attrName>style.visibility</p:attrName>
                                        </p:attrNameLst>
                                      </p:cBhvr>
                                      <p:to>
                                        <p:strVal val="visible"/>
                                      </p:to>
                                    </p:set>
                                    <p:anim calcmode="lin" valueType="num">
                                      <p:cBhvr additive="base">
                                        <p:cTn id="24" dur="500" fill="hold"/>
                                        <p:tgtEl>
                                          <p:spTgt spid="4403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40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p:nvPr/>
        </p:nvSpPr>
        <p:spPr>
          <a:xfrm>
            <a:off x="374650" y="2513013"/>
            <a:ext cx="3357563" cy="52387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en-US" altLang="zh-CN" sz="2800" b="1">
                <a:solidFill>
                  <a:srgbClr val="FF0000"/>
                </a:solidFill>
                <a:latin typeface="微软雅黑" panose="020B0503020204020204" pitchFamily="34" charset="-122"/>
                <a:ea typeface="微软雅黑" panose="020B0503020204020204" pitchFamily="34" charset="-122"/>
              </a:rPr>
              <a:t>2</a:t>
            </a:r>
            <a:r>
              <a:rPr lang="zh-CN" altLang="en-US" sz="2800" b="1">
                <a:solidFill>
                  <a:srgbClr val="FF0000"/>
                </a:solidFill>
                <a:latin typeface="微软雅黑" panose="020B0503020204020204" pitchFamily="34" charset="-122"/>
                <a:ea typeface="微软雅黑" panose="020B0503020204020204" pitchFamily="34" charset="-122"/>
              </a:rPr>
              <a:t>、命题规律</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17411" name="矩形 2"/>
          <p:cNvSpPr/>
          <p:nvPr/>
        </p:nvSpPr>
        <p:spPr>
          <a:xfrm>
            <a:off x="374650" y="1139825"/>
            <a:ext cx="8769350" cy="1384300"/>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342900" lvl="0" indent="-342900" eaLnBrk="1" hangingPunct="1">
              <a:lnSpc>
                <a:spcPct val="150000"/>
              </a:lnSpc>
              <a:buFont typeface="Arial" panose="020B0604020202020204"/>
            </a:pPr>
            <a:r>
              <a:rPr lang="en-US" altLang="zh-CN" sz="2800" b="1">
                <a:solidFill>
                  <a:srgbClr val="FF0000"/>
                </a:solidFill>
                <a:latin typeface="微软雅黑" panose="020B0503020204020204" pitchFamily="34" charset="-122"/>
                <a:ea typeface="微软雅黑" panose="020B0503020204020204" pitchFamily="34" charset="-122"/>
              </a:rPr>
              <a:t>1</a:t>
            </a:r>
            <a:r>
              <a:rPr lang="zh-CN" altLang="en-US" sz="2800" b="1">
                <a:solidFill>
                  <a:srgbClr val="FF0000"/>
                </a:solidFill>
                <a:latin typeface="微软雅黑" panose="020B0503020204020204" pitchFamily="34" charset="-122"/>
                <a:ea typeface="微软雅黑" panose="020B0503020204020204" pitchFamily="34" charset="-122"/>
              </a:rPr>
              <a:t>、对应考点：</a:t>
            </a:r>
            <a:r>
              <a:rPr lang="zh-CN" altLang="en-US" sz="2800" b="1">
                <a:latin typeface="微软雅黑" panose="020B0503020204020204" pitchFamily="34" charset="-122"/>
                <a:ea typeface="微软雅黑" panose="020B0503020204020204" pitchFamily="34" charset="-122"/>
              </a:rPr>
              <a:t>语言的简明、连贯、得体、准确、鲜明、生动；压缩、概括能力</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sp>
        <p:nvSpPr>
          <p:cNvPr id="17412" name="Rectangle 1"/>
          <p:cNvSpPr/>
          <p:nvPr/>
        </p:nvSpPr>
        <p:spPr>
          <a:xfrm>
            <a:off x="0" y="3124200"/>
            <a:ext cx="9144000" cy="3063875"/>
          </a:xfrm>
          <a:prstGeom prst="rect">
            <a:avLst/>
          </a:prstGeom>
          <a:solidFill>
            <a:schemeClr val="bg1"/>
          </a:solid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nSpc>
                <a:spcPct val="150000"/>
              </a:lnSpc>
              <a:buFont typeface="Arial" panose="020B0604020202020204"/>
            </a:pPr>
            <a:r>
              <a:rPr lang="zh-CN" altLang="en-US" sz="2600" b="1">
                <a:latin typeface="微软雅黑" panose="020B0503020204020204" pitchFamily="34" charset="-122"/>
                <a:ea typeface="微软雅黑" panose="020B0503020204020204" pitchFamily="34" charset="-122"/>
              </a:rPr>
              <a:t> （</a:t>
            </a:r>
            <a:r>
              <a:rPr lang="en-US" altLang="zh-CN" sz="2600" b="1">
                <a:latin typeface="微软雅黑" panose="020B0503020204020204" pitchFamily="34" charset="-122"/>
                <a:ea typeface="微软雅黑" panose="020B0503020204020204" pitchFamily="34" charset="-122"/>
              </a:rPr>
              <a:t>1</a:t>
            </a:r>
            <a:r>
              <a:rPr lang="zh-CN" altLang="en-US" sz="2600" b="1">
                <a:latin typeface="微软雅黑" panose="020B0503020204020204" pitchFamily="34" charset="-122"/>
                <a:ea typeface="微软雅黑" panose="020B0503020204020204" pitchFamily="34" charset="-122"/>
              </a:rPr>
              <a:t>）要求补写句子应“</a:t>
            </a:r>
            <a:r>
              <a:rPr lang="zh-CN" altLang="en-US" sz="2600" b="1">
                <a:solidFill>
                  <a:srgbClr val="0000CC"/>
                </a:solidFill>
                <a:latin typeface="微软雅黑" panose="020B0503020204020204" pitchFamily="34" charset="-122"/>
                <a:ea typeface="微软雅黑" panose="020B0503020204020204" pitchFamily="34" charset="-122"/>
              </a:rPr>
              <a:t>根据材料内容</a:t>
            </a:r>
            <a:r>
              <a:rPr lang="zh-CN" altLang="en-US" sz="2600" b="1">
                <a:latin typeface="微软雅黑" panose="020B0503020204020204" pitchFamily="34" charset="-122"/>
                <a:ea typeface="微软雅黑" panose="020B0503020204020204" pitchFamily="34" charset="-122"/>
              </a:rPr>
              <a:t>” 联系前后文语境。</a:t>
            </a:r>
            <a:endParaRPr lang="zh-CN" altLang="en-US" sz="2600" b="1">
              <a:latin typeface="微软雅黑" panose="020B0503020204020204" pitchFamily="34" charset="-122"/>
              <a:ea typeface="微软雅黑" panose="020B0503020204020204" pitchFamily="34" charset="-122"/>
            </a:endParaRPr>
          </a:p>
          <a:p>
            <a:pPr marL="0" lvl="0" indent="0">
              <a:lnSpc>
                <a:spcPct val="150000"/>
              </a:lnSpc>
              <a:buFont typeface="Arial" panose="020B0604020202020204"/>
            </a:pPr>
            <a:r>
              <a:rPr lang="zh-CN" altLang="en-US" sz="2600" b="1">
                <a:latin typeface="微软雅黑" panose="020B0503020204020204" pitchFamily="34" charset="-122"/>
                <a:ea typeface="微软雅黑" panose="020B0503020204020204" pitchFamily="34" charset="-122"/>
              </a:rPr>
              <a:t> （</a:t>
            </a:r>
            <a:r>
              <a:rPr lang="en-US" altLang="zh-CN" sz="2600" b="1">
                <a:latin typeface="微软雅黑" panose="020B0503020204020204" pitchFamily="34" charset="-122"/>
                <a:ea typeface="微软雅黑" panose="020B0503020204020204" pitchFamily="34" charset="-122"/>
              </a:rPr>
              <a:t>2</a:t>
            </a:r>
            <a:r>
              <a:rPr lang="zh-CN" altLang="en-US" sz="2600" b="1">
                <a:latin typeface="微软雅黑" panose="020B0503020204020204" pitchFamily="34" charset="-122"/>
                <a:ea typeface="微软雅黑" panose="020B0503020204020204" pitchFamily="34" charset="-122"/>
              </a:rPr>
              <a:t>）要求所补写的句子</a:t>
            </a:r>
            <a:r>
              <a:rPr lang="zh-CN" altLang="en-US" sz="2600" b="1">
                <a:solidFill>
                  <a:srgbClr val="0000CC"/>
                </a:solidFill>
                <a:latin typeface="微软雅黑" panose="020B0503020204020204" pitchFamily="34" charset="-122"/>
                <a:ea typeface="微软雅黑" panose="020B0503020204020204" pitchFamily="34" charset="-122"/>
              </a:rPr>
              <a:t>内容贴切、语意连贯、逻辑严密</a:t>
            </a:r>
            <a:r>
              <a:rPr lang="zh-CN" altLang="en-US" sz="2600" b="1">
                <a:latin typeface="微软雅黑" panose="020B0503020204020204" pitchFamily="34" charset="-122"/>
                <a:ea typeface="微软雅黑" panose="020B0503020204020204" pitchFamily="34" charset="-122"/>
              </a:rPr>
              <a:t>。</a:t>
            </a:r>
            <a:endParaRPr lang="zh-CN" altLang="en-US" sz="2600" b="1">
              <a:latin typeface="微软雅黑" panose="020B0503020204020204" pitchFamily="34" charset="-122"/>
              <a:ea typeface="微软雅黑" panose="020B0503020204020204" pitchFamily="34" charset="-122"/>
            </a:endParaRPr>
          </a:p>
          <a:p>
            <a:pPr marL="0" lvl="0" indent="0">
              <a:lnSpc>
                <a:spcPct val="150000"/>
              </a:lnSpc>
              <a:buFont typeface="Arial" panose="020B0604020202020204"/>
            </a:pPr>
            <a:r>
              <a:rPr lang="zh-CN" altLang="en-US" sz="2600" b="1">
                <a:latin typeface="微软雅黑" panose="020B0503020204020204" pitchFamily="34" charset="-122"/>
                <a:ea typeface="微软雅黑" panose="020B0503020204020204" pitchFamily="34" charset="-122"/>
              </a:rPr>
              <a:t> （</a:t>
            </a:r>
            <a:r>
              <a:rPr lang="en-US" altLang="zh-CN" sz="2600" b="1">
                <a:latin typeface="微软雅黑" panose="020B0503020204020204" pitchFamily="34" charset="-122"/>
                <a:ea typeface="微软雅黑" panose="020B0503020204020204" pitchFamily="34" charset="-122"/>
              </a:rPr>
              <a:t>3</a:t>
            </a:r>
            <a:r>
              <a:rPr lang="zh-CN" altLang="en-US" sz="2600" b="1">
                <a:latin typeface="微软雅黑" panose="020B0503020204020204" pitchFamily="34" charset="-122"/>
                <a:ea typeface="微软雅黑" panose="020B0503020204020204" pitchFamily="34" charset="-122"/>
              </a:rPr>
              <a:t>）空出的</a:t>
            </a:r>
            <a:r>
              <a:rPr lang="zh-CN" altLang="en-US" sz="2600" b="1">
                <a:solidFill>
                  <a:srgbClr val="0D0D0D"/>
                </a:solidFill>
                <a:latin typeface="微软雅黑" panose="020B0503020204020204" pitchFamily="34" charset="-122"/>
                <a:ea typeface="微软雅黑" panose="020B0503020204020204" pitchFamily="34" charset="-122"/>
              </a:rPr>
              <a:t>句子大多有</a:t>
            </a:r>
            <a:r>
              <a:rPr lang="zh-CN" altLang="en-US" sz="2600" b="1">
                <a:solidFill>
                  <a:srgbClr val="0000CC"/>
                </a:solidFill>
                <a:latin typeface="微软雅黑" panose="020B0503020204020204" pitchFamily="34" charset="-122"/>
                <a:ea typeface="微软雅黑" panose="020B0503020204020204" pitchFamily="34" charset="-122"/>
              </a:rPr>
              <a:t>特殊位置和性质</a:t>
            </a:r>
            <a:r>
              <a:rPr lang="zh-CN" altLang="en-US" sz="2600" b="1">
                <a:latin typeface="微软雅黑" panose="020B0503020204020204" pitchFamily="34" charset="-122"/>
                <a:ea typeface="微软雅黑" panose="020B0503020204020204" pitchFamily="34" charset="-122"/>
              </a:rPr>
              <a:t>。</a:t>
            </a:r>
            <a:endParaRPr lang="zh-CN" altLang="en-US" sz="2600" b="1">
              <a:latin typeface="微软雅黑" panose="020B0503020204020204" pitchFamily="34" charset="-122"/>
              <a:ea typeface="微软雅黑" panose="020B0503020204020204" pitchFamily="34" charset="-122"/>
            </a:endParaRPr>
          </a:p>
          <a:p>
            <a:pPr marL="0" lvl="0" indent="0">
              <a:lnSpc>
                <a:spcPct val="150000"/>
              </a:lnSpc>
              <a:buFont typeface="Arial" panose="020B0604020202020204"/>
            </a:pPr>
            <a:r>
              <a:rPr lang="zh-CN" altLang="en-US" sz="2600" b="1">
                <a:latin typeface="微软雅黑" panose="020B0503020204020204" pitchFamily="34" charset="-122"/>
                <a:ea typeface="微软雅黑" panose="020B0503020204020204" pitchFamily="34" charset="-122"/>
              </a:rPr>
              <a:t> （</a:t>
            </a:r>
            <a:r>
              <a:rPr lang="en-US" altLang="zh-CN" sz="2600" b="1">
                <a:latin typeface="微软雅黑" panose="020B0503020204020204" pitchFamily="34" charset="-122"/>
                <a:ea typeface="微软雅黑" panose="020B0503020204020204" pitchFamily="34" charset="-122"/>
              </a:rPr>
              <a:t>4</a:t>
            </a:r>
            <a:r>
              <a:rPr lang="zh-CN" altLang="en-US" sz="2600" b="1">
                <a:latin typeface="微软雅黑" panose="020B0503020204020204" pitchFamily="34" charset="-122"/>
                <a:ea typeface="微软雅黑" panose="020B0503020204020204" pitchFamily="34" charset="-122"/>
              </a:rPr>
              <a:t>）不能照抄材料，有</a:t>
            </a:r>
            <a:r>
              <a:rPr lang="zh-CN" altLang="en-US" sz="2600" b="1">
                <a:solidFill>
                  <a:srgbClr val="0000CC"/>
                </a:solidFill>
                <a:latin typeface="微软雅黑" panose="020B0503020204020204" pitchFamily="34" charset="-122"/>
                <a:ea typeface="微软雅黑" panose="020B0503020204020204" pitchFamily="34" charset="-122"/>
              </a:rPr>
              <a:t>字数限制</a:t>
            </a:r>
            <a:r>
              <a:rPr lang="zh-CN" altLang="en-US" sz="2600" b="1">
                <a:latin typeface="微软雅黑" panose="020B0503020204020204" pitchFamily="34" charset="-122"/>
                <a:ea typeface="微软雅黑" panose="020B0503020204020204" pitchFamily="34" charset="-122"/>
              </a:rPr>
              <a:t>。</a:t>
            </a:r>
            <a:endParaRPr lang="en-US" altLang="zh-CN" sz="2600" b="1">
              <a:latin typeface="微软雅黑" panose="020B0503020204020204" pitchFamily="34" charset="-122"/>
              <a:ea typeface="微软雅黑" panose="020B0503020204020204" pitchFamily="34" charset="-122"/>
            </a:endParaRPr>
          </a:p>
          <a:p>
            <a:pPr marL="0" lvl="0" indent="0">
              <a:lnSpc>
                <a:spcPct val="150000"/>
              </a:lnSpc>
              <a:buFont typeface="Arial" panose="020B0604020202020204"/>
            </a:pPr>
            <a:r>
              <a:rPr lang="zh-CN" altLang="en-US" sz="2600" b="1">
                <a:latin typeface="微软雅黑" panose="020B0503020204020204" pitchFamily="34" charset="-122"/>
                <a:ea typeface="微软雅黑" panose="020B0503020204020204" pitchFamily="34" charset="-122"/>
              </a:rPr>
              <a:t> （</a:t>
            </a:r>
            <a:r>
              <a:rPr lang="en-US" altLang="zh-CN" sz="2600" b="1">
                <a:latin typeface="微软雅黑" panose="020B0503020204020204" pitchFamily="34" charset="-122"/>
                <a:ea typeface="微软雅黑" panose="020B0503020204020204" pitchFamily="34" charset="-122"/>
              </a:rPr>
              <a:t>5</a:t>
            </a:r>
            <a:r>
              <a:rPr lang="zh-CN" altLang="en-US" sz="2600" b="1">
                <a:latin typeface="微软雅黑" panose="020B0503020204020204" pitchFamily="34" charset="-122"/>
                <a:ea typeface="微软雅黑" panose="020B0503020204020204" pitchFamily="34" charset="-122"/>
              </a:rPr>
              <a:t>）设题形式：以主观题为主</a:t>
            </a:r>
            <a:r>
              <a:rPr lang="zh-CN" altLang="en-US" sz="1400" b="1">
                <a:latin typeface="微软雅黑" panose="020B0503020204020204" pitchFamily="34" charset="-122"/>
                <a:ea typeface="微软雅黑" panose="020B0503020204020204" pitchFamily="34" charset="-122"/>
              </a:rPr>
              <a:t>，</a:t>
            </a:r>
            <a:r>
              <a:rPr lang="zh-CN" altLang="en-US" sz="2600" b="1">
                <a:latin typeface="微软雅黑" panose="020B0503020204020204" pitchFamily="34" charset="-122"/>
                <a:ea typeface="微软雅黑" panose="020B0503020204020204" pitchFamily="34" charset="-122"/>
              </a:rPr>
              <a:t>三空</a:t>
            </a:r>
            <a:r>
              <a:rPr lang="zh-CN" altLang="en-US" sz="1400" b="1">
                <a:latin typeface="微软雅黑" panose="020B0503020204020204" pitchFamily="34" charset="-122"/>
                <a:ea typeface="微软雅黑" panose="020B0503020204020204" pitchFamily="34" charset="-122"/>
              </a:rPr>
              <a:t>，</a:t>
            </a:r>
            <a:r>
              <a:rPr lang="en-US" altLang="zh-CN" sz="1400" b="1">
                <a:latin typeface="微软雅黑" panose="020B0503020204020204" pitchFamily="34" charset="-122"/>
                <a:ea typeface="微软雅黑" panose="020B0503020204020204" pitchFamily="34" charset="-122"/>
              </a:rPr>
              <a:t> </a:t>
            </a:r>
            <a:r>
              <a:rPr lang="zh-CN" altLang="en-US" sz="2600" b="1">
                <a:latin typeface="微软雅黑" panose="020B0503020204020204" pitchFamily="34" charset="-122"/>
                <a:ea typeface="微软雅黑" panose="020B0503020204020204" pitchFamily="34" charset="-122"/>
              </a:rPr>
              <a:t>赋分为</a:t>
            </a:r>
            <a:r>
              <a:rPr lang="en-US" altLang="zh-CN" sz="2600" b="1">
                <a:latin typeface="微软雅黑" panose="020B0503020204020204" pitchFamily="34" charset="-122"/>
                <a:ea typeface="微软雅黑" panose="020B0503020204020204" pitchFamily="34" charset="-122"/>
              </a:rPr>
              <a:t>5</a:t>
            </a:r>
            <a:r>
              <a:rPr lang="zh-CN" altLang="en-US" sz="2600" b="1">
                <a:latin typeface="微软雅黑" panose="020B0503020204020204" pitchFamily="34" charset="-122"/>
                <a:ea typeface="微软雅黑" panose="020B0503020204020204" pitchFamily="34" charset="-122"/>
              </a:rPr>
              <a:t>分或者</a:t>
            </a:r>
            <a:r>
              <a:rPr lang="en-US" altLang="zh-CN" sz="2600" b="1">
                <a:latin typeface="微软雅黑" panose="020B0503020204020204" pitchFamily="34" charset="-122"/>
                <a:ea typeface="微软雅黑" panose="020B0503020204020204" pitchFamily="34" charset="-122"/>
              </a:rPr>
              <a:t>6</a:t>
            </a:r>
            <a:r>
              <a:rPr lang="zh-CN" altLang="en-US" sz="2600" b="1">
                <a:latin typeface="微软雅黑" panose="020B0503020204020204" pitchFamily="34" charset="-122"/>
                <a:ea typeface="微软雅黑" panose="020B0503020204020204" pitchFamily="34" charset="-122"/>
              </a:rPr>
              <a:t>分。 </a:t>
            </a:r>
            <a:endParaRPr lang="zh-CN" altLang="en-US" sz="2600" b="1">
              <a:latin typeface="微软雅黑" panose="020B0503020204020204" pitchFamily="34" charset="-122"/>
              <a:ea typeface="微软雅黑" panose="020B0503020204020204" pitchFamily="34" charset="-122"/>
            </a:endParaRPr>
          </a:p>
        </p:txBody>
      </p:sp>
      <p:sp>
        <p:nvSpPr>
          <p:cNvPr id="17413" name="矩形 4"/>
          <p:cNvSpPr/>
          <p:nvPr/>
        </p:nvSpPr>
        <p:spPr>
          <a:xfrm>
            <a:off x="2130425" y="300038"/>
            <a:ext cx="4964113" cy="769937"/>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algn="ctr" eaLnBrk="1" hangingPunct="1">
              <a:buFont typeface="Arial" panose="020B0604020202020204"/>
            </a:pPr>
            <a:r>
              <a:rPr lang="zh-CN" altLang="en-US" sz="4400" b="1">
                <a:solidFill>
                  <a:srgbClr val="CC0000"/>
                </a:solidFill>
                <a:latin typeface="华文行楷" panose="02010800040101010101" pitchFamily="2" charset="-122"/>
                <a:ea typeface="华文行楷" panose="02010800040101010101" pitchFamily="2" charset="-122"/>
              </a:rPr>
              <a:t>分析专题特点</a:t>
            </a:r>
            <a:endParaRPr lang="zh-CN" altLang="en-US" sz="4400" b="1">
              <a:solidFill>
                <a:srgbClr val="CC0000"/>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500" fill="hold"/>
                                        <p:tgtEl>
                                          <p:spTgt spid="17411"/>
                                        </p:tgtEl>
                                        <p:attrNameLst>
                                          <p:attrName>ppt_x</p:attrName>
                                        </p:attrNameLst>
                                      </p:cBhvr>
                                      <p:tavLst>
                                        <p:tav tm="0">
                                          <p:val>
                                            <p:strVal val="#ppt_x"/>
                                          </p:val>
                                        </p:tav>
                                        <p:tav tm="100000">
                                          <p:val>
                                            <p:strVal val="#ppt_x"/>
                                          </p:val>
                                        </p:tav>
                                      </p:tavLst>
                                    </p:anim>
                                    <p:anim calcmode="lin" valueType="num">
                                      <p:cBhvr>
                                        <p:cTn id="8" dur="500" fill="hold"/>
                                        <p:tgtEl>
                                          <p:spTgt spid="174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gtEl>
                                        <p:attrNameLst>
                                          <p:attrName>style.visibility</p:attrName>
                                        </p:attrNameLst>
                                      </p:cBhvr>
                                      <p:to>
                                        <p:strVal val="visible"/>
                                      </p:to>
                                    </p:set>
                                    <p:anim calcmode="lin" valueType="num">
                                      <p:cBhvr>
                                        <p:cTn id="13" dur="500" fill="hold"/>
                                        <p:tgtEl>
                                          <p:spTgt spid="17410"/>
                                        </p:tgtEl>
                                        <p:attrNameLst>
                                          <p:attrName>ppt_x</p:attrName>
                                        </p:attrNameLst>
                                      </p:cBhvr>
                                      <p:tavLst>
                                        <p:tav tm="0">
                                          <p:val>
                                            <p:strVal val="#ppt_x"/>
                                          </p:val>
                                        </p:tav>
                                        <p:tav tm="100000">
                                          <p:val>
                                            <p:strVal val="#ppt_x"/>
                                          </p:val>
                                        </p:tav>
                                      </p:tavLst>
                                    </p:anim>
                                    <p:anim calcmode="lin" valueType="num">
                                      <p:cBhvr>
                                        <p:cTn id="14"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2"/>
                                        </p:tgtEl>
                                        <p:attrNameLst>
                                          <p:attrName>style.visibility</p:attrName>
                                        </p:attrNameLst>
                                      </p:cBhvr>
                                      <p:to>
                                        <p:strVal val="visible"/>
                                      </p:to>
                                    </p:set>
                                    <p:anim calcmode="lin" valueType="num">
                                      <p:cBhvr>
                                        <p:cTn id="19" dur="500" fill="hold"/>
                                        <p:tgtEl>
                                          <p:spTgt spid="17412"/>
                                        </p:tgtEl>
                                        <p:attrNameLst>
                                          <p:attrName>ppt_x</p:attrName>
                                        </p:attrNameLst>
                                      </p:cBhvr>
                                      <p:tavLst>
                                        <p:tav tm="0">
                                          <p:val>
                                            <p:strVal val="#ppt_x"/>
                                          </p:val>
                                        </p:tav>
                                        <p:tav tm="100000">
                                          <p:val>
                                            <p:strVal val="#ppt_x"/>
                                          </p:val>
                                        </p:tav>
                                      </p:tavLst>
                                    </p:anim>
                                    <p:anim calcmode="lin" valueType="num">
                                      <p:cBhvr>
                                        <p:cTn id="20" dur="500" fill="hold"/>
                                        <p:tgtEl>
                                          <p:spTgt spid="1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p:cNvSpPr>
          <p:nvPr>
            <p:ph type="body" idx="4294967295"/>
          </p:nvPr>
        </p:nvSpPr>
        <p:spPr>
          <a:xfrm>
            <a:off x="0" y="0"/>
            <a:ext cx="9144000" cy="6858000"/>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algn="ctr" eaLnBrk="1" hangingPunct="1"/>
            <a:r>
              <a:rPr lang="zh-CN" altLang="en-US" sz="4400" b="1" i="1">
                <a:solidFill>
                  <a:srgbClr val="FF0000"/>
                </a:solidFill>
                <a:ea typeface="汉仪方隶简" charset="-122"/>
              </a:rPr>
              <a:t>专题特点</a:t>
            </a:r>
            <a:endParaRPr lang="zh-CN" altLang="en-US" sz="4400" b="1" i="1">
              <a:solidFill>
                <a:srgbClr val="FF0000"/>
              </a:solidFill>
              <a:ea typeface="汉仪方隶简" charset="-122"/>
            </a:endParaRPr>
          </a:p>
          <a:p>
            <a:pPr lvl="0" eaLnBrk="1" hangingPunct="1"/>
            <a:r>
              <a:rPr lang="zh-CN" altLang="zh-CN" b="1"/>
              <a:t>      </a:t>
            </a:r>
            <a:r>
              <a:rPr lang="zh-CN" altLang="zh-CN" sz="2800" b="1"/>
              <a:t>“</a:t>
            </a:r>
            <a:r>
              <a:rPr lang="zh-CN" altLang="en-US" sz="2800" b="1"/>
              <a:t>补写句子”是综合考点和能力的考查，这类题目一般要求“根据材料内容”补写句子，要求所补写的句子内容贴切、语意连贯、逻辑严密，并且不能</a:t>
            </a:r>
            <a:r>
              <a:rPr lang="zh-CN" altLang="en-US" sz="2800" b="1" i="1">
                <a:solidFill>
                  <a:srgbClr val="FF0000"/>
                </a:solidFill>
              </a:rPr>
              <a:t>照抄 </a:t>
            </a:r>
            <a:r>
              <a:rPr lang="zh-CN" altLang="en-US" sz="2800" b="1"/>
              <a:t>材料，另有</a:t>
            </a:r>
            <a:r>
              <a:rPr lang="zh-CN" altLang="en-US" sz="2800" b="1" i="1">
                <a:solidFill>
                  <a:srgbClr val="FF0000"/>
                </a:solidFill>
              </a:rPr>
              <a:t>字数限制</a:t>
            </a:r>
            <a:r>
              <a:rPr lang="zh-CN" altLang="en-US" sz="2800" b="1"/>
              <a:t>。</a:t>
            </a:r>
            <a:endParaRPr lang="zh-CN" altLang="en-US" sz="2800" b="1"/>
          </a:p>
          <a:p>
            <a:pPr lvl="0" eaLnBrk="1" hangingPunct="1"/>
            <a:r>
              <a:rPr lang="zh-CN" altLang="en-US" sz="2800" b="1"/>
              <a:t>       所补写的句子的内容来源：</a:t>
            </a:r>
            <a:r>
              <a:rPr lang="zh-CN" altLang="en-US" sz="2800" b="1">
                <a:solidFill>
                  <a:srgbClr val="FF0000"/>
                </a:solidFill>
                <a:ea typeface="汉仪琥珀体简" charset="-122"/>
              </a:rPr>
              <a:t>文本</a:t>
            </a:r>
            <a:r>
              <a:rPr lang="zh-CN" altLang="en-US" sz="2800" b="1">
                <a:solidFill>
                  <a:srgbClr val="FF0000"/>
                </a:solidFill>
              </a:rPr>
              <a:t>。</a:t>
            </a:r>
            <a:r>
              <a:rPr lang="zh-CN" altLang="en-US" sz="2800" b="1"/>
              <a:t>具体说，所补写的句子的内容、语言要从</a:t>
            </a:r>
            <a:r>
              <a:rPr lang="zh-CN" altLang="en-US" sz="2800" b="1">
                <a:solidFill>
                  <a:srgbClr val="FF0000"/>
                </a:solidFill>
                <a:ea typeface="汉仪琥珀体简" charset="-122"/>
              </a:rPr>
              <a:t>上下文</a:t>
            </a:r>
            <a:r>
              <a:rPr lang="zh-CN" altLang="en-US" sz="2800" b="1">
                <a:solidFill>
                  <a:srgbClr val="FF0000"/>
                </a:solidFill>
              </a:rPr>
              <a:t>的有关材料中去提炼和概括，离开文本不可能补写正确</a:t>
            </a:r>
            <a:r>
              <a:rPr lang="zh-CN" altLang="en-US" sz="2800" b="1"/>
              <a:t>。</a:t>
            </a:r>
            <a:endParaRPr lang="zh-CN" altLang="en-US" sz="2800" b="1"/>
          </a:p>
          <a:p>
            <a:pPr lvl="0" eaLnBrk="1" hangingPunct="1"/>
            <a:r>
              <a:rPr lang="zh-CN" altLang="en-US" sz="2800" b="1"/>
              <a:t>      所补写句子与上下文关系：或</a:t>
            </a:r>
            <a:r>
              <a:rPr lang="zh-CN" altLang="en-US" sz="2800" b="1">
                <a:solidFill>
                  <a:srgbClr val="FF0000"/>
                </a:solidFill>
              </a:rPr>
              <a:t>引领下文</a:t>
            </a:r>
            <a:r>
              <a:rPr lang="zh-CN" altLang="en-US" sz="2800" b="1"/>
              <a:t>，或</a:t>
            </a:r>
            <a:r>
              <a:rPr lang="zh-CN" altLang="en-US" sz="2800" b="1">
                <a:solidFill>
                  <a:srgbClr val="FF0000"/>
                </a:solidFill>
              </a:rPr>
              <a:t>总结上文</a:t>
            </a:r>
            <a:r>
              <a:rPr lang="zh-CN" altLang="en-US" sz="2800" b="1"/>
              <a:t>，或</a:t>
            </a:r>
            <a:r>
              <a:rPr lang="zh-CN" altLang="en-US" sz="2800" b="1">
                <a:solidFill>
                  <a:srgbClr val="FF0000"/>
                </a:solidFill>
              </a:rPr>
              <a:t>与上下文衔接连贯</a:t>
            </a:r>
            <a:r>
              <a:rPr lang="zh-CN" altLang="en-US" sz="2800" b="1"/>
              <a:t>。</a:t>
            </a:r>
            <a:endParaRPr lang="zh-CN" altLang="en-US" sz="2800" b="1"/>
          </a:p>
          <a:p>
            <a:pPr lvl="0" eaLnBrk="1" hangingPunct="1"/>
            <a:r>
              <a:rPr lang="zh-CN" altLang="en-US" sz="2800" b="1"/>
              <a:t>     “词语从文本中来”“引领、衔接、总结”这两层意思一综合起来，我们发现答案已呼之欲出，</a:t>
            </a:r>
            <a:r>
              <a:rPr lang="zh-CN" altLang="en-US" sz="4000" b="1">
                <a:solidFill>
                  <a:srgbClr val="FF0000"/>
                </a:solidFill>
                <a:latin typeface="汉仪琥珀体简" charset="-122"/>
                <a:ea typeface="汉仪琥珀体简" charset="-122"/>
              </a:rPr>
              <a:t>而且答案几乎是唯一的。 </a:t>
            </a:r>
            <a:endParaRPr lang="zh-CN" altLang="en-US" b="1">
              <a:solidFill>
                <a:srgbClr val="FF0000"/>
              </a:solidFill>
              <a:latin typeface="汉仪琥珀体简" charset="-122"/>
              <a:ea typeface="汉仪琥珀体简"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4"/>
          <p:cNvPicPr>
            <a:picLocks noChangeAspect="1"/>
          </p:cNvPicPr>
          <p:nvPr/>
        </p:nvPicPr>
        <p:blipFill>
          <a:blip r:embed="rId1">
            <a:grayscl/>
          </a:blip>
          <a:stretch>
            <a:fillRect/>
          </a:stretch>
        </p:blipFill>
        <p:spPr>
          <a:xfrm>
            <a:off x="4763" y="0"/>
            <a:ext cx="9134475" cy="6858000"/>
          </a:xfrm>
          <a:prstGeom prst="rect">
            <a:avLst/>
          </a:prstGeom>
          <a:noFill/>
          <a:ln>
            <a:noFill/>
            <a:miter lim="800000"/>
            <a:headEnd/>
            <a:tailEnd/>
          </a:ln>
        </p:spPr>
      </p:pic>
      <p:sp>
        <p:nvSpPr>
          <p:cNvPr id="19459" name="内容占位符 2"/>
          <p:cNvSpPr>
            <a:spLocks noGrp="1"/>
          </p:cNvSpPr>
          <p:nvPr>
            <p:ph idx="4294967295"/>
          </p:nvPr>
        </p:nvSpPr>
        <p:spPr>
          <a:xfrm>
            <a:off x="285750" y="1643063"/>
            <a:ext cx="8643938" cy="3730625"/>
          </a:xfrm>
          <a:prstGeom prst="rect">
            <a:avLst/>
          </a:prstGeom>
          <a:solidFill>
            <a:srgbClr val="002060"/>
          </a:solidFill>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norm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marL="0" lvl="0" indent="0" eaLnBrk="1" hangingPunct="0">
              <a:buFont typeface="Arial" panose="020B0604020202020204" pitchFamily="34" charset="0"/>
              <a:buNone/>
            </a:pPr>
            <a:r>
              <a:rPr lang="en-US" altLang="zh-CN" sz="4400" b="1" spc="0">
                <a:solidFill>
                  <a:schemeClr val="bg1"/>
                </a:solidFill>
                <a:latin typeface="楷体" panose="02010609060101010101" pitchFamily="49" charset="-122"/>
                <a:ea typeface="楷体" panose="02010609060101010101" pitchFamily="49" charset="-122"/>
              </a:rPr>
              <a:t>1</a:t>
            </a:r>
            <a:r>
              <a:rPr lang="en-US" altLang="en-US" sz="4400" b="1" spc="0">
                <a:solidFill>
                  <a:schemeClr val="bg1"/>
                </a:solidFill>
                <a:latin typeface="楷体" panose="02010609060101010101" pitchFamily="49" charset="-122"/>
                <a:ea typeface="楷体" panose="02010609060101010101" pitchFamily="49" charset="-122"/>
              </a:rPr>
              <a:t>、了解语句补写题的</a:t>
            </a:r>
            <a:r>
              <a:rPr lang="en-US" altLang="en-US" sz="4400" b="1" spc="0">
                <a:solidFill>
                  <a:schemeClr val="bg1"/>
                </a:solidFill>
                <a:latin typeface="楷体" panose="02010609060101010101" pitchFamily="49" charset="-122"/>
                <a:ea typeface="楷体" panose="02010609060101010101" pitchFamily="49" charset="-122"/>
                <a:sym typeface="+mn-ea"/>
              </a:rPr>
              <a:t>题型特点</a:t>
            </a:r>
            <a:r>
              <a:rPr lang="en-US" altLang="en-US" sz="4400" b="1" spc="0">
                <a:solidFill>
                  <a:schemeClr val="bg1"/>
                </a:solidFill>
                <a:latin typeface="楷体" panose="02010609060101010101" pitchFamily="49" charset="-122"/>
                <a:ea typeface="楷体" panose="02010609060101010101" pitchFamily="49" charset="-122"/>
              </a:rPr>
              <a:t>。</a:t>
            </a:r>
            <a:endParaRPr lang="en-US" altLang="zh-CN" sz="4400" b="1">
              <a:solidFill>
                <a:schemeClr val="bg1"/>
              </a:solidFill>
              <a:latin typeface="楷体" panose="02010609060101010101" pitchFamily="49" charset="-122"/>
              <a:ea typeface="楷体" panose="02010609060101010101" pitchFamily="49" charset="-122"/>
            </a:endParaRPr>
          </a:p>
          <a:p>
            <a:pPr marL="0" lvl="0" indent="0" eaLnBrk="1" hangingPunct="0">
              <a:buFont typeface="Arial" panose="020B0604020202020204" pitchFamily="34" charset="0"/>
              <a:buNone/>
            </a:pPr>
            <a:r>
              <a:rPr lang="en-US" altLang="zh-CN" sz="4400" b="1" spc="0">
                <a:solidFill>
                  <a:schemeClr val="bg1"/>
                </a:solidFill>
                <a:latin typeface="楷体" panose="02010609060101010101" pitchFamily="49" charset="-122"/>
                <a:ea typeface="楷体" panose="02010609060101010101" pitchFamily="49" charset="-122"/>
              </a:rPr>
              <a:t>2</a:t>
            </a:r>
            <a:r>
              <a:rPr lang="en-US" altLang="en-US" sz="4400" b="1" spc="0">
                <a:solidFill>
                  <a:schemeClr val="bg1"/>
                </a:solidFill>
                <a:latin typeface="楷体" panose="02010609060101010101" pitchFamily="49" charset="-122"/>
                <a:ea typeface="楷体" panose="02010609060101010101" pitchFamily="49" charset="-122"/>
              </a:rPr>
              <a:t>、探索语句补写题的解题思路与     </a:t>
            </a:r>
            <a:endParaRPr lang="en-US" altLang="zh-CN" sz="4400" b="1">
              <a:solidFill>
                <a:schemeClr val="bg1"/>
              </a:solidFill>
              <a:latin typeface="楷体" panose="02010609060101010101" pitchFamily="49" charset="-122"/>
              <a:ea typeface="楷体" panose="02010609060101010101" pitchFamily="49" charset="-122"/>
            </a:endParaRPr>
          </a:p>
          <a:p>
            <a:pPr marL="0" lvl="0" indent="0" eaLnBrk="1" hangingPunct="0">
              <a:buFont typeface="Arial" panose="020B0604020202020204" pitchFamily="34" charset="0"/>
              <a:buNone/>
            </a:pPr>
            <a:r>
              <a:rPr lang="en-US" altLang="zh-CN" sz="4400" b="1" spc="0">
                <a:solidFill>
                  <a:schemeClr val="bg1"/>
                </a:solidFill>
                <a:latin typeface="楷体" panose="02010609060101010101" pitchFamily="49" charset="-122"/>
                <a:ea typeface="楷体" panose="02010609060101010101" pitchFamily="49" charset="-122"/>
              </a:rPr>
              <a:t>   </a:t>
            </a:r>
            <a:r>
              <a:rPr lang="en-US" altLang="en-US" sz="4400" b="1" spc="0">
                <a:solidFill>
                  <a:schemeClr val="bg1"/>
                </a:solidFill>
                <a:latin typeface="楷体" panose="02010609060101010101" pitchFamily="49" charset="-122"/>
                <a:ea typeface="楷体" panose="02010609060101010101" pitchFamily="49" charset="-122"/>
              </a:rPr>
              <a:t>技巧。</a:t>
            </a:r>
            <a:endParaRPr lang="en-US" altLang="en-US" sz="4400" b="1">
              <a:solidFill>
                <a:schemeClr val="bg1"/>
              </a:solidFill>
              <a:latin typeface="楷体" panose="02010609060101010101" pitchFamily="49" charset="-122"/>
              <a:ea typeface="楷体" panose="02010609060101010101" pitchFamily="49" charset="-122"/>
            </a:endParaRPr>
          </a:p>
          <a:p>
            <a:pPr marL="0" lvl="0" indent="0" eaLnBrk="1" hangingPunct="0">
              <a:buFont typeface="Arial" panose="020B0604020202020204" pitchFamily="34" charset="0"/>
              <a:buNone/>
            </a:pPr>
            <a:r>
              <a:rPr lang="en-US" altLang="zh-CN" sz="4400" b="1" spc="0">
                <a:solidFill>
                  <a:schemeClr val="bg1"/>
                </a:solidFill>
                <a:latin typeface="楷体" panose="02010609060101010101" pitchFamily="49" charset="-122"/>
                <a:ea typeface="楷体" panose="02010609060101010101" pitchFamily="49" charset="-122"/>
              </a:rPr>
              <a:t>3</a:t>
            </a:r>
            <a:r>
              <a:rPr lang="en-US" altLang="en-US" sz="4400" b="1" spc="0">
                <a:solidFill>
                  <a:schemeClr val="bg1"/>
                </a:solidFill>
                <a:latin typeface="楷体" panose="02010609060101010101" pitchFamily="49" charset="-122"/>
                <a:ea typeface="楷体" panose="02010609060101010101" pitchFamily="49" charset="-122"/>
              </a:rPr>
              <a:t>、能够根据要求准确补写句子。</a:t>
            </a:r>
            <a:endParaRPr lang="en-US" altLang="en-US" sz="4400" b="1">
              <a:solidFill>
                <a:schemeClr val="bg1"/>
              </a:solidFill>
              <a:latin typeface="楷体" panose="02010609060101010101" pitchFamily="49" charset="-122"/>
              <a:ea typeface="楷体" panose="02010609060101010101" pitchFamily="49" charset="-122"/>
            </a:endParaRPr>
          </a:p>
        </p:txBody>
      </p:sp>
      <p:sp>
        <p:nvSpPr>
          <p:cNvPr id="19460" name="标题 1"/>
          <p:cNvSpPr>
            <a:spLocks noGrp="1" noChangeArrowheads="1"/>
          </p:cNvSpPr>
          <p:nvPr>
            <p:ph type="title" idx="4294967295"/>
          </p:nvPr>
        </p:nvSpPr>
        <p:spPr>
          <a:xfrm>
            <a:off x="0" y="214313"/>
            <a:ext cx="3929063" cy="965200"/>
          </a:xfrm>
          <a:prstGeom prst="rect">
            <a:avLst/>
          </a:prstGeom>
          <a:solidFill>
            <a:srgbClr val="002060"/>
          </a:solidFill>
        </p:spPr>
        <p:style>
          <a:lnRef idx="3">
            <a:schemeClr val="lt1"/>
          </a:lnRef>
          <a:fillRef idx="1">
            <a:schemeClr val="dk1"/>
          </a:fillRef>
          <a:effectRef idx="1">
            <a:schemeClr val="dk1"/>
          </a:effectRef>
          <a:fontRef idx="minor">
            <a:schemeClr val="lt1"/>
          </a:fontRef>
        </p:style>
        <p:txBody>
          <a:bodyPr vert="horz" wrap="square" lIns="0" tIns="45720" rIns="0" bIns="0" numCol="1" anchor="b" anchorCtr="0" compatLnSpc="1">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5000" b="0" i="0" u="none" kern="1200" baseline="0">
                <a:solidFill>
                  <a:schemeClr val="tx2"/>
                </a:solidFill>
                <a:latin typeface="Calibri" panose="020F0502020204030204" pitchFamily="34" charset="0"/>
                <a:ea typeface="隶书" panose="02010509060101010101" pitchFamily="49" charset="-122"/>
                <a:cs typeface="+mj-cs"/>
              </a:defRPr>
            </a:lvl1pPr>
          </a:lstStyle>
          <a:p>
            <a:pPr marL="0" lvl="0" indent="0" eaLnBrk="1" hangingPunct="0"/>
            <a:r>
              <a:rPr lang="en-US" altLang="en-US" sz="4800" b="1" spc="0">
                <a:solidFill>
                  <a:schemeClr val="bg1"/>
                </a:solidFill>
                <a:latin typeface="Constantia" panose="02030602050306030303" pitchFamily="18" charset="0"/>
                <a:ea typeface="宋体" panose="02010600030101010101" pitchFamily="2" charset="-122"/>
              </a:rPr>
              <a:t>【学习目标】</a:t>
            </a:r>
            <a:endParaRPr lang="en-US" altLang="en-US" sz="4800" b="1">
              <a:solidFill>
                <a:schemeClr val="bg1"/>
              </a:solidFill>
              <a:latin typeface="Constantia" panose="02030602050306030303"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9459">
                                            <p:bg/>
                                          </p:spTgt>
                                        </p:tgtEl>
                                        <p:attrNameLst>
                                          <p:attrName>style.visibility</p:attrName>
                                        </p:attrNameLst>
                                      </p:cBhvr>
                                      <p:to>
                                        <p:strVal val="visible"/>
                                      </p:to>
                                    </p:set>
                                    <p:anim calcmode="discrete" valueType="clr">
                                      <p:cBhvr>
                                        <p:cTn id="7" dur="80"/>
                                        <p:tgtEl>
                                          <p:spTgt spid="19459">
                                            <p:bg/>
                                          </p:spTgt>
                                        </p:tgtEl>
                                        <p:attrNameLst>
                                          <p:attrName>style.color</p:attrName>
                                        </p:attrNameLst>
                                      </p:cBhvr>
                                      <p:tavLst>
                                        <p:tav tm="0">
                                          <p:val>
                                            <p:strVal val="#009dd9 [5]"/>
                                          </p:val>
                                        </p:tav>
                                        <p:tav tm="50000">
                                          <p:val>
                                            <p:strVal val="#e2d700 [6]"/>
                                          </p:val>
                                        </p:tav>
                                      </p:tavLst>
                                    </p:anim>
                                    <p:anim calcmode="discrete" valueType="clr">
                                      <p:cBhvr>
                                        <p:cTn id="8" dur="80"/>
                                        <p:tgtEl>
                                          <p:spTgt spid="19459">
                                            <p:bg/>
                                          </p:spTgt>
                                        </p:tgtEl>
                                        <p:attrNameLst>
                                          <p:attrName>fillcolor</p:attrName>
                                        </p:attrNameLst>
                                      </p:cBhvr>
                                      <p:tavLst>
                                        <p:tav tm="0">
                                          <p:val>
                                            <p:strVal val="#009dd9 [5]"/>
                                          </p:val>
                                        </p:tav>
                                        <p:tav tm="50000">
                                          <p:val>
                                            <p:strVal val="#e2d700 [6]"/>
                                          </p:val>
                                        </p:tav>
                                      </p:tavLst>
                                    </p:anim>
                                    <p:set>
                                      <p:cBhvr>
                                        <p:cTn id="9" dur="80"/>
                                        <p:tgtEl>
                                          <p:spTgt spid="19459">
                                            <p:bg/>
                                          </p:spTgt>
                                        </p:tgtEl>
                                        <p:attrNameLst>
                                          <p:attrName>fill.type</p:attrName>
                                        </p:attrNameLst>
                                      </p:cBhvr>
                                      <p:to>
                                        <p:strVal val="solid"/>
                                      </p:to>
                                    </p:set>
                                  </p:childTnLst>
                                </p:cTn>
                              </p:par>
                            </p:childTnLst>
                          </p:cTn>
                        </p:par>
                        <p:par>
                          <p:cTn id="10" fill="hold">
                            <p:stCondLst>
                              <p:cond delay="79"/>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9459">
                                            <p:txEl>
                                              <p:pRg st="0" end="0"/>
                                            </p:txEl>
                                          </p:spTgt>
                                        </p:tgtEl>
                                        <p:attrNameLst>
                                          <p:attrName>style.visibility</p:attrName>
                                        </p:attrNameLst>
                                      </p:cBhvr>
                                      <p:to>
                                        <p:strVal val="visible"/>
                                      </p:to>
                                    </p:set>
                                    <p:anim calcmode="discrete" valueType="clr">
                                      <p:cBhvr>
                                        <p:cTn id="13" dur="80"/>
                                        <p:tgtEl>
                                          <p:spTgt spid="19459">
                                            <p:txEl>
                                              <p:pRg st="0" end="0"/>
                                            </p:txEl>
                                          </p:spTgt>
                                        </p:tgtEl>
                                        <p:attrNameLst>
                                          <p:attrName>style.color</p:attrName>
                                        </p:attrNameLst>
                                      </p:cBhvr>
                                      <p:tavLst>
                                        <p:tav tm="0">
                                          <p:val>
                                            <p:strVal val="#009dd9 [5]"/>
                                          </p:val>
                                        </p:tav>
                                        <p:tav tm="50000">
                                          <p:val>
                                            <p:strVal val="#e2d700 [6]"/>
                                          </p:val>
                                        </p:tav>
                                      </p:tavLst>
                                    </p:anim>
                                    <p:anim calcmode="discrete" valueType="clr">
                                      <p:cBhvr>
                                        <p:cTn id="14" dur="80"/>
                                        <p:tgtEl>
                                          <p:spTgt spid="19459">
                                            <p:txEl>
                                              <p:pRg st="0" end="0"/>
                                            </p:txEl>
                                          </p:spTgt>
                                        </p:tgtEl>
                                        <p:attrNameLst>
                                          <p:attrName>fillcolor</p:attrName>
                                        </p:attrNameLst>
                                      </p:cBhvr>
                                      <p:tavLst>
                                        <p:tav tm="0">
                                          <p:val>
                                            <p:strVal val="#009dd9 [5]"/>
                                          </p:val>
                                        </p:tav>
                                        <p:tav tm="50000">
                                          <p:val>
                                            <p:strVal val="#e2d700 [6]"/>
                                          </p:val>
                                        </p:tav>
                                      </p:tavLst>
                                    </p:anim>
                                    <p:set>
                                      <p:cBhvr>
                                        <p:cTn id="15" dur="80"/>
                                        <p:tgtEl>
                                          <p:spTgt spid="19459">
                                            <p:txEl>
                                              <p:pRg st="0" end="0"/>
                                            </p:txEl>
                                          </p:spTgt>
                                        </p:tgtEl>
                                        <p:attrNameLst>
                                          <p:attrName>fill.type</p:attrName>
                                        </p:attrNameLst>
                                      </p:cBhvr>
                                      <p:to>
                                        <p:strVal val="solid"/>
                                      </p:to>
                                    </p:set>
                                  </p:childTnLst>
                                </p:cTn>
                              </p:par>
                            </p:childTnLst>
                          </p:cTn>
                        </p:par>
                        <p:par>
                          <p:cTn id="16" fill="hold">
                            <p:stCondLst>
                              <p:cond delay="719"/>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9459">
                                            <p:txEl>
                                              <p:pRg st="1" end="1"/>
                                            </p:txEl>
                                          </p:spTgt>
                                        </p:tgtEl>
                                        <p:attrNameLst>
                                          <p:attrName>style.visibility</p:attrName>
                                        </p:attrNameLst>
                                      </p:cBhvr>
                                      <p:to>
                                        <p:strVal val="visible"/>
                                      </p:to>
                                    </p:set>
                                    <p:anim calcmode="discrete" valueType="clr">
                                      <p:cBhvr>
                                        <p:cTn id="19" dur="80"/>
                                        <p:tgtEl>
                                          <p:spTgt spid="19459">
                                            <p:txEl>
                                              <p:pRg st="1" end="1"/>
                                            </p:txEl>
                                          </p:spTgt>
                                        </p:tgtEl>
                                        <p:attrNameLst>
                                          <p:attrName>style.color</p:attrName>
                                        </p:attrNameLst>
                                      </p:cBhvr>
                                      <p:tavLst>
                                        <p:tav tm="0">
                                          <p:val>
                                            <p:strVal val="#009dd9 [5]"/>
                                          </p:val>
                                        </p:tav>
                                        <p:tav tm="50000">
                                          <p:val>
                                            <p:strVal val="#e2d700 [6]"/>
                                          </p:val>
                                        </p:tav>
                                      </p:tavLst>
                                    </p:anim>
                                    <p:anim calcmode="discrete" valueType="clr">
                                      <p:cBhvr>
                                        <p:cTn id="20" dur="80"/>
                                        <p:tgtEl>
                                          <p:spTgt spid="19459">
                                            <p:txEl>
                                              <p:pRg st="1" end="1"/>
                                            </p:txEl>
                                          </p:spTgt>
                                        </p:tgtEl>
                                        <p:attrNameLst>
                                          <p:attrName>fillcolor</p:attrName>
                                        </p:attrNameLst>
                                      </p:cBhvr>
                                      <p:tavLst>
                                        <p:tav tm="0">
                                          <p:val>
                                            <p:strVal val="#009dd9 [5]"/>
                                          </p:val>
                                        </p:tav>
                                        <p:tav tm="50000">
                                          <p:val>
                                            <p:strVal val="#e2d700 [6]"/>
                                          </p:val>
                                        </p:tav>
                                      </p:tavLst>
                                    </p:anim>
                                    <p:set>
                                      <p:cBhvr>
                                        <p:cTn id="21" dur="80"/>
                                        <p:tgtEl>
                                          <p:spTgt spid="19459">
                                            <p:txEl>
                                              <p:pRg st="1" end="1"/>
                                            </p:txEl>
                                          </p:spTgt>
                                        </p:tgtEl>
                                        <p:attrNameLst>
                                          <p:attrName>fill.type</p:attrName>
                                        </p:attrNameLst>
                                      </p:cBhvr>
                                      <p:to>
                                        <p:strVal val="solid"/>
                                      </p:to>
                                    </p:set>
                                  </p:childTnLst>
                                </p:cTn>
                              </p:par>
                            </p:childTnLst>
                          </p:cTn>
                        </p:par>
                        <p:par>
                          <p:cTn id="22" fill="hold">
                            <p:stCondLst>
                              <p:cond delay="156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19459">
                                            <p:txEl>
                                              <p:pRg st="2" end="2"/>
                                            </p:txEl>
                                          </p:spTgt>
                                        </p:tgtEl>
                                        <p:attrNameLst>
                                          <p:attrName>style.visibility</p:attrName>
                                        </p:attrNameLst>
                                      </p:cBhvr>
                                      <p:to>
                                        <p:strVal val="visible"/>
                                      </p:to>
                                    </p:set>
                                    <p:anim calcmode="discrete" valueType="clr">
                                      <p:cBhvr>
                                        <p:cTn id="25" dur="80"/>
                                        <p:tgtEl>
                                          <p:spTgt spid="19459">
                                            <p:txEl>
                                              <p:pRg st="2" end="2"/>
                                            </p:txEl>
                                          </p:spTgt>
                                        </p:tgtEl>
                                        <p:attrNameLst>
                                          <p:attrName>style.color</p:attrName>
                                        </p:attrNameLst>
                                      </p:cBhvr>
                                      <p:tavLst>
                                        <p:tav tm="0">
                                          <p:val>
                                            <p:strVal val="#009dd9 [5]"/>
                                          </p:val>
                                        </p:tav>
                                        <p:tav tm="50000">
                                          <p:val>
                                            <p:strVal val="#e2d700 [6]"/>
                                          </p:val>
                                        </p:tav>
                                      </p:tavLst>
                                    </p:anim>
                                    <p:anim calcmode="discrete" valueType="clr">
                                      <p:cBhvr>
                                        <p:cTn id="26" dur="80"/>
                                        <p:tgtEl>
                                          <p:spTgt spid="19459">
                                            <p:txEl>
                                              <p:pRg st="2" end="2"/>
                                            </p:txEl>
                                          </p:spTgt>
                                        </p:tgtEl>
                                        <p:attrNameLst>
                                          <p:attrName>fillcolor</p:attrName>
                                        </p:attrNameLst>
                                      </p:cBhvr>
                                      <p:tavLst>
                                        <p:tav tm="0">
                                          <p:val>
                                            <p:strVal val="#009dd9 [5]"/>
                                          </p:val>
                                        </p:tav>
                                        <p:tav tm="50000">
                                          <p:val>
                                            <p:strVal val="#e2d700 [6]"/>
                                          </p:val>
                                        </p:tav>
                                      </p:tavLst>
                                    </p:anim>
                                    <p:set>
                                      <p:cBhvr>
                                        <p:cTn id="27" dur="80"/>
                                        <p:tgtEl>
                                          <p:spTgt spid="19459">
                                            <p:txEl>
                                              <p:pRg st="2" end="2"/>
                                            </p:txEl>
                                          </p:spTgt>
                                        </p:tgtEl>
                                        <p:attrNameLst>
                                          <p:attrName>fill.type</p:attrName>
                                        </p:attrNameLst>
                                      </p:cBhvr>
                                      <p:to>
                                        <p:strVal val="solid"/>
                                      </p:to>
                                    </p:set>
                                  </p:childTnLst>
                                </p:cTn>
                              </p:par>
                            </p:childTnLst>
                          </p:cTn>
                        </p:par>
                        <p:par>
                          <p:cTn id="28" fill="hold">
                            <p:stCondLst>
                              <p:cond delay="184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19459">
                                            <p:txEl>
                                              <p:pRg st="3" end="3"/>
                                            </p:txEl>
                                          </p:spTgt>
                                        </p:tgtEl>
                                        <p:attrNameLst>
                                          <p:attrName>style.visibility</p:attrName>
                                        </p:attrNameLst>
                                      </p:cBhvr>
                                      <p:to>
                                        <p:strVal val="visible"/>
                                      </p:to>
                                    </p:set>
                                    <p:anim calcmode="discrete" valueType="clr">
                                      <p:cBhvr>
                                        <p:cTn id="31" dur="80"/>
                                        <p:tgtEl>
                                          <p:spTgt spid="19459">
                                            <p:txEl>
                                              <p:pRg st="3" end="3"/>
                                            </p:txEl>
                                          </p:spTgt>
                                        </p:tgtEl>
                                        <p:attrNameLst>
                                          <p:attrName>style.color</p:attrName>
                                        </p:attrNameLst>
                                      </p:cBhvr>
                                      <p:tavLst>
                                        <p:tav tm="0">
                                          <p:val>
                                            <p:strVal val="#009dd9 [5]"/>
                                          </p:val>
                                        </p:tav>
                                        <p:tav tm="50000">
                                          <p:val>
                                            <p:strVal val="#e2d700 [6]"/>
                                          </p:val>
                                        </p:tav>
                                      </p:tavLst>
                                    </p:anim>
                                    <p:anim calcmode="discrete" valueType="clr">
                                      <p:cBhvr>
                                        <p:cTn id="32" dur="80"/>
                                        <p:tgtEl>
                                          <p:spTgt spid="19459">
                                            <p:txEl>
                                              <p:pRg st="3" end="3"/>
                                            </p:txEl>
                                          </p:spTgt>
                                        </p:tgtEl>
                                        <p:attrNameLst>
                                          <p:attrName>fillcolor</p:attrName>
                                        </p:attrNameLst>
                                      </p:cBhvr>
                                      <p:tavLst>
                                        <p:tav tm="0">
                                          <p:val>
                                            <p:strVal val="#009dd9 [5]"/>
                                          </p:val>
                                        </p:tav>
                                        <p:tav tm="50000">
                                          <p:val>
                                            <p:strVal val="#e2d700 [6]"/>
                                          </p:val>
                                        </p:tav>
                                      </p:tavLst>
                                    </p:anim>
                                    <p:set>
                                      <p:cBhvr>
                                        <p:cTn id="33" dur="80"/>
                                        <p:tgtEl>
                                          <p:spTgt spid="19459">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p:nvPr/>
        </p:nvSpPr>
        <p:spPr>
          <a:xfrm>
            <a:off x="603250" y="1204913"/>
            <a:ext cx="8166100" cy="230822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4800" b="1">
                <a:solidFill>
                  <a:srgbClr val="0000CC"/>
                </a:solidFill>
                <a:latin typeface="黑体" panose="02010609060101010101" pitchFamily="49" charset="-122"/>
                <a:ea typeface="黑体" panose="02010609060101010101" pitchFamily="49" charset="-122"/>
              </a:rPr>
              <a:t>二、例题引路，技法指导</a:t>
            </a:r>
            <a:endParaRPr lang="en-US" altLang="zh-CN" sz="4800" b="1">
              <a:solidFill>
                <a:srgbClr val="0000CC"/>
              </a:solidFill>
              <a:latin typeface="黑体" panose="02010609060101010101" pitchFamily="49" charset="-122"/>
              <a:ea typeface="黑体" panose="02010609060101010101" pitchFamily="49" charset="-122"/>
            </a:endParaRPr>
          </a:p>
          <a:p>
            <a:pPr marL="0" lvl="0" indent="0" eaLnBrk="1" hangingPunct="1">
              <a:buFont typeface="Arial" panose="020B0604020202020204"/>
            </a:pPr>
            <a:endParaRPr lang="en-US" altLang="zh-CN" sz="4800" b="1">
              <a:solidFill>
                <a:srgbClr val="0000CC"/>
              </a:solidFill>
              <a:latin typeface="黑体" panose="02010609060101010101" pitchFamily="49" charset="-122"/>
              <a:ea typeface="黑体" panose="02010609060101010101" pitchFamily="49" charset="-122"/>
            </a:endParaRPr>
          </a:p>
          <a:p>
            <a:pPr marL="0" lvl="0" indent="0" eaLnBrk="1" hangingPunct="1">
              <a:buFont typeface="Arial" panose="020B0604020202020204"/>
            </a:pPr>
            <a:r>
              <a:rPr lang="en-US" altLang="zh-CN" sz="4800" b="1">
                <a:solidFill>
                  <a:srgbClr val="0000CC"/>
                </a:solidFill>
                <a:latin typeface="黑体" panose="02010609060101010101" pitchFamily="49" charset="-122"/>
                <a:ea typeface="黑体" panose="02010609060101010101" pitchFamily="49" charset="-122"/>
              </a:rPr>
              <a:t>       </a:t>
            </a:r>
            <a:r>
              <a:rPr lang="en-US" altLang="zh-CN" sz="4800" b="1">
                <a:solidFill>
                  <a:srgbClr val="FF0000"/>
                </a:solidFill>
                <a:latin typeface="黑体" panose="02010609060101010101" pitchFamily="49" charset="-122"/>
                <a:ea typeface="黑体" panose="02010609060101010101" pitchFamily="49" charset="-122"/>
              </a:rPr>
              <a:t> </a:t>
            </a:r>
            <a:r>
              <a:rPr lang="zh-CN" altLang="en-US" sz="4800" b="1">
                <a:solidFill>
                  <a:srgbClr val="FF0000"/>
                </a:solidFill>
                <a:latin typeface="黑体" panose="02010609060101010101" pitchFamily="49" charset="-122"/>
                <a:ea typeface="黑体" panose="02010609060101010101" pitchFamily="49" charset="-122"/>
              </a:rPr>
              <a:t>三  步  法</a:t>
            </a:r>
            <a:endParaRPr lang="zh-CN" altLang="en-US" sz="4800"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p:nvPr/>
        </p:nvSpPr>
        <p:spPr>
          <a:xfrm>
            <a:off x="-6350" y="300038"/>
            <a:ext cx="9144000" cy="661987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40000"/>
              </a:lnSpc>
              <a:buFont typeface="Arial" panose="020B0604020202020204"/>
            </a:pPr>
            <a:r>
              <a:rPr lang="zh-CN" altLang="en-US" sz="3200" b="1">
                <a:solidFill>
                  <a:srgbClr val="0000CC"/>
                </a:solidFill>
                <a:latin typeface="黑体" panose="02010609060101010101" pitchFamily="49" charset="-122"/>
                <a:ea typeface="黑体" panose="02010609060101010101" pitchFamily="49" charset="-122"/>
              </a:rPr>
              <a:t>  </a:t>
            </a:r>
            <a:r>
              <a:rPr lang="en-US" altLang="zh-CN" sz="3200" b="1">
                <a:solidFill>
                  <a:srgbClr val="0000CC"/>
                </a:solidFill>
                <a:latin typeface="黑体" panose="02010609060101010101" pitchFamily="49" charset="-122"/>
                <a:ea typeface="黑体" panose="02010609060101010101" pitchFamily="49" charset="-122"/>
              </a:rPr>
              <a:t>【</a:t>
            </a:r>
            <a:r>
              <a:rPr lang="zh-CN" altLang="en-US" sz="3200" b="1">
                <a:solidFill>
                  <a:srgbClr val="0000CC"/>
                </a:solidFill>
                <a:latin typeface="黑体" panose="02010609060101010101" pitchFamily="49" charset="-122"/>
                <a:ea typeface="黑体" panose="02010609060101010101" pitchFamily="49" charset="-122"/>
              </a:rPr>
              <a:t>2013新课标I卷</a:t>
            </a:r>
            <a:r>
              <a:rPr lang="en-US" altLang="zh-CN" sz="3200" b="1">
                <a:solidFill>
                  <a:srgbClr val="0000CC"/>
                </a:solidFill>
                <a:latin typeface="黑体" panose="02010609060101010101" pitchFamily="49" charset="-122"/>
                <a:ea typeface="黑体" panose="02010609060101010101" pitchFamily="49" charset="-122"/>
              </a:rPr>
              <a:t>】</a:t>
            </a:r>
            <a:r>
              <a:rPr lang="zh-CN" altLang="en-US" sz="3200" b="1">
                <a:solidFill>
                  <a:srgbClr val="0000CC"/>
                </a:solidFill>
                <a:latin typeface="黑体" panose="02010609060101010101" pitchFamily="49" charset="-122"/>
                <a:ea typeface="黑体" panose="02010609060101010101" pitchFamily="49" charset="-122"/>
              </a:rPr>
              <a:t>在下面一段文字横线出补写恰当的语句，使整段文字语意完整连贯，内容贴切，逻辑严密。每处不超过12个字。</a:t>
            </a:r>
            <a:r>
              <a:rPr lang="en-US" altLang="zh-CN" sz="3200" b="1">
                <a:solidFill>
                  <a:srgbClr val="0000CC"/>
                </a:solidFill>
                <a:latin typeface="黑体" panose="02010609060101010101" pitchFamily="49" charset="-122"/>
                <a:ea typeface="黑体" panose="02010609060101010101" pitchFamily="49" charset="-122"/>
              </a:rPr>
              <a:t>(6</a:t>
            </a:r>
            <a:r>
              <a:rPr lang="zh-CN" altLang="en-US" sz="3200" b="1">
                <a:solidFill>
                  <a:srgbClr val="0000CC"/>
                </a:solidFill>
                <a:latin typeface="黑体" panose="02010609060101010101" pitchFamily="49" charset="-122"/>
                <a:ea typeface="黑体" panose="02010609060101010101" pitchFamily="49" charset="-122"/>
              </a:rPr>
              <a:t>分</a:t>
            </a:r>
            <a:r>
              <a:rPr lang="en-US" altLang="zh-CN" sz="3200" b="1">
                <a:solidFill>
                  <a:srgbClr val="0000CC"/>
                </a:solidFill>
                <a:latin typeface="黑体" panose="02010609060101010101" pitchFamily="49" charset="-122"/>
                <a:ea typeface="黑体" panose="02010609060101010101" pitchFamily="49" charset="-122"/>
              </a:rPr>
              <a:t>)</a:t>
            </a:r>
            <a:r>
              <a:rPr lang="zh-CN" altLang="en-US" sz="3200" b="1">
                <a:solidFill>
                  <a:srgbClr val="0000CC"/>
                </a:solidFill>
                <a:latin typeface="黑体" panose="02010609060101010101" pitchFamily="49" charset="-122"/>
                <a:ea typeface="黑体" panose="02010609060101010101" pitchFamily="49" charset="-122"/>
              </a:rPr>
              <a:t>   </a:t>
            </a:r>
            <a:endParaRPr lang="en-US" altLang="zh-CN" sz="3200" b="1">
              <a:solidFill>
                <a:srgbClr val="0000CC"/>
              </a:solidFill>
              <a:latin typeface="黑体" panose="02010609060101010101" pitchFamily="49" charset="-122"/>
              <a:ea typeface="黑体" panose="02010609060101010101" pitchFamily="49" charset="-122"/>
            </a:endParaRPr>
          </a:p>
          <a:p>
            <a:pPr marL="0" lvl="0" indent="266700" eaLnBrk="1" hangingPunct="1">
              <a:lnSpc>
                <a:spcPct val="150000"/>
              </a:lnSpc>
              <a:buFont typeface="Arial" panose="020B0604020202020204"/>
            </a:pPr>
            <a:r>
              <a:rPr lang="zh-CN" altLang="en-US" sz="2800" b="1">
                <a:latin typeface="微软雅黑" panose="020B0503020204020204" pitchFamily="34" charset="-122"/>
                <a:ea typeface="微软雅黑" panose="020B0503020204020204" pitchFamily="34" charset="-122"/>
              </a:rPr>
              <a:t>    水是植物主要的组成成分，植物体的含水量一般为60%－80%，有的甚至可达90%以上。</a:t>
            </a:r>
            <a:r>
              <a:rPr lang="en-US" altLang="zh-CN" sz="2800" b="1">
                <a:latin typeface="微软雅黑" panose="020B0503020204020204" pitchFamily="34" charset="-122"/>
                <a:ea typeface="微软雅黑" panose="020B0503020204020204" pitchFamily="34" charset="-122"/>
              </a:rPr>
              <a:t>________________ ,</a:t>
            </a:r>
            <a:r>
              <a:rPr lang="zh-CN" altLang="en-US" sz="2800" b="1">
                <a:latin typeface="微软雅黑" panose="020B0503020204020204" pitchFamily="34" charset="-122"/>
                <a:ea typeface="微软雅黑" panose="020B0503020204020204" pitchFamily="34" charset="-122"/>
              </a:rPr>
              <a:t>土壤中的矿物质、氧、二氧化碳等都必须先溶于水后，</a:t>
            </a:r>
            <a:endParaRPr lang="zh-CN" altLang="en-US" sz="2800" b="1">
              <a:latin typeface="微软雅黑" panose="020B0503020204020204" pitchFamily="34" charset="-122"/>
              <a:ea typeface="微软雅黑" panose="020B0503020204020204" pitchFamily="34" charset="-122"/>
            </a:endParaRPr>
          </a:p>
          <a:p>
            <a:pPr marL="0" lvl="0" indent="266700" eaLnBrk="1" hangingPunct="1">
              <a:lnSpc>
                <a:spcPct val="150000"/>
              </a:lnSpc>
              <a:buFont typeface="Arial" panose="020B0604020202020204"/>
            </a:pPr>
            <a:r>
              <a:rPr lang="en-US" altLang="zh-CN" sz="2800" b="1">
                <a:latin typeface="微软雅黑" panose="020B0503020204020204" pitchFamily="34" charset="-122"/>
                <a:ea typeface="微软雅黑" panose="020B0503020204020204" pitchFamily="34" charset="-122"/>
              </a:rPr>
              <a:t>___________________ ,</a:t>
            </a:r>
            <a:r>
              <a:rPr lang="zh-CN" altLang="en-US" sz="2800" b="1">
                <a:latin typeface="微软雅黑" panose="020B0503020204020204" pitchFamily="34" charset="-122"/>
                <a:ea typeface="微软雅黑" panose="020B0503020204020204" pitchFamily="34" charset="-122"/>
              </a:rPr>
              <a:t>水还能维持细胞和组织的紧张度，以利于各种代谢的正常进行。水是光合作用制造有机物的原料，</a:t>
            </a:r>
            <a:r>
              <a:rPr lang="en-US" altLang="zh-CN" sz="2800" b="1">
                <a:latin typeface="微软雅黑" panose="020B0503020204020204" pitchFamily="34" charset="-122"/>
                <a:ea typeface="微软雅黑" panose="020B0503020204020204" pitchFamily="34" charset="-122"/>
              </a:rPr>
              <a:t>它</a:t>
            </a:r>
            <a:r>
              <a:rPr lang="zh-CN" altLang="en-US" sz="2800" b="1">
                <a:latin typeface="微软雅黑" panose="020B0503020204020204" pitchFamily="34" charset="-122"/>
                <a:ea typeface="微软雅黑" panose="020B0503020204020204" pitchFamily="34" charset="-122"/>
              </a:rPr>
              <a:t>还作为反应物参与植物体内很多生物化学过程。因此，</a:t>
            </a:r>
            <a:r>
              <a:rPr lang="en-US" altLang="zh-CN" sz="2800" b="1">
                <a:latin typeface="微软雅黑" panose="020B0503020204020204" pitchFamily="34" charset="-122"/>
                <a:ea typeface="微软雅黑" panose="020B0503020204020204" pitchFamily="34" charset="-122"/>
              </a:rPr>
              <a:t>_______________________</a:t>
            </a:r>
            <a:r>
              <a:rPr lang="zh-CN" altLang="en-US" sz="2800">
                <a:latin typeface="微软雅黑" panose="020B0503020204020204" pitchFamily="34" charset="-122"/>
                <a:ea typeface="微软雅黑" panose="020B0503020204020204" pitchFamily="34" charset="-122"/>
              </a:rPr>
              <a:t>。</a:t>
            </a:r>
            <a:endParaRPr lang="zh-CN" altLang="en-US" sz="3200" u="sng">
              <a:latin typeface="微软雅黑" panose="020B0503020204020204" pitchFamily="34" charset="-122"/>
              <a:ea typeface="微软雅黑" panose="020B0503020204020204" pitchFamily="34" charset="-122"/>
            </a:endParaRPr>
          </a:p>
        </p:txBody>
      </p:sp>
      <p:sp>
        <p:nvSpPr>
          <p:cNvPr id="21507" name="矩形 2"/>
          <p:cNvSpPr/>
          <p:nvPr/>
        </p:nvSpPr>
        <p:spPr>
          <a:xfrm>
            <a:off x="0" y="0"/>
            <a:ext cx="2032000" cy="646113"/>
          </a:xfrm>
          <a:prstGeom prst="rect">
            <a:avLst/>
          </a:prstGeom>
          <a:solidFill>
            <a:srgbClr val="FFFF00"/>
          </a:solid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600" b="1">
                <a:solidFill>
                  <a:srgbClr val="0000CC"/>
                </a:solidFill>
                <a:latin typeface="黑体" panose="02010609060101010101" pitchFamily="49" charset="-122"/>
                <a:ea typeface="黑体" panose="02010609060101010101" pitchFamily="49" charset="-122"/>
              </a:rPr>
              <a:t>直面高考</a:t>
            </a:r>
            <a:endParaRPr lang="zh-CN" altLang="en-US" sz="3600" b="1">
              <a:latin typeface="黑体" panose="02010609060101010101" pitchFamily="49" charset="-122"/>
              <a:ea typeface="黑体" panose="020106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idx="4294967295"/>
          </p:nvPr>
        </p:nvSpPr>
        <p:spPr>
          <a:xfrm>
            <a:off x="298450" y="376238"/>
            <a:ext cx="8304213" cy="1450975"/>
          </a:xfrm>
          <a:noFill/>
          <a:ln>
            <a:miter lim="800000"/>
          </a:ln>
        </p:spPr>
        <p:txBody>
          <a:bodyPr wrap="square" lIns="91440" tIns="45720" rIns="91440" bIns="45720" anchor="t" anchorCtr="0">
            <a:noAutofit/>
          </a:bodyPr>
          <a:lstStyle>
            <a:lvl1pPr marL="274955" indent="-274955" algn="l" defTabSz="914400" rtl="0" eaLnBrk="0" fontAlgn="base" hangingPunct="0">
              <a:lnSpc>
                <a:spcPct val="100000"/>
              </a:lnSpc>
              <a:spcBef>
                <a:spcPct val="20000"/>
              </a:spcBef>
              <a:spcAft>
                <a:spcPct val="0"/>
              </a:spcAft>
              <a:buClr>
                <a:srgbClr val="0BD0D9"/>
              </a:buClr>
              <a:buSzPct val="95000"/>
              <a:buFont typeface="Wingdings 2" panose="05020102010507070707" pitchFamily="18" charset="2"/>
              <a:buChar char=""/>
              <a:defRPr kumimoji="0" lang="zh-CN" altLang="en-US" sz="2600" b="0" i="0" u="none" kern="1200" baseline="0">
                <a:solidFill>
                  <a:schemeClr val="tx1"/>
                </a:solidFill>
                <a:effectLst/>
                <a:latin typeface="+mn-lt"/>
                <a:ea typeface="+mn-ea"/>
                <a:cs typeface="+mn-cs"/>
              </a:defRPr>
            </a:lvl1pPr>
            <a:lvl2pPr marL="640080" indent="-246380" algn="l" defTabSz="914400" rtl="0" eaLnBrk="0" fontAlgn="base" hangingPunct="0">
              <a:lnSpc>
                <a:spcPct val="100000"/>
              </a:lnSpc>
              <a:spcBef>
                <a:spcPct val="20000"/>
              </a:spcBef>
              <a:spcAft>
                <a:spcPct val="0"/>
              </a:spcAft>
              <a:buClr>
                <a:schemeClr val="accent1"/>
              </a:buClr>
              <a:buSzPct val="85000"/>
              <a:buFont typeface="Wingdings 2" panose="05020102010507070707" pitchFamily="18" charset="2"/>
              <a:buChar char=""/>
              <a:defRPr kumimoji="0" lang="zh-CN" altLang="en-US" sz="2400" b="0" i="0" u="none" kern="1200" baseline="0">
                <a:solidFill>
                  <a:schemeClr val="tx1"/>
                </a:solidFill>
                <a:effectLst/>
                <a:latin typeface="+mn-lt"/>
                <a:ea typeface="+mn-ea"/>
                <a:cs typeface="+mn-cs"/>
              </a:defRPr>
            </a:lvl2pPr>
            <a:lvl3pPr marL="914400" indent="-247650" algn="l" defTabSz="914400" rtl="0" eaLnBrk="0" fontAlgn="base" hangingPunct="0">
              <a:lnSpc>
                <a:spcPct val="100000"/>
              </a:lnSpc>
              <a:spcBef>
                <a:spcPct val="20000"/>
              </a:spcBef>
              <a:spcAft>
                <a:spcPct val="0"/>
              </a:spcAft>
              <a:buClr>
                <a:schemeClr val="accent2"/>
              </a:buClr>
              <a:buSzPct val="70000"/>
              <a:buFont typeface="Wingdings 2" panose="05020102010507070707" pitchFamily="18" charset="2"/>
              <a:buChar char=""/>
              <a:defRPr kumimoji="0" lang="zh-CN" altLang="en-US" sz="2100" b="0" i="0" u="none" kern="1200" baseline="0">
                <a:solidFill>
                  <a:schemeClr val="tx1"/>
                </a:solidFill>
                <a:effectLst/>
                <a:latin typeface="+mn-lt"/>
                <a:ea typeface="+mn-ea"/>
                <a:cs typeface="+mn-cs"/>
              </a:defRPr>
            </a:lvl3pPr>
            <a:lvl4pPr marL="1189355" indent="-211455" algn="l" defTabSz="914400" rtl="0" eaLnBrk="0" fontAlgn="base" hangingPunct="0">
              <a:lnSpc>
                <a:spcPct val="100000"/>
              </a:lnSpc>
              <a:spcBef>
                <a:spcPct val="20000"/>
              </a:spcBef>
              <a:spcAft>
                <a:spcPct val="0"/>
              </a:spcAft>
              <a:buClr>
                <a:srgbClr val="0BD0D9"/>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4pPr>
            <a:lvl5pPr marL="1463675" indent="-211455" algn="l" defTabSz="914400" rtl="0" eaLnBrk="0" fontAlgn="base" hangingPunct="0">
              <a:lnSpc>
                <a:spcPct val="100000"/>
              </a:lnSpc>
              <a:spcBef>
                <a:spcPct val="20000"/>
              </a:spcBef>
              <a:spcAft>
                <a:spcPct val="0"/>
              </a:spcAft>
              <a:buClr>
                <a:srgbClr val="10CF9B"/>
              </a:buClr>
              <a:buSzPct val="65000"/>
              <a:buFont typeface="Wingdings 2" panose="05020102010507070707" pitchFamily="18" charset="2"/>
              <a:buChar char=""/>
              <a:defRPr kumimoji="0" lang="zh-CN" altLang="en-US" sz="2000" b="0" i="0" u="none" kern="1200" baseline="0">
                <a:solidFill>
                  <a:schemeClr val="tx1"/>
                </a:solidFill>
                <a:effectLst/>
                <a:latin typeface="+mn-lt"/>
                <a:ea typeface="+mn-ea"/>
                <a:cs typeface="+mn-cs"/>
              </a:defRPr>
            </a:lvl5pPr>
            <a:lvl6pPr marL="1737360" indent="-210185" algn="l" rtl="0" eaLnBrk="1" latinLnBrk="0" hangingPunct="1">
              <a:spcBef>
                <a:spcPct val="20000"/>
              </a:spcBef>
              <a:buClr>
                <a:schemeClr val="accent5"/>
              </a:buClr>
              <a:buSzPct val="80000"/>
              <a:buFont typeface="Wingdings 2" panose="05020102010507070707"/>
              <a:buChar char=""/>
              <a:defRPr kumimoji="0" lang="zh-CN" altLang="en-US"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panose="05020102010507070707"/>
              <a:buChar char=""/>
              <a:defRPr kumimoji="0" lang="zh-CN" altLang="en-US"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lang="zh-CN" altLang="en-US"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lang="zh-CN" altLang="en-US" sz="1400" kern="1200" baseline="0">
                <a:solidFill>
                  <a:schemeClr val="tx1"/>
                </a:solidFill>
                <a:latin typeface="+mn-lt"/>
                <a:ea typeface="+mn-ea"/>
                <a:cs typeface="+mn-cs"/>
              </a:defRPr>
            </a:lvl9pPr>
          </a:lstStyle>
          <a:p>
            <a:pPr lvl="0" eaLnBrk="1" hangingPunct="1">
              <a:buNone/>
            </a:pPr>
            <a:r>
              <a:rPr lang="zh-CN" altLang="en-US" sz="4000" b="1">
                <a:solidFill>
                  <a:srgbClr val="FF0000"/>
                </a:solidFill>
                <a:latin typeface="黑体" panose="02010609060101010101" pitchFamily="49" charset="-122"/>
                <a:ea typeface="黑体" panose="02010609060101010101" pitchFamily="49" charset="-122"/>
              </a:rPr>
              <a:t>     第一步：依据文体</a:t>
            </a:r>
            <a:endParaRPr lang="en-US" altLang="zh-CN" sz="4400" b="1">
              <a:solidFill>
                <a:srgbClr val="FF0000"/>
              </a:solidFill>
              <a:latin typeface="黑体" panose="02010609060101010101" pitchFamily="49" charset="-122"/>
              <a:ea typeface="黑体" panose="02010609060101010101" pitchFamily="49" charset="-122"/>
            </a:endParaRPr>
          </a:p>
          <a:p>
            <a:pPr lvl="0" eaLnBrk="1" hangingPunct="1">
              <a:buNone/>
            </a:pPr>
            <a:r>
              <a:rPr lang="en-US" altLang="zh-CN" sz="4000" b="1">
                <a:solidFill>
                  <a:srgbClr val="FF0000"/>
                </a:solidFill>
                <a:latin typeface="黑体" panose="02010609060101010101" pitchFamily="49" charset="-122"/>
                <a:ea typeface="黑体" panose="02010609060101010101" pitchFamily="49" charset="-122"/>
              </a:rPr>
              <a:t>              </a:t>
            </a:r>
            <a:r>
              <a:rPr lang="zh-CN" altLang="en-US" sz="4000" b="1">
                <a:solidFill>
                  <a:srgbClr val="0000CC"/>
                </a:solidFill>
                <a:latin typeface="黑体" panose="02010609060101010101" pitchFamily="49" charset="-122"/>
                <a:ea typeface="黑体" panose="02010609060101010101" pitchFamily="49" charset="-122"/>
              </a:rPr>
              <a:t>——把握语段中心</a:t>
            </a:r>
            <a:endParaRPr lang="zh-CN" altLang="en-US" sz="4000" b="1">
              <a:solidFill>
                <a:srgbClr val="0000CC"/>
              </a:solidFill>
              <a:latin typeface="黑体" panose="02010609060101010101" pitchFamily="49" charset="-122"/>
              <a:ea typeface="黑体" panose="02010609060101010101" pitchFamily="49" charset="-122"/>
            </a:endParaRPr>
          </a:p>
        </p:txBody>
      </p:sp>
      <p:sp>
        <p:nvSpPr>
          <p:cNvPr id="22531" name="矩形 2"/>
          <p:cNvSpPr/>
          <p:nvPr/>
        </p:nvSpPr>
        <p:spPr>
          <a:xfrm>
            <a:off x="298450" y="2055813"/>
            <a:ext cx="8623300" cy="1554162"/>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buFont typeface="Arial" panose="020B0604020202020204"/>
            </a:pPr>
            <a:r>
              <a:rPr lang="zh-CN" altLang="en-US" sz="3200" b="1">
                <a:latin typeface="黑体" panose="02010609060101010101" pitchFamily="49" charset="-122"/>
                <a:ea typeface="黑体" panose="02010609060101010101" pitchFamily="49" charset="-122"/>
              </a:rPr>
              <a:t>  根据表达方式，确定材料的性质，整体把握语段中心。</a:t>
            </a:r>
            <a:endParaRPr lang="en-US" altLang="zh-CN" sz="3200" b="1">
              <a:latin typeface="黑体" panose="02010609060101010101" pitchFamily="49" charset="-122"/>
              <a:ea typeface="黑体" panose="02010609060101010101" pitchFamily="49" charset="-122"/>
            </a:endParaRPr>
          </a:p>
          <a:p>
            <a:pPr marL="0" lvl="0" indent="266700" eaLnBrk="1" hangingPunct="1">
              <a:buFont typeface="Arial" panose="020B0604020202020204"/>
            </a:pPr>
            <a:endParaRPr lang="en-US" altLang="zh-CN" sz="3200" u="sng">
              <a:solidFill>
                <a:srgbClr val="FF0000"/>
              </a:solidFill>
              <a:latin typeface="微软雅黑" panose="020B0503020204020204" pitchFamily="34" charset="-122"/>
              <a:ea typeface="微软雅黑" panose="020B0503020204020204" pitchFamily="34" charset="-122"/>
            </a:endParaRPr>
          </a:p>
        </p:txBody>
      </p:sp>
      <p:sp>
        <p:nvSpPr>
          <p:cNvPr id="22532" name="矩形 3"/>
          <p:cNvSpPr/>
          <p:nvPr/>
        </p:nvSpPr>
        <p:spPr>
          <a:xfrm>
            <a:off x="222250" y="3278188"/>
            <a:ext cx="8701088" cy="26257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30000"/>
              </a:lnSpc>
              <a:buFont typeface="Arial" panose="020B0604020202020204"/>
            </a:pPr>
            <a:r>
              <a:rPr lang="zh-CN" altLang="en-US" sz="3200" b="1">
                <a:solidFill>
                  <a:srgbClr val="0000CC"/>
                </a:solidFill>
                <a:latin typeface="微软雅黑" panose="020B0503020204020204" pitchFamily="34" charset="-122"/>
                <a:ea typeface="微软雅黑" panose="020B0503020204020204" pitchFamily="34" charset="-122"/>
              </a:rPr>
              <a:t>    说明性语段：</a:t>
            </a:r>
            <a:r>
              <a:rPr lang="zh-CN" altLang="en-US" sz="3200" b="1">
                <a:latin typeface="黑体" panose="02010609060101010101" pitchFamily="49" charset="-122"/>
                <a:ea typeface="黑体" panose="02010609060101010101" pitchFamily="49" charset="-122"/>
              </a:rPr>
              <a:t>明确被说明对象的</a:t>
            </a:r>
            <a:r>
              <a:rPr lang="zh-CN" altLang="en-US" sz="3200" b="1">
                <a:solidFill>
                  <a:srgbClr val="FF0000"/>
                </a:solidFill>
                <a:latin typeface="黑体" panose="02010609060101010101" pitchFamily="49" charset="-122"/>
                <a:ea typeface="黑体" panose="02010609060101010101" pitchFamily="49" charset="-122"/>
              </a:rPr>
              <a:t>特征</a:t>
            </a:r>
            <a:r>
              <a:rPr lang="zh-CN" altLang="en-US" sz="3200" b="1">
                <a:latin typeface="黑体" panose="02010609060101010101" pitchFamily="49" charset="-122"/>
                <a:ea typeface="黑体" panose="02010609060101010101" pitchFamily="49" charset="-122"/>
              </a:rPr>
              <a:t>或阐述的</a:t>
            </a:r>
            <a:r>
              <a:rPr lang="zh-CN" altLang="en-US" sz="3200" b="1">
                <a:solidFill>
                  <a:srgbClr val="FF0000"/>
                </a:solidFill>
                <a:latin typeface="黑体" panose="02010609060101010101" pitchFamily="49" charset="-122"/>
                <a:ea typeface="黑体" panose="02010609060101010101" pitchFamily="49" charset="-122"/>
              </a:rPr>
              <a:t>事理</a:t>
            </a:r>
            <a:r>
              <a:rPr lang="zh-CN" altLang="en-US" sz="3200" b="1">
                <a:latin typeface="黑体" panose="02010609060101010101" pitchFamily="49" charset="-122"/>
                <a:ea typeface="黑体" panose="02010609060101010101" pitchFamily="49" charset="-122"/>
              </a:rPr>
              <a:t>。</a:t>
            </a:r>
            <a:endParaRPr lang="en-US" altLang="zh-CN" sz="3200" b="1">
              <a:latin typeface="黑体" panose="02010609060101010101" pitchFamily="49" charset="-122"/>
              <a:ea typeface="黑体" panose="02010609060101010101" pitchFamily="49" charset="-122"/>
            </a:endParaRPr>
          </a:p>
          <a:p>
            <a:pPr marL="0" lvl="0" indent="266700" eaLnBrk="1" hangingPunct="1">
              <a:lnSpc>
                <a:spcPct val="130000"/>
              </a:lnSpc>
              <a:buFont typeface="Arial" panose="020B0604020202020204"/>
            </a:pPr>
            <a:r>
              <a:rPr lang="zh-CN" altLang="en-US" sz="3200" b="1">
                <a:solidFill>
                  <a:srgbClr val="0000CC"/>
                </a:solidFill>
                <a:latin typeface="微软雅黑" panose="020B0503020204020204" pitchFamily="34" charset="-122"/>
                <a:ea typeface="微软雅黑" panose="020B0503020204020204" pitchFamily="34" charset="-122"/>
              </a:rPr>
              <a:t>    记叙性语段：</a:t>
            </a:r>
            <a:r>
              <a:rPr lang="zh-CN" altLang="en-US" sz="3200" b="1">
                <a:latin typeface="黑体" panose="02010609060101010101" pitchFamily="49" charset="-122"/>
                <a:ea typeface="黑体" panose="02010609060101010101" pitchFamily="49" charset="-122"/>
              </a:rPr>
              <a:t>明确记叙的</a:t>
            </a:r>
            <a:r>
              <a:rPr lang="zh-CN" altLang="en-US" sz="3200" b="1">
                <a:solidFill>
                  <a:srgbClr val="FF0000"/>
                </a:solidFill>
                <a:latin typeface="黑体" panose="02010609060101010101" pitchFamily="49" charset="-122"/>
                <a:ea typeface="黑体" panose="02010609060101010101" pitchFamily="49" charset="-122"/>
              </a:rPr>
              <a:t>对象</a:t>
            </a:r>
            <a:r>
              <a:rPr lang="zh-CN" altLang="en-US" sz="3200" b="1">
                <a:latin typeface="黑体" panose="02010609060101010101" pitchFamily="49" charset="-122"/>
                <a:ea typeface="黑体" panose="02010609060101010101" pitchFamily="49" charset="-122"/>
              </a:rPr>
              <a:t>和</a:t>
            </a:r>
            <a:r>
              <a:rPr lang="zh-CN" altLang="en-US" sz="3200" b="1">
                <a:solidFill>
                  <a:srgbClr val="FF0000"/>
                </a:solidFill>
                <a:latin typeface="黑体" panose="02010609060101010101" pitchFamily="49" charset="-122"/>
                <a:ea typeface="黑体" panose="02010609060101010101" pitchFamily="49" charset="-122"/>
              </a:rPr>
              <a:t>事件</a:t>
            </a:r>
            <a:r>
              <a:rPr lang="zh-CN" altLang="en-US" sz="3200" b="1">
                <a:latin typeface="黑体" panose="02010609060101010101" pitchFamily="49" charset="-122"/>
                <a:ea typeface="黑体" panose="02010609060101010101" pitchFamily="49" charset="-122"/>
              </a:rPr>
              <a:t>。</a:t>
            </a:r>
            <a:endParaRPr lang="en-US" altLang="zh-CN" sz="3200" b="1">
              <a:latin typeface="黑体" panose="02010609060101010101" pitchFamily="49" charset="-122"/>
              <a:ea typeface="黑体" panose="02010609060101010101" pitchFamily="49" charset="-122"/>
            </a:endParaRPr>
          </a:p>
          <a:p>
            <a:pPr marL="0" lvl="0" indent="266700" eaLnBrk="1" hangingPunct="1">
              <a:lnSpc>
                <a:spcPct val="130000"/>
              </a:lnSpc>
              <a:buFont typeface="Arial" panose="020B0604020202020204"/>
            </a:pPr>
            <a:r>
              <a:rPr lang="zh-CN" altLang="en-US" sz="3200" b="1">
                <a:solidFill>
                  <a:srgbClr val="0000CC"/>
                </a:solidFill>
                <a:latin typeface="微软雅黑" panose="020B0503020204020204" pitchFamily="34" charset="-122"/>
                <a:ea typeface="微软雅黑" panose="020B0503020204020204" pitchFamily="34" charset="-122"/>
              </a:rPr>
              <a:t>    议论性语段：</a:t>
            </a:r>
            <a:r>
              <a:rPr lang="zh-CN" altLang="en-US" sz="3200" b="1">
                <a:latin typeface="黑体" panose="02010609060101010101" pitchFamily="49" charset="-122"/>
                <a:ea typeface="黑体" panose="02010609060101010101" pitchFamily="49" charset="-122"/>
              </a:rPr>
              <a:t>明确议论的</a:t>
            </a:r>
            <a:r>
              <a:rPr lang="zh-CN" altLang="en-US" sz="3200" b="1">
                <a:solidFill>
                  <a:srgbClr val="FF0000"/>
                </a:solidFill>
                <a:latin typeface="黑体" panose="02010609060101010101" pitchFamily="49" charset="-122"/>
                <a:ea typeface="黑体" panose="02010609060101010101" pitchFamily="49" charset="-122"/>
              </a:rPr>
              <a:t>话题</a:t>
            </a:r>
            <a:r>
              <a:rPr lang="zh-CN" altLang="en-US" sz="3200" b="1">
                <a:latin typeface="黑体" panose="02010609060101010101" pitchFamily="49" charset="-122"/>
                <a:ea typeface="黑体" panose="02010609060101010101" pitchFamily="49" charset="-122"/>
              </a:rPr>
              <a:t>和</a:t>
            </a:r>
            <a:r>
              <a:rPr lang="zh-CN" altLang="en-US" sz="3200" b="1">
                <a:solidFill>
                  <a:srgbClr val="FF0000"/>
                </a:solidFill>
                <a:latin typeface="黑体" panose="02010609060101010101" pitchFamily="49" charset="-122"/>
                <a:ea typeface="黑体" panose="02010609060101010101" pitchFamily="49" charset="-122"/>
              </a:rPr>
              <a:t>观点</a:t>
            </a:r>
            <a:r>
              <a:rPr lang="zh-CN" altLang="en-US" sz="3200" b="1">
                <a:latin typeface="黑体" panose="02010609060101010101" pitchFamily="49" charset="-122"/>
                <a:ea typeface="黑体" panose="02010609060101010101" pitchFamily="49" charset="-122"/>
              </a:rPr>
              <a:t>。</a:t>
            </a:r>
            <a:endParaRPr lang="en-US" altLang="zh-CN" sz="32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linds(horizontal)">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532"/>
                                        </p:tgtEl>
                                        <p:attrNameLst>
                                          <p:attrName>style.visibility</p:attrName>
                                        </p:attrNameLst>
                                      </p:cBhvr>
                                      <p:to>
                                        <p:strVal val="visible"/>
                                      </p:to>
                                    </p:set>
                                    <p:animEffect transition="in" filter="blinds(horizontal)">
                                      <p:cBhvr>
                                        <p:cTn id="12"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p:nvPr/>
        </p:nvSpPr>
        <p:spPr>
          <a:xfrm>
            <a:off x="222250" y="238125"/>
            <a:ext cx="8777288" cy="4378325"/>
          </a:xfrm>
          <a:prstGeom prst="rect">
            <a:avLst/>
          </a:prstGeom>
          <a:noFill/>
          <a:ln>
            <a:noFill/>
            <a:miter lim="800000"/>
          </a:ln>
        </p:spPr>
        <p:txBody>
          <a:bodyPr anchor="ctr"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10000"/>
              </a:lnSpc>
              <a:buFont typeface="Arial" panose="020B0604020202020204"/>
            </a:pPr>
            <a:r>
              <a:rPr lang="zh-CN" altLang="en-US" sz="3200" b="1">
                <a:latin typeface="黑体" panose="02010609060101010101" pitchFamily="49" charset="-122"/>
                <a:ea typeface="黑体" panose="02010609060101010101" pitchFamily="49" charset="-122"/>
              </a:rPr>
              <a:t>   水是植物主要的组成成分，植物体的含水量一般为60%－80%，有的甚至可达90%以上</a:t>
            </a:r>
            <a:r>
              <a:rPr lang="en-US" altLang="zh-CN" sz="3200" b="1">
                <a:latin typeface="黑体" panose="02010609060101010101" pitchFamily="49" charset="-122"/>
                <a:ea typeface="黑体" panose="02010609060101010101" pitchFamily="49" charset="-122"/>
              </a:rPr>
              <a:t>______________,</a:t>
            </a:r>
            <a:r>
              <a:rPr lang="zh-CN" altLang="en-US" sz="3200" b="1">
                <a:latin typeface="黑体" panose="02010609060101010101" pitchFamily="49" charset="-122"/>
                <a:ea typeface="黑体" panose="02010609060101010101" pitchFamily="49" charset="-122"/>
              </a:rPr>
              <a:t> 土壤中的矿物质、氧、二氧化碳等都必须先溶于水后，</a:t>
            </a:r>
            <a:r>
              <a:rPr lang="en-US" altLang="zh-CN" sz="3200" b="1">
                <a:latin typeface="黑体" panose="02010609060101010101" pitchFamily="49" charset="-122"/>
                <a:ea typeface="黑体" panose="02010609060101010101" pitchFamily="49" charset="-122"/>
              </a:rPr>
              <a:t>_________________</a:t>
            </a:r>
            <a:r>
              <a:rPr lang="zh-CN" altLang="en-US" sz="3200" b="1">
                <a:latin typeface="黑体" panose="02010609060101010101" pitchFamily="49" charset="-122"/>
                <a:ea typeface="黑体" panose="02010609060101010101" pitchFamily="49" charset="-122"/>
              </a:rPr>
              <a:t>。水还能维持细胞和组织的紧张度，以利于各种代谢的正常进行。水是光合作用制造有机物的原料，</a:t>
            </a:r>
            <a:r>
              <a:rPr lang="en-US" altLang="zh-CN" sz="3200" b="1">
                <a:latin typeface="黑体" panose="02010609060101010101" pitchFamily="49" charset="-122"/>
                <a:ea typeface="黑体" panose="02010609060101010101" pitchFamily="49" charset="-122"/>
              </a:rPr>
              <a:t>它</a:t>
            </a:r>
            <a:r>
              <a:rPr lang="zh-CN" altLang="en-US" sz="3200" b="1">
                <a:latin typeface="黑体" panose="02010609060101010101" pitchFamily="49" charset="-122"/>
                <a:ea typeface="黑体" panose="02010609060101010101" pitchFamily="49" charset="-122"/>
              </a:rPr>
              <a:t>还作为反应物参与植物体内很多生物化学过程。因此，</a:t>
            </a:r>
            <a:r>
              <a:rPr lang="en-US" altLang="zh-CN" sz="3200" b="1">
                <a:latin typeface="黑体" panose="02010609060101010101" pitchFamily="49" charset="-122"/>
                <a:ea typeface="黑体" panose="02010609060101010101" pitchFamily="49" charset="-122"/>
              </a:rPr>
              <a:t>________________</a:t>
            </a:r>
            <a:r>
              <a:rPr lang="zh-CN" altLang="en-US" sz="3200" b="1">
                <a:latin typeface="黑体" panose="02010609060101010101" pitchFamily="49" charset="-122"/>
                <a:ea typeface="黑体" panose="02010609060101010101" pitchFamily="49" charset="-122"/>
              </a:rPr>
              <a:t>。</a:t>
            </a:r>
            <a:endParaRPr lang="en-US" altLang="zh-CN" sz="3200" b="1" u="sng">
              <a:latin typeface="黑体" panose="02010609060101010101" pitchFamily="49" charset="-122"/>
              <a:ea typeface="黑体" panose="02010609060101010101" pitchFamily="49" charset="-122"/>
            </a:endParaRPr>
          </a:p>
        </p:txBody>
      </p:sp>
      <p:sp>
        <p:nvSpPr>
          <p:cNvPr id="23555" name="矩形 2"/>
          <p:cNvSpPr/>
          <p:nvPr/>
        </p:nvSpPr>
        <p:spPr>
          <a:xfrm>
            <a:off x="755650" y="4649788"/>
            <a:ext cx="6869113" cy="1368425"/>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266700" eaLnBrk="1" hangingPunct="1">
              <a:lnSpc>
                <a:spcPct val="140000"/>
              </a:lnSpc>
              <a:buFont typeface="Arial" panose="020B0604020202020204"/>
            </a:pPr>
            <a:r>
              <a:rPr lang="zh-CN" altLang="en-US" sz="3200" b="1">
                <a:solidFill>
                  <a:srgbClr val="FF0000"/>
                </a:solidFill>
                <a:latin typeface="黑体" panose="02010609060101010101" pitchFamily="49" charset="-122"/>
                <a:ea typeface="黑体" panose="02010609060101010101" pitchFamily="49" charset="-122"/>
              </a:rPr>
              <a:t>材料性质</a:t>
            </a:r>
            <a:r>
              <a:rPr lang="en-US" altLang="zh-CN" sz="3200" b="1">
                <a:solidFill>
                  <a:srgbClr val="FF0000"/>
                </a:solidFill>
                <a:latin typeface="黑体" panose="02010609060101010101" pitchFamily="49" charset="-122"/>
                <a:ea typeface="黑体" panose="02010609060101010101" pitchFamily="49" charset="-122"/>
              </a:rPr>
              <a:t>——</a:t>
            </a:r>
            <a:r>
              <a:rPr lang="zh-CN" altLang="en-US" sz="3200" b="1">
                <a:solidFill>
                  <a:srgbClr val="FF0000"/>
                </a:solidFill>
                <a:latin typeface="黑体" panose="02010609060101010101" pitchFamily="49" charset="-122"/>
                <a:ea typeface="黑体" panose="02010609060101010101" pitchFamily="49" charset="-122"/>
              </a:rPr>
              <a:t> </a:t>
            </a:r>
            <a:endParaRPr lang="en-US" altLang="zh-CN" sz="3200" b="1">
              <a:solidFill>
                <a:srgbClr val="FF0000"/>
              </a:solidFill>
              <a:latin typeface="黑体" panose="02010609060101010101" pitchFamily="49" charset="-122"/>
              <a:ea typeface="黑体" panose="02010609060101010101" pitchFamily="49" charset="-122"/>
            </a:endParaRPr>
          </a:p>
          <a:p>
            <a:pPr marL="0" lvl="0" indent="266700" eaLnBrk="1" hangingPunct="1">
              <a:lnSpc>
                <a:spcPct val="140000"/>
              </a:lnSpc>
              <a:buFont typeface="Arial" panose="020B0604020202020204"/>
            </a:pPr>
            <a:r>
              <a:rPr lang="zh-CN" altLang="en-US" sz="3200" b="1">
                <a:solidFill>
                  <a:srgbClr val="FF0000"/>
                </a:solidFill>
                <a:latin typeface="黑体" panose="02010609060101010101" pitchFamily="49" charset="-122"/>
                <a:ea typeface="黑体" panose="02010609060101010101" pitchFamily="49" charset="-122"/>
              </a:rPr>
              <a:t>中心</a:t>
            </a:r>
            <a:r>
              <a:rPr lang="en-US" altLang="zh-CN" sz="3200" b="1">
                <a:solidFill>
                  <a:srgbClr val="FF0000"/>
                </a:solidFill>
                <a:latin typeface="黑体" panose="02010609060101010101" pitchFamily="49" charset="-122"/>
                <a:ea typeface="黑体" panose="02010609060101010101" pitchFamily="49" charset="-122"/>
              </a:rPr>
              <a:t>——</a:t>
            </a:r>
            <a:endParaRPr lang="zh-CN" altLang="en-US" sz="3200" b="1">
              <a:solidFill>
                <a:srgbClr val="FF0000"/>
              </a:solidFill>
              <a:latin typeface="黑体" panose="02010609060101010101" pitchFamily="49" charset="-122"/>
              <a:ea typeface="黑体" panose="02010609060101010101" pitchFamily="49" charset="-122"/>
            </a:endParaRPr>
          </a:p>
        </p:txBody>
      </p:sp>
      <p:sp>
        <p:nvSpPr>
          <p:cNvPr id="23556" name="矩形 3"/>
          <p:cNvSpPr/>
          <p:nvPr/>
        </p:nvSpPr>
        <p:spPr>
          <a:xfrm>
            <a:off x="3732213" y="4802188"/>
            <a:ext cx="1416050" cy="584200"/>
          </a:xfrm>
          <a:prstGeom prst="rect">
            <a:avLst/>
          </a:prstGeom>
          <a:solidFill>
            <a:schemeClr val="bg1"/>
          </a:solid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0000CC"/>
                </a:solidFill>
                <a:latin typeface="黑体" panose="02010609060101010101" pitchFamily="49" charset="-122"/>
                <a:ea typeface="黑体" panose="02010609060101010101" pitchFamily="49" charset="-122"/>
              </a:rPr>
              <a:t>说明文</a:t>
            </a:r>
            <a:endParaRPr lang="zh-CN" altLang="en-US" sz="3200">
              <a:solidFill>
                <a:srgbClr val="0000CC"/>
              </a:solidFill>
              <a:latin typeface="黑体" panose="02010609060101010101" pitchFamily="49" charset="-122"/>
              <a:ea typeface="黑体" panose="02010609060101010101" pitchFamily="49" charset="-122"/>
            </a:endParaRPr>
          </a:p>
        </p:txBody>
      </p:sp>
      <p:sp>
        <p:nvSpPr>
          <p:cNvPr id="23557" name="矩形 4"/>
          <p:cNvSpPr/>
          <p:nvPr/>
        </p:nvSpPr>
        <p:spPr>
          <a:xfrm>
            <a:off x="2816225" y="5565775"/>
            <a:ext cx="4962525" cy="584200"/>
          </a:xfrm>
          <a:prstGeom prst="rect">
            <a:avLst/>
          </a:prstGeom>
          <a:solidFill>
            <a:schemeClr val="bg1"/>
          </a:solid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宋体" panose="02010600030101010101" pitchFamily="2" charset="-122"/>
              </a:defRPr>
            </a:lvl5pPr>
          </a:lstStyle>
          <a:p>
            <a:pPr marL="0" lvl="0" indent="0" eaLnBrk="1" hangingPunct="1">
              <a:buFont typeface="Arial" panose="020B0604020202020204"/>
            </a:pPr>
            <a:r>
              <a:rPr lang="zh-CN" altLang="en-US" sz="3200" b="1">
                <a:solidFill>
                  <a:srgbClr val="0000CC"/>
                </a:solidFill>
                <a:latin typeface="黑体" panose="02010609060101010101" pitchFamily="49" charset="-122"/>
                <a:ea typeface="黑体" panose="02010609060101010101" pitchFamily="49" charset="-122"/>
              </a:rPr>
              <a:t>水对植物起到重要的作用。</a:t>
            </a:r>
            <a:endParaRPr lang="zh-CN" altLang="en-US" sz="3200" b="1">
              <a:solidFill>
                <a:srgbClr val="0000CC"/>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557"/>
                                        </p:tgtEl>
                                        <p:attrNameLst>
                                          <p:attrName>style.visibility</p:attrName>
                                        </p:attrNameLst>
                                      </p:cBhvr>
                                      <p:to>
                                        <p:strVal val="visible"/>
                                      </p:to>
                                    </p:set>
                                    <p:anim calcmode="lin" valueType="num">
                                      <p:cBhvr>
                                        <p:cTn id="12" dur="500" fill="hold"/>
                                        <p:tgtEl>
                                          <p:spTgt spid="23557"/>
                                        </p:tgtEl>
                                        <p:attrNameLst>
                                          <p:attrName>ppt_x</p:attrName>
                                        </p:attrNameLst>
                                      </p:cBhvr>
                                      <p:tavLst>
                                        <p:tav tm="0">
                                          <p:val>
                                            <p:strVal val="#ppt_x"/>
                                          </p:val>
                                        </p:tav>
                                        <p:tav tm="100000">
                                          <p:val>
                                            <p:strVal val="#ppt_x"/>
                                          </p:val>
                                        </p:tav>
                                      </p:tavLst>
                                    </p:anim>
                                    <p:anim calcmode="lin" valueType="num">
                                      <p:cBhvr>
                                        <p:cTn id="13"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3.03.31"/>
  <p:tag name="AS_TITLE" val="Aspose.Slides for Java"/>
  <p:tag name="AS_VERSION" val="23.3"/>
  <p:tag name="commondata" val="eyJoZGlkIjoiZjM1MDU3MjRkMGIzNjliNDRhNmZhZDFlNDFkYmY5MmUifQ=="/>
</p:tagLst>
</file>

<file path=ppt/theme/_rels/theme1.xml.rels><?xml version="1.0" encoding="UTF-8" standalone="yes"?>
<Relationships xmlns="http://schemas.openxmlformats.org/package/2006/relationships"><Relationship Id="rId1" Type="http://schemas.openxmlformats.org/officeDocument/2006/relationships/image" Target="../media/image7.jpeg"/></Relationships>
</file>

<file path=ppt/theme/_rels/theme2.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隶书"/>
        <a:cs typeface="Arial"/>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宋体"/>
        <a:cs typeface="Arial"/>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Calibri"/>
        <a:cs typeface="Arial"/>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Constantia"/>
        <a:cs typeface="Arial"/>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0</TotalTime>
  <Words>5959</Words>
  <Application>WPS 演示</Application>
  <PresentationFormat>On-screen Show (4:3)</PresentationFormat>
  <Paragraphs>243</Paragraphs>
  <Slides>28</Slides>
  <Notes>0</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28</vt:i4>
      </vt:variant>
    </vt:vector>
  </HeadingPairs>
  <TitlesOfParts>
    <vt:vector size="58" baseType="lpstr">
      <vt:lpstr>Arial</vt:lpstr>
      <vt:lpstr>宋体</vt:lpstr>
      <vt:lpstr>Wingdings</vt:lpstr>
      <vt:lpstr>Constantia</vt:lpstr>
      <vt:lpstr>Calibri</vt:lpstr>
      <vt:lpstr>隶书</vt:lpstr>
      <vt:lpstr>Wingdings 2</vt:lpstr>
      <vt:lpstr>Wingdings 2</vt:lpstr>
      <vt:lpstr>Arial</vt:lpstr>
      <vt:lpstr>Trebuchet MS</vt:lpstr>
      <vt:lpstr>方正姚体</vt:lpstr>
      <vt:lpstr>Wingdings 3</vt:lpstr>
      <vt:lpstr>华文新魏</vt:lpstr>
      <vt:lpstr>微软雅黑</vt:lpstr>
      <vt:lpstr>华文行楷</vt:lpstr>
      <vt:lpstr>汉仪方隶简</vt:lpstr>
      <vt:lpstr>汉仪琥珀体简</vt:lpstr>
      <vt:lpstr>楷体</vt:lpstr>
      <vt:lpstr>黑体</vt:lpstr>
      <vt:lpstr>Arial Unicode MS</vt:lpstr>
      <vt:lpstr>华文隶书</vt:lpstr>
      <vt:lpstr>华文彩云</vt:lpstr>
      <vt:lpstr>Cambria</vt:lpstr>
      <vt:lpstr>华文楷体</vt:lpstr>
      <vt:lpstr>楷体_GB2312</vt:lpstr>
      <vt:lpstr>新宋体</vt:lpstr>
      <vt:lpstr>幼圆</vt:lpstr>
      <vt:lpstr>Times New Roman</vt:lpstr>
      <vt:lpstr>流畅</vt:lpstr>
      <vt:lpstr>2_流畅</vt:lpstr>
      <vt:lpstr>PowerPoint 演示文稿</vt:lpstr>
      <vt:lpstr>PowerPoint 演示文稿</vt:lpstr>
      <vt:lpstr>PowerPoint 演示文稿</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逻辑顺序（主要有六种）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3、在下面一段文字横线处补写恰当的语句，使整段文字语意完整连贯，内容贴切，逻辑严密。每处不超过15个字</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黄红政</cp:lastModifiedBy>
  <cp:revision>2</cp:revision>
  <cp:lastPrinted>2023-12-23T22:41:00Z</cp:lastPrinted>
  <dcterms:created xsi:type="dcterms:W3CDTF">2023-12-23T22:41:00Z</dcterms:created>
  <dcterms:modified xsi:type="dcterms:W3CDTF">2024-02-02T12:39:09Z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37E13121F0D643FAAD41A061F73A3948_12</vt:lpwstr>
  </property>
  <property fmtid="{D5CDD505-2E9C-101B-9397-08002B2CF9AE}" pid="7" name="KSOProductBuildVer">
    <vt:lpwstr>2052-12.1.0.16250</vt:lpwstr>
  </property>
</Properties>
</file>