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2" r:id="rId10"/>
    <p:sldId id="272" r:id="rId11"/>
    <p:sldId id="334" r:id="rId12"/>
    <p:sldId id="330" r:id="rId13"/>
    <p:sldId id="331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EEA8D-E689-4FF7-8531-50AD5A1CF16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E1949-B35F-425D-89BB-CBE8D70F46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F9664-47E4-4A45-B1D1-83F97AE7E31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FCF20-245C-4B74-8193-1A2A417A74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64DAC-A790-4417-9331-841F578F4B9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30CEE-43AB-4636-84E1-5EDDD131AF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85CD2-7F12-4E21-B8BD-822EBEC7C89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E0786-BD21-482D-A6EE-778A9503E2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BB9C8-5578-48A2-9F6C-0E4511F320D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9BECC-CA43-4700-AE30-F18CBE4145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2E77C-6AEC-4A7C-BC09-4CBEDD11AF3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D010B-D912-449D-B902-DE3CCF93CA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5C801-1C47-4BB5-AD89-A4428BF32F1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74193-6375-4246-9F64-2BF05AEA9B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7C1DD-8FD6-42C5-BE02-9465B948DA1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D7B41-ADE3-446A-B2E9-FFEE42E45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856F1-3066-40A1-B8B7-6E6C195F5FF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3E8C6-780C-432E-B332-DD6CD2CE84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FCD0E-1D1A-4987-A282-094D6F1BA1D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2B92D-7D7E-466C-BFD1-7173BD05EA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6FE45-7030-4F52-84C5-6F81B7F3F49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90675-051A-4EEB-8C23-4F0145AF69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9D7EE-7230-4EB2-AE23-4E0E9275AC2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6641E-2F25-44B4-BD52-2C06A77CC3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E97C9-15AF-4AAE-9FBB-9E9238C2155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B30B3-6572-4D84-B48F-5045240648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51EE9-7FA3-4451-AB5D-DF4CCAF90D3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B6BF9-9604-433D-BD2C-56DEEB77CA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03B2A-3BBF-4A3E-8DFE-B51F3A15DBD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0EFF8-61E6-43D0-B81B-64951C5B9F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E45EAD6-CB21-4182-95FB-CC4653F1426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8530F8-FFFC-4C29-A751-037C30FDA8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77.docx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66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5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乐民之乐者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民亦乐其乐。忧民之忧者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民亦忧其忧。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以百姓的快乐为快乐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百姓也会以君主的快乐为快乐。以百姓的忧虑为忧虑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百姓也会以君主的忧虑为忧虑。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在这两者之间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乐民之乐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忧民之忧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是更为根本的。君主做到这一点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就能赢得民心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成就王业。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君主把为百姓谋福利、全心全意为百姓服务作为自己的行动宗旨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这也正是孟子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乐民之乐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忧民之忧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的思想的体现。君主只有与百姓同患难、共命运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才能得到百姓的拥护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若忽视百姓利益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甚至鱼肉百姓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就将失去民心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加速自己的灭亡。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5838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庄暴见孟子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一则开头为什么写庄暴与孟子的谈话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庄暴与孟子的谈话是一个引子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只有短短几句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由庄暴之言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提出齐王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好乐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而孟子的简单回答则直接提出了本文的论题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即齐王好乐与齐国大治的关系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王之好乐甚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则齐国其庶几乎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在孟子向齐王阐述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与民同乐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的思想观点之前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先引出一段庄暴与孟子的对话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有以下作用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一是正面提出论题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二是制造议论悬念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三是以庄暴无言以对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说明此论题的难度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反衬孟子论辩艺术的高明。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孟子在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齐宣王见孟子于雪宫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一则中讲述齐景公与晏子的对话表达了自己的什么思想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齐景公与晏子的对话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其核心是出游和如何出游。晏子启示齐景公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君主出游是为了考察下属执政情况和民间的生产生活情况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而不是逍遥挥霍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残害百姓。孟子借齐景公与晏子的对话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意在推行自己的仁政思想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希望齐宣王施行仁政。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876300" y="1576388"/>
          <a:ext cx="8128000" cy="3959225"/>
        </p:xfrm>
        <a:graphic>
          <a:graphicData uri="http://schemas.openxmlformats.org/presentationml/2006/ole">
            <p:oleObj spid="_x0000_s4104" name="文档" r:id="rId6" imgW="3839157" imgH="187053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时日害丧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予及女偕亡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害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曷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何日、何时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方命虐民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方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放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违背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景公说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大戒于国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说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悦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高兴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召大师曰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大师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太师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乐官名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盖《徵招》《角招》是也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招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韶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畜君何尤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畜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慉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ea typeface="黑体" pitchFamily="49" charset="-122"/>
              </a:rPr>
              <a:t>xù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喜欢、喜爱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3675" y="2576513"/>
            <a:ext cx="30162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44750" y="2981325"/>
            <a:ext cx="30162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92500" y="3387725"/>
            <a:ext cx="30146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555875" y="3789363"/>
            <a:ext cx="30162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71988" y="4191000"/>
            <a:ext cx="30162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24125" y="4592638"/>
            <a:ext cx="391953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0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93" name="矩形 1"/>
          <p:cNvSpPr>
            <a:spLocks noChangeAspect="1"/>
          </p:cNvSpPr>
          <p:nvPr/>
        </p:nvSpPr>
        <p:spPr bwMode="auto">
          <a:xfrm>
            <a:off x="508000" y="1268413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82" name="Object 34"/>
          <p:cNvGraphicFramePr>
            <a:graphicFrameLocks noChangeAspect="1"/>
          </p:cNvGraphicFramePr>
          <p:nvPr/>
        </p:nvGraphicFramePr>
        <p:xfrm>
          <a:off x="312738" y="1717675"/>
          <a:ext cx="8128000" cy="457200"/>
        </p:xfrm>
        <a:graphic>
          <a:graphicData uri="http://schemas.openxmlformats.org/presentationml/2006/ole">
            <p:oleObj spid="_x0000_s2082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152650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表示达到某种程度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表示另提一事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83" name="Object 35"/>
          <p:cNvGraphicFramePr>
            <a:graphicFrameLocks noChangeAspect="1"/>
          </p:cNvGraphicFramePr>
          <p:nvPr/>
        </p:nvGraphicFramePr>
        <p:xfrm>
          <a:off x="312738" y="2628900"/>
          <a:ext cx="8128000" cy="457200"/>
        </p:xfrm>
        <a:graphic>
          <a:graphicData uri="http://schemas.openxmlformats.org/presentationml/2006/ole">
            <p:oleObj spid="_x0000_s2083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036888"/>
            <a:ext cx="8128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妻子和儿女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男女两人结婚后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女子是男子的妻子。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84" name="Object 36"/>
          <p:cNvGraphicFramePr>
            <a:graphicFrameLocks noChangeAspect="1"/>
          </p:cNvGraphicFramePr>
          <p:nvPr/>
        </p:nvGraphicFramePr>
        <p:xfrm>
          <a:off x="312738" y="3514725"/>
          <a:ext cx="8128000" cy="457200"/>
        </p:xfrm>
        <a:graphic>
          <a:graphicData uri="http://schemas.openxmlformats.org/presentationml/2006/ole">
            <p:oleObj spid="_x0000_s2084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944938"/>
            <a:ext cx="5195888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没有、不是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只、不外乎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85" name="Object 37"/>
          <p:cNvGraphicFramePr>
            <a:graphicFrameLocks noChangeAspect="1"/>
          </p:cNvGraphicFramePr>
          <p:nvPr/>
        </p:nvGraphicFramePr>
        <p:xfrm>
          <a:off x="312738" y="4406900"/>
          <a:ext cx="8128000" cy="457200"/>
        </p:xfrm>
        <a:graphic>
          <a:graphicData uri="http://schemas.openxmlformats.org/presentationml/2006/ole">
            <p:oleObj spid="_x0000_s2085" name="文档" r:id="rId12" imgW="3839157" imgH="216039" progId="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824413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征集粮食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运转粮食而食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供食用的谷物、豆类和薯类的统称。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09713" y="2225675"/>
            <a:ext cx="2540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98600" y="3109913"/>
            <a:ext cx="14065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06538" y="4006850"/>
            <a:ext cx="13906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06538" y="4884738"/>
            <a:ext cx="2849562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吾何修而可以比于先王观也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从事某种活动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茂林修竹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况修短随化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终期于尽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严大国之威以修敬也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修饰、修饰礼仪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乃重修岳阳楼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修建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修禊事也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人不得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则非其上矣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非难、责怪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为民上而不与民同乐者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亦非也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无非事者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00575" y="2000250"/>
            <a:ext cx="22764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81250" y="2392363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41750" y="2800350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73488" y="3213100"/>
            <a:ext cx="254158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30525" y="3603625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66963" y="3990975"/>
            <a:ext cx="8731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63938" y="4819650"/>
            <a:ext cx="19859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62525" y="5210175"/>
            <a:ext cx="14208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71725" y="5622925"/>
            <a:ext cx="11493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1701800"/>
            <a:ext cx="81280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直好世俗之乐耳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音乐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孰乐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快乐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贤者亦乐此乎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形容词的意动用法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乐酒无厌谓之亡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喜欢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先王无流连之乐、荒亡之行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欢乐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庶几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则齐国其庶几乎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近似、差不多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吾王庶几无疾病与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语气词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或许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表示希望或推测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17863" y="2219325"/>
            <a:ext cx="11366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24038" y="2609850"/>
            <a:ext cx="14081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33700" y="3000375"/>
            <a:ext cx="36512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17863" y="3405188"/>
            <a:ext cx="11366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10100" y="3813175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09925" y="4630738"/>
            <a:ext cx="22590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97263" y="5010150"/>
            <a:ext cx="34512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89" name="矩形 1"/>
          <p:cNvSpPr>
            <a:spLocks noChangeAspect="1"/>
          </p:cNvSpPr>
          <p:nvPr/>
        </p:nvSpPr>
        <p:spPr bwMode="auto">
          <a:xfrm>
            <a:off x="508000" y="16287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312738" y="2147888"/>
          <a:ext cx="8128000" cy="3203575"/>
        </p:xfrm>
        <a:graphic>
          <a:graphicData uri="http://schemas.openxmlformats.org/presentationml/2006/ole">
            <p:oleObj spid="_x0000_s3081" name="文档" r:id="rId9" imgW="3839157" imgH="1513350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997200" y="2198688"/>
            <a:ext cx="20034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43163" y="2657475"/>
            <a:ext cx="28527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98938" y="3108325"/>
            <a:ext cx="37036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79888" y="3567113"/>
            <a:ext cx="401161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44863" y="4011613"/>
            <a:ext cx="28511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75013" y="4473575"/>
            <a:ext cx="22923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92438" y="4949825"/>
            <a:ext cx="36972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暴见于王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王语暴以好乐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王尝语庄子以好乐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今王鼓乐于此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不得而非其上者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乐以天下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忧以天下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然而不王者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未之有也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吾王不游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吾何以休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从流下而忘反谓之流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从流上而忘反谓之连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从兽无厌谓之荒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乐酒无厌谓之亡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7288" y="1793875"/>
            <a:ext cx="7826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78150" y="2185988"/>
            <a:ext cx="10810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43300" y="2606675"/>
            <a:ext cx="10810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76563" y="3006725"/>
            <a:ext cx="10810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84613" y="3409950"/>
            <a:ext cx="7842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09975" y="3786188"/>
            <a:ext cx="10810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87788" y="4195763"/>
            <a:ext cx="10810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08388" y="4608513"/>
            <a:ext cx="1079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670175" y="5437188"/>
            <a:ext cx="7921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3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此无他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与民同乐也。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今王与百姓同乐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则王矣。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时日害丧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予及女偕亡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乐民之乐者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民亦乐其乐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。忧民之忧者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民亦忧其忧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乐以天下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忧以天下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然而不王者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未之有也。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63963" y="2792413"/>
            <a:ext cx="19478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8713" y="3187700"/>
            <a:ext cx="13700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1763" y="3594100"/>
            <a:ext cx="13700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3425" y="3594100"/>
            <a:ext cx="13716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95538" y="3994150"/>
            <a:ext cx="10985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《汤誓》曰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时日害丧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予及女偕亡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《汤誓》中说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这太阳什么时候消失呢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我们宁愿跟你一起灭亡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人们盼望夏桀早些死掉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可以看出人们对其痛恨到了极点。孟子用夏桀作为反面事例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揭示了君主昏庸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失去民心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不能拥有池沼苑囿之乐的主旨。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不管什么朝代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作为执政者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如果自己的作为引起百姓的怨愤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失去民心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政权都将不能长久。夏桀的例子是后世执政者的借鉴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作为执政者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应该以人民的利益为上。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114</TotalTime>
  <Words>1419</Words>
  <Application>Microsoft Office PowerPoint</Application>
  <PresentationFormat>全屏显示(4:3)</PresentationFormat>
  <Paragraphs>116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6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29</cp:revision>
  <dcterms:created xsi:type="dcterms:W3CDTF">2015-07-28T05:59:53Z</dcterms:created>
  <dcterms:modified xsi:type="dcterms:W3CDTF">2016-09-19T01:42:08Z</dcterms:modified>
</cp:coreProperties>
</file>