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62" r:id="rId4"/>
    <p:sldId id="287" r:id="rId5"/>
    <p:sldId id="274" r:id="rId6"/>
    <p:sldId id="289" r:id="rId7"/>
    <p:sldId id="258" r:id="rId8"/>
    <p:sldId id="288" r:id="rId9"/>
    <p:sldId id="290" r:id="rId10"/>
    <p:sldId id="291" r:id="rId11"/>
    <p:sldId id="292" r:id="rId12"/>
    <p:sldId id="312" r:id="rId13"/>
    <p:sldId id="293" r:id="rId14"/>
    <p:sldId id="313" r:id="rId15"/>
    <p:sldId id="314" r:id="rId16"/>
    <p:sldId id="295" r:id="rId17"/>
    <p:sldId id="315" r:id="rId18"/>
    <p:sldId id="296" r:id="rId19"/>
    <p:sldId id="297" r:id="rId20"/>
    <p:sldId id="333" r:id="rId21"/>
    <p:sldId id="334" r:id="rId22"/>
    <p:sldId id="335" r:id="rId23"/>
    <p:sldId id="336" r:id="rId24"/>
    <p:sldId id="337" r:id="rId25"/>
    <p:sldId id="298" r:id="rId26"/>
    <p:sldId id="316" r:id="rId27"/>
    <p:sldId id="261" r:id="rId28"/>
    <p:sldId id="317" r:id="rId29"/>
    <p:sldId id="275" r:id="rId30"/>
    <p:sldId id="338" r:id="rId31"/>
    <p:sldId id="318" r:id="rId32"/>
    <p:sldId id="260" r:id="rId33"/>
    <p:sldId id="303" r:id="rId34"/>
    <p:sldId id="304" r:id="rId35"/>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113" d="100"/>
          <a:sy n="113" d="100"/>
        </p:scale>
        <p:origin x="-582" y="-108"/>
      </p:cViewPr>
      <p:guideLst>
        <p:guide orient="horz" pos="2160"/>
        <p:guide pos="381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2022/9/1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2022/9/1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2022/9/1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2022/9/1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2022/9/1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2022/9/1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2022/9/1</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2022/9/1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2022/9/1</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2022/9/1</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2022/9/1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20" Type="http://schemas.openxmlformats.org/officeDocument/2006/relationships/image" Target="file:///D:\qq&#25991;&#20214;\712321467\Image\C2C\Image2\%7b75232B38-A165-1FB7-499C-2E1C792CACB5%7d.png" TargetMode="Externa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alpha val="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t>2022/9/1</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a:t>
            </a:fld>
            <a:endParaRPr lang="zh-CN" altLang="en-US"/>
          </a:p>
        </p:txBody>
      </p:sp>
      <p:pic>
        <p:nvPicPr>
          <p:cNvPr id="7" name="图片 1073743875" descr="学科网 zxxk.com"/>
          <p:cNvPicPr>
            <a:picLocks noChangeAspect="1"/>
          </p:cNvPicPr>
          <p:nvPr/>
        </p:nvPicPr>
        <p:blipFill>
          <a:blip r:embed="rId19" r:link="rId20"/>
          <a:stretch>
            <a:fillRect/>
          </a:stretch>
        </p:blipFill>
        <p:spPr>
          <a:xfrm>
            <a:off x="838200" y="365125"/>
            <a:ext cx="9525" cy="9525"/>
          </a:xfrm>
          <a:prstGeom prst="rect">
            <a:avLst/>
          </a:prstGeom>
          <a:noFill/>
          <a:ln>
            <a:noFill/>
            <a:miter lim="800000"/>
          </a:ln>
        </p:spPr>
      </p:pic>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5.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7.xml"/><Relationship Id="rId1" Type="http://schemas.openxmlformats.org/officeDocument/2006/relationships/tags" Target="../tags/tag76.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8.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9.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0.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4.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5.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7.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6.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8.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9.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0.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1.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3.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4.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5.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8.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6.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7.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8.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9.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100.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9.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0.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6260" y="407035"/>
            <a:ext cx="9799200" cy="2570400"/>
          </a:xfrm>
        </p:spPr>
        <p:txBody>
          <a:bodyPr>
            <a:noAutofit/>
          </a:bodyPr>
          <a:lstStyle/>
          <a:p>
            <a:r>
              <a:rPr lang="zh-CN" altLang="zh-CN" sz="5400" spc="200">
                <a:gradFill>
                  <a:gsLst>
                    <a:gs pos="0">
                      <a:srgbClr val="012D86"/>
                    </a:gs>
                    <a:gs pos="100000">
                      <a:srgbClr val="0E2557"/>
                    </a:gs>
                  </a:gsLst>
                  <a:lin scaled="0"/>
                </a:gradFill>
                <a:latin typeface="+mn-lt"/>
                <a:ea typeface="+mn-ea"/>
                <a:cs typeface="+mn-cs"/>
              </a:rPr>
              <a:t>第四单元写作任务</a:t>
            </a:r>
          </a:p>
        </p:txBody>
      </p:sp>
      <p:sp>
        <p:nvSpPr>
          <p:cNvPr id="3" name="副标题 2"/>
          <p:cNvSpPr>
            <a:spLocks noGrp="1"/>
          </p:cNvSpPr>
          <p:nvPr>
            <p:ph type="subTitle" idx="1"/>
            <p:custDataLst>
              <p:tags r:id="rId3"/>
            </p:custDataLst>
          </p:nvPr>
        </p:nvSpPr>
        <p:spPr>
          <a:xfrm>
            <a:off x="1270000" y="3083560"/>
            <a:ext cx="10194290" cy="1472565"/>
          </a:xfrm>
        </p:spPr>
        <p:txBody>
          <a:bodyPr>
            <a:normAutofit/>
          </a:bodyPr>
          <a:lstStyle/>
          <a:p>
            <a:r>
              <a:rPr lang="zh-CN" altLang="zh-CN" sz="4800" b="1">
                <a:gradFill>
                  <a:gsLst>
                    <a:gs pos="0">
                      <a:srgbClr val="012D86"/>
                    </a:gs>
                    <a:gs pos="100000">
                      <a:srgbClr val="0E2557"/>
                    </a:gs>
                  </a:gsLst>
                  <a:lin scaled="0"/>
                </a:gradFill>
                <a:sym typeface="+mn-ea"/>
              </a:rPr>
              <a:t>学写学写倡议书（建议书）</a:t>
            </a:r>
          </a:p>
        </p:txBody>
      </p:sp>
    </p:spTree>
    <p:custDataLst>
      <p:tags r:id="rId1"/>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5355" y="633785"/>
            <a:ext cx="10969200" cy="4759200"/>
          </a:xfrm>
        </p:spPr>
        <p:txBody>
          <a:bodyPr/>
          <a:lstStyle/>
          <a:p>
            <a:pPr marL="0" indent="0">
              <a:buNone/>
            </a:pPr>
            <a:r>
              <a:rPr lang="en-US" altLang="zh-CN" sz="2000"/>
              <a:t>    </a:t>
            </a:r>
            <a:endParaRPr lang="zh-CN" altLang="en-US" sz="2000"/>
          </a:p>
          <a:p>
            <a:pPr marL="0" indent="0" algn="l">
              <a:buNone/>
            </a:pPr>
            <a:r>
              <a:rPr lang="zh-CN" altLang="en-US" sz="2000">
                <a:solidFill>
                  <a:srgbClr val="FF0000"/>
                </a:solidFill>
              </a:rPr>
              <a:t>　</a:t>
            </a:r>
            <a:r>
              <a:rPr sz="2400">
                <a:solidFill>
                  <a:schemeClr val="tx1"/>
                </a:solidFill>
                <a:sym typeface="+mn-ea"/>
              </a:rPr>
              <a:t>（五）落款</a:t>
            </a:r>
            <a:r>
              <a:rPr lang="en-US" altLang="zh-CN" sz="2800">
                <a:solidFill>
                  <a:srgbClr val="FF0000"/>
                </a:solidFill>
              </a:rPr>
              <a:t>  </a:t>
            </a:r>
            <a:endParaRPr sz="2400">
              <a:solidFill>
                <a:srgbClr val="FF0000"/>
              </a:solidFill>
            </a:endParaRPr>
          </a:p>
          <a:p>
            <a:pPr marL="0" indent="0" algn="l">
              <a:buNone/>
            </a:pPr>
            <a:r>
              <a:rPr lang="en-US" sz="2400">
                <a:solidFill>
                  <a:schemeClr val="tx1"/>
                </a:solidFill>
              </a:rPr>
              <a:t>     </a:t>
            </a:r>
            <a:endParaRPr sz="2400">
              <a:solidFill>
                <a:schemeClr val="tx1"/>
              </a:solidFill>
            </a:endParaRPr>
          </a:p>
          <a:p>
            <a:pPr marL="0" indent="0" algn="l">
              <a:buNone/>
            </a:pPr>
            <a:r>
              <a:rPr sz="2400">
                <a:solidFill>
                  <a:schemeClr val="tx1"/>
                </a:solidFill>
              </a:rPr>
              <a:t>　  落款即在右下方写明发倡议的单位、集体或个人的名称或姓名，在署名下面另起一行右下方署上发倡议的日期。</a:t>
            </a:r>
          </a:p>
        </p:txBody>
      </p:sp>
    </p:spTree>
    <p:custDataLst>
      <p:tags r:id="rId1"/>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37795" y="-56515"/>
            <a:ext cx="11334115" cy="4759325"/>
          </a:xfrm>
        </p:spPr>
        <p:txBody>
          <a:bodyPr>
            <a:normAutofit/>
          </a:bodyPr>
          <a:lstStyle/>
          <a:p>
            <a:pPr marL="0" indent="0">
              <a:buNone/>
            </a:pPr>
            <a:r>
              <a:rPr lang="en-US" altLang="zh-CN" sz="2000"/>
              <a:t>     </a:t>
            </a:r>
            <a:r>
              <a:rPr lang="en-US" altLang="zh-CN" sz="2000">
                <a:solidFill>
                  <a:srgbClr val="FF0000"/>
                </a:solidFill>
              </a:rPr>
              <a:t> </a:t>
            </a:r>
            <a:r>
              <a:rPr lang="en-US" altLang="zh-CN" sz="2800">
                <a:solidFill>
                  <a:srgbClr val="FF0000"/>
                </a:solidFill>
              </a:rPr>
              <a:t> 倡议书的格式</a:t>
            </a:r>
            <a:r>
              <a:rPr lang="en-US" altLang="zh-CN" sz="2400">
                <a:solidFill>
                  <a:srgbClr val="FF0000"/>
                </a:solidFill>
              </a:rPr>
              <a:t>  </a:t>
            </a:r>
            <a:r>
              <a:rPr lang="en-US" altLang="zh-CN" sz="2400">
                <a:solidFill>
                  <a:srgbClr val="0070C0"/>
                </a:solidFill>
              </a:rPr>
              <a:t>     </a:t>
            </a:r>
            <a:r>
              <a:rPr lang="en-US" altLang="zh-CN"/>
              <a:t> </a:t>
            </a:r>
            <a:r>
              <a:rPr lang="en-US" altLang="zh-CN" sz="2400"/>
              <a:t> </a:t>
            </a:r>
          </a:p>
        </p:txBody>
      </p:sp>
      <p:graphicFrame>
        <p:nvGraphicFramePr>
          <p:cNvPr id="2" name="表格 1"/>
          <p:cNvGraphicFramePr>
            <a:graphicFrameLocks noGrp="1"/>
          </p:cNvGraphicFramePr>
          <p:nvPr>
            <p:custDataLst>
              <p:tags r:id="rId2"/>
            </p:custDataLst>
          </p:nvPr>
        </p:nvGraphicFramePr>
        <p:xfrm>
          <a:off x="538480" y="815975"/>
          <a:ext cx="11391265" cy="5541645"/>
        </p:xfrm>
        <a:graphic>
          <a:graphicData uri="http://schemas.openxmlformats.org/drawingml/2006/table">
            <a:tbl>
              <a:tblPr firstRow="1" bandRow="1">
                <a:tableStyleId>{5940675A-B579-460E-94D1-54222C63F5DA}</a:tableStyleId>
              </a:tblPr>
              <a:tblGrid>
                <a:gridCol w="2839085"/>
                <a:gridCol w="8552180"/>
              </a:tblGrid>
              <a:tr h="531495">
                <a:tc>
                  <a:txBody>
                    <a:bodyPr/>
                    <a:lstStyle/>
                    <a:p>
                      <a:pPr indent="0" algn="ctr">
                        <a:buNone/>
                      </a:pPr>
                      <a:r>
                        <a:rPr lang="en-US" sz="2800" b="0">
                          <a:latin typeface="宋体" panose="02010600030101010101" pitchFamily="2" charset="-122"/>
                          <a:ea typeface="宋体" panose="02010600030101010101" pitchFamily="2" charset="-122"/>
                          <a:cs typeface="宋体" panose="02010600030101010101" pitchFamily="2" charset="-122"/>
                        </a:rPr>
                        <a:t>要素</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9050" cap="flat" cmpd="sng">
                      <a:solidFill>
                        <a:srgbClr val="080000"/>
                      </a:solidFill>
                      <a:prstDash val="solid"/>
                      <a:headEnd type="none" w="med" len="med"/>
                      <a:tailEnd type="none" w="med" len="med"/>
                    </a:lnL>
                    <a:lnR w="12700" cap="flat" cmpd="sng">
                      <a:solidFill>
                        <a:srgbClr val="00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800" b="0">
                          <a:latin typeface="宋体" panose="02010600030101010101" pitchFamily="2" charset="-122"/>
                          <a:ea typeface="宋体" panose="02010600030101010101" pitchFamily="2" charset="-122"/>
                          <a:cs typeface="宋体" panose="02010600030101010101" pitchFamily="2" charset="-122"/>
                        </a:rPr>
                        <a:t>要求</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905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64895">
                <a:tc>
                  <a:txBody>
                    <a:bodyPr/>
                    <a:lstStyle/>
                    <a:p>
                      <a:pPr indent="0" algn="ctr">
                        <a:buNone/>
                      </a:pPr>
                      <a:r>
                        <a:rPr lang="en-US" sz="2800" b="0">
                          <a:latin typeface="宋体" panose="02010600030101010101" pitchFamily="2" charset="-122"/>
                          <a:ea typeface="宋体" panose="02010600030101010101" pitchFamily="2" charset="-122"/>
                          <a:cs typeface="宋体" panose="02010600030101010101" pitchFamily="2" charset="-122"/>
                        </a:rPr>
                        <a:t>标题</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9050" cap="flat" cmpd="sng">
                      <a:solidFill>
                        <a:srgbClr val="08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800" b="0">
                          <a:latin typeface="宋体" panose="02010600030101010101" pitchFamily="2" charset="-122"/>
                          <a:ea typeface="宋体" panose="02010600030101010101" pitchFamily="2" charset="-122"/>
                          <a:cs typeface="宋体" panose="02010600030101010101" pitchFamily="2" charset="-122"/>
                        </a:rPr>
                        <a:t>一般只写“建议书”三个字，有时为了突出建议的具体内容，可以写《关于×××的建议书》。题目要写在第一行的中间，字体要大些。</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64895">
                <a:tc>
                  <a:txBody>
                    <a:bodyPr/>
                    <a:lstStyle/>
                    <a:p>
                      <a:pPr indent="0" algn="ctr">
                        <a:buNone/>
                      </a:pPr>
                      <a:r>
                        <a:rPr lang="en-US" sz="2800" b="0">
                          <a:latin typeface="宋体" panose="02010600030101010101" pitchFamily="2" charset="-122"/>
                          <a:ea typeface="宋体" panose="02010600030101010101" pitchFamily="2" charset="-122"/>
                          <a:cs typeface="宋体" panose="02010600030101010101" pitchFamily="2" charset="-122"/>
                        </a:rPr>
                        <a:t>称呼</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9050" cap="flat" cmpd="sng">
                      <a:solidFill>
                        <a:srgbClr val="08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800" b="0">
                          <a:latin typeface="宋体" panose="02010600030101010101" pitchFamily="2" charset="-122"/>
                          <a:ea typeface="宋体" panose="02010600030101010101" pitchFamily="2" charset="-122"/>
                          <a:cs typeface="宋体" panose="02010600030101010101" pitchFamily="2" charset="-122"/>
                        </a:rPr>
                        <a:t>提出的建议希望得到哪些人的响应，称呼就写哪些人。要写在第二行顶格，后面加冒号。</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63625">
                <a:tc>
                  <a:txBody>
                    <a:bodyPr/>
                    <a:lstStyle/>
                    <a:p>
                      <a:pPr indent="0" algn="ctr">
                        <a:buNone/>
                      </a:pPr>
                      <a:r>
                        <a:rPr lang="en-US" sz="2800" b="0">
                          <a:latin typeface="宋体" panose="02010600030101010101" pitchFamily="2" charset="-122"/>
                          <a:ea typeface="宋体" panose="02010600030101010101" pitchFamily="2" charset="-122"/>
                          <a:cs typeface="宋体" panose="02010600030101010101" pitchFamily="2" charset="-122"/>
                        </a:rPr>
                        <a:t>正文</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9050" cap="flat" cmpd="sng">
                      <a:solidFill>
                        <a:srgbClr val="08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800" b="0">
                          <a:latin typeface="宋体" panose="02010600030101010101" pitchFamily="2" charset="-122"/>
                          <a:ea typeface="宋体" panose="02010600030101010101" pitchFamily="2" charset="-122"/>
                          <a:cs typeface="宋体" panose="02010600030101010101" pitchFamily="2" charset="-122"/>
                        </a:rPr>
                        <a:t>建议的内容，从第三行空两格开始写。先写提出建议的理由，再写建议的具体内容。如果内容较多，可以分条写。</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33400">
                <a:tc>
                  <a:txBody>
                    <a:bodyPr/>
                    <a:lstStyle/>
                    <a:p>
                      <a:pPr indent="0" algn="ctr">
                        <a:buNone/>
                      </a:pPr>
                      <a:r>
                        <a:rPr lang="en-US" sz="2800" b="0">
                          <a:latin typeface="宋体" panose="02010600030101010101" pitchFamily="2" charset="-122"/>
                          <a:ea typeface="宋体" panose="02010600030101010101" pitchFamily="2" charset="-122"/>
                          <a:cs typeface="宋体" panose="02010600030101010101" pitchFamily="2" charset="-122"/>
                        </a:rPr>
                        <a:t>署名</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9050" cap="flat" cmpd="sng">
                      <a:solidFill>
                        <a:srgbClr val="08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800" b="0">
                          <a:latin typeface="宋体" panose="02010600030101010101" pitchFamily="2" charset="-122"/>
                          <a:ea typeface="宋体" panose="02010600030101010101" pitchFamily="2" charset="-122"/>
                          <a:cs typeface="宋体" panose="02010600030101010101" pitchFamily="2" charset="-122"/>
                        </a:rPr>
                        <a:t>在右下角写出建议人的姓名，即提出建议的团体的名称或个人的名字。</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31495">
                <a:tc>
                  <a:txBody>
                    <a:bodyPr/>
                    <a:lstStyle/>
                    <a:p>
                      <a:pPr indent="0" algn="ctr">
                        <a:buNone/>
                      </a:pPr>
                      <a:r>
                        <a:rPr lang="en-US" sz="2800" b="0">
                          <a:latin typeface="宋体" panose="02010600030101010101" pitchFamily="2" charset="-122"/>
                          <a:ea typeface="宋体" panose="02010600030101010101" pitchFamily="2" charset="-122"/>
                          <a:cs typeface="宋体" panose="02010600030101010101" pitchFamily="2" charset="-122"/>
                        </a:rPr>
                        <a:t>日期</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9050" cap="flat" cmpd="sng">
                      <a:solidFill>
                        <a:srgbClr val="08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800" b="0">
                          <a:latin typeface="宋体" panose="02010600030101010101" pitchFamily="2" charset="-122"/>
                          <a:ea typeface="宋体" panose="02010600030101010101" pitchFamily="2" charset="-122"/>
                          <a:cs typeface="宋体" panose="02010600030101010101" pitchFamily="2" charset="-122"/>
                        </a:rPr>
                        <a:t>写在建议人姓名的下方。</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4645" y="684530"/>
            <a:ext cx="11334115" cy="4759325"/>
          </a:xfrm>
        </p:spPr>
        <p:txBody>
          <a:bodyPr>
            <a:normAutofit lnSpcReduction="10000"/>
          </a:bodyPr>
          <a:lstStyle/>
          <a:p>
            <a:pPr marL="0" indent="0">
              <a:buNone/>
            </a:pPr>
            <a:r>
              <a:rPr lang="en-US" altLang="zh-CN" sz="2000"/>
              <a:t>      </a:t>
            </a:r>
            <a:r>
              <a:rPr lang="en-US" altLang="zh-CN" sz="2800"/>
              <a:t> </a:t>
            </a:r>
            <a:r>
              <a:rPr lang="en-US" altLang="zh-CN" sz="2400">
                <a:solidFill>
                  <a:srgbClr val="FF0000"/>
                </a:solidFill>
              </a:rPr>
              <a:t> </a:t>
            </a:r>
            <a:r>
              <a:rPr lang="en-US" altLang="zh-CN" sz="3200">
                <a:solidFill>
                  <a:srgbClr val="FF0000"/>
                </a:solidFill>
              </a:rPr>
              <a:t> </a:t>
            </a:r>
            <a:r>
              <a:rPr lang="en-US" altLang="zh-CN" sz="2400">
                <a:solidFill>
                  <a:srgbClr val="FF0000"/>
                </a:solidFill>
              </a:rPr>
              <a:t>三  写作倡议书的注意事项      </a:t>
            </a:r>
            <a:r>
              <a:rPr lang="en-US" altLang="zh-CN" sz="2400">
                <a:solidFill>
                  <a:srgbClr val="00B050"/>
                </a:solidFill>
              </a:rPr>
              <a:t> </a:t>
            </a:r>
          </a:p>
          <a:p>
            <a:pPr marL="0" indent="0">
              <a:buNone/>
            </a:pPr>
            <a:r>
              <a:rPr lang="en-US" altLang="zh-CN" sz="2400">
                <a:solidFill>
                  <a:srgbClr val="00B050"/>
                </a:solidFill>
              </a:rPr>
              <a:t> </a:t>
            </a:r>
            <a:r>
              <a:rPr lang="en-US" altLang="zh-CN" sz="2400">
                <a:solidFill>
                  <a:srgbClr val="0070C0"/>
                </a:solidFill>
              </a:rPr>
              <a:t>1.从实际出发，实事求是。</a:t>
            </a:r>
          </a:p>
          <a:p>
            <a:pPr marL="0" indent="0">
              <a:buNone/>
            </a:pPr>
            <a:r>
              <a:rPr lang="en-US" altLang="zh-CN" sz="2400">
                <a:solidFill>
                  <a:srgbClr val="0070C0"/>
                </a:solidFill>
              </a:rPr>
              <a:t>提意见、写建议要根据具体问题、实际需要和可能的条件，而不能凭空想象、不着边际地提。这样才有助于改进工作方法，开展有益活动。</a:t>
            </a:r>
          </a:p>
          <a:p>
            <a:pPr marL="0" indent="0">
              <a:buNone/>
            </a:pPr>
            <a:r>
              <a:rPr lang="en-US" altLang="zh-CN" sz="2400">
                <a:solidFill>
                  <a:srgbClr val="0070C0"/>
                </a:solidFill>
              </a:rPr>
              <a:t>2.说话得体，有分寸。</a:t>
            </a:r>
          </a:p>
          <a:p>
            <a:pPr marL="0" indent="0">
              <a:buNone/>
            </a:pPr>
            <a:r>
              <a:rPr lang="en-US" altLang="zh-CN" sz="2400">
                <a:solidFill>
                  <a:srgbClr val="0070C0"/>
                </a:solidFill>
              </a:rPr>
              <a:t>首先，所提意见和建议应当比较准确、比较合理，并且要掌握一定的分寸。意欲晓之以理，首先动之以情，这样写，意见容易被接受，从而到达目的。其次，要使意见和建议在现实条件下行得通，不应该说过头话，也不应该提过高的要求。</a:t>
            </a:r>
            <a:r>
              <a:rPr lang="en-US" altLang="zh-CN">
                <a:solidFill>
                  <a:srgbClr val="0070C0"/>
                </a:solidFill>
              </a:rPr>
              <a:t> </a:t>
            </a:r>
            <a:r>
              <a:rPr lang="en-US" altLang="zh-CN" sz="2400"/>
              <a:t> </a:t>
            </a:r>
          </a:p>
        </p:txBody>
      </p:sp>
    </p:spTree>
    <p:custDataLst>
      <p:tags r:id="rId1"/>
    </p:custData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4555" y="897310"/>
            <a:ext cx="10969200" cy="4759200"/>
          </a:xfrm>
        </p:spPr>
        <p:txBody>
          <a:bodyPr>
            <a:noAutofit/>
          </a:bodyPr>
          <a:lstStyle/>
          <a:p>
            <a:pPr marL="0" indent="0">
              <a:buNone/>
            </a:pPr>
            <a:r>
              <a:rPr lang="en-US" altLang="zh-CN" sz="2000"/>
              <a:t>  </a:t>
            </a:r>
            <a:r>
              <a:rPr lang="en-US" altLang="zh-CN" sz="2800"/>
              <a:t>    </a:t>
            </a:r>
            <a:r>
              <a:rPr lang="en-US" altLang="zh-CN" sz="2400"/>
              <a:t>3.内容具体、清楚、实在。</a:t>
            </a:r>
          </a:p>
          <a:p>
            <a:pPr marL="0" indent="0">
              <a:buNone/>
            </a:pPr>
            <a:r>
              <a:rPr lang="en-US" altLang="zh-CN" sz="2400"/>
              <a:t>建议书的核心部分是所提建议的内容。因此，写建议书不管是分条开列，还是不列条款，都应当把建议的内容写具体、写清楚，使人一目了然。这样领导、机关、单位和个人在考虑和采纳的时候才容易落到实处。切记不要说空话、套话，不要抽象、笼统。</a:t>
            </a:r>
          </a:p>
          <a:p>
            <a:pPr marL="0" indent="0">
              <a:buNone/>
            </a:pPr>
            <a:r>
              <a:rPr lang="en-US" altLang="zh-CN" sz="2400"/>
              <a:t>      4.语言准确、精练。</a:t>
            </a:r>
          </a:p>
          <a:p>
            <a:pPr marL="0" indent="0">
              <a:buNone/>
            </a:pPr>
            <a:r>
              <a:rPr lang="en-US" altLang="zh-CN" sz="2400"/>
              <a:t>建议书是人们发表意见、提出建议的一种工具，因此，语言一定要准确精练，要言简意明地把具体的方法、措施，准确地、一目了然地写出来，而不是过多地分析和论证。</a:t>
            </a:r>
          </a:p>
        </p:txBody>
      </p:sp>
    </p:spTree>
    <p:custDataLst>
      <p:tags r:id="rId1"/>
    </p:custData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8055" y="549965"/>
            <a:ext cx="10969200" cy="4759200"/>
          </a:xfrm>
        </p:spPr>
        <p:txBody>
          <a:bodyPr>
            <a:noAutofit/>
          </a:bodyPr>
          <a:lstStyle/>
          <a:p>
            <a:pPr marL="0" indent="0">
              <a:buNone/>
            </a:pPr>
            <a:r>
              <a:rPr lang="en-US" altLang="zh-CN" sz="2000"/>
              <a:t>     </a:t>
            </a:r>
            <a:r>
              <a:rPr lang="en-US" altLang="zh-CN" sz="2000">
                <a:solidFill>
                  <a:srgbClr val="FF0000"/>
                </a:solidFill>
              </a:rPr>
              <a:t> 　</a:t>
            </a:r>
          </a:p>
          <a:p>
            <a:pPr marL="0" indent="0">
              <a:buNone/>
            </a:pPr>
            <a:r>
              <a:rPr lang="en-US" altLang="zh-CN" sz="2400">
                <a:solidFill>
                  <a:srgbClr val="FF0000"/>
                </a:solidFill>
              </a:rPr>
              <a:t>四 范文引路</a:t>
            </a:r>
          </a:p>
          <a:p>
            <a:pPr marL="0" indent="0">
              <a:buNone/>
            </a:pPr>
            <a:r>
              <a:rPr lang="en-US" altLang="zh-CN" sz="2400">
                <a:solidFill>
                  <a:schemeClr val="tx1"/>
                </a:solidFill>
              </a:rPr>
              <a:t>【例1】阅读下面的文字，按要求写作。</a:t>
            </a:r>
          </a:p>
          <a:p>
            <a:pPr marL="0" indent="0">
              <a:buNone/>
            </a:pPr>
            <a:r>
              <a:rPr lang="en-US" altLang="zh-CN" sz="2400">
                <a:solidFill>
                  <a:schemeClr val="tx1"/>
                </a:solidFill>
              </a:rPr>
              <a:t>       近年来，一些地方在新农村建设或棚户区改造过程中大面积拆迁，建起整齐划一的住宅楼区，在改善居民的居住条件的同时，也产生了一些问题：如农民搬上楼后，离自己的土地远了，农具没处放了；乡村特色没有了。对这些现象，你有什么意见和建议？如何在改善人们的居住条件的情况下，保护、弘扬家乡(社区)文化？请写一封建议书，600个字左右。</a:t>
            </a:r>
          </a:p>
        </p:txBody>
      </p:sp>
    </p:spTree>
    <p:custDataLst>
      <p:tags r:id="rId1"/>
    </p:custData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820" y="0"/>
            <a:ext cx="11326495" cy="6084570"/>
          </a:xfrm>
        </p:spPr>
        <p:txBody>
          <a:bodyPr>
            <a:normAutofit fontScale="80000"/>
          </a:bodyPr>
          <a:lstStyle/>
          <a:p>
            <a:pPr marL="0" indent="0">
              <a:buNone/>
            </a:pPr>
            <a:r>
              <a:rPr lang="en-US" altLang="zh-CN" sz="2000"/>
              <a:t>   </a:t>
            </a:r>
            <a:r>
              <a:rPr lang="zh-CN" altLang="en-US" sz="2500"/>
              <a:t>　</a:t>
            </a:r>
          </a:p>
          <a:p>
            <a:pPr marL="0" indent="0" algn="ctr">
              <a:buNone/>
            </a:pPr>
            <a:r>
              <a:rPr lang="en-US" altLang="zh-CN" sz="4000"/>
              <a:t> 关于家乡文化建设的建议书</a:t>
            </a:r>
          </a:p>
          <a:p>
            <a:pPr marL="0" indent="0" algn="l">
              <a:buNone/>
            </a:pPr>
            <a:r>
              <a:rPr lang="en-US" altLang="zh-CN" sz="2500"/>
              <a:t>尊敬的××镇领导：</a:t>
            </a:r>
          </a:p>
          <a:p>
            <a:pPr marL="0" indent="0" algn="l">
              <a:buNone/>
            </a:pPr>
            <a:r>
              <a:rPr lang="en-US" altLang="zh-CN" sz="2500"/>
              <a:t>         ××镇是一片有着悠久历史、人杰地灵的美丽家园，是一片有着宽厚仁和文明积淀的故土热乡。随着家乡翻天覆地的变化，老百姓物质生活水平的飞速提升，我们镇的文化建设也需进一步发展。</a:t>
            </a:r>
          </a:p>
          <a:p>
            <a:pPr marL="0" indent="0" algn="l">
              <a:buNone/>
            </a:pPr>
            <a:r>
              <a:rPr lang="en-US" altLang="zh-CN" sz="2500"/>
              <a:t>为此，我提出如下几点建议：</a:t>
            </a:r>
          </a:p>
          <a:p>
            <a:pPr marL="0" indent="0" algn="l">
              <a:buNone/>
            </a:pPr>
            <a:r>
              <a:rPr lang="en-US" altLang="zh-CN" sz="2500"/>
              <a:t>        1.加大投入力度，加强城镇文化基础设施建设。</a:t>
            </a:r>
          </a:p>
          <a:p>
            <a:pPr marL="0" indent="0" algn="l">
              <a:buNone/>
            </a:pPr>
            <a:r>
              <a:rPr lang="en-US" altLang="zh-CN" sz="2500"/>
              <a:t>         就目前的经济情况来看，家乡的城镇有能力多建设一些公共文化场所，例如：文化馆、博物馆、阅览室、健身场地等。对于一些非物质文化遗产要加大保护的力度，有关部门还可以建立一个保护体制，鼓励一些新生代去学习和传承那些非物质文化。对一些做得好的团队给予适当的奖励。</a:t>
            </a:r>
          </a:p>
          <a:p>
            <a:pPr marL="0" indent="0" algn="l">
              <a:buNone/>
            </a:pPr>
            <a:endParaRPr lang="en-US" altLang="zh-CN" sz="2500"/>
          </a:p>
        </p:txBody>
      </p:sp>
    </p:spTree>
    <p:custDataLst>
      <p:tags r:id="rId1"/>
    </p:custData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2660" y="452175"/>
            <a:ext cx="10969200" cy="4759200"/>
          </a:xfrm>
        </p:spPr>
        <p:txBody>
          <a:bodyPr>
            <a:normAutofit fontScale="70000"/>
          </a:bodyPr>
          <a:lstStyle/>
          <a:p>
            <a:pPr marL="0" indent="0">
              <a:buNone/>
            </a:pPr>
            <a:r>
              <a:rPr lang="en-US" altLang="zh-CN" sz="2000"/>
              <a:t>        </a:t>
            </a:r>
            <a:r>
              <a:rPr lang="en-US" altLang="zh-CN" sz="3000">
                <a:sym typeface="+mn-ea"/>
              </a:rPr>
              <a:t>2.加大教育的投入力度，大力提高居民的文化素质和水平。</a:t>
            </a:r>
            <a:endParaRPr lang="en-US" altLang="zh-CN" sz="3000"/>
          </a:p>
          <a:p>
            <a:pPr marL="0" indent="0" algn="l">
              <a:buNone/>
            </a:pPr>
            <a:r>
              <a:rPr lang="en-US" altLang="zh-CN" sz="3000">
                <a:sym typeface="+mn-ea"/>
              </a:rPr>
              <a:t>       加快城镇文化建设，就要狠抓教育，完善九年义务教育体制，让更多的孩子有书可读。从而提高居民的文化素质和水平，引导居民群众移风易俗，树立先进的思想观念。加大对青少年文化思想的教育与引导，多举办一些适合他们的文化活动，使他们多接触健康的文化，鄙弃那些低俗落后的文化。</a:t>
            </a:r>
          </a:p>
          <a:p>
            <a:pPr marL="0" indent="0" algn="l">
              <a:buNone/>
            </a:pPr>
            <a:r>
              <a:rPr lang="en-US" altLang="zh-CN" sz="3000">
                <a:sym typeface="+mn-ea"/>
              </a:rPr>
              <a:t>       3.完善城镇文化管理体制。</a:t>
            </a:r>
            <a:endParaRPr lang="en-US" altLang="zh-CN" sz="3000"/>
          </a:p>
          <a:p>
            <a:pPr marL="0" indent="0" algn="l">
              <a:buNone/>
            </a:pPr>
            <a:r>
              <a:rPr lang="en-US" altLang="zh-CN" sz="3000">
                <a:sym typeface="+mn-ea"/>
              </a:rPr>
              <a:t>        要加强对城镇文化市场的管理，保障城镇文化市场健康发展。把城镇文化建设纳入法制化轨道，避免政出多门、管理混乱。城镇文化市场的管理要坚持引导、鼓励与监管并重，既要保护经营者的合法权益，又要加强经营者的监督管理，防止经营者为</a:t>
            </a:r>
          </a:p>
        </p:txBody>
      </p:sp>
    </p:spTree>
    <p:custDataLst>
      <p:tags r:id="rId1"/>
    </p:custData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1650" y="406400"/>
            <a:ext cx="11188700" cy="4759325"/>
          </a:xfrm>
        </p:spPr>
        <p:txBody>
          <a:bodyPr>
            <a:normAutofit fontScale="70000"/>
          </a:bodyPr>
          <a:lstStyle/>
          <a:p>
            <a:pPr marL="0" indent="0">
              <a:buNone/>
            </a:pPr>
            <a:r>
              <a:rPr lang="en-US" altLang="zh-CN" sz="2000"/>
              <a:t>   </a:t>
            </a:r>
            <a:r>
              <a:rPr lang="zh-CN" altLang="en-US" sz="2500"/>
              <a:t>　</a:t>
            </a:r>
          </a:p>
          <a:p>
            <a:pPr marL="0" indent="0" algn="l">
              <a:buNone/>
            </a:pPr>
            <a:r>
              <a:rPr lang="en-US" altLang="zh-CN" sz="3000"/>
              <a:t>了自己盈利而为居民提供不良的文化活动机会和场所。对于一些非法的盈利性文化场所要加大打击力度，必要时要依法进行取缔，从而给居民营造出一个好的环境。</a:t>
            </a:r>
          </a:p>
          <a:p>
            <a:pPr marL="0" indent="0" algn="l">
              <a:buNone/>
            </a:pPr>
            <a:r>
              <a:rPr lang="en-US" altLang="zh-CN" sz="3000"/>
              <a:t>衷心祝愿家乡物质精神文明双发展！</a:t>
            </a:r>
          </a:p>
          <a:p>
            <a:pPr marL="0" indent="0" algn="l">
              <a:buNone/>
            </a:pPr>
            <a:r>
              <a:rPr lang="en-US" altLang="zh-CN" sz="3000"/>
              <a:t>此致</a:t>
            </a:r>
          </a:p>
          <a:p>
            <a:pPr marL="0" indent="0" algn="l">
              <a:buNone/>
            </a:pPr>
            <a:r>
              <a:rPr lang="en-US" altLang="zh-CN" sz="3000"/>
              <a:t>敬礼！</a:t>
            </a:r>
          </a:p>
          <a:p>
            <a:pPr marL="0" indent="0" algn="r">
              <a:buNone/>
            </a:pPr>
            <a:r>
              <a:rPr lang="en-US" altLang="zh-CN" sz="3000"/>
              <a:t>××学校高一学生　×××</a:t>
            </a:r>
          </a:p>
          <a:p>
            <a:pPr marL="0" indent="0" algn="r">
              <a:buNone/>
            </a:pPr>
            <a:r>
              <a:rPr lang="en-US" altLang="zh-CN" sz="3000"/>
              <a:t>×年×月×日</a:t>
            </a:r>
          </a:p>
          <a:p>
            <a:pPr marL="0" indent="0" algn="l">
              <a:buNone/>
            </a:pPr>
            <a:endParaRPr lang="en-US" altLang="zh-CN" sz="3000"/>
          </a:p>
        </p:txBody>
      </p:sp>
    </p:spTree>
    <p:custDataLst>
      <p:tags r:id="rId1"/>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2085" y="471170"/>
            <a:ext cx="11544300" cy="4759325"/>
          </a:xfrm>
        </p:spPr>
        <p:txBody>
          <a:bodyPr>
            <a:noAutofit/>
          </a:bodyPr>
          <a:lstStyle/>
          <a:p>
            <a:pPr marL="0" indent="0">
              <a:buNone/>
            </a:pPr>
            <a:r>
              <a:rPr lang="en-US" altLang="zh-CN" sz="2000"/>
              <a:t> </a:t>
            </a:r>
            <a:r>
              <a:rPr sz="2400"/>
              <a:t>【例2】阅读下面的材料，根据要求写作。</a:t>
            </a:r>
          </a:p>
          <a:p>
            <a:pPr marL="0" indent="0">
              <a:buNone/>
            </a:pPr>
            <a:r>
              <a:rPr lang="en-US" sz="2400"/>
              <a:t>        </a:t>
            </a:r>
            <a:r>
              <a:rPr sz="2400"/>
              <a:t>张富清：在解放战争的枪林弹雨中冲锋在前、浴血疆场、视死如归，转业后为贫困山区奉献一生。于敏：著名核物理学家，填补了我国原子核理论的空白，为氢弹突破作出卓越贡献。屠呦呦：60多年致力于中医药研究实践，研究发现了青蒿素，解决了抗疟治疗失效难题。申纪兰：改革开放以来，为推动老区经济建设和老区人民脱贫攻坚作出巨大贡献。孙家栋、黄旭华、南仁东、王有德、王继才……“一代人有一代人的长征，一代人有一代人的担当。”</a:t>
            </a:r>
          </a:p>
          <a:p>
            <a:pPr marL="0" indent="0">
              <a:buNone/>
            </a:pPr>
            <a:r>
              <a:rPr lang="en-US" sz="2400"/>
              <a:t>        </a:t>
            </a:r>
            <a:r>
              <a:rPr sz="2400"/>
              <a:t>请结合材料内容与社会现实，以清华中学一名学生代表的身份，面向全体同学以“践行楷模精神”为主题写一篇倡议书，告慰楷模，致敬时代，不负青春。要求：自拟标题，自选角度，确定立意；不要套作，不得抄袭；不得泄露个人信息；不少于800字。</a:t>
            </a:r>
          </a:p>
        </p:txBody>
      </p:sp>
    </p:spTree>
    <p:custDataLst>
      <p:tags r:id="rId1"/>
    </p:custData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2270" y="607695"/>
            <a:ext cx="10968990" cy="6450330"/>
          </a:xfrm>
        </p:spPr>
        <p:txBody>
          <a:bodyPr>
            <a:normAutofit fontScale="50000"/>
          </a:bodyPr>
          <a:lstStyle/>
          <a:p>
            <a:pPr marL="0" indent="0">
              <a:buNone/>
            </a:pPr>
            <a:r>
              <a:rPr lang="en-US" altLang="zh-CN" sz="3300">
                <a:sym typeface="+mn-ea"/>
              </a:rPr>
              <a:t> </a:t>
            </a:r>
            <a:r>
              <a:rPr lang="en-US" altLang="zh-CN" sz="3600">
                <a:solidFill>
                  <a:srgbClr val="FF0000"/>
                </a:solidFill>
                <a:sym typeface="+mn-ea"/>
              </a:rPr>
              <a:t> 【写作指导】</a:t>
            </a:r>
          </a:p>
          <a:p>
            <a:pPr marL="0" indent="0">
              <a:buNone/>
            </a:pPr>
            <a:r>
              <a:rPr lang="en-US" altLang="zh-CN" sz="3600">
                <a:solidFill>
                  <a:schemeClr val="tx1"/>
                </a:solidFill>
                <a:sym typeface="+mn-ea"/>
              </a:rPr>
              <a:t>          本题考查学生任务驱动型材料作文写作能力。审材料。在内容方面，“学习楷模，致敬时代，不负青春”是写作目的，“楷模精神”是写作的重点，写作时需要根据材料提供的人物素材，分析归纳楷模精神，比如爱国、敬业、奉献等；写作中必须体现出新时代青年对楷模精神的认识与思考，尤其要突出自己如何践行楷模精神，不负青春。要紧紧围绕个人和时代展开，结合材料内容与社会现实，思考新时代青年如何在楷模精神指引下努力奋斗，致敬时代，不负青春。</a:t>
            </a:r>
          </a:p>
          <a:p>
            <a:pPr marL="0" indent="0">
              <a:buNone/>
            </a:pPr>
            <a:r>
              <a:rPr lang="en-US" altLang="zh-CN" sz="3600">
                <a:solidFill>
                  <a:schemeClr val="tx1"/>
                </a:solidFill>
                <a:sym typeface="+mn-ea"/>
              </a:rPr>
              <a:t>       审任务。本题属典型的任务驱动型作文。文体指令——倡议书；主题指令——践行楷模精神；对象指令——清华中学的同学；内容指令——结合材料内容与社会现实；目的指令——告慰楷模，致敬时代，不负青春。试题将国家勋章、国家荣誉称号获得者和全国道德模范身上的奋斗、实干等精神与新时代青年应该承担的使命有机结合，全面贯彻“立德树人”的教育方针。</a:t>
            </a:r>
          </a:p>
          <a:p>
            <a:pPr marL="0" indent="0">
              <a:buNone/>
            </a:pPr>
            <a:r>
              <a:rPr lang="en-US" altLang="zh-CN" sz="3600">
                <a:solidFill>
                  <a:schemeClr val="tx1"/>
                </a:solidFill>
                <a:sym typeface="+mn-ea"/>
              </a:rPr>
              <a:t>         还有，写作时要注意：“倡议书”有固定的格式，内容上比较接近议论文，在注重说理的同时，还要有富有感染力。</a:t>
            </a:r>
          </a:p>
        </p:txBody>
      </p:sp>
    </p:spTree>
    <p:custDataLst>
      <p:tags r:id="rId1"/>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474415" y="252800"/>
            <a:ext cx="10969200" cy="705600"/>
          </a:xfrm>
        </p:spPr>
        <p:txBody>
          <a:bodyPr>
            <a:normAutofit fontScale="90000"/>
          </a:bodyPr>
          <a:lstStyle/>
          <a:p>
            <a:r>
              <a:rPr lang="zh-CN" altLang="en-US">
                <a:sym typeface="+mn-ea"/>
              </a:rPr>
              <a:t/>
            </a:r>
            <a:br>
              <a:rPr lang="zh-CN" altLang="en-US">
                <a:sym typeface="+mn-ea"/>
              </a:rPr>
            </a:br>
            <a:r>
              <a:rPr lang="zh-CN" altLang="en-US">
                <a:solidFill>
                  <a:srgbClr val="FF0000"/>
                </a:solidFill>
                <a:sym typeface="+mn-ea"/>
              </a:rPr>
              <a:t>　一</a:t>
            </a:r>
            <a:r>
              <a:rPr lang="en-US" altLang="zh-CN">
                <a:solidFill>
                  <a:srgbClr val="FF0000"/>
                </a:solidFill>
                <a:sym typeface="+mn-ea"/>
              </a:rPr>
              <a:t>    </a:t>
            </a:r>
            <a:r>
              <a:rPr lang="zh-CN" altLang="en-US">
                <a:solidFill>
                  <a:srgbClr val="FF0000"/>
                </a:solidFill>
                <a:sym typeface="+mn-ea"/>
              </a:rPr>
              <a:t>对标</a:t>
            </a:r>
            <a:r>
              <a:rPr lang="zh-CN" altLang="en-US">
                <a:solidFill>
                  <a:srgbClr val="FF0000"/>
                </a:solidFill>
              </a:rPr>
              <a:t>教材</a:t>
            </a:r>
          </a:p>
        </p:txBody>
      </p:sp>
      <p:sp>
        <p:nvSpPr>
          <p:cNvPr id="3" name="内容占位符 2"/>
          <p:cNvSpPr>
            <a:spLocks noGrp="1"/>
          </p:cNvSpPr>
          <p:nvPr>
            <p:ph idx="1"/>
          </p:nvPr>
        </p:nvSpPr>
        <p:spPr>
          <a:xfrm>
            <a:off x="1115060" y="1338580"/>
            <a:ext cx="9823450" cy="4759325"/>
          </a:xfrm>
        </p:spPr>
        <p:txBody>
          <a:bodyPr/>
          <a:lstStyle/>
          <a:p>
            <a:endParaRPr lang="zh-CN" altLang="en-US" sz="2400"/>
          </a:p>
          <a:p>
            <a:pPr marL="0" indent="0">
              <a:buNone/>
            </a:pPr>
            <a:r>
              <a:rPr lang="en-US" altLang="zh-CN" sz="2400"/>
              <a:t>      </a:t>
            </a:r>
            <a:r>
              <a:rPr sz="2400"/>
              <a:t>了解家乡的文化生活，参与家乡文化建设，是语文学习向课外的延伸，也是我们的责任。在对家乡文化生活现状进行调查的基础上，参考下面的活动提示，对丰富家乡的文化生活提出建议。</a:t>
            </a:r>
          </a:p>
          <a:p>
            <a:pPr marL="0" indent="0">
              <a:buNone/>
            </a:pPr>
            <a:r>
              <a:rPr lang="en-US" sz="2400">
                <a:solidFill>
                  <a:srgbClr val="FF0000"/>
                </a:solidFill>
              </a:rPr>
              <a:t>       </a:t>
            </a:r>
            <a:r>
              <a:rPr sz="2400">
                <a:solidFill>
                  <a:srgbClr val="FF0000"/>
                </a:solidFill>
              </a:rPr>
              <a:t>解读：“对丰富家乡的文化生活提出建议”，即要求写建议书，又叫倡议书。</a:t>
            </a:r>
          </a:p>
        </p:txBody>
      </p:sp>
    </p:spTree>
    <p:custDataLst>
      <p:tags r:id="rId1"/>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2270" y="607695"/>
            <a:ext cx="10968990" cy="6450330"/>
          </a:xfrm>
        </p:spPr>
        <p:txBody>
          <a:bodyPr>
            <a:normAutofit/>
          </a:bodyPr>
          <a:lstStyle/>
          <a:p>
            <a:pPr marL="0" indent="0">
              <a:buNone/>
            </a:pPr>
            <a:r>
              <a:rPr lang="en-US" altLang="zh-CN" sz="3300">
                <a:sym typeface="+mn-ea"/>
              </a:rPr>
              <a:t> </a:t>
            </a:r>
            <a:r>
              <a:rPr lang="en-US" altLang="zh-CN" sz="3600">
                <a:solidFill>
                  <a:srgbClr val="FF0000"/>
                </a:solidFill>
                <a:sym typeface="+mn-ea"/>
              </a:rPr>
              <a:t> 【参考立意】</a:t>
            </a:r>
          </a:p>
          <a:p>
            <a:pPr marL="0" indent="0">
              <a:buNone/>
            </a:pPr>
            <a:r>
              <a:rPr lang="en-US" altLang="zh-CN" sz="3600">
                <a:solidFill>
                  <a:srgbClr val="FF0000"/>
                </a:solidFill>
                <a:sym typeface="+mn-ea"/>
              </a:rPr>
              <a:t>①传承楷模精神，勇担时代重任；</a:t>
            </a:r>
          </a:p>
          <a:p>
            <a:pPr marL="0" indent="0">
              <a:buNone/>
            </a:pPr>
            <a:r>
              <a:rPr lang="en-US" altLang="zh-CN" sz="3600">
                <a:solidFill>
                  <a:srgbClr val="FF0000"/>
                </a:solidFill>
                <a:sym typeface="+mn-ea"/>
              </a:rPr>
              <a:t>②践行楷模精神，追梦新时代；</a:t>
            </a:r>
          </a:p>
          <a:p>
            <a:pPr marL="0" indent="0">
              <a:buNone/>
            </a:pPr>
            <a:r>
              <a:rPr lang="en-US" altLang="zh-CN" sz="3600">
                <a:solidFill>
                  <a:srgbClr val="FF0000"/>
                </a:solidFill>
                <a:sym typeface="+mn-ea"/>
              </a:rPr>
              <a:t>③担当时代使命，不负伟大时代等等。</a:t>
            </a:r>
          </a:p>
        </p:txBody>
      </p:sp>
    </p:spTree>
    <p:custDataLst>
      <p:tags r:id="rId1"/>
    </p:custData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2270" y="607695"/>
            <a:ext cx="10968990" cy="6450330"/>
          </a:xfrm>
        </p:spPr>
        <p:txBody>
          <a:bodyPr>
            <a:normAutofit fontScale="70000"/>
          </a:bodyPr>
          <a:lstStyle/>
          <a:p>
            <a:pPr marL="0" indent="0">
              <a:buNone/>
            </a:pPr>
            <a:r>
              <a:rPr lang="en-US" altLang="zh-CN" sz="3300">
                <a:sym typeface="+mn-ea"/>
              </a:rPr>
              <a:t> </a:t>
            </a:r>
            <a:r>
              <a:rPr lang="en-US" altLang="zh-CN" sz="3600">
                <a:solidFill>
                  <a:srgbClr val="FF0000"/>
                </a:solidFill>
                <a:sym typeface="+mn-ea"/>
              </a:rPr>
              <a:t> 【</a:t>
            </a:r>
            <a:r>
              <a:rPr lang="zh-CN" altLang="en-US" sz="3600">
                <a:solidFill>
                  <a:srgbClr val="FF0000"/>
                </a:solidFill>
                <a:sym typeface="+mn-ea"/>
              </a:rPr>
              <a:t>参考例文</a:t>
            </a:r>
            <a:r>
              <a:rPr lang="en-US" altLang="zh-CN" sz="3600">
                <a:solidFill>
                  <a:srgbClr val="FF0000"/>
                </a:solidFill>
                <a:sym typeface="+mn-ea"/>
              </a:rPr>
              <a:t>】</a:t>
            </a:r>
          </a:p>
          <a:p>
            <a:pPr marL="0" indent="0" algn="ctr">
              <a:buNone/>
            </a:pPr>
            <a:r>
              <a:rPr lang="en-US" altLang="zh-CN" sz="3600">
                <a:solidFill>
                  <a:schemeClr val="tx1"/>
                </a:solidFill>
                <a:sym typeface="+mn-ea"/>
              </a:rPr>
              <a:t> 践行楷模精神，其中必定有我</a:t>
            </a:r>
          </a:p>
          <a:p>
            <a:pPr marL="0" indent="0">
              <a:buNone/>
            </a:pPr>
            <a:r>
              <a:rPr lang="en-US" altLang="zh-CN" sz="3600">
                <a:solidFill>
                  <a:schemeClr val="tx1"/>
                </a:solidFill>
                <a:sym typeface="+mn-ea"/>
              </a:rPr>
              <a:t>亲爱的同学们：你们好！</a:t>
            </a:r>
          </a:p>
          <a:p>
            <a:pPr marL="0" indent="0">
              <a:buNone/>
            </a:pPr>
            <a:r>
              <a:rPr lang="en-US" altLang="zh-CN" sz="3600">
                <a:solidFill>
                  <a:schemeClr val="tx1"/>
                </a:solidFill>
                <a:sym typeface="+mn-ea"/>
              </a:rPr>
              <a:t>         在实现中华民族伟大复兴的历史征程中，一批又一批的建设者，坚守岗位，默默奉献，将青春献给平凡的工作岗位，将热血献给祖国的建设事业。英雄楷模是祖国的骄傲，是民族的脊梁，他们为了祖国的繁荣富强，为了人民的富裕幸福，为了社会的和谐发展，燃烧青春，奉献自我。他们用实际行动告诉我们，只要有一种精神在激励，只要有一种信仰在坚持，平凡也能造就伟大，他们身上这种精神值得我们永远学习。作为新时代的学生，在此，我特向大家发出倡议：争做新时代青年，践行楷模精神。</a:t>
            </a:r>
          </a:p>
        </p:txBody>
      </p:sp>
    </p:spTree>
    <p:custDataLst>
      <p:tags r:id="rId1"/>
    </p:custData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63855" y="726440"/>
            <a:ext cx="10968990" cy="6450330"/>
          </a:xfrm>
        </p:spPr>
        <p:txBody>
          <a:bodyPr>
            <a:normAutofit/>
          </a:bodyPr>
          <a:lstStyle/>
          <a:p>
            <a:pPr marL="0" indent="0">
              <a:buNone/>
            </a:pPr>
            <a:r>
              <a:rPr lang="en-US" altLang="zh-CN" sz="3300">
                <a:sym typeface="+mn-ea"/>
              </a:rPr>
              <a:t> </a:t>
            </a:r>
            <a:r>
              <a:rPr lang="en-US" altLang="zh-CN" sz="3600">
                <a:solidFill>
                  <a:srgbClr val="FF0000"/>
                </a:solidFill>
                <a:sym typeface="+mn-ea"/>
              </a:rPr>
              <a:t>     </a:t>
            </a:r>
            <a:r>
              <a:rPr lang="en-US" altLang="zh-CN" sz="2800">
                <a:solidFill>
                  <a:srgbClr val="FF0000"/>
                </a:solidFill>
                <a:sym typeface="+mn-ea"/>
              </a:rPr>
              <a:t>我们要践行楷模爱国奉献的精神。</a:t>
            </a:r>
            <a:r>
              <a:rPr lang="en-US" altLang="zh-CN" sz="2800">
                <a:solidFill>
                  <a:schemeClr val="tx1"/>
                </a:solidFill>
                <a:sym typeface="+mn-ea"/>
              </a:rPr>
              <a:t>爱国不是抽象虚无的，它是-种让我们战胜挫折困难的信仰，一种让我们立足本职工作的力量。核物理专家于敏，秉承精忠报国，强我国防的信念，在茫茫戈壁，默默耕耘。原子弹和氢弹研制成功，让中华民族肩膀硬朗起来。我们也要将我们的人生追求和祖国的发展需要结合起来，为国家的发展奉献青春。</a:t>
            </a:r>
          </a:p>
        </p:txBody>
      </p:sp>
    </p:spTree>
    <p:custDataLst>
      <p:tags r:id="rId1"/>
    </p:custData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63855" y="726440"/>
            <a:ext cx="10968990" cy="6450330"/>
          </a:xfrm>
        </p:spPr>
        <p:txBody>
          <a:bodyPr>
            <a:normAutofit/>
          </a:bodyPr>
          <a:lstStyle/>
          <a:p>
            <a:pPr marL="0" indent="0">
              <a:buNone/>
            </a:pPr>
            <a:r>
              <a:rPr lang="en-US" altLang="zh-CN" sz="3300">
                <a:sym typeface="+mn-ea"/>
              </a:rPr>
              <a:t> </a:t>
            </a:r>
            <a:r>
              <a:rPr lang="en-US" altLang="zh-CN" sz="3600">
                <a:solidFill>
                  <a:srgbClr val="FF0000"/>
                </a:solidFill>
                <a:sym typeface="+mn-ea"/>
              </a:rPr>
              <a:t>     </a:t>
            </a:r>
            <a:r>
              <a:rPr lang="en-US" altLang="zh-CN" sz="2800">
                <a:solidFill>
                  <a:srgbClr val="FF0000"/>
                </a:solidFill>
                <a:sym typeface="+mn-ea"/>
              </a:rPr>
              <a:t>我们要践行楷模爱岗敬业的精神</a:t>
            </a:r>
            <a:r>
              <a:rPr lang="en-US" altLang="zh-CN" sz="2800">
                <a:sym typeface="+mn-ea"/>
              </a:rPr>
              <a:t>。新时代领路人说，英雄来自平凡，平凡能出英雄，只要每个人在平凡岗位上坚守，爱岗敬业，认真负责，就能做出不一般的成绩。屠呦呦六十多年致力于中药研制，提炼出了青蒿素，拯救天下苍生；黄旭华隐姓埋名三十多年，兢兢业业，硬是用核潜艇筑起中国海防的铜墙铁壁；申纪兰身为人大代表，秉持人民代表的精神信仰，奔走在扶贫为民的前线，为扶贫工作做出巨大贡献。他们在普通的岗位上做出了非凡业绩，我们要向他们学习，践行他们爱岗敬业的精神。</a:t>
            </a:r>
          </a:p>
        </p:txBody>
      </p:sp>
    </p:spTree>
    <p:custDataLst>
      <p:tags r:id="rId1"/>
    </p:custData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2745" y="296545"/>
            <a:ext cx="11471275" cy="6450330"/>
          </a:xfrm>
        </p:spPr>
        <p:txBody>
          <a:bodyPr>
            <a:normAutofit fontScale="90000" lnSpcReduction="10000"/>
          </a:bodyPr>
          <a:lstStyle/>
          <a:p>
            <a:pPr marL="0" indent="0">
              <a:buNone/>
            </a:pPr>
            <a:r>
              <a:rPr lang="en-US" altLang="zh-CN" sz="3300">
                <a:sym typeface="+mn-ea"/>
              </a:rPr>
              <a:t> </a:t>
            </a:r>
            <a:r>
              <a:rPr lang="en-US" altLang="zh-CN" sz="3600">
                <a:solidFill>
                  <a:srgbClr val="FF0000"/>
                </a:solidFill>
                <a:sym typeface="+mn-ea"/>
              </a:rPr>
              <a:t>      </a:t>
            </a:r>
            <a:r>
              <a:rPr lang="en-US" altLang="zh-CN" sz="2800">
                <a:solidFill>
                  <a:srgbClr val="FF0000"/>
                </a:solidFill>
                <a:sym typeface="+mn-ea"/>
              </a:rPr>
              <a:t>我们要践行楷模坚守信仰的精神。</a:t>
            </a:r>
            <a:r>
              <a:rPr lang="en-US" altLang="zh-CN" sz="2800">
                <a:sym typeface="+mn-ea"/>
              </a:rPr>
              <a:t>爱国奉献，是一种无声的坚守。沙海茫茫， 狂风肆虐，王友德却在此扎根四十年，秉承着为国为民治沙的信仰，把一片一片荒漠变成绿洲，守护了生态环境，富裕了当地百姓，沙海中的片片绿意，正是-种爱国奉献的坚定信仰。大海无垠，国旗飘飘，王继才夫妇坚守开山岛三十二年，为祖国守岛，为人民护海，让一座孤岛成为守卫祖国的海防前线，他们每天升起的不仅是一-面国旗，更是一种矢志不渝的信仰。</a:t>
            </a:r>
          </a:p>
          <a:p>
            <a:pPr marL="0" indent="0">
              <a:buNone/>
            </a:pPr>
            <a:r>
              <a:rPr lang="en-US" altLang="zh-CN" sz="2800">
                <a:sym typeface="+mn-ea"/>
              </a:rPr>
              <a:t>         同学们，热爱祖国才能勇敢担当，志存高远才能斗志无穷，好好学习才能有所作为。让我们在心中埋下热爱国家的种子，把自己的理想。同祖国的前途、把自己的人生同民族的命运紧密联系在一起，努力学习，天天向上，践行楷模精神，勇敢担负起国家富强、民族复兴的重任！</a:t>
            </a:r>
          </a:p>
          <a:p>
            <a:pPr marL="0" indent="0" algn="r">
              <a:buNone/>
            </a:pPr>
            <a:r>
              <a:rPr lang="en-US" altLang="zh-CN" sz="2800">
                <a:sym typeface="+mn-ea"/>
              </a:rPr>
              <a:t>倡议人：清华中学XXX</a:t>
            </a:r>
          </a:p>
          <a:p>
            <a:pPr marL="0" indent="0" algn="r">
              <a:buNone/>
            </a:pPr>
            <a:r>
              <a:rPr lang="en-US" altLang="zh-CN" sz="2800">
                <a:sym typeface="+mn-ea"/>
              </a:rPr>
              <a:t>2022年X月X日</a:t>
            </a:r>
          </a:p>
        </p:txBody>
      </p:sp>
    </p:spTree>
    <p:custDataLst>
      <p:tags r:id="rId1"/>
    </p:custData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46475" y="471225"/>
            <a:ext cx="10969200" cy="4759200"/>
          </a:xfrm>
        </p:spPr>
        <p:txBody>
          <a:bodyPr>
            <a:normAutofit lnSpcReduction="10000"/>
          </a:bodyPr>
          <a:lstStyle/>
          <a:p>
            <a:pPr marL="0" indent="0">
              <a:buNone/>
            </a:pPr>
            <a:r>
              <a:rPr lang="en-US" altLang="zh-CN" sz="2000"/>
              <a:t> </a:t>
            </a:r>
            <a:endParaRPr lang="zh-CN" altLang="en-US" sz="2000"/>
          </a:p>
          <a:p>
            <a:pPr marL="0" indent="0" algn="l">
              <a:buNone/>
            </a:pPr>
            <a:r>
              <a:rPr lang="zh-CN" altLang="en-US" sz="2000">
                <a:solidFill>
                  <a:srgbClr val="FF0000"/>
                </a:solidFill>
              </a:rPr>
              <a:t>　</a:t>
            </a:r>
            <a:r>
              <a:rPr sz="3600">
                <a:solidFill>
                  <a:srgbClr val="FF0000"/>
                </a:solidFill>
              </a:rPr>
              <a:t>三  运用技法，实战演练</a:t>
            </a:r>
          </a:p>
          <a:p>
            <a:pPr marL="0" indent="0" algn="l">
              <a:buNone/>
            </a:pPr>
            <a:r>
              <a:rPr sz="3200">
                <a:solidFill>
                  <a:schemeClr val="tx1"/>
                </a:solidFill>
              </a:rPr>
              <a:t>1.微写作，练练手</a:t>
            </a:r>
          </a:p>
          <a:p>
            <a:pPr marL="0" indent="0" algn="l">
              <a:buNone/>
            </a:pPr>
            <a:r>
              <a:rPr sz="3200">
                <a:solidFill>
                  <a:schemeClr val="tx1"/>
                </a:solidFill>
              </a:rPr>
              <a:t>我校为倡导健康文明的生活方式，向全体师生发起“营造无烟环境，共享健康生活”的倡议，请你为此拟一封倡议书，只写正文，不超过150 个字。</a:t>
            </a:r>
          </a:p>
          <a:p>
            <a:pPr marL="0" indent="0" algn="l">
              <a:buNone/>
            </a:pPr>
            <a:endParaRPr sz="3200">
              <a:solidFill>
                <a:schemeClr val="tx1"/>
              </a:solidFill>
            </a:endParaRPr>
          </a:p>
        </p:txBody>
      </p:sp>
    </p:spTree>
    <p:custDataLst>
      <p:tags r:id="rId1"/>
    </p:custData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46475" y="471225"/>
            <a:ext cx="10969200" cy="4759200"/>
          </a:xfrm>
        </p:spPr>
        <p:txBody>
          <a:bodyPr>
            <a:normAutofit lnSpcReduction="20000"/>
          </a:bodyPr>
          <a:lstStyle/>
          <a:p>
            <a:pPr marL="0" indent="0" algn="l">
              <a:buNone/>
            </a:pPr>
            <a:r>
              <a:rPr lang="en-US" altLang="zh-CN" sz="2000"/>
              <a:t>  </a:t>
            </a:r>
            <a:r>
              <a:rPr sz="3200">
                <a:solidFill>
                  <a:srgbClr val="FF0000"/>
                </a:solidFill>
                <a:sym typeface="+mn-ea"/>
              </a:rPr>
              <a:t>示例</a:t>
            </a:r>
            <a:r>
              <a:rPr lang="zh-CN" sz="3200">
                <a:solidFill>
                  <a:srgbClr val="FF0000"/>
                </a:solidFill>
                <a:sym typeface="+mn-ea"/>
              </a:rPr>
              <a:t>：</a:t>
            </a:r>
            <a:endParaRPr sz="3200">
              <a:solidFill>
                <a:srgbClr val="FF0000"/>
              </a:solidFill>
              <a:sym typeface="+mn-ea"/>
            </a:endParaRPr>
          </a:p>
          <a:p>
            <a:pPr marL="0" indent="0" algn="l">
              <a:buNone/>
            </a:pPr>
            <a:r>
              <a:rPr lang="en-US" sz="2800">
                <a:solidFill>
                  <a:schemeClr val="tx1"/>
                </a:solidFill>
                <a:sym typeface="+mn-ea"/>
              </a:rPr>
              <a:t>        </a:t>
            </a:r>
            <a:r>
              <a:rPr sz="2800">
                <a:solidFill>
                  <a:schemeClr val="tx1"/>
                </a:solidFill>
                <a:sym typeface="+mn-ea"/>
              </a:rPr>
              <a:t>为倡导健康文明的生活方式，我们发起“营造无烟环境，共享健康生活”的倡议：</a:t>
            </a:r>
          </a:p>
          <a:p>
            <a:pPr marL="0" indent="0" algn="l">
              <a:buNone/>
            </a:pPr>
            <a:r>
              <a:rPr sz="2800">
                <a:solidFill>
                  <a:schemeClr val="tx1"/>
                </a:solidFill>
                <a:sym typeface="+mn-ea"/>
              </a:rPr>
              <a:t> </a:t>
            </a:r>
            <a:r>
              <a:rPr lang="en-US" sz="2800">
                <a:solidFill>
                  <a:schemeClr val="tx1"/>
                </a:solidFill>
                <a:sym typeface="+mn-ea"/>
              </a:rPr>
              <a:t>    </a:t>
            </a:r>
            <a:r>
              <a:rPr sz="2800">
                <a:solidFill>
                  <a:schemeClr val="tx1"/>
                </a:solidFill>
                <a:sym typeface="+mn-ea"/>
              </a:rPr>
              <a:t>（1）做一个践行者，公共场所不吸烟。</a:t>
            </a:r>
          </a:p>
          <a:p>
            <a:pPr marL="0" indent="0" algn="l">
              <a:buNone/>
            </a:pPr>
            <a:r>
              <a:rPr sz="2800">
                <a:solidFill>
                  <a:schemeClr val="tx1"/>
                </a:solidFill>
                <a:sym typeface="+mn-ea"/>
              </a:rPr>
              <a:t> </a:t>
            </a:r>
            <a:r>
              <a:rPr lang="en-US" sz="2800">
                <a:solidFill>
                  <a:schemeClr val="tx1"/>
                </a:solidFill>
                <a:sym typeface="+mn-ea"/>
              </a:rPr>
              <a:t>   </a:t>
            </a:r>
            <a:r>
              <a:rPr sz="2800">
                <a:solidFill>
                  <a:schemeClr val="tx1"/>
                </a:solidFill>
                <a:sym typeface="+mn-ea"/>
              </a:rPr>
              <a:t>（2）做一个引领者，传播健康新风尚，不递烟，不送烟。</a:t>
            </a:r>
          </a:p>
          <a:p>
            <a:pPr marL="0" indent="0" algn="l">
              <a:buNone/>
            </a:pPr>
            <a:r>
              <a:rPr sz="2800">
                <a:solidFill>
                  <a:schemeClr val="tx1"/>
                </a:solidFill>
                <a:sym typeface="+mn-ea"/>
              </a:rPr>
              <a:t> </a:t>
            </a:r>
            <a:r>
              <a:rPr lang="en-US" sz="2800">
                <a:solidFill>
                  <a:schemeClr val="tx1"/>
                </a:solidFill>
                <a:sym typeface="+mn-ea"/>
              </a:rPr>
              <a:t>  </a:t>
            </a:r>
            <a:r>
              <a:rPr sz="2800">
                <a:solidFill>
                  <a:schemeClr val="tx1"/>
                </a:solidFill>
                <a:sym typeface="+mn-ea"/>
              </a:rPr>
              <a:t>（3）做一个监督者，劝阻和制止他人在公共场所吸烟。</a:t>
            </a:r>
          </a:p>
          <a:p>
            <a:pPr marL="0" indent="0" algn="l">
              <a:buNone/>
            </a:pPr>
            <a:r>
              <a:rPr sz="2800">
                <a:solidFill>
                  <a:schemeClr val="tx1"/>
                </a:solidFill>
                <a:sym typeface="+mn-ea"/>
              </a:rPr>
              <a:t> </a:t>
            </a:r>
            <a:r>
              <a:rPr lang="en-US" sz="2800">
                <a:solidFill>
                  <a:schemeClr val="tx1"/>
                </a:solidFill>
                <a:sym typeface="+mn-ea"/>
              </a:rPr>
              <a:t>  </a:t>
            </a:r>
            <a:r>
              <a:rPr sz="2800">
                <a:solidFill>
                  <a:schemeClr val="tx1"/>
                </a:solidFill>
                <a:sym typeface="+mn-ea"/>
              </a:rPr>
              <a:t>（4）做一个宣传者，积极宣传吸烟的危害。让我们携起手来，从自身做起，从现在做起，珍爱生命，拒绝吸烟。</a:t>
            </a:r>
          </a:p>
        </p:txBody>
      </p:sp>
    </p:spTree>
    <p:custDataLst>
      <p:tags r:id="rId1"/>
    </p:custData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97275" y="744910"/>
            <a:ext cx="10969200" cy="4759200"/>
          </a:xfrm>
        </p:spPr>
        <p:txBody>
          <a:bodyPr>
            <a:normAutofit fontScale="90000" lnSpcReduction="10000"/>
          </a:bodyPr>
          <a:lstStyle/>
          <a:p>
            <a:pPr marL="0" indent="0">
              <a:buNone/>
            </a:pPr>
            <a:r>
              <a:rPr lang="en-US" altLang="zh-CN" sz="2000"/>
              <a:t> </a:t>
            </a:r>
            <a:r>
              <a:rPr lang="en-US" altLang="zh-CN" sz="3600">
                <a:solidFill>
                  <a:srgbClr val="FF0000"/>
                </a:solidFill>
              </a:rPr>
              <a:t>  2.整篇作文训练</a:t>
            </a:r>
            <a:endParaRPr lang="en-US" altLang="zh-CN" sz="2000"/>
          </a:p>
          <a:p>
            <a:pPr marL="0" indent="0">
              <a:buNone/>
            </a:pPr>
            <a:r>
              <a:rPr sz="2400"/>
              <a:t>阅读下面的材料，根据要求写作。</a:t>
            </a:r>
          </a:p>
          <a:p>
            <a:pPr marL="0" indent="0">
              <a:buNone/>
            </a:pPr>
            <a:r>
              <a:rPr lang="en-US" sz="2400"/>
              <a:t>        </a:t>
            </a:r>
            <a:r>
              <a:rPr sz="2400"/>
              <a:t>时节如流，岁月不居。凛冬已至，不知不觉间，我们已走过了高中生涯的第一个100天，而伴随日渐变冷的天气，同学们在学习上也逐渐失去了最初砥砺奋发的志气，变得懒惰、散漫。“听课不积极，作业出问题”、“难题不去问，学渣堆里混”、“作业完不成，游戏是大神”、“逢考就想睡，管他错与对”、“干啥啥不行，瞌睡第一名”……这些听来荒诞的顺口溜。却已成为部分同学在校状态的真实写照。</a:t>
            </a:r>
          </a:p>
          <a:p>
            <a:pPr marL="0" indent="0">
              <a:buNone/>
            </a:pPr>
            <a:r>
              <a:rPr sz="2400"/>
              <a:t>  </a:t>
            </a:r>
            <a:r>
              <a:rPr lang="en-US" sz="2400"/>
              <a:t>        </a:t>
            </a:r>
            <a:r>
              <a:rPr sz="2400"/>
              <a:t>为鼓舞同学们的学习士气，革除学习上的不良风气，培养勤学好问、见贤思齐的优良学风，学校现拟广泛征集同学们的意见。请你针对以上现象，写一篇不少于800字的倡议书，体现你的认识与思考，并提出希望和建议。</a:t>
            </a:r>
          </a:p>
        </p:txBody>
      </p:sp>
    </p:spTree>
    <p:custDataLst>
      <p:tags r:id="rId1"/>
    </p:custData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97275" y="744910"/>
            <a:ext cx="10969200" cy="4759200"/>
          </a:xfrm>
        </p:spPr>
        <p:txBody>
          <a:bodyPr>
            <a:normAutofit/>
          </a:bodyPr>
          <a:lstStyle/>
          <a:p>
            <a:pPr marL="0" indent="0">
              <a:buNone/>
            </a:pPr>
            <a:r>
              <a:rPr lang="en-US" altLang="zh-CN" sz="2800">
                <a:solidFill>
                  <a:srgbClr val="FF0000"/>
                </a:solidFill>
              </a:rPr>
              <a:t> </a:t>
            </a:r>
            <a:r>
              <a:rPr sz="2400">
                <a:solidFill>
                  <a:srgbClr val="FF0000"/>
                </a:solidFill>
              </a:rPr>
              <a:t>【审题指导】</a:t>
            </a:r>
          </a:p>
          <a:p>
            <a:pPr marL="0" indent="0">
              <a:buNone/>
            </a:pPr>
            <a:r>
              <a:rPr lang="en-US" sz="2400"/>
              <a:t>       </a:t>
            </a:r>
            <a:r>
              <a:rPr sz="2400"/>
              <a:t>原题中用顺口溜列举了同学们在学习上也逐渐失去了最初砥砺奋发的志气，变得懒惰、散漫的现象。写作任务是针对这种现象，写一篇倡议书，体现你的认识与思考，并提出希望和建议。</a:t>
            </a:r>
          </a:p>
          <a:p>
            <a:pPr marL="0" indent="0">
              <a:buNone/>
            </a:pPr>
            <a:r>
              <a:rPr lang="en-US" sz="2400"/>
              <a:t>        </a:t>
            </a:r>
            <a:r>
              <a:rPr sz="2400"/>
              <a:t>这个写作任务中最重要的信息就是“体现你的认识与思考”，你的认识和思考应该体现在你对以上现象产生的认识和思考，以及制定相应措施的认识与思考，作此题最容易出现的问题是一、只写倡议，不写对现象的分析，造成倡议没有针对性，不解决题目中出现的问题。二、倡议空泛，凌空虚蹈，不可操作。</a:t>
            </a:r>
          </a:p>
        </p:txBody>
      </p:sp>
    </p:spTree>
    <p:custDataLst>
      <p:tags r:id="rId1"/>
    </p:custData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11575" y="384880"/>
            <a:ext cx="10969200" cy="705600"/>
          </a:xfrm>
        </p:spPr>
        <p:txBody>
          <a:bodyPr>
            <a:normAutofit fontScale="90000"/>
          </a:bodyPr>
          <a:lstStyle/>
          <a:p>
            <a:r>
              <a:rPr lang="zh-CN" altLang="en-US">
                <a:sym typeface="+mn-ea"/>
              </a:rPr>
              <a:t/>
            </a:r>
            <a:br>
              <a:rPr lang="zh-CN" altLang="en-US">
                <a:sym typeface="+mn-ea"/>
              </a:rPr>
            </a:br>
            <a:r>
              <a:rPr lang="zh-CN" altLang="en-US"/>
              <a:t/>
            </a:r>
            <a:br>
              <a:rPr lang="zh-CN" altLang="en-US"/>
            </a:br>
            <a:endParaRPr lang="zh-CN" altLang="en-US"/>
          </a:p>
        </p:txBody>
      </p:sp>
      <p:sp>
        <p:nvSpPr>
          <p:cNvPr id="3" name="内容占位符 2"/>
          <p:cNvSpPr>
            <a:spLocks noGrp="1"/>
          </p:cNvSpPr>
          <p:nvPr>
            <p:ph idx="1"/>
          </p:nvPr>
        </p:nvSpPr>
        <p:spPr>
          <a:xfrm>
            <a:off x="611505" y="628015"/>
            <a:ext cx="10187940" cy="4759325"/>
          </a:xfrm>
        </p:spPr>
        <p:txBody>
          <a:bodyPr>
            <a:normAutofit fontScale="60000"/>
          </a:bodyPr>
          <a:lstStyle/>
          <a:p>
            <a:pPr marL="0" indent="0">
              <a:buNone/>
            </a:pPr>
            <a:r>
              <a:rPr lang="en-US" altLang="zh-CN" sz="3400">
                <a:solidFill>
                  <a:schemeClr val="tx1"/>
                </a:solidFill>
              </a:rPr>
              <a:t>       </a:t>
            </a:r>
            <a:r>
              <a:rPr lang="zh-CN" altLang="en-US" sz="3400">
                <a:solidFill>
                  <a:schemeClr val="tx1"/>
                </a:solidFill>
              </a:rPr>
              <a:t>由现象到本质，要分析出厌学心理，“高中生涯的第一个100天，”意味着新鲜期过去了，好奇心淡化，热情降低，“善始者实蕃，克终者盖寡。”不能坚持。</a:t>
            </a:r>
          </a:p>
          <a:p>
            <a:pPr marL="0" indent="0">
              <a:buNone/>
            </a:pPr>
            <a:r>
              <a:rPr lang="en-US" altLang="zh-CN" sz="3400">
                <a:solidFill>
                  <a:schemeClr val="tx1"/>
                </a:solidFill>
              </a:rPr>
              <a:t>        </a:t>
            </a:r>
            <a:r>
              <a:rPr lang="zh-CN" altLang="en-US" sz="3400">
                <a:solidFill>
                  <a:schemeClr val="tx1"/>
                </a:solidFill>
              </a:rPr>
              <a:t>而伴随日渐变冷的天气，同学们在学习上也逐渐失去了最初砥砺奋发的志气，变得懒惰、散漫。意味着厌学有客观环境的影响：天气冷、周围同学的负面影响，游戏的诱惑；有主观的原因：怕吃苦、畏难、贪图舒适、自制能力差。</a:t>
            </a:r>
          </a:p>
          <a:p>
            <a:pPr marL="0" indent="0">
              <a:buNone/>
            </a:pPr>
            <a:r>
              <a:rPr lang="en-US" altLang="zh-CN" sz="3400">
                <a:solidFill>
                  <a:schemeClr val="tx1"/>
                </a:solidFill>
              </a:rPr>
              <a:t>        </a:t>
            </a:r>
            <a:r>
              <a:rPr lang="zh-CN" altLang="en-US" sz="3400">
                <a:solidFill>
                  <a:schemeClr val="tx1"/>
                </a:solidFill>
              </a:rPr>
              <a:t>分析出以上的原因之后还要考虑到要怎样劝说才有警醒效果，有这些现象的同学习气不是一天两天养成的，如何才能让他们恍然大悟，填补他们的认识盲区，这是非常关键的，如果泛泛说教，是不能震撼他们的，如何让他们清醒地认识自己，也准确地认识环境。这是写好这份倡议书的关键。射箭要看靶子，弹琴要有对象，对厌学的人说出他们想要听到的话，让他们听了之后恍然大悟，突破认知盲区，提高认识水平的话，才能言之有效。  </a:t>
            </a:r>
          </a:p>
        </p:txBody>
      </p:sp>
    </p:spTree>
    <p:custDataLst>
      <p:tags r:id="rId1"/>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398780" y="111760"/>
            <a:ext cx="3818890" cy="705485"/>
          </a:xfrm>
        </p:spPr>
        <p:txBody>
          <a:bodyPr>
            <a:normAutofit/>
          </a:bodyPr>
          <a:lstStyle/>
          <a:p>
            <a:r>
              <a:rPr lang="zh-CN" altLang="en-US">
                <a:sym typeface="+mn-ea"/>
              </a:rPr>
              <a:t>　</a:t>
            </a:r>
            <a:r>
              <a:rPr lang="zh-CN" altLang="en-US">
                <a:gradFill>
                  <a:gsLst>
                    <a:gs pos="0">
                      <a:srgbClr val="012D86"/>
                    </a:gs>
                    <a:gs pos="100000">
                      <a:srgbClr val="0E2557"/>
                    </a:gs>
                  </a:gsLst>
                  <a:lin scaled="0"/>
                </a:gradFill>
                <a:sym typeface="+mn-ea"/>
              </a:rPr>
              <a:t>二  训练方案 </a:t>
            </a:r>
          </a:p>
        </p:txBody>
      </p:sp>
      <p:sp>
        <p:nvSpPr>
          <p:cNvPr id="3" name="内容占位符 2"/>
          <p:cNvSpPr>
            <a:spLocks noGrp="1"/>
          </p:cNvSpPr>
          <p:nvPr>
            <p:ph idx="1"/>
          </p:nvPr>
        </p:nvSpPr>
        <p:spPr>
          <a:xfrm>
            <a:off x="587375" y="1326515"/>
            <a:ext cx="11017250" cy="5625465"/>
          </a:xfrm>
        </p:spPr>
        <p:txBody>
          <a:bodyPr>
            <a:normAutofit/>
          </a:bodyPr>
          <a:lstStyle/>
          <a:p>
            <a:pPr marL="0" indent="0">
              <a:buNone/>
            </a:pPr>
            <a:r>
              <a:rPr lang="zh-CN" altLang="en-US"/>
              <a:t>　</a:t>
            </a:r>
            <a:r>
              <a:rPr lang="zh-CN" altLang="en-US" sz="2800">
                <a:gradFill>
                  <a:gsLst>
                    <a:gs pos="0">
                      <a:srgbClr val="012D86"/>
                    </a:gs>
                    <a:gs pos="100000">
                      <a:srgbClr val="0E2557"/>
                    </a:gs>
                  </a:gsLst>
                  <a:lin scaled="0"/>
                </a:gradFill>
              </a:rPr>
              <a:t>一、了解定义，把握特征</a:t>
            </a:r>
          </a:p>
          <a:p>
            <a:pPr marL="0" indent="0">
              <a:buNone/>
            </a:pPr>
            <a:r>
              <a:rPr lang="zh-CN" altLang="en-US" sz="2800">
                <a:solidFill>
                  <a:srgbClr val="FF0000"/>
                </a:solidFill>
              </a:rPr>
              <a:t>倡议书（建议书）</a:t>
            </a:r>
          </a:p>
          <a:p>
            <a:pPr marL="0" indent="0">
              <a:buNone/>
            </a:pPr>
            <a:r>
              <a:rPr lang="en-US" altLang="zh-CN" sz="2800">
                <a:solidFill>
                  <a:srgbClr val="FF0000"/>
                </a:solidFill>
              </a:rPr>
              <a:t>     </a:t>
            </a:r>
            <a:r>
              <a:rPr lang="zh-CN" altLang="en-US" sz="2800">
                <a:gradFill>
                  <a:gsLst>
                    <a:gs pos="0">
                      <a:srgbClr val="012D86"/>
                    </a:gs>
                    <a:gs pos="100000">
                      <a:srgbClr val="0E2557"/>
                    </a:gs>
                  </a:gsLst>
                  <a:lin scaled="0"/>
                </a:gradFill>
              </a:rPr>
              <a:t> 建议书是个人、单位和有关方面，为了开展某项工作，完成某项任务或进行某种活动而倡议大家一起做什么事情，或提出合理化的意见、建议时使用的一种文体，也叫倡议书、意见书。</a:t>
            </a:r>
          </a:p>
        </p:txBody>
      </p:sp>
    </p:spTree>
    <p:custDataLst>
      <p:tags r:id="rId1"/>
    </p:custData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11575" y="384880"/>
            <a:ext cx="10969200" cy="705600"/>
          </a:xfrm>
        </p:spPr>
        <p:txBody>
          <a:bodyPr>
            <a:normAutofit fontScale="90000"/>
          </a:bodyPr>
          <a:lstStyle/>
          <a:p>
            <a:r>
              <a:rPr lang="zh-CN" altLang="en-US">
                <a:sym typeface="+mn-ea"/>
              </a:rPr>
              <a:t/>
            </a:r>
            <a:br>
              <a:rPr lang="zh-CN" altLang="en-US">
                <a:sym typeface="+mn-ea"/>
              </a:rPr>
            </a:br>
            <a:r>
              <a:rPr lang="zh-CN" altLang="en-US"/>
              <a:t/>
            </a:r>
            <a:br>
              <a:rPr lang="zh-CN" altLang="en-US"/>
            </a:br>
            <a:endParaRPr lang="zh-CN" altLang="en-US"/>
          </a:p>
        </p:txBody>
      </p:sp>
      <p:sp>
        <p:nvSpPr>
          <p:cNvPr id="3" name="内容占位符 2"/>
          <p:cNvSpPr>
            <a:spLocks noGrp="1"/>
          </p:cNvSpPr>
          <p:nvPr>
            <p:ph idx="1"/>
          </p:nvPr>
        </p:nvSpPr>
        <p:spPr>
          <a:xfrm>
            <a:off x="611505" y="628015"/>
            <a:ext cx="10187940" cy="4759325"/>
          </a:xfrm>
        </p:spPr>
        <p:txBody>
          <a:bodyPr>
            <a:normAutofit fontScale="60000"/>
          </a:bodyPr>
          <a:lstStyle/>
          <a:p>
            <a:pPr marL="0" indent="0">
              <a:buNone/>
            </a:pPr>
            <a:r>
              <a:rPr lang="en-US" altLang="zh-CN" sz="3400">
                <a:solidFill>
                  <a:schemeClr val="tx1"/>
                </a:solidFill>
              </a:rPr>
              <a:t>      </a:t>
            </a:r>
            <a:r>
              <a:rPr sz="3400">
                <a:solidFill>
                  <a:schemeClr val="tx1"/>
                </a:solidFill>
              </a:rPr>
              <a:t>懒惰、贪图舒适是人性的弱点，很难克服，更加上00后物质欲望基本上都能满足，没有饥寒冻馁的压迫，没有生存危机的压力，所以缺少吃苦的动力。有人说00后是被保护着长大的，大多是独生子女，习惯了被呵护，天塌下来，总有别人去顶着，因此缺少责任意识，更缺少危机意识。可是舒适地带不是地久天长的恒定世界，一旦舒适圈过了保持期，譬如你长大成人，走出了熟人社会，进入陌生人社会，面临激烈的生存竞争，譬如我们的父辈老去，不再是我们的生存依靠，我们的国家需要我们这一代来支撑，与世界强国竞争，那需要一个怎样的你来承担呢？我们应该用运动发展的观点来看我们所处的舒适地带，你现在所有贪图的舒适都会以在将来吃更多的苦来补偿。所谓岁月静好，只不过是有人在替我们负重前行，每一个人都要有下一个负重前行的人就是你的思想准备，要具备危机意识和公共精神。</a:t>
            </a:r>
          </a:p>
        </p:txBody>
      </p:sp>
    </p:spTree>
    <p:custDataLst>
      <p:tags r:id="rId1"/>
    </p:custData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39490" y="759515"/>
            <a:ext cx="10969200" cy="4759200"/>
          </a:xfrm>
        </p:spPr>
        <p:txBody>
          <a:bodyPr>
            <a:noAutofit/>
          </a:bodyPr>
          <a:lstStyle/>
          <a:p>
            <a:pPr marL="0" indent="0" algn="l">
              <a:buNone/>
            </a:pPr>
            <a:r>
              <a:rPr lang="zh-CN" altLang="en-US" sz="3200">
                <a:solidFill>
                  <a:srgbClr val="FF0000"/>
                </a:solidFill>
              </a:rPr>
              <a:t>【</a:t>
            </a:r>
            <a:r>
              <a:rPr lang="en-US" altLang="zh-CN" sz="3200">
                <a:solidFill>
                  <a:srgbClr val="FF0000"/>
                </a:solidFill>
                <a:sym typeface="+mn-ea"/>
              </a:rPr>
              <a:t> </a:t>
            </a:r>
            <a:r>
              <a:rPr sz="3200">
                <a:solidFill>
                  <a:srgbClr val="FF0000"/>
                </a:solidFill>
                <a:sym typeface="+mn-ea"/>
              </a:rPr>
              <a:t>拟题示例</a:t>
            </a:r>
            <a:r>
              <a:rPr lang="zh-CN" altLang="en-US" sz="3200">
                <a:solidFill>
                  <a:srgbClr val="FF0000"/>
                </a:solidFill>
              </a:rPr>
              <a:t>】</a:t>
            </a:r>
          </a:p>
          <a:p>
            <a:pPr marL="0" indent="0" algn="l">
              <a:buNone/>
            </a:pPr>
            <a:r>
              <a:rPr lang="zh-CN" altLang="en-US" sz="3200">
                <a:solidFill>
                  <a:srgbClr val="FF0000"/>
                </a:solidFill>
              </a:rPr>
              <a:t> </a:t>
            </a:r>
            <a:r>
              <a:rPr lang="en-US" altLang="zh-CN" sz="3200">
                <a:solidFill>
                  <a:srgbClr val="FF0000"/>
                </a:solidFill>
              </a:rPr>
              <a:t>    </a:t>
            </a:r>
          </a:p>
          <a:p>
            <a:pPr marL="0" indent="0" algn="ctr">
              <a:buNone/>
            </a:pPr>
            <a:r>
              <a:rPr sz="3200"/>
              <a:t>劝学新篇</a:t>
            </a:r>
          </a:p>
          <a:p>
            <a:pPr marL="0" indent="0" algn="ctr">
              <a:buNone/>
            </a:pPr>
            <a:r>
              <a:rPr sz="3200"/>
              <a:t>学不可以已</a:t>
            </a:r>
          </a:p>
          <a:p>
            <a:pPr marL="0" indent="0" algn="ctr">
              <a:buNone/>
            </a:pPr>
            <a:r>
              <a:rPr sz="3200"/>
              <a:t>做一只专一的蚯蚓</a:t>
            </a:r>
          </a:p>
          <a:p>
            <a:pPr marL="0" indent="0" algn="ctr">
              <a:buNone/>
            </a:pPr>
            <a:r>
              <a:rPr sz="3200"/>
              <a:t>锲而不舍，学无止境</a:t>
            </a:r>
          </a:p>
          <a:p>
            <a:pPr marL="0" indent="0" algn="ctr">
              <a:buNone/>
            </a:pPr>
            <a:r>
              <a:rPr sz="3200"/>
              <a:t>走出舒适地带</a:t>
            </a:r>
          </a:p>
        </p:txBody>
      </p:sp>
    </p:spTree>
    <p:custDataLst>
      <p:tags r:id="rId1"/>
    </p:custData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4325" y="55245"/>
            <a:ext cx="11562715" cy="4759325"/>
          </a:xfrm>
        </p:spPr>
        <p:txBody>
          <a:bodyPr>
            <a:noAutofit/>
          </a:bodyPr>
          <a:lstStyle/>
          <a:p>
            <a:pPr marL="0" indent="0" algn="l">
              <a:buNone/>
            </a:pPr>
            <a:r>
              <a:rPr lang="zh-CN" altLang="en-US" sz="3200">
                <a:solidFill>
                  <a:srgbClr val="FF0000"/>
                </a:solidFill>
              </a:rPr>
              <a:t>【写作示例】</a:t>
            </a:r>
          </a:p>
          <a:p>
            <a:pPr marL="0" indent="0" algn="ctr">
              <a:buNone/>
            </a:pPr>
            <a:r>
              <a:rPr lang="zh-CN" altLang="en-US" sz="3200">
                <a:solidFill>
                  <a:srgbClr val="FF0000"/>
                </a:solidFill>
              </a:rPr>
              <a:t> </a:t>
            </a:r>
            <a:r>
              <a:rPr lang="en-US" altLang="zh-CN" sz="3200">
                <a:solidFill>
                  <a:srgbClr val="FF0000"/>
                </a:solidFill>
              </a:rPr>
              <a:t>      </a:t>
            </a:r>
            <a:r>
              <a:rPr lang="zh-CN" altLang="en-US" sz="2400">
                <a:gradFill>
                  <a:gsLst>
                    <a:gs pos="0">
                      <a:srgbClr val="012D86"/>
                    </a:gs>
                    <a:gs pos="100000">
                      <a:srgbClr val="0E2557"/>
                    </a:gs>
                  </a:gsLst>
                  <a:lin scaled="0"/>
                </a:gradFill>
              </a:rPr>
              <a:t>学不可以已</a:t>
            </a:r>
          </a:p>
          <a:p>
            <a:pPr marL="0" indent="0" algn="l">
              <a:buNone/>
            </a:pPr>
            <a:r>
              <a:rPr lang="zh-CN" altLang="en-US" sz="2400">
                <a:gradFill>
                  <a:gsLst>
                    <a:gs pos="0">
                      <a:srgbClr val="012D86"/>
                    </a:gs>
                    <a:gs pos="100000">
                      <a:srgbClr val="0E2557"/>
                    </a:gs>
                  </a:gsLst>
                  <a:lin scaled="0"/>
                </a:gradFill>
              </a:rPr>
              <a:t>亲爱的同学们：</a:t>
            </a:r>
          </a:p>
          <a:p>
            <a:pPr marL="0" indent="0" algn="l">
              <a:buNone/>
            </a:pPr>
            <a:r>
              <a:rPr lang="en-US" altLang="zh-CN" sz="2400">
                <a:gradFill>
                  <a:gsLst>
                    <a:gs pos="0">
                      <a:srgbClr val="012D86"/>
                    </a:gs>
                    <a:gs pos="100000">
                      <a:srgbClr val="0E2557"/>
                    </a:gs>
                  </a:gsLst>
                  <a:lin scaled="0"/>
                </a:gradFill>
              </a:rPr>
              <a:t>        </a:t>
            </a:r>
            <a:r>
              <a:rPr lang="zh-CN" altLang="en-US" sz="2400">
                <a:gradFill>
                  <a:gsLst>
                    <a:gs pos="0">
                      <a:srgbClr val="012D86"/>
                    </a:gs>
                    <a:gs pos="100000">
                      <a:srgbClr val="0E2557"/>
                    </a:gs>
                  </a:gsLst>
                  <a:lin scaled="0"/>
                </a:gradFill>
              </a:rPr>
              <a:t>我倡议：“学不可以已！”（亮出观点）</a:t>
            </a:r>
          </a:p>
          <a:p>
            <a:pPr marL="0" indent="0" algn="l">
              <a:buNone/>
            </a:pPr>
            <a:r>
              <a:rPr lang="en-US" altLang="zh-CN" sz="2400">
                <a:gradFill>
                  <a:gsLst>
                    <a:gs pos="0">
                      <a:srgbClr val="012D86"/>
                    </a:gs>
                    <a:gs pos="100000">
                      <a:srgbClr val="0E2557"/>
                    </a:gs>
                  </a:gsLst>
                  <a:lin scaled="0"/>
                </a:gradFill>
              </a:rPr>
              <a:t>         </a:t>
            </a:r>
            <a:r>
              <a:rPr lang="zh-CN" altLang="en-US" sz="2400">
                <a:gradFill>
                  <a:gsLst>
                    <a:gs pos="0">
                      <a:srgbClr val="012D86"/>
                    </a:gs>
                    <a:gs pos="100000">
                      <a:srgbClr val="0E2557"/>
                    </a:gs>
                  </a:gsLst>
                  <a:lin scaled="0"/>
                </a:gradFill>
              </a:rPr>
              <a:t>还记得开学之时，你们是不是对未来充满了希望？迫不及待的想开启多姿多彩的高中生活？考入重点中学，你们的心中都燃烧着熊熊的理想之火，要把你们的青春肆意挥洒在金色的校园，可随着深秋远去，隆冬来临，同学们学习的热情也随着温度计上的指数跌到了零点。早读时的朗朗书声变得稀稀拉拉，失去生机；上课时也是一倒一大片，老师前脚还未踏出教室，同学们就齐刷刷的趴在了桌上。寒风带走了你们身上的热量，也带走了你们学习的热情。希望我的这份倡议书成为一粒火星，燎燃你们心中熄灭了的学习的火炬。</a:t>
            </a:r>
            <a:r>
              <a:rPr lang="zh-CN" altLang="en-US" sz="2400">
                <a:solidFill>
                  <a:srgbClr val="FF0000"/>
                </a:solidFill>
              </a:rPr>
              <a:t>（列举现象，提出问题）  </a:t>
            </a:r>
          </a:p>
        </p:txBody>
      </p:sp>
    </p:spTree>
    <p:custDataLst>
      <p:tags r:id="rId1"/>
    </p:custData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46405" y="405130"/>
            <a:ext cx="11352530" cy="5280660"/>
          </a:xfrm>
        </p:spPr>
        <p:txBody>
          <a:bodyPr>
            <a:noAutofit/>
          </a:bodyPr>
          <a:lstStyle/>
          <a:p>
            <a:pPr marL="0" indent="0" algn="l">
              <a:buNone/>
            </a:pPr>
            <a:r>
              <a:rPr lang="en-US" altLang="zh-CN" sz="2400"/>
              <a:t>       </a:t>
            </a:r>
            <a:r>
              <a:rPr lang="zh-CN" altLang="en-US" sz="2400"/>
              <a:t>疏通河道要从源头开始，解决问题要从原因入手。</a:t>
            </a:r>
            <a:r>
              <a:rPr lang="zh-CN" altLang="en-US" sz="2400">
                <a:solidFill>
                  <a:srgbClr val="FF0000"/>
                </a:solidFill>
              </a:rPr>
              <a:t>（比兴手法承上启下）</a:t>
            </a:r>
            <a:r>
              <a:rPr lang="zh-CN" altLang="en-US" sz="2400"/>
              <a:t>我认为形成厌学现象的原因有两方面，外部因素与自身因素。外部因素主要是学习环境，近朱者赤，近墨者黑，在嘈杂的环境中，人很难静下来沉淀知识，就算看了一天书也只是镜花水月，浮光掠影。</a:t>
            </a:r>
          </a:p>
          <a:p>
            <a:pPr marL="0" indent="0" algn="l">
              <a:buNone/>
            </a:pPr>
            <a:r>
              <a:rPr lang="en-US" altLang="zh-CN" sz="2400"/>
              <a:t>       </a:t>
            </a:r>
            <a:r>
              <a:rPr lang="zh-CN" altLang="en-US" sz="2400"/>
              <a:t>其次是自我内在原因。人总是渴望新鲜事物。可这新鲜劲一过就变的懒惰散漫。古人说“善始者实蕃，克终者盖寡。”是有道理的。更加上几次考试都不如意，自信心就如同溃穴之堤，垮塌了，自然就没有了动力。更主要的原因是很多同学贪图呆在舒适地带，缺少高远的成长目标，如同一艘孤帆失去了灯塔的指引中，会迷失在大海的迷雾中，没有方向的河流就是死水，终会枯竭。</a:t>
            </a:r>
            <a:r>
              <a:rPr lang="zh-CN" altLang="en-US" sz="2400">
                <a:solidFill>
                  <a:srgbClr val="FF0000"/>
                </a:solidFill>
              </a:rPr>
              <a:t>（分析客观和主观的原因）</a:t>
            </a:r>
          </a:p>
        </p:txBody>
      </p:sp>
    </p:spTree>
    <p:custDataLst>
      <p:tags r:id="rId1"/>
    </p:custData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36245" y="394970"/>
            <a:ext cx="10968990" cy="5904865"/>
          </a:xfrm>
        </p:spPr>
        <p:txBody>
          <a:bodyPr>
            <a:noAutofit/>
          </a:bodyPr>
          <a:lstStyle/>
          <a:p>
            <a:pPr marL="0" indent="0" algn="l">
              <a:buNone/>
            </a:pPr>
            <a:r>
              <a:rPr lang="en-US" altLang="zh-CN" sz="2800"/>
              <a:t>       </a:t>
            </a:r>
            <a:r>
              <a:rPr sz="2000"/>
              <a:t>那么，如何给自己的学习树立灯塔，提供动力呢？首先，绝对不要把自己与别人去比较，特别是以弱比强，这无异于以卵击石，你的信心就会像卵石一样被石头击得粉碎，要将今天的自己与昨天的自己相比，每天进步一点点，虽然当时看不出什么成效，一段时间后，你就会发现自己颇有成绩。不积跬步，无以至千里，不积小流，无以成江海。</a:t>
            </a:r>
          </a:p>
          <a:p>
            <a:pPr marL="0" indent="0" algn="l">
              <a:buNone/>
            </a:pPr>
            <a:r>
              <a:rPr lang="en-US" sz="2000"/>
              <a:t>      </a:t>
            </a:r>
            <a:r>
              <a:rPr sz="2000"/>
              <a:t>再就是不要把目标定得太高太远。每周订一个小目标，马拉松的冠军，绝不是一开始就死盯着终点，它会把路程分成几十甚至几百段，每一段都脚踏实地，用心一也，一天的学习也可以拆成几段，比如你觉得一小时太长，那就定十分钟，十分钟后，你每多学一分钟，那就赚了一分钟，保持这种心态，你将会成为学习上的富翁，知识上的巨人。</a:t>
            </a:r>
            <a:r>
              <a:rPr sz="2000">
                <a:solidFill>
                  <a:srgbClr val="FF0000"/>
                </a:solidFill>
              </a:rPr>
              <a:t>（解决问题）</a:t>
            </a:r>
          </a:p>
          <a:p>
            <a:pPr marL="0" indent="0" algn="l">
              <a:buNone/>
            </a:pPr>
            <a:r>
              <a:rPr lang="en-US" sz="2000">
                <a:solidFill>
                  <a:srgbClr val="FF0000"/>
                </a:solidFill>
              </a:rPr>
              <a:t>    </a:t>
            </a:r>
            <a:r>
              <a:rPr lang="en-US" sz="2000"/>
              <a:t>  荀子曰：“学不可以已。”愿同学们不忘初心，砥砺前行，实现自己高远的人生理想，用青春之火点亮学习的火炬，让学习的火炬照亮你那漫漫的人生路。</a:t>
            </a:r>
            <a:r>
              <a:rPr sz="2000">
                <a:solidFill>
                  <a:srgbClr val="FF0000"/>
                </a:solidFill>
              </a:rPr>
              <a:t>（号召收束全文）</a:t>
            </a:r>
          </a:p>
        </p:txBody>
      </p:sp>
      <p:pic>
        <p:nvPicPr>
          <p:cNvPr id="4" name="New picture"/>
          <p:cNvPicPr/>
          <p:nvPr/>
        </p:nvPicPr>
        <p:blipFill>
          <a:blip r:embed="rId3"/>
          <a:stretch>
            <a:fillRect/>
          </a:stretch>
        </p:blipFill>
        <p:spPr>
          <a:xfrm>
            <a:off x="12090400" y="10363200"/>
            <a:ext cx="330200" cy="241300"/>
          </a:xfrm>
          <a:prstGeom prst="cube">
            <a:avLst/>
          </a:prstGeom>
        </p:spPr>
      </p:pic>
    </p:spTree>
    <p:custDataLst>
      <p:tags r:id="rId1"/>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11575" y="384880"/>
            <a:ext cx="10969200" cy="705600"/>
          </a:xfrm>
        </p:spPr>
        <p:txBody>
          <a:bodyPr>
            <a:normAutofit fontScale="90000"/>
          </a:bodyPr>
          <a:lstStyle/>
          <a:p>
            <a:r>
              <a:rPr lang="zh-CN" altLang="en-US">
                <a:sym typeface="+mn-ea"/>
              </a:rPr>
              <a:t/>
            </a:r>
            <a:br>
              <a:rPr lang="zh-CN" altLang="en-US">
                <a:sym typeface="+mn-ea"/>
              </a:rPr>
            </a:br>
            <a:r>
              <a:rPr lang="zh-CN" altLang="en-US"/>
              <a:t/>
            </a:r>
            <a:br>
              <a:rPr lang="zh-CN" altLang="en-US"/>
            </a:br>
            <a:endParaRPr lang="zh-CN" altLang="en-US"/>
          </a:p>
        </p:txBody>
      </p:sp>
      <p:sp>
        <p:nvSpPr>
          <p:cNvPr id="3" name="内容占位符 2"/>
          <p:cNvSpPr>
            <a:spLocks noGrp="1"/>
          </p:cNvSpPr>
          <p:nvPr>
            <p:ph idx="1"/>
          </p:nvPr>
        </p:nvSpPr>
        <p:spPr>
          <a:xfrm>
            <a:off x="611505" y="704850"/>
            <a:ext cx="10968355" cy="4759325"/>
          </a:xfrm>
        </p:spPr>
        <p:txBody>
          <a:bodyPr>
            <a:normAutofit/>
          </a:bodyPr>
          <a:lstStyle/>
          <a:p>
            <a:pPr marL="0" indent="0">
              <a:buNone/>
            </a:pPr>
            <a:r>
              <a:rPr lang="en-US" altLang="zh-CN" sz="2400"/>
              <a:t>  </a:t>
            </a:r>
            <a:r>
              <a:rPr lang="zh-CN" altLang="en-US" sz="2600">
                <a:solidFill>
                  <a:srgbClr val="FF0000"/>
                </a:solidFill>
                <a:sym typeface="+mn-ea"/>
              </a:rPr>
              <a:t>倡议书的特点</a:t>
            </a:r>
            <a:endParaRPr lang="zh-CN" altLang="en-US" sz="2600">
              <a:solidFill>
                <a:srgbClr val="FF0000"/>
              </a:solidFill>
            </a:endParaRPr>
          </a:p>
          <a:p>
            <a:pPr marL="0" indent="0">
              <a:buNone/>
            </a:pPr>
            <a:r>
              <a:rPr lang="zh-CN" altLang="en-US" sz="2600"/>
              <a:t>1.群众性 </a:t>
            </a:r>
          </a:p>
          <a:p>
            <a:pPr marL="0" indent="0" algn="ctr">
              <a:buNone/>
            </a:pPr>
            <a:r>
              <a:rPr lang="zh-CN" altLang="en-US" sz="2600"/>
              <a:t>倡议书不是对某个人、某一集体、或某一单位而言的，它往往面向广大群众，或对一个部门的所有人发出，或对一个地区的所有人发出，甚至向全国发出。所以其对象广泛的群众性是倡议书的根本特征。 </a:t>
            </a:r>
          </a:p>
          <a:p>
            <a:pPr marL="0" indent="0" algn="l">
              <a:buNone/>
            </a:pPr>
            <a:r>
              <a:rPr lang="zh-CN" altLang="en-US" sz="2600"/>
              <a:t>2. 公开性 </a:t>
            </a:r>
          </a:p>
          <a:p>
            <a:pPr marL="0" indent="0" algn="l">
              <a:buNone/>
            </a:pPr>
            <a:r>
              <a:rPr lang="zh-CN" altLang="en-US" sz="2600"/>
              <a:t> 倡议书就是一种广而告之的书信。它就是要让广大的人民群众知道了解，从而激起更多的人响应，在最大的范围内引起共鸣。 </a:t>
            </a:r>
          </a:p>
        </p:txBody>
      </p:sp>
    </p:spTree>
    <p:custDataLst>
      <p:tags r:id="rId1"/>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91490" y="725170"/>
            <a:ext cx="11209020" cy="5625465"/>
          </a:xfrm>
        </p:spPr>
        <p:txBody>
          <a:bodyPr>
            <a:normAutofit/>
          </a:bodyPr>
          <a:lstStyle/>
          <a:p>
            <a:pPr marL="0" indent="0">
              <a:buNone/>
            </a:pPr>
            <a:r>
              <a:rPr lang="zh-CN" altLang="en-US">
                <a:solidFill>
                  <a:srgbClr val="FF0000"/>
                </a:solidFill>
              </a:rPr>
              <a:t>　</a:t>
            </a:r>
            <a:r>
              <a:rPr lang="en-US" altLang="zh-CN">
                <a:solidFill>
                  <a:srgbClr val="FF0000"/>
                </a:solidFill>
              </a:rPr>
              <a:t>    </a:t>
            </a:r>
            <a:r>
              <a:rPr lang="en-US" altLang="zh-CN" sz="3200">
                <a:solidFill>
                  <a:srgbClr val="FF0000"/>
                </a:solidFill>
              </a:rPr>
              <a:t>  </a:t>
            </a:r>
            <a:r>
              <a:rPr sz="3200"/>
              <a:t>3.对象的不确定性 </a:t>
            </a:r>
          </a:p>
          <a:p>
            <a:pPr marL="0" indent="0">
              <a:buNone/>
            </a:pPr>
            <a:r>
              <a:rPr sz="3200"/>
              <a:t>　 倡议书是要求广大群众响应的，然而其对象范围往往是不定的。它即便是在文中明确了自己的具体对象，但实际上有关人员可以表示响应，也可以不表示响应，它本身不具有很强的约束力。　　</a:t>
            </a:r>
          </a:p>
        </p:txBody>
      </p:sp>
    </p:spTree>
    <p:custDataLst>
      <p:tags r:id="rId1"/>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08400" y="283915"/>
            <a:ext cx="10969200" cy="705600"/>
          </a:xfrm>
        </p:spPr>
        <p:txBody>
          <a:bodyPr/>
          <a:lstStyle/>
          <a:p>
            <a:r>
              <a:rPr lang="en-US" altLang="zh-CN">
                <a:sym typeface="+mn-ea"/>
              </a:rPr>
              <a:t>  </a:t>
            </a:r>
            <a:r>
              <a:rPr lang="en-US" altLang="zh-CN">
                <a:solidFill>
                  <a:srgbClr val="FF0000"/>
                </a:solidFill>
                <a:sym typeface="+mn-ea"/>
              </a:rPr>
              <a:t> </a:t>
            </a:r>
            <a:r>
              <a:rPr lang="zh-CN" altLang="en-US">
                <a:solidFill>
                  <a:srgbClr val="FF0000"/>
                </a:solidFill>
                <a:sym typeface="+mn-ea"/>
              </a:rPr>
              <a:t>【写法技法点拨】</a:t>
            </a:r>
          </a:p>
        </p:txBody>
      </p:sp>
      <p:sp>
        <p:nvSpPr>
          <p:cNvPr id="3" name="内容占位符 2"/>
          <p:cNvSpPr>
            <a:spLocks noGrp="1"/>
          </p:cNvSpPr>
          <p:nvPr>
            <p:ph idx="1"/>
          </p:nvPr>
        </p:nvSpPr>
        <p:spPr>
          <a:xfrm>
            <a:off x="550615" y="1268785"/>
            <a:ext cx="10969200" cy="4759200"/>
          </a:xfrm>
        </p:spPr>
        <p:txBody>
          <a:bodyPr/>
          <a:lstStyle/>
          <a:p>
            <a:pPr marL="0" indent="0">
              <a:buNone/>
            </a:pPr>
            <a:r>
              <a:rPr lang="en-US" altLang="zh-CN" sz="3200">
                <a:solidFill>
                  <a:srgbClr val="FF0000"/>
                </a:solidFill>
              </a:rPr>
              <a:t> </a:t>
            </a:r>
            <a:r>
              <a:rPr sz="2800">
                <a:solidFill>
                  <a:srgbClr val="FF0000"/>
                </a:solidFill>
              </a:rPr>
              <a:t>倡议书的写法</a:t>
            </a:r>
          </a:p>
          <a:p>
            <a:pPr marL="0" indent="0">
              <a:buNone/>
            </a:pPr>
            <a:r>
              <a:rPr sz="2800"/>
              <a:t> (一)标题</a:t>
            </a:r>
          </a:p>
          <a:p>
            <a:pPr marL="0" indent="0">
              <a:buNone/>
            </a:pPr>
            <a:r>
              <a:rPr sz="2800"/>
              <a:t>1、倡议书标题一般由文种名 单独组成，即在第一行正中用较大的字体写“倡议书”三个字。 </a:t>
            </a:r>
          </a:p>
          <a:p>
            <a:pPr marL="0" indent="0">
              <a:buNone/>
            </a:pPr>
            <a:r>
              <a:rPr sz="2800"/>
              <a:t>2、另外，标题还可以由倡议内容和文种名共同组成。如“给电子游戏迷的一封倡议书 ”“保护野生动物的倡议书 ”“关于环境保护的倡议书”等。</a:t>
            </a:r>
          </a:p>
        </p:txBody>
      </p:sp>
    </p:spTree>
    <p:custDataLst>
      <p:tags r:id="rId1"/>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11575" y="384880"/>
            <a:ext cx="10969200" cy="705600"/>
          </a:xfrm>
        </p:spPr>
        <p:txBody>
          <a:bodyPr>
            <a:normAutofit fontScale="90000"/>
          </a:bodyPr>
          <a:lstStyle/>
          <a:p>
            <a:r>
              <a:rPr lang="zh-CN" altLang="en-US">
                <a:sym typeface="+mn-ea"/>
              </a:rPr>
              <a:t/>
            </a:r>
            <a:br>
              <a:rPr lang="zh-CN" altLang="en-US">
                <a:sym typeface="+mn-ea"/>
              </a:rPr>
            </a:br>
            <a:r>
              <a:rPr lang="zh-CN" altLang="en-US"/>
              <a:t/>
            </a:r>
            <a:br>
              <a:rPr lang="zh-CN" altLang="en-US"/>
            </a:br>
            <a:endParaRPr lang="zh-CN" altLang="en-US"/>
          </a:p>
        </p:txBody>
      </p:sp>
      <p:sp>
        <p:nvSpPr>
          <p:cNvPr id="3" name="内容占位符 2"/>
          <p:cNvSpPr>
            <a:spLocks noGrp="1"/>
          </p:cNvSpPr>
          <p:nvPr>
            <p:ph idx="1"/>
          </p:nvPr>
        </p:nvSpPr>
        <p:spPr>
          <a:xfrm>
            <a:off x="546100" y="895985"/>
            <a:ext cx="10187940" cy="4759325"/>
          </a:xfrm>
        </p:spPr>
        <p:txBody>
          <a:bodyPr>
            <a:normAutofit/>
          </a:bodyPr>
          <a:lstStyle/>
          <a:p>
            <a:pPr marL="0" indent="0" algn="l">
              <a:buNone/>
            </a:pPr>
            <a:r>
              <a:rPr lang="en-US" altLang="zh-CN" sz="2400">
                <a:sym typeface="+mn-ea"/>
              </a:rPr>
              <a:t>  </a:t>
            </a:r>
            <a:r>
              <a:rPr sz="2400">
                <a:sym typeface="+mn-ea"/>
              </a:rPr>
              <a:t>(二)称呼</a:t>
            </a:r>
            <a:endParaRPr lang="zh-CN" altLang="en-US" sz="2400"/>
          </a:p>
          <a:p>
            <a:pPr marL="0" indent="0" algn="l">
              <a:buNone/>
            </a:pPr>
            <a:r>
              <a:rPr lang="en-US" altLang="zh-CN" sz="2400"/>
              <a:t>   </a:t>
            </a:r>
            <a:endParaRPr sz="2400"/>
          </a:p>
          <a:p>
            <a:pPr marL="0" indent="0" algn="l">
              <a:buNone/>
            </a:pPr>
            <a:r>
              <a:rPr lang="en-US" sz="2400"/>
              <a:t>        </a:t>
            </a:r>
            <a:r>
              <a:rPr sz="2400"/>
              <a:t>一般顶格写在第二行开头，并加冒号。 倡议书的称呼可依据倡议的对象而选用适当的称呼。如“广大的青少年朋友们：” “广大的妇女同胞们：” “全国的叔叔阿姨” ：”“亲爱的同学们：”等，有的倡议书也可不用称呼，而在正文中指出。 </a:t>
            </a:r>
          </a:p>
        </p:txBody>
      </p:sp>
    </p:spTree>
    <p:custDataLst>
      <p:tags r:id="rId1"/>
    </p:custData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11575" y="384880"/>
            <a:ext cx="10969200" cy="705600"/>
          </a:xfrm>
        </p:spPr>
        <p:txBody>
          <a:bodyPr>
            <a:normAutofit fontScale="90000"/>
          </a:bodyPr>
          <a:lstStyle/>
          <a:p>
            <a:r>
              <a:rPr lang="zh-CN" altLang="en-US">
                <a:sym typeface="+mn-ea"/>
              </a:rPr>
              <a:t/>
            </a:r>
            <a:br>
              <a:rPr lang="zh-CN" altLang="en-US">
                <a:sym typeface="+mn-ea"/>
              </a:rPr>
            </a:br>
            <a:r>
              <a:rPr lang="zh-CN" altLang="en-US"/>
              <a:t/>
            </a:r>
            <a:br>
              <a:rPr lang="zh-CN" altLang="en-US"/>
            </a:br>
            <a:endParaRPr lang="zh-CN" altLang="en-US"/>
          </a:p>
        </p:txBody>
      </p:sp>
      <p:sp>
        <p:nvSpPr>
          <p:cNvPr id="3" name="内容占位符 2"/>
          <p:cNvSpPr>
            <a:spLocks noGrp="1"/>
          </p:cNvSpPr>
          <p:nvPr>
            <p:ph idx="1"/>
          </p:nvPr>
        </p:nvSpPr>
        <p:spPr>
          <a:xfrm>
            <a:off x="467360" y="655320"/>
            <a:ext cx="10704195" cy="4829175"/>
          </a:xfrm>
        </p:spPr>
        <p:txBody>
          <a:bodyPr>
            <a:normAutofit fontScale="25000" lnSpcReduction="10000"/>
          </a:bodyPr>
          <a:lstStyle/>
          <a:p>
            <a:pPr marL="0" indent="0" algn="l">
              <a:buNone/>
            </a:pPr>
            <a:r>
              <a:rPr sz="6700">
                <a:solidFill>
                  <a:srgbClr val="FF0000"/>
                </a:solidFill>
                <a:sym typeface="+mn-ea"/>
              </a:rPr>
              <a:t>（三）正文（空两格写）</a:t>
            </a:r>
          </a:p>
          <a:p>
            <a:pPr marL="0" indent="0" algn="l">
              <a:buNone/>
            </a:pPr>
            <a:endParaRPr sz="6400">
              <a:solidFill>
                <a:srgbClr val="0070C0"/>
              </a:solidFill>
              <a:sym typeface="+mn-ea"/>
            </a:endParaRPr>
          </a:p>
          <a:p>
            <a:pPr marL="0" indent="0" algn="l">
              <a:buNone/>
            </a:pPr>
            <a:r>
              <a:rPr sz="9600">
                <a:solidFill>
                  <a:srgbClr val="0070C0"/>
                </a:solidFill>
              </a:rPr>
              <a:t>正文内容一般包括以下两方面： </a:t>
            </a:r>
          </a:p>
          <a:p>
            <a:pPr marL="0" indent="0" algn="l">
              <a:buNone/>
            </a:pPr>
            <a:r>
              <a:rPr sz="9600">
                <a:solidFill>
                  <a:srgbClr val="0070C0"/>
                </a:solidFill>
              </a:rPr>
              <a:t>首先，要写清楚发倡议的原因和目的。倡议书的发出贵在引起广泛的响应，只有交代清楚发倡议的原因和目的，人们才会理解和信服，才会自觉的行动。这些因素交代不清就会使人觉得莫名其妙，难以响应。 </a:t>
            </a:r>
          </a:p>
          <a:p>
            <a:pPr marL="0" indent="0" algn="l">
              <a:buNone/>
            </a:pPr>
            <a:r>
              <a:rPr sz="9600">
                <a:solidFill>
                  <a:srgbClr val="0070C0"/>
                </a:solidFill>
              </a:rPr>
              <a:t>其次，要写明倡议的具体内容和要求。这是正文的重点部分。倡议的内容一定要具体化。开展什么样的活动，要做哪些事情，具体要求是什么等等均需一一写明。倡议的具体内容一般是分条开列的，这样写往往清晰明确，一目了然。</a:t>
            </a:r>
          </a:p>
        </p:txBody>
      </p:sp>
    </p:spTree>
    <p:custDataLst>
      <p:tags r:id="rId1"/>
    </p:custData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87115" y="228020"/>
            <a:ext cx="10969200" cy="4759200"/>
          </a:xfrm>
        </p:spPr>
        <p:txBody>
          <a:bodyPr>
            <a:normAutofit/>
          </a:bodyPr>
          <a:lstStyle/>
          <a:p>
            <a:pPr marL="0" indent="0">
              <a:buNone/>
            </a:pPr>
            <a:r>
              <a:rPr lang="en-US" altLang="zh-CN" sz="2000"/>
              <a:t>    </a:t>
            </a:r>
            <a:endParaRPr lang="zh-CN" altLang="en-US" sz="2000"/>
          </a:p>
          <a:p>
            <a:pPr marL="0" indent="0" algn="l">
              <a:buNone/>
            </a:pPr>
            <a:r>
              <a:rPr sz="2800">
                <a:solidFill>
                  <a:srgbClr val="FF0000"/>
                </a:solidFill>
                <a:sym typeface="+mn-ea"/>
              </a:rPr>
              <a:t>(四)结尾</a:t>
            </a:r>
            <a:endParaRPr sz="2800">
              <a:solidFill>
                <a:srgbClr val="FF0000"/>
              </a:solidFill>
            </a:endParaRPr>
          </a:p>
          <a:p>
            <a:pPr marL="0" indent="0" algn="l">
              <a:buNone/>
            </a:pPr>
            <a:r>
              <a:rPr lang="zh-CN" altLang="en-US" sz="2000"/>
              <a:t>　</a:t>
            </a:r>
            <a:r>
              <a:rPr lang="en-US" altLang="zh-CN" sz="2000">
                <a:solidFill>
                  <a:srgbClr val="FF0000"/>
                </a:solidFill>
              </a:rPr>
              <a:t> </a:t>
            </a:r>
            <a:r>
              <a:rPr sz="2800"/>
              <a:t>结尾要用一些富有鼓动性的语言表示倡议者的决心和希望或者写出某种建议。如：“我们很年轻，困难是暂时的，我相信经过战胜这些困难后，我们会变得更加强大和获得内心的充实…  我倡议，让我们积极就业和自主创业吧！</a:t>
            </a:r>
          </a:p>
          <a:p>
            <a:pPr marL="0" indent="0">
              <a:buNone/>
            </a:pPr>
            <a:r>
              <a:rPr sz="2800"/>
              <a:t>倡议书一般不在结尾写表示敬意或祝愿的话。 </a:t>
            </a:r>
          </a:p>
        </p:txBody>
      </p:sp>
    </p:spTree>
    <p:custDataLst>
      <p:tags r:id="rId1"/>
    </p:custData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 name="COMMONDATA" val="eyJoZGlkIjoiNzQ4ZmVlNmY2ZTAyNzc0M2QxMDFiOTJjNjMxZmE1YzI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a*1"/>
  <p:tag name="KSO_WM_UNIT_INDEX" val="1"/>
  <p:tag name="KSO_WM_UNIT_ISCONTENTSTITLE" val="0"/>
  <p:tag name="KSO_WM_UNIT_ISNUMDGMTITLE" val="0"/>
  <p:tag name="KSO_WM_UNIT_LAYERLEVEL" val="1"/>
  <p:tag name="KSO_WM_UNIT_NOCLEAR" val="0"/>
  <p:tag name="KSO_WM_UNIT_PRESET_TEXT" val="空白演示"/>
  <p:tag name="KSO_WM_UNIT_SHOW_EDIT_AREA_INDICATION" val="1"/>
  <p:tag name="KSO_WM_UNIT_TYPE" val="a"/>
  <p:tag name="KSO_WM_UNIT_VALUE" val="28"/>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7.xml><?xml version="1.0" encoding="utf-8"?>
<p:tagLst xmlns:a="http://schemas.openxmlformats.org/drawingml/2006/main" xmlns:r="http://schemas.openxmlformats.org/officeDocument/2006/relationships" xmlns:p="http://schemas.openxmlformats.org/presentationml/2006/main">
  <p:tag name="KSO_WM_UNIT_TABLE_BEAUTIFY" val="smartTable{18c681d8-3fc3-4533-823f-ac825585c600}"/>
  <p:tag name="TABLE_ENDDRAG_ORIGIN_RECT" val="824*377"/>
  <p:tag name="TABLE_ENDDRAG_RECT" val="84*112*824*377"/>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gs>
            <a:gs pos="100000">
              <a:schemeClr val="phClr">
                <a:lumMod val="85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1792</Words>
  <Application>Microsoft Office PowerPoint</Application>
  <PresentationFormat>自定义</PresentationFormat>
  <Paragraphs>146</Paragraphs>
  <Slides>34</Slides>
  <Notes>0</Notes>
  <HiddenSlides>0</HiddenSlides>
  <MMClips>0</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Office 主题​​</vt:lpstr>
      <vt:lpstr>第四单元写作任务</vt:lpstr>
      <vt:lpstr> 　一    对标教材</vt:lpstr>
      <vt:lpstr>　二  训练方案 </vt:lpstr>
      <vt:lpstr>  </vt:lpstr>
      <vt:lpstr>PowerPoint 演示文稿</vt:lpstr>
      <vt:lpstr>   【写法技法点拨】</vt:lpstr>
      <vt:lpstr>  </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  </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第四单元写作任务</dc:title>
  <dc:creator>rbm.xkw.com</dc:creator>
  <cp:lastModifiedBy>User</cp:lastModifiedBy>
  <cp:revision>2</cp:revision>
  <cp:lastPrinted>2022-09-01T08:56:06Z</cp:lastPrinted>
  <dcterms:created xsi:type="dcterms:W3CDTF">2022-09-01T08:56:06Z</dcterms:created>
  <dcterms:modified xsi:type="dcterms:W3CDTF">2022-09-01T02:52:59Z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