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99" r:id="rId4"/>
    <p:sldId id="257" r:id="rId5"/>
    <p:sldId id="260" r:id="rId6"/>
    <p:sldId id="261" r:id="rId7"/>
    <p:sldId id="262" r:id="rId8"/>
    <p:sldId id="269" r:id="rId9"/>
    <p:sldId id="274" r:id="rId10"/>
    <p:sldId id="275" r:id="rId11"/>
    <p:sldId id="278" r:id="rId12"/>
    <p:sldId id="279" r:id="rId13"/>
    <p:sldId id="280" r:id="rId14"/>
    <p:sldId id="281" r:id="rId15"/>
    <p:sldId id="282" r:id="rId16"/>
    <p:sldId id="284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1E13-B32C-45EA-BB1A-DD9C26D59D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484C9-AEFA-47D2-B0B2-5B05384CE7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1E13-B32C-45EA-BB1A-DD9C26D59D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484C9-AEFA-47D2-B0B2-5B05384CE7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1E13-B32C-45EA-BB1A-DD9C26D59D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484C9-AEFA-47D2-B0B2-5B05384CE7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62585" indent="0" algn="ctr">
              <a:buNone/>
              <a:defRPr/>
            </a:lvl2pPr>
            <a:lvl3pPr marL="725805" indent="0" algn="ctr">
              <a:buNone/>
              <a:defRPr/>
            </a:lvl3pPr>
            <a:lvl4pPr marL="1088390" indent="0" algn="ctr">
              <a:buNone/>
              <a:defRPr/>
            </a:lvl4pPr>
            <a:lvl5pPr marL="1451610" indent="0" algn="ctr">
              <a:buNone/>
              <a:defRPr/>
            </a:lvl5pPr>
            <a:lvl6pPr marL="1814195" indent="0" algn="ctr">
              <a:buNone/>
              <a:defRPr/>
            </a:lvl6pPr>
            <a:lvl7pPr marL="2176780" indent="0" algn="ctr">
              <a:buNone/>
              <a:defRPr/>
            </a:lvl7pPr>
            <a:lvl8pPr marL="2540000" indent="0" algn="ctr">
              <a:buNone/>
              <a:defRPr/>
            </a:lvl8pPr>
            <a:lvl9pPr marL="2902585" indent="0" algn="ctr">
              <a:buNone/>
              <a:defRPr/>
            </a:lvl9pPr>
          </a:lstStyle>
          <a:p>
            <a:pPr fontAlgn="base"/>
            <a:r>
              <a:rPr lang="zh-CN" altLang="en-US" sz="25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175" b="1" cap="all"/>
            </a:lvl1pPr>
          </a:lstStyle>
          <a:p>
            <a:pPr fontAlgn="base"/>
            <a:r>
              <a:rPr lang="zh-CN" altLang="en-US" sz="31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85"/>
            </a:lvl1pPr>
            <a:lvl2pPr marL="362585" indent="0">
              <a:buNone/>
              <a:defRPr sz="1430"/>
            </a:lvl2pPr>
            <a:lvl3pPr marL="725805" indent="0">
              <a:buNone/>
              <a:defRPr sz="1270"/>
            </a:lvl3pPr>
            <a:lvl4pPr marL="1088390" indent="0">
              <a:buNone/>
              <a:defRPr sz="1110"/>
            </a:lvl4pPr>
            <a:lvl5pPr marL="1451610" indent="0">
              <a:buNone/>
              <a:defRPr sz="1110"/>
            </a:lvl5pPr>
            <a:lvl6pPr marL="1814195" indent="0">
              <a:buNone/>
              <a:defRPr sz="1110"/>
            </a:lvl6pPr>
            <a:lvl7pPr marL="2176780" indent="0">
              <a:buNone/>
              <a:defRPr sz="1110"/>
            </a:lvl7pPr>
            <a:lvl8pPr marL="2540000" indent="0">
              <a:buNone/>
              <a:defRPr sz="1110"/>
            </a:lvl8pPr>
            <a:lvl9pPr marL="2902585" indent="0">
              <a:buNone/>
              <a:defRPr sz="1110"/>
            </a:lvl9pPr>
          </a:lstStyle>
          <a:p>
            <a:pPr lvl="0" fontAlgn="base"/>
            <a:r>
              <a:rPr lang="zh-CN" altLang="en-US" sz="158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0"/>
            <a:ext cx="5111750" cy="5853113"/>
          </a:xfrm>
        </p:spPr>
        <p:txBody>
          <a:bodyPr/>
          <a:lstStyle>
            <a:lvl1pPr>
              <a:defRPr sz="2540"/>
            </a:lvl1pPr>
            <a:lvl2pPr>
              <a:defRPr sz="2220"/>
            </a:lvl2pPr>
            <a:lvl3pPr>
              <a:defRPr sz="1905"/>
            </a:lvl3pPr>
            <a:lvl4pPr>
              <a:defRPr sz="1585"/>
            </a:lvl4pPr>
            <a:lvl5pPr>
              <a:defRPr sz="1585"/>
            </a:lvl5pPr>
            <a:lvl6pPr>
              <a:defRPr sz="1585"/>
            </a:lvl6pPr>
            <a:lvl7pPr>
              <a:defRPr sz="1585"/>
            </a:lvl7pPr>
            <a:lvl8pPr>
              <a:defRPr sz="1585"/>
            </a:lvl8pPr>
            <a:lvl9pPr>
              <a:defRPr sz="1585"/>
            </a:lvl9pPr>
          </a:lstStyle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691063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1E13-B32C-45EA-BB1A-DD9C26D59D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484C9-AEFA-47D2-B0B2-5B05384CE7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540"/>
            </a:lvl1pPr>
            <a:lvl2pPr marL="362585" indent="0">
              <a:buNone/>
              <a:defRPr sz="2220"/>
            </a:lvl2pPr>
            <a:lvl3pPr marL="725805" indent="0">
              <a:buNone/>
              <a:defRPr sz="1905"/>
            </a:lvl3pPr>
            <a:lvl4pPr marL="1088390" indent="0">
              <a:buNone/>
              <a:defRPr sz="1585"/>
            </a:lvl4pPr>
            <a:lvl5pPr marL="1451610" indent="0">
              <a:buNone/>
              <a:defRPr sz="1585"/>
            </a:lvl5pPr>
            <a:lvl6pPr marL="1814195" indent="0">
              <a:buNone/>
              <a:defRPr sz="1585"/>
            </a:lvl6pPr>
            <a:lvl7pPr marL="2176780" indent="0">
              <a:buNone/>
              <a:defRPr sz="1585"/>
            </a:lvl7pPr>
            <a:lvl8pPr marL="2540000" indent="0">
              <a:buNone/>
              <a:defRPr sz="1585"/>
            </a:lvl8pPr>
            <a:lvl9pPr marL="2902585" indent="0">
              <a:buNone/>
              <a:defRPr sz="158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1E13-B32C-45EA-BB1A-DD9C26D59D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484C9-AEFA-47D2-B0B2-5B05384CE7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1E13-B32C-45EA-BB1A-DD9C26D59D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484C9-AEFA-47D2-B0B2-5B05384CE7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1E13-B32C-45EA-BB1A-DD9C26D59D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484C9-AEFA-47D2-B0B2-5B05384CE7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1E13-B32C-45EA-BB1A-DD9C26D59D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484C9-AEFA-47D2-B0B2-5B05384CE7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1E13-B32C-45EA-BB1A-DD9C26D59D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484C9-AEFA-47D2-B0B2-5B05384CE7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1E13-B32C-45EA-BB1A-DD9C26D59D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484C9-AEFA-47D2-B0B2-5B05384CE7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1E13-B32C-45EA-BB1A-DD9C26D59D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484C9-AEFA-47D2-B0B2-5B05384CE7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71E13-B32C-45EA-BB1A-DD9C26D59D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484C9-AEFA-47D2-B0B2-5B05384CE7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fontAlgn="base"/>
            <a:r>
              <a:rPr lang="es-ES" altLang="zh-CN" sz="3490" strike="noStrike" noProof="1" dirty="0"/>
              <a:t>Haga clic para cambiar el estilo de título	</a:t>
            </a:r>
            <a:endParaRPr lang="es-ES" altLang="zh-CN" strike="noStrike" noProof="1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 fontAlgn="base"/>
            <a:r>
              <a:rPr lang="es-ES" altLang="zh-CN" sz="2540" strike="noStrike" noProof="1" dirty="0"/>
              <a:t>Haga clic para modificar el estilo de texto del patrón</a:t>
            </a:r>
            <a:endParaRPr lang="es-ES" altLang="zh-CN" strike="noStrike" noProof="1" dirty="0"/>
          </a:p>
          <a:p>
            <a:pPr lvl="1" indent="-285750" fontAlgn="base"/>
            <a:r>
              <a:rPr lang="es-ES" altLang="zh-CN" sz="2220" strike="noStrike" noProof="1" dirty="0"/>
              <a:t>Segundo nivel</a:t>
            </a:r>
            <a:endParaRPr lang="es-ES" altLang="zh-CN" strike="noStrike" noProof="1" dirty="0"/>
          </a:p>
          <a:p>
            <a:pPr lvl="2" indent="-228600" fontAlgn="base"/>
            <a:r>
              <a:rPr lang="es-ES" altLang="zh-CN" sz="1905" strike="noStrike" noProof="1" dirty="0"/>
              <a:t>Tercer nivel</a:t>
            </a:r>
            <a:endParaRPr lang="es-ES" altLang="zh-CN" strike="noStrike" noProof="1" dirty="0"/>
          </a:p>
          <a:p>
            <a:pPr lvl="3" indent="-228600" fontAlgn="base"/>
            <a:r>
              <a:rPr lang="es-ES" altLang="zh-CN" sz="1585" strike="noStrike" noProof="1" dirty="0"/>
              <a:t>Cuarto nivel</a:t>
            </a:r>
            <a:endParaRPr lang="es-ES" altLang="zh-CN" strike="noStrike" noProof="1" dirty="0"/>
          </a:p>
          <a:p>
            <a:pPr lvl="4" indent="-228600" fontAlgn="base"/>
            <a:r>
              <a:rPr lang="es-ES" altLang="zh-CN" sz="1585" strike="noStrike" noProof="1" dirty="0"/>
              <a:t>Quinto nivel</a:t>
            </a:r>
            <a:endParaRPr lang="es-ES" altLang="zh-CN" strike="noStrike" noProof="1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11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9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72415" indent="-272415" algn="l" rtl="0" eaLnBrk="0" fontAlgn="base" hangingPunct="0">
        <a:spcBef>
          <a:spcPts val="75"/>
        </a:spcBef>
        <a:spcAft>
          <a:spcPct val="0"/>
        </a:spcAft>
        <a:buChar char="•"/>
        <a:defRPr sz="2540">
          <a:solidFill>
            <a:schemeClr val="tx1"/>
          </a:solidFill>
          <a:latin typeface="+mn-lt"/>
          <a:ea typeface="+mn-ea"/>
          <a:cs typeface="+mn-cs"/>
        </a:defRPr>
      </a:lvl1pPr>
      <a:lvl2pPr marL="589915" indent="-226695" algn="l" rtl="0" eaLnBrk="0" fontAlgn="base" hangingPunct="0">
        <a:spcBef>
          <a:spcPts val="75"/>
        </a:spcBef>
        <a:spcAft>
          <a:spcPct val="0"/>
        </a:spcAft>
        <a:buChar char="–"/>
        <a:defRPr sz="2220">
          <a:solidFill>
            <a:schemeClr val="tx1"/>
          </a:solidFill>
          <a:latin typeface="+mn-lt"/>
          <a:cs typeface="+mn-cs"/>
        </a:defRPr>
      </a:lvl2pPr>
      <a:lvl3pPr marL="906780" indent="-181610" algn="l" rtl="0" eaLnBrk="0" fontAlgn="base" hangingPunct="0">
        <a:spcBef>
          <a:spcPts val="75"/>
        </a:spcBef>
        <a:spcAft>
          <a:spcPct val="0"/>
        </a:spcAft>
        <a:buChar char="•"/>
        <a:defRPr sz="1905">
          <a:solidFill>
            <a:schemeClr val="tx1"/>
          </a:solidFill>
          <a:latin typeface="+mn-lt"/>
          <a:cs typeface="+mn-cs"/>
        </a:defRPr>
      </a:lvl3pPr>
      <a:lvl4pPr marL="1270000" indent="-181610" algn="l" rtl="0" eaLnBrk="0" fontAlgn="base" hangingPunct="0">
        <a:spcBef>
          <a:spcPts val="75"/>
        </a:spcBef>
        <a:spcAft>
          <a:spcPct val="0"/>
        </a:spcAft>
        <a:buChar char="–"/>
        <a:defRPr sz="1585">
          <a:solidFill>
            <a:schemeClr val="tx1"/>
          </a:solidFill>
          <a:latin typeface="+mn-lt"/>
          <a:cs typeface="+mn-cs"/>
        </a:defRPr>
      </a:lvl4pPr>
      <a:lvl5pPr marL="1632585" indent="-181610" algn="l" rtl="0" eaLnBrk="0" fontAlgn="base" hangingPunct="0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5pPr>
      <a:lvl6pPr marL="199580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6pPr>
      <a:lvl7pPr marL="2358390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7pPr>
      <a:lvl8pPr marL="272097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8pPr>
      <a:lvl9pPr marL="308419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1pPr>
      <a:lvl2pPr marL="36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2pPr>
      <a:lvl3pPr marL="72580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3pPr>
      <a:lvl4pPr marL="108839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4pPr>
      <a:lvl5pPr marL="145161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5pPr>
      <a:lvl6pPr marL="181419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6pPr>
      <a:lvl7pPr marL="217678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7pPr>
      <a:lvl8pPr marL="254000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8pPr>
      <a:lvl9pPr marL="290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microsoft.com/office/2007/relationships/media" Target="file:///D:\&#38472;&#38271;&#29577;2\17&#31179;\&#35838;&#20214;&#23450;&#31295;\&#12298;&#40718;&#23574;&#25945;&#26696;&#12299;&#35821;&#25991;&#20843;&#24180;&#32423;&#19978;&#65288;&#20154;&#25945;&#29256;&#65289;\&#31532;&#19977;&#21333;&#20803;\12%20%20&#21776;&#35799;&#20116;&#39318;\&#31532;&#19968;&#35838;&#26102;\&#38463;&#28851;-&#23506;&#26149;&#39118;&#26354;(&#20108;&#32993;).mp3" TargetMode="External"/><Relationship Id="rId2" Type="http://schemas.openxmlformats.org/officeDocument/2006/relationships/audio" Target="file:///D:\&#38472;&#38271;&#29577;2\17&#31179;\&#35838;&#20214;&#23450;&#31295;\&#12298;&#40718;&#23574;&#25945;&#26696;&#12299;&#35821;&#25991;&#20843;&#24180;&#32423;&#19978;&#65288;&#20154;&#25945;&#29256;&#65289;\&#31532;&#19977;&#21333;&#20803;\12%20%20&#21776;&#35799;&#20116;&#39318;\&#31532;&#19968;&#35838;&#26102;\&#38463;&#28851;-&#23506;&#26149;&#39118;&#26354;(&#20108;&#32993;).mp3" TargetMode="Externa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microsoft.com/office/2007/relationships/media" Target="file:///D:\&#38472;&#38271;&#29577;2\17&#31179;\&#35838;&#20214;&#23450;&#31295;\&#12298;&#40718;&#23574;&#25945;&#26696;&#12299;&#35821;&#25991;&#20843;&#24180;&#32423;&#19978;&#65288;&#20154;&#25945;&#29256;&#65289;\&#31532;&#19977;&#21333;&#20803;\12%20%20&#21776;&#35799;&#20116;&#39318;\&#31532;&#19968;&#35838;&#26102;\&#36153;&#29577;&#28165;-&#28895;&#33457;&#19977;&#26376;.mp3" TargetMode="External"/><Relationship Id="rId2" Type="http://schemas.openxmlformats.org/officeDocument/2006/relationships/audio" Target="file:///D:\&#38472;&#38271;&#29577;2\17&#31179;\&#35838;&#20214;&#23450;&#31295;\&#12298;&#40718;&#23574;&#25945;&#26696;&#12299;&#35821;&#25991;&#20843;&#24180;&#32423;&#19978;&#65288;&#20154;&#25945;&#29256;&#65289;\&#31532;&#19977;&#21333;&#20803;\12%20%20&#21776;&#35799;&#20116;&#39318;\&#31532;&#19968;&#35838;&#26102;\&#36153;&#29577;&#28165;-&#28895;&#33457;&#19977;&#26376;.mp3" TargetMode="Externa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"/>
          <p:cNvSpPr txBox="1"/>
          <p:nvPr/>
        </p:nvSpPr>
        <p:spPr>
          <a:xfrm>
            <a:off x="-103187" y="1323975"/>
            <a:ext cx="8991600" cy="3599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defTabSz="685800">
              <a:lnSpc>
                <a:spcPct val="90000"/>
              </a:lnSpc>
            </a:pPr>
            <a:endParaRPr lang="en-US" altLang="zh-CN" sz="4750" b="1" noProof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7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47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</a:t>
            </a:r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endParaRPr lang="en-US" altLang="zh-CN" sz="47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800">
              <a:lnSpc>
                <a:spcPct val="90000"/>
              </a:lnSpc>
            </a:pPr>
            <a:endParaRPr lang="en-US" altLang="zh-CN" sz="47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>
              <a:buAutoNum type="arabicPlain" startAt="12"/>
            </a:pPr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唐诗五首</a:t>
            </a:r>
            <a:endParaRPr lang="en-US" altLang="zh-CN" sz="47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r>
              <a:rPr lang="zh-CN" altLang="en-US" sz="47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第一课时</a:t>
            </a:r>
            <a:endParaRPr lang="zh-CN" altLang="en-US" sz="1905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8596" y="1500174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1.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天气晴好，江北汉阳的树木清晰分明，鹦鹉洲的春草繁茂浓绿。</a:t>
            </a:r>
            <a:endParaRPr lang="en-US" altLang="zh-CN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2967335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2.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尾联将“乡愁”之情与“日暮”“烟波”之景相交融，由景生情，融情于景，表达了诗人萦回无尽、百感茫然的忧思之情。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图片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57224" y="1643050"/>
            <a:ext cx="7513700" cy="445537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285852" y="428604"/>
            <a:ext cx="6445996" cy="9286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配乐诵读，拓展升华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阿炳-寒春风曲(二胡)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0520" y="661966"/>
            <a:ext cx="552456" cy="552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4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71670" y="142852"/>
            <a:ext cx="4786314" cy="9286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总结谈话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图片 8" descr="99b1OOOPIC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6380" y="1428736"/>
            <a:ext cx="3580912" cy="51435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4348" y="1214422"/>
            <a:ext cx="40719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巍峨的黄鹤楼成就了崔颢的这首千古绝唱，崔颢的这首诗在扬名天下的同时，也让更多人知道了这座千古名楼。崔颢之前之后，历朝历代还有许许多多的文人墨客到过黄鹤楼，他们也纷纷写下了自己的感受。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2910" y="1928802"/>
            <a:ext cx="79296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+mn-ea"/>
              </a:rPr>
              <a:t>1.</a:t>
            </a:r>
            <a:r>
              <a:rPr lang="zh-CN" altLang="en-US" sz="4000" b="1" dirty="0" smtClean="0">
                <a:latin typeface="+mn-ea"/>
              </a:rPr>
              <a:t>请同学们去搜集那些和黄鹤楼相关的诗词，并做好积累。</a:t>
            </a:r>
            <a:endParaRPr lang="en-US" altLang="zh-CN" sz="4000" b="1" dirty="0" smtClean="0">
              <a:latin typeface="+mn-ea"/>
            </a:endParaRPr>
          </a:p>
          <a:p>
            <a:endParaRPr lang="en-US" altLang="zh-CN" sz="4000" b="1" dirty="0" smtClean="0">
              <a:latin typeface="+mn-ea"/>
            </a:endParaRPr>
          </a:p>
          <a:p>
            <a:r>
              <a:rPr lang="en-US" altLang="zh-CN" sz="4000" b="1" dirty="0" smtClean="0">
                <a:latin typeface="+mn-ea"/>
              </a:rPr>
              <a:t>2.</a:t>
            </a:r>
            <a:r>
              <a:rPr lang="zh-CN" altLang="en-US" sz="4000" b="1" dirty="0" smtClean="0">
                <a:latin typeface="+mn-ea"/>
              </a:rPr>
              <a:t>背诵并默写这首古诗。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71670" y="357166"/>
            <a:ext cx="4786314" cy="9286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布置作业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1357297"/>
            <a:ext cx="7552067" cy="450892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Tx/>
              <a:buNone/>
              <a:defRPr/>
            </a:pPr>
            <a:r>
              <a:rPr lang="zh-CN" altLang="en-US" sz="287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谢谢</a:t>
            </a:r>
            <a:endParaRPr lang="zh-CN" altLang="en-US" sz="287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314" name="Picture 2" descr="8Edp_wM9B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357438" y="3000375"/>
            <a:ext cx="5500687" cy="3154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9900" dirty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谢谢</a:t>
            </a:r>
            <a:endParaRPr lang="zh-CN" altLang="en-US" sz="19900" dirty="0">
              <a:solidFill>
                <a:srgbClr val="FFFF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01112711421284229817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143768" y="2071678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n w="11430"/>
                <a:latin typeface="华文楷体" panose="02010600040101010101" pitchFamily="2" charset="-122"/>
                <a:ea typeface="华文楷体" panose="02010600040101010101" pitchFamily="2" charset="-122"/>
              </a:rPr>
              <a:t>王绩</a:t>
            </a:r>
            <a:endParaRPr lang="zh-CN" altLang="en-US" sz="4000" b="1" dirty="0">
              <a:ln w="11430"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43504" y="642918"/>
            <a:ext cx="38576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 smtClean="0">
                <a:ln w="11430"/>
                <a:latin typeface="华文楷体" panose="02010600040101010101" pitchFamily="2" charset="-122"/>
                <a:ea typeface="华文楷体" panose="02010600040101010101" pitchFamily="2" charset="-122"/>
              </a:rPr>
              <a:t> 野 </a:t>
            </a:r>
            <a:r>
              <a:rPr lang="en-US" altLang="zh-CN" sz="6600" b="1" dirty="0" smtClean="0">
                <a:ln w="11430"/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6600" b="1" dirty="0" smtClean="0">
                <a:ln w="11430"/>
                <a:latin typeface="华文楷体" panose="02010600040101010101" pitchFamily="2" charset="-122"/>
                <a:ea typeface="华文楷体" panose="02010600040101010101" pitchFamily="2" charset="-122"/>
              </a:rPr>
              <a:t>望</a:t>
            </a:r>
            <a:endParaRPr lang="zh-CN" altLang="en-US" sz="6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357166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思考下列问题：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en-US" altLang="zh-CN" sz="4000" b="1" dirty="0">
                <a:solidFill>
                  <a:srgbClr val="FF0000"/>
                </a:solidFill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21442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+mn-ea"/>
              </a:rPr>
              <a:t>1.</a:t>
            </a:r>
            <a:r>
              <a:rPr lang="zh-CN" altLang="en-US" sz="3600" b="1" dirty="0" smtClean="0">
                <a:latin typeface="+mn-ea"/>
              </a:rPr>
              <a:t>试分析首联在全诗中的作用。</a:t>
            </a:r>
            <a:endParaRPr lang="en-US" altLang="zh-CN" sz="3600" b="1" dirty="0" smtClean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2071678"/>
            <a:ext cx="8715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+mn-ea"/>
              </a:rPr>
              <a:t>2.</a:t>
            </a:r>
            <a:r>
              <a:rPr lang="zh-CN" altLang="en-US" sz="3600" b="1" dirty="0" smtClean="0">
                <a:latin typeface="+mn-ea"/>
              </a:rPr>
              <a:t>请从动静和写景顺序的角度赏析中间两联。</a:t>
            </a:r>
            <a:endParaRPr lang="en-US" altLang="zh-CN" sz="3600" b="1" dirty="0" smtClean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3357562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+mn-ea"/>
              </a:rPr>
              <a:t>3.</a:t>
            </a:r>
            <a:r>
              <a:rPr lang="zh-CN" altLang="en-US" sz="3600" b="1" dirty="0" smtClean="0">
                <a:latin typeface="+mn-ea"/>
              </a:rPr>
              <a:t>请从“景”与“情”关系的角度，赏析本诗的颔联。</a:t>
            </a:r>
            <a:endParaRPr lang="en-US" altLang="zh-CN" sz="3600" b="1" dirty="0" smtClean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596" y="4643446"/>
            <a:ext cx="8715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+mn-ea"/>
              </a:rPr>
              <a:t>4.</a:t>
            </a:r>
            <a:r>
              <a:rPr lang="zh-CN" altLang="en-US" sz="3600" b="1" dirty="0" smtClean="0">
                <a:latin typeface="+mn-ea"/>
              </a:rPr>
              <a:t>结合全诗内容，简析诗人“长歌怀采薇”的原因。</a:t>
            </a:r>
            <a:endParaRPr lang="zh-CN" altLang="en-US" sz="36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1472" y="1142984"/>
            <a:ext cx="82868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第一句的“东皋”点明地点，“薄暮”点明时间，“望”字领起中间两联的写景。第二句呼应尾联，表现出哀伤的情感，为全诗奠定了感情基调。表现了在现实中找不到知音，得不到赏识的苦闷、怅惘的心情。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4214818"/>
            <a:ext cx="82153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颔联总写秋色，是静景、远景；颈联写牧人与猎马，是动景、近景。这四句诗宛如一幅山家秋晚图，光与色，远景与近景，静态与动态，搭配得恰到好处。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428604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1.</a:t>
            </a:r>
            <a:r>
              <a:rPr lang="zh-CN" altLang="en-US" sz="3200" b="1" dirty="0" smtClean="0">
                <a:latin typeface="+mn-ea"/>
              </a:rPr>
              <a:t>试分析首联在全诗中的作用。</a:t>
            </a:r>
            <a:endParaRPr lang="en-US" altLang="zh-CN" sz="3200" b="1" dirty="0" smtClean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596" y="3500438"/>
            <a:ext cx="8715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2.</a:t>
            </a:r>
            <a:r>
              <a:rPr lang="zh-CN" altLang="en-US" sz="3200" b="1" dirty="0" smtClean="0">
                <a:latin typeface="+mn-ea"/>
              </a:rPr>
              <a:t>请从动静和写景顺序的角度赏析中间两联。</a:t>
            </a:r>
            <a:endParaRPr lang="en-US" altLang="zh-CN" sz="32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1571612"/>
            <a:ext cx="84296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诗歌颔联妙在融情于景。描写了漫山遍野树叶枯黄，更兼残阳尽染的萧瑟衰败景象，景中寄寓了诗人孤独、落寞的情怀。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4143380"/>
            <a:ext cx="84296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诗人在现实生活中辗转漂泊，彷徨苦闷，找不到精神归宿，又没有真正的知己，所以只得“长歌怀采薇”，即放声高歌，追怀伯夷、叔齐那样的隐逸高士，引为神交密友。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357166"/>
            <a:ext cx="8501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3.</a:t>
            </a:r>
            <a:r>
              <a:rPr lang="zh-CN" altLang="en-US" sz="3200" b="1" dirty="0" smtClean="0">
                <a:latin typeface="+mn-ea"/>
              </a:rPr>
              <a:t>请从“景”与“情”关系的角度，赏析本诗的颔联。</a:t>
            </a:r>
            <a:endParaRPr lang="en-US" altLang="zh-CN" sz="3200" b="1" dirty="0" smtClean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3071810"/>
            <a:ext cx="87154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4.</a:t>
            </a:r>
            <a:r>
              <a:rPr lang="zh-CN" altLang="en-US" sz="3200" b="1" dirty="0" smtClean="0">
                <a:latin typeface="+mn-ea"/>
              </a:rPr>
              <a:t>结合全诗内容，简析诗人“长歌怀采薇”的原因。</a:t>
            </a:r>
            <a:endParaRPr lang="zh-CN" altLang="en-US" sz="32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4bOOOPIC3c_1024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7" name="矩形 6"/>
          <p:cNvSpPr/>
          <p:nvPr/>
        </p:nvSpPr>
        <p:spPr>
          <a:xfrm>
            <a:off x="1785918" y="1000108"/>
            <a:ext cx="35004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黄鹤楼</a:t>
            </a:r>
            <a:endParaRPr lang="zh-CN" altLang="en-US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2643182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/>
              <a:t>崔颢</a:t>
            </a:r>
            <a:endParaRPr lang="zh-CN" altLang="en-US" sz="6000" b="1" dirty="0"/>
          </a:p>
        </p:txBody>
      </p:sp>
      <p:pic>
        <p:nvPicPr>
          <p:cNvPr id="9" name="费玉清-烟花三月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80400" y="5929330"/>
            <a:ext cx="706442" cy="489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8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6818601_16818601_1356244253375_mthum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6" y="500042"/>
            <a:ext cx="3429024" cy="52863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642918"/>
            <a:ext cx="48577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黄鹤楼</a:t>
            </a:r>
            <a:r>
              <a:rPr lang="zh-CN" altLang="en-US" sz="3200" b="1" dirty="0" smtClean="0"/>
              <a:t>，巍峨耸立于武昌蛇山，享有“天下绝景”的盛誉，与湖南岳阳楼、江西滕王阁并称为“江南三大名楼”。黄鹤楼临万里长江，踞蛇山之巅，挺拔独秀，辉煌瑰丽，很自然就成了名传四海的游览胜地。历代名士都先后到这里游乐，吟诗作赋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42976" y="214290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初读古诗，感知大意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1357298"/>
            <a:ext cx="6643734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</a:rPr>
              <a:t>黄鹤楼</a:t>
            </a:r>
            <a:endParaRPr lang="zh-CN" altLang="en-US" sz="5400" b="1" dirty="0" smtClean="0">
              <a:solidFill>
                <a:srgbClr val="FF0000"/>
              </a:solidFill>
            </a:endParaRPr>
          </a:p>
          <a:p>
            <a:endParaRPr lang="zh-CN" altLang="en-US" sz="3600" b="1" dirty="0" smtClean="0"/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昔</a:t>
            </a:r>
            <a:r>
              <a:rPr lang="zh-CN" altLang="en-US" sz="3200" b="1" dirty="0" smtClean="0"/>
              <a:t>人已乘黄鹤去，此地空余黄鹤楼。</a:t>
            </a:r>
            <a:endParaRPr lang="zh-CN" altLang="en-US" sz="3200" b="1" dirty="0" smtClean="0"/>
          </a:p>
          <a:p>
            <a:endParaRPr lang="zh-CN" altLang="en-US" sz="3200" b="1" dirty="0" smtClean="0"/>
          </a:p>
          <a:p>
            <a:r>
              <a:rPr lang="zh-CN" altLang="en-US" sz="3200" b="1" dirty="0" smtClean="0"/>
              <a:t>黄鹤一去不复返，白云千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载</a:t>
            </a:r>
            <a:r>
              <a:rPr lang="zh-CN" altLang="en-US" sz="3200" b="1" dirty="0" smtClean="0"/>
              <a:t>空悠悠。</a:t>
            </a:r>
            <a:endParaRPr lang="zh-CN" altLang="en-US" sz="3200" b="1" dirty="0" smtClean="0"/>
          </a:p>
          <a:p>
            <a:endParaRPr lang="zh-CN" altLang="en-US" sz="3200" b="1" dirty="0" smtClean="0"/>
          </a:p>
          <a:p>
            <a:r>
              <a:rPr lang="zh-CN" altLang="en-US" sz="3200" b="1" dirty="0" smtClean="0"/>
              <a:t>晴川历历汉阳树，芳草萋萋鹦鹉洲。</a:t>
            </a:r>
            <a:endParaRPr lang="zh-CN" altLang="en-US" sz="3200" b="1" dirty="0" smtClean="0"/>
          </a:p>
          <a:p>
            <a:endParaRPr lang="zh-CN" altLang="en-US" sz="3200" b="1" dirty="0" smtClean="0"/>
          </a:p>
          <a:p>
            <a:r>
              <a:rPr lang="zh-CN" altLang="en-US" sz="3200" b="1" dirty="0" smtClean="0"/>
              <a:t>日暮乡关何处是</a:t>
            </a:r>
            <a:r>
              <a:rPr lang="en-US" altLang="zh-CN" sz="3200" b="1" dirty="0" smtClean="0">
                <a:latin typeface="+mn-ea"/>
              </a:rPr>
              <a:t>? </a:t>
            </a:r>
            <a:r>
              <a:rPr lang="zh-CN" altLang="en-US" sz="3200" b="1" dirty="0" smtClean="0"/>
              <a:t>烟波江上使人愁。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357290" y="285728"/>
            <a:ext cx="6445996" cy="9286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读悟结合，感受忧愁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1928802"/>
            <a:ext cx="835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1.</a:t>
            </a:r>
            <a:r>
              <a:rPr lang="zh-CN" altLang="en-US" sz="3600" b="1" dirty="0" smtClean="0"/>
              <a:t>用自己的语言描述颈联所呈现出的画面。</a:t>
            </a:r>
            <a:endParaRPr lang="en-US" altLang="zh-CN" sz="36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428596" y="3000372"/>
            <a:ext cx="8429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2.</a:t>
            </a:r>
            <a:r>
              <a:rPr lang="zh-CN" altLang="en-US" sz="3600" b="1" dirty="0" smtClean="0"/>
              <a:t>诗中最能概括作者感情的是“愁”字，请说说诗人在尾联中是如何表达这种感情的？</a:t>
            </a:r>
            <a:endParaRPr lang="zh-CN" altLang="en-US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985</Words>
  <Application>WPS 演示</Application>
  <PresentationFormat>全屏显示(4:3)</PresentationFormat>
  <Paragraphs>80</Paragraphs>
  <Slides>14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幼圆</vt:lpstr>
      <vt:lpstr>华文仿宋</vt:lpstr>
      <vt:lpstr>微软雅黑</vt:lpstr>
      <vt:lpstr>华文楷体</vt:lpstr>
      <vt:lpstr>华文行楷</vt:lpstr>
      <vt:lpstr>Arial Unicode MS</vt:lpstr>
      <vt:lpstr>Times New Roman</vt:lpstr>
      <vt:lpstr>Office 主题</vt:lpstr>
      <vt:lpstr>2_Diseño predeterminado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93</cp:revision>
  <dcterms:created xsi:type="dcterms:W3CDTF">2017-08-26T10:00:00Z</dcterms:created>
  <dcterms:modified xsi:type="dcterms:W3CDTF">2017-10-01T12:56:29Z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