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3"/>
    <p:sldId id="285" r:id="rId4"/>
    <p:sldId id="337" r:id="rId5"/>
    <p:sldId id="260" r:id="rId6"/>
    <p:sldId id="261" r:id="rId7"/>
    <p:sldId id="262" r:id="rId8"/>
    <p:sldId id="263" r:id="rId9"/>
    <p:sldId id="264" r:id="rId10"/>
    <p:sldId id="265" r:id="rId11"/>
    <p:sldId id="266" r:id="rId12"/>
    <p:sldId id="267" r:id="rId13"/>
    <p:sldId id="268" r:id="rId14"/>
    <p:sldId id="286" r:id="rId15"/>
    <p:sldId id="287" r:id="rId16"/>
    <p:sldId id="338" r:id="rId17"/>
    <p:sldId id="339" r:id="rId18"/>
    <p:sldId id="258" r:id="rId19"/>
    <p:sldId id="331" r:id="rId20"/>
    <p:sldId id="332" r:id="rId21"/>
    <p:sldId id="333" r:id="rId22"/>
    <p:sldId id="334" r:id="rId23"/>
    <p:sldId id="335" r:id="rId24"/>
    <p:sldId id="336" r:id="rId25"/>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2783"/>
  </p:normalViewPr>
  <p:slideViewPr>
    <p:cSldViewPr showGuides="1">
      <p:cViewPr varScale="1">
        <p:scale>
          <a:sx n="71" d="100"/>
          <a:sy n="71" d="100"/>
        </p:scale>
        <p:origin x="-444" y="-90"/>
      </p:cViewPr>
      <p:guideLst>
        <p:guide orient="horz" pos="2166"/>
        <p:guide pos="290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pattFill prst="ltHorz">
          <a:fgClr>
            <a:schemeClr val="bg2"/>
          </a:fgClr>
          <a:bgClr>
            <a:schemeClr val="bg1"/>
          </a:bgClr>
        </a:pattFill>
        <a:effectLst/>
      </p:bgPr>
    </p:bg>
    <p:spTree>
      <p:nvGrpSpPr>
        <p:cNvPr id="1" name=""/>
        <p:cNvGrpSpPr/>
        <p:nvPr/>
      </p:nvGrpSpPr>
      <p:grpSpPr/>
      <p:sp>
        <p:nvSpPr>
          <p:cNvPr id="14338" name="标题 14337"/>
          <p:cNvSpPr>
            <a:spLocks noGrp="1"/>
          </p:cNvSpPr>
          <p:nvPr>
            <p:ph type="ctrTitle"/>
          </p:nvPr>
        </p:nvSpPr>
        <p:spPr>
          <a:xfrm>
            <a:off x="685800" y="990600"/>
            <a:ext cx="7772400" cy="1371600"/>
          </a:xfrm>
          <a:prstGeom prst="rect">
            <a:avLst/>
          </a:prstGeom>
          <a:noFill/>
          <a:ln w="9525">
            <a:noFill/>
          </a:ln>
        </p:spPr>
        <p:txBody>
          <a:bodyPr anchor="b"/>
          <a:lstStyle>
            <a:lvl1pPr lvl="0">
              <a:defRPr sz="4000"/>
            </a:lvl1pPr>
          </a:lstStyle>
          <a:p>
            <a:pPr lvl="0"/>
            <a:r>
              <a:rPr lang="zh-CN" altLang="en-US" dirty="0"/>
              <a:t>单击此处编辑母版标题样式</a:t>
            </a:r>
            <a:endParaRPr lang="zh-CN" altLang="en-US" dirty="0"/>
          </a:p>
        </p:txBody>
      </p:sp>
      <p:sp>
        <p:nvSpPr>
          <p:cNvPr id="14339" name="副标题 14338"/>
          <p:cNvSpPr>
            <a:spLocks noGrp="1"/>
          </p:cNvSpPr>
          <p:nvPr>
            <p:ph type="subTitle" idx="1"/>
          </p:nvPr>
        </p:nvSpPr>
        <p:spPr>
          <a:xfrm>
            <a:off x="1447800" y="3429000"/>
            <a:ext cx="7010400" cy="1600200"/>
          </a:xfrm>
          <a:prstGeom prst="rect">
            <a:avLst/>
          </a:prstGeom>
          <a:noFill/>
          <a:ln w="9525">
            <a:noFill/>
          </a:ln>
        </p:spPr>
        <p:txBody>
          <a:bodyPr anchor="t"/>
          <a:lstStyle>
            <a:lvl1pPr marL="0" lvl="0" indent="0">
              <a:buNone/>
              <a:defRPr sz="2800"/>
            </a:lvl1pPr>
            <a:lvl2pPr marL="457200" lvl="1" indent="14605" algn="ctr">
              <a:buNone/>
              <a:defRPr sz="2800"/>
            </a:lvl2pPr>
            <a:lvl3pPr marL="909955" lvl="2" indent="0" algn="ctr">
              <a:buNone/>
              <a:defRPr sz="2800"/>
            </a:lvl3pPr>
            <a:lvl4pPr marL="1306830" lvl="3" indent="0" algn="ctr">
              <a:buNone/>
              <a:defRPr sz="2800"/>
            </a:lvl4pPr>
            <a:lvl5pPr marL="1695450" lvl="4" indent="0" algn="ctr">
              <a:buNone/>
              <a:defRPr sz="2800"/>
            </a:lvl5pPr>
          </a:lstStyle>
          <a:p>
            <a:pPr lvl="0"/>
            <a:r>
              <a:rPr lang="zh-CN" altLang="en-US" dirty="0"/>
              <a:t>单击此处编辑母版副标题样式</a:t>
            </a:r>
            <a:endParaRPr lang="zh-CN" altLang="en-US" dirty="0"/>
          </a:p>
        </p:txBody>
      </p:sp>
      <p:sp>
        <p:nvSpPr>
          <p:cNvPr id="14340" name="日期占位符 14339"/>
          <p:cNvSpPr>
            <a:spLocks noGrp="1"/>
          </p:cNvSpPr>
          <p:nvPr>
            <p:ph type="dt" sz="half" idx="2"/>
          </p:nvPr>
        </p:nvSpPr>
        <p:spPr>
          <a:xfrm>
            <a:off x="685800" y="6248400"/>
            <a:ext cx="1905000" cy="457200"/>
          </a:xfrm>
          <a:prstGeom prst="rect">
            <a:avLst/>
          </a:prstGeom>
          <a:noFill/>
          <a:ln w="9525">
            <a:noFill/>
          </a:ln>
        </p:spPr>
        <p:txBody>
          <a:bodyPr anchor="t"/>
          <a:lstStyle>
            <a:lvl1pPr>
              <a:defRPr sz="1200">
                <a:latin typeface="Verdana" panose="020B0604030504040204" pitchFamily="34" charset="0"/>
              </a:defRPr>
            </a:lvl1pPr>
          </a:lstStyle>
          <a:p>
            <a:endParaRPr lang="zh-CN" altLang="en-US" dirty="0"/>
          </a:p>
        </p:txBody>
      </p:sp>
      <p:sp>
        <p:nvSpPr>
          <p:cNvPr id="14341" name="页脚占位符 14340"/>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200">
                <a:latin typeface="Verdana" panose="020B0604030504040204" pitchFamily="34" charset="0"/>
              </a:defRPr>
            </a:lvl1pPr>
          </a:lstStyle>
          <a:p>
            <a:endParaRPr lang="zh-CN" altLang="en-US" dirty="0"/>
          </a:p>
        </p:txBody>
      </p:sp>
      <p:sp>
        <p:nvSpPr>
          <p:cNvPr id="14342" name="灯片编号占位符 14341"/>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200">
                <a:latin typeface="Verdana" panose="020B0604030504040204" pitchFamily="34" charset="0"/>
              </a:defRPr>
            </a:lvl1pPr>
          </a:lstStyle>
          <a:p>
            <a:fld id="{9A0DB2DC-4C9A-4742-B13C-FB6460FD3503}" type="slidenum">
              <a:rPr lang="zh-CN" altLang="en-US" dirty="0"/>
            </a:fld>
            <a:endParaRPr lang="zh-CN" altLang="en-US" dirty="0"/>
          </a:p>
        </p:txBody>
      </p:sp>
      <p:sp>
        <p:nvSpPr>
          <p:cNvPr id="14343" name="任意多边形 14342"/>
          <p:cNvSpPr/>
          <p:nvPr/>
        </p:nvSpPr>
        <p:spPr>
          <a:xfrm>
            <a:off x="685800" y="2393950"/>
            <a:ext cx="7772400" cy="109538"/>
          </a:xfrm>
          <a:custGeom>
            <a:avLst/>
            <a:gdLst>
              <a:gd name="A1" fmla="val 618"/>
              <a:gd name="A3" fmla="val 0"/>
              <a:gd name="G0" fmla="+- A1 0 0"/>
            </a:gdLst>
            <a:ahLst/>
            <a:cxnLst/>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cap="flat" cmpd="sng">
            <a:solidFill>
              <a:schemeClr val="accent2"/>
            </a:solidFill>
            <a:prstDash val="solid"/>
            <a:round/>
            <a:headEnd type="none" w="med" len="med"/>
            <a:tailEnd type="none" w="med" len="med"/>
          </a:ln>
        </p:spPr>
        <p:txBody>
          <a:bodyPr/>
          <a:p>
            <a:pPr lvl="0">
              <a:buClr>
                <a:schemeClr val="bg1"/>
              </a:buClr>
            </a:pPr>
            <a:endParaRPr sz="2400" dirty="0">
              <a:latin typeface="Times New Roman" panose="02020603050405020304" pitchFamily="18"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p:sp>
        <p:nvSpPr>
          <p:cNvPr id="13314" name="标题 13313"/>
          <p:cNvSpPr>
            <a:spLocks noGrp="1"/>
          </p:cNvSpPr>
          <p:nvPr>
            <p:ph type="title"/>
          </p:nvPr>
        </p:nvSpPr>
        <p:spPr>
          <a:xfrm>
            <a:off x="574675" y="304800"/>
            <a:ext cx="8001000" cy="1216025"/>
          </a:xfrm>
          <a:prstGeom prst="rect">
            <a:avLst/>
          </a:prstGeom>
          <a:noFill/>
          <a:ln w="9525">
            <a:noFill/>
          </a:ln>
        </p:spPr>
        <p:txBody>
          <a:bodyPr anchor="b"/>
          <a:p>
            <a:pPr lvl="0"/>
            <a:r>
              <a:rPr lang="zh-CN" altLang="en-US" dirty="0"/>
              <a:t>单击此处编辑母版标题样式</a:t>
            </a:r>
            <a:endParaRPr lang="zh-CN" altLang="en-US" dirty="0"/>
          </a:p>
        </p:txBody>
      </p:sp>
      <p:sp>
        <p:nvSpPr>
          <p:cNvPr id="13315" name="文本占位符 13314"/>
          <p:cNvSpPr>
            <a:spLocks noGrp="1"/>
          </p:cNvSpPr>
          <p:nvPr>
            <p:ph type="body" idx="1"/>
          </p:nvPr>
        </p:nvSpPr>
        <p:spPr>
          <a:xfrm>
            <a:off x="566738" y="1752600"/>
            <a:ext cx="8001000" cy="4267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3316" name="任意多边形 13315"/>
          <p:cNvSpPr/>
          <p:nvPr/>
        </p:nvSpPr>
        <p:spPr>
          <a:xfrm>
            <a:off x="609600" y="1566863"/>
            <a:ext cx="7958138" cy="109537"/>
          </a:xfrm>
          <a:custGeom>
            <a:avLst/>
            <a:gdLst>
              <a:gd name="A1" fmla="val 585"/>
              <a:gd name="A3" fmla="val 0"/>
              <a:gd name="G0" fmla="+- A1 0 0"/>
            </a:gdLst>
            <a:ahLst/>
            <a:cxnLst/>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cap="flat" cmpd="sng">
            <a:solidFill>
              <a:schemeClr val="accent2"/>
            </a:solidFill>
            <a:prstDash val="solid"/>
            <a:round/>
            <a:headEnd type="none" w="med" len="med"/>
            <a:tailEnd type="none" w="med" len="med"/>
          </a:ln>
        </p:spPr>
        <p:txBody>
          <a:bodyPr/>
          <a:p>
            <a:pPr lvl="0">
              <a:buClr>
                <a:schemeClr val="bg1"/>
              </a:buClr>
            </a:pPr>
            <a:endParaRPr sz="2400" dirty="0">
              <a:latin typeface="Times New Roman" panose="02020603050405020304" pitchFamily="18" charset="0"/>
            </a:endParaRPr>
          </a:p>
        </p:txBody>
      </p:sp>
      <p:sp>
        <p:nvSpPr>
          <p:cNvPr id="13317" name="直接连接符 13316"/>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sp>
        <p:nvSpPr>
          <p:cNvPr id="13318" name="日期占位符 13317"/>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34" charset="0"/>
              </a:defRPr>
            </a:lvl1pPr>
          </a:lstStyle>
          <a:p>
            <a:pPr lvl="0"/>
            <a:endParaRPr lang="zh-CN" altLang="en-US" dirty="0"/>
          </a:p>
        </p:txBody>
      </p:sp>
      <p:sp>
        <p:nvSpPr>
          <p:cNvPr id="13319" name="页脚占位符 13318"/>
          <p:cNvSpPr>
            <a:spLocks noGrp="1"/>
          </p:cNvSpPr>
          <p:nvPr>
            <p:ph type="ftr" sz="quarter" idx="3"/>
          </p:nvPr>
        </p:nvSpPr>
        <p:spPr>
          <a:xfrm>
            <a:off x="3124200" y="6245225"/>
            <a:ext cx="2895600" cy="476250"/>
          </a:xfrm>
          <a:prstGeom prst="rect">
            <a:avLst/>
          </a:prstGeom>
          <a:noFill/>
          <a:ln w="9525">
            <a:noFill/>
          </a:ln>
        </p:spPr>
        <p:txBody>
          <a:bodyPr/>
          <a:lstStyle>
            <a:lvl1pPr algn="ctr">
              <a:defRPr sz="1200">
                <a:latin typeface="Verdana" panose="020B0604030504040204" pitchFamily="34" charset="0"/>
              </a:defRPr>
            </a:lvl1pPr>
          </a:lstStyle>
          <a:p>
            <a:pPr lvl="0"/>
            <a:endParaRPr lang="zh-CN" altLang="en-US" dirty="0"/>
          </a:p>
        </p:txBody>
      </p:sp>
      <p:sp>
        <p:nvSpPr>
          <p:cNvPr id="13320" name="灯片编号占位符 13319"/>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34" charset="0"/>
              </a:defRPr>
            </a:lvl1pPr>
          </a:lstStyle>
          <a:p>
            <a:pPr lvl="0"/>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rtl="0" eaLnBrk="1" fontAlgn="base" latinLnBrk="0" hangingPunct="1">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rtl="0" eaLnBrk="1" fontAlgn="base" latinLnBrk="0" hangingPunct="1">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rtl="0" eaLnBrk="1" fontAlgn="base" latinLnBrk="0" hangingPunct="1">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rtl="0" eaLnBrk="1" fontAlgn="base" latinLnBrk="0" hangingPunct="1">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rtl="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Verdana" panose="020B060403050404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7.xml"/><Relationship Id="rId2" Type="http://schemas.openxmlformats.org/officeDocument/2006/relationships/image" Target="../media/image14.emf"/><Relationship Id="rId1"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7.xml"/><Relationship Id="rId6" Type="http://schemas.openxmlformats.org/officeDocument/2006/relationships/image" Target="../media/image17.emf"/><Relationship Id="rId5" Type="http://schemas.openxmlformats.org/officeDocument/2006/relationships/oleObject" Target="../embeddings/oleObject6.bin"/><Relationship Id="rId4" Type="http://schemas.openxmlformats.org/officeDocument/2006/relationships/image" Target="../media/image16.emf"/><Relationship Id="rId3" Type="http://schemas.openxmlformats.org/officeDocument/2006/relationships/oleObject" Target="../embeddings/oleObject5.bin"/><Relationship Id="rId2" Type="http://schemas.openxmlformats.org/officeDocument/2006/relationships/image" Target="../media/image15.emf"/><Relationship Id="rId1" Type="http://schemas.openxmlformats.org/officeDocument/2006/relationships/oleObject" Target="../embeddings/oleObject4.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7.xml"/><Relationship Id="rId4" Type="http://schemas.openxmlformats.org/officeDocument/2006/relationships/image" Target="../media/image19.emf"/><Relationship Id="rId3" Type="http://schemas.openxmlformats.org/officeDocument/2006/relationships/oleObject" Target="../embeddings/oleObject8.bin"/><Relationship Id="rId2" Type="http://schemas.openxmlformats.org/officeDocument/2006/relationships/image" Target="../media/image18.emf"/><Relationship Id="rId1" Type="http://schemas.openxmlformats.org/officeDocument/2006/relationships/oleObject" Target="../embeddings/oleObject7.bin"/></Relationships>
</file>

<file path=ppt/slides/_rels/slide19.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7.xml"/><Relationship Id="rId2" Type="http://schemas.openxmlformats.org/officeDocument/2006/relationships/image" Target="../media/image20.emf"/><Relationship Id="rId1" Type="http://schemas.openxmlformats.org/officeDocument/2006/relationships/oleObject" Target="../embeddings/oleObject9.bin"/></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7.xml"/><Relationship Id="rId2" Type="http://schemas.openxmlformats.org/officeDocument/2006/relationships/image" Target="../media/image21.emf"/><Relationship Id="rId1" Type="http://schemas.openxmlformats.org/officeDocument/2006/relationships/oleObject" Target="../embeddings/oleObject10.bin"/></Relationships>
</file>

<file path=ppt/slides/_rels/slide21.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7.xml"/><Relationship Id="rId2" Type="http://schemas.openxmlformats.org/officeDocument/2006/relationships/image" Target="../media/image22.emf"/><Relationship Id="rId1" Type="http://schemas.openxmlformats.org/officeDocument/2006/relationships/oleObject" Target="../embeddings/oleObject11.bin"/></Relationships>
</file>

<file path=ppt/slides/_rels/slide22.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7.xml"/><Relationship Id="rId2" Type="http://schemas.openxmlformats.org/officeDocument/2006/relationships/image" Target="../media/image23.emf"/><Relationship Id="rId1" Type="http://schemas.openxmlformats.org/officeDocument/2006/relationships/oleObject" Target="../embeddings/oleObject12.bin"/></Relationships>
</file>

<file path=ppt/slides/_rels/slide23.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7.xml"/><Relationship Id="rId2" Type="http://schemas.openxmlformats.org/officeDocument/2006/relationships/image" Target="../media/image24.emf"/><Relationship Id="rId1" Type="http://schemas.openxmlformats.org/officeDocument/2006/relationships/oleObject" Target="../embeddings/oleObject13.bin"/></Relationships>
</file>

<file path=ppt/slides/_rels/slide3.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image" Target="../media/image4.emf"/><Relationship Id="rId3" Type="http://schemas.openxmlformats.org/officeDocument/2006/relationships/oleObject" Target="../embeddings/oleObject2.bin"/><Relationship Id="rId2" Type="http://schemas.openxmlformats.org/officeDocument/2006/relationships/image" Target="../media/image3.e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54" name="图片 2053" descr="0280040018"/>
          <p:cNvPicPr>
            <a:picLocks noChangeAspect="1"/>
          </p:cNvPicPr>
          <p:nvPr/>
        </p:nvPicPr>
        <p:blipFill>
          <a:blip r:embed="rId1"/>
          <a:stretch>
            <a:fillRect/>
          </a:stretch>
        </p:blipFill>
        <p:spPr>
          <a:xfrm>
            <a:off x="0" y="0"/>
            <a:ext cx="9144000" cy="6858000"/>
          </a:xfrm>
          <a:prstGeom prst="rect">
            <a:avLst/>
          </a:prstGeom>
          <a:solidFill>
            <a:schemeClr val="accent2"/>
          </a:solidFill>
          <a:ln w="9525" cap="flat" cmpd="sng">
            <a:solidFill>
              <a:schemeClr val="accent2"/>
            </a:solidFill>
            <a:prstDash val="solid"/>
            <a:miter/>
            <a:headEnd type="none" w="med" len="med"/>
            <a:tailEnd type="none" w="med" len="med"/>
          </a:ln>
        </p:spPr>
      </p:pic>
      <p:sp>
        <p:nvSpPr>
          <p:cNvPr id="2055" name="矩形 2054"/>
          <p:cNvSpPr/>
          <p:nvPr/>
        </p:nvSpPr>
        <p:spPr>
          <a:xfrm>
            <a:off x="1476375" y="1268413"/>
            <a:ext cx="3095625" cy="792162"/>
          </a:xfrm>
          <a:prstGeom prst="rect">
            <a:avLst/>
          </a:prstGeom>
        </p:spPr>
        <p:txBody>
          <a:bodyPr wrap="none" fromWordArt="1">
            <a:prstTxWarp prst="textPlain">
              <a:avLst>
                <a:gd name="adj" fmla="val 50000"/>
              </a:avLst>
            </a:prstTxWarp>
            <a:normAutofit/>
          </a:bodyPr>
          <a:p>
            <a:pPr algn="ctr"/>
            <a:r>
              <a:rPr lang="zh-CN" altLang="en-US" sz="3600">
                <a:ln w="9525" cap="flat" cmpd="sng">
                  <a:solidFill>
                    <a:srgbClr val="000000"/>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诗歌鉴赏之</a:t>
            </a:r>
            <a:endParaRPr lang="zh-CN" altLang="en-US" sz="3600">
              <a:ln w="9525" cap="flat" cmpd="sng">
                <a:solidFill>
                  <a:srgbClr val="000000"/>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2062" name="矩形 2061"/>
          <p:cNvSpPr/>
          <p:nvPr/>
        </p:nvSpPr>
        <p:spPr>
          <a:xfrm>
            <a:off x="5580063" y="3789363"/>
            <a:ext cx="2447925" cy="1079500"/>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chemeClr val="accent2"/>
                  </a:solidFill>
                  <a:prstDash val="solid"/>
                  <a:headEnd type="none" w="med" len="med"/>
                  <a:tailEnd type="none" w="med" len="med"/>
                </a:ln>
                <a:solidFill>
                  <a:schemeClr val="accent2"/>
                </a:solidFill>
                <a:latin typeface="黑体" panose="02010600030101010101" pitchFamily="2" charset="-122"/>
                <a:ea typeface="黑体" panose="02010600030101010101" pitchFamily="2" charset="-122"/>
              </a:rPr>
              <a:t>人物和事物形象</a:t>
            </a:r>
            <a:endParaRPr lang="zh-CN" altLang="en-US" sz="3600" b="1">
              <a:ln w="9525" cap="flat" cmpd="sng">
                <a:solidFill>
                  <a:schemeClr val="accent2"/>
                </a:solidFill>
                <a:prstDash val="solid"/>
                <a:headEnd type="none" w="med" len="med"/>
                <a:tailEnd type="none" w="med" len="med"/>
              </a:ln>
              <a:solidFill>
                <a:schemeClr val="accent2"/>
              </a:solidFill>
              <a:latin typeface="黑体" panose="02010600030101010101" pitchFamily="2" charset="-122"/>
              <a:ea typeface="黑体" panose="0201060003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3" name="矩形 27652"/>
          <p:cNvSpPr/>
          <p:nvPr/>
        </p:nvSpPr>
        <p:spPr>
          <a:xfrm>
            <a:off x="684213" y="1700213"/>
            <a:ext cx="3382962" cy="3935412"/>
          </a:xfrm>
          <a:prstGeom prst="rect">
            <a:avLst/>
          </a:prstGeom>
          <a:solidFill>
            <a:schemeClr val="bg1">
              <a:alpha val="70000"/>
            </a:schemeClr>
          </a:solidFill>
          <a:ln w="9525">
            <a:noFill/>
          </a:ln>
        </p:spPr>
        <p:txBody>
          <a:bodyPr>
            <a:spAutoFit/>
          </a:bodyPr>
          <a:p>
            <a:r>
              <a:rPr lang="en-US" altLang="zh-CN" sz="2800" b="1" dirty="0">
                <a:solidFill>
                  <a:srgbClr val="FF0000"/>
                </a:solidFill>
                <a:latin typeface="Arial" panose="020B0604020202020204" pitchFamily="34" charset="0"/>
              </a:rPr>
              <a:t>7</a:t>
            </a:r>
            <a:r>
              <a:rPr lang="zh-CN" altLang="en-US" sz="2800" b="1" dirty="0">
                <a:solidFill>
                  <a:srgbClr val="FF0000"/>
                </a:solidFill>
                <a:latin typeface="Arial" panose="020B0604020202020204" pitchFamily="34" charset="0"/>
              </a:rPr>
              <a:t>．献身边塞、反对征伐的形象。</a:t>
            </a:r>
            <a:r>
              <a:rPr lang="zh-CN" altLang="en-US" sz="2800" b="1" dirty="0">
                <a:solidFill>
                  <a:srgbClr val="000000"/>
                </a:solidFill>
                <a:latin typeface="Arial" panose="020B0604020202020204" pitchFamily="34" charset="0"/>
              </a:rPr>
              <a:t>如王翰的</a:t>
            </a:r>
            <a:r>
              <a:rPr lang="en-US" altLang="zh-CN" sz="2800" b="1" dirty="0">
                <a:solidFill>
                  <a:srgbClr val="000000"/>
                </a:solidFill>
                <a:latin typeface="Arial" panose="020B0604020202020204" pitchFamily="34" charset="0"/>
              </a:rPr>
              <a:t>《</a:t>
            </a:r>
            <a:r>
              <a:rPr lang="zh-CN" altLang="en-US" sz="2800" b="1" dirty="0">
                <a:solidFill>
                  <a:srgbClr val="000000"/>
                </a:solidFill>
                <a:latin typeface="Arial" panose="020B0604020202020204" pitchFamily="34" charset="0"/>
              </a:rPr>
              <a:t>凉州词</a:t>
            </a:r>
            <a:r>
              <a:rPr lang="en-US" altLang="zh-CN" sz="2800" b="1" dirty="0">
                <a:solidFill>
                  <a:srgbClr val="000000"/>
                </a:solidFill>
                <a:latin typeface="Arial" panose="020B0604020202020204" pitchFamily="34" charset="0"/>
              </a:rPr>
              <a:t>》</a:t>
            </a:r>
            <a:r>
              <a:rPr lang="zh-CN" altLang="en-US" sz="2800" b="1" dirty="0">
                <a:solidFill>
                  <a:srgbClr val="000000"/>
                </a:solidFill>
                <a:latin typeface="Arial" panose="020B0604020202020204" pitchFamily="34" charset="0"/>
              </a:rPr>
              <a:t>，王昌龄的</a:t>
            </a:r>
            <a:r>
              <a:rPr lang="en-US" altLang="zh-CN" sz="2800" b="1" dirty="0">
                <a:solidFill>
                  <a:srgbClr val="000000"/>
                </a:solidFill>
                <a:latin typeface="Arial" panose="020B0604020202020204" pitchFamily="34" charset="0"/>
              </a:rPr>
              <a:t>《</a:t>
            </a:r>
            <a:r>
              <a:rPr lang="zh-CN" altLang="en-US" sz="2800" b="1" dirty="0">
                <a:solidFill>
                  <a:srgbClr val="000000"/>
                </a:solidFill>
                <a:latin typeface="Arial" panose="020B0604020202020204" pitchFamily="34" charset="0"/>
              </a:rPr>
              <a:t>出塞</a:t>
            </a:r>
            <a:r>
              <a:rPr lang="en-US" altLang="zh-CN" sz="2800" b="1" dirty="0">
                <a:solidFill>
                  <a:srgbClr val="000000"/>
                </a:solidFill>
                <a:latin typeface="Arial" panose="020B0604020202020204" pitchFamily="34" charset="0"/>
              </a:rPr>
              <a:t>》</a:t>
            </a:r>
            <a:r>
              <a:rPr lang="zh-CN" altLang="en-US" sz="2800" b="1" dirty="0">
                <a:solidFill>
                  <a:srgbClr val="000000"/>
                </a:solidFill>
                <a:latin typeface="Arial" panose="020B0604020202020204" pitchFamily="34" charset="0"/>
              </a:rPr>
              <a:t>表现了他们忠心报国，献身边塞之情。而杜甫的</a:t>
            </a:r>
            <a:r>
              <a:rPr lang="en-US" altLang="zh-CN" sz="2800" b="1" dirty="0">
                <a:solidFill>
                  <a:srgbClr val="000000"/>
                </a:solidFill>
                <a:latin typeface="Arial" panose="020B0604020202020204" pitchFamily="34" charset="0"/>
              </a:rPr>
              <a:t>《</a:t>
            </a:r>
            <a:r>
              <a:rPr lang="zh-CN" altLang="en-US" sz="2800" b="1" dirty="0">
                <a:solidFill>
                  <a:srgbClr val="000000"/>
                </a:solidFill>
                <a:latin typeface="Arial" panose="020B0604020202020204" pitchFamily="34" charset="0"/>
              </a:rPr>
              <a:t>兵车行</a:t>
            </a:r>
            <a:r>
              <a:rPr lang="en-US" altLang="zh-CN" sz="2800" b="1" dirty="0">
                <a:solidFill>
                  <a:srgbClr val="000000"/>
                </a:solidFill>
                <a:latin typeface="Arial" panose="020B0604020202020204" pitchFamily="34" charset="0"/>
              </a:rPr>
              <a:t>》</a:t>
            </a:r>
            <a:r>
              <a:rPr lang="zh-CN" altLang="en-US" sz="2800" b="1" dirty="0">
                <a:solidFill>
                  <a:srgbClr val="000000"/>
                </a:solidFill>
                <a:latin typeface="Arial" panose="020B0604020202020204" pitchFamily="34" charset="0"/>
              </a:rPr>
              <a:t>则体察人民痛苦，反对战争。</a:t>
            </a:r>
            <a:endParaRPr lang="zh-CN" altLang="en-US" sz="2800" b="1" dirty="0">
              <a:solidFill>
                <a:srgbClr val="000000"/>
              </a:solidFill>
              <a:latin typeface="Arial" panose="020B0604020202020204" pitchFamily="34" charset="0"/>
            </a:endParaRPr>
          </a:p>
        </p:txBody>
      </p:sp>
      <p:pic>
        <p:nvPicPr>
          <p:cNvPr id="27654" name="图片 27653" descr="出塞诗意"/>
          <p:cNvPicPr>
            <a:picLocks noChangeAspect="1"/>
          </p:cNvPicPr>
          <p:nvPr/>
        </p:nvPicPr>
        <p:blipFill>
          <a:blip r:embed="rId1"/>
          <a:stretch>
            <a:fillRect/>
          </a:stretch>
        </p:blipFill>
        <p:spPr>
          <a:xfrm>
            <a:off x="4140200" y="1557338"/>
            <a:ext cx="4608513" cy="4535487"/>
          </a:xfrm>
          <a:prstGeom prst="rect">
            <a:avLst/>
          </a:prstGeom>
          <a:noFill/>
          <a:ln w="9525">
            <a:noFill/>
          </a:ln>
        </p:spPr>
      </p:pic>
      <p:sp>
        <p:nvSpPr>
          <p:cNvPr id="27655" name="矩形 27654"/>
          <p:cNvSpPr/>
          <p:nvPr/>
        </p:nvSpPr>
        <p:spPr>
          <a:xfrm>
            <a:off x="611188" y="765175"/>
            <a:ext cx="4667250" cy="762000"/>
          </a:xfrm>
          <a:prstGeom prst="rect">
            <a:avLst/>
          </a:prstGeom>
          <a:noFill/>
          <a:ln w="9525">
            <a:noFill/>
          </a:ln>
        </p:spPr>
        <p:txBody>
          <a:bodyPr wrap="none" anchor="t">
            <a:spAutoFit/>
          </a:bodyPr>
          <a:p>
            <a:r>
              <a:rPr lang="zh-CN" altLang="en-US" sz="4400" b="1" dirty="0">
                <a:solidFill>
                  <a:srgbClr val="000000"/>
                </a:solidFill>
                <a:latin typeface="仿宋_GB2312" panose="02010609030101010101" pitchFamily="49" charset="-122"/>
                <a:ea typeface="仿宋_GB2312" panose="02010609030101010101" pitchFamily="49" charset="-122"/>
              </a:rPr>
              <a:t>常见人物形象类举</a:t>
            </a:r>
            <a:endParaRPr lang="zh-CN" altLang="en-US" sz="4400" b="1" dirty="0">
              <a:solidFill>
                <a:srgbClr val="000000"/>
              </a:solidFill>
              <a:latin typeface="仿宋_GB2312" panose="02010609030101010101" pitchFamily="49" charset="-122"/>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wipe(up)">
                                      <p:cBhvr>
                                        <p:cTn id="7" dur="500"/>
                                        <p:tgtEl>
                                          <p:spTgt spid="276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653"/>
                                        </p:tgtEl>
                                        <p:attrNameLst>
                                          <p:attrName>style.visibility</p:attrName>
                                        </p:attrNameLst>
                                      </p:cBhvr>
                                      <p:to>
                                        <p:strVal val="visible"/>
                                      </p:to>
                                    </p:set>
                                    <p:animEffect transition="in" filter="blinds(horizontal)">
                                      <p:cBhvr>
                                        <p:cTn id="12" dur="5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7" name="矩形 28676"/>
          <p:cNvSpPr/>
          <p:nvPr/>
        </p:nvSpPr>
        <p:spPr>
          <a:xfrm>
            <a:off x="611188" y="1844675"/>
            <a:ext cx="2952750" cy="3163888"/>
          </a:xfrm>
          <a:prstGeom prst="rect">
            <a:avLst/>
          </a:prstGeom>
          <a:solidFill>
            <a:schemeClr val="bg1">
              <a:alpha val="70000"/>
            </a:schemeClr>
          </a:solidFill>
          <a:ln w="9525">
            <a:noFill/>
          </a:ln>
        </p:spPr>
        <p:txBody>
          <a:bodyPr>
            <a:spAutoFit/>
          </a:bodyPr>
          <a:p>
            <a:pPr>
              <a:lnSpc>
                <a:spcPct val="80000"/>
              </a:lnSpc>
              <a:spcBef>
                <a:spcPct val="20000"/>
              </a:spcBef>
              <a:buChar char="•"/>
            </a:pPr>
            <a:r>
              <a:rPr lang="en-US" altLang="zh-CN" sz="2800" b="1" dirty="0">
                <a:solidFill>
                  <a:srgbClr val="FF0000"/>
                </a:solidFill>
                <a:latin typeface="Arial" panose="020B0604020202020204" pitchFamily="34" charset="0"/>
              </a:rPr>
              <a:t>8</a:t>
            </a:r>
            <a:r>
              <a:rPr lang="zh-CN" altLang="en-US" sz="2800" b="1" dirty="0">
                <a:solidFill>
                  <a:srgbClr val="FF0000"/>
                </a:solidFill>
                <a:latin typeface="Arial" panose="020B0604020202020204" pitchFamily="34" charset="0"/>
              </a:rPr>
              <a:t>．爱恨情长的形象。</a:t>
            </a:r>
            <a:r>
              <a:rPr lang="zh-CN" altLang="en-US" sz="2800" b="1" dirty="0">
                <a:solidFill>
                  <a:srgbClr val="000000"/>
                </a:solidFill>
                <a:latin typeface="Arial" panose="020B0604020202020204" pitchFamily="34" charset="0"/>
              </a:rPr>
              <a:t>如柳永的</a:t>
            </a:r>
            <a:r>
              <a:rPr lang="en-US" altLang="zh-CN" sz="2800" b="1" dirty="0">
                <a:solidFill>
                  <a:srgbClr val="000000"/>
                </a:solidFill>
                <a:latin typeface="Arial" panose="020B0604020202020204" pitchFamily="34" charset="0"/>
              </a:rPr>
              <a:t>《</a:t>
            </a:r>
            <a:r>
              <a:rPr lang="zh-CN" altLang="en-US" sz="2800" b="1" dirty="0">
                <a:solidFill>
                  <a:srgbClr val="000000"/>
                </a:solidFill>
                <a:latin typeface="Arial" panose="020B0604020202020204" pitchFamily="34" charset="0"/>
              </a:rPr>
              <a:t>雨霖铃</a:t>
            </a:r>
            <a:r>
              <a:rPr lang="en-US" altLang="zh-CN" sz="2800" b="1" dirty="0">
                <a:solidFill>
                  <a:srgbClr val="000000"/>
                </a:solidFill>
                <a:latin typeface="Arial" panose="020B0604020202020204" pitchFamily="34" charset="0"/>
              </a:rPr>
              <a:t>》</a:t>
            </a:r>
            <a:r>
              <a:rPr lang="zh-CN" altLang="en-US" sz="2800" b="1" dirty="0">
                <a:solidFill>
                  <a:srgbClr val="000000"/>
                </a:solidFill>
                <a:latin typeface="Arial" panose="020B0604020202020204" pitchFamily="34" charset="0"/>
              </a:rPr>
              <a:t>写与所爱女子离别时的无限忧伤和别后相思的绵绵情意，塑造了一个爱恨情长的艺术形象。</a:t>
            </a:r>
            <a:endParaRPr lang="zh-CN" altLang="en-US" sz="2800" b="1" dirty="0">
              <a:solidFill>
                <a:srgbClr val="000000"/>
              </a:solidFill>
              <a:latin typeface="Arial" panose="020B0604020202020204" pitchFamily="34" charset="0"/>
            </a:endParaRPr>
          </a:p>
        </p:txBody>
      </p:sp>
      <p:pic>
        <p:nvPicPr>
          <p:cNvPr id="28678" name="图片 28677" descr="儿女情长"/>
          <p:cNvPicPr>
            <a:picLocks noChangeAspect="1"/>
          </p:cNvPicPr>
          <p:nvPr/>
        </p:nvPicPr>
        <p:blipFill>
          <a:blip r:embed="rId1"/>
          <a:stretch>
            <a:fillRect/>
          </a:stretch>
        </p:blipFill>
        <p:spPr>
          <a:xfrm>
            <a:off x="4067175" y="1628775"/>
            <a:ext cx="4683125" cy="4321175"/>
          </a:xfrm>
          <a:prstGeom prst="rect">
            <a:avLst/>
          </a:prstGeom>
          <a:noFill/>
          <a:ln w="9525">
            <a:noFill/>
          </a:ln>
        </p:spPr>
      </p:pic>
      <p:sp>
        <p:nvSpPr>
          <p:cNvPr id="28679" name="矩形 28678"/>
          <p:cNvSpPr/>
          <p:nvPr/>
        </p:nvSpPr>
        <p:spPr>
          <a:xfrm>
            <a:off x="611188" y="765175"/>
            <a:ext cx="4667250" cy="762000"/>
          </a:xfrm>
          <a:prstGeom prst="rect">
            <a:avLst/>
          </a:prstGeom>
          <a:noFill/>
          <a:ln w="9525">
            <a:noFill/>
          </a:ln>
        </p:spPr>
        <p:txBody>
          <a:bodyPr wrap="none" anchor="t">
            <a:spAutoFit/>
          </a:bodyPr>
          <a:p>
            <a:r>
              <a:rPr lang="zh-CN" altLang="en-US" sz="4400" b="1" dirty="0">
                <a:solidFill>
                  <a:srgbClr val="000000"/>
                </a:solidFill>
                <a:latin typeface="仿宋_GB2312" panose="02010609030101010101" pitchFamily="49" charset="-122"/>
                <a:ea typeface="仿宋_GB2312" panose="02010609030101010101" pitchFamily="49" charset="-122"/>
              </a:rPr>
              <a:t>常见人物形象类举</a:t>
            </a:r>
            <a:endParaRPr lang="zh-CN" altLang="en-US" sz="4400" b="1" dirty="0">
              <a:solidFill>
                <a:srgbClr val="000000"/>
              </a:solidFill>
              <a:latin typeface="仿宋_GB2312" panose="02010609030101010101" pitchFamily="49" charset="-122"/>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78"/>
                                        </p:tgtEl>
                                        <p:attrNameLst>
                                          <p:attrName>style.visibility</p:attrName>
                                        </p:attrNameLst>
                                      </p:cBhvr>
                                      <p:to>
                                        <p:strVal val="visible"/>
                                      </p:to>
                                    </p:set>
                                    <p:animEffect transition="in" filter="blinds(horizontal)">
                                      <p:cBhvr>
                                        <p:cTn id="7" dur="500"/>
                                        <p:tgtEl>
                                          <p:spTgt spid="286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677"/>
                                        </p:tgtEl>
                                        <p:attrNameLst>
                                          <p:attrName>style.visibility</p:attrName>
                                        </p:attrNameLst>
                                      </p:cBhvr>
                                      <p:to>
                                        <p:strVal val="visible"/>
                                      </p:to>
                                    </p:set>
                                    <p:animEffect transition="in" filter="blinds(horizontal)">
                                      <p:cBhvr>
                                        <p:cTn id="12" dur="500"/>
                                        <p:tgtEl>
                                          <p:spTgt spid="28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51" name="图片 31750" descr="0280040035"/>
          <p:cNvPicPr>
            <a:picLocks noChangeAspect="1"/>
          </p:cNvPicPr>
          <p:nvPr/>
        </p:nvPicPr>
        <p:blipFill>
          <a:blip r:embed="rId1"/>
          <a:stretch>
            <a:fillRect/>
          </a:stretch>
        </p:blipFill>
        <p:spPr>
          <a:xfrm>
            <a:off x="0" y="0"/>
            <a:ext cx="9144000" cy="6669088"/>
          </a:xfrm>
          <a:prstGeom prst="rect">
            <a:avLst/>
          </a:prstGeom>
          <a:noFill/>
          <a:ln w="9525">
            <a:noFill/>
          </a:ln>
        </p:spPr>
      </p:pic>
      <p:sp>
        <p:nvSpPr>
          <p:cNvPr id="31746" name="标题 31745"/>
          <p:cNvSpPr>
            <a:spLocks noGrp="1"/>
          </p:cNvSpPr>
          <p:nvPr>
            <p:ph type="title"/>
          </p:nvPr>
        </p:nvSpPr>
        <p:spPr>
          <a:xfrm>
            <a:off x="684213" y="620713"/>
            <a:ext cx="5002212" cy="755650"/>
          </a:xfrm>
        </p:spPr>
        <p:txBody>
          <a:bodyPr anchor="b"/>
          <a:p>
            <a:r>
              <a:rPr lang="zh-CN" altLang="en-US" sz="3600" b="1" dirty="0">
                <a:solidFill>
                  <a:srgbClr val="FF0000"/>
                </a:solidFill>
                <a:latin typeface="黑体" panose="02010600030101010101" pitchFamily="2" charset="-122"/>
                <a:ea typeface="黑体" panose="02010600030101010101" pitchFamily="2" charset="-122"/>
              </a:rPr>
              <a:t>人物形象的鉴赏方法</a:t>
            </a:r>
            <a:endParaRPr lang="zh-CN" altLang="en-US" sz="3600" b="1" dirty="0">
              <a:solidFill>
                <a:srgbClr val="FF0000"/>
              </a:solidFill>
              <a:latin typeface="黑体" panose="02010600030101010101" pitchFamily="2" charset="-122"/>
              <a:ea typeface="黑体" panose="02010600030101010101" pitchFamily="2" charset="-122"/>
            </a:endParaRPr>
          </a:p>
        </p:txBody>
      </p:sp>
      <p:sp>
        <p:nvSpPr>
          <p:cNvPr id="31747" name="文本占位符 31746"/>
          <p:cNvSpPr>
            <a:spLocks noGrp="1"/>
          </p:cNvSpPr>
          <p:nvPr>
            <p:ph type="body" idx="1"/>
          </p:nvPr>
        </p:nvSpPr>
        <p:spPr>
          <a:xfrm>
            <a:off x="2916238" y="1412875"/>
            <a:ext cx="6408737" cy="2447925"/>
          </a:xfrm>
          <a:solidFill>
            <a:schemeClr val="bg1">
              <a:alpha val="60001"/>
            </a:schemeClr>
          </a:solidFill>
        </p:spPr>
        <p:txBody>
          <a:bodyPr/>
          <a:p>
            <a:pPr algn="just">
              <a:buNone/>
            </a:pPr>
            <a:r>
              <a:rPr lang="zh-CN" altLang="en-US" sz="2800" b="1" dirty="0">
                <a:solidFill>
                  <a:srgbClr val="000000"/>
                </a:solidFill>
                <a:latin typeface="黑体" panose="02010600030101010101" pitchFamily="2" charset="-122"/>
                <a:ea typeface="黑体" panose="02010600030101010101" pitchFamily="2" charset="-122"/>
              </a:rPr>
              <a:t>（</a:t>
            </a:r>
            <a:r>
              <a:rPr lang="en-US" altLang="zh-CN" sz="2800" b="1">
                <a:solidFill>
                  <a:srgbClr val="000000"/>
                </a:solidFill>
                <a:latin typeface="黑体" panose="02010600030101010101" pitchFamily="2" charset="-122"/>
                <a:ea typeface="黑体" panose="02010600030101010101" pitchFamily="2" charset="-122"/>
              </a:rPr>
              <a:t>1</a:t>
            </a:r>
            <a:r>
              <a:rPr lang="zh-CN" altLang="en-US" sz="2800" b="1" dirty="0">
                <a:solidFill>
                  <a:srgbClr val="000000"/>
                </a:solidFill>
                <a:latin typeface="黑体" panose="02010600030101010101" pitchFamily="2" charset="-122"/>
                <a:ea typeface="黑体" panose="02010600030101010101" pitchFamily="2" charset="-122"/>
              </a:rPr>
              <a:t>）审读题目，挖掘信息。</a:t>
            </a:r>
            <a:endParaRPr lang="zh-CN" altLang="en-US" sz="2800" b="1" dirty="0">
              <a:solidFill>
                <a:srgbClr val="000000"/>
              </a:solidFill>
              <a:latin typeface="黑体" panose="02010600030101010101" pitchFamily="2" charset="-122"/>
              <a:ea typeface="黑体" panose="02010600030101010101" pitchFamily="2" charset="-122"/>
            </a:endParaRPr>
          </a:p>
          <a:p>
            <a:pPr algn="just">
              <a:buNone/>
            </a:pPr>
            <a:r>
              <a:rPr lang="zh-CN" altLang="en-US" sz="2800" b="1" dirty="0">
                <a:solidFill>
                  <a:srgbClr val="000000"/>
                </a:solidFill>
                <a:latin typeface="黑体" panose="02010600030101010101" pitchFamily="2" charset="-122"/>
                <a:ea typeface="黑体" panose="02010600030101010101" pitchFamily="2" charset="-122"/>
              </a:rPr>
              <a:t>（</a:t>
            </a:r>
            <a:r>
              <a:rPr lang="en-US" altLang="zh-CN" sz="2800" b="1">
                <a:solidFill>
                  <a:srgbClr val="000000"/>
                </a:solidFill>
                <a:latin typeface="黑体" panose="02010600030101010101" pitchFamily="2" charset="-122"/>
                <a:ea typeface="黑体" panose="02010600030101010101" pitchFamily="2" charset="-122"/>
              </a:rPr>
              <a:t>2</a:t>
            </a:r>
            <a:r>
              <a:rPr lang="zh-CN" altLang="en-US" sz="2800" b="1" dirty="0">
                <a:solidFill>
                  <a:srgbClr val="000000"/>
                </a:solidFill>
                <a:latin typeface="黑体" panose="02010600030101010101" pitchFamily="2" charset="-122"/>
                <a:ea typeface="黑体" panose="02010600030101010101" pitchFamily="2" charset="-122"/>
              </a:rPr>
              <a:t>）</a:t>
            </a:r>
            <a:r>
              <a:rPr lang="zh-CN" altLang="en-US" sz="2800" b="1" dirty="0">
                <a:solidFill>
                  <a:srgbClr val="000000"/>
                </a:solidFill>
                <a:latin typeface="黑体" panose="02010600030101010101" pitchFamily="2" charset="-122"/>
                <a:ea typeface="黑体" panose="02010600030101010101" pitchFamily="2" charset="-122"/>
                <a:sym typeface="+mn-ea"/>
              </a:rPr>
              <a:t>关注背景，知人论世。</a:t>
            </a:r>
            <a:endParaRPr lang="zh-CN" altLang="en-US" sz="2800" b="1" dirty="0">
              <a:solidFill>
                <a:srgbClr val="000000"/>
              </a:solidFill>
              <a:latin typeface="黑体" panose="02010600030101010101" pitchFamily="2" charset="-122"/>
              <a:ea typeface="黑体" panose="02010600030101010101" pitchFamily="2" charset="-122"/>
              <a:sym typeface="+mn-ea"/>
            </a:endParaRPr>
          </a:p>
          <a:p>
            <a:pPr algn="just">
              <a:buNone/>
            </a:pPr>
            <a:r>
              <a:rPr lang="zh-CN" altLang="en-US" sz="2800" b="1" dirty="0">
                <a:solidFill>
                  <a:srgbClr val="000000"/>
                </a:solidFill>
                <a:latin typeface="黑体" panose="02010600030101010101" pitchFamily="2" charset="-122"/>
                <a:ea typeface="黑体" panose="02010600030101010101" pitchFamily="2" charset="-122"/>
              </a:rPr>
              <a:t>（</a:t>
            </a:r>
            <a:r>
              <a:rPr lang="en-US" altLang="zh-CN" sz="2800" b="1">
                <a:solidFill>
                  <a:srgbClr val="000000"/>
                </a:solidFill>
                <a:latin typeface="黑体" panose="02010600030101010101" pitchFamily="2" charset="-122"/>
                <a:ea typeface="黑体" panose="02010600030101010101" pitchFamily="2" charset="-122"/>
              </a:rPr>
              <a:t>3</a:t>
            </a:r>
            <a:r>
              <a:rPr lang="zh-CN" altLang="en-US" sz="2800" b="1" dirty="0">
                <a:solidFill>
                  <a:srgbClr val="000000"/>
                </a:solidFill>
                <a:latin typeface="黑体" panose="02010600030101010101" pitchFamily="2" charset="-122"/>
                <a:ea typeface="黑体" panose="02010600030101010101" pitchFamily="2" charset="-122"/>
              </a:rPr>
              <a:t>）整体感知，确定身份</a:t>
            </a:r>
            <a:r>
              <a:rPr lang="zh-CN" altLang="en-US" sz="2800" b="1" dirty="0">
                <a:solidFill>
                  <a:srgbClr val="000000"/>
                </a:solidFill>
                <a:latin typeface="黑体" panose="02010600030101010101" pitchFamily="2" charset="-122"/>
                <a:ea typeface="黑体" panose="02010600030101010101" pitchFamily="2" charset="-122"/>
                <a:sym typeface="+mn-ea"/>
              </a:rPr>
              <a:t>。</a:t>
            </a:r>
            <a:endParaRPr lang="zh-CN" altLang="en-US" sz="2800" b="1" dirty="0">
              <a:solidFill>
                <a:srgbClr val="000000"/>
              </a:solidFill>
              <a:latin typeface="黑体" panose="02010600030101010101" pitchFamily="2" charset="-122"/>
              <a:ea typeface="黑体" panose="02010600030101010101" pitchFamily="2" charset="-122"/>
            </a:endParaRPr>
          </a:p>
          <a:p>
            <a:pPr algn="just">
              <a:buNone/>
            </a:pPr>
            <a:r>
              <a:rPr lang="zh-CN" altLang="en-US" sz="2800" b="1" dirty="0">
                <a:latin typeface="黑体" panose="02010600030101010101" pitchFamily="2" charset="-122"/>
                <a:ea typeface="黑体" panose="02010600030101010101" pitchFamily="2" charset="-122"/>
              </a:rPr>
              <a:t>（</a:t>
            </a:r>
            <a:r>
              <a:rPr lang="en-US" altLang="zh-CN" sz="2800" b="1" dirty="0">
                <a:latin typeface="黑体" panose="02010600030101010101" pitchFamily="2" charset="-122"/>
                <a:ea typeface="黑体" panose="02010600030101010101" pitchFamily="2" charset="-122"/>
              </a:rPr>
              <a:t>4</a:t>
            </a:r>
            <a:r>
              <a:rPr lang="zh-CN" altLang="en-US" sz="2800" b="1" dirty="0">
                <a:latin typeface="黑体" panose="02010600030101010101" pitchFamily="2" charset="-122"/>
                <a:ea typeface="黑体" panose="02010600030101010101" pitchFamily="2" charset="-122"/>
              </a:rPr>
              <a:t>）抓住描写，分析形象。</a:t>
            </a:r>
            <a:endParaRPr lang="zh-CN" altLang="en-US" sz="2800" b="1" dirty="0">
              <a:latin typeface="黑体" panose="02010600030101010101" pitchFamily="2" charset="-122"/>
              <a:ea typeface="黑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1747">
                                            <p:txEl>
                                              <p:charRg st="0" end="15"/>
                                            </p:txEl>
                                          </p:spTgt>
                                        </p:tgtEl>
                                        <p:attrNameLst>
                                          <p:attrName>style.visibility</p:attrName>
                                        </p:attrNameLst>
                                      </p:cBhvr>
                                      <p:to>
                                        <p:strVal val="visible"/>
                                      </p:to>
                                    </p:set>
                                    <p:animEffect transition="in" filter="blinds(horizontal)">
                                      <p:cBhvr>
                                        <p:cTn id="7" dur="500"/>
                                        <p:tgtEl>
                                          <p:spTgt spid="31747">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1747">
                                            <p:txEl>
                                              <p:charRg st="15" end="33"/>
                                            </p:txEl>
                                          </p:spTgt>
                                        </p:tgtEl>
                                        <p:attrNameLst>
                                          <p:attrName>style.visibility</p:attrName>
                                        </p:attrNameLst>
                                      </p:cBhvr>
                                      <p:to>
                                        <p:strVal val="visible"/>
                                      </p:to>
                                    </p:set>
                                    <p:animEffect transition="in" filter="blinds(horizontal)">
                                      <p:cBhvr>
                                        <p:cTn id="12" dur="500"/>
                                        <p:tgtEl>
                                          <p:spTgt spid="31747">
                                            <p:txEl>
                                              <p:charRg st="15" end="3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1747">
                                            <p:txEl>
                                              <p:pRg st="2" end="2"/>
                                            </p:txEl>
                                          </p:spTgt>
                                        </p:tgtEl>
                                        <p:attrNameLst>
                                          <p:attrName>style.visibility</p:attrName>
                                        </p:attrNameLst>
                                      </p:cBhvr>
                                      <p:to>
                                        <p:strVal val="visible"/>
                                      </p:to>
                                    </p:set>
                                    <p:animEffect transition="in" filter="blinds(horizontal)">
                                      <p:cBhvr>
                                        <p:cTn id="17" dur="500"/>
                                        <p:tgtEl>
                                          <p:spTgt spid="317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1747">
                                            <p:txEl>
                                              <p:pRg st="3" end="3"/>
                                            </p:txEl>
                                          </p:spTgt>
                                        </p:tgtEl>
                                        <p:attrNameLst>
                                          <p:attrName>style.visibility</p:attrName>
                                        </p:attrNameLst>
                                      </p:cBhvr>
                                      <p:to>
                                        <p:strVal val="visible"/>
                                      </p:to>
                                    </p:set>
                                    <p:animEffect transition="in" filter="box(in)">
                                      <p:cBhvr>
                                        <p:cTn id="22" dur="1000"/>
                                        <p:tgtEl>
                                          <p:spTgt spid="317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矩形 68609"/>
          <p:cNvSpPr/>
          <p:nvPr/>
        </p:nvSpPr>
        <p:spPr>
          <a:xfrm>
            <a:off x="250825" y="196215"/>
            <a:ext cx="8497888" cy="4892675"/>
          </a:xfrm>
          <a:prstGeom prst="rect">
            <a:avLst/>
          </a:prstGeom>
          <a:solidFill>
            <a:schemeClr val="bg1"/>
          </a:solidFill>
          <a:ln w="9525">
            <a:noFill/>
          </a:ln>
        </p:spPr>
        <p:txBody>
          <a:bodyPr anchor="ctr">
            <a:spAutoFit/>
          </a:bodyPr>
          <a:p>
            <a:pPr algn="ctr"/>
            <a:r>
              <a:rPr lang="zh-CN" altLang="en-US" b="1" dirty="0">
                <a:solidFill>
                  <a:srgbClr val="C00000"/>
                </a:solidFill>
                <a:latin typeface="黑体" panose="02010600030101010101" pitchFamily="2" charset="-122"/>
                <a:ea typeface="黑体" panose="02010600030101010101" pitchFamily="2" charset="-122"/>
              </a:rPr>
              <a:t>寻诗两绝句</a:t>
            </a:r>
            <a:endParaRPr lang="zh-CN" altLang="en-US" b="1" dirty="0">
              <a:solidFill>
                <a:srgbClr val="C00000"/>
              </a:solidFill>
              <a:latin typeface="黑体" panose="02010600030101010101" pitchFamily="2" charset="-122"/>
              <a:ea typeface="黑体" panose="02010600030101010101" pitchFamily="2" charset="-122"/>
            </a:endParaRPr>
          </a:p>
          <a:p>
            <a:pPr algn="ctr"/>
            <a:r>
              <a:rPr lang="zh-CN" altLang="en-US" sz="2400" b="1" dirty="0">
                <a:latin typeface="黑体" panose="02010600030101010101" pitchFamily="2" charset="-122"/>
                <a:ea typeface="黑体" panose="02010600030101010101" pitchFamily="2" charset="-122"/>
              </a:rPr>
              <a:t>陈与义</a:t>
            </a:r>
            <a:endParaRPr lang="zh-CN" altLang="en-US" sz="2400" b="1" dirty="0">
              <a:latin typeface="黑体" panose="02010600030101010101" pitchFamily="2" charset="-122"/>
              <a:ea typeface="黑体" panose="02010600030101010101" pitchFamily="2" charset="-122"/>
            </a:endParaRPr>
          </a:p>
          <a:p>
            <a:pPr algn="ctr"/>
            <a:r>
              <a:rPr lang="zh-CN" altLang="en-US" b="1" dirty="0">
                <a:latin typeface="黑体" panose="02010600030101010101" pitchFamily="2" charset="-122"/>
                <a:ea typeface="黑体" panose="02010600030101010101" pitchFamily="2" charset="-122"/>
              </a:rPr>
              <a:t>楚酒困人三日醉，园花经雨百般红。</a:t>
            </a:r>
            <a:endParaRPr lang="zh-CN" altLang="en-US" b="1" dirty="0">
              <a:latin typeface="黑体" panose="02010600030101010101" pitchFamily="2" charset="-122"/>
              <a:ea typeface="黑体" panose="02010600030101010101" pitchFamily="2" charset="-122"/>
            </a:endParaRPr>
          </a:p>
          <a:p>
            <a:pPr algn="ctr"/>
            <a:r>
              <a:rPr lang="zh-CN" altLang="en-US" b="1" dirty="0">
                <a:latin typeface="黑体" panose="02010600030101010101" pitchFamily="2" charset="-122"/>
                <a:ea typeface="黑体" panose="02010600030101010101" pitchFamily="2" charset="-122"/>
              </a:rPr>
              <a:t>无人画出陈居士，亭角寻诗满袖风。</a:t>
            </a:r>
            <a:endParaRPr lang="zh-CN" altLang="en-US" b="1" dirty="0">
              <a:latin typeface="黑体" panose="02010600030101010101" pitchFamily="2" charset="-122"/>
              <a:ea typeface="黑体" panose="02010600030101010101" pitchFamily="2" charset="-122"/>
            </a:endParaRPr>
          </a:p>
          <a:p>
            <a:pPr algn="ctr"/>
            <a:endParaRPr lang="zh-CN" altLang="en-US" b="1" dirty="0">
              <a:latin typeface="黑体" panose="02010600030101010101" pitchFamily="2" charset="-122"/>
              <a:ea typeface="黑体" panose="02010600030101010101" pitchFamily="2" charset="-122"/>
            </a:endParaRPr>
          </a:p>
          <a:p>
            <a:pPr algn="ctr"/>
            <a:r>
              <a:rPr lang="zh-CN" altLang="en-US" b="1" dirty="0">
                <a:latin typeface="黑体" panose="02010600030101010101" pitchFamily="2" charset="-122"/>
                <a:ea typeface="黑体" panose="02010600030101010101" pitchFamily="2" charset="-122"/>
              </a:rPr>
              <a:t>爱把山瓢莫笑侬，愁时引睡有奇功。</a:t>
            </a:r>
            <a:endParaRPr lang="zh-CN" altLang="en-US" b="1" dirty="0">
              <a:latin typeface="黑体" panose="02010600030101010101" pitchFamily="2" charset="-122"/>
              <a:ea typeface="黑体" panose="02010600030101010101" pitchFamily="2" charset="-122"/>
            </a:endParaRPr>
          </a:p>
          <a:p>
            <a:pPr algn="ctr"/>
            <a:r>
              <a:rPr lang="zh-CN" altLang="en-US" b="1" dirty="0">
                <a:latin typeface="黑体" panose="02010600030101010101" pitchFamily="2" charset="-122"/>
                <a:ea typeface="黑体" panose="02010600030101010101" pitchFamily="2" charset="-122"/>
              </a:rPr>
              <a:t>醒来推户寻诗去，乔木峥嵘明月中。</a:t>
            </a:r>
            <a:endParaRPr lang="zh-CN" altLang="en-US" b="1" dirty="0">
              <a:latin typeface="黑体" panose="02010600030101010101" pitchFamily="2" charset="-122"/>
              <a:ea typeface="黑体" panose="02010600030101010101" pitchFamily="2" charset="-122"/>
            </a:endParaRPr>
          </a:p>
          <a:p>
            <a:pPr algn="ctr"/>
            <a:endParaRPr lang="zh-CN" altLang="en-US" b="1" dirty="0">
              <a:latin typeface="黑体" panose="02010600030101010101" pitchFamily="2" charset="-122"/>
              <a:ea typeface="黑体" panose="02010600030101010101" pitchFamily="2" charset="-122"/>
            </a:endParaRPr>
          </a:p>
          <a:p>
            <a:r>
              <a:rPr lang="zh-CN" altLang="en-US" b="1" dirty="0">
                <a:latin typeface="黑体" panose="02010600030101010101" pitchFamily="2" charset="-122"/>
                <a:ea typeface="黑体" panose="02010600030101010101" pitchFamily="2" charset="-122"/>
              </a:rPr>
              <a:t>注：居士：指文人雅士。2.山瓢：天然粗陋的酒器.</a:t>
            </a:r>
            <a:endParaRPr lang="zh-CN" altLang="en-US" b="1" dirty="0">
              <a:latin typeface="黑体" panose="02010600030101010101" pitchFamily="2" charset="-122"/>
              <a:ea typeface="黑体" panose="02010600030101010101" pitchFamily="2" charset="-122"/>
            </a:endParaRPr>
          </a:p>
        </p:txBody>
      </p:sp>
      <p:sp>
        <p:nvSpPr>
          <p:cNvPr id="68612" name="矩形 68611"/>
          <p:cNvSpPr/>
          <p:nvPr/>
        </p:nvSpPr>
        <p:spPr>
          <a:xfrm>
            <a:off x="250825" y="5176044"/>
            <a:ext cx="8497888" cy="1198880"/>
          </a:xfrm>
          <a:prstGeom prst="rect">
            <a:avLst/>
          </a:prstGeom>
          <a:solidFill>
            <a:schemeClr val="bg1"/>
          </a:solidFill>
          <a:ln w="9525">
            <a:noFill/>
          </a:ln>
        </p:spPr>
        <p:txBody>
          <a:bodyPr anchor="ctr">
            <a:spAutoFit/>
          </a:bodyPr>
          <a:p>
            <a:pPr algn="l" defTabSz="0">
              <a:tabLst>
                <a:tab pos="2637155" algn="ctr"/>
              </a:tabLst>
            </a:pPr>
            <a:r>
              <a:rPr lang="en-US" altLang="zh-CN" sz="3300" dirty="0">
                <a:latin typeface="宋体" panose="02010600030101010101" pitchFamily="2" charset="-122"/>
              </a:rPr>
              <a:t>    </a:t>
            </a:r>
            <a:r>
              <a:rPr sz="3600" b="1" dirty="0">
                <a:solidFill>
                  <a:srgbClr val="0000FF"/>
                </a:solidFill>
                <a:latin typeface="黑体" panose="02010600030101010101" pitchFamily="2" charset="-122"/>
                <a:ea typeface="黑体" panose="02010600030101010101" pitchFamily="2" charset="-122"/>
                <a:cs typeface="Times New Roman" panose="02020603050405020304" pitchFamily="18" charset="0"/>
                <a:sym typeface="+mn-ea"/>
              </a:rPr>
              <a:t>诗中“陈居士”的形象特点是什么？请结合两首诗加以分析。（4分）</a:t>
            </a:r>
            <a:endParaRPr lang="zh-CN" altLang="en-US" sz="3600" b="1" dirty="0">
              <a:solidFill>
                <a:srgbClr val="0000FF"/>
              </a:solidFill>
              <a:latin typeface="黑体" panose="02010600030101010101" pitchFamily="2" charset="-122"/>
              <a:ea typeface="黑体" panose="02010600030101010101" pitchFamily="2" charset="-122"/>
              <a:cs typeface="Times New Roman" panose="02020603050405020304" pitchFamily="18"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blinds(horizontal)">
                                      <p:cBhvr>
                                        <p:cTn id="7" dur="500"/>
                                        <p:tgtEl>
                                          <p:spTgt spid="6861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8612"/>
                                        </p:tgtEl>
                                        <p:attrNameLst>
                                          <p:attrName>style.visibility</p:attrName>
                                        </p:attrNameLst>
                                      </p:cBhvr>
                                      <p:to>
                                        <p:strVal val="visible"/>
                                      </p:to>
                                    </p:set>
                                    <p:animEffect transition="in" filter="slide(fromBottom)">
                                      <p:cBhvr>
                                        <p:cTn id="12" dur="500"/>
                                        <p:tgtEl>
                                          <p:spTgt spid="68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bldLvl="0" animBg="1"/>
      <p:bldP spid="6861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矩形 70657"/>
          <p:cNvSpPr/>
          <p:nvPr/>
        </p:nvSpPr>
        <p:spPr>
          <a:xfrm>
            <a:off x="0" y="226060"/>
            <a:ext cx="9144000" cy="6985635"/>
          </a:xfrm>
          <a:prstGeom prst="rect">
            <a:avLst/>
          </a:prstGeom>
          <a:solidFill>
            <a:schemeClr val="bg1"/>
          </a:solidFill>
          <a:ln w="9525">
            <a:noFill/>
          </a:ln>
        </p:spPr>
        <p:txBody>
          <a:bodyPr wrap="square" anchor="ctr">
            <a:spAutoFit/>
          </a:bodyPr>
          <a:p>
            <a:pPr algn="l" defTabSz="0">
              <a:tabLst>
                <a:tab pos="2637155" algn="ctr"/>
              </a:tabLst>
            </a:pPr>
            <a:r>
              <a:rPr lang="en-US" sz="2800" b="1" dirty="0">
                <a:solidFill>
                  <a:srgbClr val="0000FF"/>
                </a:solidFill>
                <a:latin typeface="Times New Roman" panose="02020603050405020304" pitchFamily="18" charset="0"/>
                <a:cs typeface="Times New Roman" panose="02020603050405020304" pitchFamily="18" charset="0"/>
                <a:sym typeface="+mn-ea"/>
              </a:rPr>
              <a:t>        </a:t>
            </a:r>
            <a:r>
              <a:rPr sz="2800" b="1" dirty="0">
                <a:solidFill>
                  <a:srgbClr val="0000FF"/>
                </a:solidFill>
                <a:latin typeface="Times New Roman" panose="02020603050405020304" pitchFamily="18" charset="0"/>
                <a:cs typeface="Times New Roman" panose="02020603050405020304" pitchFamily="18" charset="0"/>
                <a:sym typeface="+mn-ea"/>
              </a:rPr>
              <a:t>此题分析“人物形象”。首先注意诗下的注释，这两首诗下面有对“居士，指文人雅士”的解释，我们可初步判断出“陈居士”的形象特点；然后抓住对形象的描写手法，来分析人物的特征。两首诗中对“陈居士”动作、神态描写的具体词句主要有“楚酒困人三日醉” “亭角寻诗满袖风 ”“爱把山瓢莫笑侬” “醒来推户寻诗去”，由此我们便可准确判断出“陈居士”的形象特点</a:t>
            </a:r>
            <a:r>
              <a:rPr lang="zh-CN" altLang="en-US" sz="2800" dirty="0">
                <a:latin typeface="黑体" panose="02010600030101010101" pitchFamily="2" charset="-122"/>
                <a:ea typeface="黑体" panose="02010600030101010101" pitchFamily="2" charset="-122"/>
                <a:sym typeface="+mn-ea"/>
              </a:rPr>
              <a:t> </a:t>
            </a:r>
            <a:endParaRPr lang="zh-CN" altLang="en-US" sz="2800" dirty="0">
              <a:latin typeface="黑体" panose="02010600030101010101" pitchFamily="2" charset="-122"/>
              <a:ea typeface="黑体" panose="02010600030101010101" pitchFamily="2" charset="-122"/>
            </a:endParaRPr>
          </a:p>
          <a:p>
            <a:pPr algn="ctr" defTabSz="0">
              <a:tabLst>
                <a:tab pos="2637155" algn="ctr"/>
              </a:tabLst>
            </a:pPr>
            <a:endParaRPr sz="2800" b="1" dirty="0">
              <a:solidFill>
                <a:srgbClr val="0000FF"/>
              </a:solidFill>
              <a:latin typeface="Times New Roman" panose="02020603050405020304" pitchFamily="18" charset="0"/>
              <a:cs typeface="Times New Roman" panose="02020603050405020304" pitchFamily="18" charset="0"/>
            </a:endParaRPr>
          </a:p>
          <a:p>
            <a:pPr algn="l" defTabSz="0">
              <a:tabLst>
                <a:tab pos="2637155" algn="ctr"/>
              </a:tabLst>
            </a:pPr>
            <a:r>
              <a:rPr sz="2800" b="1" dirty="0">
                <a:solidFill>
                  <a:srgbClr val="C00000"/>
                </a:solidFill>
                <a:latin typeface="Times New Roman" panose="02020603050405020304" pitchFamily="18" charset="0"/>
                <a:cs typeface="Times New Roman" panose="02020603050405020304" pitchFamily="18" charset="0"/>
              </a:rPr>
              <a:t>【试题答案】</a:t>
            </a:r>
            <a:endParaRPr sz="2800" b="1" dirty="0">
              <a:solidFill>
                <a:srgbClr val="C00000"/>
              </a:solidFill>
              <a:latin typeface="Times New Roman" panose="02020603050405020304" pitchFamily="18" charset="0"/>
              <a:cs typeface="Times New Roman" panose="02020603050405020304" pitchFamily="18" charset="0"/>
            </a:endParaRPr>
          </a:p>
          <a:p>
            <a:pPr algn="l" defTabSz="0">
              <a:tabLst>
                <a:tab pos="2637155" algn="ctr"/>
              </a:tabLst>
            </a:pPr>
            <a:r>
              <a:rPr sz="2800" b="1" dirty="0">
                <a:solidFill>
                  <a:schemeClr val="tx1"/>
                </a:solidFill>
                <a:latin typeface="Times New Roman" panose="02020603050405020304" pitchFamily="18" charset="0"/>
                <a:cs typeface="Times New Roman" panose="02020603050405020304" pitchFamily="18" charset="0"/>
              </a:rPr>
              <a:t>①行为洒脱   ②情趣高雅</a:t>
            </a:r>
            <a:endParaRPr sz="2800" b="1" dirty="0">
              <a:solidFill>
                <a:schemeClr val="tx1"/>
              </a:solidFill>
              <a:latin typeface="Times New Roman" panose="02020603050405020304" pitchFamily="18" charset="0"/>
              <a:cs typeface="Times New Roman" panose="02020603050405020304" pitchFamily="18" charset="0"/>
            </a:endParaRPr>
          </a:p>
          <a:p>
            <a:pPr algn="l" defTabSz="0">
              <a:tabLst>
                <a:tab pos="2637155" algn="ctr"/>
              </a:tabLst>
            </a:pPr>
            <a:r>
              <a:rPr sz="2800" b="1" dirty="0">
                <a:solidFill>
                  <a:schemeClr val="tx1"/>
                </a:solidFill>
                <a:latin typeface="Times New Roman" panose="02020603050405020304" pitchFamily="18" charset="0"/>
                <a:cs typeface="Times New Roman" panose="02020603050405020304" pitchFamily="18" charset="0"/>
              </a:rPr>
              <a:t>①“楚酒困人三日醉”“爱把山瓢莫笑侬”从陈居士喜欢喝酒可以看出他洒脱的性格特点。</a:t>
            </a:r>
            <a:endParaRPr sz="2800" b="1" dirty="0">
              <a:solidFill>
                <a:schemeClr val="tx1"/>
              </a:solidFill>
              <a:latin typeface="Times New Roman" panose="02020603050405020304" pitchFamily="18" charset="0"/>
              <a:cs typeface="Times New Roman" panose="02020603050405020304" pitchFamily="18" charset="0"/>
            </a:endParaRPr>
          </a:p>
          <a:p>
            <a:pPr algn="l" defTabSz="0">
              <a:tabLst>
                <a:tab pos="2637155" algn="ctr"/>
              </a:tabLst>
            </a:pPr>
            <a:r>
              <a:rPr sz="2800" b="1" dirty="0">
                <a:solidFill>
                  <a:schemeClr val="tx1"/>
                </a:solidFill>
                <a:latin typeface="Times New Roman" panose="02020603050405020304" pitchFamily="18" charset="0"/>
                <a:cs typeface="Times New Roman" panose="02020603050405020304" pitchFamily="18" charset="0"/>
              </a:rPr>
              <a:t>②“亭角寻诗满袖风 ” “醒来推户寻诗去”白天寻诗，夜晚寻诗，表现了陈居士沉迷 于诗歌创作的高雅情趣。</a:t>
            </a:r>
            <a:endParaRPr sz="2800" b="1" dirty="0">
              <a:solidFill>
                <a:schemeClr val="tx1"/>
              </a:solidFill>
              <a:latin typeface="Times New Roman" panose="02020603050405020304" pitchFamily="18" charset="0"/>
              <a:cs typeface="Times New Roman" panose="02020603050405020304" pitchFamily="18" charset="0"/>
            </a:endParaRPr>
          </a:p>
          <a:p>
            <a:pPr algn="l" defTabSz="0">
              <a:tabLst>
                <a:tab pos="2637155" algn="ctr"/>
              </a:tabLst>
            </a:pPr>
            <a:endParaRPr sz="2800" b="1" dirty="0">
              <a:solidFill>
                <a:schemeClr val="tx1"/>
              </a:solidFill>
              <a:latin typeface="Times New Roman" panose="02020603050405020304" pitchFamily="18" charset="0"/>
              <a:cs typeface="Times New Roman" panose="02020603050405020304" pitchFamily="18" charset="0"/>
            </a:endParaRPr>
          </a:p>
          <a:p>
            <a:pPr algn="l" defTabSz="0">
              <a:tabLst>
                <a:tab pos="2637155" algn="ctr"/>
              </a:tabLst>
            </a:pPr>
            <a:r>
              <a:rPr sz="2800" b="1" dirty="0">
                <a:solidFill>
                  <a:srgbClr val="0000FF"/>
                </a:solidFill>
                <a:latin typeface="Times New Roman" panose="02020603050405020304" pitchFamily="18" charset="0"/>
                <a:cs typeface="Times New Roman" panose="02020603050405020304" pitchFamily="18" charset="0"/>
              </a:rPr>
              <a:t>       </a:t>
            </a:r>
            <a:endParaRPr lang="zh-CN" altLang="en-US" sz="2400" dirty="0">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0658">
                                            <p:txEl>
                                              <p:pRg st="0" end="0"/>
                                            </p:txEl>
                                          </p:spTgt>
                                        </p:tgtEl>
                                        <p:attrNameLst>
                                          <p:attrName>style.visibility</p:attrName>
                                        </p:attrNameLst>
                                      </p:cBhvr>
                                      <p:to>
                                        <p:strVal val="visible"/>
                                      </p:to>
                                    </p:set>
                                    <p:animEffect transition="in" filter="box(in)">
                                      <p:cBhvr>
                                        <p:cTn id="7" dur="1000"/>
                                        <p:tgtEl>
                                          <p:spTgt spid="7065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4" presetClass="entr" presetSubtype="0" accel="100000" fill="hold" nodeType="clickEffect">
                                  <p:stCondLst>
                                    <p:cond delay="0"/>
                                  </p:stCondLst>
                                  <p:childTnLst>
                                    <p:set>
                                      <p:cBhvr>
                                        <p:cTn id="11" dur="1" fill="hold">
                                          <p:stCondLst>
                                            <p:cond delay="0"/>
                                          </p:stCondLst>
                                        </p:cTn>
                                        <p:tgtEl>
                                          <p:spTgt spid="70658">
                                            <p:txEl>
                                              <p:pRg st="2" end="2"/>
                                            </p:txEl>
                                          </p:spTgt>
                                        </p:tgtEl>
                                        <p:attrNameLst>
                                          <p:attrName>style.visibility</p:attrName>
                                        </p:attrNameLst>
                                      </p:cBhvr>
                                      <p:to>
                                        <p:strVal val="visible"/>
                                      </p:to>
                                    </p:set>
                                    <p:anim calcmode="lin" valueType="num">
                                      <p:cBhvr>
                                        <p:cTn id="12" dur="1000" fill="hold"/>
                                        <p:tgtEl>
                                          <p:spTgt spid="70658">
                                            <p:txEl>
                                              <p:pRg st="2" end="2"/>
                                            </p:txEl>
                                          </p:spTgt>
                                        </p:tgtEl>
                                        <p:attrNameLst>
                                          <p:attrName>ppt_w</p:attrName>
                                        </p:attrNameLst>
                                      </p:cBhvr>
                                      <p:tavLst>
                                        <p:tav tm="0">
                                          <p:val>
                                            <p:strVal val="#ppt_w*0.05"/>
                                          </p:val>
                                        </p:tav>
                                        <p:tav tm="100000">
                                          <p:val>
                                            <p:strVal val="#ppt_w"/>
                                          </p:val>
                                        </p:tav>
                                      </p:tavLst>
                                    </p:anim>
                                    <p:anim calcmode="lin" valueType="num">
                                      <p:cBhvr>
                                        <p:cTn id="13" dur="1000" fill="hold"/>
                                        <p:tgtEl>
                                          <p:spTgt spid="70658">
                                            <p:txEl>
                                              <p:pRg st="2" end="2"/>
                                            </p:txEl>
                                          </p:spTgt>
                                        </p:tgtEl>
                                        <p:attrNameLst>
                                          <p:attrName>ppt_h</p:attrName>
                                        </p:attrNameLst>
                                      </p:cBhvr>
                                      <p:tavLst>
                                        <p:tav tm="0">
                                          <p:val>
                                            <p:strVal val="#ppt_h"/>
                                          </p:val>
                                        </p:tav>
                                        <p:tav tm="100000">
                                          <p:val>
                                            <p:strVal val="#ppt_h"/>
                                          </p:val>
                                        </p:tav>
                                      </p:tavLst>
                                    </p:anim>
                                    <p:anim calcmode="lin" valueType="num">
                                      <p:cBhvr>
                                        <p:cTn id="14" dur="1000" fill="hold"/>
                                        <p:tgtEl>
                                          <p:spTgt spid="70658">
                                            <p:txEl>
                                              <p:pRg st="2" end="2"/>
                                            </p:txEl>
                                          </p:spTgt>
                                        </p:tgtEl>
                                        <p:attrNameLst>
                                          <p:attrName>ppt_x</p:attrName>
                                        </p:attrNameLst>
                                      </p:cBhvr>
                                      <p:tavLst>
                                        <p:tav tm="0">
                                          <p:val>
                                            <p:strVal val="#ppt_x-.2"/>
                                          </p:val>
                                        </p:tav>
                                        <p:tav tm="100000">
                                          <p:val>
                                            <p:strVal val="#ppt_x"/>
                                          </p:val>
                                        </p:tav>
                                      </p:tavLst>
                                    </p:anim>
                                    <p:anim calcmode="lin" valueType="num">
                                      <p:cBhvr>
                                        <p:cTn id="15" dur="1000" fill="hold"/>
                                        <p:tgtEl>
                                          <p:spTgt spid="70658">
                                            <p:txEl>
                                              <p:pRg st="2" end="2"/>
                                            </p:txEl>
                                          </p:spTgt>
                                        </p:tgtEl>
                                        <p:attrNameLst>
                                          <p:attrName>ppt_y</p:attrName>
                                        </p:attrNameLst>
                                      </p:cBhvr>
                                      <p:tavLst>
                                        <p:tav tm="0">
                                          <p:val>
                                            <p:strVal val="#ppt_y"/>
                                          </p:val>
                                        </p:tav>
                                        <p:tav tm="100000">
                                          <p:val>
                                            <p:strVal val="#ppt_y"/>
                                          </p:val>
                                        </p:tav>
                                      </p:tavLst>
                                    </p:anim>
                                    <p:animEffect transition="in" filter="fade">
                                      <p:cBhvr>
                                        <p:cTn id="16" dur="1000"/>
                                        <p:tgtEl>
                                          <p:spTgt spid="70658">
                                            <p:txEl>
                                              <p:pRg st="2" end="2"/>
                                            </p:txEl>
                                          </p:spTgt>
                                        </p:tgtEl>
                                      </p:cBhvr>
                                    </p:animEffect>
                                  </p:childTnLst>
                                </p:cTn>
                              </p:par>
                              <p:par>
                                <p:cTn id="17" presetID="54" presetClass="entr" presetSubtype="0" accel="100000" fill="hold" nodeType="withEffect">
                                  <p:stCondLst>
                                    <p:cond delay="0"/>
                                  </p:stCondLst>
                                  <p:childTnLst>
                                    <p:set>
                                      <p:cBhvr>
                                        <p:cTn id="18" dur="1" fill="hold">
                                          <p:stCondLst>
                                            <p:cond delay="0"/>
                                          </p:stCondLst>
                                        </p:cTn>
                                        <p:tgtEl>
                                          <p:spTgt spid="70658">
                                            <p:txEl>
                                              <p:pRg st="3" end="3"/>
                                            </p:txEl>
                                          </p:spTgt>
                                        </p:tgtEl>
                                        <p:attrNameLst>
                                          <p:attrName>style.visibility</p:attrName>
                                        </p:attrNameLst>
                                      </p:cBhvr>
                                      <p:to>
                                        <p:strVal val="visible"/>
                                      </p:to>
                                    </p:set>
                                    <p:anim calcmode="lin" valueType="num">
                                      <p:cBhvr>
                                        <p:cTn id="19" dur="1000" fill="hold"/>
                                        <p:tgtEl>
                                          <p:spTgt spid="70658">
                                            <p:txEl>
                                              <p:pRg st="3" end="3"/>
                                            </p:txEl>
                                          </p:spTgt>
                                        </p:tgtEl>
                                        <p:attrNameLst>
                                          <p:attrName>ppt_w</p:attrName>
                                        </p:attrNameLst>
                                      </p:cBhvr>
                                      <p:tavLst>
                                        <p:tav tm="0">
                                          <p:val>
                                            <p:strVal val="#ppt_w*0.05"/>
                                          </p:val>
                                        </p:tav>
                                        <p:tav tm="100000">
                                          <p:val>
                                            <p:strVal val="#ppt_w"/>
                                          </p:val>
                                        </p:tav>
                                      </p:tavLst>
                                    </p:anim>
                                    <p:anim calcmode="lin" valueType="num">
                                      <p:cBhvr>
                                        <p:cTn id="20" dur="1000" fill="hold"/>
                                        <p:tgtEl>
                                          <p:spTgt spid="70658">
                                            <p:txEl>
                                              <p:pRg st="3" end="3"/>
                                            </p:txEl>
                                          </p:spTgt>
                                        </p:tgtEl>
                                        <p:attrNameLst>
                                          <p:attrName>ppt_h</p:attrName>
                                        </p:attrNameLst>
                                      </p:cBhvr>
                                      <p:tavLst>
                                        <p:tav tm="0">
                                          <p:val>
                                            <p:strVal val="#ppt_h"/>
                                          </p:val>
                                        </p:tav>
                                        <p:tav tm="100000">
                                          <p:val>
                                            <p:strVal val="#ppt_h"/>
                                          </p:val>
                                        </p:tav>
                                      </p:tavLst>
                                    </p:anim>
                                    <p:anim calcmode="lin" valueType="num">
                                      <p:cBhvr>
                                        <p:cTn id="21" dur="1000" fill="hold"/>
                                        <p:tgtEl>
                                          <p:spTgt spid="70658">
                                            <p:txEl>
                                              <p:pRg st="3" end="3"/>
                                            </p:txEl>
                                          </p:spTgt>
                                        </p:tgtEl>
                                        <p:attrNameLst>
                                          <p:attrName>ppt_x</p:attrName>
                                        </p:attrNameLst>
                                      </p:cBhvr>
                                      <p:tavLst>
                                        <p:tav tm="0">
                                          <p:val>
                                            <p:strVal val="#ppt_x-.2"/>
                                          </p:val>
                                        </p:tav>
                                        <p:tav tm="100000">
                                          <p:val>
                                            <p:strVal val="#ppt_x"/>
                                          </p:val>
                                        </p:tav>
                                      </p:tavLst>
                                    </p:anim>
                                    <p:anim calcmode="lin" valueType="num">
                                      <p:cBhvr>
                                        <p:cTn id="22" dur="1000" fill="hold"/>
                                        <p:tgtEl>
                                          <p:spTgt spid="70658">
                                            <p:txEl>
                                              <p:pRg st="3" end="3"/>
                                            </p:txEl>
                                          </p:spTgt>
                                        </p:tgtEl>
                                        <p:attrNameLst>
                                          <p:attrName>ppt_y</p:attrName>
                                        </p:attrNameLst>
                                      </p:cBhvr>
                                      <p:tavLst>
                                        <p:tav tm="0">
                                          <p:val>
                                            <p:strVal val="#ppt_y"/>
                                          </p:val>
                                        </p:tav>
                                        <p:tav tm="100000">
                                          <p:val>
                                            <p:strVal val="#ppt_y"/>
                                          </p:val>
                                        </p:tav>
                                      </p:tavLst>
                                    </p:anim>
                                    <p:animEffect transition="in" filter="fade">
                                      <p:cBhvr>
                                        <p:cTn id="23" dur="1000"/>
                                        <p:tgtEl>
                                          <p:spTgt spid="70658">
                                            <p:txEl>
                                              <p:pRg st="3" end="3"/>
                                            </p:txEl>
                                          </p:spTgt>
                                        </p:tgtEl>
                                      </p:cBhvr>
                                    </p:animEffect>
                                  </p:childTnLst>
                                </p:cTn>
                              </p:par>
                              <p:par>
                                <p:cTn id="24" presetID="54" presetClass="entr" presetSubtype="0" accel="100000" fill="hold" nodeType="withEffect">
                                  <p:stCondLst>
                                    <p:cond delay="0"/>
                                  </p:stCondLst>
                                  <p:childTnLst>
                                    <p:set>
                                      <p:cBhvr>
                                        <p:cTn id="25" dur="1" fill="hold">
                                          <p:stCondLst>
                                            <p:cond delay="0"/>
                                          </p:stCondLst>
                                        </p:cTn>
                                        <p:tgtEl>
                                          <p:spTgt spid="70658">
                                            <p:txEl>
                                              <p:pRg st="4" end="4"/>
                                            </p:txEl>
                                          </p:spTgt>
                                        </p:tgtEl>
                                        <p:attrNameLst>
                                          <p:attrName>style.visibility</p:attrName>
                                        </p:attrNameLst>
                                      </p:cBhvr>
                                      <p:to>
                                        <p:strVal val="visible"/>
                                      </p:to>
                                    </p:set>
                                    <p:anim calcmode="lin" valueType="num">
                                      <p:cBhvr>
                                        <p:cTn id="26" dur="1000" fill="hold"/>
                                        <p:tgtEl>
                                          <p:spTgt spid="70658">
                                            <p:txEl>
                                              <p:pRg st="4" end="4"/>
                                            </p:txEl>
                                          </p:spTgt>
                                        </p:tgtEl>
                                        <p:attrNameLst>
                                          <p:attrName>ppt_w</p:attrName>
                                        </p:attrNameLst>
                                      </p:cBhvr>
                                      <p:tavLst>
                                        <p:tav tm="0">
                                          <p:val>
                                            <p:strVal val="#ppt_w*0.05"/>
                                          </p:val>
                                        </p:tav>
                                        <p:tav tm="100000">
                                          <p:val>
                                            <p:strVal val="#ppt_w"/>
                                          </p:val>
                                        </p:tav>
                                      </p:tavLst>
                                    </p:anim>
                                    <p:anim calcmode="lin" valueType="num">
                                      <p:cBhvr>
                                        <p:cTn id="27" dur="1000" fill="hold"/>
                                        <p:tgtEl>
                                          <p:spTgt spid="70658">
                                            <p:txEl>
                                              <p:pRg st="4" end="4"/>
                                            </p:txEl>
                                          </p:spTgt>
                                        </p:tgtEl>
                                        <p:attrNameLst>
                                          <p:attrName>ppt_h</p:attrName>
                                        </p:attrNameLst>
                                      </p:cBhvr>
                                      <p:tavLst>
                                        <p:tav tm="0">
                                          <p:val>
                                            <p:strVal val="#ppt_h"/>
                                          </p:val>
                                        </p:tav>
                                        <p:tav tm="100000">
                                          <p:val>
                                            <p:strVal val="#ppt_h"/>
                                          </p:val>
                                        </p:tav>
                                      </p:tavLst>
                                    </p:anim>
                                    <p:anim calcmode="lin" valueType="num">
                                      <p:cBhvr>
                                        <p:cTn id="28" dur="1000" fill="hold"/>
                                        <p:tgtEl>
                                          <p:spTgt spid="70658">
                                            <p:txEl>
                                              <p:pRg st="4" end="4"/>
                                            </p:txEl>
                                          </p:spTgt>
                                        </p:tgtEl>
                                        <p:attrNameLst>
                                          <p:attrName>ppt_x</p:attrName>
                                        </p:attrNameLst>
                                      </p:cBhvr>
                                      <p:tavLst>
                                        <p:tav tm="0">
                                          <p:val>
                                            <p:strVal val="#ppt_x-.2"/>
                                          </p:val>
                                        </p:tav>
                                        <p:tav tm="100000">
                                          <p:val>
                                            <p:strVal val="#ppt_x"/>
                                          </p:val>
                                        </p:tav>
                                      </p:tavLst>
                                    </p:anim>
                                    <p:anim calcmode="lin" valueType="num">
                                      <p:cBhvr>
                                        <p:cTn id="29" dur="1000" fill="hold"/>
                                        <p:tgtEl>
                                          <p:spTgt spid="70658">
                                            <p:txEl>
                                              <p:pRg st="4" end="4"/>
                                            </p:txEl>
                                          </p:spTgt>
                                        </p:tgtEl>
                                        <p:attrNameLst>
                                          <p:attrName>ppt_y</p:attrName>
                                        </p:attrNameLst>
                                      </p:cBhvr>
                                      <p:tavLst>
                                        <p:tav tm="0">
                                          <p:val>
                                            <p:strVal val="#ppt_y"/>
                                          </p:val>
                                        </p:tav>
                                        <p:tav tm="100000">
                                          <p:val>
                                            <p:strVal val="#ppt_y"/>
                                          </p:val>
                                        </p:tav>
                                      </p:tavLst>
                                    </p:anim>
                                    <p:animEffect transition="in" filter="fade">
                                      <p:cBhvr>
                                        <p:cTn id="30" dur="1000"/>
                                        <p:tgtEl>
                                          <p:spTgt spid="70658">
                                            <p:txEl>
                                              <p:pRg st="4" end="4"/>
                                            </p:txEl>
                                          </p:spTgt>
                                        </p:tgtEl>
                                      </p:cBhvr>
                                    </p:animEffect>
                                  </p:childTnLst>
                                </p:cTn>
                              </p:par>
                              <p:par>
                                <p:cTn id="31" presetID="54" presetClass="entr" presetSubtype="0" accel="100000" fill="hold" nodeType="withEffect">
                                  <p:stCondLst>
                                    <p:cond delay="0"/>
                                  </p:stCondLst>
                                  <p:childTnLst>
                                    <p:set>
                                      <p:cBhvr>
                                        <p:cTn id="32" dur="1" fill="hold">
                                          <p:stCondLst>
                                            <p:cond delay="0"/>
                                          </p:stCondLst>
                                        </p:cTn>
                                        <p:tgtEl>
                                          <p:spTgt spid="70658">
                                            <p:txEl>
                                              <p:pRg st="5" end="5"/>
                                            </p:txEl>
                                          </p:spTgt>
                                        </p:tgtEl>
                                        <p:attrNameLst>
                                          <p:attrName>style.visibility</p:attrName>
                                        </p:attrNameLst>
                                      </p:cBhvr>
                                      <p:to>
                                        <p:strVal val="visible"/>
                                      </p:to>
                                    </p:set>
                                    <p:anim calcmode="lin" valueType="num">
                                      <p:cBhvr>
                                        <p:cTn id="33" dur="1000" fill="hold"/>
                                        <p:tgtEl>
                                          <p:spTgt spid="70658">
                                            <p:txEl>
                                              <p:pRg st="5" end="5"/>
                                            </p:txEl>
                                          </p:spTgt>
                                        </p:tgtEl>
                                        <p:attrNameLst>
                                          <p:attrName>ppt_w</p:attrName>
                                        </p:attrNameLst>
                                      </p:cBhvr>
                                      <p:tavLst>
                                        <p:tav tm="0">
                                          <p:val>
                                            <p:strVal val="#ppt_w*0.05"/>
                                          </p:val>
                                        </p:tav>
                                        <p:tav tm="100000">
                                          <p:val>
                                            <p:strVal val="#ppt_w"/>
                                          </p:val>
                                        </p:tav>
                                      </p:tavLst>
                                    </p:anim>
                                    <p:anim calcmode="lin" valueType="num">
                                      <p:cBhvr>
                                        <p:cTn id="34" dur="1000" fill="hold"/>
                                        <p:tgtEl>
                                          <p:spTgt spid="70658">
                                            <p:txEl>
                                              <p:pRg st="5" end="5"/>
                                            </p:txEl>
                                          </p:spTgt>
                                        </p:tgtEl>
                                        <p:attrNameLst>
                                          <p:attrName>ppt_h</p:attrName>
                                        </p:attrNameLst>
                                      </p:cBhvr>
                                      <p:tavLst>
                                        <p:tav tm="0">
                                          <p:val>
                                            <p:strVal val="#ppt_h"/>
                                          </p:val>
                                        </p:tav>
                                        <p:tav tm="100000">
                                          <p:val>
                                            <p:strVal val="#ppt_h"/>
                                          </p:val>
                                        </p:tav>
                                      </p:tavLst>
                                    </p:anim>
                                    <p:anim calcmode="lin" valueType="num">
                                      <p:cBhvr>
                                        <p:cTn id="35" dur="1000" fill="hold"/>
                                        <p:tgtEl>
                                          <p:spTgt spid="70658">
                                            <p:txEl>
                                              <p:pRg st="5" end="5"/>
                                            </p:txEl>
                                          </p:spTgt>
                                        </p:tgtEl>
                                        <p:attrNameLst>
                                          <p:attrName>ppt_x</p:attrName>
                                        </p:attrNameLst>
                                      </p:cBhvr>
                                      <p:tavLst>
                                        <p:tav tm="0">
                                          <p:val>
                                            <p:strVal val="#ppt_x-.2"/>
                                          </p:val>
                                        </p:tav>
                                        <p:tav tm="100000">
                                          <p:val>
                                            <p:strVal val="#ppt_x"/>
                                          </p:val>
                                        </p:tav>
                                      </p:tavLst>
                                    </p:anim>
                                    <p:anim calcmode="lin" valueType="num">
                                      <p:cBhvr>
                                        <p:cTn id="36" dur="1000" fill="hold"/>
                                        <p:tgtEl>
                                          <p:spTgt spid="70658">
                                            <p:txEl>
                                              <p:pRg st="5" end="5"/>
                                            </p:txEl>
                                          </p:spTgt>
                                        </p:tgtEl>
                                        <p:attrNameLst>
                                          <p:attrName>ppt_y</p:attrName>
                                        </p:attrNameLst>
                                      </p:cBhvr>
                                      <p:tavLst>
                                        <p:tav tm="0">
                                          <p:val>
                                            <p:strVal val="#ppt_y"/>
                                          </p:val>
                                        </p:tav>
                                        <p:tav tm="100000">
                                          <p:val>
                                            <p:strVal val="#ppt_y"/>
                                          </p:val>
                                        </p:tav>
                                      </p:tavLst>
                                    </p:anim>
                                    <p:animEffect transition="in" filter="fade">
                                      <p:cBhvr>
                                        <p:cTn id="37" dur="1000"/>
                                        <p:tgtEl>
                                          <p:spTgt spid="7065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015813" name="对象 1015812"/>
          <p:cNvGraphicFramePr/>
          <p:nvPr/>
        </p:nvGraphicFramePr>
        <p:xfrm>
          <a:off x="469900" y="333375"/>
          <a:ext cx="8115300" cy="6321425"/>
        </p:xfrm>
        <a:graphic>
          <a:graphicData uri="http://schemas.openxmlformats.org/presentationml/2006/ole">
            <mc:AlternateContent xmlns:mc="http://schemas.openxmlformats.org/markup-compatibility/2006">
              <mc:Choice xmlns:v="urn:schemas-microsoft-com:vml" Requires="v">
                <p:oleObj spid="_x0000_s3123" name="" r:id="rId1" imgW="8119745" imgH="6339840" progId="Word.Document.8">
                  <p:embed/>
                </p:oleObj>
              </mc:Choice>
              <mc:Fallback>
                <p:oleObj name="" r:id="rId1" imgW="8119745" imgH="6339840" progId="Word.Document.8">
                  <p:embed/>
                  <p:pic>
                    <p:nvPicPr>
                      <p:cNvPr id="0" name="图片 3122"/>
                      <p:cNvPicPr/>
                      <p:nvPr/>
                    </p:nvPicPr>
                    <p:blipFill>
                      <a:blip r:embed="rId2"/>
                      <a:stretch>
                        <a:fillRect/>
                      </a:stretch>
                    </p:blipFill>
                    <p:spPr>
                      <a:xfrm>
                        <a:off x="469900" y="333375"/>
                        <a:ext cx="8115300" cy="6321425"/>
                      </a:xfrm>
                      <a:prstGeom prst="rect">
                        <a:avLst/>
                      </a:prstGeom>
                      <a:noFill/>
                      <a:ln w="38100">
                        <a:noFill/>
                        <a:miter/>
                      </a:ln>
                    </p:spPr>
                  </p:pic>
                </p:oleObj>
              </mc:Fallback>
            </mc:AlternateContent>
          </a:graphicData>
        </a:graphic>
      </p:graphicFrame>
    </p:spTree>
  </p:cSld>
  <p:clrMapOvr>
    <a:masterClrMapping/>
  </p:clrMapOvr>
  <p:transition>
    <p:diamon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93289" name="对象 993288"/>
          <p:cNvGraphicFramePr/>
          <p:nvPr/>
        </p:nvGraphicFramePr>
        <p:xfrm>
          <a:off x="1181100" y="549275"/>
          <a:ext cx="7854950" cy="1185863"/>
        </p:xfrm>
        <a:graphic>
          <a:graphicData uri="http://schemas.openxmlformats.org/presentationml/2006/ole">
            <mc:AlternateContent xmlns:mc="http://schemas.openxmlformats.org/markup-compatibility/2006">
              <mc:Choice xmlns:v="urn:schemas-microsoft-com:vml" Requires="v">
                <p:oleObj spid="_x0000_s3124" name="" r:id="rId1" imgW="7857490" imgH="1188720" progId="Word.Document.8">
                  <p:embed/>
                </p:oleObj>
              </mc:Choice>
              <mc:Fallback>
                <p:oleObj name="" r:id="rId1" imgW="7857490" imgH="1188720" progId="Word.Document.8">
                  <p:embed/>
                  <p:pic>
                    <p:nvPicPr>
                      <p:cNvPr id="0" name="图片 3123"/>
                      <p:cNvPicPr/>
                      <p:nvPr/>
                    </p:nvPicPr>
                    <p:blipFill>
                      <a:blip r:embed="rId2"/>
                      <a:stretch>
                        <a:fillRect/>
                      </a:stretch>
                    </p:blipFill>
                    <p:spPr>
                      <a:xfrm>
                        <a:off x="1181100" y="549275"/>
                        <a:ext cx="7854950" cy="1185863"/>
                      </a:xfrm>
                      <a:prstGeom prst="rect">
                        <a:avLst/>
                      </a:prstGeom>
                      <a:noFill/>
                      <a:ln w="38100">
                        <a:noFill/>
                        <a:miter/>
                      </a:ln>
                    </p:spPr>
                  </p:pic>
                </p:oleObj>
              </mc:Fallback>
            </mc:AlternateContent>
          </a:graphicData>
        </a:graphic>
      </p:graphicFrame>
      <p:graphicFrame>
        <p:nvGraphicFramePr>
          <p:cNvPr id="993290" name="对象 993289"/>
          <p:cNvGraphicFramePr/>
          <p:nvPr/>
        </p:nvGraphicFramePr>
        <p:xfrm>
          <a:off x="644525" y="1052513"/>
          <a:ext cx="7854950" cy="4160837"/>
        </p:xfrm>
        <a:graphic>
          <a:graphicData uri="http://schemas.openxmlformats.org/presentationml/2006/ole">
            <mc:AlternateContent xmlns:mc="http://schemas.openxmlformats.org/markup-compatibility/2006">
              <mc:Choice xmlns:v="urn:schemas-microsoft-com:vml" Requires="v">
                <p:oleObj spid="_x0000_s3125" name="" r:id="rId3" imgW="7857490" imgH="4163695" progId="Word.Document.8">
                  <p:embed/>
                </p:oleObj>
              </mc:Choice>
              <mc:Fallback>
                <p:oleObj name="" r:id="rId3" imgW="7857490" imgH="4163695" progId="Word.Document.8">
                  <p:embed/>
                  <p:pic>
                    <p:nvPicPr>
                      <p:cNvPr id="0" name="图片 3124"/>
                      <p:cNvPicPr/>
                      <p:nvPr/>
                    </p:nvPicPr>
                    <p:blipFill>
                      <a:blip r:embed="rId4"/>
                      <a:stretch>
                        <a:fillRect/>
                      </a:stretch>
                    </p:blipFill>
                    <p:spPr>
                      <a:xfrm>
                        <a:off x="644525" y="1052513"/>
                        <a:ext cx="7854950" cy="4160837"/>
                      </a:xfrm>
                      <a:prstGeom prst="rect">
                        <a:avLst/>
                      </a:prstGeom>
                      <a:noFill/>
                      <a:ln w="38100">
                        <a:noFill/>
                        <a:miter/>
                      </a:ln>
                    </p:spPr>
                  </p:pic>
                </p:oleObj>
              </mc:Fallback>
            </mc:AlternateContent>
          </a:graphicData>
        </a:graphic>
      </p:graphicFrame>
      <p:graphicFrame>
        <p:nvGraphicFramePr>
          <p:cNvPr id="993291" name="对象 993290"/>
          <p:cNvGraphicFramePr/>
          <p:nvPr/>
        </p:nvGraphicFramePr>
        <p:xfrm>
          <a:off x="684213" y="4573588"/>
          <a:ext cx="7856537" cy="2095500"/>
        </p:xfrm>
        <a:graphic>
          <a:graphicData uri="http://schemas.openxmlformats.org/presentationml/2006/ole">
            <mc:AlternateContent xmlns:mc="http://schemas.openxmlformats.org/markup-compatibility/2006">
              <mc:Choice xmlns:v="urn:schemas-microsoft-com:vml" Requires="v">
                <p:oleObj spid="_x0000_s3126" name="" r:id="rId5" imgW="7872730" imgH="2103120" progId="Word.Document.8">
                  <p:embed/>
                </p:oleObj>
              </mc:Choice>
              <mc:Fallback>
                <p:oleObj name="" r:id="rId5" imgW="7872730" imgH="2103120" progId="Word.Document.8">
                  <p:embed/>
                  <p:pic>
                    <p:nvPicPr>
                      <p:cNvPr id="0" name="图片 3125"/>
                      <p:cNvPicPr/>
                      <p:nvPr/>
                    </p:nvPicPr>
                    <p:blipFill>
                      <a:blip r:embed="rId6"/>
                      <a:stretch>
                        <a:fillRect/>
                      </a:stretch>
                    </p:blipFill>
                    <p:spPr>
                      <a:xfrm>
                        <a:off x="684213" y="4573588"/>
                        <a:ext cx="7856537" cy="2095500"/>
                      </a:xfrm>
                      <a:prstGeom prst="rect">
                        <a:avLst/>
                      </a:prstGeom>
                      <a:noFill/>
                      <a:ln w="38100">
                        <a:noFill/>
                        <a:miter/>
                      </a:ln>
                    </p:spPr>
                  </p:pic>
                </p:oleObj>
              </mc:Fallback>
            </mc:AlternateContent>
          </a:graphicData>
        </a:graphic>
      </p:graphicFrame>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93290"/>
                                        </p:tgtEl>
                                        <p:attrNameLst>
                                          <p:attrName>style.visibility</p:attrName>
                                        </p:attrNameLst>
                                      </p:cBhvr>
                                      <p:to>
                                        <p:strVal val="visible"/>
                                      </p:to>
                                    </p:set>
                                    <p:animEffect transition="in" filter="blinds(horizontal)">
                                      <p:cBhvr>
                                        <p:cTn id="7" dur="500"/>
                                        <p:tgtEl>
                                          <p:spTgt spid="99329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93291"/>
                                        </p:tgtEl>
                                        <p:attrNameLst>
                                          <p:attrName>style.visibility</p:attrName>
                                        </p:attrNameLst>
                                      </p:cBhvr>
                                      <p:to>
                                        <p:strVal val="visible"/>
                                      </p:to>
                                    </p:set>
                                    <p:animEffect transition="in" filter="blinds(horizontal)">
                                      <p:cBhvr>
                                        <p:cTn id="12" dur="500"/>
                                        <p:tgtEl>
                                          <p:spTgt spid="993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2" name="矩形 17411"/>
          <p:cNvSpPr/>
          <p:nvPr/>
        </p:nvSpPr>
        <p:spPr>
          <a:xfrm>
            <a:off x="539750" y="1916113"/>
            <a:ext cx="8135938" cy="2153285"/>
          </a:xfrm>
          <a:prstGeom prst="rect">
            <a:avLst/>
          </a:prstGeom>
          <a:noFill/>
          <a:ln w="9525">
            <a:noFill/>
          </a:ln>
        </p:spPr>
        <p:txBody>
          <a:bodyPr>
            <a:spAutoFit/>
          </a:bodyPr>
          <a:p>
            <a:r>
              <a:rPr lang="en-US" altLang="zh-CN" sz="2600" b="1">
                <a:latin typeface="黑体" panose="02010600030101010101" pitchFamily="2" charset="-122"/>
                <a:ea typeface="黑体" panose="02010600030101010101" pitchFamily="2" charset="-122"/>
              </a:rPr>
              <a:t>.</a:t>
            </a:r>
            <a:endParaRPr lang="zh-CN" altLang="en-US" sz="3600" b="1" dirty="0">
              <a:latin typeface="黑体" panose="02010600030101010101" pitchFamily="2" charset="-122"/>
              <a:ea typeface="黑体" panose="02010600030101010101" pitchFamily="2" charset="-122"/>
            </a:endParaRPr>
          </a:p>
          <a:p>
            <a:r>
              <a:rPr lang="en-US" altLang="zh-CN" sz="3600" b="1">
                <a:latin typeface="黑体" panose="02010600030101010101" pitchFamily="2" charset="-122"/>
                <a:ea typeface="黑体" panose="02010600030101010101" pitchFamily="2" charset="-122"/>
              </a:rPr>
              <a:t>.</a:t>
            </a:r>
            <a:r>
              <a:rPr lang="zh-CN" altLang="en-US" sz="3600" b="1" dirty="0">
                <a:latin typeface="黑体" panose="02010600030101010101" pitchFamily="2" charset="-122"/>
                <a:ea typeface="黑体" panose="02010600030101010101" pitchFamily="2" charset="-122"/>
              </a:rPr>
              <a:t>  诗人借助</a:t>
            </a:r>
            <a:r>
              <a:rPr lang="zh-CN" altLang="en-US" sz="3600" b="1" dirty="0">
                <a:solidFill>
                  <a:srgbClr val="FF0000"/>
                </a:solidFill>
                <a:latin typeface="黑体" panose="02010600030101010101" pitchFamily="2" charset="-122"/>
                <a:ea typeface="黑体" panose="02010600030101010101" pitchFamily="2" charset="-122"/>
              </a:rPr>
              <a:t>具有某种特定内涵的事物</a:t>
            </a:r>
            <a:r>
              <a:rPr lang="zh-CN" altLang="en-US" sz="3600" b="1" dirty="0">
                <a:latin typeface="黑体" panose="02010600030101010101" pitchFamily="2" charset="-122"/>
                <a:ea typeface="黑体" panose="02010600030101010101" pitchFamily="2" charset="-122"/>
              </a:rPr>
              <a:t>来表明自己的心迹或某种情感。如咏物诗的“事物”和送别诗中的细节。</a:t>
            </a:r>
            <a:r>
              <a:rPr lang="zh-CN" altLang="en-US" sz="3600" dirty="0">
                <a:latin typeface="黑体" panose="02010600030101010101" pitchFamily="2" charset="-122"/>
                <a:ea typeface="黑体" panose="02010600030101010101" pitchFamily="2" charset="-122"/>
              </a:rPr>
              <a:t> </a:t>
            </a:r>
            <a:endParaRPr lang="zh-CN" altLang="en-US" sz="3600" dirty="0">
              <a:latin typeface="黑体" panose="02010600030101010101" pitchFamily="2" charset="-122"/>
              <a:ea typeface="黑体" panose="02010600030101010101" pitchFamily="2" charset="-122"/>
            </a:endParaRPr>
          </a:p>
        </p:txBody>
      </p:sp>
      <p:sp>
        <p:nvSpPr>
          <p:cNvPr id="3" name="文本框 2"/>
          <p:cNvSpPr txBox="1"/>
          <p:nvPr/>
        </p:nvSpPr>
        <p:spPr>
          <a:xfrm>
            <a:off x="810260" y="623570"/>
            <a:ext cx="5325745" cy="829945"/>
          </a:xfrm>
          <a:prstGeom prst="rect">
            <a:avLst/>
          </a:prstGeom>
          <a:noFill/>
        </p:spPr>
        <p:txBody>
          <a:bodyPr wrap="square" rtlCol="0">
            <a:spAutoFit/>
          </a:bodyPr>
          <a:p>
            <a:pPr algn="l"/>
            <a:r>
              <a:rPr lang="zh-CN" altLang="en-US" sz="4800" b="1" dirty="0">
                <a:solidFill>
                  <a:srgbClr val="FF0000"/>
                </a:solidFill>
                <a:latin typeface="黑体" panose="02010600030101010101" pitchFamily="2" charset="-122"/>
                <a:ea typeface="黑体" panose="02010600030101010101" pitchFamily="2" charset="-122"/>
                <a:sym typeface="+mn-ea"/>
              </a:rPr>
              <a:t>事物形象赏析</a:t>
            </a:r>
            <a:endParaRPr lang="zh-CN" altLang="en-US" sz="4800" b="1" dirty="0">
              <a:solidFill>
                <a:srgbClr val="FF0000"/>
              </a:solidFill>
              <a:latin typeface="黑体" panose="02010600030101010101" pitchFamily="2" charset="-122"/>
              <a:ea typeface="黑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412">
                                            <p:txEl>
                                              <p:charRg st="67" end="139"/>
                                            </p:txEl>
                                          </p:spTgt>
                                        </p:tgtEl>
                                        <p:attrNameLst>
                                          <p:attrName>style.visibility</p:attrName>
                                        </p:attrNameLst>
                                      </p:cBhvr>
                                      <p:to>
                                        <p:strVal val="visible"/>
                                      </p:to>
                                    </p:set>
                                    <p:anim calcmode="lin" valueType="num">
                                      <p:cBhvr additive="base">
                                        <p:cTn id="7" dur="500" fill="hold"/>
                                        <p:tgtEl>
                                          <p:spTgt spid="17412">
                                            <p:txEl>
                                              <p:charRg st="67" end="139"/>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7412">
                                            <p:txEl>
                                              <p:charRg st="67" end="139"/>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7412">
                                            <p:txEl>
                                              <p:charRg st="139" end="196"/>
                                            </p:txEl>
                                          </p:spTgt>
                                        </p:tgtEl>
                                        <p:attrNameLst>
                                          <p:attrName>style.visibility</p:attrName>
                                        </p:attrNameLst>
                                      </p:cBhvr>
                                      <p:to>
                                        <p:strVal val="visible"/>
                                      </p:to>
                                    </p:set>
                                    <p:anim calcmode="lin" valueType="num">
                                      <p:cBhvr additive="base">
                                        <p:cTn id="13" dur="500" fill="hold"/>
                                        <p:tgtEl>
                                          <p:spTgt spid="17412">
                                            <p:txEl>
                                              <p:charRg st="139" end="196"/>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7412">
                                            <p:txEl>
                                              <p:charRg st="139" end="19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79976" name="对象 979975"/>
          <p:cNvGraphicFramePr/>
          <p:nvPr/>
        </p:nvGraphicFramePr>
        <p:xfrm>
          <a:off x="523875" y="1657350"/>
          <a:ext cx="8078788" cy="4003675"/>
        </p:xfrm>
        <a:graphic>
          <a:graphicData uri="http://schemas.openxmlformats.org/presentationml/2006/ole">
            <mc:AlternateContent xmlns:mc="http://schemas.openxmlformats.org/markup-compatibility/2006">
              <mc:Choice xmlns:v="urn:schemas-microsoft-com:vml" Requires="v">
                <p:oleObj spid="_x0000_s3106" name="" r:id="rId1" imgW="8101330" imgH="4017010" progId="Word.Document.8">
                  <p:embed/>
                </p:oleObj>
              </mc:Choice>
              <mc:Fallback>
                <p:oleObj name="" r:id="rId1" imgW="8101330" imgH="4017010" progId="Word.Document.8">
                  <p:embed/>
                  <p:pic>
                    <p:nvPicPr>
                      <p:cNvPr id="0" name="图片 3105"/>
                      <p:cNvPicPr/>
                      <p:nvPr/>
                    </p:nvPicPr>
                    <p:blipFill>
                      <a:blip r:embed="rId2"/>
                      <a:stretch>
                        <a:fillRect/>
                      </a:stretch>
                    </p:blipFill>
                    <p:spPr>
                      <a:xfrm>
                        <a:off x="523875" y="1657350"/>
                        <a:ext cx="8078788" cy="4003675"/>
                      </a:xfrm>
                      <a:prstGeom prst="rect">
                        <a:avLst/>
                      </a:prstGeom>
                      <a:noFill/>
                      <a:ln w="38100">
                        <a:noFill/>
                        <a:miter/>
                      </a:ln>
                    </p:spPr>
                  </p:pic>
                </p:oleObj>
              </mc:Fallback>
            </mc:AlternateContent>
          </a:graphicData>
        </a:graphic>
      </p:graphicFrame>
      <p:graphicFrame>
        <p:nvGraphicFramePr>
          <p:cNvPr id="979985" name="表格 979984"/>
          <p:cNvGraphicFramePr/>
          <p:nvPr/>
        </p:nvGraphicFramePr>
        <p:xfrm>
          <a:off x="323850" y="1771650"/>
          <a:ext cx="8424863" cy="3529013"/>
        </p:xfrm>
        <a:graphic>
          <a:graphicData uri="http://schemas.openxmlformats.org/drawingml/2006/table">
            <a:tbl>
              <a:tblPr/>
              <a:tblGrid>
                <a:gridCol w="8424863"/>
              </a:tblGrid>
              <a:tr h="3529013">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bg2"/>
                        </a:buClr>
                        <a:defRPr sz="2000" kern="1200"/>
                      </a:lvl3pPr>
                      <a:lvl4pPr marL="1600200" lvl="3" indent="-228600">
                        <a:buClr>
                          <a:schemeClr val="accent2"/>
                        </a:buClr>
                        <a:defRPr sz="1800" kern="1200"/>
                      </a:lvl4pPr>
                      <a:lvl5pPr marL="2057400" lvl="4" indent="-228600">
                        <a:buClr>
                          <a:schemeClr val="bg2"/>
                        </a:buClr>
                        <a:defRPr sz="1800" kern="1200"/>
                      </a:lvl5pPr>
                    </a:lstStyle>
                    <a:p>
                      <a:pPr marL="0" lvl="0" indent="0">
                        <a:buNone/>
                      </a:pPr>
                      <a:endParaRPr lang="zh-CN" altLang="en-US" dirty="0"/>
                    </a:p>
                  </a:txBody>
                  <a:tcPr>
                    <a:lnL w="19050" cap="flat" cmpd="sng">
                      <a:solidFill>
                        <a:schemeClr val="tx1"/>
                      </a:solidFill>
                      <a:prstDash val="dash"/>
                      <a:headEnd type="none" w="med" len="med"/>
                      <a:tailEnd type="none" w="med" len="med"/>
                    </a:lnL>
                    <a:lnR w="19050" cap="flat" cmpd="sng">
                      <a:solidFill>
                        <a:schemeClr val="tx1"/>
                      </a:solidFill>
                      <a:prstDash val="dash"/>
                      <a:headEnd type="none" w="med" len="med"/>
                      <a:tailEnd type="none" w="med" len="med"/>
                    </a:lnR>
                    <a:lnT w="19050" cap="flat" cmpd="sng">
                      <a:solidFill>
                        <a:schemeClr val="tx1"/>
                      </a:solidFill>
                      <a:prstDash val="dash"/>
                      <a:headEnd type="none" w="med" len="med"/>
                      <a:tailEnd type="none" w="med" len="med"/>
                    </a:lnT>
                    <a:lnB w="19050" cap="flat" cmpd="sng">
                      <a:solidFill>
                        <a:schemeClr val="tx1"/>
                      </a:solidFill>
                      <a:prstDash val="dash"/>
                      <a:headEnd type="none" w="med" len="med"/>
                      <a:tailEnd type="none" w="med" len="med"/>
                    </a:lnB>
                    <a:lnTlToBr>
                      <a:noFill/>
                    </a:lnTlToBr>
                    <a:lnBlToTr>
                      <a:noFill/>
                    </a:lnBlToTr>
                    <a:noFill/>
                  </a:tcPr>
                </a:tc>
              </a:tr>
            </a:tbl>
          </a:graphicData>
        </a:graphic>
      </p:graphicFrame>
      <p:graphicFrame>
        <p:nvGraphicFramePr>
          <p:cNvPr id="979984" name="对象 979983"/>
          <p:cNvGraphicFramePr/>
          <p:nvPr/>
        </p:nvGraphicFramePr>
        <p:xfrm>
          <a:off x="1044575" y="1465263"/>
          <a:ext cx="1757363" cy="595312"/>
        </p:xfrm>
        <a:graphic>
          <a:graphicData uri="http://schemas.openxmlformats.org/presentationml/2006/ole">
            <mc:AlternateContent xmlns:mc="http://schemas.openxmlformats.org/markup-compatibility/2006">
              <mc:Choice xmlns:v="urn:schemas-microsoft-com:vml" Requires="v">
                <p:oleObj spid="_x0000_s3107" name="" r:id="rId3" imgW="1764665" imgH="597535" progId="Word.Document.8">
                  <p:embed/>
                </p:oleObj>
              </mc:Choice>
              <mc:Fallback>
                <p:oleObj name="" r:id="rId3" imgW="1764665" imgH="597535" progId="Word.Document.8">
                  <p:embed/>
                  <p:pic>
                    <p:nvPicPr>
                      <p:cNvPr id="0" name="图片 3106"/>
                      <p:cNvPicPr/>
                      <p:nvPr/>
                    </p:nvPicPr>
                    <p:blipFill>
                      <a:blip r:embed="rId4"/>
                      <a:stretch>
                        <a:fillRect/>
                      </a:stretch>
                    </p:blipFill>
                    <p:spPr>
                      <a:xfrm>
                        <a:off x="1044575" y="1465263"/>
                        <a:ext cx="1757363" cy="595312"/>
                      </a:xfrm>
                      <a:prstGeom prst="rect">
                        <a:avLst/>
                      </a:prstGeom>
                      <a:noFill/>
                      <a:ln w="38100">
                        <a:noFill/>
                        <a:miter/>
                      </a:ln>
                    </p:spPr>
                  </p:pic>
                </p:oleObj>
              </mc:Fallback>
            </mc:AlternateContent>
          </a:graphicData>
        </a:graphic>
      </p:graphicFrame>
    </p:spTree>
  </p:cSld>
  <p:clrMapOvr>
    <a:masterClrMapping/>
  </p:clrMapOvr>
  <p:transition>
    <p:diamon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83047" name="对象 983046"/>
          <p:cNvGraphicFramePr/>
          <p:nvPr/>
        </p:nvGraphicFramePr>
        <p:xfrm>
          <a:off x="828675" y="1196975"/>
          <a:ext cx="7856538" cy="4652963"/>
        </p:xfrm>
        <a:graphic>
          <a:graphicData uri="http://schemas.openxmlformats.org/presentationml/2006/ole">
            <mc:AlternateContent xmlns:mc="http://schemas.openxmlformats.org/markup-compatibility/2006">
              <mc:Choice xmlns:v="urn:schemas-microsoft-com:vml" Requires="v">
                <p:oleObj spid="_x0000_s3108" name="" r:id="rId1" imgW="7870190" imgH="4666615" progId="Word.Document.8">
                  <p:embed/>
                </p:oleObj>
              </mc:Choice>
              <mc:Fallback>
                <p:oleObj name="" r:id="rId1" imgW="7870190" imgH="4666615" progId="Word.Document.8">
                  <p:embed/>
                  <p:pic>
                    <p:nvPicPr>
                      <p:cNvPr id="0" name="图片 3107"/>
                      <p:cNvPicPr/>
                      <p:nvPr/>
                    </p:nvPicPr>
                    <p:blipFill>
                      <a:blip r:embed="rId2"/>
                      <a:stretch>
                        <a:fillRect/>
                      </a:stretch>
                    </p:blipFill>
                    <p:spPr>
                      <a:xfrm>
                        <a:off x="828675" y="1196975"/>
                        <a:ext cx="7856538" cy="4652963"/>
                      </a:xfrm>
                      <a:prstGeom prst="rect">
                        <a:avLst/>
                      </a:prstGeom>
                      <a:noFill/>
                      <a:ln w="38100">
                        <a:noFill/>
                        <a:miter/>
                      </a:ln>
                    </p:spPr>
                  </p:pic>
                </p:oleObj>
              </mc:Fallback>
            </mc:AlternateContent>
          </a:graphicData>
        </a:graphic>
      </p:graphicFrame>
    </p:spTree>
  </p:cSld>
  <p:clrMapOvr>
    <a:masterClrMapping/>
  </p:clrMapOvr>
  <p:transition>
    <p:diamon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42" name="图片 65541" descr="0280040025"/>
          <p:cNvPicPr>
            <a:picLocks noChangeAspect="1"/>
          </p:cNvPicPr>
          <p:nvPr/>
        </p:nvPicPr>
        <p:blipFill>
          <a:blip r:embed="rId1"/>
          <a:stretch>
            <a:fillRect/>
          </a:stretch>
        </p:blipFill>
        <p:spPr>
          <a:xfrm>
            <a:off x="0" y="0"/>
            <a:ext cx="9144000" cy="6858000"/>
          </a:xfrm>
          <a:prstGeom prst="rect">
            <a:avLst/>
          </a:prstGeom>
          <a:noFill/>
          <a:ln w="9525">
            <a:noFill/>
          </a:ln>
        </p:spPr>
      </p:pic>
      <p:sp>
        <p:nvSpPr>
          <p:cNvPr id="65541" name="矩形 65540"/>
          <p:cNvSpPr/>
          <p:nvPr/>
        </p:nvSpPr>
        <p:spPr>
          <a:xfrm>
            <a:off x="539750" y="836613"/>
            <a:ext cx="8208963" cy="3387725"/>
          </a:xfrm>
          <a:prstGeom prst="rect">
            <a:avLst/>
          </a:prstGeom>
          <a:solidFill>
            <a:schemeClr val="bg1">
              <a:alpha val="50000"/>
            </a:schemeClr>
          </a:solidFill>
          <a:ln w="9525">
            <a:noFill/>
          </a:ln>
        </p:spPr>
        <p:txBody>
          <a:bodyPr anchor="ctr">
            <a:spAutoFit/>
          </a:bodyPr>
          <a:p>
            <a:pPr indent="228600"/>
            <a:r>
              <a:rPr lang="zh-CN" altLang="en-US" sz="3600" b="1" dirty="0">
                <a:solidFill>
                  <a:srgbClr val="FF0000"/>
                </a:solidFill>
                <a:latin typeface="Times New Roman" panose="02020603050405020304" pitchFamily="18" charset="0"/>
                <a:cs typeface="Times New Roman" panose="02020603050405020304" pitchFamily="18" charset="0"/>
              </a:rPr>
              <a:t>考点要求</a:t>
            </a:r>
            <a:r>
              <a:rPr lang="en-US" altLang="zh-CN" sz="3600" b="1" dirty="0">
                <a:solidFill>
                  <a:srgbClr val="FF0000"/>
                </a:solidFill>
                <a:latin typeface="Times New Roman" panose="02020603050405020304" pitchFamily="18" charset="0"/>
                <a:cs typeface="Times New Roman" panose="02020603050405020304" pitchFamily="18" charset="0"/>
              </a:rPr>
              <a:t>:</a:t>
            </a:r>
            <a:endParaRPr lang="en-US" altLang="zh-CN" sz="3600" b="1" dirty="0">
              <a:solidFill>
                <a:srgbClr val="FF0000"/>
              </a:solidFill>
              <a:latin typeface="Verdana" panose="020B0604030504040204" pitchFamily="34" charset="0"/>
            </a:endParaRPr>
          </a:p>
          <a:p>
            <a:pPr indent="228600" eaLnBrk="0" hangingPunct="0"/>
            <a:endParaRPr lang="en-US" altLang="zh-CN" sz="3600" b="1" dirty="0">
              <a:solidFill>
                <a:srgbClr val="FF0000"/>
              </a:solidFill>
              <a:latin typeface="Times New Roman" panose="02020603050405020304" pitchFamily="18" charset="0"/>
              <a:cs typeface="Times New Roman" panose="02020603050405020304" pitchFamily="18" charset="0"/>
            </a:endParaRPr>
          </a:p>
          <a:p>
            <a:pPr indent="228600" eaLnBrk="0" hangingPunct="0"/>
            <a:r>
              <a:rPr lang="en-US" altLang="zh-CN" sz="3600" b="1" dirty="0">
                <a:solidFill>
                  <a:srgbClr val="FF0000"/>
                </a:solidFill>
                <a:latin typeface="Times New Roman" panose="02020603050405020304" pitchFamily="18" charset="0"/>
                <a:cs typeface="Times New Roman" panose="02020603050405020304" pitchFamily="18" charset="0"/>
              </a:rPr>
              <a:t>1</a:t>
            </a:r>
            <a:r>
              <a:rPr lang="zh-CN" altLang="en-US" sz="3600" b="1" dirty="0">
                <a:solidFill>
                  <a:srgbClr val="FF0000"/>
                </a:solidFill>
                <a:latin typeface="Times New Roman" panose="02020603050405020304" pitchFamily="18" charset="0"/>
                <a:cs typeface="Times New Roman" panose="02020603050405020304" pitchFamily="18" charset="0"/>
              </a:rPr>
              <a:t>、能阅读浅易的古代诗文</a:t>
            </a:r>
            <a:r>
              <a:rPr lang="en-US" altLang="zh-CN" sz="3600" b="1" dirty="0">
                <a:solidFill>
                  <a:srgbClr val="FF0000"/>
                </a:solidFill>
                <a:latin typeface="Times New Roman" panose="02020603050405020304" pitchFamily="18" charset="0"/>
                <a:cs typeface="Times New Roman" panose="02020603050405020304" pitchFamily="18" charset="0"/>
              </a:rPr>
              <a:t>,</a:t>
            </a:r>
            <a:r>
              <a:rPr lang="zh-CN" altLang="en-US" sz="3600" b="1" dirty="0">
                <a:solidFill>
                  <a:srgbClr val="FF0000"/>
                </a:solidFill>
                <a:latin typeface="Times New Roman" panose="02020603050405020304" pitchFamily="18" charset="0"/>
                <a:cs typeface="Times New Roman" panose="02020603050405020304" pitchFamily="18" charset="0"/>
              </a:rPr>
              <a:t>鉴赏文学作品的形象、语言和表达技巧。</a:t>
            </a:r>
            <a:endParaRPr lang="zh-CN" altLang="en-US" sz="3600" b="1" dirty="0">
              <a:solidFill>
                <a:srgbClr val="FF0000"/>
              </a:solidFill>
              <a:latin typeface="Verdana" panose="020B0604030504040204" pitchFamily="34" charset="0"/>
            </a:endParaRPr>
          </a:p>
          <a:p>
            <a:pPr indent="228600" eaLnBrk="0" hangingPunct="0"/>
            <a:r>
              <a:rPr lang="en-US" altLang="zh-CN" sz="3600" b="1" dirty="0">
                <a:solidFill>
                  <a:srgbClr val="FF0000"/>
                </a:solidFill>
                <a:latin typeface="Times New Roman" panose="02020603050405020304" pitchFamily="18" charset="0"/>
                <a:cs typeface="Times New Roman" panose="02020603050405020304" pitchFamily="18" charset="0"/>
              </a:rPr>
              <a:t>2</a:t>
            </a:r>
            <a:r>
              <a:rPr lang="zh-CN" altLang="en-US" sz="3600" b="1" dirty="0">
                <a:solidFill>
                  <a:srgbClr val="FF0000"/>
                </a:solidFill>
                <a:latin typeface="Times New Roman" panose="02020603050405020304" pitchFamily="18" charset="0"/>
                <a:cs typeface="Times New Roman" panose="02020603050405020304" pitchFamily="18" charset="0"/>
              </a:rPr>
              <a:t>、评价文学作品的思想内容和作者的观点态度。</a:t>
            </a:r>
            <a:endParaRPr lang="zh-CN" altLang="en-US" sz="36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5541">
                                            <p:txEl>
                                              <p:charRg st="7" end="39"/>
                                            </p:txEl>
                                          </p:spTgt>
                                        </p:tgtEl>
                                        <p:attrNameLst>
                                          <p:attrName>style.visibility</p:attrName>
                                        </p:attrNameLst>
                                      </p:cBhvr>
                                      <p:to>
                                        <p:strVal val="visible"/>
                                      </p:to>
                                    </p:set>
                                    <p:anim calcmode="lin" valueType="num">
                                      <p:cBhvr additive="base">
                                        <p:cTn id="7" dur="500" fill="hold"/>
                                        <p:tgtEl>
                                          <p:spTgt spid="65541">
                                            <p:txEl>
                                              <p:charRg st="7" end="39"/>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5541">
                                            <p:txEl>
                                              <p:charRg st="7" end="39"/>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5541">
                                            <p:txEl>
                                              <p:charRg st="39" end="62"/>
                                            </p:txEl>
                                          </p:spTgt>
                                        </p:tgtEl>
                                        <p:attrNameLst>
                                          <p:attrName>style.visibility</p:attrName>
                                        </p:attrNameLst>
                                      </p:cBhvr>
                                      <p:to>
                                        <p:strVal val="visible"/>
                                      </p:to>
                                    </p:set>
                                    <p:anim calcmode="lin" valueType="num">
                                      <p:cBhvr additive="base">
                                        <p:cTn id="11" dur="500" fill="hold"/>
                                        <p:tgtEl>
                                          <p:spTgt spid="65541">
                                            <p:txEl>
                                              <p:charRg st="39" end="6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5541">
                                            <p:txEl>
                                              <p:charRg st="39" end="6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85094" name="对象 985093"/>
          <p:cNvGraphicFramePr/>
          <p:nvPr/>
        </p:nvGraphicFramePr>
        <p:xfrm>
          <a:off x="468313" y="341313"/>
          <a:ext cx="8132762" cy="6472237"/>
        </p:xfrm>
        <a:graphic>
          <a:graphicData uri="http://schemas.openxmlformats.org/presentationml/2006/ole">
            <mc:AlternateContent xmlns:mc="http://schemas.openxmlformats.org/markup-compatibility/2006">
              <mc:Choice xmlns:v="urn:schemas-microsoft-com:vml" Requires="v">
                <p:oleObj spid="_x0000_s3109" name="" r:id="rId1" imgW="8116570" imgH="6492240" progId="Word.Document.8">
                  <p:embed/>
                </p:oleObj>
              </mc:Choice>
              <mc:Fallback>
                <p:oleObj name="" r:id="rId1" imgW="8116570" imgH="6492240" progId="Word.Document.8">
                  <p:embed/>
                  <p:pic>
                    <p:nvPicPr>
                      <p:cNvPr id="0" name="图片 3108"/>
                      <p:cNvPicPr/>
                      <p:nvPr/>
                    </p:nvPicPr>
                    <p:blipFill>
                      <a:blip r:embed="rId2"/>
                      <a:stretch>
                        <a:fillRect/>
                      </a:stretch>
                    </p:blipFill>
                    <p:spPr>
                      <a:xfrm>
                        <a:off x="468313" y="341313"/>
                        <a:ext cx="8132762" cy="6472237"/>
                      </a:xfrm>
                      <a:prstGeom prst="rect">
                        <a:avLst/>
                      </a:prstGeom>
                      <a:noFill/>
                      <a:ln w="38100">
                        <a:noFill/>
                        <a:miter/>
                      </a:ln>
                    </p:spPr>
                  </p:pic>
                </p:oleObj>
              </mc:Fallback>
            </mc:AlternateContent>
          </a:graphicData>
        </a:graphic>
      </p:graphicFrame>
    </p:spTree>
  </p:cSld>
  <p:clrMapOvr>
    <a:masterClrMapping/>
  </p:clrMapOvr>
  <p:transition>
    <p:diamon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010694" name="对象 1010693"/>
          <p:cNvGraphicFramePr/>
          <p:nvPr/>
        </p:nvGraphicFramePr>
        <p:xfrm>
          <a:off x="644525" y="1647825"/>
          <a:ext cx="7854950" cy="3563938"/>
        </p:xfrm>
        <a:graphic>
          <a:graphicData uri="http://schemas.openxmlformats.org/presentationml/2006/ole">
            <mc:AlternateContent xmlns:mc="http://schemas.openxmlformats.org/markup-compatibility/2006">
              <mc:Choice xmlns:v="urn:schemas-microsoft-com:vml" Requires="v">
                <p:oleObj spid="_x0000_s3110" name="" r:id="rId1" imgW="7857490" imgH="3566160" progId="Word.Document.8">
                  <p:embed/>
                </p:oleObj>
              </mc:Choice>
              <mc:Fallback>
                <p:oleObj name="" r:id="rId1" imgW="7857490" imgH="3566160" progId="Word.Document.8">
                  <p:embed/>
                  <p:pic>
                    <p:nvPicPr>
                      <p:cNvPr id="0" name="图片 3109"/>
                      <p:cNvPicPr/>
                      <p:nvPr/>
                    </p:nvPicPr>
                    <p:blipFill>
                      <a:blip r:embed="rId2"/>
                      <a:stretch>
                        <a:fillRect/>
                      </a:stretch>
                    </p:blipFill>
                    <p:spPr>
                      <a:xfrm>
                        <a:off x="644525" y="1647825"/>
                        <a:ext cx="7854950" cy="3563938"/>
                      </a:xfrm>
                      <a:prstGeom prst="rect">
                        <a:avLst/>
                      </a:prstGeom>
                      <a:noFill/>
                      <a:ln w="38100">
                        <a:noFill/>
                        <a:miter/>
                      </a:ln>
                    </p:spPr>
                  </p:pic>
                </p:oleObj>
              </mc:Fallback>
            </mc:AlternateContent>
          </a:graphicData>
        </a:graphic>
      </p:graphicFrame>
    </p:spTree>
  </p:cSld>
  <p:clrMapOvr>
    <a:masterClrMapping/>
  </p:clrMapOvr>
  <p:transition>
    <p:diamon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87142" name="对象 987141"/>
          <p:cNvGraphicFramePr/>
          <p:nvPr/>
        </p:nvGraphicFramePr>
        <p:xfrm>
          <a:off x="757238" y="1196975"/>
          <a:ext cx="7342187" cy="4749800"/>
        </p:xfrm>
        <a:graphic>
          <a:graphicData uri="http://schemas.openxmlformats.org/presentationml/2006/ole">
            <mc:AlternateContent xmlns:mc="http://schemas.openxmlformats.org/markup-compatibility/2006">
              <mc:Choice xmlns:v="urn:schemas-microsoft-com:vml" Requires="v">
                <p:oleObj spid="_x0000_s3111" name="" r:id="rId1" imgW="7354570" imgH="4763770" progId="Word.Document.8">
                  <p:embed/>
                </p:oleObj>
              </mc:Choice>
              <mc:Fallback>
                <p:oleObj name="" r:id="rId1" imgW="7354570" imgH="4763770" progId="Word.Document.8">
                  <p:embed/>
                  <p:pic>
                    <p:nvPicPr>
                      <p:cNvPr id="0" name="图片 3110"/>
                      <p:cNvPicPr/>
                      <p:nvPr/>
                    </p:nvPicPr>
                    <p:blipFill>
                      <a:blip r:embed="rId2"/>
                      <a:stretch>
                        <a:fillRect/>
                      </a:stretch>
                    </p:blipFill>
                    <p:spPr>
                      <a:xfrm>
                        <a:off x="757238" y="1196975"/>
                        <a:ext cx="7342187" cy="4749800"/>
                      </a:xfrm>
                      <a:prstGeom prst="rect">
                        <a:avLst/>
                      </a:prstGeom>
                      <a:noFill/>
                      <a:ln w="38100">
                        <a:noFill/>
                        <a:miter/>
                      </a:ln>
                    </p:spPr>
                  </p:pic>
                </p:oleObj>
              </mc:Fallback>
            </mc:AlternateContent>
          </a:graphicData>
        </a:graphic>
      </p:graphicFrame>
    </p:spTree>
  </p:cSld>
  <p:clrMapOvr>
    <a:masterClrMapping/>
  </p:clrMapOvr>
  <p:transition>
    <p:diamon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88167" name="对象 988166"/>
          <p:cNvGraphicFramePr/>
          <p:nvPr/>
        </p:nvGraphicFramePr>
        <p:xfrm>
          <a:off x="608013" y="1125538"/>
          <a:ext cx="8212137" cy="4892675"/>
        </p:xfrm>
        <a:graphic>
          <a:graphicData uri="http://schemas.openxmlformats.org/presentationml/2006/ole">
            <mc:AlternateContent xmlns:mc="http://schemas.openxmlformats.org/markup-compatibility/2006">
              <mc:Choice xmlns:v="urn:schemas-microsoft-com:vml" Requires="v">
                <p:oleObj spid="_x0000_s3112" name="" r:id="rId1" imgW="8192770" imgH="4907280" progId="Word.Document.8">
                  <p:embed/>
                </p:oleObj>
              </mc:Choice>
              <mc:Fallback>
                <p:oleObj name="" r:id="rId1" imgW="8192770" imgH="4907280" progId="Word.Document.8">
                  <p:embed/>
                  <p:pic>
                    <p:nvPicPr>
                      <p:cNvPr id="0" name="图片 3111"/>
                      <p:cNvPicPr/>
                      <p:nvPr/>
                    </p:nvPicPr>
                    <p:blipFill>
                      <a:blip r:embed="rId2"/>
                      <a:stretch>
                        <a:fillRect/>
                      </a:stretch>
                    </p:blipFill>
                    <p:spPr>
                      <a:xfrm>
                        <a:off x="608013" y="1125538"/>
                        <a:ext cx="8212137" cy="4892675"/>
                      </a:xfrm>
                      <a:prstGeom prst="rect">
                        <a:avLst/>
                      </a:prstGeom>
                      <a:noFill/>
                      <a:ln w="38100">
                        <a:noFill/>
                        <a:miter/>
                      </a:ln>
                    </p:spPr>
                  </p:pic>
                </p:oleObj>
              </mc:Fallback>
            </mc:AlternateContent>
          </a:graphicData>
        </a:graphic>
      </p:graphicFrame>
    </p:spTree>
  </p:cSld>
  <p:clrMapOvr>
    <a:masterClrMapping/>
  </p:clrMapOvr>
  <p:transition>
    <p:diamon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013767" name="对象 1013766"/>
          <p:cNvGraphicFramePr/>
          <p:nvPr/>
        </p:nvGraphicFramePr>
        <p:xfrm>
          <a:off x="682625" y="1030288"/>
          <a:ext cx="7848600" cy="5567362"/>
        </p:xfrm>
        <a:graphic>
          <a:graphicData uri="http://schemas.openxmlformats.org/presentationml/2006/ole">
            <mc:AlternateContent xmlns:mc="http://schemas.openxmlformats.org/markup-compatibility/2006">
              <mc:Choice xmlns:v="urn:schemas-microsoft-com:vml" Requires="v">
                <p:oleObj spid="_x0000_s3115" name="" r:id="rId1" imgW="7857490" imgH="5584190" progId="Word.Document.8">
                  <p:embed/>
                </p:oleObj>
              </mc:Choice>
              <mc:Fallback>
                <p:oleObj name="" r:id="rId1" imgW="7857490" imgH="5584190" progId="Word.Document.8">
                  <p:embed/>
                  <p:pic>
                    <p:nvPicPr>
                      <p:cNvPr id="0" name="图片 3114"/>
                      <p:cNvPicPr/>
                      <p:nvPr/>
                    </p:nvPicPr>
                    <p:blipFill>
                      <a:blip r:embed="rId2"/>
                      <a:stretch>
                        <a:fillRect/>
                      </a:stretch>
                    </p:blipFill>
                    <p:spPr>
                      <a:xfrm>
                        <a:off x="682625" y="1030288"/>
                        <a:ext cx="7848600" cy="5567362"/>
                      </a:xfrm>
                      <a:prstGeom prst="rect">
                        <a:avLst/>
                      </a:prstGeom>
                      <a:noFill/>
                      <a:ln w="38100">
                        <a:noFill/>
                        <a:miter/>
                      </a:ln>
                    </p:spPr>
                  </p:pic>
                </p:oleObj>
              </mc:Fallback>
            </mc:AlternateContent>
          </a:graphicData>
        </a:graphic>
      </p:graphicFrame>
      <p:graphicFrame>
        <p:nvGraphicFramePr>
          <p:cNvPr id="1013775" name="表格 1013774"/>
          <p:cNvGraphicFramePr/>
          <p:nvPr/>
        </p:nvGraphicFramePr>
        <p:xfrm>
          <a:off x="468313" y="693738"/>
          <a:ext cx="8135937" cy="5759450"/>
        </p:xfrm>
        <a:graphic>
          <a:graphicData uri="http://schemas.openxmlformats.org/drawingml/2006/table">
            <a:tbl>
              <a:tblPr/>
              <a:tblGrid>
                <a:gridCol w="8135938"/>
              </a:tblGrid>
              <a:tr h="5759450">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bg2"/>
                        </a:buClr>
                        <a:defRPr sz="2000" kern="1200"/>
                      </a:lvl3pPr>
                      <a:lvl4pPr marL="1600200" lvl="3" indent="-228600">
                        <a:buClr>
                          <a:schemeClr val="accent2"/>
                        </a:buClr>
                        <a:defRPr sz="1800" kern="1200"/>
                      </a:lvl4pPr>
                      <a:lvl5pPr marL="2057400" lvl="4" indent="-228600">
                        <a:buClr>
                          <a:schemeClr val="bg2"/>
                        </a:buClr>
                        <a:defRPr sz="1800" kern="1200"/>
                      </a:lvl5pPr>
                    </a:lstStyle>
                    <a:p>
                      <a:pPr marL="0" lvl="0" indent="0">
                        <a:buNone/>
                      </a:pPr>
                      <a:endParaRPr lang="zh-CN" altLang="en-US" dirty="0"/>
                    </a:p>
                  </a:txBody>
                  <a:tcPr>
                    <a:lnL w="19050" cap="flat" cmpd="sng">
                      <a:solidFill>
                        <a:schemeClr val="tx1"/>
                      </a:solidFill>
                      <a:prstDash val="dash"/>
                      <a:headEnd type="none" w="med" len="med"/>
                      <a:tailEnd type="none" w="med" len="med"/>
                    </a:lnL>
                    <a:lnR w="19050" cap="flat" cmpd="sng">
                      <a:solidFill>
                        <a:schemeClr val="tx1"/>
                      </a:solidFill>
                      <a:prstDash val="dash"/>
                      <a:headEnd type="none" w="med" len="med"/>
                      <a:tailEnd type="none" w="med" len="med"/>
                    </a:lnR>
                    <a:lnT w="19050" cap="flat" cmpd="sng">
                      <a:solidFill>
                        <a:schemeClr val="tx1"/>
                      </a:solidFill>
                      <a:prstDash val="dash"/>
                      <a:headEnd type="none" w="med" len="med"/>
                      <a:tailEnd type="none" w="med" len="med"/>
                    </a:lnT>
                    <a:lnB w="19050" cap="flat" cmpd="sng">
                      <a:solidFill>
                        <a:schemeClr val="tx1"/>
                      </a:solidFill>
                      <a:prstDash val="dash"/>
                      <a:headEnd type="none" w="med" len="med"/>
                      <a:tailEnd type="none" w="med" len="med"/>
                    </a:lnB>
                    <a:lnTlToBr>
                      <a:noFill/>
                    </a:lnTlToBr>
                    <a:lnBlToTr>
                      <a:noFill/>
                    </a:lnBlToTr>
                    <a:noFill/>
                  </a:tcPr>
                </a:tc>
              </a:tr>
            </a:tbl>
          </a:graphicData>
        </a:graphic>
      </p:graphicFrame>
      <p:graphicFrame>
        <p:nvGraphicFramePr>
          <p:cNvPr id="1013776" name="对象 1013775"/>
          <p:cNvGraphicFramePr/>
          <p:nvPr/>
        </p:nvGraphicFramePr>
        <p:xfrm>
          <a:off x="719138" y="404813"/>
          <a:ext cx="1757362" cy="595312"/>
        </p:xfrm>
        <a:graphic>
          <a:graphicData uri="http://schemas.openxmlformats.org/presentationml/2006/ole">
            <mc:AlternateContent xmlns:mc="http://schemas.openxmlformats.org/markup-compatibility/2006">
              <mc:Choice xmlns:v="urn:schemas-microsoft-com:vml" Requires="v">
                <p:oleObj spid="_x0000_s3116" name="" r:id="rId3" imgW="1764665" imgH="597535" progId="Word.Document.8">
                  <p:embed/>
                </p:oleObj>
              </mc:Choice>
              <mc:Fallback>
                <p:oleObj name="" r:id="rId3" imgW="1764665" imgH="597535" progId="Word.Document.8">
                  <p:embed/>
                  <p:pic>
                    <p:nvPicPr>
                      <p:cNvPr id="0" name="图片 3115"/>
                      <p:cNvPicPr/>
                      <p:nvPr/>
                    </p:nvPicPr>
                    <p:blipFill>
                      <a:blip r:embed="rId4"/>
                      <a:stretch>
                        <a:fillRect/>
                      </a:stretch>
                    </p:blipFill>
                    <p:spPr>
                      <a:xfrm>
                        <a:off x="719138" y="404813"/>
                        <a:ext cx="1757362" cy="595312"/>
                      </a:xfrm>
                      <a:prstGeom prst="rect">
                        <a:avLst/>
                      </a:prstGeom>
                      <a:noFill/>
                      <a:ln w="38100">
                        <a:noFill/>
                        <a:miter/>
                      </a:ln>
                    </p:spPr>
                  </p:pic>
                </p:oleObj>
              </mc:Fallback>
            </mc:AlternateContent>
          </a:graphicData>
        </a:graphic>
      </p:graphicFrame>
    </p:spTree>
  </p:cSld>
  <p:clrMapOvr>
    <a:masterClrMapping/>
  </p:clrMapOvr>
  <p:transition>
    <p:diamon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9" name="矩形 21508"/>
          <p:cNvSpPr/>
          <p:nvPr/>
        </p:nvSpPr>
        <p:spPr>
          <a:xfrm>
            <a:off x="611188" y="765175"/>
            <a:ext cx="4667250" cy="762000"/>
          </a:xfrm>
          <a:prstGeom prst="rect">
            <a:avLst/>
          </a:prstGeom>
          <a:noFill/>
          <a:ln w="9525">
            <a:noFill/>
          </a:ln>
        </p:spPr>
        <p:txBody>
          <a:bodyPr wrap="none" anchor="t">
            <a:spAutoFit/>
          </a:bodyPr>
          <a:p>
            <a:r>
              <a:rPr lang="zh-CN" altLang="en-US" sz="4400" b="1" dirty="0">
                <a:solidFill>
                  <a:srgbClr val="000000"/>
                </a:solidFill>
                <a:latin typeface="仿宋_GB2312" panose="02010609030101010101" pitchFamily="49" charset="-122"/>
                <a:ea typeface="仿宋_GB2312" panose="02010609030101010101" pitchFamily="49" charset="-122"/>
              </a:rPr>
              <a:t>常见人物形象类举</a:t>
            </a:r>
            <a:endParaRPr lang="zh-CN" altLang="en-US" sz="4400" b="1" dirty="0">
              <a:solidFill>
                <a:srgbClr val="000000"/>
              </a:solidFill>
              <a:latin typeface="仿宋_GB2312" panose="02010609030101010101" pitchFamily="49" charset="-122"/>
              <a:ea typeface="仿宋_GB2312" panose="02010609030101010101" pitchFamily="49" charset="-122"/>
            </a:endParaRPr>
          </a:p>
        </p:txBody>
      </p:sp>
      <p:sp>
        <p:nvSpPr>
          <p:cNvPr id="21511" name="矩形 21510"/>
          <p:cNvSpPr/>
          <p:nvPr/>
        </p:nvSpPr>
        <p:spPr>
          <a:xfrm>
            <a:off x="539750" y="1773238"/>
            <a:ext cx="4537075" cy="3201987"/>
          </a:xfrm>
          <a:prstGeom prst="rect">
            <a:avLst/>
          </a:prstGeom>
          <a:solidFill>
            <a:schemeClr val="bg1">
              <a:alpha val="70000"/>
            </a:schemeClr>
          </a:solidFill>
          <a:ln w="9525">
            <a:noFill/>
          </a:ln>
        </p:spPr>
        <p:txBody>
          <a:bodyPr>
            <a:spAutoFit/>
          </a:bodyPr>
          <a:p>
            <a:r>
              <a:rPr lang="en-US" altLang="zh-CN" dirty="0">
                <a:solidFill>
                  <a:srgbClr val="FF0000"/>
                </a:solidFill>
                <a:latin typeface="黑体" panose="02010600030101010101" pitchFamily="2" charset="-122"/>
                <a:ea typeface="黑体" panose="02010600030101010101" pitchFamily="2" charset="-122"/>
              </a:rPr>
              <a:t>1</a:t>
            </a:r>
            <a:r>
              <a:rPr lang="zh-CN" altLang="en-US" dirty="0">
                <a:solidFill>
                  <a:srgbClr val="FF0000"/>
                </a:solidFill>
                <a:latin typeface="黑体" panose="02010600030101010101" pitchFamily="2" charset="-122"/>
                <a:ea typeface="黑体" panose="02010600030101010101" pitchFamily="2" charset="-122"/>
              </a:rPr>
              <a:t>．</a:t>
            </a:r>
            <a:r>
              <a:rPr lang="zh-CN" altLang="en-US" b="1" dirty="0">
                <a:solidFill>
                  <a:srgbClr val="FF0000"/>
                </a:solidFill>
                <a:latin typeface="黑体" panose="02010600030101010101" pitchFamily="2" charset="-122"/>
                <a:ea typeface="黑体" panose="02010600030101010101" pitchFamily="2" charset="-122"/>
              </a:rPr>
              <a:t>不慕权贵、豪放洒脱、傲岸不羁的形象</a:t>
            </a:r>
            <a:r>
              <a:rPr lang="zh-CN" altLang="en-US" dirty="0">
                <a:solidFill>
                  <a:srgbClr val="FF0000"/>
                </a:solidFill>
                <a:latin typeface="黑体" panose="02010600030101010101" pitchFamily="2" charset="-122"/>
                <a:ea typeface="黑体" panose="02010600030101010101" pitchFamily="2" charset="-122"/>
              </a:rPr>
              <a:t>。</a:t>
            </a:r>
            <a:r>
              <a:rPr lang="zh-CN" altLang="en-US" sz="2800" b="1" dirty="0">
                <a:solidFill>
                  <a:srgbClr val="000000"/>
                </a:solidFill>
                <a:latin typeface="黑体" panose="02010600030101010101" pitchFamily="2" charset="-122"/>
                <a:ea typeface="黑体" panose="02010600030101010101" pitchFamily="2" charset="-122"/>
              </a:rPr>
              <a:t>如李白。“</a:t>
            </a:r>
            <a:r>
              <a:rPr lang="zh-CN" altLang="en-US" sz="2800" b="1" dirty="0">
                <a:solidFill>
                  <a:srgbClr val="0000FF"/>
                </a:solidFill>
                <a:latin typeface="黑体" panose="02010600030101010101" pitchFamily="2" charset="-122"/>
                <a:ea typeface="黑体" panose="02010600030101010101" pitchFamily="2" charset="-122"/>
              </a:rPr>
              <a:t>安能摧眉折腰事权贵，使我不得开心颜</a:t>
            </a:r>
            <a:r>
              <a:rPr lang="zh-CN" altLang="en-US" sz="2800" b="1" dirty="0">
                <a:solidFill>
                  <a:srgbClr val="000000"/>
                </a:solidFill>
                <a:latin typeface="黑体" panose="02010600030101010101" pitchFamily="2" charset="-122"/>
                <a:ea typeface="黑体" panose="02010600030101010101" pitchFamily="2" charset="-122"/>
              </a:rPr>
              <a:t>”表现了他淡于富贵、傲视权贵的思想，也反映了他傲岸不羁、豪放自负的性格。</a:t>
            </a:r>
            <a:endParaRPr lang="zh-CN" altLang="en-US" sz="2800" b="1" dirty="0">
              <a:solidFill>
                <a:srgbClr val="000000"/>
              </a:solidFill>
              <a:latin typeface="黑体" panose="02010600030101010101" pitchFamily="2" charset="-122"/>
              <a:ea typeface="黑体" panose="02010600030101010101" pitchFamily="2" charset="-122"/>
            </a:endParaRPr>
          </a:p>
        </p:txBody>
      </p:sp>
      <p:pic>
        <p:nvPicPr>
          <p:cNvPr id="21512" name="图片 21511" descr="thumbnail_400_400"/>
          <p:cNvPicPr>
            <a:picLocks noChangeAspect="1"/>
          </p:cNvPicPr>
          <p:nvPr/>
        </p:nvPicPr>
        <p:blipFill>
          <a:blip r:embed="rId1"/>
          <a:stretch>
            <a:fillRect/>
          </a:stretch>
        </p:blipFill>
        <p:spPr>
          <a:xfrm>
            <a:off x="5292725" y="1557338"/>
            <a:ext cx="3382963" cy="46085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1512"/>
                                        </p:tgtEl>
                                        <p:attrNameLst>
                                          <p:attrName>style.visibility</p:attrName>
                                        </p:attrNameLst>
                                      </p:cBhvr>
                                      <p:to>
                                        <p:strVal val="visible"/>
                                      </p:to>
                                    </p:set>
                                    <p:animEffect transition="in" filter="wipe(up)">
                                      <p:cBhvr>
                                        <p:cTn id="7" dur="500"/>
                                        <p:tgtEl>
                                          <p:spTgt spid="215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11"/>
                                        </p:tgtEl>
                                        <p:attrNameLst>
                                          <p:attrName>style.visibility</p:attrName>
                                        </p:attrNameLst>
                                      </p:cBhvr>
                                      <p:to>
                                        <p:strVal val="visible"/>
                                      </p:to>
                                    </p:set>
                                    <p:animEffect transition="in" filter="blinds(horizontal)">
                                      <p:cBhvr>
                                        <p:cTn id="12" dur="500"/>
                                        <p:tgtEl>
                                          <p:spTgt spid="21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3" name="矩形 22532"/>
          <p:cNvSpPr/>
          <p:nvPr/>
        </p:nvSpPr>
        <p:spPr>
          <a:xfrm>
            <a:off x="539750" y="1557338"/>
            <a:ext cx="4392613" cy="4483100"/>
          </a:xfrm>
          <a:prstGeom prst="rect">
            <a:avLst/>
          </a:prstGeom>
          <a:solidFill>
            <a:schemeClr val="bg1">
              <a:alpha val="70000"/>
            </a:schemeClr>
          </a:solidFill>
          <a:ln w="9525">
            <a:noFill/>
          </a:ln>
        </p:spPr>
        <p:txBody>
          <a:bodyPr>
            <a:spAutoFit/>
          </a:bodyPr>
          <a:p>
            <a:r>
              <a:rPr lang="en-US" altLang="zh-CN" dirty="0">
                <a:solidFill>
                  <a:srgbClr val="FF0000"/>
                </a:solidFill>
                <a:latin typeface="黑体" panose="02010600030101010101" pitchFamily="2" charset="-122"/>
                <a:ea typeface="黑体" panose="02010600030101010101" pitchFamily="2" charset="-122"/>
              </a:rPr>
              <a:t>2</a:t>
            </a:r>
            <a:r>
              <a:rPr lang="zh-CN" altLang="en-US" dirty="0">
                <a:solidFill>
                  <a:srgbClr val="FF0000"/>
                </a:solidFill>
                <a:latin typeface="黑体" panose="02010600030101010101" pitchFamily="2" charset="-122"/>
                <a:ea typeface="黑体" panose="02010600030101010101" pitchFamily="2" charset="-122"/>
              </a:rPr>
              <a:t>．</a:t>
            </a:r>
            <a:r>
              <a:rPr lang="zh-CN" altLang="en-US" b="1" dirty="0">
                <a:solidFill>
                  <a:srgbClr val="FF0000"/>
                </a:solidFill>
                <a:latin typeface="黑体" panose="02010600030101010101" pitchFamily="2" charset="-122"/>
                <a:ea typeface="黑体" panose="02010600030101010101" pitchFamily="2" charset="-122"/>
              </a:rPr>
              <a:t>心忧天下、忧国忧民的形象</a:t>
            </a:r>
            <a:r>
              <a:rPr lang="zh-CN" altLang="en-US" dirty="0">
                <a:solidFill>
                  <a:srgbClr val="FF0000"/>
                </a:solidFill>
                <a:latin typeface="黑体" panose="02010600030101010101" pitchFamily="2" charset="-122"/>
                <a:ea typeface="黑体" panose="02010600030101010101" pitchFamily="2" charset="-122"/>
              </a:rPr>
              <a:t>。</a:t>
            </a:r>
            <a:r>
              <a:rPr lang="zh-CN" altLang="en-US" sz="2800" b="1" dirty="0">
                <a:solidFill>
                  <a:srgbClr val="000000"/>
                </a:solidFill>
                <a:latin typeface="黑体" panose="02010600030101010101" pitchFamily="2" charset="-122"/>
                <a:ea typeface="黑体" panose="02010600030101010101" pitchFamily="2" charset="-122"/>
              </a:rPr>
              <a:t>如杜甫。“</a:t>
            </a:r>
            <a:r>
              <a:rPr lang="zh-CN" altLang="en-US" sz="2800" b="1" dirty="0">
                <a:solidFill>
                  <a:srgbClr val="0000FF"/>
                </a:solidFill>
                <a:latin typeface="黑体" panose="02010600030101010101" pitchFamily="2" charset="-122"/>
                <a:ea typeface="黑体" panose="02010600030101010101" pitchFamily="2" charset="-122"/>
              </a:rPr>
              <a:t>安得广厦千万间，大庇天下寒士俱欢颜，风雨不动安如山呜呼，何时眼前突兀见此屋，吾庐独破受冻死亦足。</a:t>
            </a:r>
            <a:r>
              <a:rPr lang="zh-CN" altLang="en-US" sz="2800" b="1" dirty="0">
                <a:solidFill>
                  <a:srgbClr val="000000"/>
                </a:solidFill>
                <a:latin typeface="黑体" panose="02010600030101010101" pitchFamily="2" charset="-122"/>
                <a:ea typeface="黑体" panose="02010600030101010101" pitchFamily="2" charset="-122"/>
              </a:rPr>
              <a:t>”诗人并不仅仅停留在个人的哀怨中，而能推己及人，表现了他忧国忧民的性格。</a:t>
            </a:r>
            <a:endParaRPr lang="zh-CN" altLang="en-US" sz="2800" b="1" dirty="0">
              <a:solidFill>
                <a:srgbClr val="000000"/>
              </a:solidFill>
              <a:latin typeface="黑体" panose="02010600030101010101" pitchFamily="2" charset="-122"/>
              <a:ea typeface="黑体" panose="02010600030101010101" pitchFamily="2" charset="-122"/>
            </a:endParaRPr>
          </a:p>
        </p:txBody>
      </p:sp>
      <p:pic>
        <p:nvPicPr>
          <p:cNvPr id="22534" name="图片 22533" descr="杜甫"/>
          <p:cNvPicPr>
            <a:picLocks noChangeAspect="1"/>
          </p:cNvPicPr>
          <p:nvPr/>
        </p:nvPicPr>
        <p:blipFill>
          <a:blip r:embed="rId1"/>
          <a:stretch>
            <a:fillRect/>
          </a:stretch>
        </p:blipFill>
        <p:spPr>
          <a:xfrm>
            <a:off x="5219700" y="1557338"/>
            <a:ext cx="3529013" cy="4608512"/>
          </a:xfrm>
          <a:prstGeom prst="rect">
            <a:avLst/>
          </a:prstGeom>
          <a:noFill/>
          <a:ln w="9525">
            <a:noFill/>
          </a:ln>
        </p:spPr>
      </p:pic>
      <p:sp>
        <p:nvSpPr>
          <p:cNvPr id="22535" name="矩形 22534"/>
          <p:cNvSpPr/>
          <p:nvPr/>
        </p:nvSpPr>
        <p:spPr>
          <a:xfrm>
            <a:off x="611188" y="765175"/>
            <a:ext cx="4667250" cy="762000"/>
          </a:xfrm>
          <a:prstGeom prst="rect">
            <a:avLst/>
          </a:prstGeom>
          <a:noFill/>
          <a:ln w="9525">
            <a:noFill/>
          </a:ln>
        </p:spPr>
        <p:txBody>
          <a:bodyPr wrap="none" anchor="t">
            <a:spAutoFit/>
          </a:bodyPr>
          <a:p>
            <a:r>
              <a:rPr lang="zh-CN" altLang="en-US" sz="4400" b="1" dirty="0">
                <a:solidFill>
                  <a:srgbClr val="000000"/>
                </a:solidFill>
                <a:latin typeface="仿宋_GB2312" panose="02010609030101010101" pitchFamily="49" charset="-122"/>
                <a:ea typeface="仿宋_GB2312" panose="02010609030101010101" pitchFamily="49" charset="-122"/>
              </a:rPr>
              <a:t>常见人物形象类举</a:t>
            </a:r>
            <a:endParaRPr lang="zh-CN" altLang="en-US" sz="4400" b="1" dirty="0">
              <a:solidFill>
                <a:srgbClr val="000000"/>
              </a:solidFill>
              <a:latin typeface="仿宋_GB2312" panose="02010609030101010101" pitchFamily="49" charset="-122"/>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534"/>
                                        </p:tgtEl>
                                        <p:attrNameLst>
                                          <p:attrName>style.visibility</p:attrName>
                                        </p:attrNameLst>
                                      </p:cBhvr>
                                      <p:to>
                                        <p:strVal val="visible"/>
                                      </p:to>
                                    </p:set>
                                    <p:animEffect transition="in" filter="wipe(down)">
                                      <p:cBhvr>
                                        <p:cTn id="7" dur="500"/>
                                        <p:tgtEl>
                                          <p:spTgt spid="2253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533"/>
                                        </p:tgtEl>
                                        <p:attrNameLst>
                                          <p:attrName>style.visibility</p:attrName>
                                        </p:attrNameLst>
                                      </p:cBhvr>
                                      <p:to>
                                        <p:strVal val="visible"/>
                                      </p:to>
                                    </p:set>
                                    <p:animEffect transition="in" filter="blinds(horizontal)">
                                      <p:cBhvr>
                                        <p:cTn id="12" dur="5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7" name="矩形 23556"/>
          <p:cNvSpPr/>
          <p:nvPr/>
        </p:nvSpPr>
        <p:spPr>
          <a:xfrm>
            <a:off x="539750" y="1700213"/>
            <a:ext cx="4321175" cy="3502025"/>
          </a:xfrm>
          <a:prstGeom prst="rect">
            <a:avLst/>
          </a:prstGeom>
          <a:solidFill>
            <a:schemeClr val="bg1">
              <a:alpha val="70000"/>
            </a:schemeClr>
          </a:solidFill>
          <a:ln w="9525">
            <a:noFill/>
          </a:ln>
        </p:spPr>
        <p:txBody>
          <a:bodyPr>
            <a:spAutoFit/>
          </a:bodyPr>
          <a:p>
            <a:r>
              <a:rPr lang="en-US" altLang="zh-CN" sz="2800" b="1" dirty="0">
                <a:solidFill>
                  <a:srgbClr val="FF0000"/>
                </a:solidFill>
                <a:latin typeface="黑体" panose="02010600030101010101" pitchFamily="2" charset="-122"/>
                <a:ea typeface="黑体" panose="02010600030101010101" pitchFamily="2" charset="-122"/>
              </a:rPr>
              <a:t>3</a:t>
            </a:r>
            <a:r>
              <a:rPr lang="zh-CN" altLang="en-US" sz="2800" b="1" dirty="0">
                <a:solidFill>
                  <a:srgbClr val="FF0000"/>
                </a:solidFill>
                <a:latin typeface="黑体" panose="02010600030101010101" pitchFamily="2" charset="-122"/>
                <a:ea typeface="黑体" panose="02010600030101010101" pitchFamily="2" charset="-122"/>
              </a:rPr>
              <a:t>．寄情山水、归隐田园的隐者形象</a:t>
            </a:r>
            <a:r>
              <a:rPr lang="zh-CN" altLang="en-US" sz="2800" dirty="0">
                <a:solidFill>
                  <a:srgbClr val="FF0000"/>
                </a:solidFill>
                <a:latin typeface="黑体" panose="02010600030101010101" pitchFamily="2" charset="-122"/>
                <a:ea typeface="黑体" panose="02010600030101010101" pitchFamily="2" charset="-122"/>
              </a:rPr>
              <a:t>。</a:t>
            </a:r>
            <a:r>
              <a:rPr lang="zh-CN" altLang="en-US" sz="2400" b="1" dirty="0">
                <a:solidFill>
                  <a:srgbClr val="000000"/>
                </a:solidFill>
                <a:latin typeface="黑体" panose="02010600030101010101" pitchFamily="2" charset="-122"/>
                <a:ea typeface="黑体" panose="02010600030101010101" pitchFamily="2" charset="-122"/>
              </a:rPr>
              <a:t>如陶渊明。“</a:t>
            </a:r>
            <a:r>
              <a:rPr lang="zh-CN" altLang="en-US" sz="2400" b="1" dirty="0">
                <a:solidFill>
                  <a:srgbClr val="0000FF"/>
                </a:solidFill>
                <a:latin typeface="黑体" panose="02010600030101010101" pitchFamily="2" charset="-122"/>
                <a:ea typeface="黑体" panose="02010600030101010101" pitchFamily="2" charset="-122"/>
              </a:rPr>
              <a:t>采菊东篱下，悠然见南山</a:t>
            </a:r>
            <a:r>
              <a:rPr lang="zh-CN" altLang="en-US" sz="2400" b="1" dirty="0">
                <a:solidFill>
                  <a:srgbClr val="000000"/>
                </a:solidFill>
                <a:latin typeface="黑体" panose="02010600030101010101" pitchFamily="2" charset="-122"/>
                <a:ea typeface="黑体" panose="02010600030101010101" pitchFamily="2" charset="-122"/>
              </a:rPr>
              <a:t>”展现的是悠游自在的隐居生活，表现出诗人对官场的厌恶，对田园的喜爱；如王维的</a:t>
            </a:r>
            <a:r>
              <a:rPr lang="en-US" altLang="zh-CN" sz="2400" b="1" dirty="0">
                <a:solidFill>
                  <a:srgbClr val="000000"/>
                </a:solidFill>
                <a:latin typeface="黑体" panose="02010600030101010101" pitchFamily="2" charset="-122"/>
                <a:ea typeface="黑体" panose="02010600030101010101" pitchFamily="2" charset="-122"/>
              </a:rPr>
              <a:t>《</a:t>
            </a:r>
            <a:r>
              <a:rPr lang="zh-CN" altLang="en-US" sz="2400" b="1" dirty="0">
                <a:solidFill>
                  <a:srgbClr val="000000"/>
                </a:solidFill>
                <a:latin typeface="黑体" panose="02010600030101010101" pitchFamily="2" charset="-122"/>
                <a:ea typeface="黑体" panose="02010600030101010101" pitchFamily="2" charset="-122"/>
              </a:rPr>
              <a:t>山居秋暝</a:t>
            </a:r>
            <a:r>
              <a:rPr lang="en-US" altLang="zh-CN" sz="2400" b="1" dirty="0">
                <a:solidFill>
                  <a:srgbClr val="000000"/>
                </a:solidFill>
                <a:latin typeface="黑体" panose="02010600030101010101" pitchFamily="2" charset="-122"/>
                <a:ea typeface="黑体" panose="02010600030101010101" pitchFamily="2" charset="-122"/>
              </a:rPr>
              <a:t>》</a:t>
            </a:r>
            <a:r>
              <a:rPr lang="zh-CN" altLang="en-US" sz="2400" b="1" dirty="0">
                <a:solidFill>
                  <a:srgbClr val="000000"/>
                </a:solidFill>
                <a:latin typeface="黑体" panose="02010600030101010101" pitchFamily="2" charset="-122"/>
                <a:ea typeface="黑体" panose="02010600030101010101" pitchFamily="2" charset="-122"/>
              </a:rPr>
              <a:t>通过对晚秋时节空山新雨景象的描写，表达了对山水风光的喜爱。</a:t>
            </a:r>
            <a:endParaRPr lang="zh-CN" altLang="en-US" sz="2400" b="1" dirty="0">
              <a:solidFill>
                <a:srgbClr val="000000"/>
              </a:solidFill>
              <a:latin typeface="黑体" panose="02010600030101010101" pitchFamily="2" charset="-122"/>
              <a:ea typeface="黑体" panose="02010600030101010101" pitchFamily="2" charset="-122"/>
            </a:endParaRPr>
          </a:p>
        </p:txBody>
      </p:sp>
      <p:pic>
        <p:nvPicPr>
          <p:cNvPr id="23558" name="图片 23557" descr="l_694c94b4a58afbad80580913a20cc96f"/>
          <p:cNvPicPr>
            <a:picLocks noChangeAspect="1"/>
          </p:cNvPicPr>
          <p:nvPr/>
        </p:nvPicPr>
        <p:blipFill>
          <a:blip r:embed="rId1"/>
          <a:stretch>
            <a:fillRect/>
          </a:stretch>
        </p:blipFill>
        <p:spPr>
          <a:xfrm>
            <a:off x="4932363" y="1557338"/>
            <a:ext cx="3816350" cy="4608512"/>
          </a:xfrm>
          <a:prstGeom prst="rect">
            <a:avLst/>
          </a:prstGeom>
          <a:noFill/>
          <a:ln w="9525">
            <a:noFill/>
          </a:ln>
        </p:spPr>
      </p:pic>
      <p:sp>
        <p:nvSpPr>
          <p:cNvPr id="23559" name="矩形 23558"/>
          <p:cNvSpPr/>
          <p:nvPr/>
        </p:nvSpPr>
        <p:spPr>
          <a:xfrm>
            <a:off x="611188" y="765175"/>
            <a:ext cx="4667250" cy="762000"/>
          </a:xfrm>
          <a:prstGeom prst="rect">
            <a:avLst/>
          </a:prstGeom>
          <a:noFill/>
          <a:ln w="9525">
            <a:noFill/>
          </a:ln>
        </p:spPr>
        <p:txBody>
          <a:bodyPr wrap="none" anchor="t">
            <a:spAutoFit/>
          </a:bodyPr>
          <a:p>
            <a:r>
              <a:rPr lang="zh-CN" altLang="en-US" sz="4400" b="1" dirty="0">
                <a:solidFill>
                  <a:srgbClr val="000000"/>
                </a:solidFill>
                <a:latin typeface="仿宋_GB2312" panose="02010609030101010101" pitchFamily="49" charset="-122"/>
                <a:ea typeface="仿宋_GB2312" panose="02010609030101010101" pitchFamily="49" charset="-122"/>
              </a:rPr>
              <a:t>常见人物形象类举</a:t>
            </a:r>
            <a:endParaRPr lang="zh-CN" altLang="en-US" sz="4400" b="1" dirty="0">
              <a:solidFill>
                <a:srgbClr val="000000"/>
              </a:solidFill>
              <a:latin typeface="仿宋_GB2312" panose="02010609030101010101" pitchFamily="49" charset="-122"/>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wipe(up)">
                                      <p:cBhvr>
                                        <p:cTn id="7" dur="500"/>
                                        <p:tgtEl>
                                          <p:spTgt spid="2355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blinds(horizontal)">
                                      <p:cBhvr>
                                        <p:cTn id="1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1" name="矩形 24580"/>
          <p:cNvSpPr/>
          <p:nvPr/>
        </p:nvSpPr>
        <p:spPr>
          <a:xfrm>
            <a:off x="468313" y="1916113"/>
            <a:ext cx="3527425" cy="3378200"/>
          </a:xfrm>
          <a:prstGeom prst="rect">
            <a:avLst/>
          </a:prstGeom>
          <a:solidFill>
            <a:schemeClr val="bg1">
              <a:alpha val="70000"/>
            </a:schemeClr>
          </a:solidFill>
          <a:ln w="9525">
            <a:noFill/>
          </a:ln>
        </p:spPr>
        <p:txBody>
          <a:bodyPr>
            <a:spAutoFit/>
          </a:bodyPr>
          <a:p>
            <a:pPr>
              <a:lnSpc>
                <a:spcPct val="90000"/>
              </a:lnSpc>
              <a:spcBef>
                <a:spcPct val="20000"/>
              </a:spcBef>
            </a:pPr>
            <a:r>
              <a:rPr lang="en-US" altLang="zh-CN" sz="2400" b="1" dirty="0">
                <a:solidFill>
                  <a:srgbClr val="FF0000"/>
                </a:solidFill>
                <a:latin typeface="黑体" panose="02010600030101010101" pitchFamily="2" charset="-122"/>
                <a:ea typeface="黑体" panose="02010600030101010101" pitchFamily="2" charset="-122"/>
              </a:rPr>
              <a:t>4</a:t>
            </a:r>
            <a:r>
              <a:rPr lang="zh-CN" altLang="en-US" sz="2400" b="1" dirty="0">
                <a:solidFill>
                  <a:srgbClr val="FF0000"/>
                </a:solidFill>
                <a:latin typeface="黑体" panose="02010600030101010101" pitchFamily="2" charset="-122"/>
                <a:ea typeface="黑体" panose="02010600030101010101" pitchFamily="2" charset="-122"/>
              </a:rPr>
              <a:t>．怀才不遇、壮志难酬的形象。</a:t>
            </a:r>
            <a:r>
              <a:rPr lang="zh-CN" altLang="en-US" sz="2400" b="1" dirty="0">
                <a:solidFill>
                  <a:srgbClr val="000000"/>
                </a:solidFill>
                <a:latin typeface="黑体" panose="02010600030101010101" pitchFamily="2" charset="-122"/>
                <a:ea typeface="黑体" panose="02010600030101010101" pitchFamily="2" charset="-122"/>
              </a:rPr>
              <a:t>如陈子昂的</a:t>
            </a:r>
            <a:r>
              <a:rPr lang="en-US" altLang="zh-CN" sz="2400" b="1" dirty="0">
                <a:solidFill>
                  <a:srgbClr val="000000"/>
                </a:solidFill>
                <a:latin typeface="黑体" panose="02010600030101010101" pitchFamily="2" charset="-122"/>
                <a:ea typeface="黑体" panose="02010600030101010101" pitchFamily="2" charset="-122"/>
              </a:rPr>
              <a:t>《</a:t>
            </a:r>
            <a:r>
              <a:rPr lang="zh-CN" altLang="en-US" sz="2400" b="1" dirty="0">
                <a:solidFill>
                  <a:srgbClr val="000000"/>
                </a:solidFill>
                <a:latin typeface="黑体" panose="02010600030101010101" pitchFamily="2" charset="-122"/>
                <a:ea typeface="黑体" panose="02010600030101010101" pitchFamily="2" charset="-122"/>
              </a:rPr>
              <a:t>登幽州台歌</a:t>
            </a:r>
            <a:r>
              <a:rPr lang="en-US" altLang="zh-CN" sz="2400" b="1" dirty="0">
                <a:solidFill>
                  <a:srgbClr val="000000"/>
                </a:solidFill>
                <a:latin typeface="黑体" panose="02010600030101010101" pitchFamily="2" charset="-122"/>
                <a:ea typeface="黑体" panose="02010600030101010101" pitchFamily="2" charset="-122"/>
              </a:rPr>
              <a:t>》</a:t>
            </a:r>
            <a:r>
              <a:rPr lang="zh-CN" altLang="en-US" sz="2400" b="1" dirty="0">
                <a:solidFill>
                  <a:srgbClr val="000000"/>
                </a:solidFill>
                <a:latin typeface="黑体" panose="02010600030101010101" pitchFamily="2" charset="-122"/>
                <a:ea typeface="黑体" panose="02010600030101010101" pitchFamily="2" charset="-122"/>
              </a:rPr>
              <a:t>写前不见圣贤之君，后不见贤明之主，想起天地茫茫悠悠无限，不觉悲伤的流下眼泪。塑造了一个空怀报国为民之心却不得施展的怀才不遇的知识分子形象。</a:t>
            </a:r>
            <a:endParaRPr lang="zh-CN" altLang="en-US" sz="2400" b="1" dirty="0">
              <a:solidFill>
                <a:srgbClr val="000000"/>
              </a:solidFill>
              <a:latin typeface="黑体" panose="02010600030101010101" pitchFamily="2" charset="-122"/>
              <a:ea typeface="黑体" panose="02010600030101010101" pitchFamily="2" charset="-122"/>
            </a:endParaRPr>
          </a:p>
        </p:txBody>
      </p:sp>
      <p:sp>
        <p:nvSpPr>
          <p:cNvPr id="24583" name="矩形 24582"/>
          <p:cNvSpPr/>
          <p:nvPr/>
        </p:nvSpPr>
        <p:spPr>
          <a:xfrm>
            <a:off x="611188" y="765175"/>
            <a:ext cx="4667250" cy="762000"/>
          </a:xfrm>
          <a:prstGeom prst="rect">
            <a:avLst/>
          </a:prstGeom>
          <a:noFill/>
          <a:ln w="9525">
            <a:noFill/>
          </a:ln>
        </p:spPr>
        <p:txBody>
          <a:bodyPr wrap="none" anchor="t">
            <a:spAutoFit/>
          </a:bodyPr>
          <a:p>
            <a:r>
              <a:rPr lang="zh-CN" altLang="en-US" sz="4400" b="1" dirty="0">
                <a:solidFill>
                  <a:srgbClr val="000000"/>
                </a:solidFill>
                <a:latin typeface="仿宋_GB2312" panose="02010609030101010101" pitchFamily="49" charset="-122"/>
                <a:ea typeface="仿宋_GB2312" panose="02010609030101010101" pitchFamily="49" charset="-122"/>
              </a:rPr>
              <a:t>常见人物形象类举</a:t>
            </a:r>
            <a:endParaRPr lang="zh-CN" altLang="en-US" sz="4400" b="1" dirty="0">
              <a:solidFill>
                <a:srgbClr val="000000"/>
              </a:solidFill>
              <a:latin typeface="仿宋_GB2312" panose="02010609030101010101" pitchFamily="49" charset="-122"/>
              <a:ea typeface="仿宋_GB2312" panose="02010609030101010101" pitchFamily="49" charset="-122"/>
            </a:endParaRPr>
          </a:p>
        </p:txBody>
      </p:sp>
      <p:pic>
        <p:nvPicPr>
          <p:cNvPr id="24585" name="图片 24584"/>
          <p:cNvPicPr>
            <a:picLocks noChangeAspect="1"/>
          </p:cNvPicPr>
          <p:nvPr/>
        </p:nvPicPr>
        <p:blipFill>
          <a:blip r:embed="rId1"/>
          <a:stretch>
            <a:fillRect/>
          </a:stretch>
        </p:blipFill>
        <p:spPr>
          <a:xfrm>
            <a:off x="4140200" y="1557338"/>
            <a:ext cx="4319588" cy="46085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4585"/>
                                        </p:tgtEl>
                                        <p:attrNameLst>
                                          <p:attrName>style.visibility</p:attrName>
                                        </p:attrNameLst>
                                      </p:cBhvr>
                                      <p:to>
                                        <p:strVal val="visible"/>
                                      </p:to>
                                    </p:set>
                                    <p:animEffect transition="in" filter="box(in)">
                                      <p:cBhvr>
                                        <p:cTn id="7" dur="500"/>
                                        <p:tgtEl>
                                          <p:spTgt spid="2458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581"/>
                                        </p:tgtEl>
                                        <p:attrNameLst>
                                          <p:attrName>style.visibility</p:attrName>
                                        </p:attrNameLst>
                                      </p:cBhvr>
                                      <p:to>
                                        <p:strVal val="visible"/>
                                      </p:to>
                                    </p:set>
                                    <p:animEffect transition="in" filter="blinds(horizontal)">
                                      <p:cBhvr>
                                        <p:cTn id="12" dur="5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5" name="图片 25604" descr="示儿诗意"/>
          <p:cNvPicPr>
            <a:picLocks noChangeAspect="1"/>
          </p:cNvPicPr>
          <p:nvPr/>
        </p:nvPicPr>
        <p:blipFill>
          <a:blip r:embed="rId1"/>
          <a:stretch>
            <a:fillRect/>
          </a:stretch>
        </p:blipFill>
        <p:spPr>
          <a:xfrm>
            <a:off x="3492500" y="1628775"/>
            <a:ext cx="5400675" cy="4537075"/>
          </a:xfrm>
          <a:prstGeom prst="rect">
            <a:avLst/>
          </a:prstGeom>
          <a:noFill/>
          <a:ln w="9525">
            <a:noFill/>
          </a:ln>
        </p:spPr>
      </p:pic>
      <p:sp>
        <p:nvSpPr>
          <p:cNvPr id="25606" name="矩形 25605"/>
          <p:cNvSpPr/>
          <p:nvPr/>
        </p:nvSpPr>
        <p:spPr>
          <a:xfrm>
            <a:off x="611188" y="765175"/>
            <a:ext cx="4667250" cy="762000"/>
          </a:xfrm>
          <a:prstGeom prst="rect">
            <a:avLst/>
          </a:prstGeom>
          <a:noFill/>
          <a:ln w="9525">
            <a:noFill/>
          </a:ln>
        </p:spPr>
        <p:txBody>
          <a:bodyPr wrap="none" anchor="t">
            <a:spAutoFit/>
          </a:bodyPr>
          <a:p>
            <a:r>
              <a:rPr lang="zh-CN" altLang="en-US" sz="4400" b="1" dirty="0">
                <a:solidFill>
                  <a:srgbClr val="000000"/>
                </a:solidFill>
                <a:latin typeface="仿宋_GB2312" panose="02010609030101010101" pitchFamily="49" charset="-122"/>
                <a:ea typeface="仿宋_GB2312" panose="02010609030101010101" pitchFamily="49" charset="-122"/>
              </a:rPr>
              <a:t>常见人物形象类举</a:t>
            </a:r>
            <a:endParaRPr lang="zh-CN" altLang="en-US" sz="4400" b="1" dirty="0">
              <a:solidFill>
                <a:srgbClr val="000000"/>
              </a:solidFill>
              <a:latin typeface="仿宋_GB2312" panose="02010609030101010101" pitchFamily="49" charset="-122"/>
              <a:ea typeface="仿宋_GB2312" panose="02010609030101010101" pitchFamily="49" charset="-122"/>
            </a:endParaRPr>
          </a:p>
        </p:txBody>
      </p:sp>
      <p:sp>
        <p:nvSpPr>
          <p:cNvPr id="25608" name="矩形 25607"/>
          <p:cNvSpPr/>
          <p:nvPr/>
        </p:nvSpPr>
        <p:spPr>
          <a:xfrm>
            <a:off x="395288" y="1844675"/>
            <a:ext cx="3024187" cy="3378200"/>
          </a:xfrm>
          <a:prstGeom prst="rect">
            <a:avLst/>
          </a:prstGeom>
          <a:solidFill>
            <a:schemeClr val="bg1">
              <a:alpha val="70000"/>
            </a:schemeClr>
          </a:solidFill>
          <a:ln w="9525">
            <a:noFill/>
          </a:ln>
        </p:spPr>
        <p:txBody>
          <a:bodyPr anchor="ctr">
            <a:spAutoFit/>
          </a:bodyPr>
          <a:p>
            <a:r>
              <a:rPr lang="en-US" altLang="zh-CN" sz="2400" b="1">
                <a:solidFill>
                  <a:srgbClr val="FF0000"/>
                </a:solidFill>
                <a:latin typeface="黑体" panose="02010600030101010101" pitchFamily="2" charset="-122"/>
                <a:ea typeface="黑体" panose="02010600030101010101" pitchFamily="2" charset="-122"/>
              </a:rPr>
              <a:t>5</a:t>
            </a:r>
            <a:r>
              <a:rPr lang="zh-CN" altLang="en-US" sz="2400" b="1" dirty="0">
                <a:solidFill>
                  <a:srgbClr val="FF0000"/>
                </a:solidFill>
                <a:latin typeface="黑体" panose="02010600030101010101" pitchFamily="2" charset="-122"/>
                <a:ea typeface="黑体" panose="02010600030101010101" pitchFamily="2" charset="-122"/>
              </a:rPr>
              <a:t>．矢志报国、慷慨愤世的形象。</a:t>
            </a:r>
            <a:r>
              <a:rPr lang="zh-CN" altLang="en-US" sz="2400" b="1" dirty="0">
                <a:latin typeface="黑体" panose="02010600030101010101" pitchFamily="2" charset="-122"/>
                <a:ea typeface="黑体" panose="02010600030101010101" pitchFamily="2" charset="-122"/>
              </a:rPr>
              <a:t>陆游和辛弃疾的许多诗歌都反映出他们忠心报国，而不被重用的情感，形象鲜明。如</a:t>
            </a:r>
            <a:r>
              <a:rPr lang="en-US" altLang="zh-CN" sz="2400" b="1" dirty="0">
                <a:latin typeface="黑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示儿</a:t>
            </a:r>
            <a:r>
              <a:rPr lang="en-US" altLang="zh-CN" sz="2400" b="1" dirty="0">
                <a:latin typeface="黑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a:t>
            </a:r>
            <a:r>
              <a:rPr lang="en-US" altLang="zh-CN" sz="2400" b="1" dirty="0">
                <a:latin typeface="黑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十一月四日风雨大作</a:t>
            </a:r>
            <a:r>
              <a:rPr lang="en-US" altLang="zh-CN" sz="2400" b="1" dirty="0">
                <a:latin typeface="黑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a:t>
            </a:r>
            <a:r>
              <a:rPr lang="en-US" altLang="zh-CN" sz="2400" b="1" dirty="0">
                <a:latin typeface="黑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破阵子</a:t>
            </a:r>
            <a:r>
              <a:rPr lang="en-US" altLang="zh-CN" sz="2400" b="1" dirty="0">
                <a:latin typeface="黑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a:t>
            </a:r>
            <a:endParaRPr lang="zh-CN" altLang="en-US" sz="2400" b="1" dirty="0">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blinds(horizontal)">
                                      <p:cBhvr>
                                        <p:cTn id="7" dur="500"/>
                                        <p:tgtEl>
                                          <p:spTgt spid="256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608"/>
                                        </p:tgtEl>
                                        <p:attrNameLst>
                                          <p:attrName>style.visibility</p:attrName>
                                        </p:attrNameLst>
                                      </p:cBhvr>
                                      <p:to>
                                        <p:strVal val="visible"/>
                                      </p:to>
                                    </p:set>
                                    <p:animEffect transition="in" filter="blinds(horizontal)">
                                      <p:cBhvr>
                                        <p:cTn id="12" dur="500"/>
                                        <p:tgtEl>
                                          <p:spTgt spid="25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9" name="矩形 26628"/>
          <p:cNvSpPr/>
          <p:nvPr/>
        </p:nvSpPr>
        <p:spPr>
          <a:xfrm>
            <a:off x="684213" y="1844675"/>
            <a:ext cx="2808287" cy="2230438"/>
          </a:xfrm>
          <a:prstGeom prst="rect">
            <a:avLst/>
          </a:prstGeom>
          <a:solidFill>
            <a:schemeClr val="bg1">
              <a:alpha val="70000"/>
            </a:schemeClr>
          </a:solidFill>
          <a:ln w="9525">
            <a:noFill/>
          </a:ln>
        </p:spPr>
        <p:txBody>
          <a:bodyPr>
            <a:spAutoFit/>
          </a:bodyPr>
          <a:p>
            <a:pPr>
              <a:lnSpc>
                <a:spcPct val="90000"/>
              </a:lnSpc>
              <a:spcBef>
                <a:spcPct val="20000"/>
              </a:spcBef>
            </a:pPr>
            <a:r>
              <a:rPr lang="en-US" altLang="zh-CN" sz="2800" b="1" dirty="0">
                <a:solidFill>
                  <a:srgbClr val="FF0000"/>
                </a:solidFill>
                <a:latin typeface="黑体" panose="02010600030101010101" pitchFamily="2" charset="-122"/>
                <a:ea typeface="黑体" panose="02010600030101010101" pitchFamily="2" charset="-122"/>
              </a:rPr>
              <a:t>6</a:t>
            </a:r>
            <a:r>
              <a:rPr lang="zh-CN" altLang="en-US" sz="2800" b="1" dirty="0">
                <a:solidFill>
                  <a:srgbClr val="FF0000"/>
                </a:solidFill>
                <a:latin typeface="黑体" panose="02010600030101010101" pitchFamily="2" charset="-122"/>
                <a:ea typeface="黑体" panose="02010600030101010101" pitchFamily="2" charset="-122"/>
              </a:rPr>
              <a:t>．友人送别、思念故乡的形象。</a:t>
            </a:r>
            <a:r>
              <a:rPr lang="zh-CN" altLang="en-US" sz="2400" b="1" dirty="0">
                <a:solidFill>
                  <a:srgbClr val="000000"/>
                </a:solidFill>
                <a:latin typeface="黑体" panose="02010600030101010101" pitchFamily="2" charset="-122"/>
                <a:ea typeface="黑体" panose="02010600030101010101" pitchFamily="2" charset="-122"/>
              </a:rPr>
              <a:t>如李白的</a:t>
            </a:r>
            <a:r>
              <a:rPr lang="en-US" altLang="zh-CN" sz="2400" b="1" dirty="0">
                <a:solidFill>
                  <a:srgbClr val="000000"/>
                </a:solidFill>
                <a:latin typeface="黑体" panose="02010600030101010101" pitchFamily="2" charset="-122"/>
                <a:ea typeface="黑体" panose="02010600030101010101" pitchFamily="2" charset="-122"/>
              </a:rPr>
              <a:t>《</a:t>
            </a:r>
            <a:r>
              <a:rPr lang="zh-CN" altLang="en-US" sz="2400" b="1" dirty="0">
                <a:solidFill>
                  <a:srgbClr val="000000"/>
                </a:solidFill>
                <a:latin typeface="黑体" panose="02010600030101010101" pitchFamily="2" charset="-122"/>
                <a:ea typeface="黑体" panose="02010600030101010101" pitchFamily="2" charset="-122"/>
              </a:rPr>
              <a:t>赠汪伦</a:t>
            </a:r>
            <a:r>
              <a:rPr lang="en-US" altLang="zh-CN" sz="2400" b="1" dirty="0">
                <a:solidFill>
                  <a:srgbClr val="000000"/>
                </a:solidFill>
                <a:latin typeface="黑体" panose="02010600030101010101" pitchFamily="2" charset="-122"/>
                <a:ea typeface="黑体" panose="02010600030101010101" pitchFamily="2" charset="-122"/>
              </a:rPr>
              <a:t>》</a:t>
            </a:r>
            <a:r>
              <a:rPr lang="zh-CN" altLang="en-US" sz="2400" b="1" dirty="0">
                <a:solidFill>
                  <a:srgbClr val="000000"/>
                </a:solidFill>
                <a:latin typeface="黑体" panose="02010600030101010101" pitchFamily="2" charset="-122"/>
                <a:ea typeface="黑体" panose="02010600030101010101" pitchFamily="2" charset="-122"/>
              </a:rPr>
              <a:t>、王维的</a:t>
            </a:r>
            <a:r>
              <a:rPr lang="en-US" altLang="zh-CN" sz="2400" b="1" dirty="0">
                <a:solidFill>
                  <a:srgbClr val="000000"/>
                </a:solidFill>
                <a:latin typeface="黑体" panose="02010600030101010101" pitchFamily="2" charset="-122"/>
                <a:ea typeface="黑体" panose="02010600030101010101" pitchFamily="2" charset="-122"/>
              </a:rPr>
              <a:t>《</a:t>
            </a:r>
            <a:r>
              <a:rPr lang="zh-CN" altLang="en-US" sz="2400" b="1" dirty="0">
                <a:solidFill>
                  <a:srgbClr val="000000"/>
                </a:solidFill>
                <a:latin typeface="黑体" panose="02010600030101010101" pitchFamily="2" charset="-122"/>
                <a:ea typeface="黑体" panose="02010600030101010101" pitchFamily="2" charset="-122"/>
              </a:rPr>
              <a:t>九月九日忆山东兄弟</a:t>
            </a:r>
            <a:r>
              <a:rPr lang="en-US" altLang="zh-CN" sz="2400" b="1">
                <a:solidFill>
                  <a:srgbClr val="000000"/>
                </a:solidFill>
                <a:latin typeface="黑体" panose="02010600030101010101" pitchFamily="2" charset="-122"/>
                <a:ea typeface="黑体" panose="02010600030101010101" pitchFamily="2" charset="-122"/>
              </a:rPr>
              <a:t>》</a:t>
            </a:r>
            <a:endParaRPr lang="en-US" altLang="zh-CN" sz="2400" b="1">
              <a:solidFill>
                <a:srgbClr val="000000"/>
              </a:solidFill>
              <a:latin typeface="黑体" panose="02010600030101010101" pitchFamily="2" charset="-122"/>
              <a:ea typeface="黑体" panose="02010600030101010101" pitchFamily="2" charset="-122"/>
            </a:endParaRPr>
          </a:p>
        </p:txBody>
      </p:sp>
      <p:pic>
        <p:nvPicPr>
          <p:cNvPr id="26630" name="图片 26629" descr="01300000212958121935085758617"/>
          <p:cNvPicPr>
            <a:picLocks noChangeAspect="1"/>
          </p:cNvPicPr>
          <p:nvPr/>
        </p:nvPicPr>
        <p:blipFill>
          <a:blip r:embed="rId1"/>
          <a:stretch>
            <a:fillRect/>
          </a:stretch>
        </p:blipFill>
        <p:spPr>
          <a:xfrm>
            <a:off x="4140200" y="1557338"/>
            <a:ext cx="4752975" cy="4608512"/>
          </a:xfrm>
          <a:prstGeom prst="rect">
            <a:avLst/>
          </a:prstGeom>
          <a:noFill/>
          <a:ln w="9525">
            <a:noFill/>
          </a:ln>
        </p:spPr>
      </p:pic>
      <p:sp>
        <p:nvSpPr>
          <p:cNvPr id="26631" name="矩形 26630"/>
          <p:cNvSpPr/>
          <p:nvPr/>
        </p:nvSpPr>
        <p:spPr>
          <a:xfrm>
            <a:off x="611188" y="765175"/>
            <a:ext cx="4667250" cy="762000"/>
          </a:xfrm>
          <a:prstGeom prst="rect">
            <a:avLst/>
          </a:prstGeom>
          <a:noFill/>
          <a:ln w="9525">
            <a:noFill/>
          </a:ln>
        </p:spPr>
        <p:txBody>
          <a:bodyPr wrap="none" anchor="t">
            <a:spAutoFit/>
          </a:bodyPr>
          <a:p>
            <a:r>
              <a:rPr lang="zh-CN" altLang="en-US" sz="4400" b="1" dirty="0">
                <a:solidFill>
                  <a:srgbClr val="000000"/>
                </a:solidFill>
                <a:latin typeface="仿宋_GB2312" panose="02010609030101010101" pitchFamily="49" charset="-122"/>
                <a:ea typeface="仿宋_GB2312" panose="02010609030101010101" pitchFamily="49" charset="-122"/>
              </a:rPr>
              <a:t>常见人物形象类举</a:t>
            </a:r>
            <a:endParaRPr lang="zh-CN" altLang="en-US" sz="4400" b="1" dirty="0">
              <a:solidFill>
                <a:srgbClr val="000000"/>
              </a:solidFill>
              <a:latin typeface="仿宋_GB2312" panose="02010609030101010101" pitchFamily="49" charset="-122"/>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630"/>
                                        </p:tgtEl>
                                        <p:attrNameLst>
                                          <p:attrName>style.visibility</p:attrName>
                                        </p:attrNameLst>
                                      </p:cBhvr>
                                      <p:to>
                                        <p:strVal val="visible"/>
                                      </p:to>
                                    </p:set>
                                    <p:animEffect transition="in" filter="wipe(down)">
                                      <p:cBhvr>
                                        <p:cTn id="7" dur="500"/>
                                        <p:tgtEl>
                                          <p:spTgt spid="2663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629"/>
                                        </p:tgtEl>
                                        <p:attrNameLst>
                                          <p:attrName>style.visibility</p:attrName>
                                        </p:attrNameLst>
                                      </p:cBhvr>
                                      <p:to>
                                        <p:strVal val="visible"/>
                                      </p:to>
                                    </p:set>
                                    <p:animEffect transition="in" filter="blinds(horizontal)">
                                      <p:cBhvr>
                                        <p:cTn id="12" dur="500"/>
                                        <p:tgtEl>
                                          <p:spTgt spid="26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animBg="1"/>
    </p:bldLst>
  </p:timing>
</p:sld>
</file>

<file path=ppt/theme/theme1.xml><?xml version="1.0" encoding="utf-8"?>
<a:theme xmlns:a="http://schemas.openxmlformats.org/drawingml/2006/main" name="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Profile</Template>
  <TotalTime>0</TotalTime>
  <Words>1310</Words>
  <Application>WPS 演示</Application>
  <PresentationFormat>在屏幕上显示</PresentationFormat>
  <Paragraphs>74</Paragraphs>
  <Slides>23</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13</vt:i4>
      </vt:variant>
      <vt:variant>
        <vt:lpstr>幻灯片标题</vt:lpstr>
      </vt:variant>
      <vt:variant>
        <vt:i4>23</vt:i4>
      </vt:variant>
    </vt:vector>
  </HeadingPairs>
  <TitlesOfParts>
    <vt:vector size="49" baseType="lpstr">
      <vt:lpstr>Arial</vt:lpstr>
      <vt:lpstr>宋体</vt:lpstr>
      <vt:lpstr>Wingdings</vt:lpstr>
      <vt:lpstr>Verdana</vt:lpstr>
      <vt:lpstr>Times New Roman</vt:lpstr>
      <vt:lpstr>黑体</vt:lpstr>
      <vt:lpstr>仿宋_GB2312</vt:lpstr>
      <vt:lpstr>微软雅黑</vt:lpstr>
      <vt:lpstr>Arial Unicode MS</vt:lpstr>
      <vt:lpstr>Calibri</vt:lpstr>
      <vt:lpstr>楷体_GB2312</vt:lpstr>
      <vt:lpstr>Tahoma</vt:lpstr>
      <vt:lpstr>Profile</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人物形象的鉴赏方法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番茄花园</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番茄花园</dc:creator>
  <cp:lastModifiedBy>Administrator</cp:lastModifiedBy>
  <cp:revision>23</cp:revision>
  <dcterms:created xsi:type="dcterms:W3CDTF">2009-12-14T14:23:00Z</dcterms:created>
  <dcterms:modified xsi:type="dcterms:W3CDTF">2018-08-06T02:45:21Z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