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4" autoAdjust="0"/>
    <p:restoredTop sz="94658" autoAdjust="0"/>
  </p:normalViewPr>
  <p:slideViewPr>
    <p:cSldViewPr>
      <p:cViewPr varScale="1">
        <p:scale>
          <a:sx n="59" d="100"/>
          <a:sy n="59" d="100"/>
        </p:scale>
        <p:origin x="-950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0ECA-795C-4505-AB7D-EC1EE054D26C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D457-0EF0-4450-9734-9DBDACD65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352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0ECA-795C-4505-AB7D-EC1EE054D26C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D457-0EF0-4450-9734-9DBDACD65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265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0ECA-795C-4505-AB7D-EC1EE054D26C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D457-0EF0-4450-9734-9DBDACD65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906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0ECA-795C-4505-AB7D-EC1EE054D26C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D457-0EF0-4450-9734-9DBDACD65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213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0ECA-795C-4505-AB7D-EC1EE054D26C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D457-0EF0-4450-9734-9DBDACD65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643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0ECA-795C-4505-AB7D-EC1EE054D26C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D457-0EF0-4450-9734-9DBDACD65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45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0ECA-795C-4505-AB7D-EC1EE054D26C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D457-0EF0-4450-9734-9DBDACD65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978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0ECA-795C-4505-AB7D-EC1EE054D26C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D457-0EF0-4450-9734-9DBDACD65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583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0ECA-795C-4505-AB7D-EC1EE054D26C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D457-0EF0-4450-9734-9DBDACD65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82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0ECA-795C-4505-AB7D-EC1EE054D26C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D457-0EF0-4450-9734-9DBDACD65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199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90ECA-795C-4505-AB7D-EC1EE054D26C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5D457-0EF0-4450-9734-9DBDACD65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60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0ECA-795C-4505-AB7D-EC1EE054D26C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5D457-0EF0-4450-9734-9DBDACD65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0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7200" dirty="0" smtClean="0">
                <a:latin typeface="华文行楷" pitchFamily="2" charset="-122"/>
                <a:ea typeface="华文行楷" pitchFamily="2" charset="-122"/>
              </a:rPr>
              <a:t>雨巷</a:t>
            </a:r>
            <a:endParaRPr lang="zh-CN" altLang="en-US" sz="72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戴望舒</a:t>
            </a:r>
            <a:endParaRPr lang="en-US" altLang="zh-CN" dirty="0" smtClean="0"/>
          </a:p>
          <a:p>
            <a:r>
              <a:rPr lang="en-US" altLang="zh-CN" dirty="0" smtClean="0"/>
              <a:t>1927</a:t>
            </a:r>
            <a:r>
              <a:rPr lang="zh-CN" altLang="en-US" smtClean="0"/>
              <a:t>年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77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完成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雨巷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/>
              <a:t>导学案部分</a:t>
            </a:r>
            <a:endParaRPr lang="en-US" altLang="zh-CN" dirty="0" smtClean="0"/>
          </a:p>
          <a:p>
            <a:r>
              <a:rPr lang="en-US" altLang="zh-CN" dirty="0" smtClean="0"/>
              <a:t>2. </a:t>
            </a:r>
            <a:r>
              <a:rPr lang="zh-CN" altLang="en-US" dirty="0" smtClean="0"/>
              <a:t>完成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再别康桥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大堰河</a:t>
            </a:r>
            <a:r>
              <a:rPr lang="en-US" altLang="zh-CN" dirty="0" smtClean="0"/>
              <a:t>》</a:t>
            </a:r>
            <a:r>
              <a:rPr lang="zh-CN" altLang="en-US" dirty="0" smtClean="0"/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课前预习</a:t>
            </a:r>
            <a:r>
              <a:rPr lang="zh-CN" altLang="en-US" dirty="0" smtClean="0"/>
              <a:t>”部分，尝试回答“课堂探究”部分的问题</a:t>
            </a:r>
            <a:endParaRPr lang="en-US" altLang="zh-CN" dirty="0" smtClean="0"/>
          </a:p>
          <a:p>
            <a:r>
              <a:rPr lang="en-US" altLang="zh-CN" dirty="0" smtClean="0"/>
              <a:t>3. </a:t>
            </a:r>
            <a:r>
              <a:rPr lang="zh-CN" altLang="en-US" dirty="0" smtClean="0"/>
              <a:t>背诵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雨巷</a:t>
            </a:r>
            <a:r>
              <a:rPr lang="en-US" altLang="zh-CN" dirty="0" smtClean="0"/>
              <a:t>》</a:t>
            </a:r>
          </a:p>
          <a:p>
            <a:r>
              <a:rPr lang="en-US" altLang="zh-CN" dirty="0" smtClean="0"/>
              <a:t>4. </a:t>
            </a:r>
            <a:r>
              <a:rPr lang="zh-CN" altLang="en-US" dirty="0" smtClean="0"/>
              <a:t>利用这几天的时间，根据自己一个星期以来的见闻和感受，在</a:t>
            </a:r>
            <a:r>
              <a:rPr lang="zh-CN" altLang="en-US" dirty="0" smtClean="0">
                <a:solidFill>
                  <a:srgbClr val="FF0000"/>
                </a:solidFill>
              </a:rPr>
              <a:t>周记本</a:t>
            </a:r>
            <a:r>
              <a:rPr lang="zh-CN" altLang="en-US" dirty="0" smtClean="0"/>
              <a:t>上写一个</a:t>
            </a:r>
            <a:r>
              <a:rPr lang="zh-CN" altLang="en-US" dirty="0" smtClean="0">
                <a:solidFill>
                  <a:srgbClr val="FF0000"/>
                </a:solidFill>
              </a:rPr>
              <a:t>小片段</a:t>
            </a:r>
            <a:r>
              <a:rPr lang="zh-CN" altLang="en-US" dirty="0" smtClean="0"/>
              <a:t>，范围尽量小一些，可以是一件事、一堂课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注意分段。字数。星期一课代表收齐。</a:t>
            </a:r>
            <a:endParaRPr lang="en-US" altLang="zh-CN" dirty="0" smtClean="0"/>
          </a:p>
          <a:p>
            <a:r>
              <a:rPr lang="zh-CN" altLang="en-US" dirty="0" smtClean="0"/>
              <a:t>注：导学案星期五交，周记本星期一交。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618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知人论世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tabLst>
                <a:tab pos="581660" algn="l"/>
                <a:tab pos="1163320" algn="l"/>
                <a:tab pos="1744980" algn="l"/>
                <a:tab pos="2326640" algn="l"/>
              </a:tabLst>
            </a:pPr>
            <a:r>
              <a:rPr lang="zh-CN" altLang="zh-CN" kern="0" dirty="0">
                <a:solidFill>
                  <a:srgbClr val="000000"/>
                </a:solidFill>
                <a:latin typeface="Times New Roman"/>
                <a:cs typeface="宋体"/>
              </a:rPr>
              <a:t>戴望舒（</a:t>
            </a:r>
            <a:r>
              <a:rPr lang="en-US" altLang="zh-CN" kern="0" dirty="0">
                <a:solidFill>
                  <a:srgbClr val="000000"/>
                </a:solidFill>
                <a:latin typeface="Times New Roman"/>
                <a:cs typeface="宋体"/>
              </a:rPr>
              <a:t>1905</a:t>
            </a:r>
            <a:r>
              <a:rPr lang="zh-CN" altLang="zh-CN" kern="0" dirty="0">
                <a:solidFill>
                  <a:srgbClr val="000000"/>
                </a:solidFill>
                <a:latin typeface="Times New Roman"/>
                <a:cs typeface="宋体"/>
              </a:rPr>
              <a:t>——</a:t>
            </a:r>
            <a:r>
              <a:rPr lang="en-US" altLang="zh-CN" kern="0" dirty="0">
                <a:solidFill>
                  <a:srgbClr val="000000"/>
                </a:solidFill>
                <a:latin typeface="Times New Roman"/>
                <a:cs typeface="宋体"/>
              </a:rPr>
              <a:t>1950</a:t>
            </a:r>
            <a:r>
              <a:rPr lang="zh-CN" altLang="zh-CN" kern="0" dirty="0">
                <a:solidFill>
                  <a:srgbClr val="000000"/>
                </a:solidFill>
                <a:latin typeface="Times New Roman"/>
                <a:cs typeface="宋体"/>
              </a:rPr>
              <a:t>），杭州人，望舒是他的笔名，意思是传说中替月亮驾车的天神，纯洁而温柔，多情又潇洒</a:t>
            </a:r>
            <a:r>
              <a:rPr lang="zh-CN" altLang="zh-CN" kern="0" dirty="0" smtClean="0">
                <a:solidFill>
                  <a:srgbClr val="000000"/>
                </a:solidFill>
                <a:latin typeface="Times New Roman"/>
                <a:cs typeface="宋体"/>
              </a:rPr>
              <a:t>。</a:t>
            </a:r>
            <a:r>
              <a:rPr lang="zh-CN" altLang="en-US" kern="0" dirty="0">
                <a:solidFill>
                  <a:srgbClr val="000000"/>
                </a:solidFill>
                <a:latin typeface="Times New Roman"/>
                <a:cs typeface="宋体"/>
              </a:rPr>
              <a:t>（“前望舒使先驱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/>
                <a:cs typeface="宋体"/>
              </a:rPr>
              <a:t>兮，后</a:t>
            </a:r>
            <a:r>
              <a:rPr lang="zh-CN" altLang="en-US" kern="0" dirty="0">
                <a:solidFill>
                  <a:srgbClr val="000000"/>
                </a:solidFill>
                <a:latin typeface="Times New Roman"/>
                <a:cs typeface="宋体"/>
              </a:rPr>
              <a:t>飞廉使奔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/>
                <a:cs typeface="宋体"/>
              </a:rPr>
              <a:t>属。”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/>
                <a:cs typeface="宋体"/>
              </a:rPr>
              <a:t>——《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/>
                <a:cs typeface="宋体"/>
              </a:rPr>
              <a:t>离骚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/>
                <a:cs typeface="宋体"/>
              </a:rPr>
              <a:t>》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/>
                <a:cs typeface="宋体"/>
              </a:rPr>
              <a:t>）</a:t>
            </a:r>
            <a:r>
              <a:rPr lang="zh-CN" altLang="zh-CN" kern="0" dirty="0" smtClean="0">
                <a:solidFill>
                  <a:srgbClr val="000000"/>
                </a:solidFill>
                <a:latin typeface="Times New Roman"/>
                <a:cs typeface="宋体"/>
              </a:rPr>
              <a:t>《雨巷》</a:t>
            </a:r>
            <a:r>
              <a:rPr lang="zh-CN" altLang="zh-CN" kern="0" dirty="0">
                <a:solidFill>
                  <a:srgbClr val="000000"/>
                </a:solidFill>
                <a:latin typeface="Times New Roman"/>
                <a:cs typeface="宋体"/>
              </a:rPr>
              <a:t>写于</a:t>
            </a:r>
            <a:r>
              <a:rPr lang="en-US" altLang="zh-CN" kern="0" dirty="0">
                <a:solidFill>
                  <a:srgbClr val="000000"/>
                </a:solidFill>
                <a:latin typeface="Times New Roman"/>
                <a:cs typeface="宋体"/>
              </a:rPr>
              <a:t>1927</a:t>
            </a:r>
            <a:r>
              <a:rPr lang="zh-CN" altLang="zh-CN" kern="0" dirty="0">
                <a:solidFill>
                  <a:srgbClr val="000000"/>
                </a:solidFill>
                <a:latin typeface="Times New Roman"/>
                <a:cs typeface="宋体"/>
              </a:rPr>
              <a:t>年夏天，是诗人前期的代表作，这是一首既具有音乐美，又具有朦胧美的象征诗。这首诗发表后，戴望舒获得了</a:t>
            </a:r>
            <a:r>
              <a:rPr lang="zh-CN" altLang="zh-CN" u="sng" kern="100" dirty="0">
                <a:solidFill>
                  <a:srgbClr val="000000"/>
                </a:solidFill>
                <a:latin typeface="Times New Roman"/>
              </a:rPr>
              <a:t>“</a:t>
            </a:r>
            <a:r>
              <a:rPr lang="zh-CN" altLang="zh-CN" u="sng" kern="100" dirty="0">
                <a:solidFill>
                  <a:srgbClr val="FF0000"/>
                </a:solidFill>
                <a:latin typeface="Times New Roman"/>
                <a:ea typeface="楷体_GB2312"/>
                <a:cs typeface="楷体_GB2312"/>
              </a:rPr>
              <a:t>雨巷诗人</a:t>
            </a:r>
            <a:r>
              <a:rPr lang="zh-CN" altLang="zh-CN" u="sng" kern="100" dirty="0">
                <a:solidFill>
                  <a:srgbClr val="000000"/>
                </a:solidFill>
                <a:latin typeface="Times New Roman"/>
                <a:ea typeface="楷体_GB2312"/>
                <a:cs typeface="楷体_GB2312"/>
              </a:rPr>
              <a:t>”</a:t>
            </a:r>
            <a:r>
              <a:rPr lang="zh-CN" altLang="zh-CN" kern="0" dirty="0">
                <a:solidFill>
                  <a:srgbClr val="000000"/>
                </a:solidFill>
                <a:latin typeface="Times New Roman"/>
                <a:cs typeface="宋体"/>
              </a:rPr>
              <a:t>的美称。他的重要作品还有</a:t>
            </a:r>
            <a:r>
              <a:rPr lang="en-US" altLang="zh-CN" u="sng" kern="0" dirty="0">
                <a:solidFill>
                  <a:srgbClr val="000000"/>
                </a:solidFill>
                <a:latin typeface="Times New Roman"/>
                <a:cs typeface="宋体"/>
              </a:rPr>
              <a:t>   </a:t>
            </a:r>
            <a:endParaRPr lang="zh-CN" altLang="zh-CN" kern="100" dirty="0">
              <a:latin typeface="Times New Roman"/>
            </a:endParaRPr>
          </a:p>
          <a:p>
            <a:pPr>
              <a:lnSpc>
                <a:spcPct val="150000"/>
              </a:lnSpc>
              <a:tabLst>
                <a:tab pos="581660" algn="l"/>
                <a:tab pos="1163320" algn="l"/>
                <a:tab pos="1744980" algn="l"/>
                <a:tab pos="2326640" algn="l"/>
              </a:tabLst>
            </a:pPr>
            <a:r>
              <a:rPr lang="en-US" altLang="zh-CN" u="sng" kern="0" dirty="0">
                <a:solidFill>
                  <a:srgbClr val="000000"/>
                </a:solidFill>
                <a:latin typeface="宋体"/>
                <a:cs typeface="宋体"/>
              </a:rPr>
              <a:t> </a:t>
            </a:r>
            <a:r>
              <a:rPr lang="zh-CN" altLang="zh-CN" u="sng" kern="100" dirty="0">
                <a:solidFill>
                  <a:srgbClr val="FF0000"/>
                </a:solidFill>
                <a:latin typeface="Times New Roman"/>
                <a:ea typeface="楷体_GB2312"/>
                <a:cs typeface="楷体_GB2312"/>
              </a:rPr>
              <a:t>《我用残损的手掌》</a:t>
            </a:r>
            <a:r>
              <a:rPr lang="en-US" altLang="zh-CN" u="sng" kern="0" dirty="0">
                <a:solidFill>
                  <a:srgbClr val="000000"/>
                </a:solidFill>
                <a:latin typeface="宋体"/>
                <a:cs typeface="宋体"/>
              </a:rPr>
              <a:t>                 </a:t>
            </a:r>
            <a:r>
              <a:rPr lang="en-US" altLang="zh-CN" kern="0" dirty="0">
                <a:solidFill>
                  <a:srgbClr val="000000"/>
                </a:solidFill>
                <a:latin typeface="宋体"/>
                <a:cs typeface="宋体"/>
              </a:rPr>
              <a:t> </a:t>
            </a:r>
            <a:r>
              <a:rPr lang="zh-CN" altLang="zh-CN" kern="0" dirty="0">
                <a:solidFill>
                  <a:srgbClr val="000000"/>
                </a:solidFill>
                <a:latin typeface="Times New Roman"/>
                <a:cs typeface="宋体"/>
              </a:rPr>
              <a:t>。</a:t>
            </a:r>
            <a:endParaRPr lang="zh-CN" altLang="zh-CN" kern="100" dirty="0">
              <a:latin typeface="Times New Roman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386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意象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556792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雨巷</a:t>
            </a:r>
            <a:endParaRPr lang="zh-CN" alt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955438" y="2780928"/>
            <a:ext cx="27524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小巷</a:t>
            </a:r>
            <a:r>
              <a:rPr lang="zh-CN" altLang="en-US" sz="4000" dirty="0" smtClean="0"/>
              <a:t>的</a:t>
            </a:r>
            <a:r>
              <a:rPr lang="zh-CN" altLang="en-US" sz="4000" dirty="0"/>
              <a:t>特点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60304" y="2780928"/>
            <a:ext cx="27524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幽深、寂静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1259632" y="3645024"/>
            <a:ext cx="1946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＋</a:t>
            </a:r>
            <a:endParaRPr lang="zh-CN" alt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1014391" y="4628324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蒙蒙细雨</a:t>
            </a:r>
            <a:endParaRPr lang="zh-CN" altLang="en-US" sz="4000" dirty="0"/>
          </a:p>
        </p:txBody>
      </p:sp>
      <p:sp>
        <p:nvSpPr>
          <p:cNvPr id="10" name="右大括号 9"/>
          <p:cNvSpPr/>
          <p:nvPr/>
        </p:nvSpPr>
        <p:spPr>
          <a:xfrm>
            <a:off x="6516216" y="2924944"/>
            <a:ext cx="576064" cy="25202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236296" y="3578416"/>
            <a:ext cx="16287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意境</a:t>
            </a:r>
            <a:r>
              <a:rPr lang="zh-CN" altLang="en-US" sz="4000" dirty="0" smtClean="0">
                <a:solidFill>
                  <a:srgbClr val="FF0000"/>
                </a:solidFill>
              </a:rPr>
              <a:t>朦胧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22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意象</a:t>
            </a:r>
            <a:r>
              <a:rPr lang="en-US" altLang="zh-CN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556792"/>
            <a:ext cx="3276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油纸伞</a:t>
            </a:r>
            <a:endParaRPr lang="zh-CN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2420888"/>
            <a:ext cx="3456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特点：复古、怀旧、神秘、迷蒙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89602" y="4359880"/>
            <a:ext cx="846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8848" y="5229200"/>
            <a:ext cx="3276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雨</a:t>
            </a:r>
            <a:r>
              <a:rPr lang="zh-CN" altLang="en-US" sz="4000" dirty="0" smtClean="0"/>
              <a:t>巷：寂寥</a:t>
            </a:r>
            <a:endParaRPr lang="zh-CN" altLang="en-US" sz="4000" dirty="0"/>
          </a:p>
        </p:txBody>
      </p:sp>
      <p:sp>
        <p:nvSpPr>
          <p:cNvPr id="7" name="右大括号 6"/>
          <p:cNvSpPr/>
          <p:nvPr/>
        </p:nvSpPr>
        <p:spPr>
          <a:xfrm>
            <a:off x="4572000" y="2564904"/>
            <a:ext cx="576064" cy="345638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436096" y="3631376"/>
            <a:ext cx="2304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氛围</a:t>
            </a:r>
            <a:r>
              <a:rPr lang="zh-CN" altLang="en-US" sz="4000" dirty="0" smtClean="0">
                <a:solidFill>
                  <a:srgbClr val="FF0000"/>
                </a:solidFill>
              </a:rPr>
              <a:t>冷漠、凄清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2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意象</a:t>
            </a:r>
            <a:r>
              <a:rPr lang="en-US" altLang="zh-CN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556792"/>
            <a:ext cx="3276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丁香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8983" y="2708920"/>
            <a:ext cx="7707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美丽的事物总和姑娘联系在一起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71383" y="4077072"/>
            <a:ext cx="7707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整首诗</a:t>
            </a:r>
            <a:r>
              <a:rPr lang="zh-CN" altLang="en-US" sz="4000" dirty="0" smtClean="0">
                <a:solidFill>
                  <a:srgbClr val="FF0000"/>
                </a:solidFill>
              </a:rPr>
              <a:t>迷蒙意境</a:t>
            </a:r>
            <a:r>
              <a:rPr lang="zh-CN" altLang="en-US" sz="4000" dirty="0" smtClean="0"/>
              <a:t>的</a:t>
            </a:r>
            <a:r>
              <a:rPr lang="zh-CN" altLang="en-US" sz="4000" dirty="0" smtClean="0">
                <a:solidFill>
                  <a:srgbClr val="FF0000"/>
                </a:solidFill>
              </a:rPr>
              <a:t>来源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31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2060848"/>
            <a:ext cx="5112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最大的特点：朦胧</a:t>
            </a:r>
            <a:endParaRPr lang="zh-CN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349858" y="3660554"/>
            <a:ext cx="68225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典型的艺术特色：象征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4799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象征手法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2348880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作用：</a:t>
            </a:r>
            <a:endParaRPr lang="en-US" altLang="zh-CN" sz="4000" dirty="0" smtClean="0"/>
          </a:p>
          <a:p>
            <a:r>
              <a:rPr lang="zh-CN" altLang="en-US" sz="4000" dirty="0" smtClean="0"/>
              <a:t>拓展诗的意境，丰富诗的内涵。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9607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象征的使用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：第一段的环境描写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70612" y="1340768"/>
            <a:ext cx="74168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1. </a:t>
            </a:r>
            <a:r>
              <a:rPr lang="zh-CN" altLang="en-US" sz="2800" dirty="0" smtClean="0"/>
              <a:t>“</a:t>
            </a:r>
            <a:r>
              <a:rPr lang="zh-CN" altLang="en-US" sz="2800" dirty="0"/>
              <a:t>悠长又寂寥的雨巷”是诗人描写的一个特殊环境，它象征着黑暗而沉闷的社会现实，具有浓郁的抒情意味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970612" y="3197165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2. </a:t>
            </a:r>
            <a:r>
              <a:rPr lang="zh-CN" altLang="en-US" sz="2800" dirty="0" smtClean="0"/>
              <a:t>丁香</a:t>
            </a:r>
            <a:r>
              <a:rPr lang="zh-CN" altLang="en-US" sz="2800" dirty="0"/>
              <a:t>姑娘是诗人心中美好理想的化身。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0612" y="4293096"/>
            <a:ext cx="74168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3. </a:t>
            </a:r>
            <a:r>
              <a:rPr lang="zh-CN" altLang="en-US" sz="2800" dirty="0" smtClean="0"/>
              <a:t>作者</a:t>
            </a:r>
            <a:r>
              <a:rPr lang="zh-CN" altLang="en-US" sz="2800" dirty="0"/>
              <a:t>借雨巷、丁香、姑娘几个意象暗示：在朦胧的意识中流露出对未来的期待。虽然希望渺茫，但仍然执著地追求。</a:t>
            </a:r>
          </a:p>
        </p:txBody>
      </p:sp>
    </p:spTree>
    <p:extLst>
      <p:ext uri="{BB962C8B-B14F-4D97-AF65-F5344CB8AC3E}">
        <p14:creationId xmlns:p14="http://schemas.microsoft.com/office/powerpoint/2010/main" val="289455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象征的使用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：丁香一样的姑娘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628800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美好的事物</a:t>
            </a:r>
            <a:endParaRPr lang="zh-CN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3940393" y="1618498"/>
            <a:ext cx="46805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象征诗人对理想、对人生的信念和追求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32522" y="3585210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容易失去</a:t>
            </a:r>
            <a:endParaRPr lang="zh-CN" alt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760264" y="3597171"/>
            <a:ext cx="50796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表现空虚、幻灭和感慨的心境。</a:t>
            </a:r>
            <a:endParaRPr lang="zh-CN" alt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951952" y="5157192"/>
            <a:ext cx="28083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看到又无法走近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3940392" y="5281295"/>
            <a:ext cx="48995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表现孤独消沉的情绪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19393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436</Words>
  <Application>Microsoft Office PowerPoint</Application>
  <PresentationFormat>全屏显示(4:3)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雨巷</vt:lpstr>
      <vt:lpstr>知人论世</vt:lpstr>
      <vt:lpstr>意象1</vt:lpstr>
      <vt:lpstr>意象2</vt:lpstr>
      <vt:lpstr>意象3</vt:lpstr>
      <vt:lpstr>总结</vt:lpstr>
      <vt:lpstr>象征手法</vt:lpstr>
      <vt:lpstr>象征的使用1：第一段的环境描写</vt:lpstr>
      <vt:lpstr>象征的使用2：丁香一样的姑娘</vt:lpstr>
      <vt:lpstr>作业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雨巷</dc:title>
  <dc:creator>周小志</dc:creator>
  <cp:lastModifiedBy>周小志</cp:lastModifiedBy>
  <cp:revision>13</cp:revision>
  <dcterms:created xsi:type="dcterms:W3CDTF">2016-08-31T14:57:30Z</dcterms:created>
  <dcterms:modified xsi:type="dcterms:W3CDTF">2016-08-31T22:59:11Z</dcterms:modified>
</cp:coreProperties>
</file>