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9" r:id="rId2"/>
    <p:sldId id="364" r:id="rId3"/>
    <p:sldId id="587" r:id="rId4"/>
    <p:sldId id="445" r:id="rId5"/>
    <p:sldId id="604" r:id="rId6"/>
    <p:sldId id="606" r:id="rId7"/>
    <p:sldId id="633" r:id="rId8"/>
    <p:sldId id="639" r:id="rId9"/>
    <p:sldId id="607" r:id="rId10"/>
    <p:sldId id="592" r:id="rId11"/>
    <p:sldId id="640" r:id="rId12"/>
    <p:sldId id="270" r:id="rId13"/>
    <p:sldId id="406" r:id="rId14"/>
    <p:sldId id="593" r:id="rId15"/>
    <p:sldId id="617" r:id="rId16"/>
    <p:sldId id="618" r:id="rId17"/>
    <p:sldId id="619" r:id="rId18"/>
    <p:sldId id="620" r:id="rId19"/>
    <p:sldId id="641" r:id="rId20"/>
    <p:sldId id="642" r:id="rId21"/>
    <p:sldId id="644" r:id="rId22"/>
    <p:sldId id="645" r:id="rId23"/>
    <p:sldId id="646" r:id="rId24"/>
    <p:sldId id="647" r:id="rId25"/>
    <p:sldId id="648" r:id="rId26"/>
    <p:sldId id="649" r:id="rId27"/>
    <p:sldId id="643" r:id="rId28"/>
    <p:sldId id="418" r:id="rId29"/>
    <p:sldId id="626" r:id="rId30"/>
    <p:sldId id="627" r:id="rId31"/>
    <p:sldId id="635" r:id="rId32"/>
    <p:sldId id="650" r:id="rId33"/>
    <p:sldId id="651" r:id="rId34"/>
    <p:sldId id="629" r:id="rId35"/>
    <p:sldId id="652" r:id="rId36"/>
    <p:sldId id="300" r:id="rId37"/>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varScale="1">
        <p:scale>
          <a:sx n="114" d="100"/>
          <a:sy n="114" d="100"/>
        </p:scale>
        <p:origin x="-660" y="-102"/>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12.xml"/><Relationship Id="rId4" Type="http://schemas.openxmlformats.org/officeDocument/2006/relationships/slide" Target="slide28.xml"/></Relationships>
</file>

<file path=ppt/slides/_rels/slide30.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622598" y="2780928"/>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八</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写作训练</a:t>
            </a:r>
            <a:endParaRPr lang="en-US" altLang="zh-CN" sz="1600" i="1" dirty="0">
              <a:solidFill>
                <a:schemeClr val="accent6">
                  <a:lumMod val="75000"/>
                </a:schemeClr>
              </a:solidFill>
              <a:latin typeface="微软雅黑" pitchFamily="34" charset="-122"/>
              <a:ea typeface="微软雅黑" pitchFamily="34" charset="-122"/>
            </a:endParaRPr>
          </a:p>
        </p:txBody>
      </p:sp>
      <p:sp>
        <p:nvSpPr>
          <p:cNvPr id="9" name="TextBox 8"/>
          <p:cNvSpPr txBox="1"/>
          <p:nvPr/>
        </p:nvSpPr>
        <p:spPr>
          <a:xfrm>
            <a:off x="622598" y="3231267"/>
            <a:ext cx="10153128" cy="1061829"/>
          </a:xfrm>
          <a:prstGeom prst="rect">
            <a:avLst/>
          </a:prstGeom>
          <a:noFill/>
        </p:spPr>
        <p:txBody>
          <a:bodyPr wrap="square" rtlCol="0">
            <a:spAutoFit/>
          </a:bodyPr>
          <a:lstStyle/>
          <a:p>
            <a:pPr>
              <a:lnSpc>
                <a:spcPct val="150000"/>
              </a:lnSpc>
            </a:pP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微点训练</a:t>
            </a:r>
            <a:r>
              <a:rPr lang="zh-CN" altLang="en-US" sz="2800" b="1"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二</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议论文写作中核心概念的运用</a:t>
            </a:r>
            <a:endParaRPr lang="en-US" altLang="zh-CN" sz="4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1026" name="Picture 2" descr="E:\图片\新建文件夹 (2)\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8889"/>
          <a:stretch/>
        </p:blipFill>
        <p:spPr bwMode="auto">
          <a:xfrm rot="10800000">
            <a:off x="9152246" y="0"/>
            <a:ext cx="3038167" cy="2435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62558" y="188640"/>
            <a:ext cx="11515037" cy="6555641"/>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亮点点评</a:t>
            </a:r>
            <a:r>
              <a:rPr lang="zh-CN"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该文借助于对材料核心概念之一的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个性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的阐释，精准而深刻地解释题意，在众多作文中特有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个性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更高妙的是，以对该概念的理解为线索，有条不紊地展开。行文分别选取当前社会生活所谓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个性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的三种标签，即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奇装异服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谈吐散漫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行为出位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，透过现象揭示本质，这种循序渐进式的构思行文，颇具说服力。</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层层递进，揭示观点。考生表达不慌不忙，时显幽默底色，步步逼近观点，揭示观点。文章运用层层递进的论证法展开，由个别之社会现象，昭示关于个性的本质内涵：个性是价值和文化，是一种塑造自我、引领时代风尚的精气神</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3151936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40809" y="760181"/>
            <a:ext cx="11515037" cy="1948739"/>
          </a:xfrm>
          <a:prstGeom prst="rect">
            <a:avLst/>
          </a:prstGeom>
          <a:noFill/>
        </p:spPr>
        <p:txBody>
          <a:bodyPr wrap="square" rtlCol="0">
            <a:spAutoFit/>
          </a:bodyPr>
          <a:lstStyle/>
          <a:p>
            <a:pPr lvl="0">
              <a:lnSpc>
                <a:spcPct val="150000"/>
              </a:lnSpc>
            </a:pPr>
            <a:r>
              <a:rPr lang="zh-CN" altLang="zh-CN" sz="2800" kern="100" dirty="0">
                <a:solidFill>
                  <a:prstClr val="black"/>
                </a:solidFill>
                <a:latin typeface="Times New Roman"/>
                <a:ea typeface="华文细黑"/>
                <a:cs typeface="Times New Roman"/>
              </a:rPr>
              <a:t>由表及里，卒章显志。文章议论可谓十分充分，通过对平常生活的透视，深入浅出地揭示出对</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个性</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的认识。这种卒章显志式的行文，与由表及里的论述相掩映，使文章呈现出不俗的气韵。</a:t>
            </a:r>
            <a:endParaRPr lang="zh-CN" altLang="zh-CN" sz="1050" kern="100" dirty="0">
              <a:solidFill>
                <a:prstClr val="black"/>
              </a:solidFill>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6764149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68801" y="984911"/>
            <a:ext cx="11515037" cy="5180393"/>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一、阐释、辨析概念在议论文写作中的作用</a:t>
            </a:r>
            <a:endParaRPr lang="zh-CN" altLang="zh-CN" sz="1050" b="1"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1</a:t>
            </a:r>
            <a:r>
              <a:rPr lang="en-US" altLang="zh-CN" sz="2800" kern="100" dirty="0" smtClean="0">
                <a:latin typeface="Times New Roman"/>
                <a:ea typeface="华文细黑"/>
                <a:cs typeface="Times New Roman"/>
              </a:rPr>
              <a:t>.</a:t>
            </a:r>
            <a:r>
              <a:rPr lang="zh-CN" altLang="zh-CN" sz="2800" kern="100" dirty="0" smtClean="0">
                <a:latin typeface="Times New Roman"/>
                <a:ea typeface="华文细黑"/>
                <a:cs typeface="Times New Roman"/>
              </a:rPr>
              <a:t>精</a:t>
            </a:r>
            <a:r>
              <a:rPr lang="zh-CN" altLang="zh-CN" sz="2800" kern="100" dirty="0">
                <a:latin typeface="Times New Roman"/>
                <a:ea typeface="华文细黑"/>
                <a:cs typeface="Times New Roman"/>
              </a:rPr>
              <a:t>准地阐释、辨析概念，使审题准确、不偏离，而且立意深刻。</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大凡作文题，其中都有一两个核心概念，只有把这些核心概念的含义弄清楚了，才算真正地审准了题意。否则，就会偏离题意。试以</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年全国甲卷的作文题为例。材料中的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语文素养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就是一个核心概念。它主要指听说读写方面的素养，可是不少考生不注意厘清其含义，理解为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文化素养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，甚至有的把它等同于语文，进而严重地偏离题意。</a:t>
            </a:r>
            <a:endParaRPr lang="zh-CN" altLang="zh-CN" sz="1050" kern="100" dirty="0">
              <a:effectLst/>
              <a:latin typeface="宋体"/>
              <a:cs typeface="Courier New"/>
            </a:endParaRPr>
          </a:p>
        </p:txBody>
      </p:sp>
      <p:sp>
        <p:nvSpPr>
          <p:cNvPr id="6" name="矩形 5"/>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8"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指点技巧</a:t>
            </a:r>
            <a:r>
              <a:rPr lang="en-US" altLang="zh-CN" sz="2400" b="1" kern="0" dirty="0" smtClean="0">
                <a:solidFill>
                  <a:schemeClr val="bg1"/>
                </a:solidFill>
                <a:latin typeface="微软雅黑" pitchFamily="34" charset="-122"/>
                <a:ea typeface="微软雅黑" pitchFamily="34" charset="-122"/>
              </a:rPr>
              <a:t>										</a:t>
            </a:r>
            <a:r>
              <a:rPr lang="zh-CN" altLang="en-US" sz="2400" kern="0" dirty="0">
                <a:solidFill>
                  <a:schemeClr val="bg1"/>
                </a:solidFill>
                <a:latin typeface="华文新魏" pitchFamily="2" charset="-122"/>
                <a:ea typeface="华文新魏" pitchFamily="2" charset="-122"/>
              </a:rPr>
              <a:t>找到提升门径</a:t>
            </a: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546185"/>
            <a:ext cx="11515037" cy="453899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又如</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年江苏卷作文题，其中有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个性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创新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核心概念。专家组就是以有没有理解或界定这两个概念作为评判是否审准题的标准，而且给出了准确的理解：个性就是个人性、个别性。在情感、思想、文化、处世等方面表现出来的不同于别人之处，它往往通过人的言谈举止表现出来，从个性角度立意，最好从积极向上的角度。创新意指超出常规、有创见，着眼于满足社会需求和个人期待，实现个人价值，从创新角度立意务必明确创新不仅是求异，更是一种思想和意志的体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85187"/>
            <a:ext cx="11515037" cy="6656181"/>
          </a:xfrm>
          <a:prstGeom prst="rect">
            <a:avLst/>
          </a:prstGeom>
          <a:noFill/>
        </p:spPr>
        <p:txBody>
          <a:bodyPr wrap="square" rtlCol="0">
            <a:spAutoFit/>
          </a:bodyPr>
          <a:lstStyle/>
          <a:p>
            <a:pPr algn="just">
              <a:lnSpc>
                <a:spcPct val="140000"/>
              </a:lnSpc>
              <a:spcAft>
                <a:spcPts val="0"/>
              </a:spcAft>
            </a:pPr>
            <a:r>
              <a:rPr lang="zh-CN" altLang="zh-CN" sz="2800" kern="100" dirty="0">
                <a:latin typeface="Times New Roman"/>
                <a:ea typeface="华文细黑"/>
                <a:cs typeface="Times New Roman"/>
              </a:rPr>
              <a:t>从考生写作实践中看，大量的跑题、偏题现象的发生都与对材料中核心概念的理解不准，尤其是滑向其同义词有关。如要写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诚信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，考生只写了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诚实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勇敢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，考生写成了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勇气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，考生写成了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。如果考生能对核心概念稍微认真思考一下，区分一下其近义词，怎么会有如此大量的偏离题意的现象发生呢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zh-CN" altLang="zh-CN" sz="2800" kern="100" dirty="0">
                <a:latin typeface="Times New Roman"/>
                <a:ea typeface="华文细黑"/>
                <a:cs typeface="Times New Roman"/>
              </a:rPr>
              <a:t>不仅如此，对材料中核心概念的深入理解，会使立意新颖、深刻。如</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年江苏卷作文题中的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青春朽与不朽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，不少考生对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青春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仅限于年轻、肤白等生理性理解。如果能这样理解：青春不是肤白貌美的代名词，而是一种美丽情怀的集合体；青春不是生命的一个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阶段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，而是生命的一种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状态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，一种昂扬热烈的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生命状态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。这不是立意新颖、深刻又是什么呢</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9440545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482597"/>
            <a:ext cx="11515037" cy="5826723"/>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在行文过程中能够注意阐释、辨析概念，可以保证论证走向深入，避免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贴标签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现象发生。</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请看以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品味时尚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为题的考场作文片段：</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学会品味时尚，能让我们走在时代的前列，体验新生事物的脉动，随时用新鲜的营养补充自己的大脑和心灵。然而，做一个时尚的人，并不意味着盲目地赶时髦：前者需要我们运用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脑髓和眼光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，精心择取流行元素；后者则随波逐流，人云亦云，很容易使我们在时尚大潮中丧</a:t>
            </a:r>
            <a:r>
              <a:rPr lang="zh-CN" altLang="zh-CN" sz="2800" kern="100" spc="-100" dirty="0">
                <a:latin typeface="Times New Roman"/>
                <a:ea typeface="华文细黑"/>
                <a:cs typeface="Times New Roman"/>
              </a:rPr>
              <a:t>失自己的个性。放眼看去，满街黄发韩装，谁又能说自己是选择了时尚，而非被时髦的潮流裹挟？新时代的人类，对此不得不深思慎取、理智选择。</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17740033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548680"/>
            <a:ext cx="11515037" cy="3887731"/>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这段文字在论证过程中引入了与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类似而又不同的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，进行对比辨析，使主体概念更加清晰，也使得因为一些由于概念辨析不清而产生的错误观点被驳斥，从而使论证走向完善、完美。</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前段时间，社会上一度对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给老弱病残让座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属不属于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道德绑架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的问题争执不休，认为属于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道德绑架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的论断曾经很流行，有一位作者在《道德真的不能强迫吗？》中写道：</a:t>
            </a:r>
            <a:endParaRPr lang="zh-CN" altLang="zh-CN" sz="1050" kern="100" dirty="0">
              <a:effectLst/>
              <a:latin typeface="宋体"/>
              <a:cs typeface="Courier New"/>
            </a:endParaRPr>
          </a:p>
        </p:txBody>
      </p:sp>
    </p:spTree>
    <p:extLst>
      <p:ext uri="{BB962C8B-B14F-4D97-AF65-F5344CB8AC3E}">
        <p14:creationId xmlns:p14="http://schemas.microsoft.com/office/powerpoint/2010/main" val="17728178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188640"/>
            <a:ext cx="11515037" cy="6473054"/>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不错，有的道德是不能强迫的。道德包括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道德义务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美德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两个范畴，不能强迫的只是美德，而不是道德义务！让座是美德，是不能强迫的。美德不是道德义务，它产生于个人修养和社会想要达到的理想状态，只是被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的东西，而不是被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规范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的东西。反之，如果是被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规范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的东西，即如果是道德义务，一定是可以强迫的。老人身体有病，如果不坐在座位上，会有安全上的高度风险。在这种情况下，年轻人就有道德义务来给老人让座。这是一种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自然义务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：我们对那些处于危险中的人，在帮一把并不会让我们付出难以承受代价的情况下，是负有帮的道德义务的。原因很简单：他们在那种境况中得到帮助的道德权利，在分量上，压倒了我们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不管闲事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的道德权利。</a:t>
            </a:r>
            <a:endParaRPr lang="zh-CN" altLang="zh-CN" sz="1050" kern="100" dirty="0">
              <a:effectLst/>
              <a:latin typeface="宋体"/>
              <a:cs typeface="Courier New"/>
            </a:endParaRPr>
          </a:p>
        </p:txBody>
      </p:sp>
    </p:spTree>
    <p:extLst>
      <p:ext uri="{BB962C8B-B14F-4D97-AF65-F5344CB8AC3E}">
        <p14:creationId xmlns:p14="http://schemas.microsoft.com/office/powerpoint/2010/main" val="27806231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85187"/>
            <a:ext cx="11515037" cy="6656181"/>
          </a:xfrm>
          <a:prstGeom prst="rect">
            <a:avLst/>
          </a:prstGeom>
          <a:noFill/>
        </p:spPr>
        <p:txBody>
          <a:bodyPr wrap="square" rtlCol="0">
            <a:spAutoFit/>
          </a:bodyPr>
          <a:lstStyle/>
          <a:p>
            <a:pPr algn="just">
              <a:lnSpc>
                <a:spcPct val="140000"/>
              </a:lnSpc>
              <a:spcAft>
                <a:spcPts val="0"/>
              </a:spcAft>
            </a:pPr>
            <a:r>
              <a:rPr lang="zh-CN" altLang="zh-CN" sz="2800" kern="100" dirty="0">
                <a:latin typeface="Times New Roman"/>
                <a:ea typeface="华文细黑"/>
                <a:cs typeface="Times New Roman"/>
              </a:rPr>
              <a:t>这段说理很有说服性，奥妙就在于作者将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区分为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道德义务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美德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两个范畴，将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美德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区分为是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规范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，从而推导出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道德义务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规范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而具有一定强制性的道理。如此，说理便浅显易懂</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zh-CN" altLang="zh-CN" sz="2800" kern="100" dirty="0">
                <a:latin typeface="Times New Roman"/>
                <a:ea typeface="华文细黑"/>
                <a:cs typeface="Times New Roman"/>
              </a:rPr>
              <a:t>相反，如果不注意阐释比较概念的内涵，就给人似是而非、硬贴标签之感。如：智慧是钢铁般的坚韧，是性命相交的忠诚。为什么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钢铁般的坚韧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性命相交的忠诚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是智慧？也许在特定的某种情境下，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坚韧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忠诚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可能是智慧的一种表现，但它是在什么情境、什么范围下成立需要讲清楚；如果不讲清楚，将其作为智慧的一般内涵，则是错误的。高中生写作文，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贴标签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现象十分普遍，其中原因之一就是不去认真思考，不去阐释区分概念的含义</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9684936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328002"/>
            <a:ext cx="11515037" cy="5909310"/>
          </a:xfrm>
          <a:prstGeom prst="rect">
            <a:avLst/>
          </a:prstGeom>
          <a:noFill/>
        </p:spPr>
        <p:txBody>
          <a:bodyPr wrap="square" rtlCol="0">
            <a:spAutoFit/>
          </a:bodyPr>
          <a:lstStyle/>
          <a:p>
            <a:pPr algn="just">
              <a:lnSpc>
                <a:spcPct val="150000"/>
              </a:lnSpc>
              <a:spcAft>
                <a:spcPts val="0"/>
              </a:spcAft>
            </a:pPr>
            <a:r>
              <a:rPr lang="zh-CN" altLang="zh-CN" sz="2800" b="1" kern="100" dirty="0" smtClean="0">
                <a:latin typeface="Times New Roman"/>
                <a:ea typeface="华文细黑"/>
                <a:cs typeface="Times New Roman"/>
              </a:rPr>
              <a:t>二、如何去阐释、辨析概念的含义</a:t>
            </a:r>
            <a:endParaRPr lang="zh-CN" altLang="zh-CN" sz="1050" b="1"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阐释区分概念的内涵、外延。</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一个概念，有其本义与引申义、表层义与深层义、具象义与抽象义、常规义与别解义。而一旦进入议论文写作中，需要界定它是哪种含义，应与哪些含义相区分。如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这个概念，常规义是生活休息的地方，更有许多别解义、深层义，如一个班级、一个学校、一个社区，乃至家乡、国家都可以叫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；如从抽象义上理解，家不仅是起居生活的地方，在思想者眼里，它还是安放心灵之所、理想之彼岸、崇高之境界等</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pPr>
            <a:r>
              <a:rPr lang="zh-CN" altLang="zh-CN" sz="2800" kern="100" spc="-100" dirty="0">
                <a:latin typeface="Times New Roman"/>
                <a:ea typeface="华文细黑"/>
                <a:cs typeface="Times New Roman"/>
              </a:rPr>
              <a:t>又如</a:t>
            </a:r>
            <a:r>
              <a:rPr lang="en-US" altLang="zh-CN" sz="2800" kern="100" spc="-100" dirty="0">
                <a:latin typeface="Times New Roman"/>
                <a:ea typeface="华文细黑"/>
                <a:cs typeface="Courier New"/>
              </a:rPr>
              <a:t>2015</a:t>
            </a:r>
            <a:r>
              <a:rPr lang="zh-CN" altLang="zh-CN" sz="2800" kern="100" spc="-100" dirty="0">
                <a:latin typeface="Times New Roman"/>
                <a:ea typeface="华文细黑"/>
                <a:cs typeface="Times New Roman"/>
              </a:rPr>
              <a:t>年全国卷</a:t>
            </a:r>
            <a:r>
              <a:rPr lang="en-US" altLang="zh-CN" sz="2800" kern="100" spc="-100" dirty="0">
                <a:latin typeface="宋体"/>
                <a:ea typeface="华文细黑"/>
                <a:cs typeface="Times New Roman"/>
              </a:rPr>
              <a:t>Ⅰ</a:t>
            </a:r>
            <a:r>
              <a:rPr lang="zh-CN" altLang="zh-CN" sz="2800" kern="100" spc="-100" dirty="0">
                <a:latin typeface="Times New Roman"/>
                <a:ea typeface="华文细黑"/>
                <a:cs typeface="Times New Roman"/>
              </a:rPr>
              <a:t>作文题核心概念</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风采</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，学生给出了个性化的理解</a:t>
            </a:r>
            <a:r>
              <a:rPr lang="zh-CN" altLang="zh-CN" sz="2800" kern="100" spc="-100" dirty="0" smtClean="0">
                <a:latin typeface="Times New Roman"/>
                <a:ea typeface="华文细黑"/>
                <a:cs typeface="Times New Roman"/>
              </a:rPr>
              <a:t>：</a:t>
            </a:r>
            <a:endParaRPr lang="zh-CN" altLang="zh-CN" sz="1050" kern="100" spc="-100" dirty="0">
              <a:latin typeface="宋体"/>
              <a:cs typeface="Courier New"/>
            </a:endParaRPr>
          </a:p>
        </p:txBody>
      </p:sp>
    </p:spTree>
    <p:extLst>
      <p:ext uri="{BB962C8B-B14F-4D97-AF65-F5344CB8AC3E}">
        <p14:creationId xmlns:p14="http://schemas.microsoft.com/office/powerpoint/2010/main" val="26901708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4386" y="1343210"/>
            <a:ext cx="11195436" cy="4534062"/>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概念是思维的起点，是构成判断和论证的最基本元素。正确地理解和运用概念，是进行正确思维的必要条件。同样，在议论文写作中概念的理解和运用至关重要。对于那些含有核心概念的作文题来说，它几乎决定着审题的成败和立意深刻与否；在写作过程中，它也是论证是否深入、说理是否透彻的标志之一。编写此节的目的，就是让考生认识到概念在审题与写作中的重要性，有意识地运用概念使论证更加深入、完美。</a:t>
            </a:r>
            <a:endParaRPr lang="zh-CN" altLang="zh-CN" sz="1050" kern="100" dirty="0">
              <a:effectLst/>
              <a:latin typeface="宋体"/>
              <a:cs typeface="Courier New"/>
            </a:endParaRPr>
          </a:p>
        </p:txBody>
      </p:sp>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训练引语</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16632"/>
            <a:ext cx="11515037" cy="6555641"/>
          </a:xfrm>
          <a:prstGeom prst="rect">
            <a:avLst/>
          </a:prstGeom>
          <a:noFill/>
        </p:spPr>
        <p:txBody>
          <a:bodyPr wrap="square" rtlCol="0">
            <a:spAutoFit/>
          </a:bodyPr>
          <a:lstStyle/>
          <a:p>
            <a:pPr indent="711200" algn="just">
              <a:lnSpc>
                <a:spcPct val="150000"/>
              </a:lnSpc>
              <a:spcAft>
                <a:spcPts val="0"/>
              </a:spcAft>
            </a:pPr>
            <a:r>
              <a:rPr lang="zh-CN" altLang="zh-CN" sz="2800" kern="100" dirty="0" smtClean="0">
                <a:latin typeface="Times New Roman"/>
                <a:ea typeface="华文细黑"/>
                <a:cs typeface="Times New Roman"/>
              </a:rPr>
              <a:t>何谓</a:t>
            </a:r>
            <a:r>
              <a:rPr lang="zh-CN" altLang="zh-CN" sz="2800" kern="100" dirty="0">
                <a:latin typeface="Times New Roman"/>
                <a:ea typeface="华文细黑"/>
                <a:cs typeface="Times New Roman"/>
              </a:rPr>
              <a:t>风采？风采不能用才气、奉献、成败等实际的评价来衡量，风采展现的是一种独到的生活方式，它不仅仅在于争取和奋斗，也不仅仅在于意义和价值，更在于生活趣味与人生情怀。故风采之选，宜观情怀。</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这里对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的解释，全面而又重点突出，为自己的立论奠定了坚实的基础。一般而言，对概念内涵的阐释，固然需要词典义，但更需要结合文章作出个性化的解读。</a:t>
            </a:r>
            <a:endParaRPr lang="zh-CN" altLang="zh-CN" sz="1050" kern="100" dirty="0">
              <a:latin typeface="宋体"/>
              <a:cs typeface="Courier New"/>
            </a:endParaRPr>
          </a:p>
          <a:p>
            <a:pPr>
              <a:lnSpc>
                <a:spcPct val="150000"/>
              </a:lnSpc>
            </a:pPr>
            <a:r>
              <a:rPr lang="zh-CN" altLang="zh-CN" sz="2800" kern="100" spc="100" dirty="0">
                <a:latin typeface="Times New Roman"/>
                <a:ea typeface="华文细黑"/>
                <a:cs typeface="Times New Roman"/>
              </a:rPr>
              <a:t>阐释一般有</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下定义</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和</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作诠释</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两种，通常用的是后者。另有一种</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拆字法</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值得一用。如有人对</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和谐</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的解释：</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和</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字是</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禾</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与</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口</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，表明人人都能吃到饭；</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谐</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是</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言</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与</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皆</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，表明人人都能说话</a:t>
            </a:r>
            <a:r>
              <a:rPr lang="en-US" altLang="zh-CN" sz="2800" kern="100" spc="100" dirty="0">
                <a:latin typeface="Times New Roman"/>
                <a:ea typeface="华文细黑"/>
              </a:rPr>
              <a:t>——</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和谐</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之义就是人人都能吃到饭，人人都能说话</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13860509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70277"/>
            <a:ext cx="11515037" cy="5262979"/>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表达自己的观点。又如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传家宝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这个概念。用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拆字法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解释：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传家宝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意味着在精神、文化、文明上具有教育、审美等重要价值，指向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价值性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；而这样的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一定是可传承的，涉及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者，且必须是在一个家族内部的传承，所以具有家族精神与家族情怀，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特殊性</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所谓概念的外延，就是指其范围。在写作中，一般需要明确概念讨论的范围，如果范围不明确，想要表达的意思超出了应有的范围，就会出现错误</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0538279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70277"/>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著名经济学家茅于轼在</a:t>
            </a:r>
            <a:r>
              <a:rPr lang="en-US" altLang="zh-CN" sz="2800" kern="100" dirty="0">
                <a:latin typeface="Times New Roman"/>
                <a:ea typeface="华文细黑"/>
                <a:cs typeface="Courier New"/>
              </a:rPr>
              <a:t>2007</a:t>
            </a:r>
            <a:r>
              <a:rPr lang="zh-CN" altLang="zh-CN" sz="2800" kern="100" dirty="0">
                <a:latin typeface="Times New Roman"/>
                <a:ea typeface="华文细黑"/>
                <a:cs typeface="Times New Roman"/>
              </a:rPr>
              <a:t>年接受《新快报》专访畅谈构建和谐社会时说：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为富人说话和替穷人办事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这两件事结合起来，构建和谐社会。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由是如今社会上有仇富心理，有一批人反对保护富人，准备打倒富人，再次剥夺他们，有这么多人反对保护富人，他更觉得有保护富人的必要。并说为富人说话不仅是为了富人，更是为了大多数的穷人，因为他们最终也要变富，如果把富人都打倒了，穷人也就没有前途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这一观点遭到一些人的批判，因为不少人认为有的富人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为富不仁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，或者是通过非法的途径致富。茅于轼在接受记者采访时说：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我这里所说的富人不包括贪污盗窃、以权谋私、追求不义之财的那些人，而是指</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29413427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70277"/>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smtClean="0">
                <a:latin typeface="Times New Roman"/>
                <a:ea typeface="华文细黑"/>
                <a:cs typeface="Times New Roman"/>
              </a:rPr>
              <a:t>诚实</a:t>
            </a:r>
            <a:r>
              <a:rPr lang="zh-CN" altLang="zh-CN" sz="2800" kern="100" dirty="0">
                <a:latin typeface="Times New Roman"/>
                <a:ea typeface="华文细黑"/>
                <a:cs typeface="Times New Roman"/>
              </a:rPr>
              <a:t>致富，特别是兴办企业致富的企业家和创业者。我愿意为这样的富人说话，那些是寄生虫甚至害虫的不在此列。</a:t>
            </a:r>
            <a:r>
              <a:rPr lang="en-US" altLang="zh-CN" sz="2800" kern="100" dirty="0" smtClean="0">
                <a:latin typeface="宋体"/>
                <a:ea typeface="华文细黑"/>
                <a:cs typeface="Times New Roman"/>
              </a:rPr>
              <a:t>”</a:t>
            </a:r>
          </a:p>
          <a:p>
            <a:pPr algn="just">
              <a:lnSpc>
                <a:spcPct val="150000"/>
              </a:lnSpc>
              <a:spcAft>
                <a:spcPts val="0"/>
              </a:spcAft>
            </a:pPr>
            <a:r>
              <a:rPr lang="zh-CN" altLang="zh-CN" sz="2800" kern="100" dirty="0">
                <a:latin typeface="Times New Roman"/>
                <a:ea typeface="华文细黑"/>
                <a:cs typeface="Times New Roman"/>
              </a:rPr>
              <a:t>如果他在《新快报》专访中像这样澄清了概念，所说富人是诚实致富的人，而不是那些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寄生虫甚至害虫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，那么批评者就会少很多。但是他所说的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社会上有仇富心理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，这里的富人是指诚实致富的人吗？如果社会上的所仇之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是指那些为富不仁的人，是那些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寄生虫甚至害虫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，那么他在此文中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替富人说话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的观点就无从谈起了。所以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仇富心理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指什么样的人，也有必要阐释清楚，否则后面的论证和结论也会出现问题</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8270811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85187"/>
            <a:ext cx="11515037" cy="6656181"/>
          </a:xfrm>
          <a:prstGeom prst="rect">
            <a:avLst/>
          </a:prstGeom>
          <a:noFill/>
        </p:spPr>
        <p:txBody>
          <a:bodyPr wrap="square" rtlCol="0">
            <a:spAutoFit/>
          </a:bodyPr>
          <a:lstStyle/>
          <a:p>
            <a:pPr algn="just">
              <a:lnSpc>
                <a:spcPct val="140000"/>
              </a:lnSpc>
              <a:spcAft>
                <a:spcPts val="0"/>
              </a:spcAft>
            </a:pPr>
            <a:r>
              <a:rPr lang="zh-CN" altLang="zh-CN" sz="2800" kern="100" dirty="0">
                <a:latin typeface="Times New Roman"/>
                <a:ea typeface="华文细黑"/>
                <a:cs typeface="Times New Roman"/>
              </a:rPr>
              <a:t>又如作文题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。你要写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的对象、范围要作出说明。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老爱幼，乐于助人，是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；老人摔倒而扶，是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；建筑物倒塌要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；文化缺失要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，道德沦丧要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，这些都是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。在层层的范围界定中，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的含义越来越深刻，会使立意和论证深刻、深入</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比较辨析相近、相反等概念。</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相近概念比较辨析</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因为概念相近，其中的界限容易被模糊，甚至被忽略。如果能在表层上的相近中剖析出两个概念之间深层次的差异，发掘它们貌似细微的差别，那么这些被大家轻易放过的差别，也许就能成为论证走向深入的关键点。比如龙应台在《为什么需要人文素养》一文中写道</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6099170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336839"/>
            <a:ext cx="11515037" cy="526297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素养跟知识有没有差别？当然有，而且有着极其关键的差别。我们不要忘记，纳粹头子很多会弹钢琴，有哲学博士学位。这些政治人物难道不是很有人文素养吗？我认为，他们所拥有的是</a:t>
            </a:r>
            <a:r>
              <a:rPr lang="zh-CN" altLang="zh-CN" sz="2800" u="heavy" kern="100" dirty="0">
                <a:latin typeface="Times New Roman"/>
                <a:ea typeface="华文细黑"/>
                <a:cs typeface="Times New Roman"/>
              </a:rPr>
              <a:t>人文知识</a:t>
            </a:r>
            <a:r>
              <a:rPr lang="zh-CN" altLang="zh-CN" sz="2800" kern="100" dirty="0">
                <a:latin typeface="Times New Roman"/>
                <a:ea typeface="华文细黑"/>
                <a:cs typeface="Times New Roman"/>
              </a:rPr>
              <a:t>，不是</a:t>
            </a:r>
            <a:r>
              <a:rPr lang="zh-CN" altLang="zh-CN" sz="2800" u="heavy" kern="100" dirty="0">
                <a:latin typeface="Times New Roman"/>
                <a:ea typeface="华文细黑"/>
                <a:cs typeface="Times New Roman"/>
              </a:rPr>
              <a:t>人文素养</a:t>
            </a:r>
            <a:r>
              <a:rPr lang="zh-CN" altLang="zh-CN" sz="2800" kern="100" dirty="0">
                <a:latin typeface="Times New Roman"/>
                <a:ea typeface="华文细黑"/>
                <a:cs typeface="Times New Roman"/>
              </a:rPr>
              <a:t>。知识是外在于你的东西，是材料、工具，是可以量化的知道；必须让知识进入人的认知本体，渗透他的生活与行为，才能称之为素养。人文是在涉猎了文、史、哲学之后，更进一步认识到，这些人文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到最后都有一个终极的关怀，对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的关怀。脱离了对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的关怀，你只能有人文知识，不能有人文素养。</a:t>
            </a:r>
            <a:endParaRPr lang="zh-CN" altLang="zh-CN" sz="1050" kern="100" dirty="0">
              <a:effectLst/>
              <a:latin typeface="宋体"/>
              <a:cs typeface="Courier New"/>
            </a:endParaRPr>
          </a:p>
        </p:txBody>
      </p:sp>
    </p:spTree>
    <p:extLst>
      <p:ext uri="{BB962C8B-B14F-4D97-AF65-F5344CB8AC3E}">
        <p14:creationId xmlns:p14="http://schemas.microsoft.com/office/powerpoint/2010/main" val="20705311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85727"/>
            <a:ext cx="11515037" cy="6555641"/>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该文段通过对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人文知识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人文素养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这两个相近的概念的比较辨析，让读者一下子清晰了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之间的深层次区别，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起源于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，但绝不能止于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，如果知识没有内化到认知本体，没有指向对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的终极关怀，就无法成为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人文素养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a:t>
            </a:r>
            <a:r>
              <a:rPr lang="zh-CN" altLang="zh-CN" sz="2800" kern="100" spc="-100" dirty="0">
                <a:latin typeface="Times New Roman"/>
                <a:ea typeface="华文细黑"/>
                <a:cs typeface="Times New Roman"/>
              </a:rPr>
              <a:t>此，通过对相近概念的比较辨析，读者对</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人文素养</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的理解就更深透了</a:t>
            </a:r>
            <a:r>
              <a:rPr lang="zh-CN" altLang="zh-CN" sz="2800" kern="100" spc="-100" dirty="0" smtClean="0">
                <a:latin typeface="Times New Roman"/>
                <a:ea typeface="华文细黑"/>
                <a:cs typeface="Times New Roman"/>
              </a:rPr>
              <a:t>。</a:t>
            </a:r>
            <a:endParaRPr lang="en-US" altLang="zh-CN" sz="2800" kern="100" spc="-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相反概念比较辨析</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有时候单一地解说一个概念，不容易充分展示其内涵与外延，而如果借助相反的概念，通过比较辨析，让其间优劣毕现、差别尽显，不仅能有效展开议论说理，而且能使论证更具有思辨色彩。比如</a:t>
            </a:r>
            <a:r>
              <a:rPr lang="en-US" altLang="zh-CN" sz="2800" kern="100" dirty="0">
                <a:latin typeface="Times New Roman"/>
                <a:ea typeface="华文细黑"/>
              </a:rPr>
              <a:t>2013</a:t>
            </a:r>
            <a:r>
              <a:rPr lang="zh-CN" altLang="zh-CN" sz="2800" kern="100" dirty="0">
                <a:latin typeface="Times New Roman"/>
                <a:ea typeface="华文细黑"/>
                <a:cs typeface="Times New Roman"/>
              </a:rPr>
              <a:t>年广东卷作文题</a:t>
            </a:r>
            <a:r>
              <a:rPr lang="en-US" altLang="zh-CN" sz="2800" kern="100" dirty="0">
                <a:latin typeface="Times New Roman"/>
                <a:ea typeface="华文细黑"/>
              </a:rPr>
              <a:t>(</a:t>
            </a:r>
            <a:r>
              <a:rPr lang="zh-CN" altLang="zh-CN" sz="2800" kern="100" dirty="0">
                <a:latin typeface="Times New Roman"/>
                <a:ea typeface="华文细黑"/>
                <a:cs typeface="Times New Roman"/>
              </a:rPr>
              <a:t>富翁慷慨捐助三个贫困家庭</a:t>
            </a:r>
            <a:r>
              <a:rPr lang="en-US" altLang="zh-CN" sz="2800" kern="100" dirty="0">
                <a:latin typeface="Times New Roman"/>
                <a:ea typeface="华文细黑"/>
              </a:rPr>
              <a:t>)</a:t>
            </a:r>
            <a:r>
              <a:rPr lang="zh-CN" altLang="zh-CN" sz="2800" kern="100" dirty="0">
                <a:latin typeface="Times New Roman"/>
                <a:ea typeface="华文细黑"/>
                <a:cs typeface="Times New Roman"/>
              </a:rPr>
              <a:t>，有一篇优秀作文写道：</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24002122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16632"/>
            <a:ext cx="11515037" cy="6555641"/>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勇气有</a:t>
            </a:r>
            <a:r>
              <a:rPr lang="zh-CN" altLang="zh-CN" sz="2800" u="heavy" kern="100" dirty="0">
                <a:latin typeface="Times New Roman"/>
                <a:ea typeface="华文细黑"/>
                <a:cs typeface="Times New Roman"/>
              </a:rPr>
              <a:t>匹夫之勇</a:t>
            </a:r>
            <a:r>
              <a:rPr lang="zh-CN" altLang="zh-CN" sz="2800" kern="100" dirty="0">
                <a:latin typeface="Times New Roman"/>
                <a:ea typeface="华文细黑"/>
                <a:cs typeface="Times New Roman"/>
              </a:rPr>
              <a:t>，有</a:t>
            </a:r>
            <a:r>
              <a:rPr lang="zh-CN" altLang="zh-CN" sz="2800" u="heavy" kern="100" dirty="0">
                <a:latin typeface="Times New Roman"/>
                <a:ea typeface="华文细黑"/>
                <a:cs typeface="Times New Roman"/>
              </a:rPr>
              <a:t>丈夫之勇</a:t>
            </a:r>
            <a:r>
              <a:rPr lang="zh-CN" altLang="zh-CN" sz="2800" kern="100" dirty="0">
                <a:latin typeface="Times New Roman"/>
                <a:ea typeface="华文细黑"/>
                <a:cs typeface="Times New Roman"/>
              </a:rPr>
              <a:t>，断然拒绝富人的捐赠，甘受清贫之苦，固然需要勇气，但这只是一时之勇，是匹夫之勇；而能接受富人捐赠，并且通过韧性的奋斗、持久的痛苦，酿出幸福的生活，这才是终生之勇，是丈夫之勇。</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作者否定傲然拒绝富翁捐赠的举动，肯定暂时屈尊接受富人捐赠的行为，直接陈述亦能表明观点，但却不能透彻地剖析出两种行为之间的本质区别，而通过引进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匹夫之勇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丈夫之勇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相反的概念，在对比论证中，文章就能深入地挖掘出傲然拒绝富翁捐赠的举动是短视的、逞强似的匹夫作为，而暂时屈尊接受富人捐赠的行为则是长远的、有韧性的丈夫之举。孰是孰非，孰优孰劣，不言自明。</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7999563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0513" y="972592"/>
            <a:ext cx="11401027" cy="4616648"/>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一、阅读下面的作文题，回答问题。</a:t>
            </a:r>
            <a:endParaRPr lang="zh-CN" altLang="zh-CN" sz="1050" b="1"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近日，广州某大学关于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草坪禁入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的规定引起社会热议。该校社会学教授王进带着学生到草坪上课，遭到学校保安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驱赶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之后，该大学保卫处通过微博回应称：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校园不能成为随意嬉闹的公园和乐园，学校应该有高雅的品位。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有师生以清华北大和国外大学的草坪可以随便进入，师生们在草坪上课更是一道人文风景为由表示质疑。事件经媒体报道后，引发了更大范围、更多角度的讨论。</a:t>
            </a:r>
            <a:endParaRPr lang="zh-CN" altLang="zh-CN" sz="1050" kern="100" dirty="0">
              <a:effectLst/>
              <a:latin typeface="宋体"/>
              <a:cs typeface="Courier New"/>
            </a:endParaRPr>
          </a:p>
        </p:txBody>
      </p:sp>
      <p:sp>
        <p:nvSpPr>
          <p:cNvPr id="3" name="矩形 2"/>
          <p:cNvSpPr/>
          <p:nvPr/>
        </p:nvSpPr>
        <p:spPr>
          <a:xfrm>
            <a:off x="0" y="-27384"/>
            <a:ext cx="12190412" cy="58288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实战演练</a:t>
            </a:r>
            <a:r>
              <a:rPr lang="en-US" altLang="zh-CN" sz="2400" b="1" kern="0" dirty="0" smtClean="0">
                <a:solidFill>
                  <a:schemeClr val="bg1"/>
                </a:solidFill>
                <a:latin typeface="微软雅黑" pitchFamily="34" charset="-122"/>
                <a:ea typeface="微软雅黑" pitchFamily="34" charset="-122"/>
              </a:rPr>
              <a:t>										</a:t>
            </a:r>
            <a:r>
              <a:rPr lang="zh-CN" altLang="en-US" sz="2400" kern="0" dirty="0">
                <a:solidFill>
                  <a:schemeClr val="bg1"/>
                </a:solidFill>
                <a:latin typeface="华文新魏" pitchFamily="2" charset="-122"/>
                <a:ea typeface="华文新魏" pitchFamily="2" charset="-122"/>
              </a:rPr>
              <a:t>练出训练实效</a:t>
            </a:r>
          </a:p>
        </p:txBody>
      </p:sp>
    </p:spTree>
    <p:extLst>
      <p:ext uri="{BB962C8B-B14F-4D97-AF65-F5344CB8AC3E}">
        <p14:creationId xmlns:p14="http://schemas.microsoft.com/office/powerpoint/2010/main" val="6708744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0513" y="612683"/>
            <a:ext cx="11401027" cy="3323987"/>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对于以上事件，你怎么看？请给王教授、保卫处、学生、网友、校长或其他相关方写一封信，表明你的态度，阐述你的看法。要求综合材料内容以及含意，选好角度，确定立意，完成写作任务。明确收信人，统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为写信人，不得泄露个人信息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上面材料中，双方争辩可能会涉及哪些概念</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4" name="矩形 3"/>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TextBox 5"/>
          <p:cNvSpPr txBox="1"/>
          <p:nvPr/>
        </p:nvSpPr>
        <p:spPr>
          <a:xfrm>
            <a:off x="300513" y="3861048"/>
            <a:ext cx="11401027" cy="656077"/>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草坪、大学、草坪上课、高雅的品位、人文风景。</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73173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xEl>
                                              <p:pRg st="0" end="0"/>
                                            </p:txEl>
                                          </p:spTgt>
                                        </p:tgtEl>
                                      </p:cBhvr>
                                    </p:animEffect>
                                    <p:set>
                                      <p:cBhvr>
                                        <p:cTn id="12"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10" name="TextBox 9">
            <a:hlinkClick r:id="rId2" action="ppaction://hlinksldjump"/>
          </p:cNvPr>
          <p:cNvSpPr txBox="1"/>
          <p:nvPr/>
        </p:nvSpPr>
        <p:spPr>
          <a:xfrm>
            <a:off x="3795675" y="1916832"/>
            <a:ext cx="4387763"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品</a:t>
            </a:r>
            <a:r>
              <a:rPr lang="zh-CN" altLang="en-US" sz="2400" b="1" dirty="0">
                <a:solidFill>
                  <a:srgbClr val="3333FF"/>
                </a:solidFill>
                <a:latin typeface="微软雅黑" pitchFamily="34" charset="-122"/>
                <a:ea typeface="微软雅黑" pitchFamily="34" charset="-122"/>
              </a:rPr>
              <a:t>读</a:t>
            </a:r>
            <a:r>
              <a:rPr lang="zh-CN" altLang="en-US" sz="2400" b="1" dirty="0" smtClean="0">
                <a:solidFill>
                  <a:srgbClr val="3333FF"/>
                </a:solidFill>
                <a:latin typeface="微软雅黑" pitchFamily="34" charset="-122"/>
                <a:ea typeface="微软雅黑" pitchFamily="34" charset="-122"/>
              </a:rPr>
              <a:t>佳作</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体悟</a:t>
            </a:r>
            <a:r>
              <a:rPr lang="zh-CN" altLang="en-US" sz="2800" b="1" dirty="0">
                <a:solidFill>
                  <a:schemeClr val="accent6">
                    <a:lumMod val="75000"/>
                  </a:schemeClr>
                </a:solidFill>
                <a:latin typeface="微软雅黑" pitchFamily="34" charset="-122"/>
                <a:ea typeface="微软雅黑" pitchFamily="34" charset="-122"/>
              </a:rPr>
              <a:t>出彩理由</a:t>
            </a:r>
          </a:p>
        </p:txBody>
      </p:sp>
      <p:sp>
        <p:nvSpPr>
          <p:cNvPr id="11" name="TextBox 10">
            <a:hlinkClick r:id="rId3" action="ppaction://hlinksldjump"/>
          </p:cNvPr>
          <p:cNvSpPr txBox="1"/>
          <p:nvPr/>
        </p:nvSpPr>
        <p:spPr>
          <a:xfrm>
            <a:off x="3795675" y="3018291"/>
            <a:ext cx="4387763"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指点技巧</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找到</a:t>
            </a:r>
            <a:r>
              <a:rPr lang="zh-CN" altLang="en-US" sz="2800" b="1" dirty="0">
                <a:solidFill>
                  <a:schemeClr val="accent6">
                    <a:lumMod val="75000"/>
                  </a:schemeClr>
                </a:solidFill>
                <a:latin typeface="微软雅黑" pitchFamily="34" charset="-122"/>
                <a:ea typeface="微软雅黑" pitchFamily="34" charset="-122"/>
              </a:rPr>
              <a:t>提升门径</a:t>
            </a:r>
          </a:p>
        </p:txBody>
      </p:sp>
      <p:cxnSp>
        <p:nvCxnSpPr>
          <p:cNvPr id="15" name="直接连接符 14"/>
          <p:cNvCxnSpPr/>
          <p:nvPr/>
        </p:nvCxnSpPr>
        <p:spPr>
          <a:xfrm>
            <a:off x="3293993" y="2540600"/>
            <a:ext cx="542450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3293993" y="3625974"/>
            <a:ext cx="5424502" cy="0"/>
          </a:xfrm>
          <a:prstGeom prst="line">
            <a:avLst/>
          </a:prstGeom>
        </p:spPr>
        <p:style>
          <a:lnRef idx="1">
            <a:schemeClr val="accent6"/>
          </a:lnRef>
          <a:fillRef idx="0">
            <a:schemeClr val="accent6"/>
          </a:fillRef>
          <a:effectRef idx="0">
            <a:schemeClr val="accent6"/>
          </a:effectRef>
          <a:fontRef idx="minor">
            <a:schemeClr val="tx1"/>
          </a:fontRef>
        </p:style>
      </p:cxnSp>
      <p:sp>
        <p:nvSpPr>
          <p:cNvPr id="17" name="TextBox 16">
            <a:hlinkClick r:id="rId4" action="ppaction://hlinksldjump"/>
          </p:cNvPr>
          <p:cNvSpPr txBox="1"/>
          <p:nvPr/>
        </p:nvSpPr>
        <p:spPr>
          <a:xfrm>
            <a:off x="3795675" y="4189469"/>
            <a:ext cx="4387763"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实战演练</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练出</a:t>
            </a:r>
            <a:r>
              <a:rPr lang="zh-CN" altLang="en-US" sz="2800" b="1" dirty="0">
                <a:solidFill>
                  <a:schemeClr val="accent6">
                    <a:lumMod val="75000"/>
                  </a:schemeClr>
                </a:solidFill>
                <a:latin typeface="微软雅黑" pitchFamily="34" charset="-122"/>
                <a:ea typeface="微软雅黑" pitchFamily="34" charset="-122"/>
              </a:rPr>
              <a:t>训练实效</a:t>
            </a:r>
          </a:p>
        </p:txBody>
      </p:sp>
      <p:cxnSp>
        <p:nvCxnSpPr>
          <p:cNvPr id="18" name="直接连接符 17"/>
          <p:cNvCxnSpPr/>
          <p:nvPr/>
        </p:nvCxnSpPr>
        <p:spPr>
          <a:xfrm>
            <a:off x="3293993" y="4797152"/>
            <a:ext cx="542450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2288442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0513" y="548680"/>
            <a:ext cx="1140102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请分别从赞成者、反对者的角度界定一下所涉及概念的内涵或外延。</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268507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TextBox 7"/>
          <p:cNvSpPr txBox="1"/>
          <p:nvPr/>
        </p:nvSpPr>
        <p:spPr>
          <a:xfrm>
            <a:off x="334566" y="756568"/>
            <a:ext cx="11390997" cy="4616648"/>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草坪</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赞成者的理解：草坪是颐养身心、放松心情的好去处，非嬉戏打闹践踏的适度进入可以提高草坪的利用率。</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区分：</a:t>
            </a:r>
            <a:r>
              <a:rPr lang="en-US" altLang="zh-CN" sz="2800" kern="100" dirty="0">
                <a:solidFill>
                  <a:srgbClr val="0000FF"/>
                </a:solidFill>
                <a:latin typeface="Times New Roman"/>
                <a:ea typeface="华文细黑"/>
                <a:cs typeface="Courier New"/>
              </a:rPr>
              <a:t>a.</a:t>
            </a:r>
            <a:r>
              <a:rPr lang="zh-CN" altLang="zh-CN" sz="2800" kern="100" dirty="0">
                <a:solidFill>
                  <a:srgbClr val="0000FF"/>
                </a:solidFill>
                <a:latin typeface="Times New Roman"/>
                <a:ea typeface="华文细黑"/>
                <a:cs typeface="Times New Roman"/>
              </a:rPr>
              <a:t>观赏性草坪　</a:t>
            </a:r>
            <a:r>
              <a:rPr lang="en-US" altLang="zh-CN" sz="2800" kern="100" dirty="0">
                <a:solidFill>
                  <a:srgbClr val="0000FF"/>
                </a:solidFill>
                <a:latin typeface="Times New Roman"/>
                <a:ea typeface="华文细黑"/>
                <a:cs typeface="Courier New"/>
              </a:rPr>
              <a:t>b.</a:t>
            </a:r>
            <a:r>
              <a:rPr lang="zh-CN" altLang="zh-CN" sz="2800" kern="100" dirty="0">
                <a:solidFill>
                  <a:srgbClr val="0000FF"/>
                </a:solidFill>
                <a:latin typeface="Times New Roman"/>
                <a:ea typeface="华文细黑"/>
                <a:cs typeface="Times New Roman"/>
              </a:rPr>
              <a:t>常规性草坪</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功能性与阶段性</a:t>
            </a:r>
            <a:r>
              <a:rPr lang="en-US" altLang="zh-CN" sz="2800" kern="100" dirty="0" smtClean="0">
                <a:solidFill>
                  <a:srgbClr val="0000FF"/>
                </a:solidFill>
                <a:latin typeface="Times New Roman"/>
                <a:ea typeface="华文细黑"/>
                <a:cs typeface="Courier New"/>
              </a:rPr>
              <a:t>)</a:t>
            </a:r>
          </a:p>
          <a:p>
            <a:pPr algn="just">
              <a:lnSpc>
                <a:spcPct val="150000"/>
              </a:lnSpc>
              <a:spcAft>
                <a:spcPts val="0"/>
              </a:spcAft>
            </a:pPr>
            <a:r>
              <a:rPr lang="zh-CN" altLang="zh-CN" sz="2800" kern="100" dirty="0">
                <a:solidFill>
                  <a:srgbClr val="0000FF"/>
                </a:solidFill>
                <a:latin typeface="Times New Roman"/>
                <a:ea typeface="华文细黑"/>
                <a:cs typeface="Times New Roman"/>
              </a:rPr>
              <a:t>反对者的理解：草坪是可远观而不可亵玩、具有独立观赏价值的自然景观，容易被毁坏，需要呵护。</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区分：</a:t>
            </a:r>
            <a:r>
              <a:rPr lang="en-US" altLang="zh-CN" sz="2800" kern="100" dirty="0">
                <a:solidFill>
                  <a:srgbClr val="0000FF"/>
                </a:solidFill>
                <a:latin typeface="Times New Roman"/>
                <a:ea typeface="华文细黑"/>
                <a:cs typeface="Courier New"/>
              </a:rPr>
              <a:t>a.</a:t>
            </a:r>
            <a:r>
              <a:rPr lang="zh-CN" altLang="zh-CN" sz="2800" kern="100" dirty="0">
                <a:solidFill>
                  <a:srgbClr val="0000FF"/>
                </a:solidFill>
                <a:latin typeface="Times New Roman"/>
                <a:ea typeface="华文细黑"/>
                <a:cs typeface="Times New Roman"/>
              </a:rPr>
              <a:t>自然性草坪　</a:t>
            </a:r>
            <a:r>
              <a:rPr lang="en-US" altLang="zh-CN" sz="2800" kern="100" dirty="0">
                <a:solidFill>
                  <a:srgbClr val="0000FF"/>
                </a:solidFill>
                <a:latin typeface="Times New Roman"/>
                <a:ea typeface="华文细黑"/>
                <a:cs typeface="Courier New"/>
              </a:rPr>
              <a:t>b.</a:t>
            </a:r>
            <a:r>
              <a:rPr lang="zh-CN" altLang="zh-CN" sz="2800" kern="100" dirty="0">
                <a:solidFill>
                  <a:srgbClr val="0000FF"/>
                </a:solidFill>
                <a:latin typeface="Times New Roman"/>
                <a:ea typeface="华文细黑"/>
                <a:cs typeface="Times New Roman"/>
              </a:rPr>
              <a:t>规划性草坪</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保安禁止的自然是规划性草坪</a:t>
            </a:r>
            <a:r>
              <a:rPr lang="en-US" altLang="zh-CN" sz="2800" kern="100" dirty="0" smtClean="0">
                <a:solidFill>
                  <a:srgbClr val="0000FF"/>
                </a:solidFill>
                <a:latin typeface="Times New Roman"/>
                <a:ea typeface="华文细黑"/>
                <a:cs typeface="Courier New"/>
              </a:rPr>
              <a:t>)</a:t>
            </a:r>
            <a:endParaRPr lang="zh-CN" altLang="zh-CN" sz="1050" kern="100" dirty="0">
              <a:solidFill>
                <a:srgbClr val="0000FF"/>
              </a:solidFill>
              <a:latin typeface="宋体"/>
              <a:cs typeface="Courier New"/>
            </a:endParaRPr>
          </a:p>
        </p:txBody>
      </p:sp>
    </p:spTree>
    <p:extLst>
      <p:ext uri="{BB962C8B-B14F-4D97-AF65-F5344CB8AC3E}">
        <p14:creationId xmlns:p14="http://schemas.microsoft.com/office/powerpoint/2010/main" val="3750721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blinds(horizontal)">
                                      <p:cBhvr>
                                        <p:cTn id="19" dur="750"/>
                                        <p:tgtEl>
                                          <p:spTgt spid="8">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blinds(horizontal)">
                                      <p:cBhvr>
                                        <p:cTn id="23" dur="75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TextBox 7"/>
          <p:cNvSpPr txBox="1"/>
          <p:nvPr/>
        </p:nvSpPr>
        <p:spPr>
          <a:xfrm>
            <a:off x="334566" y="44624"/>
            <a:ext cx="11390997" cy="6555641"/>
          </a:xfrm>
          <a:prstGeom prst="rect">
            <a:avLst/>
          </a:prstGeom>
          <a:noFill/>
        </p:spPr>
        <p:txBody>
          <a:bodyPr wrap="square" rtlCol="0">
            <a:spAutoFit/>
          </a:bodyPr>
          <a:lstStyle/>
          <a:p>
            <a:pPr algn="just">
              <a:lnSpc>
                <a:spcPct val="15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大学</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赞成者的理解：是不会对他物随意破坏、具有较强自制力的相对高素质的人的集合体。</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反对者的理解：是思想相对自由、行为相对个性化、不循规蹈矩无视规定的行为自由者的集合体。</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更应予以适度约束</a:t>
            </a:r>
            <a:r>
              <a:rPr lang="en-US" altLang="zh-CN" sz="2800" kern="100" dirty="0">
                <a:solidFill>
                  <a:srgbClr val="0000FF"/>
                </a:solidFill>
                <a:latin typeface="Times New Roman"/>
                <a:ea typeface="华文细黑"/>
                <a:cs typeface="Courier New"/>
              </a:rPr>
              <a:t>)</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草坪上课</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赞成者的理解：师生在草坪上课是人与自然的亲近，是自然风景与人文风景的完美呈现。</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反对者的理解：在草坪上课是一种破坏教学秩序与大学自然景观的随意性行为，具有较大的被模仿性与负面影响。</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3805626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blinds(horizontal)">
                                      <p:cBhvr>
                                        <p:cTn id="19" dur="750"/>
                                        <p:tgtEl>
                                          <p:spTgt spid="8">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blinds(horizontal)">
                                      <p:cBhvr>
                                        <p:cTn id="23" dur="750"/>
                                        <p:tgtEl>
                                          <p:spTgt spid="8">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blinds(horizontal)">
                                      <p:cBhvr>
                                        <p:cTn id="27" dur="75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Box 7"/>
          <p:cNvSpPr txBox="1"/>
          <p:nvPr/>
        </p:nvSpPr>
        <p:spPr>
          <a:xfrm>
            <a:off x="334566" y="185727"/>
            <a:ext cx="11449272" cy="6555641"/>
          </a:xfrm>
          <a:prstGeom prst="rect">
            <a:avLst/>
          </a:prstGeom>
          <a:noFill/>
        </p:spPr>
        <p:txBody>
          <a:bodyPr wrap="square" rtlCol="0">
            <a:spAutoFit/>
          </a:bodyPr>
          <a:lstStyle/>
          <a:p>
            <a:pPr algn="just">
              <a:lnSpc>
                <a:spcPct val="150000"/>
              </a:lnSpc>
              <a:spcAft>
                <a:spcPts val="0"/>
              </a:spcAft>
            </a:pPr>
            <a:r>
              <a:rPr lang="en-US" altLang="zh-CN" sz="2800" kern="100" dirty="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高雅的品位</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赞成者的理解：巧妙地将学习、工作与自然之景、生活享受融合在一起，是运用自然之景提升学习效率并放松身心的生活、学习与工作方式。</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反对者的理解：践踏自然之景、破坏校规校纪的行为是一种负能量，构不成高雅的品位。</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⑤</a:t>
            </a:r>
            <a:r>
              <a:rPr lang="zh-CN" altLang="zh-CN" sz="2800" kern="100" dirty="0">
                <a:solidFill>
                  <a:srgbClr val="0000FF"/>
                </a:solidFill>
                <a:latin typeface="Times New Roman"/>
                <a:ea typeface="华文细黑"/>
                <a:cs typeface="Times New Roman"/>
              </a:rPr>
              <a:t>人文风景</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赞成者的理解：彰显自然之灵气与人类对知识、文化、文明的渴求的和谐之景。</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反对者的理解：人为破坏、对另一方构成侵害的侵犯式行为图景构不成人文风景。</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229451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blinds(horizontal)">
                                      <p:cBhvr>
                                        <p:cTn id="19" dur="750"/>
                                        <p:tgtEl>
                                          <p:spTgt spid="8">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blinds(horizontal)">
                                      <p:cBhvr>
                                        <p:cTn id="23" dur="750"/>
                                        <p:tgtEl>
                                          <p:spTgt spid="8">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blinds(horizontal)">
                                      <p:cBhvr>
                                        <p:cTn id="27" dur="75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622361"/>
            <a:ext cx="11401027" cy="4534831"/>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二、阅读下面的文字，根据要求作文。</a:t>
            </a:r>
            <a:endParaRPr lang="zh-CN" altLang="zh-CN" sz="1050" b="1"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严羽在《沧浪诗话》中说：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诗有别趣，非关理也。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推而广之，作者在文学作品中要显现艺术的趣味，与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无关。</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袁枚则说：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诗无理语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。予谓不然。《大雅》何尝非理语？何等古妙？</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《随园诗话》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诗自古就蕴含自然及生活的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，这又意味着文学作品需表现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对此你有什么看法？写一篇文章阐明你的观点。不少于</a:t>
            </a:r>
            <a:r>
              <a:rPr lang="en-US" altLang="zh-CN" sz="2800" kern="100" dirty="0">
                <a:latin typeface="Times New Roman"/>
                <a:ea typeface="华文细黑"/>
                <a:cs typeface="Courier New"/>
              </a:rPr>
              <a:t>800</a:t>
            </a:r>
            <a:r>
              <a:rPr lang="zh-CN" altLang="zh-CN" sz="2800" kern="100" dirty="0">
                <a:latin typeface="Times New Roman"/>
                <a:ea typeface="华文细黑"/>
                <a:cs typeface="Times New Roman"/>
              </a:rPr>
              <a:t>字。</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6" name="圆角矩形 5">
            <a:hlinkClick r:id="rId3" action="ppaction://hlinksldjump"/>
          </p:cNvPr>
          <p:cNvSpPr/>
          <p:nvPr/>
        </p:nvSpPr>
        <p:spPr>
          <a:xfrm>
            <a:off x="9983638" y="6658148"/>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400" dirty="0" smtClean="0">
                <a:solidFill>
                  <a:srgbClr val="C00000"/>
                </a:solidFill>
                <a:latin typeface="黑体" pitchFamily="49" charset="-122"/>
                <a:ea typeface="黑体" pitchFamily="49" charset="-122"/>
              </a:rPr>
              <a:t>写作指导</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745288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339947" y="603845"/>
            <a:ext cx="11515037" cy="1384995"/>
          </a:xfrm>
          <a:prstGeom prst="rect">
            <a:avLst/>
          </a:prstGeom>
          <a:noFill/>
        </p:spPr>
        <p:txBody>
          <a:bodyPr wrap="square" rtlCol="0">
            <a:spAutoFit/>
          </a:bodyPr>
          <a:lstStyle/>
          <a:p>
            <a:pPr algn="just">
              <a:lnSpc>
                <a:spcPct val="150000"/>
              </a:lnSpc>
              <a:spcAft>
                <a:spcPts val="0"/>
              </a:spcAft>
            </a:pPr>
            <a:r>
              <a:rPr lang="zh-CN" altLang="en-US" sz="2800" b="1" kern="100" dirty="0" smtClean="0">
                <a:solidFill>
                  <a:srgbClr val="C00000"/>
                </a:solidFill>
                <a:latin typeface="Times New Roman"/>
                <a:ea typeface="华文细黑"/>
                <a:cs typeface="Times New Roman"/>
              </a:rPr>
              <a:t>写作指导</a:t>
            </a:r>
            <a:r>
              <a:rPr lang="zh-CN"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文学作品需表达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，文学作品要有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，文学作品需要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并重。以上三者皆可成文。</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014623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2" descr="E:\图片\新建文件夹 (2)\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8889"/>
          <a:stretch/>
        </p:blipFill>
        <p:spPr bwMode="auto">
          <a:xfrm rot="10800000">
            <a:off x="9152246" y="0"/>
            <a:ext cx="3038167" cy="2435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品读佳作</a:t>
            </a:r>
            <a:r>
              <a:rPr lang="en-US" altLang="zh-CN" sz="2400" b="1" kern="0" dirty="0" smtClean="0">
                <a:solidFill>
                  <a:schemeClr val="bg1"/>
                </a:solidFill>
                <a:latin typeface="微软雅黑" pitchFamily="34" charset="-122"/>
                <a:ea typeface="微软雅黑" pitchFamily="34" charset="-122"/>
              </a:rPr>
              <a:t>										</a:t>
            </a:r>
            <a:r>
              <a:rPr lang="zh-CN" altLang="en-US" sz="2400" kern="0" dirty="0">
                <a:solidFill>
                  <a:schemeClr val="bg1"/>
                </a:solidFill>
                <a:latin typeface="华文新魏" pitchFamily="2" charset="-122"/>
                <a:ea typeface="华文新魏" pitchFamily="2" charset="-122"/>
              </a:rPr>
              <a:t>体悟出彩理由</a:t>
            </a:r>
          </a:p>
        </p:txBody>
      </p:sp>
      <p:sp>
        <p:nvSpPr>
          <p:cNvPr id="14" name="TextBox 13"/>
          <p:cNvSpPr txBox="1"/>
          <p:nvPr/>
        </p:nvSpPr>
        <p:spPr>
          <a:xfrm>
            <a:off x="412817" y="1257141"/>
            <a:ext cx="11227005" cy="3323987"/>
          </a:xfrm>
          <a:prstGeom prst="rect">
            <a:avLst/>
          </a:prstGeom>
          <a:noFill/>
        </p:spPr>
        <p:txBody>
          <a:bodyPr wrap="square" rtlCol="0">
            <a:spAutoFit/>
          </a:bodyPr>
          <a:lstStyle/>
          <a:p>
            <a:pPr algn="just">
              <a:lnSpc>
                <a:spcPct val="150000"/>
              </a:lnSpc>
              <a:spcAft>
                <a:spcPts val="0"/>
              </a:spcAft>
            </a:pPr>
            <a:r>
              <a:rPr lang="zh-CN" altLang="zh-CN" sz="2800" b="1" kern="100" spc="-100" dirty="0" smtClean="0">
                <a:solidFill>
                  <a:srgbClr val="C00000"/>
                </a:solidFill>
                <a:latin typeface="Times New Roman"/>
                <a:ea typeface="华文细黑"/>
                <a:cs typeface="Times New Roman"/>
              </a:rPr>
              <a:t>佳作：</a:t>
            </a:r>
            <a:r>
              <a:rPr lang="zh-CN" altLang="zh-CN" sz="2800" kern="100" spc="-100" dirty="0" smtClean="0">
                <a:latin typeface="Times New Roman"/>
                <a:ea typeface="华文细黑"/>
                <a:cs typeface="Times New Roman"/>
              </a:rPr>
              <a:t> </a:t>
            </a:r>
            <a:r>
              <a:rPr lang="en-US" altLang="zh-CN" sz="2800" kern="100" spc="-100" dirty="0">
                <a:latin typeface="Times New Roman"/>
                <a:ea typeface="华文细黑"/>
                <a:cs typeface="Courier New"/>
              </a:rPr>
              <a:t>(2016·</a:t>
            </a:r>
            <a:r>
              <a:rPr lang="zh-CN" altLang="zh-CN" sz="2800" kern="100" spc="-100" dirty="0">
                <a:latin typeface="Times New Roman"/>
                <a:ea typeface="华文细黑"/>
                <a:cs typeface="Times New Roman"/>
              </a:rPr>
              <a:t>江苏高考优秀作文</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根据以下材料，选取角度，自拟题目，写一篇不少于</a:t>
            </a:r>
            <a:r>
              <a:rPr lang="en-US" altLang="zh-CN" sz="2800" kern="100" spc="-100" dirty="0">
                <a:latin typeface="Times New Roman"/>
                <a:ea typeface="华文细黑"/>
                <a:cs typeface="Courier New"/>
              </a:rPr>
              <a:t>800</a:t>
            </a:r>
            <a:r>
              <a:rPr lang="zh-CN" altLang="zh-CN" sz="2800" kern="100" spc="-100" dirty="0">
                <a:latin typeface="Times New Roman"/>
                <a:ea typeface="华文细黑"/>
                <a:cs typeface="Times New Roman"/>
              </a:rPr>
              <a:t>字的文章；文体不限，诗歌除外。</a:t>
            </a:r>
            <a:endParaRPr lang="zh-CN" altLang="zh-CN" sz="1050" kern="100" spc="-100" dirty="0">
              <a:latin typeface="宋体"/>
              <a:cs typeface="Courier New"/>
            </a:endParaRPr>
          </a:p>
          <a:p>
            <a:pPr indent="720000" algn="just">
              <a:lnSpc>
                <a:spcPct val="150000"/>
              </a:lnSpc>
              <a:spcAft>
                <a:spcPts val="0"/>
              </a:spcAft>
            </a:pPr>
            <a:r>
              <a:rPr lang="zh-CN" altLang="zh-CN" sz="2800" kern="100" spc="-100" dirty="0">
                <a:latin typeface="Times New Roman"/>
                <a:ea typeface="华文细黑"/>
                <a:cs typeface="Times New Roman"/>
              </a:rPr>
              <a:t>俗话说，有话则长，无话则短。有人却说，有话则短，无话则长</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别人已说的我不必再说，别人无话可说处我也许有话要说。有时这是个性的彰显，有时则是创新意识的闪现。</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032" y="764704"/>
            <a:ext cx="11515037" cy="2677656"/>
          </a:xfrm>
          <a:prstGeom prst="rect">
            <a:avLst/>
          </a:prstGeom>
          <a:noFill/>
        </p:spPr>
        <p:txBody>
          <a:bodyPr wrap="square" rtlCol="0">
            <a:spAutoFit/>
          </a:bodyPr>
          <a:lstStyle/>
          <a:p>
            <a:pPr algn="ctr">
              <a:lnSpc>
                <a:spcPct val="150000"/>
              </a:lnSpc>
              <a:spcAft>
                <a:spcPts val="0"/>
              </a:spcAft>
            </a:pPr>
            <a:r>
              <a:rPr lang="zh-CN" altLang="zh-CN" sz="2800" b="1" kern="100" dirty="0">
                <a:latin typeface="Times New Roman"/>
                <a:ea typeface="华文细黑"/>
                <a:cs typeface="Times New Roman"/>
              </a:rPr>
              <a:t>个性是什么</a:t>
            </a:r>
            <a:endParaRPr lang="zh-CN" altLang="zh-CN" sz="1050" b="1"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在当今时代，追求个性，彰显自我成了很多青少年的口头禅，然而对于个性的真意，又到底有几人懂得呢？于是，有很多年轻人就给个性找到了一些标识，且自以为是地傲娇了一番。</a:t>
            </a:r>
            <a:endParaRPr lang="zh-CN" altLang="zh-CN" sz="1050" kern="100" dirty="0">
              <a:effectLst/>
              <a:latin typeface="宋体"/>
              <a:cs typeface="Courier New"/>
            </a:endParaRPr>
          </a:p>
        </p:txBody>
      </p:sp>
      <p:sp>
        <p:nvSpPr>
          <p:cNvPr id="3" name="TextBox 2"/>
          <p:cNvSpPr txBox="1"/>
          <p:nvPr/>
        </p:nvSpPr>
        <p:spPr>
          <a:xfrm>
            <a:off x="253032" y="3420995"/>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标题采用设问形式直接追问材料中的核心概念之一：个性。</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583493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16632"/>
            <a:ext cx="11515037" cy="5909310"/>
          </a:xfrm>
          <a:prstGeom prst="rect">
            <a:avLst/>
          </a:prstGeom>
          <a:noFill/>
        </p:spPr>
        <p:txBody>
          <a:bodyPr wrap="square" rtlCol="0">
            <a:spAutoFit/>
          </a:bodyPr>
          <a:lstStyle/>
          <a:p>
            <a:pPr algn="ctr">
              <a:lnSpc>
                <a:spcPct val="150000"/>
              </a:lnSpc>
              <a:spcAft>
                <a:spcPts val="0"/>
              </a:spcAft>
            </a:pPr>
            <a:r>
              <a:rPr lang="zh-CN" altLang="zh-CN" sz="2800" b="1" kern="100" dirty="0">
                <a:latin typeface="Times New Roman"/>
                <a:ea typeface="华文细黑"/>
                <a:cs typeface="Times New Roman"/>
              </a:rPr>
              <a:t>标签一：个性就是奇装异服？</a:t>
            </a:r>
            <a:endParaRPr lang="zh-CN" altLang="zh-CN" sz="1050" b="1"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读了这么多年书，我们看到形形色色的热门装束，从喇叭裤到七分裤，再从七分裤到乞丐装。倘若你耐不住寂寞偏要上一趟街，那就必须要有强大的心理承受能力，不然很可能导致精神错乱。前一阵子，网上流传着一个段子，说有位老先生看见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姑娘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了男厕所，禁不住瘫倒在厕所外，口中哀叹，仿佛觉得自己晚节不保，女孩怎么能进了男厕呢？不一会儿，人出来，愣是在花红柳绿间看到两撇线条分明的小胡子。老人哭笑不得，噌的一声就从地上爬了起来。这样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走在大街上，的确很扎眼。奇装异服，花里胡哨，看着个性十足，其实性别不分！</a:t>
            </a:r>
            <a:endParaRPr lang="zh-CN" altLang="zh-CN" sz="1050" kern="100" dirty="0">
              <a:effectLst/>
              <a:latin typeface="宋体"/>
              <a:cs typeface="Courier New"/>
            </a:endParaRPr>
          </a:p>
        </p:txBody>
      </p:sp>
      <p:sp>
        <p:nvSpPr>
          <p:cNvPr id="3" name="TextBox 2"/>
          <p:cNvSpPr txBox="1"/>
          <p:nvPr/>
        </p:nvSpPr>
        <p:spPr>
          <a:xfrm>
            <a:off x="262558" y="5863342"/>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小标题领起的内容之一，就是对个性内涵的一种肤浅理解。</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0481009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032" y="44624"/>
            <a:ext cx="11305256" cy="5909310"/>
          </a:xfrm>
          <a:prstGeom prst="rect">
            <a:avLst/>
          </a:prstGeom>
          <a:noFill/>
        </p:spPr>
        <p:txBody>
          <a:bodyPr wrap="square" rtlCol="0">
            <a:spAutoFit/>
          </a:bodyPr>
          <a:lstStyle/>
          <a:p>
            <a:pPr algn="ctr">
              <a:lnSpc>
                <a:spcPct val="150000"/>
              </a:lnSpc>
              <a:spcAft>
                <a:spcPts val="0"/>
              </a:spcAft>
            </a:pPr>
            <a:r>
              <a:rPr lang="zh-CN" altLang="zh-CN" sz="2800" b="1" kern="100" dirty="0">
                <a:latin typeface="Times New Roman"/>
                <a:ea typeface="华文细黑"/>
                <a:cs typeface="Times New Roman"/>
              </a:rPr>
              <a:t>标签二：个性就是谈吐散漫？</a:t>
            </a:r>
            <a:endParaRPr lang="zh-CN" altLang="zh-CN" sz="1050" b="1" kern="100" dirty="0">
              <a:latin typeface="宋体"/>
              <a:cs typeface="Courier New"/>
            </a:endParaRPr>
          </a:p>
          <a:p>
            <a:pPr indent="711200" algn="just">
              <a:lnSpc>
                <a:spcPct val="150000"/>
              </a:lnSpc>
              <a:spcAft>
                <a:spcPts val="0"/>
              </a:spcAft>
            </a:pPr>
            <a:r>
              <a:rPr lang="zh-CN" altLang="zh-CN" sz="2800" kern="100" spc="-100" dirty="0">
                <a:latin typeface="Times New Roman"/>
                <a:ea typeface="华文细黑"/>
                <a:cs typeface="Times New Roman"/>
              </a:rPr>
              <a:t>二十一世纪了，个性就像春天苗儿，疯长疯长地，在各行各业蔓延开来。见到老人，不叫</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大爷</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了，改称</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老头</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了；见到姑娘，不叫</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小姐</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了，改称</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美女</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了；见到班主任，不叫老师了，改称</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老班</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了。称呼改了，变了味儿了，听着挺时新的，后味儿却透着难以言说的散漫和不尊重。音韵流转得那么美的汉语词汇，愣是搞成了奇腔怪调。散漫的谈吐反以个性的帽子穿梭在人群中，如若你不找一顶戴着，还有人批评你落伍了，跟不上时代了，严重者便给你扣上没有个性的破帽子。谈吐散漫了，惊天笑话不断，那魅力无边的汉语言文字就这样被个性散漫掉了吗？</a:t>
            </a:r>
            <a:endParaRPr lang="zh-CN" altLang="zh-CN" sz="1050" kern="100" spc="-100" dirty="0">
              <a:effectLst/>
              <a:latin typeface="宋体"/>
              <a:cs typeface="Courier New"/>
            </a:endParaRPr>
          </a:p>
        </p:txBody>
      </p:sp>
      <p:sp>
        <p:nvSpPr>
          <p:cNvPr id="3" name="TextBox 2"/>
          <p:cNvSpPr txBox="1"/>
          <p:nvPr/>
        </p:nvSpPr>
        <p:spPr>
          <a:xfrm>
            <a:off x="253032" y="5849705"/>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肤浅理解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个性</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含义的表现之二。</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9818129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1307" y="332656"/>
            <a:ext cx="11305256" cy="5262979"/>
          </a:xfrm>
          <a:prstGeom prst="rect">
            <a:avLst/>
          </a:prstGeom>
          <a:noFill/>
        </p:spPr>
        <p:txBody>
          <a:bodyPr wrap="square" rtlCol="0">
            <a:spAutoFit/>
          </a:bodyPr>
          <a:lstStyle/>
          <a:p>
            <a:pPr algn="ctr">
              <a:lnSpc>
                <a:spcPct val="150000"/>
              </a:lnSpc>
              <a:spcAft>
                <a:spcPts val="0"/>
              </a:spcAft>
            </a:pPr>
            <a:r>
              <a:rPr lang="zh-CN" altLang="zh-CN" sz="2800" b="1" kern="100" dirty="0">
                <a:latin typeface="Times New Roman"/>
                <a:ea typeface="华文细黑"/>
                <a:cs typeface="Times New Roman"/>
              </a:rPr>
              <a:t>标签三：个性就是行为出位？</a:t>
            </a:r>
            <a:endParaRPr lang="zh-CN" altLang="zh-CN" sz="1050" b="1"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若论青年中翘楚，郭敬明必然是很多年轻人的偶像，文采了得，谈吐了得，打扮了得，行为更了得。最出位的莫过于受到舆论批判的电影《小时代》，片中那些青年男女在灯红酒绿生活中的出位行为，仿佛都刻满了郭敬明的影子。这个曾经的校园才子，因为抄袭事件而备受世人诟病的青年才俊，处处显现出自己个性张扬的一面，似乎自我感觉已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集三千宠爱于一身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的王者。可惜了，这样的光环只能是昙花一现。是时候好好深思一下什么才是真正的个性了。</a:t>
            </a:r>
            <a:endParaRPr lang="zh-CN" altLang="zh-CN" sz="1050" kern="100" dirty="0">
              <a:effectLst/>
              <a:latin typeface="宋体"/>
              <a:cs typeface="Courier New"/>
            </a:endParaRPr>
          </a:p>
        </p:txBody>
      </p:sp>
      <p:sp>
        <p:nvSpPr>
          <p:cNvPr id="3" name="TextBox 2"/>
          <p:cNvSpPr txBox="1"/>
          <p:nvPr/>
        </p:nvSpPr>
        <p:spPr>
          <a:xfrm>
            <a:off x="311307" y="5505044"/>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肤浅理解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个性</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含义的表现之三。</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5144726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032" y="540675"/>
            <a:ext cx="11515037" cy="259506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个性究竟是什么？不是给头发变个色，也不是给衣服破个洞，更不是像洪素珠一样处处谈吐散漫、行为出位。当然我们并不拒绝那些透出时代气息的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，毕竟每个人有每个人的审美，但如果因之而突破生活的底线，恐怕就只能是浅薄无知了。</a:t>
            </a:r>
            <a:endParaRPr lang="zh-CN" altLang="zh-CN" sz="1050" kern="100" dirty="0">
              <a:effectLst/>
              <a:latin typeface="宋体"/>
              <a:cs typeface="Courier New"/>
            </a:endParaRPr>
          </a:p>
        </p:txBody>
      </p:sp>
      <p:sp>
        <p:nvSpPr>
          <p:cNvPr id="3" name="TextBox 2"/>
          <p:cNvSpPr txBox="1"/>
          <p:nvPr/>
        </p:nvSpPr>
        <p:spPr>
          <a:xfrm>
            <a:off x="253032" y="3212976"/>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对前面三种</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个性</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含义理解进行一一否定。</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
        <p:nvSpPr>
          <p:cNvPr id="6" name="TextBox 5"/>
          <p:cNvSpPr txBox="1"/>
          <p:nvPr/>
        </p:nvSpPr>
        <p:spPr>
          <a:xfrm>
            <a:off x="253032" y="3926792"/>
            <a:ext cx="11515037" cy="1302408"/>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个性是什么？不是外表，是内在；不是金钱和掌声，是价值和文化；不是敷衍，是一种塑造自我、引领时代风尚的精气神！</a:t>
            </a:r>
            <a:endParaRPr lang="zh-CN" altLang="zh-CN" sz="1050" kern="100" dirty="0">
              <a:effectLst/>
              <a:latin typeface="宋体"/>
              <a:cs typeface="Courier New"/>
            </a:endParaRPr>
          </a:p>
        </p:txBody>
      </p:sp>
      <p:sp>
        <p:nvSpPr>
          <p:cNvPr id="7" name="TextBox 6"/>
          <p:cNvSpPr txBox="1"/>
          <p:nvPr/>
        </p:nvSpPr>
        <p:spPr>
          <a:xfrm>
            <a:off x="253032" y="5293203"/>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结尾点出对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个性</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含义真正的、深刻的理解，卒章显志。</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648601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0" end="0"/>
                                            </p:txEl>
                                          </p:spTgt>
                                        </p:tgtEl>
                                      </p:cBhvr>
                                    </p:animEffect>
                                    <p:set>
                                      <p:cBhvr>
                                        <p:cTn id="17" dur="1" fill="hold">
                                          <p:stCondLst>
                                            <p:cond delay="499"/>
                                          </p:stCondLst>
                                        </p:cTn>
                                        <p:tgtEl>
                                          <p:spTgt spid="7">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0" end="0"/>
                                            </p:txEl>
                                          </p:spTgt>
                                        </p:tgtEl>
                                      </p:cBhvr>
                                    </p:animEffect>
                                    <p:set>
                                      <p:cBhvr>
                                        <p:cTn id="20"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P spid="7" grpId="0"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1932</TotalTime>
  <Words>4452</Words>
  <Application>Microsoft Office PowerPoint</Application>
  <PresentationFormat>自定义</PresentationFormat>
  <Paragraphs>114</Paragraphs>
  <Slides>36</Slides>
  <Notes>0</Notes>
  <HiddenSlides>4</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593</cp:revision>
  <dcterms:created xsi:type="dcterms:W3CDTF">2016-03-28T08:27:22Z</dcterms:created>
  <dcterms:modified xsi:type="dcterms:W3CDTF">2016-11-23T02:41:51Z</dcterms:modified>
</cp:coreProperties>
</file>