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2"/>
  </p:sldMasterIdLst>
  <p:notesMasterIdLst>
    <p:notesMasterId r:id="rId38"/>
  </p:notesMasterIdLst>
  <p:handoutMasterIdLst>
    <p:handoutMasterId r:id="rId39"/>
  </p:handoutMasterIdLst>
  <p:sldIdLst>
    <p:sldId id="307" r:id="rId3"/>
    <p:sldId id="431" r:id="rId4"/>
    <p:sldId id="412" r:id="rId5"/>
    <p:sldId id="413" r:id="rId6"/>
    <p:sldId id="411" r:id="rId7"/>
    <p:sldId id="612" r:id="rId8"/>
    <p:sldId id="553" r:id="rId9"/>
    <p:sldId id="580" r:id="rId10"/>
    <p:sldId id="616" r:id="rId11"/>
    <p:sldId id="610" r:id="rId12"/>
    <p:sldId id="598" r:id="rId13"/>
    <p:sldId id="601" r:id="rId14"/>
    <p:sldId id="602" r:id="rId15"/>
    <p:sldId id="613" r:id="rId16"/>
    <p:sldId id="614" r:id="rId17"/>
    <p:sldId id="621" r:id="rId18"/>
    <p:sldId id="603" r:id="rId19"/>
    <p:sldId id="258" r:id="rId20"/>
    <p:sldId id="615" r:id="rId21"/>
    <p:sldId id="364" r:id="rId22"/>
    <p:sldId id="1058" r:id="rId23"/>
    <p:sldId id="1050" r:id="rId24"/>
    <p:sldId id="622" r:id="rId25"/>
    <p:sldId id="624" r:id="rId26"/>
    <p:sldId id="604" r:id="rId27"/>
    <p:sldId id="623" r:id="rId28"/>
    <p:sldId id="607" r:id="rId29"/>
    <p:sldId id="608" r:id="rId30"/>
    <p:sldId id="1040" r:id="rId31"/>
    <p:sldId id="1041" r:id="rId32"/>
    <p:sldId id="609" r:id="rId33"/>
    <p:sldId id="611" r:id="rId34"/>
    <p:sldId id="409" r:id="rId35"/>
    <p:sldId id="410" r:id="rId36"/>
    <p:sldId id="430" r:id="rId37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72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58D2EC-BCD6-4C57-9B0E-B75E493D65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74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08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36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21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359295-6CAF-468F-859D-624A57E946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algn="ctr"/>
        </p:spPr>
      </p:sp>
      <p:sp>
        <p:nvSpPr>
          <p:cNvPr id="38915" name="备注占位符 2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67FEB72-CA9B-46A3-9A0A-B74DABD65D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1E8942-FF9A-4FCD-ABAA-E73EC3F641E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 eaLnBrk="1" hangingPunct="1">
              <a:buSzTx/>
            </a:pPr>
            <a:fld id="{55BAA374-9575-4993-B2A3-B35F7F3AB202}" type="slidenum">
              <a:rPr lang="zh-CN" altLang="en-US" sz="1200" b="0"/>
              <a:pPr algn="r" eaLnBrk="1" hangingPunct="1">
                <a:buSzTx/>
              </a:pPr>
              <a:t>29</a:t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7A0D56-E240-43C0-93DD-8498D4D8FA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algn="ctr"/>
        </p:spPr>
      </p:sp>
      <p:sp>
        <p:nvSpPr>
          <p:cNvPr id="40963" name="备注占位符 2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FF3AED7-5488-4059-8DFC-97B425AC1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096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295179D-800E-412B-95D6-A23F89FDA67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 eaLnBrk="1" hangingPunct="1">
              <a:buSzTx/>
            </a:pPr>
            <a:fld id="{B2B0C351-9994-4CC1-AE9E-309CE7D60760}" type="slidenum">
              <a:rPr lang="zh-CN" altLang="en-US" sz="1200" b="0"/>
              <a:pPr algn="r" eaLnBrk="1" hangingPunct="1">
                <a:buSzTx/>
              </a:pPr>
              <a:t>30</a:t>
            </a:fld>
            <a:endParaRPr lang="zh-CN" altLang="en-US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1364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35900" y="135000"/>
            <a:ext cx="8872200" cy="48735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26994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35900" y="135000"/>
            <a:ext cx="8872200" cy="48735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4604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6645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9971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915604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80336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8598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23722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41025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08091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3247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73520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2021-11-11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57251"/>
            <a:ext cx="7886700" cy="37754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t>2021-11-11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再 见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93" r:id="rId3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1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Layout" Target="../slideLayouts/slideLayout32.xml"/><Relationship Id="rId7" Type="http://schemas.openxmlformats.org/officeDocument/2006/relationships/oleObject" Target="../embeddings/oleObject2.bin"/><Relationship Id="rId2" Type="http://schemas.openxmlformats.org/officeDocument/2006/relationships/tags" Target="../tags/tag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6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39818" y="1303249"/>
            <a:ext cx="3856117" cy="191657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印品黑体" panose="00000500000000000000" pitchFamily="2" charset="-122"/>
              <a:ea typeface="宋体" panose="02010600030101010101" pitchFamily="2" charset="-122"/>
              <a:cs typeface="Arial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3885685" y="926829"/>
            <a:ext cx="5118497" cy="2530154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印品黑体" panose="00000500000000000000" pitchFamily="2" charset="-122"/>
              <a:ea typeface="宋体" panose="02010600030101010101" pitchFamily="2" charset="-122"/>
              <a:cs typeface="Arial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566423" y="2191905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    迷娘（之一）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308165" y="1473817"/>
            <a:ext cx="28251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部编版高中语文选择性必修中册</a:t>
            </a: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16084" y="1203598"/>
            <a:ext cx="8164363" cy="361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325120">
              <a:lnSpc>
                <a:spcPct val="150000"/>
              </a:lnSpc>
            </a:pP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 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是歌德创作的自传体长篇小说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的第一部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麦斯特的学习时代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中的人物迷娘歌唱的一首插曲。</a:t>
            </a:r>
          </a:p>
          <a:p>
            <a:pPr indent="325120">
              <a:lnSpc>
                <a:spcPct val="150000"/>
              </a:lnSpc>
            </a:pPr>
            <a:r>
              <a:rPr lang="zh-CN" altLang="en-US" sz="1705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迷娘是马戏团里一个走钢丝的演员，后来被主人公威廉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赎买，收留在身边，是小说中最动人的人物。她性格内向、身体瘦弱，却有着迷一样的性格魅力。她出生于意大利，是一个私生子，很小的时候就被人诱拐到德国，过着饥寒交迫、颠沛流离的生活，后来被威廉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麦斯特收留。迷娘自从遇到麦斯特，便过上了最美好最幸福的日子，并且强烈地爱上了麦斯特。可是由于疾病，她不久就去世了。她一直怀念自己的故土意大利。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  <a:r>
              <a:rPr lang="en-US" altLang="zh-CN" sz="1705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  <a:t>就是在这样的背景下产生的一首委婉优美的诗歌。 </a:t>
            </a:r>
            <a:br>
              <a:rPr lang="zh-CN" altLang="en-US" sz="1705" b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1705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自我研习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4375" y="693049"/>
            <a:ext cx="1389543" cy="464467"/>
            <a:chOff x="0" y="0"/>
            <a:chExt cx="2695416" cy="679517"/>
          </a:xfrm>
        </p:grpSpPr>
        <p:pic>
          <p:nvPicPr>
            <p:cNvPr id="5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695416" cy="679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78437" y="10223"/>
              <a:ext cx="2391618" cy="540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作品介绍</a:t>
              </a: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5" descr="XH0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771550"/>
            <a:ext cx="1090922" cy="152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251520" y="737402"/>
            <a:ext cx="2916204" cy="343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迷娘曲（之一）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         歌 德 </a:t>
            </a:r>
            <a:endParaRPr lang="en-US" altLang="zh-CN" sz="142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桃金娘静立，月桂梢头高昂，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你可知道哪地方？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088007" y="1977913"/>
            <a:ext cx="292415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你可知道那所房子，圆柱成行，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厅堂辉煌，居室宽敞明亮，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大理石立像凝望着我：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人们把你怎么了，可怜的姑娘？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12160" y="2174425"/>
            <a:ext cx="3581303" cy="302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你知道吗？那云径和山岗？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驴儿在雾中觅路前行，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岩洞里有古老龙种的行藏，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你可知道那座山岗？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我愿跟随你，父亲啊，随你前往！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再读诗歌 </a:t>
            </a:r>
          </a:p>
        </p:txBody>
      </p:sp>
      <p:pic>
        <p:nvPicPr>
          <p:cNvPr id="2" name="【情境课文】《迷娘》朗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7582" y="1071932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4326" y="3038158"/>
            <a:ext cx="5900165" cy="1335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056339" y="1491630"/>
            <a:ext cx="6900037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1547664" y="1580897"/>
            <a:ext cx="6469691" cy="37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990"/>
              <a:t>1.</a:t>
            </a:r>
            <a:r>
              <a:rPr lang="zh-CN" altLang="en-US" sz="1990"/>
              <a:t>全诗各章节的内容分别是什么？你是怎么理解的？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7961" y="830812"/>
            <a:ext cx="1177591" cy="38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探究任务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36757" y="4073127"/>
            <a:ext cx="1299419" cy="38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鉴赏方法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699869" y="3031371"/>
            <a:ext cx="5743550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en-US" altLang="zh-CN" sz="1600"/>
              <a:t> </a:t>
            </a:r>
            <a:r>
              <a:rPr lang="zh-CN" altLang="en-US" sz="1600"/>
              <a:t>（</a:t>
            </a:r>
            <a:r>
              <a:rPr lang="en-US" altLang="zh-CN" sz="1600"/>
              <a:t>1</a:t>
            </a:r>
            <a:r>
              <a:rPr lang="zh-CN" altLang="en-US" sz="1600"/>
              <a:t>）抓意象，通过意象来体会诗人寄予的思想感情。 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710941" y="3443699"/>
            <a:ext cx="5743550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en-US" altLang="zh-CN" sz="1600"/>
              <a:t> </a:t>
            </a:r>
            <a:r>
              <a:rPr lang="zh-CN" altLang="en-US" sz="1600"/>
              <a:t>（</a:t>
            </a:r>
            <a:r>
              <a:rPr lang="en-US" altLang="zh-CN" sz="1600"/>
              <a:t>2</a:t>
            </a:r>
            <a:r>
              <a:rPr lang="zh-CN" altLang="en-US" sz="1600"/>
              <a:t>）感意境，通过意象营造的整体意境来感受氛围。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692791" y="3857678"/>
            <a:ext cx="5743550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en-US" altLang="zh-CN" sz="1600"/>
              <a:t> </a:t>
            </a:r>
            <a:r>
              <a:rPr lang="zh-CN" altLang="en-US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）品意蕴，体会诗歌中渗透的理性内涵。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Text Box 3"/>
          <p:cNvSpPr txBox="1">
            <a:spLocks noChangeArrowheads="1"/>
          </p:cNvSpPr>
          <p:nvPr/>
        </p:nvSpPr>
        <p:spPr bwMode="auto">
          <a:xfrm>
            <a:off x="1069488" y="4402851"/>
            <a:ext cx="7771745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色彩浓艳、画面鲜明的南国风光，意大利的美丽景色，表达了对故乡的强烈思念。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69493" y="857486"/>
            <a:ext cx="1358291" cy="349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/>
              <a:t>第一章节：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069488" y="1563638"/>
            <a:ext cx="291620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桃金娘静立，月桂梢头高昂，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你可知道那地方？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087" y="1570881"/>
            <a:ext cx="1901541" cy="1239523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95797" y="2758423"/>
            <a:ext cx="1008112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/>
              <a:t> 桃金娘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267744" y="2211710"/>
            <a:ext cx="5760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87624" y="2571750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63079" y="2571750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87624" y="321982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267744" y="321176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87624" y="2906032"/>
            <a:ext cx="2880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183197" y="2906032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315023" y="3421327"/>
            <a:ext cx="15696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为维纳斯的神树，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象征着爱情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548" y="1563638"/>
            <a:ext cx="1792211" cy="1327999"/>
          </a:xfrm>
          <a:prstGeom prst="rect">
            <a:avLst/>
          </a:prstGeom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7380345" y="2861819"/>
            <a:ext cx="1008112" cy="42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/>
              <a:t> 月桂树</a:t>
            </a:r>
          </a:p>
        </p:txBody>
      </p:sp>
      <p:sp>
        <p:nvSpPr>
          <p:cNvPr id="23" name="矩形 22"/>
          <p:cNvSpPr/>
          <p:nvPr/>
        </p:nvSpPr>
        <p:spPr>
          <a:xfrm>
            <a:off x="7303665" y="3501664"/>
            <a:ext cx="130997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阿波罗的神树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象征光明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/>
      <p:bldP spid="7" grpId="0" animBg="1"/>
      <p:bldP spid="1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8" name="Text Box 4"/>
          <p:cNvSpPr txBox="1">
            <a:spLocks noChangeArrowheads="1"/>
          </p:cNvSpPr>
          <p:nvPr/>
        </p:nvSpPr>
        <p:spPr bwMode="auto">
          <a:xfrm>
            <a:off x="4283968" y="3496771"/>
            <a:ext cx="4353582" cy="131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defTabSz="1012825">
              <a:defRPr sz="1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    意大利的典型建筑特点，富丽堂皇，气派典雅。这是迷娘幼年时生活的环境，思乡的感情也更加强烈。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69493" y="857485"/>
            <a:ext cx="1214275" cy="349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/>
              <a:t>第二章节：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971600" y="1923678"/>
            <a:ext cx="2924154" cy="23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你可知道那所房子，圆柱成行，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厅堂辉煌，居室宽敞明亮，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大理石立像凝望着我：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人们把你怎么了，可怜的姑娘？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 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699792" y="2283718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15616" y="2571750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15616" y="2931790"/>
            <a:ext cx="6967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009" y="1034590"/>
            <a:ext cx="2516924" cy="159926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65915" y="2139702"/>
            <a:ext cx="2188504" cy="1224137"/>
            <a:chOff x="4065915" y="2139702"/>
            <a:chExt cx="2188504" cy="1224137"/>
          </a:xfrm>
        </p:grpSpPr>
        <p:sp>
          <p:nvSpPr>
            <p:cNvPr id="2" name="矩形 1"/>
            <p:cNvSpPr/>
            <p:nvPr/>
          </p:nvSpPr>
          <p:spPr>
            <a:xfrm>
              <a:off x="4065915" y="2139702"/>
              <a:ext cx="2188504" cy="114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    大理石雕塑仿佛也被迷娘的身世所打动，深情地加以慰问。</a:t>
              </a: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4065915" y="2139703"/>
              <a:ext cx="2090261" cy="1224136"/>
            </a:xfrm>
            <a:prstGeom prst="wedgeRoundRectCallout">
              <a:avLst>
                <a:gd name="adj1" fmla="val -61276"/>
                <a:gd name="adj2" fmla="val 21559"/>
                <a:gd name="adj3" fmla="val 16667"/>
              </a:avLst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8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9" name="Text Box 5"/>
          <p:cNvSpPr txBox="1">
            <a:spLocks noChangeArrowheads="1"/>
          </p:cNvSpPr>
          <p:nvPr/>
        </p:nvSpPr>
        <p:spPr bwMode="auto">
          <a:xfrm>
            <a:off x="4860032" y="3363838"/>
            <a:ext cx="4001809" cy="118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defTabSz="1012825">
              <a:defRPr sz="1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    道路景象，神秘而险峻，这应是迷娘离开祖国的道路，被诱拐到德国时所走过的路，也是她回归故园的道路。</a:t>
            </a: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69493" y="857485"/>
            <a:ext cx="1286283" cy="349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/>
              <a:t>第三章节：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45351" y="1762962"/>
            <a:ext cx="3024336" cy="265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你知道吗？那云径和山岗？ 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驴儿在雾中觅路前行， 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岩洞里有古老龙种的行藏， 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 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你可知道那座山岗？ 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</a:t>
            </a:r>
            <a:b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我愿跟随你，父亲啊，随你前往！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420911" y="2139702"/>
            <a:ext cx="998961" cy="389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379095" y="2499742"/>
            <a:ext cx="1680737" cy="33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380381" y="2855891"/>
            <a:ext cx="1680737" cy="33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379095" y="3214513"/>
            <a:ext cx="1680737" cy="335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345704"/>
            <a:ext cx="3336032" cy="182960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290165" y="2925734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284602" y="2574218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07020" y="2545179"/>
            <a:ext cx="813371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93461" y="2173775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264356" y="2913382"/>
            <a:ext cx="427118" cy="3269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9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56339" y="1491630"/>
            <a:ext cx="4235741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642" name="Text Box 2"/>
          <p:cNvSpPr txBox="1">
            <a:spLocks noChangeArrowheads="1"/>
          </p:cNvSpPr>
          <p:nvPr/>
        </p:nvSpPr>
        <p:spPr bwMode="auto">
          <a:xfrm>
            <a:off x="1269925" y="1590293"/>
            <a:ext cx="3734124" cy="37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990"/>
              <a:t>1.</a:t>
            </a:r>
            <a:r>
              <a:rPr lang="zh-CN" altLang="en-US" sz="1990"/>
              <a:t>全诗的内容结构有什么特点？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7961" y="830812"/>
            <a:ext cx="1177591" cy="38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探究任务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32197" y="2801423"/>
            <a:ext cx="5051971" cy="154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indent="457200" defTabSz="1012825">
              <a:lnSpc>
                <a:spcPct val="150000"/>
              </a:lnSpc>
              <a:defRPr kumimoji="0" sz="20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506730" defTabSz="1012825">
              <a:defRPr kumimoji="1" sz="2400"/>
            </a:lvl2pPr>
            <a:lvl3pPr marL="1012825" defTabSz="1012825">
              <a:defRPr kumimoji="1" sz="2400"/>
            </a:lvl3pPr>
            <a:lvl4pPr marL="1519555" defTabSz="1012825">
              <a:defRPr kumimoji="1" sz="2400"/>
            </a:lvl4pPr>
            <a:lvl5pPr marL="2024380" defTabSz="1012825">
              <a:defRPr kumimoji="1" sz="2400"/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/>
            </a:lvl9pPr>
          </a:lstStyle>
          <a:p>
            <a:pPr indent="0"/>
            <a:r>
              <a:rPr lang="zh-CN" altLang="en-US" sz="1600"/>
              <a:t>这首诗共三节，每一节都由正歌和副歌组成。</a:t>
            </a:r>
          </a:p>
          <a:p>
            <a:pPr indent="0"/>
            <a:r>
              <a:rPr lang="zh-CN" altLang="en-US" sz="1600"/>
              <a:t>第一节正歌部分，表现了故国意大利的美好景物。</a:t>
            </a:r>
          </a:p>
          <a:p>
            <a:pPr indent="0"/>
            <a:r>
              <a:rPr lang="zh-CN" altLang="en-US" sz="1600"/>
              <a:t>第二节正歌部分，描述了迷娘幼年生活的房子。</a:t>
            </a:r>
          </a:p>
          <a:p>
            <a:pPr indent="0"/>
            <a:r>
              <a:rPr lang="zh-CN" altLang="en-US" sz="1600"/>
              <a:t>第三节正歌部分，描述了迷娘被拐到德国的沿途风景。</a:t>
            </a:r>
          </a:p>
        </p:txBody>
      </p:sp>
      <p:sp>
        <p:nvSpPr>
          <p:cNvPr id="8" name="矩形 7"/>
          <p:cNvSpPr/>
          <p:nvPr/>
        </p:nvSpPr>
        <p:spPr>
          <a:xfrm>
            <a:off x="6516216" y="3075806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正歌部分借助不同场景的描述，表现了迷娘对故国的热爱与思念。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04446" y="2029030"/>
            <a:ext cx="3079254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/>
              <a:t>正歌表现故国意大利的优美。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619672" y="1203598"/>
            <a:ext cx="291620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桃金娘静立，月桂梢头高昂，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你可知道那地方？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731372" y="3071059"/>
            <a:ext cx="3511302" cy="9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/>
              <a:t>副歌又是催促又是呼唤，把这种无法自抑的感情推向极致。</a:t>
            </a:r>
          </a:p>
        </p:txBody>
      </p:sp>
      <p:sp>
        <p:nvSpPr>
          <p:cNvPr id="2" name="右大括号 1"/>
          <p:cNvSpPr/>
          <p:nvPr/>
        </p:nvSpPr>
        <p:spPr>
          <a:xfrm>
            <a:off x="4316414" y="1550925"/>
            <a:ext cx="288032" cy="1379385"/>
          </a:xfrm>
          <a:prstGeom prst="rightBrace">
            <a:avLst>
              <a:gd name="adj1" fmla="val 2420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/>
          <p:cNvSpPr/>
          <p:nvPr/>
        </p:nvSpPr>
        <p:spPr>
          <a:xfrm>
            <a:off x="4354137" y="3277637"/>
            <a:ext cx="212586" cy="490471"/>
          </a:xfrm>
          <a:prstGeom prst="rightBrace">
            <a:avLst>
              <a:gd name="adj1" fmla="val 2420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770E146-8490-4632-9B9A-F7DCB763AA00}"/>
              </a:ext>
            </a:extLst>
          </p:cNvPr>
          <p:cNvSpPr/>
          <p:nvPr/>
        </p:nvSpPr>
        <p:spPr>
          <a:xfrm>
            <a:off x="293491" y="712860"/>
            <a:ext cx="8557019" cy="1487933"/>
          </a:xfrm>
          <a:prstGeom prst="rect">
            <a:avLst/>
          </a:prstGeom>
        </p:spPr>
        <p:txBody>
          <a:bodyPr wrap="square" lIns="91403" tIns="45701" rIns="91403" bIns="45701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099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493" algn="just">
              <a:lnSpc>
                <a:spcPct val="150000"/>
              </a:lnSpc>
            </a:pPr>
            <a:endParaRPr lang="en-US" altLang="zh-CN" sz="2099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34493" algn="just">
              <a:lnSpc>
                <a:spcPct val="150000"/>
              </a:lnSpc>
            </a:pPr>
            <a:endParaRPr lang="en-US" altLang="zh-CN" sz="2099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574" y="258513"/>
            <a:ext cx="109837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sz="1013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05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7511CF8-C2B6-432A-A74F-CB7360FEF8D4}"/>
              </a:ext>
            </a:extLst>
          </p:cNvPr>
          <p:cNvSpPr/>
          <p:nvPr/>
        </p:nvSpPr>
        <p:spPr>
          <a:xfrm>
            <a:off x="427645" y="46290"/>
            <a:ext cx="8192502" cy="26010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迷娘</a:t>
            </a: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之一</a:t>
            </a:r>
            <a:r>
              <a:rPr lang="en-US" altLang="zh-CN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)》</a:t>
            </a:r>
            <a:r>
              <a:rPr lang="zh-CN" altLang="en-US" sz="18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，将下面图中①～③处补充完整。</a:t>
            </a:r>
          </a:p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65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S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AFCEC6-E8DF-4A8A-8DD7-12E609950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2960" y="1869835"/>
            <a:ext cx="5298082" cy="311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82AFCB-218B-4167-9A7D-4901485A15FC}"/>
              </a:ext>
            </a:extLst>
          </p:cNvPr>
          <p:cNvSpPr/>
          <p:nvPr/>
        </p:nvSpPr>
        <p:spPr>
          <a:xfrm>
            <a:off x="2163946" y="2651616"/>
            <a:ext cx="144321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500" kern="100" spc="-98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故国美好的景物</a:t>
            </a:r>
            <a:endParaRPr lang="zh-CN" altLang="en-US" sz="1500" spc="-98">
              <a:solidFill>
                <a:srgbClr val="C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99ED981-CF6E-4D41-9190-F7E0CDEAA3D3}"/>
              </a:ext>
            </a:extLst>
          </p:cNvPr>
          <p:cNvSpPr/>
          <p:nvPr/>
        </p:nvSpPr>
        <p:spPr>
          <a:xfrm>
            <a:off x="3816092" y="4317402"/>
            <a:ext cx="15118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15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对家乡的强烈思念</a:t>
            </a:r>
            <a:endParaRPr lang="zh-CN" altLang="en-US" sz="15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CFFB8C-355F-4E6B-BAA3-309153D640E2}"/>
              </a:ext>
            </a:extLst>
          </p:cNvPr>
          <p:cNvSpPr/>
          <p:nvPr/>
        </p:nvSpPr>
        <p:spPr>
          <a:xfrm>
            <a:off x="5656089" y="3245544"/>
            <a:ext cx="159729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kern="100" spc="-75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1500" kern="100" spc="-75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云径、山冈、岩洞、危崖、瀑布</a:t>
            </a:r>
            <a:endParaRPr lang="zh-CN" altLang="en-US" sz="1500" kern="100" spc="-75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52450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2464" y="865457"/>
            <a:ext cx="4465002" cy="576064"/>
            <a:chOff x="1102464" y="865457"/>
            <a:chExt cx="4465002" cy="576064"/>
          </a:xfrm>
        </p:grpSpPr>
        <p:sp>
          <p:nvSpPr>
            <p:cNvPr id="7" name="圆角矩形 6"/>
            <p:cNvSpPr/>
            <p:nvPr/>
          </p:nvSpPr>
          <p:spPr>
            <a:xfrm>
              <a:off x="1102464" y="865457"/>
              <a:ext cx="4235741" cy="57606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690" name="Text Box 2"/>
            <p:cNvSpPr txBox="1">
              <a:spLocks noChangeArrowheads="1"/>
            </p:cNvSpPr>
            <p:nvPr/>
          </p:nvSpPr>
          <p:spPr bwMode="auto">
            <a:xfrm>
              <a:off x="1340288" y="994015"/>
              <a:ext cx="4227178" cy="349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1926" tIns="35963" rIns="71926" bIns="35963">
              <a:spAutoFit/>
            </a:bodyPr>
            <a:lstStyle>
              <a:defPPr>
                <a:defRPr lang="zh-CN"/>
              </a:defPPr>
              <a:lvl1pPr defTabSz="1012825">
                <a:defRPr sz="1990" b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defTabSz="1012825">
                <a:defRPr>
                  <a:solidFill>
                    <a:schemeClr val="tx1"/>
                  </a:solidFill>
                </a:defRPr>
              </a:lvl2pPr>
              <a:lvl3pPr marL="1143000" indent="-228600" defTabSz="1012825">
                <a:defRPr>
                  <a:solidFill>
                    <a:schemeClr val="tx1"/>
                  </a:solidFill>
                </a:defRPr>
              </a:lvl3pPr>
              <a:lvl4pPr marL="1600200" indent="-228600" defTabSz="1012825">
                <a:defRPr>
                  <a:solidFill>
                    <a:schemeClr val="tx1"/>
                  </a:solidFill>
                </a:defRPr>
              </a:lvl4pPr>
              <a:lvl5pPr marL="2057400" indent="-228600" defTabSz="1012825">
                <a:defRPr>
                  <a:solidFill>
                    <a:schemeClr val="tx1"/>
                  </a:solidFill>
                </a:defRPr>
              </a:lvl5pPr>
              <a:lvl6pPr marL="25146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/>
                <a:t>2.</a:t>
              </a:r>
              <a:r>
                <a:rPr lang="zh-CN" altLang="en-US" sz="1800"/>
                <a:t>全诗的主要采用了哪些艺术手法的？</a:t>
              </a:r>
            </a:p>
          </p:txBody>
        </p:sp>
      </p:grp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323365" y="1658121"/>
            <a:ext cx="5976664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en-US" altLang="zh-CN" sz="1800">
                <a:solidFill>
                  <a:srgbClr val="FF0000"/>
                </a:solidFill>
              </a:rPr>
              <a:t> </a:t>
            </a:r>
            <a:r>
              <a:rPr lang="zh-CN" altLang="en-US" sz="1800">
                <a:solidFill>
                  <a:srgbClr val="FF0000"/>
                </a:solidFill>
              </a:rPr>
              <a:t>这首诗的最大特点是运用了复沓叠唱的艺术技巧 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25296" y="2139702"/>
            <a:ext cx="7615758" cy="191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/>
              <a:t>     三节正歌第一句开头和第五句都采用了诗句反复的手法，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“你可知道”</a:t>
            </a:r>
            <a:r>
              <a:rPr lang="zh-CN" altLang="en-US" sz="1600"/>
              <a:t>加强了询问力量，增大了想念的程度。</a:t>
            </a:r>
            <a:endParaRPr lang="en-US" altLang="zh-CN" sz="1600"/>
          </a:p>
          <a:p>
            <a:pPr>
              <a:lnSpc>
                <a:spcPct val="150000"/>
              </a:lnSpc>
            </a:pPr>
            <a:r>
              <a:rPr lang="en-US" altLang="zh-CN" sz="1600"/>
              <a:t>     </a:t>
            </a:r>
            <a:r>
              <a:rPr lang="zh-CN" altLang="en-US" sz="1600"/>
              <a:t>副歌部分采用了基本相同的架构句式，只在个别关键的地方替换一两个字，不仅使诗歌的思想内涵增大，使诗歌所表达的感情更加热切和复杂，而且使诗歌具有音乐复唱的旋律美感，增强了诗歌的抒情性和艺术感染力。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80112" y="4292693"/>
            <a:ext cx="3021393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</a:rPr>
              <a:t>类似</a:t>
            </a:r>
            <a:r>
              <a:rPr lang="en-US" altLang="zh-CN" sz="1800">
                <a:solidFill>
                  <a:srgbClr val="FF0000"/>
                </a:solidFill>
              </a:rPr>
              <a:t>《</a:t>
            </a:r>
            <a:r>
              <a:rPr lang="zh-CN" altLang="en-US" sz="1800">
                <a:solidFill>
                  <a:srgbClr val="FF0000"/>
                </a:solidFill>
              </a:rPr>
              <a:t>诗经</a:t>
            </a:r>
            <a:r>
              <a:rPr lang="en-US" altLang="zh-CN" sz="1800">
                <a:solidFill>
                  <a:srgbClr val="FF0000"/>
                </a:solidFill>
              </a:rPr>
              <a:t>》</a:t>
            </a:r>
            <a:r>
              <a:rPr lang="zh-CN" altLang="en-US" sz="1800">
                <a:solidFill>
                  <a:srgbClr val="FF0000"/>
                </a:solidFill>
              </a:rPr>
              <a:t>中的重章叠句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8119" y="138112"/>
            <a:ext cx="8768239" cy="4819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40068" algn="ctr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  <a:sym typeface="+mn-ea"/>
              </a:rPr>
              <a:t>现代诗歌</a:t>
            </a:r>
          </a:p>
          <a:p>
            <a:pPr indent="540068">
              <a:lnSpc>
                <a:spcPct val="16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现代诗歌是指五四运动至中华人民共和国成立以来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的诗歌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它是适应时代的要求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以接近群众的白话语言反映现实生活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表现科学、民主的革命内容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以打破旧体诗格律形式束缚为主要标志的新体诗。</a:t>
            </a:r>
          </a:p>
          <a:p>
            <a:pPr indent="540068">
              <a:lnSpc>
                <a:spcPct val="16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现代诗歌的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特点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是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形式比较自由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内涵开放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意象经营重于修辞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有高度的概括性、鲜明的形象性、浓烈的抒情性以及和谐的音乐性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形式上分行排列。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37575" y="258513"/>
            <a:ext cx="70403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复沓叠唱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009BCD-91F3-4EB0-AD06-B22EFD23B5FF}"/>
              </a:ext>
            </a:extLst>
          </p:cNvPr>
          <p:cNvSpPr/>
          <p:nvPr/>
        </p:nvSpPr>
        <p:spPr>
          <a:xfrm>
            <a:off x="220862" y="671723"/>
            <a:ext cx="8559000" cy="3540503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algn="ctr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复沓叠唱</a:t>
            </a:r>
            <a:endParaRPr lang="en-US" altLang="zh-CN" sz="18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句子和句子之间可以更换少数的词语，叫复沓；无更换词语叫做叠句或反复。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复沓又叫复唱，是诗歌或散文创作中常用的一种艺术表现手法。它可以起到突出思想，强调感情，分清层次，加强节奏和提醒读者等效果。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复沓有时也叫反复，它经常出现在各种文体中。按形式可分为词语反复、句子反复，段落反复，连续反复，间隔反复等数种。如“即使雪山变成酥油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也被官老爷所占有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即使大海变成乳汁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我们也无权喝一口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/” 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含有词语和句子反复的特点。反复与排比相通之处，如果间隔反复的各项有相同或相似的语法结构，意义相关，语气一致，同时有相同的同语，可以构成“排比式反复”。否则不可将反复视为排比。</a:t>
            </a:r>
            <a:endParaRPr lang="en-US" altLang="zh-CN" sz="1800" kern="1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740305"/>
      </p:ext>
    </p:extLst>
  </p:cSld>
  <p:clrMapOvr>
    <a:masterClrMapping/>
  </p:clrMapOvr>
  <p:transition spd="med" advClick="0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37575" y="258513"/>
            <a:ext cx="70403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复沓叠唱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009BCD-91F3-4EB0-AD06-B22EFD23B5FF}"/>
              </a:ext>
            </a:extLst>
          </p:cNvPr>
          <p:cNvSpPr/>
          <p:nvPr/>
        </p:nvSpPr>
        <p:spPr>
          <a:xfrm>
            <a:off x="220862" y="671723"/>
            <a:ext cx="8559000" cy="4316100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木兰诗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：“问女何所思，问女何所忆。 女亦无所思，女亦无所忆。” 这四句是复沓句。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朱自清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匆匆</a:t>
            </a:r>
            <a:r>
              <a:rPr lang="en-US" altLang="zh-CN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沓的运用，也是散文诗维持其音乐特点通常运用的手段。所谓“言之不已，又重言之”，既显出诗人感慨的遥深来，又增加了诗的旋律感。“只有徘徊罢了，只有匆匆罢了；在八千多日的匆匆里，除徘徊外，又剩些什么呢？”“徘徊”“匆匆”等字眼反复出现，一种幽怨之情反复回荡。“我留着些什么痕迹呢？我何曾留着像游丝样的痕迹呢？”相同的意思句子数字的变化，使感情层层推进，在参差中又显出整齐的美。结句的反复，反复强化作品的主旋律，画出诗人感情起伏的波澜。复沓的运用，反复吟咏，起到了一唱三叹的效果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运用复沓，可以加强语势，抒发强烈的感情，表达深刻的思想，分清文章的脉络、层次，增强语言节奏感。</a:t>
            </a:r>
            <a:endParaRPr lang="en-US" altLang="zh-CN" sz="1800" b="1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806513"/>
      </p:ext>
    </p:extLst>
  </p:cSld>
  <p:clrMapOvr>
    <a:masterClrMapping/>
  </p:clrMapOvr>
  <p:transition spd="med" advClick="0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37575" y="258513"/>
            <a:ext cx="704039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复沓叠唱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460433" y="272352"/>
            <a:ext cx="319429" cy="320636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5F1E428-3C36-4B5B-805E-F0EC37799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148" y="1445497"/>
            <a:ext cx="8648981" cy="295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957864" algn="l"/>
              </a:tabLst>
            </a:pP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如：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957864" algn="l"/>
              </a:tabLst>
            </a:pP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“早晨被一个小蝇子在脸上爬来爬去爬醒，赶开，又来；赶开，又来；而且一定要在脸上一定的地方爬</a:t>
            </a:r>
            <a:r>
              <a:rPr lang="en-US" altLang="zh-CN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…… ”</a:t>
            </a: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反复写苍蝇“赶开，又来”，生动准确地写出了苍蝇的可恶讨厌，缠住不放的特点。突出了我对苍蝇极端厌恶，又无法摆脱的感情。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957864" algn="l"/>
              </a:tabLst>
            </a:pP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   复沓句：将部分词句反复咏唱，形成一种回环美。复沓与叠句的区别是，复沓可以更换少数词语，而叠句的词语完全相同。如：“兼葭苍苍，白露为霜。所谓伊人，在水一方。 溯洄从之，道阻且长。溯游从之，宛在水中央。”</a:t>
            </a:r>
            <a:endParaRPr lang="zh-CN" altLang="zh-CN" sz="788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56197946"/>
      </p:ext>
    </p:extLst>
  </p:cSld>
  <p:clrMapOvr>
    <a:masterClrMapping/>
  </p:clrMapOvr>
  <p:transition spd="med" advClick="0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2464" y="865457"/>
            <a:ext cx="4465002" cy="576064"/>
            <a:chOff x="1102464" y="865457"/>
            <a:chExt cx="4465002" cy="576064"/>
          </a:xfrm>
        </p:grpSpPr>
        <p:sp>
          <p:nvSpPr>
            <p:cNvPr id="7" name="圆角矩形 6"/>
            <p:cNvSpPr/>
            <p:nvPr/>
          </p:nvSpPr>
          <p:spPr>
            <a:xfrm>
              <a:off x="1102464" y="865457"/>
              <a:ext cx="4235741" cy="57606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690" name="Text Box 2"/>
            <p:cNvSpPr txBox="1">
              <a:spLocks noChangeArrowheads="1"/>
            </p:cNvSpPr>
            <p:nvPr/>
          </p:nvSpPr>
          <p:spPr bwMode="auto">
            <a:xfrm>
              <a:off x="1340288" y="994015"/>
              <a:ext cx="4227178" cy="349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1926" tIns="35963" rIns="71926" bIns="35963">
              <a:spAutoFit/>
            </a:bodyPr>
            <a:lstStyle>
              <a:defPPr>
                <a:defRPr lang="zh-CN"/>
              </a:defPPr>
              <a:lvl1pPr defTabSz="1012825">
                <a:defRPr sz="1990" b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defTabSz="1012825">
                <a:defRPr>
                  <a:solidFill>
                    <a:schemeClr val="tx1"/>
                  </a:solidFill>
                </a:defRPr>
              </a:lvl2pPr>
              <a:lvl3pPr marL="1143000" indent="-228600" defTabSz="1012825">
                <a:defRPr>
                  <a:solidFill>
                    <a:schemeClr val="tx1"/>
                  </a:solidFill>
                </a:defRPr>
              </a:lvl3pPr>
              <a:lvl4pPr marL="1600200" indent="-228600" defTabSz="1012825">
                <a:defRPr>
                  <a:solidFill>
                    <a:schemeClr val="tx1"/>
                  </a:solidFill>
                </a:defRPr>
              </a:lvl4pPr>
              <a:lvl5pPr marL="2057400" indent="-228600" defTabSz="1012825">
                <a:defRPr>
                  <a:solidFill>
                    <a:schemeClr val="tx1"/>
                  </a:solidFill>
                </a:defRPr>
              </a:lvl5pPr>
              <a:lvl6pPr marL="25146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/>
                <a:t>2.</a:t>
              </a:r>
              <a:r>
                <a:rPr lang="zh-CN" altLang="en-US" sz="1800"/>
                <a:t>全诗的主要采用了哪些艺术手法的？</a:t>
              </a:r>
            </a:p>
          </p:txBody>
        </p:sp>
      </p:grp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583668" y="1605377"/>
            <a:ext cx="5076564" cy="4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</a:rPr>
              <a:t>这首诗的副歌部分，采用直抒胸臆的表达方式。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87624" y="2667903"/>
            <a:ext cx="3802277" cy="15499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“前往！前往！”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“我愿跟随你，爱人啊，随你前往！”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“我愿跟随你，恩人啊，随你前往！”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“我愿跟随你，父亲啊，随你前往！”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436096" y="2446923"/>
            <a:ext cx="2304256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/>
              <a:t>不可遏制的思乡之情。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429705" y="3148229"/>
            <a:ext cx="3318759" cy="154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    感情一次比一次强烈，三种称呼把迷娘对麦斯特复杂的情感和思乡之情交织在一起，表达对故乡深沉的热爱和对美好世界的执著追求。</a:t>
            </a:r>
          </a:p>
        </p:txBody>
      </p:sp>
      <p:cxnSp>
        <p:nvCxnSpPr>
          <p:cNvPr id="4" name="直接箭头连接符 3"/>
          <p:cNvCxnSpPr>
            <a:endCxn id="9" idx="1"/>
          </p:cNvCxnSpPr>
          <p:nvPr/>
        </p:nvCxnSpPr>
        <p:spPr>
          <a:xfrm>
            <a:off x="5029783" y="2667903"/>
            <a:ext cx="4063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2464" y="865457"/>
            <a:ext cx="4465002" cy="576064"/>
            <a:chOff x="1102464" y="865457"/>
            <a:chExt cx="4465002" cy="576064"/>
          </a:xfrm>
        </p:grpSpPr>
        <p:sp>
          <p:nvSpPr>
            <p:cNvPr id="7" name="圆角矩形 6"/>
            <p:cNvSpPr/>
            <p:nvPr/>
          </p:nvSpPr>
          <p:spPr>
            <a:xfrm>
              <a:off x="1102464" y="865457"/>
              <a:ext cx="4235741" cy="57606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690" name="Text Box 2"/>
            <p:cNvSpPr txBox="1">
              <a:spLocks noChangeArrowheads="1"/>
            </p:cNvSpPr>
            <p:nvPr/>
          </p:nvSpPr>
          <p:spPr bwMode="auto">
            <a:xfrm>
              <a:off x="1340288" y="994015"/>
              <a:ext cx="4227178" cy="349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1926" tIns="35963" rIns="71926" bIns="35963">
              <a:spAutoFit/>
            </a:bodyPr>
            <a:lstStyle>
              <a:defPPr>
                <a:defRPr lang="zh-CN"/>
              </a:defPPr>
              <a:lvl1pPr defTabSz="1012825">
                <a:defRPr sz="1990" b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defTabSz="1012825">
                <a:defRPr>
                  <a:solidFill>
                    <a:schemeClr val="tx1"/>
                  </a:solidFill>
                </a:defRPr>
              </a:lvl2pPr>
              <a:lvl3pPr marL="1143000" indent="-228600" defTabSz="1012825">
                <a:defRPr>
                  <a:solidFill>
                    <a:schemeClr val="tx1"/>
                  </a:solidFill>
                </a:defRPr>
              </a:lvl3pPr>
              <a:lvl4pPr marL="1600200" indent="-228600" defTabSz="1012825">
                <a:defRPr>
                  <a:solidFill>
                    <a:schemeClr val="tx1"/>
                  </a:solidFill>
                </a:defRPr>
              </a:lvl4pPr>
              <a:lvl5pPr marL="2057400" indent="-228600" defTabSz="1012825">
                <a:defRPr>
                  <a:solidFill>
                    <a:schemeClr val="tx1"/>
                  </a:solidFill>
                </a:defRPr>
              </a:lvl5pPr>
              <a:lvl6pPr marL="25146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algn="ctr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/>
                <a:t>2.</a:t>
              </a:r>
              <a:r>
                <a:rPr lang="zh-CN" altLang="en-US" sz="1800"/>
                <a:t>全诗的主要采用了哪些艺术手法的？</a:t>
              </a:r>
            </a:p>
          </p:txBody>
        </p:sp>
      </p:grp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619672" y="1508850"/>
            <a:ext cx="1872208" cy="42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</a:rPr>
              <a:t> 对话方式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27584" y="1999353"/>
            <a:ext cx="7488832" cy="154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600"/>
              <a:t>    对话产生了惊人的审美效果。</a:t>
            </a:r>
            <a:endParaRPr lang="en-US" altLang="zh-CN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正歌“你可知道</a:t>
            </a:r>
            <a:r>
              <a:rPr lang="en-US" altLang="zh-CN" sz="1600"/>
              <a:t>……”</a:t>
            </a:r>
            <a:r>
              <a:rPr lang="zh-CN" altLang="en-US" sz="1600"/>
              <a:t>的询问起，既是询问也是倾诉，既引起读者的好奇心，也强化了迷娘对故乡的深情。</a:t>
            </a:r>
            <a:endParaRPr lang="en-US" altLang="zh-CN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副歌中迷娘应答，不仅回应了询问，而且进一步把思乡之情变为回乡的行动。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338" y="3549309"/>
            <a:ext cx="2450814" cy="1473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2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Text Box 2"/>
          <p:cNvSpPr txBox="1">
            <a:spLocks noChangeArrowheads="1"/>
          </p:cNvSpPr>
          <p:nvPr/>
        </p:nvSpPr>
        <p:spPr bwMode="auto">
          <a:xfrm>
            <a:off x="1403648" y="1031264"/>
            <a:ext cx="6336704" cy="466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4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705"/>
              <a:t>3.</a:t>
            </a:r>
            <a:r>
              <a:rPr lang="zh-CN" altLang="en-US" sz="1705"/>
              <a:t>如何理解诗中的三个称呼</a:t>
            </a:r>
            <a:r>
              <a:rPr lang="en-US" altLang="zh-CN" sz="1705"/>
              <a:t>?“</a:t>
            </a:r>
            <a:r>
              <a:rPr lang="zh-CN" altLang="en-US" sz="1705"/>
              <a:t>爱人”</a:t>
            </a:r>
            <a:r>
              <a:rPr lang="en-US" altLang="zh-CN" sz="1705"/>
              <a:t>——“</a:t>
            </a:r>
            <a:r>
              <a:rPr lang="zh-CN" altLang="en-US" sz="1705"/>
              <a:t>恩人”</a:t>
            </a:r>
            <a:r>
              <a:rPr lang="en-US" altLang="zh-CN" sz="1705"/>
              <a:t>——“</a:t>
            </a:r>
            <a:r>
              <a:rPr lang="zh-CN" altLang="en-US" sz="1705"/>
              <a:t>父亲”</a:t>
            </a:r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1077302" y="1779662"/>
            <a:ext cx="7838444" cy="119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defRPr sz="28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en-US" altLang="zh-CN" sz="1705"/>
              <a:t>    </a:t>
            </a:r>
            <a:r>
              <a:rPr lang="zh-CN" altLang="en-US" sz="1705"/>
              <a:t>这首诗以对知心人倾诉的形式完成。倾诉的人是迷娘，而被倾诉的对象实际上是同一个人</a:t>
            </a:r>
            <a:r>
              <a:rPr lang="en-US" altLang="zh-CN" sz="1705"/>
              <a:t>——</a:t>
            </a:r>
            <a:r>
              <a:rPr lang="zh-CN" altLang="en-US" sz="1705"/>
              <a:t>麦斯特。迷娘在心中深深地爱着他，可他知道这是无法实现的，于是就由“爱人”转而称呼他为“恩人”，进而称呼为“父亲”。    </a:t>
            </a:r>
          </a:p>
        </p:txBody>
      </p:sp>
      <p:sp>
        <p:nvSpPr>
          <p:cNvPr id="243716" name="Text Box 4"/>
          <p:cNvSpPr txBox="1">
            <a:spLocks noChangeArrowheads="1"/>
          </p:cNvSpPr>
          <p:nvPr/>
        </p:nvSpPr>
        <p:spPr bwMode="auto">
          <a:xfrm>
            <a:off x="1074593" y="3147814"/>
            <a:ext cx="7841153" cy="20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400" b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1705"/>
              <a:t>   </a:t>
            </a:r>
            <a:r>
              <a:rPr lang="zh-CN" altLang="en-US" sz="1705"/>
              <a:t>这三种称呼在诗中的转换，表达了迷娘对麦斯特怀有的那种</a:t>
            </a:r>
            <a:r>
              <a:rPr lang="zh-CN" altLang="en-US" sz="1705">
                <a:solidFill>
                  <a:srgbClr val="FF0000"/>
                </a:solidFill>
              </a:rPr>
              <a:t>复杂、真挚而又深沉的情感，既哀怨，又美好</a:t>
            </a:r>
            <a:r>
              <a:rPr lang="zh-CN" altLang="en-US" sz="1705"/>
              <a:t>。从感情上看是一种递进关系，这种炽热的爱被升华为一种美好的对父亲的爱，又和思乡之情扭结在一起，让两种感情都得到了升华和强化，具有哀婉、含蓄而又深沉的美感效果。 </a:t>
            </a:r>
            <a:br>
              <a:rPr lang="zh-CN" altLang="en-US" sz="1705"/>
            </a:br>
            <a:endParaRPr lang="zh-CN" altLang="en-US" sz="1705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阅读探究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 animBg="1"/>
      <p:bldP spid="243715" grpId="0"/>
      <p:bldP spid="2437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内容小结</a:t>
            </a:r>
          </a:p>
        </p:txBody>
      </p:sp>
      <p:sp>
        <p:nvSpPr>
          <p:cNvPr id="3" name="矩形 2"/>
          <p:cNvSpPr/>
          <p:nvPr/>
        </p:nvSpPr>
        <p:spPr>
          <a:xfrm>
            <a:off x="2286000" y="699542"/>
            <a:ext cx="4572000" cy="36750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意象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——客观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主观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独特——丰美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意境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——美好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哀婉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神秘——优美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意蕴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——思念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爱恋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憧憬——唯美</a:t>
            </a:r>
          </a:p>
          <a:p>
            <a:pPr indent="266700" algn="ctr">
              <a:lnSpc>
                <a:spcPct val="200000"/>
              </a:lnSpc>
              <a:spcAft>
                <a:spcPct val="0"/>
              </a:spcAft>
            </a:pPr>
            <a:r>
              <a:rPr lang="zh-CN" altLang="zh-CN" sz="2000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——复沓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叠唱</a:t>
            </a:r>
            <a:r>
              <a:rPr lang="zh-CN" altLang="en-US" sz="2000" kern="1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000" kern="100">
                <a:latin typeface="黑体" panose="02010609060101010101" pitchFamily="49" charset="-122"/>
                <a:ea typeface="黑体" panose="02010609060101010101" pitchFamily="49" charset="-122"/>
              </a:rPr>
              <a:t>对话——完美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555776" y="505202"/>
            <a:ext cx="2155422" cy="4336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lang="en-US" altLang="zh-CN" sz="142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只有懂得相思的人，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才了解我的苦难</a:t>
            </a: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形只影单；失去了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一切欢乐，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我仰望苍穹，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向远方送去思念。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哎，那知我爱我者，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他远在天边。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我五内俱焚，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头晕目眩。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只有懂得相思的人，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420">
                <a:latin typeface="楷体" panose="02010609060101010101" pitchFamily="49" charset="-122"/>
                <a:ea typeface="楷体" panose="02010609060101010101" pitchFamily="49" charset="-122"/>
              </a:rPr>
              <a:t>    才了解我的苦难</a:t>
            </a:r>
            <a:r>
              <a:rPr lang="en-US" altLang="zh-CN" sz="142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</p:txBody>
      </p:sp>
      <p:pic>
        <p:nvPicPr>
          <p:cNvPr id="44035" name="Picture 3" descr="1168705449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891809"/>
            <a:ext cx="2578412" cy="356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11560" y="2457187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迷娘曲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之二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拓展阅读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491880" y="555526"/>
            <a:ext cx="2812654" cy="434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000" b="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35000"/>
              </a:lnSpc>
            </a:pPr>
            <a:endParaRPr lang="en-US" altLang="zh-CN" sz="1600" b="1"/>
          </a:p>
          <a:p>
            <a:pPr>
              <a:lnSpc>
                <a:spcPct val="135000"/>
              </a:lnSpc>
            </a:pPr>
            <a:r>
              <a:rPr lang="en-US" altLang="zh-CN" sz="1600" b="1"/>
              <a:t>    </a:t>
            </a:r>
            <a:r>
              <a:rPr lang="zh-CN" altLang="en-US" sz="1600" b="1"/>
              <a:t>别让我讲，让我沉默，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我有义务保守秘密，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我本想向你倾诉衷肠，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只是命运它不愿意。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时候到了，日出会驱散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黑夜，天空豁然明爽；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坚硬的岩石会敞开胸怀，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让深藏的泉水流到地上。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谁不愿躺在友人怀中，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倾听他胸中的积郁；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只是誓言迫使我缄默，</a:t>
            </a:r>
          </a:p>
          <a:p>
            <a:pPr>
              <a:lnSpc>
                <a:spcPct val="135000"/>
              </a:lnSpc>
            </a:pPr>
            <a:r>
              <a:rPr lang="zh-CN" altLang="en-US" sz="1600" b="1"/>
              <a:t>    只有神能开启我的嘴。</a:t>
            </a:r>
          </a:p>
        </p:txBody>
      </p:sp>
      <p:sp>
        <p:nvSpPr>
          <p:cNvPr id="2" name="矩形 1"/>
          <p:cNvSpPr/>
          <p:nvPr/>
        </p:nvSpPr>
        <p:spPr>
          <a:xfrm>
            <a:off x="1331640" y="2443702"/>
            <a:ext cx="18646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迷娘曲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之三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拓展阅读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对象 229273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6CC34B-D6E4-4B1B-BFD8-712F25B43EC9}"/>
              </a:ext>
            </a:extLst>
          </p:cNvPr>
          <p:cNvGraphicFramePr/>
          <p:nvPr/>
        </p:nvGraphicFramePr>
        <p:xfrm>
          <a:off x="394334" y="378350"/>
          <a:ext cx="8342735" cy="4376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5" imgW="10531800" imgH="5530320" progId="Word.Document.8">
                  <p:embed/>
                </p:oleObj>
              </mc:Choice>
              <mc:Fallback>
                <p:oleObj r:id="rId5" imgW="10531800" imgH="55303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94334" y="378350"/>
                        <a:ext cx="8342735" cy="43767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1" name="对象 229273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D70B1C-72F3-437E-81DD-D16FFB69F63C}"/>
              </a:ext>
            </a:extLst>
          </p:cNvPr>
          <p:cNvGraphicFramePr/>
          <p:nvPr/>
        </p:nvGraphicFramePr>
        <p:xfrm>
          <a:off x="439689" y="4208297"/>
          <a:ext cx="8370451" cy="548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7" imgW="10531800" imgH="691560" progId="Word.Document.8">
                  <p:embed/>
                </p:oleObj>
              </mc:Choice>
              <mc:Fallback>
                <p:oleObj r:id="rId7" imgW="10531800" imgH="691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39689" y="4208297"/>
                        <a:ext cx="8370451" cy="5480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9870" y="438150"/>
            <a:ext cx="2759869" cy="529114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如何鉴赏新诗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1、反复诵读，品读节奏美。</a:t>
            </a:r>
          </a:p>
          <a:p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2、知人论世，感知主题美。 </a:t>
            </a:r>
          </a:p>
          <a:p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3、抓住意象，领悟意境美。</a:t>
            </a:r>
          </a:p>
          <a:p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4、分析技巧，欣赏语言美。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对象 22917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5470885-9DB3-471F-9E48-2AC5AD993942}"/>
              </a:ext>
            </a:extLst>
          </p:cNvPr>
          <p:cNvGraphicFramePr/>
          <p:nvPr/>
        </p:nvGraphicFramePr>
        <p:xfrm>
          <a:off x="394334" y="651738"/>
          <a:ext cx="8355333" cy="3841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5" imgW="10512720" imgH="4842000" progId="Word.Document.8">
                  <p:embed/>
                </p:oleObj>
              </mc:Choice>
              <mc:Fallback>
                <p:oleObj r:id="rId5" imgW="10512720" imgH="48420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94334" y="651738"/>
                        <a:ext cx="8355333" cy="38412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/>
          <p:cNvSpPr txBox="1">
            <a:spLocks noChangeArrowheads="1"/>
          </p:cNvSpPr>
          <p:nvPr/>
        </p:nvSpPr>
        <p:spPr bwMode="auto">
          <a:xfrm>
            <a:off x="1115616" y="915566"/>
            <a:ext cx="1699767" cy="4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0"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标宋体" pitchFamily="49" charset="-122"/>
              </a:rPr>
              <a:t>歌德语录</a:t>
            </a:r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899592" y="2139702"/>
            <a:ext cx="8096151" cy="184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926" tIns="35963" rIns="71926" bIns="35963">
            <a:spAutoFit/>
          </a:bodyPr>
          <a:lstStyle>
            <a:defPPr>
              <a:defRPr lang="zh-CN"/>
            </a:defPPr>
            <a:lvl1pPr algn="l" defTabSz="1012825" eaLnBrk="1" hangingPunct="1">
              <a:lnSpc>
                <a:spcPct val="150000"/>
              </a:lnSpc>
              <a:defRPr sz="2000" b="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defTabSz="1012825"/>
            <a:lvl3pPr marL="1143000" indent="-228600" defTabSz="1012825"/>
            <a:lvl4pPr marL="1600200" indent="-228600" defTabSz="1012825"/>
            <a:lvl5pPr marL="2057400" indent="-228600" defTabSz="1012825"/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/>
              <a:t>1.</a:t>
            </a:r>
            <a:r>
              <a:rPr lang="zh-CN" altLang="en-US"/>
              <a:t>忘掉今天的人将被明天忘掉。</a:t>
            </a:r>
          </a:p>
          <a:p>
            <a:r>
              <a:rPr lang="en-US" altLang="zh-CN"/>
              <a:t>2.</a:t>
            </a:r>
            <a:r>
              <a:rPr lang="zh-CN" altLang="en-US"/>
              <a:t>一个人首先要教育自己，然后才去接受别人的教育。</a:t>
            </a:r>
          </a:p>
          <a:p>
            <a:r>
              <a:rPr lang="en-US" altLang="zh-CN"/>
              <a:t>3.</a:t>
            </a:r>
            <a:r>
              <a:rPr lang="zh-CN" altLang="en-US"/>
              <a:t>并不是我们受骗，而是我们欺骗自己。</a:t>
            </a:r>
          </a:p>
          <a:p>
            <a:r>
              <a:rPr lang="en-US" altLang="zh-CN"/>
              <a:t>4.</a:t>
            </a:r>
            <a:r>
              <a:rPr lang="zh-CN" altLang="en-US"/>
              <a:t>生活就是这两种事态的彰显：想做而做不到的、做得到的却不想做。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拓展阅读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619672" y="3363838"/>
            <a:ext cx="7128792" cy="13681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又出来了，高悬在乌云之上，山洪映着可怖而瑰丽的反光，在我眼前激浪翻滚，奔腾咆哮；我感到一阵战栗，接着又生出一种渴望！呵，我张开双臂，面对深渊喘息着。跳下去！跳下去！我沉浸在狂喜中，要把我的痛苦和烦恼一股脑儿投进深渊！像波涛一样奔腾咆哮而去！哦！</a:t>
            </a:r>
            <a:r>
              <a:rPr lang="en-US" altLang="zh-CN" sz="1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我却不能从地上抬起脚来结束一切苦恼！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拓展阅读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95736" y="1205402"/>
            <a:ext cx="6480720" cy="17263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/>
                </a:solidFill>
              </a:rPr>
              <a:t>《</a:t>
            </a:r>
            <a:r>
              <a:rPr lang="zh-CN" altLang="en-US" sz="1400">
                <a:solidFill>
                  <a:schemeClr val="tx1"/>
                </a:solidFill>
              </a:rPr>
              <a:t>少年维特的烦恼</a:t>
            </a:r>
            <a:r>
              <a:rPr lang="en-US" altLang="zh-CN" sz="1400">
                <a:solidFill>
                  <a:schemeClr val="tx1"/>
                </a:solidFill>
              </a:rPr>
              <a:t>》</a:t>
            </a:r>
            <a:r>
              <a:rPr lang="zh-CN" altLang="en-US" sz="1400">
                <a:solidFill>
                  <a:schemeClr val="tx1"/>
                </a:solidFill>
              </a:rPr>
              <a:t>是歌德早年时期最重要的一部著作，德国“狂飙突进运动”最丰硕的成果，世界文学宝库中的珍品；它一出版即风靡整个欧洲大陆，掀起了一股“维特热”，并很快成为第一部产生重大国际影响的德国文学作品。这部作品使歌德由德意志诗人而成为一个世界诗人，小说风行各国，掀起一股“少年维特热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08" r="9679"/>
          <a:stretch>
            <a:fillRect/>
          </a:stretch>
        </p:blipFill>
        <p:spPr>
          <a:xfrm>
            <a:off x="755576" y="1275606"/>
            <a:ext cx="1440160" cy="193394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36684"/>
            <a:ext cx="4244340" cy="529114"/>
          </a:xfrm>
        </p:spPr>
        <p:txBody>
          <a:bodyPr>
            <a:noAutofit/>
          </a:bodyPr>
          <a:lstStyle/>
          <a:p>
            <a:r>
              <a:rPr lang="zh-CN" altLang="en-US" sz="2100">
                <a:solidFill>
                  <a:srgbClr val="FF0000"/>
                </a:solidFill>
                <a:sym typeface="+mn-ea"/>
              </a:rPr>
              <a:t>考点针对练 阅读下面一首诗，回答问题。(6分)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94799" y="665798"/>
            <a:ext cx="8742998" cy="4477226"/>
          </a:xfrm>
        </p:spPr>
        <p:txBody>
          <a:bodyPr>
            <a:normAutofit/>
          </a:bodyPr>
          <a:lstStyle/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偶 成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戴望舒 （</a:t>
            </a:r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1945年5月31日 ）</a:t>
            </a:r>
            <a:endParaRPr lang="zh-CN" altLang="en-US" sz="2333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如果生命的春天重到， 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古旧的凝冰都哗哗地解冻，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那时我会再看见灿烂的微笑，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再听见明朗的呼唤——这些迢遥的梦。 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这些好东西都决不会消失，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因为一切好东西都永远存在，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它们只是像冰一样凝结，</a:t>
            </a:r>
          </a:p>
          <a:p>
            <a:r>
              <a:rPr lang="zh-CN" altLang="en-US" sz="2333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而有一天会像花一样重开。 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4340" y="350997"/>
            <a:ext cx="48996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诗人通过抒写“梦”来表达怎样的 思想感情？</a:t>
            </a:r>
            <a:endParaRPr lang="zh-CN" altLang="en-US" sz="1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endParaRPr lang="zh-CN" altLang="en-US" sz="1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解析：①理解“梦”这个意象内涵，即“这 些迢遥的梦”，是指“灿烂的微笑”与“明 朗的呼唤”。就是指那些美好的东西。 ②注意时间，《偶成》写于1945年5月 3手1偶日得，，抗却战是最诗后人岁多月年。的这渴首望诗和虽追是求妙的 结果，体现了现实形势的发展，以及对 未来前景的信心；这也是坚持了8年抗 战的人民心灵的呼唤。</a:t>
            </a:r>
          </a:p>
          <a:p>
            <a:endParaRPr lang="zh-CN" altLang="en-US" sz="1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参考答案：</a:t>
            </a:r>
          </a:p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①本诗中的“梦”是指灿烂的笑容、明朗的呼唤这些美 好的东西。这些“梦”会像花一样重开。 ②诗人通过抒写“梦”来表达对光明未来的深情呼唤和 对抗日战争胜利的坚定信念。</a:t>
            </a:r>
          </a:p>
          <a:p>
            <a:endParaRPr lang="zh-CN" altLang="en-US" sz="1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endParaRPr lang="zh-CN" altLang="en-US" sz="1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304" y="143828"/>
            <a:ext cx="5139214" cy="270986"/>
          </a:xfrm>
        </p:spPr>
        <p:txBody>
          <a:bodyPr>
            <a:normAutofit fontScale="90000"/>
          </a:bodyPr>
          <a:lstStyle/>
          <a:p>
            <a:r>
              <a:rPr lang="zh-CN" altLang="en-US" sz="1999">
                <a:solidFill>
                  <a:srgbClr val="FF0000"/>
                </a:solidFill>
                <a:sym typeface="+mn-ea"/>
              </a:rPr>
              <a:t>阅读下面的诗歌，完成题目。（3分） </a:t>
            </a:r>
            <a:r>
              <a:rPr lang="zh-CN" altLang="en-US" sz="1999">
                <a:solidFill>
                  <a:srgbClr val="FF0000"/>
                </a:solidFill>
              </a:rPr>
              <a:t/>
            </a:r>
            <a:br>
              <a:rPr lang="zh-CN" altLang="en-US" sz="1999">
                <a:solidFill>
                  <a:srgbClr val="FF0000"/>
                </a:solidFill>
              </a:rPr>
            </a:br>
            <a:endParaRPr lang="zh-CN" altLang="en-US" sz="1999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304" y="414814"/>
            <a:ext cx="8431054" cy="4602004"/>
          </a:xfrm>
        </p:spPr>
        <p:txBody>
          <a:bodyPr>
            <a:noAutofit/>
          </a:bodyPr>
          <a:lstStyle/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煤的对话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 青 </a:t>
            </a:r>
            <a:r>
              <a:rPr lang="zh-CN" altLang="en-US" sz="142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1937年</a:t>
            </a:r>
            <a:endParaRPr lang="zh-CN" altLang="en-US" sz="142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你住在哪里？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我住在万年的深山里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我住在万年的岩石里 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你的年纪—— 我的年纪比山的更大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比岩石的更大 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你从什么时候沉默的？ 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从恐龙统治了森林的年代 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从地壳第一次震动的年代 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你已死在过深的怨愤里了么？ </a:t>
            </a:r>
          </a:p>
          <a:p>
            <a:r>
              <a:rPr lang="zh-CN" altLang="en-US" sz="1425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死？不，不，我还活着—— 请给我以火，给我以火！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55671" y="321469"/>
            <a:ext cx="56888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下面对诗意的分析理解，不正确的一项是( ) </a:t>
            </a:r>
          </a:p>
          <a:p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A．诗中的“我”经历了自然界的灾难，失去了 昔日的荣华，被埋到地层深处，“我”满怀怨愤， 痛恨以往不公平的历史。</a:t>
            </a:r>
          </a:p>
          <a:p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B．诗中的“我”历经沧桑，长久地沉默过、怨 愤过，但是更有希望和祈求，“我”渴望火的到 来，要使自己在烈火中再生。</a:t>
            </a:r>
          </a:p>
          <a:p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C．诗中的“我”是中华儿女的写照，有着炽烈 的情感，昂扬的斗志，不甘沉沦，自强不息， “我”要摧毁黑暗，迎来光明。</a:t>
            </a:r>
          </a:p>
          <a:p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D．诗中的“我”是中华民族的象征，蕴藏着无 穷无尽的热量，憧憬着光明灿烂的前景的到来。</a:t>
            </a:r>
          </a:p>
          <a:p>
            <a:endParaRPr lang="zh-CN" altLang="en-US" sz="1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解析：“失去了昔日的荣华”“痛恨以往不公平的历史”等语，是 一种不合理的想象，在诗歌文本中没有依据。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3524" cy="5143500"/>
          </a:xfrm>
        </p:spPr>
        <p:txBody>
          <a:bodyPr>
            <a:no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下面是对一首英文诗歌的两种翻译，你认为哪一种翻译好，为什么？</a:t>
            </a:r>
          </a:p>
          <a:p>
            <a:r>
              <a:rPr lang="zh-CN" altLang="en-US" sz="1500" b="1">
                <a:solidFill>
                  <a:schemeClr val="tx1"/>
                </a:solidFill>
              </a:rPr>
              <a:t>You say that you love rain, but you open your umbrella when it rains. You say that you love the sun, but you find a shadow spot when the sun shines. You say that you love the wind, but you close your windows when wind blows. This is why I am afraid, you say that you love me too.  </a:t>
            </a:r>
          </a:p>
          <a:p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译文一：你说你爱雨，但当细雨飘洒时你却撑开了伞；你说你爱太阳，但当它当空时你却看见了阳光下的暗影；你说你爱风，但当它轻拂时你却紧紧地关上了自己的窗子；你说你也爱我而我却为此烦忧。</a:t>
            </a:r>
          </a:p>
          <a:p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译文二：       江南三月雨微茫，罗伞叠烟湿幽香。</a:t>
            </a:r>
          </a:p>
          <a:p>
            <a:pPr marL="0" indent="0" algn="ctr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夏日微醺正可人，却傍佳木趁荫凉。</a:t>
            </a:r>
          </a:p>
          <a:p>
            <a:pPr marL="0" indent="0" algn="ctr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霜风清和更初霁，轻蹙蛾眉锁朱窗。</a:t>
            </a:r>
          </a:p>
          <a:p>
            <a:pPr marL="0" indent="0" algn="ctr"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怜卿一片相思意，犹恐流年拆鸳鸯。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9515475" y="8401050"/>
            <a:ext cx="257175" cy="190500"/>
          </a:xfrm>
          <a:prstGeom prst="cube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44400" y="12623800"/>
            <a:ext cx="330200" cy="2540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51" y="80010"/>
            <a:ext cx="4009073" cy="400050"/>
          </a:xfrm>
        </p:spPr>
        <p:txBody>
          <a:bodyPr>
            <a:normAutofit fontScale="90000"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探究诗歌的意象组合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681" y="480060"/>
            <a:ext cx="9026843" cy="4533900"/>
          </a:xfrm>
        </p:spPr>
        <p:txBody>
          <a:bodyPr>
            <a:no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实例引路</a:t>
            </a:r>
          </a:p>
          <a:p>
            <a:r>
              <a:rPr lang="zh-CN" altLang="en-US" sz="15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诗人创作诗歌时往往把几个表面上并不关联的意象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完全靠心灵的粘合力</a:t>
            </a:r>
            <a:r>
              <a:rPr lang="zh-CN" altLang="en-US" sz="15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，拼并组织在一起，在交织的境界中，呈现诗人的情怀。有点类似电影时空“蒙太奇”。</a:t>
            </a:r>
          </a:p>
          <a:p>
            <a:pPr marL="0" indent="0" algn="ctr">
              <a:buNone/>
            </a:pP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舒婷的《思念》</a:t>
            </a:r>
          </a:p>
          <a:p>
            <a:pPr marL="0" indent="0" algn="ctr">
              <a:buNone/>
            </a:pP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一幅色</a:t>
            </a:r>
            <a:r>
              <a:rPr lang="zh-CN" altLang="en-US" sz="1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彩缤纷但缺乏线条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挂图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一题</a:t>
            </a:r>
            <a:r>
              <a:rPr lang="zh-CN" altLang="en-US" sz="1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清纯然而无解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代数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一具独</a:t>
            </a:r>
            <a:r>
              <a:rPr lang="zh-CN" altLang="en-US" sz="1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弦琴，拨动檐雨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念珠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</a:t>
            </a:r>
            <a:r>
              <a:rPr lang="zh-CN" altLang="en-US" sz="1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双达不到彼岸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1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浆橹</a:t>
            </a:r>
            <a:r>
              <a:rPr lang="zh-CN" altLang="en-US" sz="1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四个意象分别写出了</a:t>
            </a:r>
            <a:r>
              <a:rPr lang="zh-CN" altLang="en-US" sz="15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思绪的纷乱、思念的无着、回忆的苦况和向往的无望。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这些意象表面上看，彼此毫无关系，但由于情感的内聚力，就形成了浓郁而深挚的“思念”，形成了多义性和朦胧性的情感结构。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94774"/>
            <a:ext cx="8599646" cy="50487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</a:t>
            </a:r>
            <a:r>
              <a:rPr lang="zh-CN" altLang="en-US" sz="21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我爱这土地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艾青</a:t>
            </a:r>
            <a:r>
              <a:rPr lang="zh-CN" altLang="en-US" sz="1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（1938年）</a:t>
            </a:r>
            <a:r>
              <a:rPr lang="zh-CN" altLang="en-US" sz="1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假如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是一只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鸟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我也应该用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嘶哑的喉咙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歌唱：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这被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暴风雨所打击着的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土地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这永远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汹涌着我们的悲 愤的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河流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无止息地吹刮着的激怒的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风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和那来自 林间的无比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温柔的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黎明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——然后</a:t>
            </a:r>
            <a:r>
              <a:rPr lang="zh-CN" altLang="en-US" sz="15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</a:t>
            </a: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死了，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连羽毛也腐烂在土地里面。</a:t>
            </a:r>
          </a:p>
          <a:p>
            <a:pPr marL="0" indent="0" algn="ctr">
              <a:buNone/>
            </a:pPr>
            <a:r>
              <a:rPr lang="zh-CN" altLang="en-US" sz="15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为什么我的眼里常含泪水？</a:t>
            </a:r>
          </a:p>
          <a:p>
            <a:pPr marL="0" indent="0" algn="ctr">
              <a:buNone/>
            </a:pPr>
            <a:r>
              <a:rPr lang="zh-CN" altLang="en-US" sz="15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因为我对这土地爱得深沉……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9048" b="2593"/>
          <a:stretch>
            <a:fillRect/>
          </a:stretch>
        </p:blipFill>
        <p:spPr>
          <a:xfrm>
            <a:off x="6790857" y="1202090"/>
            <a:ext cx="2265256" cy="2829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7584" y="1491630"/>
            <a:ext cx="6264696" cy="22506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这是一首被贝多芬、舒伯特、舒曼、柴科夫斯基等世界著名作曲家谱曲达百次以上的诗歌。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这是一部用了五十多年写成的“教育小说”中的一首诗歌。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这是一首被海涅称为“一支写出了整个意大利的诗歌”。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这是被恩格斯称为“最伟大的德国人”，也是世界上称得上最伟大的少数几个文学家的诗歌。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新课导入</a:t>
            </a:r>
          </a:p>
        </p:txBody>
      </p:sp>
      <p:sp>
        <p:nvSpPr>
          <p:cNvPr id="4" name="文本框 3"/>
          <p:cNvSpPr txBox="1"/>
          <p:nvPr/>
        </p:nvSpPr>
        <p:spPr>
          <a:xfrm rot="18599244">
            <a:off x="8129878" y="4272815"/>
            <a:ext cx="960519" cy="400110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>
                <a:lumMod val="95000"/>
              </a:schemeClr>
            </a:solidFill>
            <a:prstDash val="dashDot"/>
          </a:ln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迷娘曲</a:t>
            </a:r>
          </a:p>
        </p:txBody>
      </p:sp>
    </p:spTree>
    <p:extLst>
      <p:ext uri="{BB962C8B-B14F-4D97-AF65-F5344CB8AC3E}">
        <p14:creationId xmlns:p14="http://schemas.microsoft.com/office/powerpoint/2010/main" val="3707167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/>
          <p:nvPr/>
        </p:nvSpPr>
        <p:spPr>
          <a:xfrm>
            <a:off x="2411760" y="635115"/>
            <a:ext cx="5797552" cy="6882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歌德是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世纪中叶到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世纪初德国的剧作家、诗人、思想家和自然科学家。恩格斯称歌德为“最伟大的德国人”。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自我研习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04375" y="693049"/>
            <a:ext cx="1389543" cy="464467"/>
            <a:chOff x="0" y="0"/>
            <a:chExt cx="2695416" cy="679517"/>
          </a:xfrm>
        </p:grpSpPr>
        <p:pic>
          <p:nvPicPr>
            <p:cNvPr id="9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695416" cy="679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78437" y="10223"/>
              <a:ext cx="2391618" cy="540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作者介绍</a:t>
              </a:r>
            </a:p>
          </p:txBody>
        </p:sp>
      </p:grpSp>
      <p:sp>
        <p:nvSpPr>
          <p:cNvPr id="13" name="文本框 1"/>
          <p:cNvSpPr txBox="1"/>
          <p:nvPr/>
        </p:nvSpPr>
        <p:spPr>
          <a:xfrm>
            <a:off x="2709179" y="1434947"/>
            <a:ext cx="6265209" cy="23544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1749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年出生于法兰克福镇一个富裕的市民家庭。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先后在莱比锡大学和斯特拉斯堡大学学习法律，也曾短时期当过律师。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他年轻时梦想成为著名画家，在绘画的同时他也开始了文学创作。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1775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后的十年为改良现实社会，应聘到魏玛公国做官，却一事无成。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1786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月前往意大利，专心研究自然科学，从事绘画和文学创作。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1788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年回到魏玛后任剧院监督。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1832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年病逝，临终遗言是：“给我更多的灯吧。”体现了他的乐观精神。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534378" y="3947312"/>
            <a:ext cx="642132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歌德在诗歌、戏剧、散文等方面都颇有成就；主要作品有剧本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葛兹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冯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伯里欣根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、中篇小说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少年维特之烦恼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、未完成的诗剧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普罗米修斯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和诗剧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浮士德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，长篇小说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亲和力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、抒情诗集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西方和东方的合集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</a:rPr>
              <a:t>　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72136" y="805060"/>
            <a:ext cx="607585" cy="338554"/>
            <a:chOff x="3525944" y="2277257"/>
            <a:chExt cx="679593" cy="33855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身份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88687" y="2422104"/>
            <a:ext cx="607585" cy="338554"/>
            <a:chOff x="3525944" y="2277257"/>
            <a:chExt cx="679593" cy="33855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生平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4250" y="4152001"/>
            <a:ext cx="607585" cy="338554"/>
            <a:chOff x="3525944" y="2277257"/>
            <a:chExt cx="679593" cy="33855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作品</a:t>
              </a:r>
            </a:p>
          </p:txBody>
        </p:sp>
      </p:grpSp>
      <p:sp>
        <p:nvSpPr>
          <p:cNvPr id="3" name="左大括号 2"/>
          <p:cNvSpPr/>
          <p:nvPr/>
        </p:nvSpPr>
        <p:spPr>
          <a:xfrm>
            <a:off x="2386364" y="1563624"/>
            <a:ext cx="170328" cy="2097136"/>
          </a:xfrm>
          <a:prstGeom prst="lef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>
            <a:off x="2382736" y="3867192"/>
            <a:ext cx="170328" cy="1075361"/>
          </a:xfrm>
          <a:prstGeom prst="lef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702741" y="1405447"/>
            <a:ext cx="5638764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18637" y="3790523"/>
            <a:ext cx="5638764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r="11817" b="4762"/>
          <a:stretch>
            <a:fillRect/>
          </a:stretch>
        </p:blipFill>
        <p:spPr>
          <a:xfrm>
            <a:off x="258650" y="1996347"/>
            <a:ext cx="1093660" cy="1458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矩形 27"/>
          <p:cNvSpPr/>
          <p:nvPr/>
        </p:nvSpPr>
        <p:spPr>
          <a:xfrm>
            <a:off x="204375" y="34545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  <a:r>
              <a:rPr lang="en-US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(1749—1832)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2807804" y="3320368"/>
            <a:ext cx="5904656" cy="13191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>
            <a:lvl1pPr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0673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01282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519555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24380" algn="l" defTabSz="10128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4815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387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3959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53180" defTabSz="101282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0"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把德国民族主义文学提高到了欧洲乃至世界的先进水平，对欧洲和世界文学作出了巨大贡献，产生了深远影响。</a:t>
            </a:r>
            <a:endParaRPr kumimoji="0"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0"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歌德不仅属于德国，也属于世界。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793588" y="3507854"/>
            <a:ext cx="607585" cy="338554"/>
            <a:chOff x="3525944" y="2277257"/>
            <a:chExt cx="679593" cy="33855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712432" y="2111134"/>
              <a:ext cx="306617" cy="67959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525944" y="2277257"/>
              <a:ext cx="679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影响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93588" y="1284615"/>
            <a:ext cx="621744" cy="718544"/>
            <a:chOff x="3510107" y="2297625"/>
            <a:chExt cx="695430" cy="71854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06469" y="2317101"/>
              <a:ext cx="718544" cy="67959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510107" y="2364509"/>
              <a:ext cx="6795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艺术特点</a:t>
              </a:r>
            </a:p>
          </p:txBody>
        </p:sp>
      </p:grp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555776" y="987574"/>
            <a:ext cx="6408712" cy="17346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71926" tIns="35963" rIns="71926" bIns="35963">
            <a:spAutoFit/>
          </a:bodyPr>
          <a:lstStyle/>
          <a:p>
            <a:pPr marL="342900" indent="-342900" defTabSz="10128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前期是狂飙突进运动的代表性作家，他的作品充满了狂飙突进运动的反叛精神。</a:t>
            </a:r>
            <a:endParaRPr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defTabSz="101282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晚年之后歌德把主要精力用于对整个人类发展的思索方面， 他的创作超越了自己的时代，具有了永恒的价值。</a:t>
            </a:r>
          </a:p>
        </p:txBody>
      </p:sp>
      <p:sp>
        <p:nvSpPr>
          <p:cNvPr id="1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自我研习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r="11817" b="4762"/>
          <a:stretch>
            <a:fillRect/>
          </a:stretch>
        </p:blipFill>
        <p:spPr>
          <a:xfrm>
            <a:off x="353239" y="1895957"/>
            <a:ext cx="1093660" cy="1458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矩形 16"/>
          <p:cNvSpPr/>
          <p:nvPr/>
        </p:nvSpPr>
        <p:spPr>
          <a:xfrm>
            <a:off x="269127" y="34567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  <a:r>
              <a:rPr lang="en-US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(1749—1832)</a:t>
            </a: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2987824" y="3003798"/>
            <a:ext cx="5638764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04375" y="693049"/>
            <a:ext cx="1389543" cy="464467"/>
            <a:chOff x="0" y="0"/>
            <a:chExt cx="2695416" cy="679517"/>
          </a:xfrm>
        </p:grpSpPr>
        <p:pic>
          <p:nvPicPr>
            <p:cNvPr id="20" name="图片 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695416" cy="679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78437" y="10223"/>
              <a:ext cx="2391618" cy="540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作者介绍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9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5" descr="XH0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771550"/>
            <a:ext cx="1090922" cy="152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251520" y="737402"/>
            <a:ext cx="2916204" cy="343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迷娘曲（之一） </a:t>
            </a: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         歌 德 </a:t>
            </a:r>
            <a:endParaRPr lang="en-US" altLang="zh-CN" sz="142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桃金娘静立，月桂梢头高昂，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你可知道哪地方？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我愿跟随你，爱人啊，随你前往！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088007" y="1977913"/>
            <a:ext cx="2924154" cy="269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你可知道那所房子，圆柱成行，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厅堂辉煌，居室宽敞明亮，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大理石立像凝望着我：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人们把你怎么了，可怜的姑娘？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我愿跟随你，恩人啊，随你前往！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12160" y="2174425"/>
            <a:ext cx="3581303" cy="302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1926" tIns="35963" rIns="71926" bIns="35963">
            <a:spAutoFit/>
          </a:bodyPr>
          <a:lstStyle>
            <a:lvl1pPr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1012825"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defTabSz="1012825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你知道吗？那云径和山岗？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驴儿在雾中觅路前行，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岩洞里有古老龙种的行藏，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你可知道那座山岗？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 前往，前往，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我愿跟随你，父亲啊，随你前往！ </a:t>
            </a:r>
            <a:br>
              <a:rPr lang="zh-CN" altLang="en-US" sz="1420" b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142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诗歌朗读</a:t>
            </a:r>
          </a:p>
        </p:txBody>
      </p:sp>
      <p:pic>
        <p:nvPicPr>
          <p:cNvPr id="2" name="【情境课文】《迷娘》朗读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7582" y="1071932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06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06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3601</Words>
  <Application>Microsoft Office PowerPoint</Application>
  <PresentationFormat>全屏显示(16:9)</PresentationFormat>
  <Paragraphs>257</Paragraphs>
  <Slides>35</Slides>
  <Notes>7</Notes>
  <HiddenSlides>0</HiddenSlides>
  <MMClips>2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Office 主题</vt:lpstr>
      <vt:lpstr>1_Office 主题</vt:lpstr>
      <vt:lpstr>Microsoft Word 97 - 2003 文档</vt:lpstr>
      <vt:lpstr>PowerPoint 演示文稿</vt:lpstr>
      <vt:lpstr>PowerPoint 演示文稿</vt:lpstr>
      <vt:lpstr>如何鉴赏新诗</vt:lpstr>
      <vt:lpstr>探究诗歌的意象组合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考点针对练 阅读下面一首诗，回答问题。(6分) </vt:lpstr>
      <vt:lpstr>阅读下面的诗歌，完成题目。（3分）  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2021-11-01T11:21:07Z</cp:lastPrinted>
  <dcterms:created xsi:type="dcterms:W3CDTF">2021-11-01T11:21:07Z</dcterms:created>
  <dcterms:modified xsi:type="dcterms:W3CDTF">2021-11-11T05:15:44Z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