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73" r:id="rId4"/>
  </p:sldMasterIdLst>
  <p:notesMasterIdLst>
    <p:notesMasterId r:id="rId5"/>
  </p:notesMasterIdLst>
  <p:sldIdLst>
    <p:sldId id="761" r:id="rId6"/>
    <p:sldId id="313" r:id="rId7"/>
    <p:sldId id="669" r:id="rId8"/>
    <p:sldId id="668" r:id="rId9"/>
    <p:sldId id="635" r:id="rId10"/>
    <p:sldId id="670" r:id="rId11"/>
    <p:sldId id="672" r:id="rId12"/>
    <p:sldId id="296" r:id="rId13"/>
    <p:sldId id="671" r:id="rId14"/>
    <p:sldId id="673" r:id="rId15"/>
    <p:sldId id="674" r:id="rId16"/>
    <p:sldId id="712" r:id="rId17"/>
    <p:sldId id="675" r:id="rId18"/>
    <p:sldId id="548" r:id="rId19"/>
    <p:sldId id="676" r:id="rId20"/>
    <p:sldId id="677" r:id="rId21"/>
    <p:sldId id="678" r:id="rId22"/>
    <p:sldId id="713" r:id="rId23"/>
    <p:sldId id="714" r:id="rId24"/>
    <p:sldId id="715" r:id="rId25"/>
    <p:sldId id="716" r:id="rId26"/>
    <p:sldId id="717" r:id="rId27"/>
    <p:sldId id="718" r:id="rId28"/>
    <p:sldId id="719" r:id="rId29"/>
    <p:sldId id="720" r:id="rId30"/>
    <p:sldId id="721" r:id="rId31"/>
    <p:sldId id="722" r:id="rId32"/>
    <p:sldId id="723" r:id="rId33"/>
    <p:sldId id="724" r:id="rId34"/>
    <p:sldId id="725" r:id="rId35"/>
    <p:sldId id="726" r:id="rId36"/>
    <p:sldId id="727" r:id="rId37"/>
    <p:sldId id="728" r:id="rId38"/>
    <p:sldId id="759" r:id="rId39"/>
    <p:sldId id="760" r:id="rId40"/>
  </p:sldIdLst>
  <p:sldSz cx="9145905" cy="5145405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600"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MC SYSTEM" initials="M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72" y="-276"/>
      </p:cViewPr>
      <p:guideLst>
        <p:guide orient="horz" pos="1577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1986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1714500"/>
            <a:ext cx="7773988" cy="858838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ctr"/>
          <a:lstStyle>
            <a:lvl1pPr lvl="0">
              <a:defRPr sz="5400">
                <a:ea typeface="华文行楷" pitchFamily="2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marL="0" lvl="0" indent="0" algn="ctr">
              <a:buNone/>
              <a:defRPr sz="3200">
                <a:ea typeface="楷体_GB2312" pitchFamily="49" charset="-122"/>
              </a:defRPr>
            </a:lvl1pPr>
            <a:lvl2pPr marL="408305" lvl="1" indent="0" algn="ctr">
              <a:buNone/>
              <a:defRPr sz="3200">
                <a:ea typeface="楷体_GB2312" pitchFamily="49" charset="-122"/>
              </a:defRPr>
            </a:lvl2pPr>
            <a:lvl3pPr marL="815975" lvl="2" indent="0" algn="ctr">
              <a:buNone/>
              <a:defRPr sz="3200">
                <a:ea typeface="楷体_GB2312" pitchFamily="49" charset="-122"/>
              </a:defRPr>
            </a:lvl3pPr>
            <a:lvl4pPr marL="1225550" lvl="3" indent="0" algn="ctr">
              <a:buNone/>
              <a:defRPr sz="3200">
                <a:ea typeface="楷体_GB2312" pitchFamily="49" charset="-122"/>
              </a:defRPr>
            </a:lvl4pPr>
            <a:lvl5pPr marL="1633855" lvl="4" indent="0" algn="ctr">
              <a:buNone/>
              <a:defRPr sz="3200">
                <a:ea typeface="楷体_GB2312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>
              <a:defRPr sz="1300"/>
            </a:lvl1pPr>
          </a:lstStyle>
          <a:p>
            <a:pPr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7188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algn="ctr">
              <a:defRPr sz="1300"/>
            </a:lvl1pPr>
          </a:lstStyle>
          <a:p>
            <a:pPr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4788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algn="r">
              <a:defRPr sz="1300"/>
            </a:lvl1pPr>
          </a:lstStyle>
          <a:p>
            <a:pPr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9191" y="171450"/>
            <a:ext cx="2286397" cy="4403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1450"/>
            <a:ext cx="6726646" cy="4403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781" y="1369726"/>
            <a:ext cx="3887010" cy="3264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0114" y="1369726"/>
            <a:ext cx="3887010" cy="3264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238" y="842084"/>
            <a:ext cx="6859429" cy="1791363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238" y="2702529"/>
            <a:ext cx="6859429" cy="124228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17" y="1282778"/>
            <a:ext cx="7888343" cy="2140345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17" y="3443372"/>
            <a:ext cx="7888343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87488"/>
            <a:ext cx="3809254" cy="3086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0534" y="1487488"/>
            <a:ext cx="3809254" cy="3086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273945"/>
            <a:ext cx="7888343" cy="99454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266" y="1334323"/>
            <a:ext cx="365594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266" y="1999775"/>
            <a:ext cx="3655942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3681" y="1334323"/>
            <a:ext cx="3673947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3681" y="1999775"/>
            <a:ext cx="3673947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2949792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201" y="740843"/>
            <a:ext cx="4630114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2949792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3124663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201" y="343028"/>
            <a:ext cx="4630114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3124663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6291" y="455613"/>
            <a:ext cx="1943497" cy="4117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5613"/>
            <a:ext cx="5717825" cy="4117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ctrTitle"/>
          </p:nvPr>
        </p:nvSpPr>
        <p:spPr>
          <a:xfrm>
            <a:off x="685800" y="1714500"/>
            <a:ext cx="7773988" cy="858838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ctr"/>
          <a:lstStyle>
            <a:lvl1pPr lvl="0">
              <a:defRPr sz="5400">
                <a:ea typeface="华文行楷" pitchFamily="2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411" name="副标题 17410"/>
          <p:cNvSpPr>
            <a:spLocks noGrp="1" noRot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marL="0" lvl="0" indent="0" algn="ctr">
              <a:buNone/>
              <a:defRPr sz="3200">
                <a:ea typeface="楷体_GB2312" pitchFamily="49" charset="-122"/>
              </a:defRPr>
            </a:lvl1pPr>
            <a:lvl2pPr marL="408305" lvl="1" indent="0" algn="ctr">
              <a:buNone/>
              <a:defRPr sz="3200">
                <a:ea typeface="楷体_GB2312" pitchFamily="49" charset="-122"/>
              </a:defRPr>
            </a:lvl2pPr>
            <a:lvl3pPr marL="815975" lvl="2" indent="0" algn="ctr">
              <a:buNone/>
              <a:defRPr sz="3200">
                <a:ea typeface="楷体_GB2312" pitchFamily="49" charset="-122"/>
              </a:defRPr>
            </a:lvl3pPr>
            <a:lvl4pPr marL="1225550" lvl="3" indent="0" algn="ctr">
              <a:buNone/>
              <a:defRPr sz="3200">
                <a:ea typeface="楷体_GB2312" pitchFamily="49" charset="-122"/>
              </a:defRPr>
            </a:lvl4pPr>
            <a:lvl5pPr marL="1633855" lvl="4" indent="0" algn="ctr">
              <a:buNone/>
              <a:defRPr sz="3200">
                <a:ea typeface="楷体_GB2312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7412" name="日期占位符 17411"/>
          <p:cNvSpPr>
            <a:spLocks noGrp="1"/>
          </p:cNvSpPr>
          <p:nvPr>
            <p:ph type="dt" sz="half" idx="2"/>
          </p:nvPr>
        </p:nvSpPr>
        <p:spPr>
          <a:xfrm>
            <a:off x="301625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>
              <a:defRPr sz="1300"/>
            </a:lvl1pPr>
          </a:lstStyle>
          <a:p>
            <a:pPr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7413" name="页脚占位符 1741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7188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algn="ctr">
              <a:defRPr sz="1300"/>
            </a:lvl1pPr>
          </a:lstStyle>
          <a:p>
            <a:pPr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7414" name="灯片编号占位符 17413"/>
          <p:cNvSpPr>
            <a:spLocks noGrp="1"/>
          </p:cNvSpPr>
          <p:nvPr>
            <p:ph type="sldNum" sz="quarter" idx="4"/>
          </p:nvPr>
        </p:nvSpPr>
        <p:spPr>
          <a:xfrm>
            <a:off x="6554788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>
            <a:lvl1pPr algn="r">
              <a:defRPr sz="1300"/>
            </a:lvl1pPr>
          </a:lstStyle>
          <a:p>
            <a:pPr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17" y="1282778"/>
            <a:ext cx="7888343" cy="2140345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17" y="3443372"/>
            <a:ext cx="7888343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200150"/>
            <a:ext cx="4185746" cy="33750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217" y="1200150"/>
            <a:ext cx="4185746" cy="33750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273945"/>
            <a:ext cx="7888343" cy="99454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266" y="1334323"/>
            <a:ext cx="365594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266" y="1999775"/>
            <a:ext cx="3655942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3681" y="1334323"/>
            <a:ext cx="3673947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3681" y="1999775"/>
            <a:ext cx="3673947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17" y="1282778"/>
            <a:ext cx="7888343" cy="2140345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17" y="3443372"/>
            <a:ext cx="7888343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2949792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201" y="740843"/>
            <a:ext cx="4630114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2949792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3124663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201" y="343028"/>
            <a:ext cx="4630114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3124663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9191" y="171450"/>
            <a:ext cx="2286397" cy="4403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1450"/>
            <a:ext cx="6726646" cy="4403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200150"/>
            <a:ext cx="4185746" cy="33750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8217" y="1200150"/>
            <a:ext cx="4185746" cy="33750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273945"/>
            <a:ext cx="7888343" cy="99454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266" y="1334323"/>
            <a:ext cx="365594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266" y="1999775"/>
            <a:ext cx="3655942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3681" y="1334323"/>
            <a:ext cx="3673947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3681" y="1999775"/>
            <a:ext cx="3673947" cy="26441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2949792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201" y="740843"/>
            <a:ext cx="4630114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2949792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72" y="343027"/>
            <a:ext cx="3124663" cy="1200595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201" y="343028"/>
            <a:ext cx="4630114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72" y="1543622"/>
            <a:ext cx="3124663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1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image" Target="../media/image1.pn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0" y="171450"/>
            <a:ext cx="9145588" cy="85725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 idx="5"/>
          </p:nvPr>
        </p:nvSpPr>
        <p:spPr>
          <a:xfrm>
            <a:off x="301625" y="1200150"/>
            <a:ext cx="8542338" cy="3375025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55270"/>
            <a:r>
              <a:rPr lang="zh-CN" altLang="en-US"/>
              <a:t>第二级</a:t>
            </a:r>
          </a:p>
          <a:p>
            <a:pPr lvl="2" indent="-205105"/>
            <a:r>
              <a:rPr lang="zh-CN" altLang="en-US"/>
              <a:t>第三级</a:t>
            </a:r>
          </a:p>
          <a:p>
            <a:pPr lvl="3" indent="-203200"/>
            <a:r>
              <a:rPr lang="zh-CN" altLang="en-US"/>
              <a:t>第四级</a:t>
            </a:r>
          </a:p>
          <a:p>
            <a:pPr lvl="4" indent="-2032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>
              <a:defRPr sz="1300"/>
            </a:lvl1pPr>
          </a:lstStyle>
          <a:p>
            <a:pPr lvl="0" defTabSz="815975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7188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ctr">
              <a:defRPr sz="1300"/>
            </a:lvl1pPr>
          </a:lstStyle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4788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r">
              <a:defRPr sz="1300"/>
            </a:lvl1pPr>
          </a:lstStyle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81597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7975" lvl="0" indent="-30797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3575" lvl="1" indent="-25527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ª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1080" lvl="2" indent="-20510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ª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7055" lvl="4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4337"/>
          <p:cNvSpPr>
            <a:spLocks noGrp="1"/>
          </p:cNvSpPr>
          <p:nvPr>
            <p:ph type="title"/>
          </p:nvPr>
        </p:nvSpPr>
        <p:spPr>
          <a:xfrm>
            <a:off x="685800" y="455613"/>
            <a:ext cx="7773988" cy="860425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ctr"/>
          <a:lstStyle/>
          <a:p>
            <a:pPr lvl="0"/>
            <a:r>
              <a:rPr lang="zh-CN" altLang="en-US"/>
              <a:t>单击以编辑母版标题样式</a:t>
            </a:r>
          </a:p>
        </p:txBody>
      </p:sp>
      <p:sp>
        <p:nvSpPr>
          <p:cNvPr id="2051" name="文本占位符 14338"/>
          <p:cNvSpPr>
            <a:spLocks noGrp="1"/>
          </p:cNvSpPr>
          <p:nvPr>
            <p:ph type="body" idx="5"/>
          </p:nvPr>
        </p:nvSpPr>
        <p:spPr>
          <a:xfrm>
            <a:off x="685800" y="1487488"/>
            <a:ext cx="7773988" cy="30861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/>
          <a:p>
            <a:pPr lvl="0"/>
            <a:r>
              <a:rPr lang="zh-CN" altLang="en-US"/>
              <a:t>单击以编辑母版文本样式</a:t>
            </a:r>
          </a:p>
          <a:p>
            <a:pPr lvl="1" indent="-255270"/>
            <a:r>
              <a:rPr lang="zh-CN" altLang="en-US"/>
              <a:t>第二级</a:t>
            </a:r>
          </a:p>
          <a:p>
            <a:pPr lvl="2" indent="-205105"/>
            <a:r>
              <a:rPr lang="zh-CN" altLang="en-US"/>
              <a:t>第三级</a:t>
            </a:r>
          </a:p>
          <a:p>
            <a:pPr lvl="3" indent="-203200"/>
            <a:r>
              <a:rPr lang="zh-CN" altLang="en-US"/>
              <a:t>第四级</a:t>
            </a:r>
          </a:p>
          <a:p>
            <a:pPr lvl="4" indent="-203200"/>
            <a:r>
              <a:rPr lang="zh-CN" altLang="en-US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685800" y="4689475"/>
            <a:ext cx="1905000" cy="3429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>
              <a:defRPr sz="1300"/>
            </a:lvl1pPr>
          </a:lstStyle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4689475"/>
            <a:ext cx="2897188" cy="3429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ctr">
              <a:defRPr sz="1300"/>
            </a:lvl1pPr>
          </a:lstStyle>
          <a:p>
            <a:pPr lvl="0" defTabSz="815975" fontAlgn="base">
              <a:spcBef>
                <a:spcPct val="50000"/>
              </a:spcBef>
            </a:pPr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4788" y="4689475"/>
            <a:ext cx="1905000" cy="3429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r">
              <a:defRPr sz="1300"/>
            </a:lvl1pPr>
          </a:lstStyle>
          <a:p>
            <a:pPr lvl="0" defTabSz="815975" fontAlgn="base">
              <a:spcBef>
                <a:spcPct val="50000"/>
              </a:spcBef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marL="0" lvl="0" indent="0" algn="ctr" defTabSz="81597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7975" lvl="0" indent="-30797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3575" lvl="1" indent="-25527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1080" lvl="2" indent="-20510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7055" lvl="4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6385"/>
          <p:cNvSpPr>
            <a:spLocks noGrp="1" noRot="1"/>
          </p:cNvSpPr>
          <p:nvPr>
            <p:ph type="title"/>
          </p:nvPr>
        </p:nvSpPr>
        <p:spPr>
          <a:xfrm>
            <a:off x="0" y="171450"/>
            <a:ext cx="9145588" cy="85725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6386"/>
          <p:cNvSpPr>
            <a:spLocks noGrp="1" noRot="1"/>
          </p:cNvSpPr>
          <p:nvPr>
            <p:ph type="body" idx="5"/>
          </p:nvPr>
        </p:nvSpPr>
        <p:spPr>
          <a:xfrm>
            <a:off x="301625" y="1200150"/>
            <a:ext cx="8542338" cy="3375025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55270"/>
            <a:r>
              <a:rPr lang="zh-CN" altLang="en-US"/>
              <a:t>第二级</a:t>
            </a:r>
          </a:p>
          <a:p>
            <a:pPr lvl="2" indent="-205105"/>
            <a:r>
              <a:rPr lang="zh-CN" altLang="en-US"/>
              <a:t>第三级</a:t>
            </a:r>
          </a:p>
          <a:p>
            <a:pPr lvl="3" indent="-203200"/>
            <a:r>
              <a:rPr lang="zh-CN" altLang="en-US"/>
              <a:t>第四级</a:t>
            </a:r>
          </a:p>
          <a:p>
            <a:pPr lvl="4" indent="-203200"/>
            <a:r>
              <a:rPr lang="zh-CN" altLang="en-US"/>
              <a:t>第五级</a:t>
            </a:r>
          </a:p>
        </p:txBody>
      </p:sp>
      <p:sp>
        <p:nvSpPr>
          <p:cNvPr id="16388" name="日期占位符 16387"/>
          <p:cNvSpPr>
            <a:spLocks noGrp="1"/>
          </p:cNvSpPr>
          <p:nvPr>
            <p:ph type="dt" sz="half" idx="2"/>
          </p:nvPr>
        </p:nvSpPr>
        <p:spPr>
          <a:xfrm>
            <a:off x="301625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>
              <a:defRPr sz="1300"/>
            </a:lvl1pPr>
          </a:lstStyle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6389" name="页脚占位符 16388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7188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ctr">
              <a:defRPr sz="1300"/>
            </a:lvl1pPr>
          </a:lstStyle>
          <a:p>
            <a:pPr lvl="0" defTabSz="815975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6390" name="灯片编号占位符 16389"/>
          <p:cNvSpPr>
            <a:spLocks noGrp="1"/>
          </p:cNvSpPr>
          <p:nvPr>
            <p:ph type="sldNum" sz="quarter" idx="4"/>
          </p:nvPr>
        </p:nvSpPr>
        <p:spPr>
          <a:xfrm>
            <a:off x="6554788" y="4686300"/>
            <a:ext cx="2289175" cy="355600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/>
          <a:lstStyle>
            <a:lvl1pPr algn="r">
              <a:defRPr sz="1300"/>
            </a:lvl1pPr>
          </a:lstStyle>
          <a:p>
            <a:pPr lvl="0" defTabSz="815975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marL="0" lvl="0" indent="0" algn="ctr" defTabSz="81597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7975" lvl="0" indent="-30797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3575" lvl="1" indent="-25527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ª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1080" lvl="2" indent="-205105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ª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7055" lvl="4" indent="-2032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159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4.png" /><Relationship Id="rId4" Type="http://schemas.openxmlformats.org/officeDocument/2006/relationships/image" Target="../media/image5.png" /><Relationship Id="rId5" Type="http://schemas.openxmlformats.org/officeDocument/2006/relationships/image" Target="../media/image35.jpeg" /><Relationship Id="rId6" Type="http://schemas.openxmlformats.org/officeDocument/2006/relationships/image" Target="../media/image36.png" /><Relationship Id="rId7" Type="http://schemas.openxmlformats.org/officeDocument/2006/relationships/image" Target="../media/image37.png" /><Relationship Id="rId8" Type="http://schemas.openxmlformats.org/officeDocument/2006/relationships/image" Target="../media/image3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emf" /><Relationship Id="rId6" Type="http://schemas.openxmlformats.org/officeDocument/2006/relationships/image" Target="../media/image12.png" /><Relationship Id="rId7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slide" Target="slide4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hyperlink" Target="mda-hehmgnixz4xkg4s9.flv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7365910" y="3145578"/>
            <a:ext cx="1767835" cy="160972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4585" y="3883544"/>
            <a:ext cx="55168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100" b="1">
                <a:latin typeface="华文行楷" pitchFamily="2" charset="-122"/>
                <a:ea typeface="华文行楷" pitchFamily="2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6775" y="415624"/>
            <a:ext cx="9159454" cy="2624084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250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344577" y="1312822"/>
            <a:ext cx="8355330" cy="85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统编新版选择性必修中册课件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" y="3128183"/>
            <a:ext cx="1762317" cy="1627219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5" y="558"/>
            <a:ext cx="9151325" cy="41461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5" y="4799787"/>
            <a:ext cx="9145002" cy="34506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占位符 25602"/>
          <p:cNvSpPr>
            <a:spLocks noGrp="1" noRot="1"/>
          </p:cNvSpPr>
          <p:nvPr>
            <p:ph idx="1"/>
          </p:nvPr>
        </p:nvSpPr>
        <p:spPr>
          <a:xfrm>
            <a:off x="2173288" y="358775"/>
            <a:ext cx="3213100" cy="4073525"/>
          </a:xfrm>
        </p:spPr>
        <p:txBody>
          <a:bodyPr lIns="81658" tIns="40830" rIns="81658" bIns="40830" anchor="t"/>
          <a:lstStyle/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吴丝蜀桐</a:t>
            </a:r>
            <a:r>
              <a:rPr lang="zh-CN" altLang="en-US" sz="3200">
                <a:solidFill>
                  <a:srgbClr val="FF59FF"/>
                </a:solidFill>
                <a:latin typeface="黑体" panose="02010609060101010101" charset="-122"/>
                <a:ea typeface="黑体" panose="02010609060101010101" charset="-122"/>
              </a:rPr>
              <a:t>张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高秋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李凭</a:t>
            </a:r>
            <a:r>
              <a:rPr lang="zh-CN" altLang="en-US" sz="3200">
                <a:solidFill>
                  <a:srgbClr val="FF59FF"/>
                </a:solidFill>
                <a:latin typeface="黑体" panose="02010609060101010101" charset="-122"/>
                <a:ea typeface="黑体" panose="02010609060101010101" charset="-122"/>
              </a:rPr>
              <a:t>中国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弹箜篌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石破天惊</a:t>
            </a:r>
            <a:r>
              <a:rPr lang="zh-CN" altLang="en-US" sz="3200">
                <a:solidFill>
                  <a:srgbClr val="FF59FF"/>
                </a:solidFill>
                <a:latin typeface="黑体" panose="02010609060101010101" charset="-122"/>
                <a:ea typeface="黑体" panose="02010609060101010101" charset="-122"/>
              </a:rPr>
              <a:t>逗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秋雨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59FF"/>
                </a:solidFill>
                <a:latin typeface="黑体" panose="02010609060101010101" charset="-122"/>
                <a:ea typeface="黑体" panose="02010609060101010101" charset="-122"/>
              </a:rPr>
              <a:t>露脚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斜飞湿寒兔</a:t>
            </a:r>
            <a:endParaRPr lang="zh-CN" altLang="en-US" sz="3200" b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AutoShape 8"/>
          <p:cNvSpPr/>
          <p:nvPr/>
        </p:nvSpPr>
        <p:spPr>
          <a:xfrm>
            <a:off x="5257800" y="782638"/>
            <a:ext cx="3895725" cy="636587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>
              <a:buSzPct val="60000"/>
            </a:pPr>
            <a:r>
              <a:rPr lang="zh-CN" altLang="zh-CN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张：演奏</a:t>
            </a:r>
            <a:r>
              <a:rPr lang="zh-CN" altLang="zh-CN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2" name="AutoShape 8"/>
          <p:cNvSpPr/>
          <p:nvPr/>
        </p:nvSpPr>
        <p:spPr>
          <a:xfrm>
            <a:off x="5257800" y="1668463"/>
            <a:ext cx="3895725" cy="636587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即国中，国都长安之中。</a:t>
            </a:r>
          </a:p>
        </p:txBody>
      </p:sp>
      <p:sp>
        <p:nvSpPr>
          <p:cNvPr id="3" name="AutoShape 8"/>
          <p:cNvSpPr/>
          <p:nvPr/>
        </p:nvSpPr>
        <p:spPr>
          <a:xfrm>
            <a:off x="5257800" y="2638425"/>
            <a:ext cx="3894138" cy="636588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>
              <a:buSzPct val="60000"/>
            </a:pPr>
            <a:r>
              <a:rPr lang="zh-CN" altLang="zh-CN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逗：引出。</a:t>
            </a:r>
          </a:p>
        </p:txBody>
      </p:sp>
      <p:sp>
        <p:nvSpPr>
          <p:cNvPr id="4" name="AutoShape 8"/>
          <p:cNvSpPr/>
          <p:nvPr/>
        </p:nvSpPr>
        <p:spPr>
          <a:xfrm>
            <a:off x="5257800" y="3578225"/>
            <a:ext cx="3894138" cy="636588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露珠下滴的形象说法。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71825" y="30163"/>
            <a:ext cx="2214563" cy="706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  <a:sym typeface="+mn-ea"/>
              </a:rPr>
              <a:t>重点字词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隶书" pitchFamily="1" charset="-122"/>
              <a:sym typeface="+mn-ea"/>
            </a:endParaRPr>
          </a:p>
        </p:txBody>
      </p:sp>
      <p:pic>
        <p:nvPicPr>
          <p:cNvPr id="15367" name="图片 122884" descr="http://www.cyueqi.com/old/news_pic/news_pic13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200025"/>
            <a:ext cx="2251075" cy="482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1"/>
      <p:bldP spid="3" grpId="2"/>
      <p:bldP spid="4" grpId="3"/>
      <p:bldP spid="15361" grpId="4" uiExpand="1" build="p"/>
      <p:bldP spid="5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占位符 25602"/>
          <p:cNvSpPr>
            <a:spLocks noGrp="1" noRot="1"/>
          </p:cNvSpPr>
          <p:nvPr>
            <p:ph idx="1"/>
          </p:nvPr>
        </p:nvSpPr>
        <p:spPr>
          <a:xfrm>
            <a:off x="641350" y="180975"/>
            <a:ext cx="8324850" cy="4783138"/>
          </a:xfrm>
        </p:spPr>
        <p:txBody>
          <a:bodyPr lIns="81658" tIns="40830" rIns="81658" bIns="40830"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4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在深秋的夜晚，弹奏起吴丝蜀桐制成精美的箜篌。听到美妙的乐声，天空的白云凝聚起来不再飘游。湘娥把泪珠洒满斑竹，九天素女也牵动满腔忧愁。出现这种情况，是由于乐工李凭在京城弹奏箜篌。乐声清脆动听得就像昆仑山美玉击碎，凤凰鸣叫；时而像芙蓉在露水中饮泣，时而像香兰开怀欢笑。清脆的乐声，融和了长安城十二门前的清冷光气。二十三根弦丝高弹轻拨，打动了高高在上的天帝。高亢的乐声直冲云霄，冲上女娲炼石补过的天际。好似补天的五彩石被击破，逗落了漫天绵绵秋雨。幻觉中仿佛乐工进入了神山，把技艺向女仙传授；老鱼兴奋得在波中跳跃，瘦蛟也翩翩起舞乐悠悠。月宫中吴刚被乐声吸引，彻夜不眠在桂树下逗留。桂树下的兔子也伫立聆听，不顾露珠斜飞寒飕飕！</a:t>
            </a:r>
          </a:p>
        </p:txBody>
      </p:sp>
      <p:sp>
        <p:nvSpPr>
          <p:cNvPr id="88073" name="文本框 88072"/>
          <p:cNvSpPr txBox="1"/>
          <p:nvPr/>
        </p:nvSpPr>
        <p:spPr>
          <a:xfrm>
            <a:off x="196850" y="784225"/>
            <a:ext cx="922338" cy="3578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诗歌翻译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16385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29697"/>
          <p:cNvSpPr txBox="1"/>
          <p:nvPr/>
        </p:nvSpPr>
        <p:spPr>
          <a:xfrm>
            <a:off x="966788" y="627063"/>
            <a:ext cx="4748212" cy="4267200"/>
          </a:xfrm>
          <a:prstGeom prst="rect">
            <a:avLst/>
          </a:prstGeom>
          <a:noFill/>
          <a:ln w="9525">
            <a:noFill/>
          </a:ln>
        </p:spPr>
        <p:txBody>
          <a:bodyPr wrap="square" lIns="81658" tIns="40830" rIns="81658" bIns="40830" anchor="t">
            <a:spAutoFit/>
          </a:bodyPr>
          <a:lstStyle/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一、演奏会海报</a:t>
            </a:r>
          </a:p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时间：    </a:t>
            </a:r>
          </a:p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地点： </a:t>
            </a:r>
          </a:p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主演：</a:t>
            </a:r>
          </a:p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嘉宾：</a:t>
            </a:r>
          </a:p>
          <a:p>
            <a:pPr defTabSz="815975"/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二、请分别介绍一下嘉宾的身份，并描绘一下他们听李凭演奏时的神态。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815975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文本框 29704"/>
          <p:cNvSpPr txBox="1"/>
          <p:nvPr/>
        </p:nvSpPr>
        <p:spPr>
          <a:xfrm>
            <a:off x="381000" y="3829050"/>
            <a:ext cx="3049588" cy="569913"/>
          </a:xfrm>
          <a:prstGeom prst="rect">
            <a:avLst/>
          </a:prstGeom>
          <a:noFill/>
          <a:ln w="9525">
            <a:noFill/>
          </a:ln>
        </p:spPr>
        <p:txBody>
          <a:bodyPr lIns="81658" tIns="40830" rIns="81658" bIns="40830" anchor="t">
            <a:spAutoFit/>
          </a:bodyPr>
          <a:lstStyle/>
          <a:p>
            <a:pPr defTabSz="815975"/>
            <a:r>
              <a:rPr lang="zh-CN" altLang="en-US" sz="3200" b="1">
                <a:latin typeface="Arial" pitchFamily="34" charset="0"/>
                <a:ea typeface="宋体" pitchFamily="2" charset="-122"/>
              </a:rPr>
              <a:t>      </a:t>
            </a:r>
          </a:p>
        </p:txBody>
      </p:sp>
      <p:sp>
        <p:nvSpPr>
          <p:cNvPr id="88073" name="文本框 88072"/>
          <p:cNvSpPr txBox="1"/>
          <p:nvPr/>
        </p:nvSpPr>
        <p:spPr>
          <a:xfrm>
            <a:off x="131763" y="782638"/>
            <a:ext cx="920750" cy="35798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我来设计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  <p:pic>
        <p:nvPicPr>
          <p:cNvPr id="17412" name="Picture 12" descr="2006710102387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363" y="3175"/>
            <a:ext cx="3552825" cy="512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1740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6" name="文本框 122885"/>
          <p:cNvSpPr txBox="1"/>
          <p:nvPr/>
        </p:nvSpPr>
        <p:spPr>
          <a:xfrm>
            <a:off x="3408363" y="-19050"/>
            <a:ext cx="5618162" cy="5078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李凭演奏会海报</a:t>
            </a:r>
            <a:r>
              <a:rPr lang="zh-CN" altLang="en-US" sz="2800">
                <a:latin typeface="Times New Roman" panose="02020603050405020304" pitchFamily="18" charset="0"/>
                <a:ea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时间：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高秋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地点：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中国（国都长安）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主演 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李凭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嘉宾：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江娥、素女、紫皇、女娲、神妪、老鱼、瘦蛟、吴质、寒兔、云 、十二门前的百姓 </a:t>
            </a:r>
          </a:p>
        </p:txBody>
      </p:sp>
      <p:pic>
        <p:nvPicPr>
          <p:cNvPr id="18434" name="图片 3" descr="timg (1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" y="-19050"/>
            <a:ext cx="3413125" cy="5141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73" name="文本框 88072"/>
          <p:cNvSpPr txBox="1"/>
          <p:nvPr/>
        </p:nvSpPr>
        <p:spPr>
          <a:xfrm>
            <a:off x="300038" y="782638"/>
            <a:ext cx="922338" cy="35798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嘉宾简介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1117600" y="314325"/>
            <a:ext cx="7658100" cy="8286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江娥，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就是湘妃，传说中的湘水女神。在斑竹林</a:t>
            </a:r>
          </a:p>
          <a:p>
            <a:pPr algn="l" fontAlgn="base"/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中悲啼洒泪,为舜的去世而悲痛欲绝。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7600" y="1400175"/>
            <a:ext cx="7658100" cy="8286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素女，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是神话中的月宫仙子，善于鼓瑟的湘娥与素女，也被这乐声触动了愁怀，潸然泪下。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7600" y="2565400"/>
            <a:ext cx="7658100" cy="4603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紫皇，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兼指天帝和当时的皇帝，被音乐打动。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7600" y="3273425"/>
            <a:ext cx="7658100" cy="15684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女娲，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神话中的创世纪女神，远古时代，天裂地塌，灾凶四起，女娲采炼五色石修补苍天，又消除其他祸患，才使得剧烈动荡的宇宙安定下来。女娲听得入迷，竟然忘记了自己的职守，结果石破天惊，秋雨倾泻。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5" grpId="1"/>
      <p:bldP spid="2" grpId="2"/>
      <p:bldP spid="3" grpId="3"/>
      <p:bldP spid="4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73" name="文本框 88072"/>
          <p:cNvSpPr txBox="1"/>
          <p:nvPr/>
        </p:nvSpPr>
        <p:spPr>
          <a:xfrm>
            <a:off x="300038" y="782638"/>
            <a:ext cx="922338" cy="35798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嘉宾简介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1117600" y="314325"/>
            <a:ext cx="7658100" cy="8286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神妪，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成夫人</a:t>
            </a:r>
            <a:r>
              <a:rPr lang="zh-CN"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神仙婆婆，好音乐，能弹箜篌。虚心向李凭学习箜篌技艺。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7600" y="1400175"/>
            <a:ext cx="7658100" cy="8286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老鱼、瘦蛟，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潜在神秘深山的幽涧中，随音乐在水波中上下跳跃,翩翩起舞。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7600" y="2565400"/>
            <a:ext cx="7658100" cy="8302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吴质，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吴刚，月宫中神仙，整天伐桂，彻夜不眠,倚着桂树，久久立在那竟忘了睡眠。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7600" y="3694113"/>
            <a:ext cx="7658100" cy="8302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寒兔，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月宫中嫦娥的宠物，蹲伏在一旁，任凭露水斜飞滴在身上，也不肯离开。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5" grpId="1"/>
      <p:bldP spid="2" grpId="2"/>
      <p:bldP spid="3" grpId="3"/>
      <p:bldP spid="4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73" name="文本框 88072"/>
          <p:cNvSpPr txBox="1"/>
          <p:nvPr/>
        </p:nvSpPr>
        <p:spPr>
          <a:xfrm>
            <a:off x="128588" y="784225"/>
            <a:ext cx="922338" cy="3578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嘉宾简介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1050925" y="314325"/>
            <a:ext cx="3736975" cy="19367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优美悦耳的弦歌声一经传出，空旷山野上的浮云便颓然为之凝滞，仿佛具有人的听觉功能和思想感情，在俯首谛听。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50925" y="2563813"/>
            <a:ext cx="3736975" cy="230663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l" fontAlgn="base"/>
            <a:r>
              <a:rPr sz="2400" b="1" strike="noStrike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十二门前的百姓，</a:t>
            </a:r>
            <a:r>
              <a:rPr sz="2400" b="1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唐代的都城长安方圆70多里，呈正方形，共十二门。人们陶醉在美妙的弦乐声中，连深秋时节的风寒露冷也感觉不到。</a:t>
            </a:r>
          </a:p>
        </p:txBody>
      </p:sp>
      <p:pic>
        <p:nvPicPr>
          <p:cNvPr id="21508" name="图片 6" descr="timg (2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025" y="11113"/>
            <a:ext cx="4240213" cy="512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5" grpId="1"/>
      <p:bldP spid="2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3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-4762"/>
            <a:ext cx="9607550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830891" y="546417"/>
            <a:ext cx="7485380" cy="186118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spAutoFit/>
          </a:bodyPr>
          <a:lstStyle/>
          <a:p>
            <a:pPr algn="just" fontAlgn="base"/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探</a:t>
            </a:r>
            <a:r>
              <a:rPr lang="en-US" altLang="zh-CN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“鬼”</a:t>
            </a:r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韵</a:t>
            </a:r>
            <a:endParaRPr lang="zh-CN" altLang="en-US" sz="11500" b="1" strike="noStrike" kern="100" noProof="1">
              <a:ln w="22225">
                <a:solidFill>
                  <a:srgbClr val="ED7D31"/>
                </a:solidFill>
                <a:prstDash val="solid"/>
                <a:round/>
              </a:ln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3"/>
          <p:cNvSpPr txBox="1"/>
          <p:nvPr/>
        </p:nvSpPr>
        <p:spPr>
          <a:xfrm>
            <a:off x="96838" y="73025"/>
            <a:ext cx="8837612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这首诗中描写了许多意象，在这些意象中，作者是如何体现其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凄艳诡谲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的诗风呢？</a:t>
            </a:r>
          </a:p>
        </p:txBody>
      </p:sp>
      <p:sp>
        <p:nvSpPr>
          <p:cNvPr id="30723" name="文本框 4"/>
          <p:cNvSpPr txBox="1"/>
          <p:nvPr/>
        </p:nvSpPr>
        <p:spPr>
          <a:xfrm>
            <a:off x="96838" y="2046288"/>
            <a:ext cx="8007350" cy="2232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空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山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云  江娥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啼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竹 素女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愁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碎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叫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 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泣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兰笑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国都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冷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石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破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天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惊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鱼跳波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瘦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蛟起舞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吴质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不眠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露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湿寒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 </a:t>
            </a:r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222" name="AutoShape 9"/>
          <p:cNvSpPr/>
          <p:nvPr/>
        </p:nvSpPr>
        <p:spPr>
          <a:xfrm>
            <a:off x="2560638" y="1025525"/>
            <a:ext cx="6143625" cy="1155700"/>
          </a:xfrm>
          <a:prstGeom prst="cloudCallout">
            <a:avLst>
              <a:gd name="adj1" fmla="val -27301"/>
              <a:gd name="adj2" fmla="val 904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哀伤、凄冷的意境</a:t>
            </a:r>
          </a:p>
        </p:txBody>
      </p:sp>
      <p:sp>
        <p:nvSpPr>
          <p:cNvPr id="23556" name="WordArt 3"/>
          <p:cNvSpPr>
            <a:spLocks noTextEdit="1"/>
          </p:cNvSpPr>
          <p:nvPr/>
        </p:nvSpPr>
        <p:spPr>
          <a:xfrm>
            <a:off x="5467350" y="3856038"/>
            <a:ext cx="3546475" cy="1169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意象的“鬼”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3">
                                            <p:txEl>
                                              <p:charRg st="1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3">
                                            <p:txEl>
                                              <p:charRg st="1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23553" grpId="1"/>
      <p:bldP spid="23556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3"/>
          <p:cNvSpPr txBox="1"/>
          <p:nvPr/>
        </p:nvSpPr>
        <p:spPr>
          <a:xfrm>
            <a:off x="96838" y="73025"/>
            <a:ext cx="8837612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</a:rPr>
              <a:t>诗人不用人间的意象，而用仙界神仙的意象，这对表现李凭箜篌的音乐有什么作用？ </a:t>
            </a:r>
          </a:p>
        </p:txBody>
      </p:sp>
      <p:sp>
        <p:nvSpPr>
          <p:cNvPr id="30723" name="文本框 4"/>
          <p:cNvSpPr txBox="1"/>
          <p:nvPr/>
        </p:nvSpPr>
        <p:spPr>
          <a:xfrm>
            <a:off x="96838" y="1025525"/>
            <a:ext cx="5332412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我们可以来看 </a:t>
            </a:r>
            <a:r>
              <a:rPr lang="zh-CN" altLang="en-US" sz="2800" b="1">
                <a:solidFill>
                  <a:srgbClr val="E500E5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“梦入神山教神妪”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这一句。想象奇特，亦真亦幻，这样，既写出了箜篌音乐的惊天地泣鬼神，更体现了诗歌本身惊天地泣鬼神的魅力，这可以说是李贺诗歌“鬼气”的第一个表现。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1400" b="1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 </a:t>
            </a:r>
            <a:endParaRPr lang="zh-CN" altLang="en-US">
              <a:latin typeface="Calibri"/>
              <a:ea typeface="宋体" pitchFamily="2" charset="-122"/>
            </a:endParaRPr>
          </a:p>
        </p:txBody>
      </p:sp>
      <p:sp>
        <p:nvSpPr>
          <p:cNvPr id="9222" name="AutoShape 9"/>
          <p:cNvSpPr/>
          <p:nvPr/>
        </p:nvSpPr>
        <p:spPr>
          <a:xfrm>
            <a:off x="474663" y="1077913"/>
            <a:ext cx="4156075" cy="1155700"/>
          </a:xfrm>
          <a:prstGeom prst="cloudCallout">
            <a:avLst>
              <a:gd name="adj1" fmla="val -27301"/>
              <a:gd name="adj2" fmla="val 904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意象诡异</a:t>
            </a:r>
          </a:p>
        </p:txBody>
      </p:sp>
      <p:sp>
        <p:nvSpPr>
          <p:cNvPr id="24580" name="WordArt 3"/>
          <p:cNvSpPr>
            <a:spLocks noTextEdit="1"/>
          </p:cNvSpPr>
          <p:nvPr/>
        </p:nvSpPr>
        <p:spPr>
          <a:xfrm>
            <a:off x="5467350" y="3856038"/>
            <a:ext cx="3546475" cy="1169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意象的“鬼”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4581" name="内容占位符 58371" descr="0407094602"/>
          <p:cNvPicPr>
            <a:picLocks noGrp="1" noRot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334000" y="620713"/>
            <a:ext cx="3781425" cy="313848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30723" grpId="1"/>
      <p:bldP spid="9222" grpId="2"/>
      <p:bldP spid="24580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2" descr="timg (2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7938"/>
            <a:ext cx="9564688" cy="5129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矩形 23556"/>
          <p:cNvSpPr/>
          <p:nvPr/>
        </p:nvSpPr>
        <p:spPr>
          <a:xfrm>
            <a:off x="96838" y="481013"/>
            <a:ext cx="6630988" cy="1298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 fontAlgn="base"/>
            <a:r>
              <a:rPr lang="zh-CN" altLang="en-US" sz="9600" b="1" strike="noStrike" noProof="1"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李凭箜篌引</a:t>
            </a:r>
            <a:r>
              <a:rPr lang="zh-CN" altLang="en-US" sz="9600" b="1" strike="noStrike" noProof="1"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9600" b="1" strike="noStrike" noProof="1"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6594475" y="1512888"/>
            <a:ext cx="2033588" cy="8318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 fontScale="60000"/>
          </a:bodyPr>
          <a:lstStyle/>
          <a:p>
            <a:pPr algn="ctr" fontAlgn="base"/>
            <a:r>
              <a:rPr lang="zh-CN" altLang="en-US" sz="8000" b="1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99">
                    <a:alpha val="98999"/>
                  </a:srgb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李贺</a:t>
            </a:r>
            <a:endParaRPr lang="zh-CN" altLang="en-US" sz="8000" b="1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99">
                  <a:alpha val="98999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 noRot="1"/>
          </p:cNvSpPr>
          <p:nvPr>
            <p:ph type="title"/>
          </p:nvPr>
        </p:nvSpPr>
        <p:spPr>
          <a:xfrm>
            <a:off x="4763" y="6350"/>
            <a:ext cx="8307387" cy="3857625"/>
          </a:xfrm>
        </p:spPr>
        <p:txBody>
          <a:bodyPr vert="horz" wrap="square" lIns="68605" tIns="34302" rIns="68605" bIns="34302" anchor="ctr"/>
          <a:lstStyle/>
          <a:p>
            <a:pPr algn="l"/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吴丝蜀桐张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（奏）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高秋 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空山凝云颓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（停）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不流 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昆山玉碎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（鸣）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凤凰叫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（鸣）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 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芙蓉泣露香兰笑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（愁）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 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十二门前融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（浸）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冷光 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石破天惊逗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（落）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秋雨</a:t>
            </a:r>
            <a:b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</a:b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老鱼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（锦鳞）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跳波瘦蛟</a:t>
            </a:r>
            <a:r>
              <a:rPr lang="zh-CN" altLang="en-US" sz="2800">
                <a:solidFill>
                  <a:srgbClr val="FF59FF"/>
                </a:solidFill>
                <a:ea typeface="黑体" panose="02010609060101010101" charset="-122"/>
              </a:rPr>
              <a:t>（潜蛟）</a:t>
            </a:r>
            <a:r>
              <a:rPr lang="zh-CN" altLang="en-US" sz="2800">
                <a:solidFill>
                  <a:srgbClr val="FFFF00"/>
                </a:solidFill>
                <a:ea typeface="黑体" panose="02010609060101010101" charset="-122"/>
              </a:rPr>
              <a:t>舞</a:t>
            </a:r>
          </a:p>
        </p:txBody>
      </p:sp>
      <p:sp>
        <p:nvSpPr>
          <p:cNvPr id="30723" name="文本框 4"/>
          <p:cNvSpPr txBox="1"/>
          <p:nvPr/>
        </p:nvSpPr>
        <p:spPr>
          <a:xfrm>
            <a:off x="4763" y="3863975"/>
            <a:ext cx="8839200" cy="1123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李贺选词用字，力求给人以陌生感，追新逐奇，有一种独特的神韵，神出鬼没。这可以说是李贺鬼韵味的第二个特点。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1400" b="1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  </a:t>
            </a:r>
            <a:endParaRPr lang="zh-CN" altLang="en-US">
              <a:latin typeface="Calibri"/>
              <a:ea typeface="宋体" pitchFamily="2" charset="-122"/>
            </a:endParaRPr>
          </a:p>
        </p:txBody>
      </p:sp>
      <p:sp>
        <p:nvSpPr>
          <p:cNvPr id="25603" name="WordArt 3"/>
          <p:cNvSpPr>
            <a:spLocks noTextEdit="1"/>
          </p:cNvSpPr>
          <p:nvPr/>
        </p:nvSpPr>
        <p:spPr>
          <a:xfrm>
            <a:off x="5532438" y="82550"/>
            <a:ext cx="3548062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用词的“鬼”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9222" name="AutoShape 9"/>
          <p:cNvSpPr/>
          <p:nvPr/>
        </p:nvSpPr>
        <p:spPr>
          <a:xfrm>
            <a:off x="379413" y="1778000"/>
            <a:ext cx="4156075" cy="1155700"/>
          </a:xfrm>
          <a:prstGeom prst="cloudCallout">
            <a:avLst>
              <a:gd name="adj1" fmla="val -27301"/>
              <a:gd name="adj2" fmla="val 904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用词新奇</a:t>
            </a:r>
          </a:p>
        </p:txBody>
      </p:sp>
      <p:pic>
        <p:nvPicPr>
          <p:cNvPr id="25605" name="图片 2" descr="timg (2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0" y="1317625"/>
            <a:ext cx="3683000" cy="254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30723" grpId="1"/>
      <p:bldP spid="9222" grpId="2"/>
      <p:bldP spid="25603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框 3"/>
          <p:cNvSpPr txBox="1"/>
          <p:nvPr/>
        </p:nvSpPr>
        <p:spPr>
          <a:xfrm>
            <a:off x="-4762" y="161925"/>
            <a:ext cx="4402137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前四句为什么先交代乐声后写人物呢？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30723" name="文本框 4"/>
          <p:cNvSpPr txBox="1"/>
          <p:nvPr/>
        </p:nvSpPr>
        <p:spPr>
          <a:xfrm>
            <a:off x="-4762" y="1114425"/>
            <a:ext cx="4522787" cy="3562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诗人故意突破按顺序交待人物、时间、地点的一般写法，另作精心安排，先写琴，写声，然后写人。</a:t>
            </a:r>
            <a:r>
              <a:rPr lang="zh-CN" altLang="en-US" sz="2800" b="1" u="sng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这样，突出了乐声，有着先声夺人的艺术力量</a:t>
            </a:r>
            <a:r>
              <a: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1400" b="1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 </a:t>
            </a:r>
            <a:endParaRPr lang="zh-CN" altLang="en-US">
              <a:latin typeface="Calibri"/>
              <a:ea typeface="宋体" pitchFamily="2" charset="-122"/>
            </a:endParaRPr>
          </a:p>
        </p:txBody>
      </p:sp>
      <p:sp>
        <p:nvSpPr>
          <p:cNvPr id="26627" name="WordArt 3"/>
          <p:cNvSpPr>
            <a:spLocks noTextEdit="1"/>
          </p:cNvSpPr>
          <p:nvPr/>
        </p:nvSpPr>
        <p:spPr>
          <a:xfrm>
            <a:off x="222250" y="3806825"/>
            <a:ext cx="3548063" cy="1169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章法的“鬼”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6628" name="图片 1" descr="图片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0" y="15875"/>
            <a:ext cx="4549775" cy="5106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30723" grpId="1"/>
      <p:bldP spid="26627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Rectangle 4"/>
          <p:cNvSpPr/>
          <p:nvPr/>
        </p:nvSpPr>
        <p:spPr>
          <a:xfrm>
            <a:off x="77788" y="-471487"/>
            <a:ext cx="5078412" cy="5507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b="1">
                <a:solidFill>
                  <a:srgbClr val="E500E5"/>
                </a:solidFill>
                <a:latin typeface="黑体" panose="02010609060101010101" charset="-122"/>
                <a:ea typeface="黑体" panose="02010609060101010101" charset="-122"/>
              </a:rPr>
              <a:t>写音乐的常见手法</a:t>
            </a:r>
            <a:endParaRPr lang="zh-CN" altLang="en-US" sz="3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3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环境渲染法、动作描绘法、</a:t>
            </a:r>
          </a:p>
          <a:p>
            <a:pPr>
              <a:lnSpc>
                <a:spcPct val="200000"/>
              </a:lnSpc>
            </a:pPr>
            <a:r>
              <a:rPr lang="zh-CN" altLang="en-US" sz="33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以声摹声法、以形喻声法、</a:t>
            </a:r>
          </a:p>
          <a:p>
            <a:pPr>
              <a:lnSpc>
                <a:spcPct val="200000"/>
              </a:lnSpc>
            </a:pPr>
            <a:r>
              <a:rPr lang="zh-CN" altLang="en-US" sz="33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联想典故法、议论抒情法、</a:t>
            </a:r>
          </a:p>
          <a:p>
            <a:pPr>
              <a:lnSpc>
                <a:spcPct val="200000"/>
              </a:lnSpc>
            </a:pPr>
            <a:r>
              <a:rPr lang="zh-CN" altLang="en-US" sz="33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听者反应法</a:t>
            </a:r>
          </a:p>
        </p:txBody>
      </p:sp>
      <p:sp>
        <p:nvSpPr>
          <p:cNvPr id="27650" name="WordArt 3"/>
          <p:cNvSpPr>
            <a:spLocks noTextEdit="1"/>
          </p:cNvSpPr>
          <p:nvPr/>
        </p:nvSpPr>
        <p:spPr>
          <a:xfrm>
            <a:off x="5546725" y="3952875"/>
            <a:ext cx="3548063" cy="1169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章法的“鬼”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7651" name="图片 30723" descr="2006710102387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0" y="34925"/>
            <a:ext cx="3938588" cy="391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3"/>
          <p:cNvSpPr txBox="1"/>
          <p:nvPr/>
        </p:nvSpPr>
        <p:spPr>
          <a:xfrm>
            <a:off x="220663" y="104775"/>
            <a:ext cx="55165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东船西舫悄无言，唯见江心秋月白</a:t>
            </a:r>
          </a:p>
        </p:txBody>
      </p:sp>
      <p:sp>
        <p:nvSpPr>
          <p:cNvPr id="28674" name="AutoShape 8"/>
          <p:cNvSpPr/>
          <p:nvPr/>
        </p:nvSpPr>
        <p:spPr>
          <a:xfrm>
            <a:off x="2876550" y="625475"/>
            <a:ext cx="2860675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环境渲染法</a:t>
            </a:r>
          </a:p>
        </p:txBody>
      </p:sp>
      <p:sp>
        <p:nvSpPr>
          <p:cNvPr id="28675" name="文本框 4"/>
          <p:cNvSpPr txBox="1"/>
          <p:nvPr/>
        </p:nvSpPr>
        <p:spPr>
          <a:xfrm>
            <a:off x="220663" y="1260475"/>
            <a:ext cx="55165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轻拢慢捻抹复挑，初为霓裳后六幺</a:t>
            </a:r>
          </a:p>
        </p:txBody>
      </p:sp>
      <p:sp>
        <p:nvSpPr>
          <p:cNvPr id="28676" name="AutoShape 6"/>
          <p:cNvSpPr/>
          <p:nvPr/>
        </p:nvSpPr>
        <p:spPr>
          <a:xfrm>
            <a:off x="2960688" y="1782763"/>
            <a:ext cx="2690812" cy="5635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5C76">
                  <a:alpha val="100000"/>
                </a:srgbClr>
              </a:gs>
              <a:gs pos="50000">
                <a:srgbClr val="2E87AC">
                  <a:alpha val="100000"/>
                </a:srgbClr>
              </a:gs>
              <a:gs pos="100000">
                <a:srgbClr val="38A2CD">
                  <a:alpha val="100000"/>
                </a:srgbClr>
              </a:gs>
            </a:gsLst>
            <a:lin ang="0" scaled="1"/>
          </a:gra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动作描绘法</a:t>
            </a:r>
          </a:p>
        </p:txBody>
      </p:sp>
      <p:sp>
        <p:nvSpPr>
          <p:cNvPr id="28677" name="文本框 5"/>
          <p:cNvSpPr txBox="1"/>
          <p:nvPr/>
        </p:nvSpPr>
        <p:spPr>
          <a:xfrm>
            <a:off x="220663" y="2444750"/>
            <a:ext cx="55165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嘈嘈切切错杂弹，大珠小珠落玉盘</a:t>
            </a:r>
          </a:p>
        </p:txBody>
      </p:sp>
      <p:sp>
        <p:nvSpPr>
          <p:cNvPr id="28678" name="AutoShape 8"/>
          <p:cNvSpPr/>
          <p:nvPr/>
        </p:nvSpPr>
        <p:spPr>
          <a:xfrm>
            <a:off x="2876550" y="2965450"/>
            <a:ext cx="2860675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以声摹声法</a:t>
            </a:r>
          </a:p>
        </p:txBody>
      </p:sp>
      <p:sp>
        <p:nvSpPr>
          <p:cNvPr id="28679" name="文本框 8"/>
          <p:cNvSpPr txBox="1"/>
          <p:nvPr/>
        </p:nvSpPr>
        <p:spPr>
          <a:xfrm>
            <a:off x="220663" y="3668713"/>
            <a:ext cx="55165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座中泣下谁最多，江州司马青衫湿</a:t>
            </a:r>
          </a:p>
        </p:txBody>
      </p:sp>
      <p:sp>
        <p:nvSpPr>
          <p:cNvPr id="28680" name="AutoShape 6"/>
          <p:cNvSpPr/>
          <p:nvPr/>
        </p:nvSpPr>
        <p:spPr>
          <a:xfrm>
            <a:off x="2960688" y="4335463"/>
            <a:ext cx="2690812" cy="5635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5C76">
                  <a:alpha val="100000"/>
                </a:srgbClr>
              </a:gs>
              <a:gs pos="50000">
                <a:srgbClr val="2E87AC">
                  <a:alpha val="100000"/>
                </a:srgbClr>
              </a:gs>
              <a:gs pos="100000">
                <a:srgbClr val="38A2CD">
                  <a:alpha val="100000"/>
                </a:srgbClr>
              </a:gs>
            </a:gsLst>
            <a:lin ang="0" scaled="1"/>
          </a:gra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听者反应法</a:t>
            </a:r>
          </a:p>
        </p:txBody>
      </p:sp>
      <p:sp>
        <p:nvSpPr>
          <p:cNvPr id="28681" name="WordArt 3"/>
          <p:cNvSpPr>
            <a:spLocks noTextEdit="1"/>
          </p:cNvSpPr>
          <p:nvPr/>
        </p:nvSpPr>
        <p:spPr>
          <a:xfrm>
            <a:off x="5546725" y="3952875"/>
            <a:ext cx="3548063" cy="1169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章法的“鬼”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868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225" y="30163"/>
            <a:ext cx="3357563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1"/>
      <p:bldP spid="28675" grpId="2"/>
      <p:bldP spid="28676" grpId="3"/>
      <p:bldP spid="28677" grpId="4"/>
      <p:bldP spid="28678" grpId="5"/>
      <p:bldP spid="28679" grpId="6"/>
      <p:bldP spid="28680" grpId="7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12700" y="-44450"/>
            <a:ext cx="6972300" cy="5049838"/>
          </a:xfrm>
        </p:spPr>
        <p:txBody>
          <a:bodyPr vert="horz" wrap="square" lIns="91440" tIns="45720" rIns="91440" bIns="45720" anchor="t"/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吴丝蜀桐张高秋，空山凝云颓不流。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江娥啼竹素女愁，李凭中国弹箜篌。</a:t>
            </a:r>
            <a:endParaRPr lang="zh-CN" altLang="en-US" sz="20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昆山玉碎凤凰叫，芙蓉泣露香兰笑。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十二门前融冷光，二十三丝动紫皇。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女娲炼石补天处，石破天惊逗秋雨。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梦入神山教神妪，老鱼跳波瘦蛟舞。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吴质不眠倚桂树，露脚斜飞湿寒兔。</a:t>
            </a:r>
          </a:p>
        </p:txBody>
      </p:sp>
      <p:sp>
        <p:nvSpPr>
          <p:cNvPr id="29698" name="AutoShape 8"/>
          <p:cNvSpPr/>
          <p:nvPr/>
        </p:nvSpPr>
        <p:spPr>
          <a:xfrm>
            <a:off x="1495425" y="317500"/>
            <a:ext cx="4552950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环境渲染法</a:t>
            </a:r>
          </a:p>
        </p:txBody>
      </p:sp>
      <p:sp>
        <p:nvSpPr>
          <p:cNvPr id="29699" name="AutoShape 6"/>
          <p:cNvSpPr/>
          <p:nvPr/>
        </p:nvSpPr>
        <p:spPr>
          <a:xfrm>
            <a:off x="1495425" y="1036638"/>
            <a:ext cx="4552950" cy="5635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5C76">
                  <a:alpha val="100000"/>
                </a:srgbClr>
              </a:gs>
              <a:gs pos="50000">
                <a:srgbClr val="2E87AC">
                  <a:alpha val="100000"/>
                </a:srgbClr>
              </a:gs>
              <a:gs pos="100000">
                <a:srgbClr val="38A2CD">
                  <a:alpha val="100000"/>
                </a:srgbClr>
              </a:gs>
            </a:gsLst>
            <a:lin ang="0" scaled="1"/>
          </a:gra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联想典故法、听者反应法</a:t>
            </a:r>
          </a:p>
        </p:txBody>
      </p:sp>
      <p:sp>
        <p:nvSpPr>
          <p:cNvPr id="29700" name="AutoShape 6"/>
          <p:cNvSpPr/>
          <p:nvPr/>
        </p:nvSpPr>
        <p:spPr>
          <a:xfrm>
            <a:off x="1495425" y="2435225"/>
            <a:ext cx="4556125" cy="5651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5C76">
                  <a:alpha val="100000"/>
                </a:srgbClr>
              </a:gs>
              <a:gs pos="50000">
                <a:srgbClr val="2E87AC">
                  <a:alpha val="100000"/>
                </a:srgbClr>
              </a:gs>
              <a:gs pos="100000">
                <a:srgbClr val="38A2CD">
                  <a:alpha val="100000"/>
                </a:srgbClr>
              </a:gs>
            </a:gsLst>
            <a:lin ang="0" scaled="1"/>
          </a:gra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环境渲染法、听者反应法</a:t>
            </a:r>
          </a:p>
        </p:txBody>
      </p:sp>
      <p:sp>
        <p:nvSpPr>
          <p:cNvPr id="29701" name="AutoShape 8"/>
          <p:cNvSpPr/>
          <p:nvPr/>
        </p:nvSpPr>
        <p:spPr>
          <a:xfrm>
            <a:off x="1495425" y="1684338"/>
            <a:ext cx="4552950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以声摹声法、以形摹声法</a:t>
            </a:r>
          </a:p>
        </p:txBody>
      </p:sp>
      <p:sp>
        <p:nvSpPr>
          <p:cNvPr id="29702" name="AutoShape 8"/>
          <p:cNvSpPr/>
          <p:nvPr/>
        </p:nvSpPr>
        <p:spPr>
          <a:xfrm>
            <a:off x="1495425" y="3057525"/>
            <a:ext cx="4554538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联想典故法、环境渲染法</a:t>
            </a:r>
          </a:p>
        </p:txBody>
      </p:sp>
      <p:sp>
        <p:nvSpPr>
          <p:cNvPr id="29703" name="AutoShape 8"/>
          <p:cNvSpPr/>
          <p:nvPr/>
        </p:nvSpPr>
        <p:spPr>
          <a:xfrm>
            <a:off x="1495425" y="4370388"/>
            <a:ext cx="4554538" cy="6350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SzPct val="60000"/>
            </a:pPr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联想典故法、听者反应法</a:t>
            </a:r>
          </a:p>
        </p:txBody>
      </p:sp>
      <p:sp>
        <p:nvSpPr>
          <p:cNvPr id="29704" name="AutoShape 6"/>
          <p:cNvSpPr/>
          <p:nvPr/>
        </p:nvSpPr>
        <p:spPr>
          <a:xfrm>
            <a:off x="1495425" y="3751263"/>
            <a:ext cx="4554538" cy="5635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D5C76">
                  <a:alpha val="100000"/>
                </a:srgbClr>
              </a:gs>
              <a:gs pos="50000">
                <a:srgbClr val="2E87AC">
                  <a:alpha val="100000"/>
                </a:srgbClr>
              </a:gs>
              <a:gs pos="100000">
                <a:srgbClr val="38A2CD">
                  <a:alpha val="100000"/>
                </a:srgbClr>
              </a:gs>
            </a:gsLst>
            <a:lin ang="0" scaled="1"/>
          </a:gradFill>
          <a:ln w="3810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zh-CN" sz="32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联想典故法、听者反应法</a:t>
            </a:r>
          </a:p>
        </p:txBody>
      </p:sp>
      <p:sp>
        <p:nvSpPr>
          <p:cNvPr id="9222" name="AutoShape 9"/>
          <p:cNvSpPr/>
          <p:nvPr/>
        </p:nvSpPr>
        <p:spPr>
          <a:xfrm>
            <a:off x="1085850" y="3178175"/>
            <a:ext cx="4156075" cy="1155700"/>
          </a:xfrm>
          <a:prstGeom prst="cloudCallout">
            <a:avLst>
              <a:gd name="adj1" fmla="val -27301"/>
              <a:gd name="adj2" fmla="val 904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章法奇绝</a:t>
            </a:r>
          </a:p>
        </p:txBody>
      </p:sp>
      <p:sp>
        <p:nvSpPr>
          <p:cNvPr id="29706" name="WordArt 3"/>
          <p:cNvSpPr>
            <a:spLocks noTextEdit="1"/>
          </p:cNvSpPr>
          <p:nvPr/>
        </p:nvSpPr>
        <p:spPr>
          <a:xfrm>
            <a:off x="6357938" y="4211638"/>
            <a:ext cx="2736850" cy="84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章法的“鬼”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9707" name="图片 2" descr="u=1999563286,168242440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563" y="19050"/>
            <a:ext cx="2606675" cy="419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29697" grpId="1" uiExpand="1" build="p"/>
      <p:bldP spid="29698" grpId="2"/>
      <p:bldP spid="29699" grpId="3"/>
      <p:bldP spid="29701" grpId="4"/>
      <p:bldP spid="29700" grpId="5"/>
      <p:bldP spid="29702" grpId="6"/>
      <p:bldP spid="29704" grpId="7"/>
      <p:bldP spid="29703" grpId="8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文本框 4"/>
          <p:cNvSpPr txBox="1"/>
          <p:nvPr/>
        </p:nvSpPr>
        <p:spPr>
          <a:xfrm>
            <a:off x="4330700" y="330200"/>
            <a:ext cx="4610100" cy="459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itchFamily="2" charset="-122"/>
              </a:rPr>
              <a:t>李贺诗歌“鬼气”的几方面韵味，充分显示李贺的确无愧“鬼才”的称号，在这首诗歌中，不管从音韵、意象、还是用词、章法，诗歌都表现出非凡的艺术魅力，李贺也都表现出非凡的艺术才华，堪称一绝。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1400" b="1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             </a:t>
            </a:r>
            <a:endParaRPr lang="zh-CN" altLang="en-US">
              <a:latin typeface="Calibri"/>
              <a:ea typeface="宋体" pitchFamily="2" charset="-122"/>
            </a:endParaRPr>
          </a:p>
        </p:txBody>
      </p:sp>
      <p:pic>
        <p:nvPicPr>
          <p:cNvPr id="30722" name="Picture 5" descr="2006429114536734"/>
          <p:cNvPicPr>
            <a:picLocks noChangeAspect="1"/>
          </p:cNvPicPr>
          <p:nvPr/>
        </p:nvPicPr>
        <p:blipFill>
          <a:blip r:embed="rId2"/>
          <a:srcRect b="11290"/>
          <a:stretch>
            <a:fillRect/>
          </a:stretch>
        </p:blipFill>
        <p:spPr>
          <a:xfrm>
            <a:off x="22225" y="28575"/>
            <a:ext cx="4308475" cy="509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3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-4762"/>
            <a:ext cx="9607550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830892" y="546417"/>
            <a:ext cx="7485380" cy="186118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spAutoFit/>
          </a:bodyPr>
          <a:lstStyle/>
          <a:p>
            <a:pPr algn="just" fontAlgn="base"/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比</a:t>
            </a:r>
            <a:r>
              <a:rPr lang="en-US" altLang="zh-CN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“鬼”</a:t>
            </a:r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艺</a:t>
            </a:r>
            <a:endParaRPr lang="zh-CN" altLang="en-US" sz="11500" b="1" strike="noStrike" kern="100" noProof="1">
              <a:ln w="22225">
                <a:solidFill>
                  <a:srgbClr val="ED7D31"/>
                </a:solidFill>
                <a:prstDash val="solid"/>
                <a:round/>
              </a:ln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8" name="文本框 123907"/>
          <p:cNvSpPr txBox="1"/>
          <p:nvPr/>
        </p:nvSpPr>
        <p:spPr>
          <a:xfrm>
            <a:off x="2976563" y="203200"/>
            <a:ext cx="61118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4000" b="1">
                <a:solidFill>
                  <a:srgbClr val="FF3300"/>
                </a:solidFill>
                <a:latin typeface="宋体" pitchFamily="2" charset="-122"/>
                <a:ea typeface="隶书" pitchFamily="1" charset="-122"/>
              </a:rPr>
              <a:t>三篇“摹写声音至文”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123910" name="矩形 123909"/>
          <p:cNvSpPr/>
          <p:nvPr/>
        </p:nvSpPr>
        <p:spPr>
          <a:xfrm>
            <a:off x="3687763" y="1357313"/>
            <a:ext cx="5400675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李贺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李凭箜篌引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</a:p>
          <a:p>
            <a:pPr fontAlgn="base"/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白居易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琵琶行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</a:p>
          <a:p>
            <a:pPr fontAlgn="base"/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韩愈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听颖师弹琴 </a:t>
            </a:r>
            <a:r>
              <a:rPr lang="en-US" altLang="zh-CN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endParaRPr lang="zh-CN" altLang="en-US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r>
              <a:rPr lang="zh-CN" altLang="en-US" sz="4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比较：技法与艺术风格</a:t>
            </a:r>
            <a:endParaRPr lang="zh-CN" altLang="en-US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2771" name="Picture 4" descr="504812"/>
          <p:cNvPicPr>
            <a:picLocks noChangeAspect="1"/>
          </p:cNvPicPr>
          <p:nvPr/>
        </p:nvPicPr>
        <p:blipFill>
          <a:blip r:embed="rId2"/>
          <a:srcRect l="9514" t="8749" r="9613" b="8749"/>
          <a:stretch>
            <a:fillRect/>
          </a:stretch>
        </p:blipFill>
        <p:spPr>
          <a:xfrm>
            <a:off x="22225" y="14288"/>
            <a:ext cx="3736975" cy="5119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  <p:bldP spid="1239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12" name="文本框 119811"/>
          <p:cNvSpPr txBox="1"/>
          <p:nvPr/>
        </p:nvSpPr>
        <p:spPr>
          <a:xfrm>
            <a:off x="311150" y="901700"/>
            <a:ext cx="806450" cy="34877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5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琵琶行</a:t>
            </a:r>
            <a:r>
              <a:rPr lang="zh-CN" altLang="en-US" sz="405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1" charset="-122"/>
                <a:cs typeface="+mn-cs"/>
              </a:rPr>
              <a:t>·</a:t>
            </a:r>
            <a:r>
              <a:rPr lang="zh-CN" altLang="en-US" sz="405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Unicode MS" pitchFamily="2" charset="-122"/>
                <a:ea typeface="隶书" pitchFamily="1" charset="-122"/>
                <a:cs typeface="+mn-cs"/>
              </a:rPr>
              <a:t>白居易</a:t>
            </a:r>
          </a:p>
        </p:txBody>
      </p:sp>
      <p:sp>
        <p:nvSpPr>
          <p:cNvPr id="119813" name="文本框 119812"/>
          <p:cNvSpPr txBox="1"/>
          <p:nvPr/>
        </p:nvSpPr>
        <p:spPr>
          <a:xfrm>
            <a:off x="941388" y="147638"/>
            <a:ext cx="3246437" cy="4851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大弦嘈嘈如急雨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小弦切切如私语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大珠小珠落玉盘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间关莺语花底滑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幽咽泉流冰下难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银瓶乍破水浆迸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铁骑突出刀枪鸣 </a:t>
            </a:r>
          </a:p>
          <a:p>
            <a:pPr>
              <a:lnSpc>
                <a:spcPts val="464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四弦一声如裂帛</a:t>
            </a:r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33795" name="AutoShape 24"/>
          <p:cNvSpPr/>
          <p:nvPr/>
        </p:nvSpPr>
        <p:spPr>
          <a:xfrm>
            <a:off x="3911600" y="306388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Rectangle 23"/>
          <p:cNvSpPr/>
          <p:nvPr/>
        </p:nvSpPr>
        <p:spPr>
          <a:xfrm>
            <a:off x="3911600" y="280988"/>
            <a:ext cx="1606550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繁密声势</a:t>
            </a:r>
          </a:p>
        </p:txBody>
      </p:sp>
      <p:sp>
        <p:nvSpPr>
          <p:cNvPr id="33797" name="AutoShape 24"/>
          <p:cNvSpPr/>
          <p:nvPr/>
        </p:nvSpPr>
        <p:spPr>
          <a:xfrm>
            <a:off x="3911600" y="846138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798" name="AutoShape 24"/>
          <p:cNvSpPr/>
          <p:nvPr/>
        </p:nvSpPr>
        <p:spPr>
          <a:xfrm>
            <a:off x="3911600" y="1447800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799" name="AutoShape 24"/>
          <p:cNvSpPr/>
          <p:nvPr/>
        </p:nvSpPr>
        <p:spPr>
          <a:xfrm>
            <a:off x="3911600" y="1989138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800" name="AutoShape 24"/>
          <p:cNvSpPr/>
          <p:nvPr/>
        </p:nvSpPr>
        <p:spPr>
          <a:xfrm>
            <a:off x="3911600" y="2549525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801" name="AutoShape 24"/>
          <p:cNvSpPr/>
          <p:nvPr/>
        </p:nvSpPr>
        <p:spPr>
          <a:xfrm>
            <a:off x="3911600" y="3235325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802" name="AutoShape 24"/>
          <p:cNvSpPr/>
          <p:nvPr/>
        </p:nvSpPr>
        <p:spPr>
          <a:xfrm>
            <a:off x="3911600" y="3922713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803" name="AutoShape 24"/>
          <p:cNvSpPr/>
          <p:nvPr/>
        </p:nvSpPr>
        <p:spPr>
          <a:xfrm>
            <a:off x="3911600" y="4532313"/>
            <a:ext cx="1744663" cy="466725"/>
          </a:xfrm>
          <a:prstGeom prst="bevel">
            <a:avLst>
              <a:gd name="adj" fmla="val 11458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/>
          <a:lstStyle/>
          <a:p>
            <a:endParaRPr lang="zh-CN" altLang="zh-CN" sz="1800">
              <a:solidFill>
                <a:srgbClr val="000000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3804" name="Rectangle 23"/>
          <p:cNvSpPr/>
          <p:nvPr/>
        </p:nvSpPr>
        <p:spPr>
          <a:xfrm>
            <a:off x="3911600" y="846138"/>
            <a:ext cx="1606550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轻幽音韵</a:t>
            </a:r>
          </a:p>
        </p:txBody>
      </p:sp>
      <p:sp>
        <p:nvSpPr>
          <p:cNvPr id="33805" name="Rectangle 23"/>
          <p:cNvSpPr/>
          <p:nvPr/>
        </p:nvSpPr>
        <p:spPr>
          <a:xfrm>
            <a:off x="3979863" y="1392238"/>
            <a:ext cx="1606550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清脆和谐</a:t>
            </a:r>
          </a:p>
        </p:txBody>
      </p:sp>
      <p:sp>
        <p:nvSpPr>
          <p:cNvPr id="33806" name="Rectangle 23"/>
          <p:cNvSpPr/>
          <p:nvPr/>
        </p:nvSpPr>
        <p:spPr>
          <a:xfrm>
            <a:off x="3911600" y="1989138"/>
            <a:ext cx="1606550" cy="5207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悠扬明快</a:t>
            </a:r>
          </a:p>
        </p:txBody>
      </p:sp>
      <p:sp>
        <p:nvSpPr>
          <p:cNvPr id="33807" name="Rectangle 23"/>
          <p:cNvSpPr/>
          <p:nvPr/>
        </p:nvSpPr>
        <p:spPr>
          <a:xfrm>
            <a:off x="3911600" y="2497138"/>
            <a:ext cx="1606550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低沉冷涩</a:t>
            </a:r>
          </a:p>
        </p:txBody>
      </p:sp>
      <p:sp>
        <p:nvSpPr>
          <p:cNvPr id="33808" name="Rectangle 23"/>
          <p:cNvSpPr/>
          <p:nvPr/>
        </p:nvSpPr>
        <p:spPr>
          <a:xfrm>
            <a:off x="3911600" y="3181350"/>
            <a:ext cx="16065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突发激烈</a:t>
            </a:r>
          </a:p>
        </p:txBody>
      </p:sp>
      <p:sp>
        <p:nvSpPr>
          <p:cNvPr id="33809" name="Rectangle 23"/>
          <p:cNvSpPr/>
          <p:nvPr/>
        </p:nvSpPr>
        <p:spPr>
          <a:xfrm>
            <a:off x="3911600" y="3821113"/>
            <a:ext cx="1606550" cy="5207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清脆尖锐</a:t>
            </a:r>
          </a:p>
        </p:txBody>
      </p:sp>
      <p:sp>
        <p:nvSpPr>
          <p:cNvPr id="33810" name="Rectangle 23"/>
          <p:cNvSpPr/>
          <p:nvPr/>
        </p:nvSpPr>
        <p:spPr>
          <a:xfrm>
            <a:off x="3911600" y="4481513"/>
            <a:ext cx="1606550" cy="522287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lstStyle/>
          <a:p>
            <a:pPr marL="177800" indent="-177800" algn="ctr" eaLnBrk="0" hangingPunct="0"/>
            <a:r>
              <a: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刚劲激越</a:t>
            </a:r>
          </a:p>
        </p:txBody>
      </p:sp>
      <p:pic>
        <p:nvPicPr>
          <p:cNvPr id="33811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263" y="36513"/>
            <a:ext cx="3494087" cy="5091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1"/>
      <p:bldP spid="33795" grpId="2"/>
      <p:bldP spid="33796" grpId="3"/>
      <p:bldP spid="33797" grpId="4"/>
      <p:bldP spid="33804" grpId="5"/>
      <p:bldP spid="33798" grpId="6"/>
      <p:bldP spid="33805" grpId="7"/>
      <p:bldP spid="33799" grpId="8"/>
      <p:bldP spid="33806" grpId="9"/>
      <p:bldP spid="33800" grpId="10"/>
      <p:bldP spid="33807" grpId="11"/>
      <p:bldP spid="33801" grpId="12"/>
      <p:bldP spid="33808" grpId="13"/>
      <p:bldP spid="33802" grpId="14"/>
      <p:bldP spid="33809" grpId="15"/>
      <p:bldP spid="33803" grpId="16"/>
      <p:bldP spid="33810" grpId="17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4" name="文本框 117763"/>
          <p:cNvSpPr txBox="1"/>
          <p:nvPr/>
        </p:nvSpPr>
        <p:spPr>
          <a:xfrm>
            <a:off x="144463" y="836613"/>
            <a:ext cx="922338" cy="39735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itchFamily="2" charset="-122"/>
                <a:cs typeface="+mn-cs"/>
              </a:rPr>
              <a:t>听颖师弹琴</a:t>
            </a:r>
            <a:r>
              <a:rPr lang="zh-CN" altLang="en-US" sz="48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1" charset="-122"/>
                <a:cs typeface="+mn-cs"/>
              </a:rPr>
              <a:t>·</a:t>
            </a:r>
            <a:r>
              <a:rPr lang="en-US" altLang="zh-CN" sz="32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itchFamily="2" charset="-122"/>
                <a:cs typeface="+mn-cs"/>
              </a:rPr>
              <a:t> </a:t>
            </a:r>
            <a:r>
              <a:rPr lang="zh-CN" altLang="en-US" sz="32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itchFamily="2" charset="-122"/>
                <a:cs typeface="+mn-cs"/>
              </a:rPr>
              <a:t>韩愈</a:t>
            </a:r>
          </a:p>
        </p:txBody>
      </p:sp>
      <p:sp>
        <p:nvSpPr>
          <p:cNvPr id="117765" name="文本框 117764"/>
          <p:cNvSpPr txBox="1"/>
          <p:nvPr/>
        </p:nvSpPr>
        <p:spPr>
          <a:xfrm>
            <a:off x="717550" y="15875"/>
            <a:ext cx="6032500" cy="5210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昵昵儿女语，恩怨相尔汝。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划然变轩昂，勇士赴敌场。 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浮云柳絮无根蒂，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天地阔远随飞扬。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喧啾百鸟群，忽见孤凤凰。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跻攀分寸不可上，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失势一落千丈强。 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嗟余有两耳，未省听丝篁。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自闻颖师弹，起坐在一旁。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推手遽止之，湿衣泪滂滂。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颖师尔诚能，无以冰炭置我肠！</a:t>
            </a:r>
            <a:r>
              <a:rPr lang="zh-CN" altLang="en-US" sz="2100" noProof="1"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itchFamily="2" charset="-122"/>
                <a:cs typeface="+mn-cs"/>
              </a:rPr>
              <a:t> </a:t>
            </a:r>
            <a:endParaRPr lang="zh-CN" altLang="en-US" sz="2400" b="1" noProof="1">
              <a:latin typeface="Times New Roman" panose="02020603050405020304" pitchFamily="18" charset="0"/>
            </a:endParaRPr>
          </a:p>
        </p:txBody>
      </p:sp>
      <p:pic>
        <p:nvPicPr>
          <p:cNvPr id="348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525" y="15875"/>
            <a:ext cx="3546475" cy="511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  <p:bldP spid="11776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3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-4762"/>
            <a:ext cx="9607550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830891" y="546417"/>
            <a:ext cx="7485380" cy="186118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spAutoFit/>
          </a:bodyPr>
          <a:lstStyle/>
          <a:p>
            <a:pPr algn="just" fontAlgn="base"/>
            <a:r>
              <a:rPr lang="en-US" altLang="zh-CN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谈“鬼”人</a:t>
            </a:r>
            <a:endParaRPr lang="en-US" altLang="zh-CN" sz="11500" b="1" strike="noStrike" kern="100" noProof="1">
              <a:ln w="22225">
                <a:solidFill>
                  <a:srgbClr val="ED7D31"/>
                </a:solidFill>
                <a:prstDash val="solid"/>
                <a:round/>
              </a:ln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5" name="文本框 117764"/>
          <p:cNvSpPr txBox="1"/>
          <p:nvPr/>
        </p:nvSpPr>
        <p:spPr>
          <a:xfrm>
            <a:off x="227013" y="88900"/>
            <a:ext cx="8809038" cy="865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同：</a:t>
            </a:r>
            <a:r>
              <a:rPr lang="zh-CN" altLang="en-US" sz="2800" b="1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都运用形象生动的比喻，将不可见的乐声转化为眼前之物，极具形象感。</a:t>
            </a:r>
            <a:r>
              <a:rPr lang="zh-CN" altLang="en-US" sz="2100" noProof="1"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itchFamily="2" charset="-122"/>
                <a:cs typeface="+mn-cs"/>
              </a:rPr>
              <a:t> </a:t>
            </a:r>
            <a:endParaRPr lang="zh-CN" altLang="en-US" sz="2400" b="1" noProof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213" y="954088"/>
            <a:ext cx="8904288" cy="12525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异：</a:t>
            </a:r>
            <a:r>
              <a:rPr lang="zh-CN" altLang="en-US" sz="2800" b="1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李贺重在侧面烘托，极力凸显音乐效果的动人；白居易极力描绘乐声本身；韩愈前一半描摹乐声，后一半侧面烘托。</a:t>
            </a:r>
            <a:r>
              <a:rPr lang="zh-CN" altLang="en-US" sz="2100" noProof="1"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itchFamily="2" charset="-122"/>
                <a:cs typeface="+mn-cs"/>
              </a:rPr>
              <a:t> </a:t>
            </a:r>
            <a:endParaRPr lang="zh-CN" altLang="en-US" sz="2400" b="1" noProof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388" y="2316163"/>
            <a:ext cx="8904288" cy="28019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风格迥异。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《李凭箜篌引》纯为描摹音乐，少有诗人的情感寄托，风格凄寒冷艳、浪漫瑰丽。《琵琶行》是一首叙事诗，在描摹音乐时也在叙事和抒情，琵琶女弹奏时的情态动作和作者的身世体验都穿插其中，其风格平易感伤。《听颖师弹琴》前十句写琴声，后面八句写诗人听音乐的感受，至于琴声引发了怎样的人生体验，并未直言，此诗风格悲怆含蓄。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2" grpId="1"/>
      <p:bldP spid="3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图片 3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-4762"/>
            <a:ext cx="9607550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830892" y="546417"/>
            <a:ext cx="7485380" cy="186118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spAutoFit/>
          </a:bodyPr>
          <a:lstStyle/>
          <a:p>
            <a:pPr algn="just" fontAlgn="base"/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拓</a:t>
            </a:r>
            <a:r>
              <a:rPr lang="en-US" altLang="zh-CN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“鬼”</a:t>
            </a:r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作</a:t>
            </a:r>
            <a:endParaRPr lang="zh-CN" altLang="en-US" sz="11500" b="1" strike="noStrike" kern="100" noProof="1">
              <a:ln w="22225">
                <a:solidFill>
                  <a:srgbClr val="ED7D31"/>
                </a:solidFill>
                <a:prstDash val="solid"/>
                <a:round/>
              </a:ln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2682875" y="419100"/>
            <a:ext cx="6418263" cy="3997325"/>
          </a:xfrm>
        </p:spPr>
        <p:txBody>
          <a:bodyPr vert="horz" wrap="square" lIns="68605" tIns="34302" rIns="68605" bIns="34302" anchor="ctr"/>
          <a:lstStyle/>
          <a:p>
            <a:pPr marL="0" marR="0" indent="0" algn="l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         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梦天   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李贺</a:t>
            </a:r>
            <a:br>
              <a:rPr lang="zh-CN" altLang="en-US" sz="3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+mj-lt"/>
                <a:ea typeface="黑体" panose="02010609060101010101" charset="-122"/>
                <a:cs typeface="+mj-cs"/>
              </a:rPr>
              <a:t>    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老兔寒蟾泣天色，云楼半开壁斜白。</a:t>
            </a:r>
            <a:br>
              <a:rPr lang="zh-CN" altLang="en-US" sz="3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 玉轮轧露湿团光，鸾佩相逢桂香陌。</a:t>
            </a:r>
            <a:br>
              <a:rPr lang="zh-CN" altLang="en-US" sz="3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+mj-lt"/>
                <a:ea typeface="黑体" panose="02010609060101010101" charset="-122"/>
                <a:cs typeface="+mj-cs"/>
              </a:rPr>
              <a:t>    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黄尘清水三山下，更变千年如走马。</a:t>
            </a:r>
            <a:br>
              <a:rPr lang="zh-CN" altLang="en-US" sz="3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 遥望齐州九点烟，一泓海水杯中泻。</a:t>
            </a:r>
            <a:br>
              <a:rPr lang="zh-CN" altLang="en-US" sz="3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</a:t>
            </a:r>
            <a:r>
              <a:rPr kumimoji="0" lang="zh-CN" altLang="en-US" sz="525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</a:t>
            </a:r>
            <a:br>
              <a:rPr lang="zh-CN" altLang="en-US" sz="525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kumimoji="0" lang="zh-CN" altLang="en-US" sz="525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 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阅读</a:t>
            </a:r>
            <a:r>
              <a:rPr kumimoji="0" lang="en-US" altLang="zh-CN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《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梦天</a:t>
            </a:r>
            <a:r>
              <a:rPr kumimoji="0" lang="en-US" altLang="zh-CN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》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，试分析这首诗中是否  有李贺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j-lt"/>
                <a:ea typeface="黑体" panose="02010609060101010101" charset="-122"/>
                <a:cs typeface="+mj-cs"/>
              </a:rPr>
              <a:t>“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鬼才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+mj-lt"/>
                <a:ea typeface="黑体" panose="02010609060101010101" charset="-122"/>
                <a:cs typeface="+mj-cs"/>
              </a:rPr>
              <a:t>”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特点的体现。</a:t>
            </a:r>
            <a:r>
              <a:rPr kumimoji="0" lang="zh-CN" altLang="en-US" sz="3000" b="1" i="0" u="none" strike="noStrike" kern="1200" cap="none" spc="0" normalizeH="0" baseline="0" noProof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 </a:t>
            </a:r>
          </a:p>
        </p:txBody>
      </p:sp>
      <p:pic>
        <p:nvPicPr>
          <p:cNvPr id="3789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49213"/>
            <a:ext cx="2689225" cy="508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2"/>
          <p:cNvSpPr>
            <a:spLocks noGrp="1" noRot="1"/>
          </p:cNvSpPr>
          <p:nvPr>
            <p:ph type="title"/>
          </p:nvPr>
        </p:nvSpPr>
        <p:spPr>
          <a:xfrm>
            <a:off x="165100" y="180975"/>
            <a:ext cx="5178425" cy="4645025"/>
          </a:xfrm>
        </p:spPr>
        <p:txBody>
          <a:bodyPr vert="horz" wrap="square" lIns="68605" tIns="34302" rIns="68605" bIns="34302" anchor="ctr"/>
          <a:lstStyle/>
          <a:p>
            <a:pPr algn="l"/>
            <a:r>
              <a:rPr lang="zh-CN" altLang="zh-CN" sz="2800">
                <a:solidFill>
                  <a:srgbClr val="FFFF00"/>
                </a:solidFill>
                <a:ea typeface="黑体" panose="02010609060101010101" charset="-122"/>
              </a:rPr>
              <a:t>一唱三叹则荡气回肠，余音袅袅而三日绕梁。这就是音乐的魔力。不过这还未必是听曲 的最佳境界！高山流水，心有灵犀，知音难觅。真正倾心于这种乐器、这首乐曲、这位乐师的有几人？一旦三者兼得又是何境界！最好的乐器、美妙的乐曲、一流的乐师遇到卓越的诗人，于是名家好手共同造就了《李凭箜篌引》这首千古不朽的诗篇。</a:t>
            </a:r>
            <a:r>
              <a:rPr lang="zh-CN" altLang="en-US" sz="3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pic>
        <p:nvPicPr>
          <p:cNvPr id="38914" name="图片 1" descr="u=3512710639,348507689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23813"/>
            <a:ext cx="3856038" cy="510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7" name="图片 3" descr="timg (2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21775" cy="511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Rectangle 4"/>
          <p:cNvSpPr/>
          <p:nvPr/>
        </p:nvSpPr>
        <p:spPr>
          <a:xfrm>
            <a:off x="434975" y="809625"/>
            <a:ext cx="7416800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FFCF01"/>
              </a:buClr>
              <a:buSzPct val="75000"/>
            </a:pPr>
            <a:r>
              <a:rPr lang="zh-CN" altLang="en-US" sz="6000">
                <a:solidFill>
                  <a:srgbClr val="FFFF00"/>
                </a:solidFill>
                <a:latin typeface="Verdana" pitchFamily="34" charset="0"/>
                <a:ea typeface="华文隶书" pitchFamily="2" charset="-122"/>
              </a:rPr>
              <a:t> </a:t>
            </a:r>
            <a:r>
              <a:rPr lang="zh-CN" altLang="en-US" sz="6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向着希望那方奔跑！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图片 1" descr="图片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8" y="3346450"/>
            <a:ext cx="1628775" cy="149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6350" y="407988"/>
            <a:ext cx="9158288" cy="2844800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6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6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algn="ctr" fontAlgn="base"/>
            <a:endParaRPr lang="zh-CN" altLang="en-US" sz="1200">
              <a:solidFill>
                <a:srgbClr val="3366CC"/>
              </a:solidFill>
              <a:latin typeface="Arial" panose="020b0604020202020204" pitchFamily="34" charset="0"/>
              <a:ea typeface="华文中宋" panose="02010600040101010101" charset="-122"/>
            </a:endParaRPr>
          </a:p>
        </p:txBody>
      </p:sp>
      <p:pic>
        <p:nvPicPr>
          <p:cNvPr id="40963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4799013"/>
            <a:ext cx="9144000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259" y="3303020"/>
            <a:ext cx="1601098" cy="1496768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40965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063" y="415925"/>
            <a:ext cx="6502400" cy="259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7" descr="图片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937" y="0"/>
            <a:ext cx="915352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New picture" hidden="1"/>
          <p:cNvPicPr/>
          <p:nvPr/>
        </p:nvPicPr>
        <p:blipFill>
          <a:blip r:embed="rId8"/>
          <a:stretch>
            <a:fillRect/>
          </a:stretch>
        </p:blipFill>
        <p:spPr>
          <a:xfrm>
            <a:off x="12623800" y="10655300"/>
            <a:ext cx="406400" cy="381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03846" name="Group 7"/>
          <p:cNvGrpSpPr/>
          <p:nvPr/>
        </p:nvGrpSpPr>
        <p:grpSpPr>
          <a:xfrm>
            <a:off x="4495800" y="2441575"/>
            <a:ext cx="2479675" cy="501650"/>
            <a:chExt cx="1089" cy="336"/>
          </a:xfrm>
        </p:grpSpPr>
        <p:sp>
          <p:nvSpPr>
            <p:cNvPr id="803883" name="Oval 8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50000">
                  <a:srgbClr val="925800"/>
                </a:gs>
                <a:gs pos="100000">
                  <a:srgbClr val="FF99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  <p:sp>
          <p:nvSpPr>
            <p:cNvPr id="803884" name="Oval 9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E2B6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803847" name="Group 10"/>
          <p:cNvGrpSpPr/>
          <p:nvPr/>
        </p:nvGrpSpPr>
        <p:grpSpPr>
          <a:xfrm>
            <a:off x="6835775" y="1682750"/>
            <a:ext cx="2322513" cy="577850"/>
            <a:chExt cx="1089" cy="336"/>
          </a:xfrm>
        </p:grpSpPr>
        <p:sp>
          <p:nvSpPr>
            <p:cNvPr id="803881" name="Oval 11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/>
                </a:gs>
                <a:gs pos="50000">
                  <a:srgbClr val="3A5800"/>
                </a:gs>
                <a:gs pos="100000">
                  <a:srgbClr val="6699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  <p:sp>
          <p:nvSpPr>
            <p:cNvPr id="803882" name="Oval 12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D3E2B6"/>
                </a:gs>
                <a:gs pos="100000">
                  <a:srgbClr val="66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Wingdings" panose="05000000000000000000" pitchFamily="2" charset="2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803848" name="Group 13"/>
          <p:cNvGrpSpPr/>
          <p:nvPr/>
        </p:nvGrpSpPr>
        <p:grpSpPr>
          <a:xfrm>
            <a:off x="246063" y="3648075"/>
            <a:ext cx="2406650" cy="576263"/>
            <a:chExt cx="1089" cy="336"/>
          </a:xfrm>
        </p:grpSpPr>
        <p:sp>
          <p:nvSpPr>
            <p:cNvPr id="9224" name="Oval 14"/>
            <p:cNvSpPr/>
            <p:nvPr/>
          </p:nvSpPr>
          <p:spPr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008360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</a:ln>
          </p:spPr>
          <p:txBody>
            <a:bodyPr wrap="none" anchor="ctr"/>
            <a:lstStyle/>
            <a:p>
              <a:pPr eaLnBrk="0" hangingPunct="0"/>
              <a:endPara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3880" name="Oval 15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AEF6E3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803849" name="Group 16"/>
          <p:cNvGrpSpPr/>
          <p:nvPr/>
        </p:nvGrpSpPr>
        <p:grpSpPr>
          <a:xfrm>
            <a:off x="2493963" y="3117850"/>
            <a:ext cx="2289175" cy="390525"/>
            <a:chExt cx="1089" cy="336"/>
          </a:xfrm>
        </p:grpSpPr>
        <p:sp>
          <p:nvSpPr>
            <p:cNvPr id="9227" name="Oval 17"/>
            <p:cNvSpPr/>
            <p:nvPr/>
          </p:nvSpPr>
          <p:spPr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92770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 wrap="none" anchor="ctr"/>
            <a:lstStyle/>
            <a:p>
              <a:pPr eaLnBrk="0" hangingPunct="0"/>
              <a:endParaRPr lang="zh-CN" altLang="en-US" sz="120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03878" name="Oval 1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F0AE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endParaRPr lang="zh-CN" altLang="en-US" sz="1350" strike="noStrike" noProof="1">
                <a:solidFill>
                  <a:srgbClr val="000000"/>
                </a:solidFill>
              </a:endParaRPr>
            </a:p>
          </p:txBody>
        </p:sp>
      </p:grpSp>
      <p:pic>
        <p:nvPicPr>
          <p:cNvPr id="9229" name="Picture 24" descr="shadow_1_m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6280150" y="1830388"/>
            <a:ext cx="893763" cy="16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3851" name="Group 25"/>
          <p:cNvGrpSpPr/>
          <p:nvPr/>
        </p:nvGrpSpPr>
        <p:grpSpPr>
          <a:xfrm>
            <a:off x="6975475" y="376238"/>
            <a:ext cx="1879600" cy="1370012"/>
            <a:chExt cx="433" cy="422"/>
          </a:xfrm>
        </p:grpSpPr>
        <p:pic>
          <p:nvPicPr>
            <p:cNvPr id="9231" name="Picture 26" descr="circuler_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32" name="Oval 27"/>
            <p:cNvGrpSpPr/>
            <p:nvPr/>
          </p:nvGrpSpPr>
          <p:grpSpPr>
            <a:xfrm>
              <a:off x="0" y="1"/>
              <a:ext cx="434" cy="420"/>
              <a:chExt cx="1261872" cy="1213104"/>
            </a:xfrm>
          </p:grpSpPr>
          <p:pic>
            <p:nvPicPr>
              <p:cNvPr id="9233" name="Oval 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61872" cy="12131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03876" name="文本框 8214"/>
              <p:cNvSpPr txBox="1">
                <a:spLocks noChangeArrowheads="1"/>
              </p:cNvSpPr>
              <p:nvPr/>
            </p:nvSpPr>
            <p:spPr bwMode="auto">
              <a:xfrm>
                <a:off x="184678" y="176474"/>
                <a:ext cx="890167" cy="860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anose="05000000000000000000" pitchFamily="2" charset="2"/>
                  <a:buChar char="n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buClrTx/>
                  <a:buSzTx/>
                  <a:buFont typeface="Arial" pitchFamily="34" charset="0"/>
                  <a:buNone/>
                </a:pPr>
                <a:endParaRPr lang="zh-CN" altLang="en-US" sz="1350" strike="noStrike" noProof="1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9235" name="Picture 28" descr="Picture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36" name="Picture 30" descr="shadow_1_m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849813" y="2366963"/>
            <a:ext cx="892175" cy="16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3853" name="Group 31"/>
          <p:cNvGrpSpPr/>
          <p:nvPr/>
        </p:nvGrpSpPr>
        <p:grpSpPr>
          <a:xfrm>
            <a:off x="4679950" y="1019175"/>
            <a:ext cx="1944688" cy="1454150"/>
            <a:chExt cx="433" cy="422"/>
          </a:xfrm>
        </p:grpSpPr>
        <p:pic>
          <p:nvPicPr>
            <p:cNvPr id="9238" name="Picture 32" descr="circuler_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39" name="Oval 33"/>
            <p:cNvGrpSpPr/>
            <p:nvPr/>
          </p:nvGrpSpPr>
          <p:grpSpPr>
            <a:xfrm>
              <a:off x="-1" y="0"/>
              <a:ext cx="435" cy="423"/>
              <a:chExt cx="1261872" cy="1219200"/>
            </a:xfrm>
          </p:grpSpPr>
          <p:pic>
            <p:nvPicPr>
              <p:cNvPr id="9240" name="Oval 3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1261872" cy="1219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03871" name="文本框 8221"/>
              <p:cNvSpPr txBox="1">
                <a:spLocks noChangeArrowheads="1"/>
              </p:cNvSpPr>
              <p:nvPr/>
            </p:nvSpPr>
            <p:spPr bwMode="auto">
              <a:xfrm>
                <a:off x="185905" y="177617"/>
                <a:ext cx="889046" cy="860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anose="05000000000000000000" pitchFamily="2" charset="2"/>
                  <a:buChar char="n"/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buClrTx/>
                  <a:buSzTx/>
                  <a:buFont typeface="Arial" pitchFamily="34" charset="0"/>
                  <a:buNone/>
                </a:pPr>
                <a:endParaRPr lang="zh-CN" altLang="en-US" sz="1350" strike="noStrike" noProof="1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9242" name="Picture 34" descr="Picture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43" name="Picture 36" descr="shadow_1_m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3409950" y="2943225"/>
            <a:ext cx="893763" cy="16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3855" name="Group 37"/>
          <p:cNvGrpSpPr/>
          <p:nvPr/>
        </p:nvGrpSpPr>
        <p:grpSpPr>
          <a:xfrm>
            <a:off x="2759075" y="1544638"/>
            <a:ext cx="1724025" cy="1611312"/>
            <a:chExt cx="433" cy="422"/>
          </a:xfrm>
        </p:grpSpPr>
        <p:pic>
          <p:nvPicPr>
            <p:cNvPr id="9245" name="Picture 38" descr="circuler_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6" name="Oval 39"/>
            <p:cNvSpPr/>
            <p:nvPr/>
          </p:nvSpPr>
          <p:spPr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rgbClr val="766000">
                    <a:alpha val="89998"/>
                  </a:srgb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>
              <a:noFill/>
            </a:ln>
          </p:spPr>
          <p:txBody>
            <a:bodyPr wrap="none" anchor="ctr"/>
            <a:lstStyle/>
            <a:p>
              <a:pPr eaLnBrk="0" hangingPunct="0"/>
              <a:endParaRPr lang="zh-CN" altLang="en-US" sz="120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9247" name="Picture 40" descr="Picture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48" name="Picture 42" descr="shadow_1_m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941513" y="3381375"/>
            <a:ext cx="892175" cy="16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3857" name="Group 43"/>
          <p:cNvGrpSpPr/>
          <p:nvPr/>
        </p:nvGrpSpPr>
        <p:grpSpPr>
          <a:xfrm>
            <a:off x="406400" y="2184400"/>
            <a:ext cx="2093913" cy="1684338"/>
            <a:chExt cx="433" cy="422"/>
          </a:xfrm>
        </p:grpSpPr>
        <p:pic>
          <p:nvPicPr>
            <p:cNvPr id="9250" name="Picture 44" descr="circuler_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1" name="Oval 45"/>
            <p:cNvSpPr/>
            <p:nvPr/>
          </p:nvSpPr>
          <p:spPr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rgbClr val="006A4E">
                    <a:alpha val="89998"/>
                  </a:srgb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>
              <a:noFill/>
            </a:ln>
          </p:spPr>
          <p:txBody>
            <a:bodyPr wrap="none" anchor="ctr"/>
            <a:lstStyle/>
            <a:p>
              <a:pPr eaLnBrk="0" hangingPunct="0"/>
              <a:endParaRPr lang="zh-CN" altLang="en-US" sz="120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9252" name="Picture 46" descr="Picture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34" name="Rectangle 47"/>
          <p:cNvSpPr/>
          <p:nvPr/>
        </p:nvSpPr>
        <p:spPr>
          <a:xfrm>
            <a:off x="793750" y="2700338"/>
            <a:ext cx="15557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buClr>
                <a:srgbClr val="FF0066"/>
              </a:buClr>
              <a:buSzPct val="75000"/>
            </a:pPr>
            <a:r>
              <a:rPr lang="zh-CN" altLang="en-US" sz="3600" b="1">
                <a:solidFill>
                  <a:srgbClr val="FEFFFF"/>
                </a:solidFill>
                <a:latin typeface="微软雅黑" panose="020b0503020204020204" charset="-122"/>
                <a:ea typeface="微软雅黑" panose="020b0503020204020204" charset="-122"/>
              </a:rPr>
              <a:t>诗仙？</a:t>
            </a:r>
          </a:p>
        </p:txBody>
      </p:sp>
      <p:sp>
        <p:nvSpPr>
          <p:cNvPr id="3" name="Rectangle 47"/>
          <p:cNvSpPr/>
          <p:nvPr/>
        </p:nvSpPr>
        <p:spPr>
          <a:xfrm>
            <a:off x="2947988" y="2055813"/>
            <a:ext cx="15541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buClr>
                <a:srgbClr val="FF0066"/>
              </a:buClr>
              <a:buSzPct val="75000"/>
            </a:pPr>
            <a:r>
              <a:rPr lang="zh-CN" altLang="en-US" sz="3600" b="1">
                <a:solidFill>
                  <a:srgbClr val="FEFFFF"/>
                </a:solidFill>
                <a:latin typeface="微软雅黑" panose="020b0503020204020204" charset="-122"/>
                <a:ea typeface="微软雅黑" panose="020b0503020204020204" charset="-122"/>
              </a:rPr>
              <a:t>诗圣？</a:t>
            </a:r>
          </a:p>
        </p:txBody>
      </p:sp>
      <p:sp>
        <p:nvSpPr>
          <p:cNvPr id="4" name="Rectangle 47"/>
          <p:cNvSpPr/>
          <p:nvPr/>
        </p:nvSpPr>
        <p:spPr>
          <a:xfrm>
            <a:off x="4964113" y="1425575"/>
            <a:ext cx="15541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buClr>
                <a:srgbClr val="FF0066"/>
              </a:buClr>
              <a:buSzPct val="75000"/>
            </a:pPr>
            <a:r>
              <a:rPr lang="zh-CN" altLang="en-US" sz="3600" b="1">
                <a:solidFill>
                  <a:srgbClr val="FEFFFF"/>
                </a:solidFill>
                <a:latin typeface="微软雅黑" panose="020b0503020204020204" charset="-122"/>
                <a:ea typeface="微软雅黑" panose="020b0503020204020204" charset="-122"/>
              </a:rPr>
              <a:t>诗魔？</a:t>
            </a:r>
          </a:p>
        </p:txBody>
      </p:sp>
      <p:sp>
        <p:nvSpPr>
          <p:cNvPr id="5" name="Rectangle 47"/>
          <p:cNvSpPr/>
          <p:nvPr/>
        </p:nvSpPr>
        <p:spPr>
          <a:xfrm>
            <a:off x="7251700" y="739775"/>
            <a:ext cx="15541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buClr>
                <a:srgbClr val="FF0066"/>
              </a:buClr>
              <a:buSzPct val="75000"/>
            </a:pPr>
            <a:r>
              <a:rPr lang="zh-CN" altLang="en-US" sz="3600" b="1">
                <a:solidFill>
                  <a:srgbClr val="FEFFFF"/>
                </a:solidFill>
                <a:latin typeface="微软雅黑" panose="020b0503020204020204" charset="-122"/>
                <a:ea typeface="微软雅黑" panose="020b0503020204020204" charset="-122"/>
              </a:rPr>
              <a:t>诗佛？</a:t>
            </a:r>
          </a:p>
        </p:txBody>
      </p:sp>
      <p:sp>
        <p:nvSpPr>
          <p:cNvPr id="6" name="AutoShape 3"/>
          <p:cNvSpPr/>
          <p:nvPr/>
        </p:nvSpPr>
        <p:spPr>
          <a:xfrm>
            <a:off x="6199188" y="2214563"/>
            <a:ext cx="2741612" cy="2819400"/>
          </a:xfrm>
          <a:custGeom>
            <a:cxnLst>
              <a:cxn ang="0">
                <a:pos x="1371290" y="0"/>
              </a:cxn>
              <a:cxn ang="0">
                <a:pos x="401610" y="412945"/>
              </a:cxn>
              <a:cxn ang="0">
                <a:pos x="0" y="1409993"/>
              </a:cxn>
              <a:cxn ang="0">
                <a:pos x="401610" y="2407042"/>
              </a:cxn>
              <a:cxn ang="0">
                <a:pos x="1371290" y="2819987"/>
              </a:cxn>
              <a:cxn ang="0">
                <a:pos x="2340970" y="2407042"/>
              </a:cxn>
              <a:cxn ang="0">
                <a:pos x="2742580" y="1409993"/>
              </a:cxn>
              <a:cxn ang="0">
                <a:pos x="2340970" y="412945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rgbClr val="3B7187">
                  <a:alpha val="12000"/>
                </a:srgbClr>
              </a:gs>
              <a:gs pos="50000">
                <a:schemeClr val="accent1"/>
              </a:gs>
              <a:gs pos="100000">
                <a:srgbClr val="3B7187">
                  <a:alpha val="12000"/>
                </a:srgbClr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4"/>
          <p:cNvSpPr/>
          <p:nvPr/>
        </p:nvSpPr>
        <p:spPr>
          <a:xfrm>
            <a:off x="6424613" y="2441575"/>
            <a:ext cx="2289175" cy="23542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rgbClr val="A282A2"/>
              </a:gs>
            </a:gsLst>
            <a:path path="shape">
              <a:fillToRect l="50000" t="50000" r="50000" b="50000"/>
            </a:path>
          </a:gradFill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12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2824" name="Text Box 10"/>
          <p:cNvSpPr txBox="1"/>
          <p:nvPr/>
        </p:nvSpPr>
        <p:spPr>
          <a:xfrm>
            <a:off x="6673850" y="3232150"/>
            <a:ext cx="1987550" cy="7842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 eaLnBrk="0" hangingPunct="0">
              <a:buSzPct val="60000"/>
            </a:pPr>
            <a:r>
              <a:rPr lang="zh-CN" altLang="en-US" sz="4500" b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诗鬼？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3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3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3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3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3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3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3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80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2824" grpId="0"/>
      <p:bldP spid="6" grpId="1"/>
      <p:bldP spid="7" grpId="2"/>
      <p:bldP spid="4" grpId="3"/>
      <p:bldP spid="5" grpId="4"/>
      <p:bldP spid="8234" grpId="5"/>
      <p:bldP spid="3" gr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-6350"/>
            <a:ext cx="3717925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11620"/>
          <p:cNvSpPr txBox="1"/>
          <p:nvPr/>
        </p:nvSpPr>
        <p:spPr>
          <a:xfrm>
            <a:off x="3730625" y="207963"/>
            <a:ext cx="5378450" cy="47069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李贺（790——816），字长吉，中唐著名诗人，河南福昌人，唐宗室后裔，远祖是唐高祖李渊的叔父李亮。他的一生仕途坎坷，抑郁痛苦，27岁病卒于家中。他是中国历代诗人中个性风格最鲜明的诗人。人称 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“鬼才”、“诗鬼”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。文学史上有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“太白仙才，长吉鬼才”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之说。他的诗喜欢运用奇特诡异的想象和夸张，充满浪漫主义色彩，想象丰富，立意新奇，用词瑰丽，意境扑朔迷离，形成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“凄艳诡谲”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的诗风，所以他本人亦被称为“诗鬼”，他的诗歌也被称为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“鬼诗”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。他的诗歌在唐诗中别出一格，被称为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“长吉体”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。其作品集为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《李长吉歌诗》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</a:rPr>
              <a:t>。本首诗歌是作者当时聆听了一位著名的宫廷乐师李凭弹奏箜篌，而写下的一首惊天地、 泣鬼神的著名诗篇。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2308859" y="46980"/>
            <a:ext cx="1554481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00CC99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00CC99">
                      <a:alpha val="40000"/>
                    </a:srgbClr>
                  </a:glow>
                </a:effectLst>
                <a:latin typeface="Times New Roman" panose="02020603050405020304" pitchFamily="18" charset="0"/>
                <a:ea typeface="宋体" pitchFamily="2" charset="-122"/>
                <a:cs typeface="+mn-ea"/>
              </a:rPr>
              <a:t>李贺</a:t>
            </a:r>
            <a:endParaRPr lang="zh-CN" altLang="en-US" sz="5400" strike="noStrike" noProof="1">
              <a:ln w="28575" cmpd="sng">
                <a:solidFill>
                  <a:srgbClr val="00CC99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00CC99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24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图片 3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-4762"/>
            <a:ext cx="9607550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830891" y="546417"/>
            <a:ext cx="7485380" cy="186118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spAutoFit/>
          </a:bodyPr>
          <a:lstStyle/>
          <a:p>
            <a:pPr algn="just" fontAlgn="base"/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读</a:t>
            </a:r>
            <a:r>
              <a:rPr lang="en-US" altLang="zh-CN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“鬼”</a:t>
            </a:r>
            <a:r>
              <a:rPr lang="zh-CN" altLang="en-US" sz="11500" b="1" strike="noStrike" kern="100" noProof="1">
                <a:ln w="22225">
                  <a:solidFill>
                    <a:srgbClr val="ED7D31"/>
                  </a:solidFill>
                  <a:prstDash val="solid"/>
                  <a:round/>
                </a:ln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/>
              </a:rPr>
              <a:t>诗</a:t>
            </a:r>
            <a:endParaRPr lang="zh-CN" altLang="en-US" sz="11500" b="1" strike="noStrike" kern="100" noProof="1">
              <a:ln w="22225">
                <a:solidFill>
                  <a:srgbClr val="ED7D31"/>
                </a:solidFill>
                <a:prstDash val="solid"/>
                <a:round/>
              </a:ln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图片 3" descr="timg (25)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4763"/>
            <a:ext cx="9156700" cy="513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4">
            <a:hlinkClick r:id="rId3" action="ppaction://hlinkfile"/>
          </p:cNvPr>
          <p:cNvSpPr txBox="1"/>
          <p:nvPr/>
        </p:nvSpPr>
        <p:spPr>
          <a:xfrm>
            <a:off x="304800" y="109538"/>
            <a:ext cx="2214563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朗诵视频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占位符 25602"/>
          <p:cNvSpPr>
            <a:spLocks noGrp="1" noRot="1"/>
          </p:cNvSpPr>
          <p:nvPr>
            <p:ph idx="1"/>
          </p:nvPr>
        </p:nvSpPr>
        <p:spPr>
          <a:xfrm>
            <a:off x="830263" y="219075"/>
            <a:ext cx="5969000" cy="4075113"/>
          </a:xfrm>
        </p:spPr>
        <p:txBody>
          <a:bodyPr lIns="81658" tIns="40830" rIns="81658" bIns="40830" anchor="t"/>
          <a:lstStyle/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吴丝蜀桐张高秋，空山凝云颓不流。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江娥啼竹素女愁，李凭中国弹箜篌。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昆山玉碎凤凰叫，芙蓉泣露香兰笑。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十二门前融冷光，二十三丝动紫皇。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女娲炼石补天处，石破天惊逗秋雨。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梦入神山教神妪，老鱼跳波瘦蛟舞。</a:t>
            </a:r>
          </a:p>
          <a:p>
            <a:pPr algn="ctr"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吴质不眠倚桂树，露脚斜飞湿寒兔</a:t>
            </a:r>
            <a:r>
              <a:rPr lang="zh-CN" altLang="en-US" sz="280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r>
              <a:rPr lang="zh-CN" altLang="en-US" sz="3200" b="0"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  <p:sp>
        <p:nvSpPr>
          <p:cNvPr id="132100" name="文本框 132099"/>
          <p:cNvSpPr txBox="1"/>
          <p:nvPr/>
        </p:nvSpPr>
        <p:spPr>
          <a:xfrm>
            <a:off x="36513" y="3989388"/>
            <a:ext cx="88709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韵脚（四次换韵）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秋 流 愁 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叫 </a:t>
            </a: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光 皇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处 雨 妪 舞 树 兔</a:t>
            </a:r>
          </a:p>
        </p:txBody>
      </p:sp>
      <p:sp>
        <p:nvSpPr>
          <p:cNvPr id="88073" name="文本框 88072"/>
          <p:cNvSpPr txBox="1"/>
          <p:nvPr/>
        </p:nvSpPr>
        <p:spPr>
          <a:xfrm>
            <a:off x="117475" y="320675"/>
            <a:ext cx="922338" cy="3578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李凭箜篌引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</p:txBody>
      </p:sp>
      <p:pic>
        <p:nvPicPr>
          <p:cNvPr id="13316" name="图片 1" descr="timg (1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088" y="20638"/>
            <a:ext cx="2601912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3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13313" grpId="1" uiExpand="1" build="p"/>
      <p:bldP spid="13210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73" name="文本框 88072"/>
          <p:cNvSpPr txBox="1"/>
          <p:nvPr/>
        </p:nvSpPr>
        <p:spPr>
          <a:xfrm>
            <a:off x="22225" y="990600"/>
            <a:ext cx="922338" cy="30305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诗歌节奏</a:t>
            </a:r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itchFamily="1" charset="-122"/>
                <a:cs typeface="+mn-cs"/>
              </a:rPr>
              <a:t>  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隶书" pitchFamily="1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698500" y="530225"/>
            <a:ext cx="5924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吴丝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蜀桐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张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高秋，空山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凝云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颓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不流。</a:t>
            </a:r>
          </a:p>
        </p:txBody>
      </p:sp>
      <p:sp>
        <p:nvSpPr>
          <p:cNvPr id="88077" name="文本框 88076"/>
          <p:cNvSpPr txBox="1"/>
          <p:nvPr/>
        </p:nvSpPr>
        <p:spPr>
          <a:xfrm>
            <a:off x="698500" y="1239838"/>
            <a:ext cx="5924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江娥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啼竹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素女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愁，李凭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弹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箜篌。</a:t>
            </a:r>
          </a:p>
        </p:txBody>
      </p:sp>
      <p:sp>
        <p:nvSpPr>
          <p:cNvPr id="88078" name="文本框 88077"/>
          <p:cNvSpPr txBox="1"/>
          <p:nvPr/>
        </p:nvSpPr>
        <p:spPr>
          <a:xfrm>
            <a:off x="696913" y="1947863"/>
            <a:ext cx="5924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昆山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玉碎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凤凰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叫，芙蓉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泣露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香兰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笑。</a:t>
            </a:r>
          </a:p>
        </p:txBody>
      </p:sp>
      <p:sp>
        <p:nvSpPr>
          <p:cNvPr id="88079" name="文本框 88078"/>
          <p:cNvSpPr txBox="1"/>
          <p:nvPr/>
        </p:nvSpPr>
        <p:spPr>
          <a:xfrm>
            <a:off x="698500" y="2674938"/>
            <a:ext cx="56356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十二门前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融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冷光，二十三丝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动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紫皇。</a:t>
            </a:r>
          </a:p>
        </p:txBody>
      </p:sp>
      <p:sp>
        <p:nvSpPr>
          <p:cNvPr id="88080" name="文本框 88079"/>
          <p:cNvSpPr txBox="1"/>
          <p:nvPr/>
        </p:nvSpPr>
        <p:spPr>
          <a:xfrm>
            <a:off x="755650" y="3333750"/>
            <a:ext cx="5924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女娲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炼石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补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天处，石破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天惊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逗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秋雨。</a:t>
            </a:r>
          </a:p>
        </p:txBody>
      </p:sp>
      <p:sp>
        <p:nvSpPr>
          <p:cNvPr id="88081" name="文本框 88080"/>
          <p:cNvSpPr txBox="1"/>
          <p:nvPr/>
        </p:nvSpPr>
        <p:spPr>
          <a:xfrm>
            <a:off x="755650" y="3968750"/>
            <a:ext cx="5924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梦入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神山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教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神妪，老鱼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跳波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瘦蛟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舞。</a:t>
            </a:r>
          </a:p>
        </p:txBody>
      </p:sp>
      <p:sp>
        <p:nvSpPr>
          <p:cNvPr id="88082" name="文本框 88081"/>
          <p:cNvSpPr txBox="1"/>
          <p:nvPr/>
        </p:nvSpPr>
        <p:spPr>
          <a:xfrm>
            <a:off x="776288" y="4565650"/>
            <a:ext cx="6000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吴质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不眠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倚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桂树，露脚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斜飞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湿</a:t>
            </a:r>
            <a:r>
              <a:rPr lang="en-US" altLang="zh-CN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寒兔。</a:t>
            </a:r>
            <a:r>
              <a:rPr lang="zh-CN" altLang="en-US" sz="2400" b="1">
                <a:latin typeface="Times New Roman" panose="02020603050405020304" pitchFamily="18" charset="0"/>
                <a:ea typeface="宋体" pitchFamily="2" charset="-122"/>
              </a:rPr>
              <a:t> </a:t>
            </a:r>
            <a:endParaRPr lang="zh-CN" altLang="en-US" sz="1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5" name="图片 1" descr="timg (2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725" y="0"/>
            <a:ext cx="2695575" cy="512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2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" presetClass="entr" presetSubtype="8" fill="hold" grpId="3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6" presetID="2" presetClass="entr" presetSubtype="8" fill="hold" grpId="4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1" presetID="2" presetClass="entr" presetSubtype="8" fill="hold" grpId="5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36" presetID="2" presetClass="entr" presetSubtype="8" fill="hold" grpId="6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1" presetID="2" presetClass="entr" presetSubtype="8" fill="hold" grpId="7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5" grpId="1"/>
      <p:bldP spid="88077" grpId="2"/>
      <p:bldP spid="88078" grpId="3"/>
      <p:bldP spid="88079" grpId="4"/>
      <p:bldP spid="88080" grpId="5"/>
      <p:bldP spid="88081" grpId="6"/>
      <p:bldP spid="88082" grpId="7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飞天乐舞">
  <a:themeElements>
    <a:clrScheme name="">
      <a:dk1>
        <a:srgbClr val="FFFFFF"/>
      </a:dk1>
      <a:lt1>
        <a:srgbClr val="3366CC"/>
      </a:lt1>
      <a:dk2>
        <a:srgbClr val="66FFFF"/>
      </a:dk2>
      <a:lt2>
        <a:srgbClr val="C0C0C0"/>
      </a:lt2>
      <a:accent1>
        <a:srgbClr val="58A9CA"/>
      </a:accent1>
      <a:accent2>
        <a:srgbClr val="FFCCFF"/>
      </a:accent2>
      <a:accent3>
        <a:srgbClr val="ADB9E2"/>
      </a:accent3>
      <a:accent4>
        <a:srgbClr val="DCDCDC"/>
      </a:accent4>
      <a:accent5>
        <a:srgbClr val="B5D1E1"/>
      </a:accent5>
      <a:accent6>
        <a:srgbClr val="E5B7E5"/>
      </a:accent6>
      <a:hlink>
        <a:srgbClr val="FFFF00"/>
      </a:hlink>
      <a:folHlink>
        <a:srgbClr val="99FF99"/>
      </a:folHlink>
    </a:clrScheme>
    <a:fontScheme name="">
      <a:majorFont>
        <a:latin typeface="Arial"/>
        <a:ea typeface="华文隶书"/>
        <a:cs typeface="Arial"/>
      </a:majorFont>
      <a:minorFont>
        <a:latin typeface="Arial"/>
        <a:ea typeface="华文中宋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7979A5"/>
        </a:lt1>
        <a:dk2>
          <a:srgbClr val="FFFF00"/>
        </a:dk2>
        <a:lt2>
          <a:srgbClr val="C0C0C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CDCDC"/>
        </a:accent4>
        <a:accent5>
          <a:srgbClr val="BDCAE4"/>
        </a:accent5>
        <a:accent6>
          <a:srgbClr val="B7B7E5"/>
        </a:accent6>
        <a:hlink>
          <a:srgbClr val="66FFFF"/>
        </a:hlink>
        <a:folHlink>
          <a:srgbClr val="FF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86AA4"/>
        </a:lt1>
        <a:dk2>
          <a:srgbClr val="FFFFFF"/>
        </a:dk2>
        <a:lt2>
          <a:srgbClr val="C0C0C0"/>
        </a:lt2>
        <a:accent1>
          <a:srgbClr val="829FB4"/>
        </a:accent1>
        <a:accent2>
          <a:srgbClr val="CCCCFF"/>
        </a:accent2>
        <a:accent3>
          <a:srgbClr val="B5BACF"/>
        </a:accent3>
        <a:accent4>
          <a:srgbClr val="DCDCDC"/>
        </a:accent4>
        <a:accent5>
          <a:srgbClr val="C1CDD6"/>
        </a:accent5>
        <a:accent6>
          <a:srgbClr val="B7B7E5"/>
        </a:accent6>
        <a:hlink>
          <a:srgbClr val="FFCC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0000"/>
        </a:lt1>
        <a:dk2>
          <a:srgbClr val="FFFFFF"/>
        </a:dk2>
        <a:lt2>
          <a:srgbClr val="C0C0C0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CDC57"/>
        </a:accent4>
        <a:accent5>
          <a:srgbClr val="BEC3CC"/>
        </a:accent5>
        <a:accent6>
          <a:srgbClr val="5BE5B7"/>
        </a:accent6>
        <a:hlink>
          <a:srgbClr val="99CC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FFCC99"/>
        </a:lt1>
        <a:dk2>
          <a:srgbClr val="FFFFFF"/>
        </a:dk2>
        <a:lt2>
          <a:srgbClr val="C0C0C0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CDC57"/>
        </a:accent4>
        <a:accent5>
          <a:srgbClr val="C1CDD6"/>
        </a:accent5>
        <a:accent6>
          <a:srgbClr val="B7B7E5"/>
        </a:accent6>
        <a:hlink>
          <a:srgbClr val="99FF99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66"/>
        </a:dk2>
        <a:lt2>
          <a:srgbClr val="C0C0C0"/>
        </a:lt2>
        <a:accent1>
          <a:srgbClr val="529280"/>
        </a:accent1>
        <a:accent2>
          <a:srgbClr val="FF99FF"/>
        </a:accent2>
        <a:accent3>
          <a:srgbClr val="B9CAFF"/>
        </a:accent3>
        <a:accent4>
          <a:srgbClr val="DCDCDC"/>
        </a:accent4>
        <a:accent5>
          <a:srgbClr val="B3C7C1"/>
        </a:accent5>
        <a:accent6>
          <a:srgbClr val="E589E5"/>
        </a:accent6>
        <a:hlink>
          <a:srgbClr val="FFCC00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CC"/>
        </a:lt1>
        <a:dk2>
          <a:srgbClr val="66FFFF"/>
        </a:dk2>
        <a:lt2>
          <a:srgbClr val="C0C0C0"/>
        </a:lt2>
        <a:accent1>
          <a:srgbClr val="58A9CA"/>
        </a:accent1>
        <a:accent2>
          <a:srgbClr val="FFCCFF"/>
        </a:accent2>
        <a:accent3>
          <a:srgbClr val="ADB9E2"/>
        </a:accent3>
        <a:accent4>
          <a:srgbClr val="DCDCDC"/>
        </a:accent4>
        <a:accent5>
          <a:srgbClr val="B5D1E1"/>
        </a:accent5>
        <a:accent6>
          <a:srgbClr val="E5B7E5"/>
        </a:accent6>
        <a:hlink>
          <a:srgbClr val="FFFF00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3F528D"/>
        </a:lt1>
        <a:dk2>
          <a:srgbClr val="00FF00"/>
        </a:dk2>
        <a:lt2>
          <a:srgbClr val="C0C0C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CDC00"/>
        </a:accent4>
        <a:accent5>
          <a:srgbClr val="C4CCD2"/>
        </a:accent5>
        <a:accent6>
          <a:srgbClr val="E58989"/>
        </a:accent6>
        <a:hlink>
          <a:srgbClr val="FFFF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99FFCC"/>
        </a:dk1>
        <a:lt1>
          <a:srgbClr val="558167"/>
        </a:lt1>
        <a:dk2>
          <a:srgbClr val="FFCC00"/>
        </a:dk2>
        <a:lt2>
          <a:srgbClr val="C0C0C0"/>
        </a:lt2>
        <a:accent1>
          <a:srgbClr val="6D9D8B"/>
        </a:accent1>
        <a:accent2>
          <a:srgbClr val="CCCCFF"/>
        </a:accent2>
        <a:accent3>
          <a:srgbClr val="B4C1B9"/>
        </a:accent3>
        <a:accent4>
          <a:srgbClr val="83DCAF"/>
        </a:accent4>
        <a:accent5>
          <a:srgbClr val="BBCCC5"/>
        </a:accent5>
        <a:accent6>
          <a:srgbClr val="B7B7E5"/>
        </a:accent6>
        <a:hlink>
          <a:srgbClr val="FFFF6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_4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3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005BE5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飞天乐舞">
  <a:themeElements>
    <a:clrScheme name="">
      <a:dk1>
        <a:srgbClr val="FFFFFF"/>
      </a:dk1>
      <a:lt1>
        <a:srgbClr val="3366CC"/>
      </a:lt1>
      <a:dk2>
        <a:srgbClr val="66FFFF"/>
      </a:dk2>
      <a:lt2>
        <a:srgbClr val="C0C0C0"/>
      </a:lt2>
      <a:accent1>
        <a:srgbClr val="58A9CA"/>
      </a:accent1>
      <a:accent2>
        <a:srgbClr val="FFCCFF"/>
      </a:accent2>
      <a:accent3>
        <a:srgbClr val="ADB9E2"/>
      </a:accent3>
      <a:accent4>
        <a:srgbClr val="DCDCDC"/>
      </a:accent4>
      <a:accent5>
        <a:srgbClr val="B5D1E1"/>
      </a:accent5>
      <a:accent6>
        <a:srgbClr val="E5B7E5"/>
      </a:accent6>
      <a:hlink>
        <a:srgbClr val="FFFF00"/>
      </a:hlink>
      <a:folHlink>
        <a:srgbClr val="99FF99"/>
      </a:folHlink>
    </a:clrScheme>
    <a:fontScheme name="">
      <a:majorFont>
        <a:latin typeface="Arial"/>
        <a:ea typeface="华文隶书"/>
        <a:cs typeface="Arial"/>
      </a:majorFont>
      <a:minorFont>
        <a:latin typeface="Arial"/>
        <a:ea typeface="华文中宋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7979A5"/>
        </a:lt1>
        <a:dk2>
          <a:srgbClr val="FFFF00"/>
        </a:dk2>
        <a:lt2>
          <a:srgbClr val="C0C0C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CDCDC"/>
        </a:accent4>
        <a:accent5>
          <a:srgbClr val="BDCAE4"/>
        </a:accent5>
        <a:accent6>
          <a:srgbClr val="B7B7E5"/>
        </a:accent6>
        <a:hlink>
          <a:srgbClr val="66FFFF"/>
        </a:hlink>
        <a:folHlink>
          <a:srgbClr val="FF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86AA4"/>
        </a:lt1>
        <a:dk2>
          <a:srgbClr val="FFFFFF"/>
        </a:dk2>
        <a:lt2>
          <a:srgbClr val="C0C0C0"/>
        </a:lt2>
        <a:accent1>
          <a:srgbClr val="829FB4"/>
        </a:accent1>
        <a:accent2>
          <a:srgbClr val="CCCCFF"/>
        </a:accent2>
        <a:accent3>
          <a:srgbClr val="B5BACF"/>
        </a:accent3>
        <a:accent4>
          <a:srgbClr val="DCDCDC"/>
        </a:accent4>
        <a:accent5>
          <a:srgbClr val="C1CDD6"/>
        </a:accent5>
        <a:accent6>
          <a:srgbClr val="B7B7E5"/>
        </a:accent6>
        <a:hlink>
          <a:srgbClr val="FFCC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0000"/>
        </a:lt1>
        <a:dk2>
          <a:srgbClr val="FFFFFF"/>
        </a:dk2>
        <a:lt2>
          <a:srgbClr val="C0C0C0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CDC57"/>
        </a:accent4>
        <a:accent5>
          <a:srgbClr val="BEC3CC"/>
        </a:accent5>
        <a:accent6>
          <a:srgbClr val="5BE5B7"/>
        </a:accent6>
        <a:hlink>
          <a:srgbClr val="99CC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FFCC99"/>
        </a:lt1>
        <a:dk2>
          <a:srgbClr val="FFFFFF"/>
        </a:dk2>
        <a:lt2>
          <a:srgbClr val="C0C0C0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CDC57"/>
        </a:accent4>
        <a:accent5>
          <a:srgbClr val="C1CDD6"/>
        </a:accent5>
        <a:accent6>
          <a:srgbClr val="B7B7E5"/>
        </a:accent6>
        <a:hlink>
          <a:srgbClr val="99FF99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66"/>
        </a:dk2>
        <a:lt2>
          <a:srgbClr val="C0C0C0"/>
        </a:lt2>
        <a:accent1>
          <a:srgbClr val="529280"/>
        </a:accent1>
        <a:accent2>
          <a:srgbClr val="FF99FF"/>
        </a:accent2>
        <a:accent3>
          <a:srgbClr val="B9CAFF"/>
        </a:accent3>
        <a:accent4>
          <a:srgbClr val="DCDCDC"/>
        </a:accent4>
        <a:accent5>
          <a:srgbClr val="B3C7C1"/>
        </a:accent5>
        <a:accent6>
          <a:srgbClr val="E589E5"/>
        </a:accent6>
        <a:hlink>
          <a:srgbClr val="FFCC00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CC"/>
        </a:lt1>
        <a:dk2>
          <a:srgbClr val="66FFFF"/>
        </a:dk2>
        <a:lt2>
          <a:srgbClr val="C0C0C0"/>
        </a:lt2>
        <a:accent1>
          <a:srgbClr val="58A9CA"/>
        </a:accent1>
        <a:accent2>
          <a:srgbClr val="FFCCFF"/>
        </a:accent2>
        <a:accent3>
          <a:srgbClr val="ADB9E2"/>
        </a:accent3>
        <a:accent4>
          <a:srgbClr val="DCDCDC"/>
        </a:accent4>
        <a:accent5>
          <a:srgbClr val="B5D1E1"/>
        </a:accent5>
        <a:accent6>
          <a:srgbClr val="E5B7E5"/>
        </a:accent6>
        <a:hlink>
          <a:srgbClr val="FFFF00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3F528D"/>
        </a:lt1>
        <a:dk2>
          <a:srgbClr val="00FF00"/>
        </a:dk2>
        <a:lt2>
          <a:srgbClr val="C0C0C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CDC00"/>
        </a:accent4>
        <a:accent5>
          <a:srgbClr val="C4CCD2"/>
        </a:accent5>
        <a:accent6>
          <a:srgbClr val="E58989"/>
        </a:accent6>
        <a:hlink>
          <a:srgbClr val="FFFF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99FFCC"/>
        </a:dk1>
        <a:lt1>
          <a:srgbClr val="558167"/>
        </a:lt1>
        <a:dk2>
          <a:srgbClr val="FFCC00"/>
        </a:dk2>
        <a:lt2>
          <a:srgbClr val="C0C0C0"/>
        </a:lt2>
        <a:accent1>
          <a:srgbClr val="6D9D8B"/>
        </a:accent1>
        <a:accent2>
          <a:srgbClr val="CCCCFF"/>
        </a:accent2>
        <a:accent3>
          <a:srgbClr val="B4C1B9"/>
        </a:accent3>
        <a:accent4>
          <a:srgbClr val="83DCAF"/>
        </a:accent4>
        <a:accent5>
          <a:srgbClr val="BBCCC5"/>
        </a:accent5>
        <a:accent6>
          <a:srgbClr val="B7B7E5"/>
        </a:accent6>
        <a:hlink>
          <a:srgbClr val="FFFF6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166</Paragraphs>
  <Slides>35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54">
      <vt:lpstr>Arial</vt:lpstr>
      <vt:lpstr>华文隶书</vt:lpstr>
      <vt:lpstr>华文中宋</vt:lpstr>
      <vt:lpstr>宋体</vt:lpstr>
      <vt:lpstr>Wingdings</vt:lpstr>
      <vt:lpstr>华文行楷</vt:lpstr>
      <vt:lpstr>楷体_GB2312</vt:lpstr>
      <vt:lpstr>Times New Roman</vt:lpstr>
      <vt:lpstr>Calibri Light</vt:lpstr>
      <vt:lpstr>Calibri</vt:lpstr>
      <vt:lpstr>微软雅黑</vt:lpstr>
      <vt:lpstr>黑体</vt:lpstr>
      <vt:lpstr>隶书</vt:lpstr>
      <vt:lpstr>楷体</vt:lpstr>
      <vt:lpstr>华文新魏</vt:lpstr>
      <vt:lpstr>Arial Unicode MS</vt:lpstr>
      <vt:lpstr>Tahoma</vt:lpstr>
      <vt:lpstr>Verdana</vt:lpstr>
      <vt:lpstr>飞天乐舞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吴丝蜀桐张（奏）高秋 空山凝云颓（停）不流 昆山玉碎（鸣）凤凰叫（鸣） 芙蓉泣露香兰笑（愁） 十二门前融（浸）冷光 石破天惊逗（落）秋雨老鱼（锦鳞）跳波瘦蛟（潜蛟）舞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梦天    李贺    老兔寒蟾泣天色，云楼半开壁斜白。  玉轮轧露湿团光，鸾佩相逢桂香陌。    黄尘清水三山下，更变千年如走马。  遥望齐州九点烟，一泓海水杯中泻。    阅读《梦天》，试分析这首诗中是否  有李贺“鬼才”特点的体现。 </vt:lpstr>
      <vt:lpstr>一唱三叹则荡气回肠，余音袅袅而三日绕梁。这就是音乐的魔力。不过这还未必是听曲 的最佳境界！高山流水，心有灵犀，知音难觅。真正倾心于这种乐器、这首乐曲、这位乐师的有几人？一旦三者兼得又是何境界！最好的乐器、美妙的乐曲、一流的乐师遇到卓越的诗人，于是名家好手共同造就了《李凭箜篌引》这首千古不朽的诗篇。 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2020-12-09T09:16:12.590</cp:lastPrinted>
  <dcterms:created xsi:type="dcterms:W3CDTF">2020-12-09T09:16:12Z</dcterms:created>
  <dcterms:modified xsi:type="dcterms:W3CDTF">2020-12-14T05:12:39Z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