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7" r:id="rId4"/>
    <p:sldMasterId id="2147483689" r:id="rId5"/>
    <p:sldMasterId id="2147483701" r:id="rId6"/>
  </p:sldMasterIdLst>
  <p:notesMasterIdLst>
    <p:notesMasterId r:id="rId64"/>
  </p:notesMasterIdLst>
  <p:handoutMasterIdLst>
    <p:handoutMasterId r:id="rId65"/>
  </p:handoutMasterIdLst>
  <p:sldIdLst>
    <p:sldId id="279" r:id="rId7"/>
    <p:sldId id="411" r:id="rId8"/>
    <p:sldId id="341" r:id="rId9"/>
    <p:sldId id="314" r:id="rId10"/>
    <p:sldId id="388" r:id="rId11"/>
    <p:sldId id="342" r:id="rId12"/>
    <p:sldId id="318" r:id="rId13"/>
    <p:sldId id="345" r:id="rId14"/>
    <p:sldId id="319" r:id="rId15"/>
    <p:sldId id="380" r:id="rId16"/>
    <p:sldId id="381" r:id="rId17"/>
    <p:sldId id="382" r:id="rId18"/>
    <p:sldId id="321" r:id="rId19"/>
    <p:sldId id="416" r:id="rId20"/>
    <p:sldId id="323" r:id="rId21"/>
    <p:sldId id="324" r:id="rId22"/>
    <p:sldId id="260" r:id="rId23"/>
    <p:sldId id="317" r:id="rId24"/>
    <p:sldId id="326" r:id="rId25"/>
    <p:sldId id="325" r:id="rId26"/>
    <p:sldId id="360" r:id="rId27"/>
    <p:sldId id="361" r:id="rId28"/>
    <p:sldId id="362" r:id="rId29"/>
    <p:sldId id="378" r:id="rId30"/>
    <p:sldId id="363" r:id="rId31"/>
    <p:sldId id="383" r:id="rId32"/>
    <p:sldId id="384" r:id="rId33"/>
    <p:sldId id="385" r:id="rId34"/>
    <p:sldId id="366" r:id="rId35"/>
    <p:sldId id="329" r:id="rId36"/>
    <p:sldId id="330" r:id="rId37"/>
    <p:sldId id="369" r:id="rId38"/>
    <p:sldId id="413" r:id="rId39"/>
    <p:sldId id="409" r:id="rId40"/>
    <p:sldId id="372" r:id="rId41"/>
    <p:sldId id="414" r:id="rId42"/>
    <p:sldId id="410" r:id="rId43"/>
    <p:sldId id="333" r:id="rId44"/>
    <p:sldId id="334" r:id="rId45"/>
    <p:sldId id="415" r:id="rId46"/>
    <p:sldId id="389" r:id="rId47"/>
    <p:sldId id="408" r:id="rId48"/>
    <p:sldId id="390" r:id="rId49"/>
    <p:sldId id="391" r:id="rId50"/>
    <p:sldId id="392" r:id="rId51"/>
    <p:sldId id="393" r:id="rId52"/>
    <p:sldId id="394" r:id="rId53"/>
    <p:sldId id="395" r:id="rId54"/>
    <p:sldId id="396" r:id="rId55"/>
    <p:sldId id="397" r:id="rId56"/>
    <p:sldId id="398" r:id="rId57"/>
    <p:sldId id="399" r:id="rId58"/>
    <p:sldId id="400" r:id="rId59"/>
    <p:sldId id="401" r:id="rId60"/>
    <p:sldId id="402" r:id="rId61"/>
    <p:sldId id="403" r:id="rId62"/>
    <p:sldId id="404" r:id="rId6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2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notesMaster" Target="notesMasters/notesMaster1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0BB86590-C896-4D80-86E1-269318677445}" type="datetime1">
              <a:rPr lang="zh-CN" altLang="en-US"/>
            </a:fld>
            <a:endParaRPr lang="en-US" altLang="zh-CN"/>
          </a:p>
        </p:txBody>
      </p:sp>
      <p:sp>
        <p:nvSpPr>
          <p:cNvPr id="150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50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D856E6C-146F-473D-9640-F8162DABE04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49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E239F057-EE0D-45A9-9F1B-07BD6EF2050D}" type="datetime1">
              <a:rPr lang="zh-CN" altLang="en-US"/>
            </a:fld>
            <a:endParaRPr lang="en-US" altLang="zh-CN"/>
          </a:p>
        </p:txBody>
      </p:sp>
      <p:sp>
        <p:nvSpPr>
          <p:cNvPr id="149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49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49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49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587A8308-5D57-483B-9CD8-612A19FFE65A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29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BEE91AB1-E911-4D27-A6FE-7630484D1BAB}" type="datetime1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4CB412-EC34-4A5A-923D-5947EBD6E85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FEE701-B5AF-490E-AAC5-4DBFE79E1982}" type="datetime1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DDE5A-4F55-44A5-B175-057DBFFA6C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D5E637-D3E8-4D2A-9260-EE6030EFE330}" type="datetime1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631A0-01FC-4AA8-A331-89937D0744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A3DA2331-9CBC-49EC-B022-8F14F89B30B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  <a:endParaRPr lang="zh-CN" altLang="en-US" sz="11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A3DA2331-9CBC-49EC-B022-8F14F89B30B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4DC2B40C-ADFA-4340-B028-8FCFD7AAED0D}" type="datetime1">
              <a:rPr lang="en-US" altLang="zh-CN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4437309E-C3A3-47DE-8CE8-DBDA87C0EA7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CA4EB2A0-B072-4CAE-9DC6-C8102D218718}" type="datetime1">
              <a:rPr lang="en-US" altLang="zh-CN" smtClean="0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D6A0AA9F-F604-4061-8EE3-71423858A5D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6F8B16A3-B623-4BC3-AB3B-A1024706A7BB}" type="datetime1">
              <a:rPr lang="en-US" altLang="zh-CN" smtClean="0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CF2D1285-D129-4FC1-850C-19D42F7C36F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B1292969-37DC-4AC3-8CBC-A57FB1A196F6}" type="datetime1">
              <a:rPr lang="en-US" altLang="zh-CN" smtClean="0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1B6FD4C9-8011-4AC3-959D-543EB175B7F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FB4098F6-36E1-41F7-BD14-1B775FE9CD07}" type="datetime1">
              <a:rPr lang="en-US" altLang="zh-CN" smtClean="0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67D5F073-1E85-4A63-A7ED-F23237C5D52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BF95C917-3E2E-49EA-B31E-FC2B42E4145D}" type="datetime1">
              <a:rPr lang="en-US" altLang="zh-CN" smtClean="0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A5A342BB-BE74-4F4F-8B9D-5EC33CC1B64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ECE977-F80F-4551-B4CF-E688E1C3522D}" type="datetime1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F9784-6A75-444F-A7A1-36CB5072E6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C60E84F3-B520-4737-A471-EF5F14DE72D2}" type="datetime1">
              <a:rPr lang="en-US" altLang="zh-CN" smtClean="0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E183CD9D-5486-43EF-8CEC-44B73A37A58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811B4B3E-7BC5-413F-9AF3-B2E35B85DCA9}" type="datetime1">
              <a:rPr lang="en-US" altLang="zh-CN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BCB179CE-3B9A-4C07-B99F-7624BD78587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fld id="{CF0C82ED-8034-459E-A1E7-E095FB937883}" type="datetime1">
              <a:rPr lang="en-US" altLang="zh-CN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>
              <a:defRPr/>
            </a:pPr>
            <a:fld id="{504FB757-5755-47DB-807F-A593B4C085F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286000"/>
            <a:ext cx="6096000" cy="1143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txBody>
          <a:bodyPr anchor="ctr"/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733800"/>
            <a:ext cx="5638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 smtClean="0"/>
            </a:lvl1pPr>
          </a:lstStyle>
          <a:p>
            <a:pPr>
              <a:defRPr/>
            </a:pPr>
            <a:fld id="{A3DA2331-9CBC-49EC-B022-8F14F89B30B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676400"/>
            <a:ext cx="77724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6324600" cy="762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 hasCustomPrompt="1"/>
          </p:nvPr>
        </p:nvSpPr>
        <p:spPr>
          <a:xfrm>
            <a:off x="685800" y="1676400"/>
            <a:ext cx="3810000" cy="4191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76400"/>
            <a:ext cx="3810000" cy="4191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304800"/>
            <a:ext cx="7772400" cy="55626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4075" y="188913"/>
            <a:ext cx="6840538" cy="6397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单击图标添加剪 贴画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99D80008-0938-411F-B73B-E156F23695FD}" type="datetime1">
              <a:rPr lang="en-US" altLang="zh-CN" smtClean="0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DA2331-9CBC-49EC-B022-8F14F89B30B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18605-5274-4215-9036-5C8007B7D2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114DB-7BF0-4B3C-9A51-20B4D0D78A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231C4F-9606-4A5C-ACFF-5D278E944890}" type="datetime1">
              <a:rPr lang="en-US" altLang="zh-CN"/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DD0A5-9370-4971-9088-8D3FF74DCE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732DE-9FF1-4841-92C2-10FC93D3C32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AAB6-71A1-41AB-838F-15DD55DF420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3086-EF2D-4041-AFCC-07DB94EBF5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D5296-F179-4A9D-B6B0-565C56E92D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0FF26-E23F-4886-96CD-558D6FE542A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385B7-3F92-46D0-80B9-196271CE7F4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81B77-8229-42BF-B556-1E5381EDDB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30169-C2AD-4F13-A7DF-CCB7A9D796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74748-BB1C-4F04-A74C-04983B9F20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>
                <a:gd name="T0" fmla="*/ 0 w 5763"/>
                <a:gd name="T1" fmla="*/ 450 h 477"/>
                <a:gd name="T2" fmla="*/ 3 w 5763"/>
                <a:gd name="T3" fmla="*/ 0 h 477"/>
                <a:gd name="T4" fmla="*/ 5763 w 5763"/>
                <a:gd name="T5" fmla="*/ 0 h 477"/>
                <a:gd name="T6" fmla="*/ 5763 w 5763"/>
                <a:gd name="T7" fmla="*/ 465 h 477"/>
                <a:gd name="T8" fmla="*/ 4821 w 5763"/>
                <a:gd name="T9" fmla="*/ 477 h 477"/>
                <a:gd name="T10" fmla="*/ 4326 w 5763"/>
                <a:gd name="T11" fmla="*/ 447 h 477"/>
                <a:gd name="T12" fmla="*/ 3783 w 5763"/>
                <a:gd name="T13" fmla="*/ 465 h 477"/>
                <a:gd name="T14" fmla="*/ 3417 w 5763"/>
                <a:gd name="T15" fmla="*/ 456 h 477"/>
                <a:gd name="T16" fmla="*/ 2973 w 5763"/>
                <a:gd name="T17" fmla="*/ 459 h 477"/>
                <a:gd name="T18" fmla="*/ 2451 w 5763"/>
                <a:gd name="T19" fmla="*/ 453 h 477"/>
                <a:gd name="T20" fmla="*/ 2289 w 5763"/>
                <a:gd name="T21" fmla="*/ 441 h 477"/>
                <a:gd name="T22" fmla="*/ 2010 w 5763"/>
                <a:gd name="T23" fmla="*/ 453 h 477"/>
                <a:gd name="T24" fmla="*/ 1827 w 5763"/>
                <a:gd name="T25" fmla="*/ 450 h 477"/>
                <a:gd name="T26" fmla="*/ 1215 w 5763"/>
                <a:gd name="T27" fmla="*/ 465 h 477"/>
                <a:gd name="T28" fmla="*/ 660 w 5763"/>
                <a:gd name="T29" fmla="*/ 456 h 477"/>
                <a:gd name="T30" fmla="*/ 0 w 5763"/>
                <a:gd name="T31" fmla="*/ 450 h 4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>
                <a:gd name="T0" fmla="*/ 8 w 256"/>
                <a:gd name="T1" fmla="*/ 190 h 253"/>
                <a:gd name="T2" fmla="*/ 71 w 256"/>
                <a:gd name="T3" fmla="*/ 115 h 253"/>
                <a:gd name="T4" fmla="*/ 203 w 256"/>
                <a:gd name="T5" fmla="*/ 16 h 253"/>
                <a:gd name="T6" fmla="*/ 251 w 256"/>
                <a:gd name="T7" fmla="*/ 19 h 253"/>
                <a:gd name="T8" fmla="*/ 236 w 256"/>
                <a:gd name="T9" fmla="*/ 46 h 253"/>
                <a:gd name="T10" fmla="*/ 176 w 256"/>
                <a:gd name="T11" fmla="*/ 82 h 253"/>
                <a:gd name="T12" fmla="*/ 92 w 256"/>
                <a:gd name="T13" fmla="*/ 154 h 253"/>
                <a:gd name="T14" fmla="*/ 23 w 256"/>
                <a:gd name="T15" fmla="*/ 247 h 253"/>
                <a:gd name="T16" fmla="*/ 8 w 256"/>
                <a:gd name="T17" fmla="*/ 190 h 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>
                <a:gd name="T0" fmla="*/ 0 w 708"/>
                <a:gd name="T1" fmla="*/ 432 h 459"/>
                <a:gd name="T2" fmla="*/ 0 w 708"/>
                <a:gd name="T3" fmla="*/ 453 h 459"/>
                <a:gd name="T4" fmla="*/ 72 w 708"/>
                <a:gd name="T5" fmla="*/ 324 h 459"/>
                <a:gd name="T6" fmla="*/ 198 w 708"/>
                <a:gd name="T7" fmla="*/ 201 h 459"/>
                <a:gd name="T8" fmla="*/ 366 w 708"/>
                <a:gd name="T9" fmla="*/ 102 h 459"/>
                <a:gd name="T10" fmla="*/ 531 w 708"/>
                <a:gd name="T11" fmla="*/ 36 h 459"/>
                <a:gd name="T12" fmla="*/ 609 w 708"/>
                <a:gd name="T13" fmla="*/ 0 h 459"/>
                <a:gd name="T14" fmla="*/ 708 w 708"/>
                <a:gd name="T15" fmla="*/ 3 h 459"/>
                <a:gd name="T16" fmla="*/ 591 w 708"/>
                <a:gd name="T17" fmla="*/ 66 h 459"/>
                <a:gd name="T18" fmla="*/ 417 w 708"/>
                <a:gd name="T19" fmla="*/ 126 h 459"/>
                <a:gd name="T20" fmla="*/ 237 w 708"/>
                <a:gd name="T21" fmla="*/ 231 h 459"/>
                <a:gd name="T22" fmla="*/ 117 w 708"/>
                <a:gd name="T23" fmla="*/ 345 h 459"/>
                <a:gd name="T24" fmla="*/ 51 w 708"/>
                <a:gd name="T25" fmla="*/ 459 h 459"/>
                <a:gd name="T26" fmla="*/ 0 w 708"/>
                <a:gd name="T27" fmla="*/ 45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>
                <a:gd name="T0" fmla="*/ 21 w 251"/>
                <a:gd name="T1" fmla="*/ 163 h 194"/>
                <a:gd name="T2" fmla="*/ 9 w 251"/>
                <a:gd name="T3" fmla="*/ 184 h 194"/>
                <a:gd name="T4" fmla="*/ 75 w 251"/>
                <a:gd name="T5" fmla="*/ 103 h 194"/>
                <a:gd name="T6" fmla="*/ 165 w 251"/>
                <a:gd name="T7" fmla="*/ 28 h 194"/>
                <a:gd name="T8" fmla="*/ 207 w 251"/>
                <a:gd name="T9" fmla="*/ 7 h 194"/>
                <a:gd name="T10" fmla="*/ 246 w 251"/>
                <a:gd name="T11" fmla="*/ 4 h 194"/>
                <a:gd name="T12" fmla="*/ 237 w 251"/>
                <a:gd name="T13" fmla="*/ 34 h 194"/>
                <a:gd name="T14" fmla="*/ 183 w 251"/>
                <a:gd name="T15" fmla="*/ 61 h 194"/>
                <a:gd name="T16" fmla="*/ 108 w 251"/>
                <a:gd name="T17" fmla="*/ 124 h 194"/>
                <a:gd name="T18" fmla="*/ 54 w 251"/>
                <a:gd name="T19" fmla="*/ 190 h 194"/>
                <a:gd name="T20" fmla="*/ 6 w 251"/>
                <a:gd name="T21" fmla="*/ 184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>
                <a:gd name="T0" fmla="*/ 99 w 159"/>
                <a:gd name="T1" fmla="*/ 0 h 72"/>
                <a:gd name="T2" fmla="*/ 15 w 159"/>
                <a:gd name="T3" fmla="*/ 36 h 72"/>
                <a:gd name="T4" fmla="*/ 6 w 159"/>
                <a:gd name="T5" fmla="*/ 60 h 72"/>
                <a:gd name="T6" fmla="*/ 36 w 159"/>
                <a:gd name="T7" fmla="*/ 69 h 72"/>
                <a:gd name="T8" fmla="*/ 87 w 159"/>
                <a:gd name="T9" fmla="*/ 42 h 72"/>
                <a:gd name="T10" fmla="*/ 159 w 159"/>
                <a:gd name="T11" fmla="*/ 0 h 72"/>
                <a:gd name="T12" fmla="*/ 99 w 159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>
                <a:gd name="T0" fmla="*/ 395 w 455"/>
                <a:gd name="T1" fmla="*/ 0 h 216"/>
                <a:gd name="T2" fmla="*/ 338 w 455"/>
                <a:gd name="T3" fmla="*/ 48 h 216"/>
                <a:gd name="T4" fmla="*/ 242 w 455"/>
                <a:gd name="T5" fmla="*/ 102 h 216"/>
                <a:gd name="T6" fmla="*/ 104 w 455"/>
                <a:gd name="T7" fmla="*/ 147 h 216"/>
                <a:gd name="T8" fmla="*/ 35 w 455"/>
                <a:gd name="T9" fmla="*/ 168 h 216"/>
                <a:gd name="T10" fmla="*/ 8 w 455"/>
                <a:gd name="T11" fmla="*/ 192 h 216"/>
                <a:gd name="T12" fmla="*/ 8 w 455"/>
                <a:gd name="T13" fmla="*/ 213 h 216"/>
                <a:gd name="T14" fmla="*/ 59 w 455"/>
                <a:gd name="T15" fmla="*/ 213 h 216"/>
                <a:gd name="T16" fmla="*/ 86 w 455"/>
                <a:gd name="T17" fmla="*/ 192 h 216"/>
                <a:gd name="T18" fmla="*/ 173 w 455"/>
                <a:gd name="T19" fmla="*/ 159 h 216"/>
                <a:gd name="T20" fmla="*/ 299 w 455"/>
                <a:gd name="T21" fmla="*/ 126 h 216"/>
                <a:gd name="T22" fmla="*/ 392 w 455"/>
                <a:gd name="T23" fmla="*/ 72 h 216"/>
                <a:gd name="T24" fmla="*/ 455 w 455"/>
                <a:gd name="T25" fmla="*/ 0 h 216"/>
                <a:gd name="T26" fmla="*/ 395 w 455"/>
                <a:gd name="T27" fmla="*/ 0 h 2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>
                <a:gd name="T0" fmla="*/ 0 w 414"/>
                <a:gd name="T1" fmla="*/ 11 h 108"/>
                <a:gd name="T2" fmla="*/ 24 w 414"/>
                <a:gd name="T3" fmla="*/ 11 h 108"/>
                <a:gd name="T4" fmla="*/ 156 w 414"/>
                <a:gd name="T5" fmla="*/ 2 h 108"/>
                <a:gd name="T6" fmla="*/ 288 w 414"/>
                <a:gd name="T7" fmla="*/ 23 h 108"/>
                <a:gd name="T8" fmla="*/ 384 w 414"/>
                <a:gd name="T9" fmla="*/ 53 h 108"/>
                <a:gd name="T10" fmla="*/ 411 w 414"/>
                <a:gd name="T11" fmla="*/ 74 h 108"/>
                <a:gd name="T12" fmla="*/ 405 w 414"/>
                <a:gd name="T13" fmla="*/ 104 h 108"/>
                <a:gd name="T14" fmla="*/ 363 w 414"/>
                <a:gd name="T15" fmla="*/ 101 h 108"/>
                <a:gd name="T16" fmla="*/ 294 w 414"/>
                <a:gd name="T17" fmla="*/ 77 h 108"/>
                <a:gd name="T18" fmla="*/ 174 w 414"/>
                <a:gd name="T19" fmla="*/ 50 h 108"/>
                <a:gd name="T20" fmla="*/ 72 w 414"/>
                <a:gd name="T21" fmla="*/ 62 h 108"/>
                <a:gd name="T22" fmla="*/ 36 w 414"/>
                <a:gd name="T23" fmla="*/ 59 h 108"/>
                <a:gd name="T24" fmla="*/ 0 w 414"/>
                <a:gd name="T25" fmla="*/ 11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>
                <a:gd name="T0" fmla="*/ 42 w 520"/>
                <a:gd name="T1" fmla="*/ 0 h 225"/>
                <a:gd name="T2" fmla="*/ 12 w 520"/>
                <a:gd name="T3" fmla="*/ 24 h 225"/>
                <a:gd name="T4" fmla="*/ 114 w 520"/>
                <a:gd name="T5" fmla="*/ 54 h 225"/>
                <a:gd name="T6" fmla="*/ 240 w 520"/>
                <a:gd name="T7" fmla="*/ 117 h 225"/>
                <a:gd name="T8" fmla="*/ 333 w 520"/>
                <a:gd name="T9" fmla="*/ 153 h 225"/>
                <a:gd name="T10" fmla="*/ 438 w 520"/>
                <a:gd name="T11" fmla="*/ 219 h 225"/>
                <a:gd name="T12" fmla="*/ 426 w 520"/>
                <a:gd name="T13" fmla="*/ 192 h 225"/>
                <a:gd name="T14" fmla="*/ 441 w 520"/>
                <a:gd name="T15" fmla="*/ 180 h 225"/>
                <a:gd name="T16" fmla="*/ 519 w 520"/>
                <a:gd name="T17" fmla="*/ 216 h 225"/>
                <a:gd name="T18" fmla="*/ 450 w 520"/>
                <a:gd name="T19" fmla="*/ 162 h 225"/>
                <a:gd name="T20" fmla="*/ 381 w 520"/>
                <a:gd name="T21" fmla="*/ 135 h 225"/>
                <a:gd name="T22" fmla="*/ 285 w 520"/>
                <a:gd name="T23" fmla="*/ 84 h 225"/>
                <a:gd name="T24" fmla="*/ 186 w 520"/>
                <a:gd name="T25" fmla="*/ 18 h 225"/>
                <a:gd name="T26" fmla="*/ 123 w 520"/>
                <a:gd name="T27" fmla="*/ 0 h 225"/>
                <a:gd name="T28" fmla="*/ 42 w 520"/>
                <a:gd name="T29" fmla="*/ 0 h 2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>
                <a:gd name="T0" fmla="*/ 6 w 431"/>
                <a:gd name="T1" fmla="*/ 38 h 233"/>
                <a:gd name="T2" fmla="*/ 9 w 431"/>
                <a:gd name="T3" fmla="*/ 20 h 233"/>
                <a:gd name="T4" fmla="*/ 42 w 431"/>
                <a:gd name="T5" fmla="*/ 2 h 233"/>
                <a:gd name="T6" fmla="*/ 90 w 431"/>
                <a:gd name="T7" fmla="*/ 35 h 233"/>
                <a:gd name="T8" fmla="*/ 189 w 431"/>
                <a:gd name="T9" fmla="*/ 89 h 233"/>
                <a:gd name="T10" fmla="*/ 288 w 431"/>
                <a:gd name="T11" fmla="*/ 140 h 233"/>
                <a:gd name="T12" fmla="*/ 375 w 431"/>
                <a:gd name="T13" fmla="*/ 176 h 233"/>
                <a:gd name="T14" fmla="*/ 396 w 431"/>
                <a:gd name="T15" fmla="*/ 176 h 233"/>
                <a:gd name="T16" fmla="*/ 429 w 431"/>
                <a:gd name="T17" fmla="*/ 212 h 233"/>
                <a:gd name="T18" fmla="*/ 408 w 431"/>
                <a:gd name="T19" fmla="*/ 233 h 233"/>
                <a:gd name="T20" fmla="*/ 333 w 431"/>
                <a:gd name="T21" fmla="*/ 212 h 233"/>
                <a:gd name="T22" fmla="*/ 186 w 431"/>
                <a:gd name="T23" fmla="*/ 143 h 233"/>
                <a:gd name="T24" fmla="*/ 48 w 431"/>
                <a:gd name="T25" fmla="*/ 68 h 233"/>
                <a:gd name="T26" fmla="*/ 6 w 431"/>
                <a:gd name="T27" fmla="*/ 38 h 2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>
                <a:gd name="T0" fmla="*/ 2 w 396"/>
                <a:gd name="T1" fmla="*/ 9 h 227"/>
                <a:gd name="T2" fmla="*/ 53 w 396"/>
                <a:gd name="T3" fmla="*/ 66 h 227"/>
                <a:gd name="T4" fmla="*/ 176 w 396"/>
                <a:gd name="T5" fmla="*/ 132 h 227"/>
                <a:gd name="T6" fmla="*/ 293 w 396"/>
                <a:gd name="T7" fmla="*/ 189 h 227"/>
                <a:gd name="T8" fmla="*/ 341 w 396"/>
                <a:gd name="T9" fmla="*/ 222 h 227"/>
                <a:gd name="T10" fmla="*/ 377 w 396"/>
                <a:gd name="T11" fmla="*/ 219 h 227"/>
                <a:gd name="T12" fmla="*/ 377 w 396"/>
                <a:gd name="T13" fmla="*/ 180 h 227"/>
                <a:gd name="T14" fmla="*/ 260 w 396"/>
                <a:gd name="T15" fmla="*/ 126 h 227"/>
                <a:gd name="T16" fmla="*/ 113 w 396"/>
                <a:gd name="T17" fmla="*/ 51 h 227"/>
                <a:gd name="T18" fmla="*/ 41 w 396"/>
                <a:gd name="T19" fmla="*/ 9 h 227"/>
                <a:gd name="T20" fmla="*/ 2 w 396"/>
                <a:gd name="T21" fmla="*/ 9 h 2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>
                <a:gd name="T0" fmla="*/ 3 w 516"/>
                <a:gd name="T1" fmla="*/ 10 h 223"/>
                <a:gd name="T2" fmla="*/ 105 w 516"/>
                <a:gd name="T3" fmla="*/ 97 h 223"/>
                <a:gd name="T4" fmla="*/ 243 w 516"/>
                <a:gd name="T5" fmla="*/ 178 h 223"/>
                <a:gd name="T6" fmla="*/ 357 w 516"/>
                <a:gd name="T7" fmla="*/ 217 h 223"/>
                <a:gd name="T8" fmla="*/ 498 w 516"/>
                <a:gd name="T9" fmla="*/ 214 h 223"/>
                <a:gd name="T10" fmla="*/ 468 w 516"/>
                <a:gd name="T11" fmla="*/ 187 h 223"/>
                <a:gd name="T12" fmla="*/ 309 w 516"/>
                <a:gd name="T13" fmla="*/ 136 h 223"/>
                <a:gd name="T14" fmla="*/ 123 w 516"/>
                <a:gd name="T15" fmla="*/ 34 h 223"/>
                <a:gd name="T16" fmla="*/ 3 w 516"/>
                <a:gd name="T17" fmla="*/ 10 h 2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>
                <a:gd name="T0" fmla="*/ 69 w 414"/>
                <a:gd name="T1" fmla="*/ 60 h 100"/>
                <a:gd name="T2" fmla="*/ 12 w 414"/>
                <a:gd name="T3" fmla="*/ 42 h 100"/>
                <a:gd name="T4" fmla="*/ 3 w 414"/>
                <a:gd name="T5" fmla="*/ 15 h 100"/>
                <a:gd name="T6" fmla="*/ 30 w 414"/>
                <a:gd name="T7" fmla="*/ 0 h 100"/>
                <a:gd name="T8" fmla="*/ 117 w 414"/>
                <a:gd name="T9" fmla="*/ 18 h 100"/>
                <a:gd name="T10" fmla="*/ 243 w 414"/>
                <a:gd name="T11" fmla="*/ 48 h 100"/>
                <a:gd name="T12" fmla="*/ 387 w 414"/>
                <a:gd name="T13" fmla="*/ 48 h 100"/>
                <a:gd name="T14" fmla="*/ 408 w 414"/>
                <a:gd name="T15" fmla="*/ 54 h 100"/>
                <a:gd name="T16" fmla="*/ 381 w 414"/>
                <a:gd name="T17" fmla="*/ 87 h 100"/>
                <a:gd name="T18" fmla="*/ 318 w 414"/>
                <a:gd name="T19" fmla="*/ 99 h 100"/>
                <a:gd name="T20" fmla="*/ 195 w 414"/>
                <a:gd name="T21" fmla="*/ 93 h 100"/>
                <a:gd name="T22" fmla="*/ 69 w 414"/>
                <a:gd name="T23" fmla="*/ 6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>
                <a:gd name="T0" fmla="*/ 3 w 150"/>
                <a:gd name="T1" fmla="*/ 67 h 72"/>
                <a:gd name="T2" fmla="*/ 84 w 150"/>
                <a:gd name="T3" fmla="*/ 19 h 72"/>
                <a:gd name="T4" fmla="*/ 123 w 150"/>
                <a:gd name="T5" fmla="*/ 1 h 72"/>
                <a:gd name="T6" fmla="*/ 150 w 150"/>
                <a:gd name="T7" fmla="*/ 22 h 72"/>
                <a:gd name="T8" fmla="*/ 123 w 150"/>
                <a:gd name="T9" fmla="*/ 55 h 72"/>
                <a:gd name="T10" fmla="*/ 90 w 150"/>
                <a:gd name="T11" fmla="*/ 70 h 72"/>
                <a:gd name="T12" fmla="*/ 0 w 150"/>
                <a:gd name="T13" fmla="*/ 67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>
                <a:gd name="T0" fmla="*/ 1 w 148"/>
                <a:gd name="T1" fmla="*/ 69 h 91"/>
                <a:gd name="T2" fmla="*/ 25 w 148"/>
                <a:gd name="T3" fmla="*/ 51 h 91"/>
                <a:gd name="T4" fmla="*/ 100 w 148"/>
                <a:gd name="T5" fmla="*/ 9 h 91"/>
                <a:gd name="T6" fmla="*/ 133 w 148"/>
                <a:gd name="T7" fmla="*/ 3 h 91"/>
                <a:gd name="T8" fmla="*/ 136 w 148"/>
                <a:gd name="T9" fmla="*/ 27 h 91"/>
                <a:gd name="T10" fmla="*/ 61 w 148"/>
                <a:gd name="T11" fmla="*/ 75 h 91"/>
                <a:gd name="T12" fmla="*/ 19 w 148"/>
                <a:gd name="T13" fmla="*/ 90 h 91"/>
                <a:gd name="T14" fmla="*/ 1 w 148"/>
                <a:gd name="T15" fmla="*/ 69 h 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>
                <a:gd name="T0" fmla="*/ 172 w 938"/>
                <a:gd name="T1" fmla="*/ 86 h 158"/>
                <a:gd name="T2" fmla="*/ 61 w 938"/>
                <a:gd name="T3" fmla="*/ 137 h 158"/>
                <a:gd name="T4" fmla="*/ 16 w 938"/>
                <a:gd name="T5" fmla="*/ 155 h 158"/>
                <a:gd name="T6" fmla="*/ 7 w 938"/>
                <a:gd name="T7" fmla="*/ 122 h 158"/>
                <a:gd name="T8" fmla="*/ 58 w 938"/>
                <a:gd name="T9" fmla="*/ 80 h 158"/>
                <a:gd name="T10" fmla="*/ 172 w 938"/>
                <a:gd name="T11" fmla="*/ 38 h 158"/>
                <a:gd name="T12" fmla="*/ 304 w 938"/>
                <a:gd name="T13" fmla="*/ 11 h 158"/>
                <a:gd name="T14" fmla="*/ 463 w 938"/>
                <a:gd name="T15" fmla="*/ 2 h 158"/>
                <a:gd name="T16" fmla="*/ 631 w 938"/>
                <a:gd name="T17" fmla="*/ 23 h 158"/>
                <a:gd name="T18" fmla="*/ 796 w 938"/>
                <a:gd name="T19" fmla="*/ 53 h 158"/>
                <a:gd name="T20" fmla="*/ 841 w 938"/>
                <a:gd name="T21" fmla="*/ 47 h 158"/>
                <a:gd name="T22" fmla="*/ 907 w 938"/>
                <a:gd name="T23" fmla="*/ 71 h 158"/>
                <a:gd name="T24" fmla="*/ 919 w 938"/>
                <a:gd name="T25" fmla="*/ 101 h 158"/>
                <a:gd name="T26" fmla="*/ 793 w 938"/>
                <a:gd name="T27" fmla="*/ 98 h 158"/>
                <a:gd name="T28" fmla="*/ 634 w 938"/>
                <a:gd name="T29" fmla="*/ 62 h 158"/>
                <a:gd name="T30" fmla="*/ 439 w 938"/>
                <a:gd name="T31" fmla="*/ 38 h 158"/>
                <a:gd name="T32" fmla="*/ 238 w 938"/>
                <a:gd name="T33" fmla="*/ 59 h 158"/>
                <a:gd name="T34" fmla="*/ 172 w 938"/>
                <a:gd name="T35" fmla="*/ 86 h 1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>
                <a:gd name="T0" fmla="*/ 18 w 372"/>
                <a:gd name="T1" fmla="*/ 47 h 98"/>
                <a:gd name="T2" fmla="*/ 141 w 372"/>
                <a:gd name="T3" fmla="*/ 17 h 98"/>
                <a:gd name="T4" fmla="*/ 246 w 372"/>
                <a:gd name="T5" fmla="*/ 2 h 98"/>
                <a:gd name="T6" fmla="*/ 351 w 372"/>
                <a:gd name="T7" fmla="*/ 5 h 98"/>
                <a:gd name="T8" fmla="*/ 372 w 372"/>
                <a:gd name="T9" fmla="*/ 23 h 98"/>
                <a:gd name="T10" fmla="*/ 354 w 372"/>
                <a:gd name="T11" fmla="*/ 44 h 98"/>
                <a:gd name="T12" fmla="*/ 264 w 372"/>
                <a:gd name="T13" fmla="*/ 50 h 98"/>
                <a:gd name="T14" fmla="*/ 168 w 372"/>
                <a:gd name="T15" fmla="*/ 53 h 98"/>
                <a:gd name="T16" fmla="*/ 72 w 372"/>
                <a:gd name="T17" fmla="*/ 77 h 98"/>
                <a:gd name="T18" fmla="*/ 15 w 372"/>
                <a:gd name="T19" fmla="*/ 95 h 98"/>
                <a:gd name="T20" fmla="*/ 0 w 372"/>
                <a:gd name="T21" fmla="*/ 56 h 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>
                <a:gd name="T0" fmla="*/ 0 w 318"/>
                <a:gd name="T1" fmla="*/ 158 h 158"/>
                <a:gd name="T2" fmla="*/ 12 w 318"/>
                <a:gd name="T3" fmla="*/ 137 h 158"/>
                <a:gd name="T4" fmla="*/ 162 w 318"/>
                <a:gd name="T5" fmla="*/ 71 h 158"/>
                <a:gd name="T6" fmla="*/ 249 w 318"/>
                <a:gd name="T7" fmla="*/ 20 h 158"/>
                <a:gd name="T8" fmla="*/ 285 w 318"/>
                <a:gd name="T9" fmla="*/ 2 h 158"/>
                <a:gd name="T10" fmla="*/ 309 w 318"/>
                <a:gd name="T11" fmla="*/ 11 h 158"/>
                <a:gd name="T12" fmla="*/ 303 w 318"/>
                <a:gd name="T13" fmla="*/ 47 h 158"/>
                <a:gd name="T14" fmla="*/ 219 w 318"/>
                <a:gd name="T15" fmla="*/ 89 h 158"/>
                <a:gd name="T16" fmla="*/ 108 w 318"/>
                <a:gd name="T17" fmla="*/ 140 h 158"/>
                <a:gd name="T18" fmla="*/ 57 w 318"/>
                <a:gd name="T19" fmla="*/ 152 h 158"/>
                <a:gd name="T20" fmla="*/ 0 w 318"/>
                <a:gd name="T21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>
                <a:gd name="T0" fmla="*/ 3 w 380"/>
                <a:gd name="T1" fmla="*/ 165 h 174"/>
                <a:gd name="T2" fmla="*/ 129 w 380"/>
                <a:gd name="T3" fmla="*/ 93 h 174"/>
                <a:gd name="T4" fmla="*/ 261 w 380"/>
                <a:gd name="T5" fmla="*/ 30 h 174"/>
                <a:gd name="T6" fmla="*/ 351 w 380"/>
                <a:gd name="T7" fmla="*/ 0 h 174"/>
                <a:gd name="T8" fmla="*/ 378 w 380"/>
                <a:gd name="T9" fmla="*/ 27 h 174"/>
                <a:gd name="T10" fmla="*/ 336 w 380"/>
                <a:gd name="T11" fmla="*/ 51 h 174"/>
                <a:gd name="T12" fmla="*/ 291 w 380"/>
                <a:gd name="T13" fmla="*/ 60 h 174"/>
                <a:gd name="T14" fmla="*/ 240 w 380"/>
                <a:gd name="T15" fmla="*/ 75 h 174"/>
                <a:gd name="T16" fmla="*/ 189 w 380"/>
                <a:gd name="T17" fmla="*/ 120 h 174"/>
                <a:gd name="T18" fmla="*/ 102 w 380"/>
                <a:gd name="T19" fmla="*/ 174 h 174"/>
                <a:gd name="T20" fmla="*/ 0 w 380"/>
                <a:gd name="T21" fmla="*/ 162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>
                <a:gd name="T0" fmla="*/ 84 w 523"/>
                <a:gd name="T1" fmla="*/ 11 h 69"/>
                <a:gd name="T2" fmla="*/ 27 w 523"/>
                <a:gd name="T3" fmla="*/ 5 h 69"/>
                <a:gd name="T4" fmla="*/ 9 w 523"/>
                <a:gd name="T5" fmla="*/ 35 h 69"/>
                <a:gd name="T6" fmla="*/ 81 w 523"/>
                <a:gd name="T7" fmla="*/ 56 h 69"/>
                <a:gd name="T8" fmla="*/ 255 w 523"/>
                <a:gd name="T9" fmla="*/ 68 h 69"/>
                <a:gd name="T10" fmla="*/ 432 w 523"/>
                <a:gd name="T11" fmla="*/ 50 h 69"/>
                <a:gd name="T12" fmla="*/ 513 w 523"/>
                <a:gd name="T13" fmla="*/ 5 h 69"/>
                <a:gd name="T14" fmla="*/ 372 w 523"/>
                <a:gd name="T15" fmla="*/ 20 h 69"/>
                <a:gd name="T16" fmla="*/ 141 w 523"/>
                <a:gd name="T17" fmla="*/ 14 h 69"/>
                <a:gd name="T18" fmla="*/ 84 w 523"/>
                <a:gd name="T19" fmla="*/ 11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>
                <a:gd name="T0" fmla="*/ 23 w 537"/>
                <a:gd name="T1" fmla="*/ 6 h 120"/>
                <a:gd name="T2" fmla="*/ 188 w 537"/>
                <a:gd name="T3" fmla="*/ 3 h 120"/>
                <a:gd name="T4" fmla="*/ 323 w 537"/>
                <a:gd name="T5" fmla="*/ 27 h 120"/>
                <a:gd name="T6" fmla="*/ 464 w 537"/>
                <a:gd name="T7" fmla="*/ 69 h 120"/>
                <a:gd name="T8" fmla="*/ 521 w 537"/>
                <a:gd name="T9" fmla="*/ 90 h 120"/>
                <a:gd name="T10" fmla="*/ 533 w 537"/>
                <a:gd name="T11" fmla="*/ 105 h 120"/>
                <a:gd name="T12" fmla="*/ 497 w 537"/>
                <a:gd name="T13" fmla="*/ 120 h 120"/>
                <a:gd name="T14" fmla="*/ 452 w 537"/>
                <a:gd name="T15" fmla="*/ 108 h 120"/>
                <a:gd name="T16" fmla="*/ 350 w 537"/>
                <a:gd name="T17" fmla="*/ 72 h 120"/>
                <a:gd name="T18" fmla="*/ 158 w 537"/>
                <a:gd name="T19" fmla="*/ 39 h 120"/>
                <a:gd name="T20" fmla="*/ 50 w 537"/>
                <a:gd name="T21" fmla="*/ 39 h 120"/>
                <a:gd name="T22" fmla="*/ 23 w 537"/>
                <a:gd name="T23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>
                <a:gd name="T0" fmla="*/ 800 w 800"/>
                <a:gd name="T1" fmla="*/ 24 h 143"/>
                <a:gd name="T2" fmla="*/ 782 w 800"/>
                <a:gd name="T3" fmla="*/ 15 h 143"/>
                <a:gd name="T4" fmla="*/ 659 w 800"/>
                <a:gd name="T5" fmla="*/ 63 h 143"/>
                <a:gd name="T6" fmla="*/ 500 w 800"/>
                <a:gd name="T7" fmla="*/ 84 h 143"/>
                <a:gd name="T8" fmla="*/ 326 w 800"/>
                <a:gd name="T9" fmla="*/ 69 h 143"/>
                <a:gd name="T10" fmla="*/ 98 w 800"/>
                <a:gd name="T11" fmla="*/ 21 h 143"/>
                <a:gd name="T12" fmla="*/ 11 w 800"/>
                <a:gd name="T13" fmla="*/ 6 h 143"/>
                <a:gd name="T14" fmla="*/ 32 w 800"/>
                <a:gd name="T15" fmla="*/ 60 h 143"/>
                <a:gd name="T16" fmla="*/ 155 w 800"/>
                <a:gd name="T17" fmla="*/ 96 h 143"/>
                <a:gd name="T18" fmla="*/ 410 w 800"/>
                <a:gd name="T19" fmla="*/ 138 h 143"/>
                <a:gd name="T20" fmla="*/ 596 w 800"/>
                <a:gd name="T21" fmla="*/ 129 h 143"/>
                <a:gd name="T22" fmla="*/ 737 w 800"/>
                <a:gd name="T23" fmla="*/ 90 h 143"/>
                <a:gd name="T24" fmla="*/ 788 w 800"/>
                <a:gd name="T25" fmla="*/ 69 h 143"/>
                <a:gd name="T26" fmla="*/ 800 w 800"/>
                <a:gd name="T27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>
                <a:gd name="T0" fmla="*/ 402 w 402"/>
                <a:gd name="T1" fmla="*/ 0 h 115"/>
                <a:gd name="T2" fmla="*/ 384 w 402"/>
                <a:gd name="T3" fmla="*/ 12 h 115"/>
                <a:gd name="T4" fmla="*/ 276 w 402"/>
                <a:gd name="T5" fmla="*/ 51 h 115"/>
                <a:gd name="T6" fmla="*/ 165 w 402"/>
                <a:gd name="T7" fmla="*/ 66 h 115"/>
                <a:gd name="T8" fmla="*/ 51 w 402"/>
                <a:gd name="T9" fmla="*/ 57 h 115"/>
                <a:gd name="T10" fmla="*/ 15 w 402"/>
                <a:gd name="T11" fmla="*/ 54 h 115"/>
                <a:gd name="T12" fmla="*/ 3 w 402"/>
                <a:gd name="T13" fmla="*/ 69 h 115"/>
                <a:gd name="T14" fmla="*/ 9 w 402"/>
                <a:gd name="T15" fmla="*/ 93 h 115"/>
                <a:gd name="T16" fmla="*/ 54 w 402"/>
                <a:gd name="T17" fmla="*/ 102 h 115"/>
                <a:gd name="T18" fmla="*/ 198 w 402"/>
                <a:gd name="T19" fmla="*/ 111 h 115"/>
                <a:gd name="T20" fmla="*/ 336 w 402"/>
                <a:gd name="T21" fmla="*/ 75 h 115"/>
                <a:gd name="T22" fmla="*/ 375 w 402"/>
                <a:gd name="T23" fmla="*/ 54 h 115"/>
                <a:gd name="T24" fmla="*/ 402 w 402"/>
                <a:gd name="T25" fmla="*/ 0 h 1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" name="Group 25"/>
          <p:cNvGrpSpPr/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>
                <a:gd name="T0" fmla="*/ 165 w 1735"/>
                <a:gd name="T1" fmla="*/ 6 h 72"/>
                <a:gd name="T2" fmla="*/ 450 w 1735"/>
                <a:gd name="T3" fmla="*/ 3 h 72"/>
                <a:gd name="T4" fmla="*/ 714 w 1735"/>
                <a:gd name="T5" fmla="*/ 12 h 72"/>
                <a:gd name="T6" fmla="*/ 957 w 1735"/>
                <a:gd name="T7" fmla="*/ 24 h 72"/>
                <a:gd name="T8" fmla="*/ 1173 w 1735"/>
                <a:gd name="T9" fmla="*/ 24 h 72"/>
                <a:gd name="T10" fmla="*/ 1473 w 1735"/>
                <a:gd name="T11" fmla="*/ 15 h 72"/>
                <a:gd name="T12" fmla="*/ 1617 w 1735"/>
                <a:gd name="T13" fmla="*/ 0 h 72"/>
                <a:gd name="T14" fmla="*/ 1719 w 1735"/>
                <a:gd name="T15" fmla="*/ 15 h 72"/>
                <a:gd name="T16" fmla="*/ 1716 w 1735"/>
                <a:gd name="T17" fmla="*/ 66 h 72"/>
                <a:gd name="T18" fmla="*/ 1632 w 1735"/>
                <a:gd name="T19" fmla="*/ 51 h 72"/>
                <a:gd name="T20" fmla="*/ 1407 w 1735"/>
                <a:gd name="T21" fmla="*/ 51 h 72"/>
                <a:gd name="T22" fmla="*/ 1191 w 1735"/>
                <a:gd name="T23" fmla="*/ 48 h 72"/>
                <a:gd name="T24" fmla="*/ 870 w 1735"/>
                <a:gd name="T25" fmla="*/ 60 h 72"/>
                <a:gd name="T26" fmla="*/ 492 w 1735"/>
                <a:gd name="T27" fmla="*/ 48 h 72"/>
                <a:gd name="T28" fmla="*/ 291 w 1735"/>
                <a:gd name="T29" fmla="*/ 27 h 72"/>
                <a:gd name="T30" fmla="*/ 21 w 1735"/>
                <a:gd name="T31" fmla="*/ 36 h 72"/>
                <a:gd name="T32" fmla="*/ 165 w 1735"/>
                <a:gd name="T33" fmla="*/ 6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>
                <a:gd name="T0" fmla="*/ 2641 w 2655"/>
                <a:gd name="T1" fmla="*/ 6 h 60"/>
                <a:gd name="T2" fmla="*/ 2620 w 2655"/>
                <a:gd name="T3" fmla="*/ 30 h 60"/>
                <a:gd name="T4" fmla="*/ 2368 w 2655"/>
                <a:gd name="T5" fmla="*/ 45 h 60"/>
                <a:gd name="T6" fmla="*/ 2023 w 2655"/>
                <a:gd name="T7" fmla="*/ 60 h 60"/>
                <a:gd name="T8" fmla="*/ 1786 w 2655"/>
                <a:gd name="T9" fmla="*/ 48 h 60"/>
                <a:gd name="T10" fmla="*/ 1525 w 2655"/>
                <a:gd name="T11" fmla="*/ 36 h 60"/>
                <a:gd name="T12" fmla="*/ 1195 w 2655"/>
                <a:gd name="T13" fmla="*/ 45 h 60"/>
                <a:gd name="T14" fmla="*/ 817 w 2655"/>
                <a:gd name="T15" fmla="*/ 39 h 60"/>
                <a:gd name="T16" fmla="*/ 499 w 2655"/>
                <a:gd name="T17" fmla="*/ 27 h 60"/>
                <a:gd name="T18" fmla="*/ 136 w 2655"/>
                <a:gd name="T19" fmla="*/ 39 h 60"/>
                <a:gd name="T20" fmla="*/ 10 w 2655"/>
                <a:gd name="T21" fmla="*/ 33 h 60"/>
                <a:gd name="T22" fmla="*/ 76 w 2655"/>
                <a:gd name="T23" fmla="*/ 24 h 60"/>
                <a:gd name="T24" fmla="*/ 310 w 2655"/>
                <a:gd name="T25" fmla="*/ 18 h 60"/>
                <a:gd name="T26" fmla="*/ 544 w 2655"/>
                <a:gd name="T27" fmla="*/ 0 h 60"/>
                <a:gd name="T28" fmla="*/ 853 w 2655"/>
                <a:gd name="T29" fmla="*/ 21 h 60"/>
                <a:gd name="T30" fmla="*/ 1114 w 2655"/>
                <a:gd name="T31" fmla="*/ 21 h 60"/>
                <a:gd name="T32" fmla="*/ 1399 w 2655"/>
                <a:gd name="T33" fmla="*/ 3 h 60"/>
                <a:gd name="T34" fmla="*/ 1588 w 2655"/>
                <a:gd name="T35" fmla="*/ 9 h 60"/>
                <a:gd name="T36" fmla="*/ 1807 w 2655"/>
                <a:gd name="T37" fmla="*/ 21 h 60"/>
                <a:gd name="T38" fmla="*/ 2035 w 2655"/>
                <a:gd name="T39" fmla="*/ 12 h 60"/>
                <a:gd name="T40" fmla="*/ 2290 w 2655"/>
                <a:gd name="T41" fmla="*/ 18 h 60"/>
                <a:gd name="T42" fmla="*/ 2596 w 2655"/>
                <a:gd name="T43" fmla="*/ 3 h 60"/>
                <a:gd name="T44" fmla="*/ 2641 w 2655"/>
                <a:gd name="T45" fmla="*/ 6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>
                <a:gd name="T0" fmla="*/ 1893 w 2041"/>
                <a:gd name="T1" fmla="*/ 39 h 62"/>
                <a:gd name="T2" fmla="*/ 1578 w 2041"/>
                <a:gd name="T3" fmla="*/ 45 h 62"/>
                <a:gd name="T4" fmla="*/ 1011 w 2041"/>
                <a:gd name="T5" fmla="*/ 60 h 62"/>
                <a:gd name="T6" fmla="*/ 438 w 2041"/>
                <a:gd name="T7" fmla="*/ 57 h 62"/>
                <a:gd name="T8" fmla="*/ 0 w 2041"/>
                <a:gd name="T9" fmla="*/ 36 h 62"/>
                <a:gd name="T10" fmla="*/ 0 w 2041"/>
                <a:gd name="T11" fmla="*/ 3 h 62"/>
                <a:gd name="T12" fmla="*/ 210 w 2041"/>
                <a:gd name="T13" fmla="*/ 18 h 62"/>
                <a:gd name="T14" fmla="*/ 474 w 2041"/>
                <a:gd name="T15" fmla="*/ 21 h 62"/>
                <a:gd name="T16" fmla="*/ 678 w 2041"/>
                <a:gd name="T17" fmla="*/ 9 h 62"/>
                <a:gd name="T18" fmla="*/ 897 w 2041"/>
                <a:gd name="T19" fmla="*/ 9 h 62"/>
                <a:gd name="T20" fmla="*/ 1167 w 2041"/>
                <a:gd name="T21" fmla="*/ 30 h 62"/>
                <a:gd name="T22" fmla="*/ 1500 w 2041"/>
                <a:gd name="T23" fmla="*/ 24 h 62"/>
                <a:gd name="T24" fmla="*/ 1758 w 2041"/>
                <a:gd name="T25" fmla="*/ 3 h 62"/>
                <a:gd name="T26" fmla="*/ 1938 w 2041"/>
                <a:gd name="T27" fmla="*/ 18 h 62"/>
                <a:gd name="T28" fmla="*/ 2034 w 2041"/>
                <a:gd name="T29" fmla="*/ 33 h 62"/>
                <a:gd name="T30" fmla="*/ 1893 w 2041"/>
                <a:gd name="T31" fmla="*/ 39 h 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0301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10302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268E21-EDBA-4D6E-B8C9-5792E84609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7BF990-A4B8-4EA7-A373-7FA3EC61350B}" type="datetime1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17CDB-F6AE-4EA2-A3D1-8791FF144C4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4E94B-6ED5-4C26-BB39-20B3A4F6C29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3EB83-9E8D-4069-A46F-1CD1CBB289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2F611-9588-4C94-AB78-5065B23532C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69BF5-689B-4417-9831-B49BBB3988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6B36A-84B9-4C5C-8AEB-A747ADA7832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A3513-E905-4E80-AE3E-4B0F1A5C650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C6EFF-07CB-48E5-9F46-019A6FA14F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090E-A030-490B-9B76-734CED0861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D0CD2-7E59-4B8E-8179-666D33257A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AB6A-651F-4A89-86F6-C7E5835F71D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2B34CB-1309-4899-A4A0-611A70DBF7FF}" type="datetime1">
              <a:rPr lang="en-US" altLang="zh-CN"/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4C440-8222-40BA-AFA8-032271D1696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058F672-C648-4FF0-95D0-0D356843FE92}" type="slidenum">
              <a:rPr lang="zh-TW" altLang="en-US"/>
            </a:fld>
            <a:endParaRPr lang="en-US" altLang="zh-TW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69032B-3236-43D2-BDD1-E1CC2D945BBA}" type="datetime1">
              <a:rPr lang="en-US" altLang="zh-CN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3A433-118C-4084-921A-9270540730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4AC80D-9A97-435B-850F-CA9275A62931}" type="datetime1">
              <a:rPr lang="en-US" altLang="zh-CN"/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5883-FBF1-4C2C-963C-370CF51DD7F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9AD9A7-B760-45FD-9F5E-55762D7D2D39}" type="datetime1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2DD22-34B3-43D3-B57C-F85ACDCF1E2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416BA1-D3D7-414C-8E52-C1AFFF711959}" type="datetime1">
              <a:rPr lang="en-US" altLang="zh-CN"/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5524E-BE04-4EF2-9796-A572FF8EF8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image" Target="../media/image2.png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4" Type="http://schemas.openxmlformats.org/officeDocument/2006/relationships/theme" Target="../theme/theme3.xml"/><Relationship Id="rId13" Type="http://schemas.openxmlformats.org/officeDocument/2006/relationships/image" Target="../media/image4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8" Type="http://schemas.openxmlformats.org/officeDocument/2006/relationships/theme" Target="../theme/theme4.xml"/><Relationship Id="rId17" Type="http://schemas.openxmlformats.org/officeDocument/2006/relationships/image" Target="../media/image10.png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image" Target="../media/image5.jpeg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C4773B2F-BBB8-4FE2-85CF-A60321C9C508}" type="datetime1">
              <a:rPr lang="en-US" altLang="zh-CN"/>
            </a:fld>
            <a:endParaRPr lang="en-US" altLang="zh-CN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5D346E52-6836-4130-A908-B3C66B0FB3A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" t="11617" r="11684"/>
          <a:stretch>
            <a:fillRect/>
          </a:stretch>
        </p:blipFill>
        <p:spPr bwMode="auto">
          <a:xfrm>
            <a:off x="0" y="-26988"/>
            <a:ext cx="9132888" cy="930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7388225" y="68263"/>
            <a:ext cx="1595438" cy="260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110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山东星火国际传媒集团</a:t>
            </a:r>
            <a:endParaRPr lang="zh-CN" altLang="en-US" sz="110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>
            <a:duotone>
              <a:schemeClr val="bg2"/>
              <a:srgbClr val="FFF1C1"/>
            </a:duotone>
            <a:lum bright="-10000" contrast="-40000"/>
          </a:blip>
          <a:stretch>
            <a:fillRect/>
          </a:stretch>
        </p:blipFill>
        <p:spPr>
          <a:xfrm>
            <a:off x="1" y="5214950"/>
            <a:ext cx="1472173" cy="164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5575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  <a:sp3d prstMaterial="matte">
              <a:bevelT w="12700" h="12700"/>
            </a:sp3d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274320" rtlCol="0" anchor="ctr"/>
          <a:lstStyle>
            <a:lvl1pPr>
              <a:defRPr kumimoji="0"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kumimoji="0"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45720" tIns="45720" rIns="45720" rtlCol="0" anchor="ctr"/>
          <a:lstStyle>
            <a:lvl1pPr algn="r">
              <a:defRPr kumimoji="0"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6067004-7AB1-41BF-8996-66AE29A5230F}" type="slidenum">
              <a:rPr lang="en-US" altLang="zh-CN"/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4BC5B9"/>
          </a:solidFill>
          <a:latin typeface="Footlight MT Light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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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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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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2060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>
                <a:gd name="T0" fmla="*/ 0 w 5763"/>
                <a:gd name="T1" fmla="*/ 450 h 477"/>
                <a:gd name="T2" fmla="*/ 3 w 5763"/>
                <a:gd name="T3" fmla="*/ 0 h 477"/>
                <a:gd name="T4" fmla="*/ 5763 w 5763"/>
                <a:gd name="T5" fmla="*/ 0 h 477"/>
                <a:gd name="T6" fmla="*/ 5763 w 5763"/>
                <a:gd name="T7" fmla="*/ 465 h 477"/>
                <a:gd name="T8" fmla="*/ 4821 w 5763"/>
                <a:gd name="T9" fmla="*/ 477 h 477"/>
                <a:gd name="T10" fmla="*/ 4326 w 5763"/>
                <a:gd name="T11" fmla="*/ 447 h 477"/>
                <a:gd name="T12" fmla="*/ 3783 w 5763"/>
                <a:gd name="T13" fmla="*/ 465 h 477"/>
                <a:gd name="T14" fmla="*/ 3417 w 5763"/>
                <a:gd name="T15" fmla="*/ 456 h 477"/>
                <a:gd name="T16" fmla="*/ 2973 w 5763"/>
                <a:gd name="T17" fmla="*/ 459 h 477"/>
                <a:gd name="T18" fmla="*/ 2451 w 5763"/>
                <a:gd name="T19" fmla="*/ 453 h 477"/>
                <a:gd name="T20" fmla="*/ 2289 w 5763"/>
                <a:gd name="T21" fmla="*/ 441 h 477"/>
                <a:gd name="T22" fmla="*/ 2010 w 5763"/>
                <a:gd name="T23" fmla="*/ 453 h 477"/>
                <a:gd name="T24" fmla="*/ 1827 w 5763"/>
                <a:gd name="T25" fmla="*/ 450 h 477"/>
                <a:gd name="T26" fmla="*/ 1215 w 5763"/>
                <a:gd name="T27" fmla="*/ 465 h 477"/>
                <a:gd name="T28" fmla="*/ 660 w 5763"/>
                <a:gd name="T29" fmla="*/ 456 h 477"/>
                <a:gd name="T30" fmla="*/ 0 w 5763"/>
                <a:gd name="T31" fmla="*/ 450 h 4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>
                <a:gd name="T0" fmla="*/ 8 w 256"/>
                <a:gd name="T1" fmla="*/ 190 h 253"/>
                <a:gd name="T2" fmla="*/ 71 w 256"/>
                <a:gd name="T3" fmla="*/ 115 h 253"/>
                <a:gd name="T4" fmla="*/ 203 w 256"/>
                <a:gd name="T5" fmla="*/ 16 h 253"/>
                <a:gd name="T6" fmla="*/ 251 w 256"/>
                <a:gd name="T7" fmla="*/ 19 h 253"/>
                <a:gd name="T8" fmla="*/ 236 w 256"/>
                <a:gd name="T9" fmla="*/ 46 h 253"/>
                <a:gd name="T10" fmla="*/ 176 w 256"/>
                <a:gd name="T11" fmla="*/ 82 h 253"/>
                <a:gd name="T12" fmla="*/ 92 w 256"/>
                <a:gd name="T13" fmla="*/ 154 h 253"/>
                <a:gd name="T14" fmla="*/ 23 w 256"/>
                <a:gd name="T15" fmla="*/ 247 h 253"/>
                <a:gd name="T16" fmla="*/ 8 w 256"/>
                <a:gd name="T17" fmla="*/ 190 h 25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53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>
                <a:gd name="T0" fmla="*/ 0 w 708"/>
                <a:gd name="T1" fmla="*/ 432 h 459"/>
                <a:gd name="T2" fmla="*/ 0 w 708"/>
                <a:gd name="T3" fmla="*/ 453 h 459"/>
                <a:gd name="T4" fmla="*/ 72 w 708"/>
                <a:gd name="T5" fmla="*/ 324 h 459"/>
                <a:gd name="T6" fmla="*/ 198 w 708"/>
                <a:gd name="T7" fmla="*/ 201 h 459"/>
                <a:gd name="T8" fmla="*/ 366 w 708"/>
                <a:gd name="T9" fmla="*/ 102 h 459"/>
                <a:gd name="T10" fmla="*/ 531 w 708"/>
                <a:gd name="T11" fmla="*/ 36 h 459"/>
                <a:gd name="T12" fmla="*/ 609 w 708"/>
                <a:gd name="T13" fmla="*/ 0 h 459"/>
                <a:gd name="T14" fmla="*/ 708 w 708"/>
                <a:gd name="T15" fmla="*/ 3 h 459"/>
                <a:gd name="T16" fmla="*/ 591 w 708"/>
                <a:gd name="T17" fmla="*/ 66 h 459"/>
                <a:gd name="T18" fmla="*/ 417 w 708"/>
                <a:gd name="T19" fmla="*/ 126 h 459"/>
                <a:gd name="T20" fmla="*/ 237 w 708"/>
                <a:gd name="T21" fmla="*/ 231 h 459"/>
                <a:gd name="T22" fmla="*/ 117 w 708"/>
                <a:gd name="T23" fmla="*/ 345 h 459"/>
                <a:gd name="T24" fmla="*/ 51 w 708"/>
                <a:gd name="T25" fmla="*/ 459 h 459"/>
                <a:gd name="T26" fmla="*/ 0 w 708"/>
                <a:gd name="T27" fmla="*/ 45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63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>
                <a:gd name="T0" fmla="*/ 21 w 251"/>
                <a:gd name="T1" fmla="*/ 163 h 194"/>
                <a:gd name="T2" fmla="*/ 9 w 251"/>
                <a:gd name="T3" fmla="*/ 184 h 194"/>
                <a:gd name="T4" fmla="*/ 75 w 251"/>
                <a:gd name="T5" fmla="*/ 103 h 194"/>
                <a:gd name="T6" fmla="*/ 165 w 251"/>
                <a:gd name="T7" fmla="*/ 28 h 194"/>
                <a:gd name="T8" fmla="*/ 207 w 251"/>
                <a:gd name="T9" fmla="*/ 7 h 194"/>
                <a:gd name="T10" fmla="*/ 246 w 251"/>
                <a:gd name="T11" fmla="*/ 4 h 194"/>
                <a:gd name="T12" fmla="*/ 237 w 251"/>
                <a:gd name="T13" fmla="*/ 34 h 194"/>
                <a:gd name="T14" fmla="*/ 183 w 251"/>
                <a:gd name="T15" fmla="*/ 61 h 194"/>
                <a:gd name="T16" fmla="*/ 108 w 251"/>
                <a:gd name="T17" fmla="*/ 124 h 194"/>
                <a:gd name="T18" fmla="*/ 54 w 251"/>
                <a:gd name="T19" fmla="*/ 190 h 194"/>
                <a:gd name="T20" fmla="*/ 6 w 251"/>
                <a:gd name="T21" fmla="*/ 184 h 1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4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>
                <a:gd name="T0" fmla="*/ 99 w 159"/>
                <a:gd name="T1" fmla="*/ 0 h 72"/>
                <a:gd name="T2" fmla="*/ 15 w 159"/>
                <a:gd name="T3" fmla="*/ 36 h 72"/>
                <a:gd name="T4" fmla="*/ 6 w 159"/>
                <a:gd name="T5" fmla="*/ 60 h 72"/>
                <a:gd name="T6" fmla="*/ 36 w 159"/>
                <a:gd name="T7" fmla="*/ 69 h 72"/>
                <a:gd name="T8" fmla="*/ 87 w 159"/>
                <a:gd name="T9" fmla="*/ 42 h 72"/>
                <a:gd name="T10" fmla="*/ 159 w 159"/>
                <a:gd name="T11" fmla="*/ 0 h 72"/>
                <a:gd name="T12" fmla="*/ 99 w 159"/>
                <a:gd name="T13" fmla="*/ 0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5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>
                <a:gd name="T0" fmla="*/ 395 w 455"/>
                <a:gd name="T1" fmla="*/ 0 h 216"/>
                <a:gd name="T2" fmla="*/ 338 w 455"/>
                <a:gd name="T3" fmla="*/ 48 h 216"/>
                <a:gd name="T4" fmla="*/ 242 w 455"/>
                <a:gd name="T5" fmla="*/ 102 h 216"/>
                <a:gd name="T6" fmla="*/ 104 w 455"/>
                <a:gd name="T7" fmla="*/ 147 h 216"/>
                <a:gd name="T8" fmla="*/ 35 w 455"/>
                <a:gd name="T9" fmla="*/ 168 h 216"/>
                <a:gd name="T10" fmla="*/ 8 w 455"/>
                <a:gd name="T11" fmla="*/ 192 h 216"/>
                <a:gd name="T12" fmla="*/ 8 w 455"/>
                <a:gd name="T13" fmla="*/ 213 h 216"/>
                <a:gd name="T14" fmla="*/ 59 w 455"/>
                <a:gd name="T15" fmla="*/ 213 h 216"/>
                <a:gd name="T16" fmla="*/ 86 w 455"/>
                <a:gd name="T17" fmla="*/ 192 h 216"/>
                <a:gd name="T18" fmla="*/ 173 w 455"/>
                <a:gd name="T19" fmla="*/ 159 h 216"/>
                <a:gd name="T20" fmla="*/ 299 w 455"/>
                <a:gd name="T21" fmla="*/ 126 h 216"/>
                <a:gd name="T22" fmla="*/ 392 w 455"/>
                <a:gd name="T23" fmla="*/ 72 h 216"/>
                <a:gd name="T24" fmla="*/ 455 w 455"/>
                <a:gd name="T25" fmla="*/ 0 h 216"/>
                <a:gd name="T26" fmla="*/ 395 w 455"/>
                <a:gd name="T27" fmla="*/ 0 h 2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6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>
                <a:gd name="T0" fmla="*/ 0 w 414"/>
                <a:gd name="T1" fmla="*/ 11 h 108"/>
                <a:gd name="T2" fmla="*/ 24 w 414"/>
                <a:gd name="T3" fmla="*/ 11 h 108"/>
                <a:gd name="T4" fmla="*/ 156 w 414"/>
                <a:gd name="T5" fmla="*/ 2 h 108"/>
                <a:gd name="T6" fmla="*/ 288 w 414"/>
                <a:gd name="T7" fmla="*/ 23 h 108"/>
                <a:gd name="T8" fmla="*/ 384 w 414"/>
                <a:gd name="T9" fmla="*/ 53 h 108"/>
                <a:gd name="T10" fmla="*/ 411 w 414"/>
                <a:gd name="T11" fmla="*/ 74 h 108"/>
                <a:gd name="T12" fmla="*/ 405 w 414"/>
                <a:gd name="T13" fmla="*/ 104 h 108"/>
                <a:gd name="T14" fmla="*/ 363 w 414"/>
                <a:gd name="T15" fmla="*/ 101 h 108"/>
                <a:gd name="T16" fmla="*/ 294 w 414"/>
                <a:gd name="T17" fmla="*/ 77 h 108"/>
                <a:gd name="T18" fmla="*/ 174 w 414"/>
                <a:gd name="T19" fmla="*/ 50 h 108"/>
                <a:gd name="T20" fmla="*/ 72 w 414"/>
                <a:gd name="T21" fmla="*/ 62 h 108"/>
                <a:gd name="T22" fmla="*/ 36 w 414"/>
                <a:gd name="T23" fmla="*/ 59 h 108"/>
                <a:gd name="T24" fmla="*/ 0 w 414"/>
                <a:gd name="T25" fmla="*/ 11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7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>
                <a:gd name="T0" fmla="*/ 42 w 520"/>
                <a:gd name="T1" fmla="*/ 0 h 225"/>
                <a:gd name="T2" fmla="*/ 12 w 520"/>
                <a:gd name="T3" fmla="*/ 24 h 225"/>
                <a:gd name="T4" fmla="*/ 114 w 520"/>
                <a:gd name="T5" fmla="*/ 54 h 225"/>
                <a:gd name="T6" fmla="*/ 240 w 520"/>
                <a:gd name="T7" fmla="*/ 117 h 225"/>
                <a:gd name="T8" fmla="*/ 333 w 520"/>
                <a:gd name="T9" fmla="*/ 153 h 225"/>
                <a:gd name="T10" fmla="*/ 438 w 520"/>
                <a:gd name="T11" fmla="*/ 219 h 225"/>
                <a:gd name="T12" fmla="*/ 426 w 520"/>
                <a:gd name="T13" fmla="*/ 192 h 225"/>
                <a:gd name="T14" fmla="*/ 441 w 520"/>
                <a:gd name="T15" fmla="*/ 180 h 225"/>
                <a:gd name="T16" fmla="*/ 519 w 520"/>
                <a:gd name="T17" fmla="*/ 216 h 225"/>
                <a:gd name="T18" fmla="*/ 450 w 520"/>
                <a:gd name="T19" fmla="*/ 162 h 225"/>
                <a:gd name="T20" fmla="*/ 381 w 520"/>
                <a:gd name="T21" fmla="*/ 135 h 225"/>
                <a:gd name="T22" fmla="*/ 285 w 520"/>
                <a:gd name="T23" fmla="*/ 84 h 225"/>
                <a:gd name="T24" fmla="*/ 186 w 520"/>
                <a:gd name="T25" fmla="*/ 18 h 225"/>
                <a:gd name="T26" fmla="*/ 123 w 520"/>
                <a:gd name="T27" fmla="*/ 0 h 225"/>
                <a:gd name="T28" fmla="*/ 42 w 520"/>
                <a:gd name="T29" fmla="*/ 0 h 2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8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>
                <a:gd name="T0" fmla="*/ 6 w 431"/>
                <a:gd name="T1" fmla="*/ 38 h 233"/>
                <a:gd name="T2" fmla="*/ 9 w 431"/>
                <a:gd name="T3" fmla="*/ 20 h 233"/>
                <a:gd name="T4" fmla="*/ 42 w 431"/>
                <a:gd name="T5" fmla="*/ 2 h 233"/>
                <a:gd name="T6" fmla="*/ 90 w 431"/>
                <a:gd name="T7" fmla="*/ 35 h 233"/>
                <a:gd name="T8" fmla="*/ 189 w 431"/>
                <a:gd name="T9" fmla="*/ 89 h 233"/>
                <a:gd name="T10" fmla="*/ 288 w 431"/>
                <a:gd name="T11" fmla="*/ 140 h 233"/>
                <a:gd name="T12" fmla="*/ 375 w 431"/>
                <a:gd name="T13" fmla="*/ 176 h 233"/>
                <a:gd name="T14" fmla="*/ 396 w 431"/>
                <a:gd name="T15" fmla="*/ 176 h 233"/>
                <a:gd name="T16" fmla="*/ 429 w 431"/>
                <a:gd name="T17" fmla="*/ 212 h 233"/>
                <a:gd name="T18" fmla="*/ 408 w 431"/>
                <a:gd name="T19" fmla="*/ 233 h 233"/>
                <a:gd name="T20" fmla="*/ 333 w 431"/>
                <a:gd name="T21" fmla="*/ 212 h 233"/>
                <a:gd name="T22" fmla="*/ 186 w 431"/>
                <a:gd name="T23" fmla="*/ 143 h 233"/>
                <a:gd name="T24" fmla="*/ 48 w 431"/>
                <a:gd name="T25" fmla="*/ 68 h 233"/>
                <a:gd name="T26" fmla="*/ 6 w 431"/>
                <a:gd name="T27" fmla="*/ 38 h 2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9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>
                <a:gd name="T0" fmla="*/ 2 w 396"/>
                <a:gd name="T1" fmla="*/ 9 h 227"/>
                <a:gd name="T2" fmla="*/ 53 w 396"/>
                <a:gd name="T3" fmla="*/ 66 h 227"/>
                <a:gd name="T4" fmla="*/ 176 w 396"/>
                <a:gd name="T5" fmla="*/ 132 h 227"/>
                <a:gd name="T6" fmla="*/ 293 w 396"/>
                <a:gd name="T7" fmla="*/ 189 h 227"/>
                <a:gd name="T8" fmla="*/ 341 w 396"/>
                <a:gd name="T9" fmla="*/ 222 h 227"/>
                <a:gd name="T10" fmla="*/ 377 w 396"/>
                <a:gd name="T11" fmla="*/ 219 h 227"/>
                <a:gd name="T12" fmla="*/ 377 w 396"/>
                <a:gd name="T13" fmla="*/ 180 h 227"/>
                <a:gd name="T14" fmla="*/ 260 w 396"/>
                <a:gd name="T15" fmla="*/ 126 h 227"/>
                <a:gd name="T16" fmla="*/ 113 w 396"/>
                <a:gd name="T17" fmla="*/ 51 h 227"/>
                <a:gd name="T18" fmla="*/ 41 w 396"/>
                <a:gd name="T19" fmla="*/ 9 h 227"/>
                <a:gd name="T20" fmla="*/ 2 w 396"/>
                <a:gd name="T21" fmla="*/ 9 h 22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0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>
                <a:gd name="T0" fmla="*/ 3 w 516"/>
                <a:gd name="T1" fmla="*/ 10 h 223"/>
                <a:gd name="T2" fmla="*/ 105 w 516"/>
                <a:gd name="T3" fmla="*/ 97 h 223"/>
                <a:gd name="T4" fmla="*/ 243 w 516"/>
                <a:gd name="T5" fmla="*/ 178 h 223"/>
                <a:gd name="T6" fmla="*/ 357 w 516"/>
                <a:gd name="T7" fmla="*/ 217 h 223"/>
                <a:gd name="T8" fmla="*/ 498 w 516"/>
                <a:gd name="T9" fmla="*/ 214 h 223"/>
                <a:gd name="T10" fmla="*/ 468 w 516"/>
                <a:gd name="T11" fmla="*/ 187 h 223"/>
                <a:gd name="T12" fmla="*/ 309 w 516"/>
                <a:gd name="T13" fmla="*/ 136 h 223"/>
                <a:gd name="T14" fmla="*/ 123 w 516"/>
                <a:gd name="T15" fmla="*/ 34 h 223"/>
                <a:gd name="T16" fmla="*/ 3 w 516"/>
                <a:gd name="T17" fmla="*/ 10 h 2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1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>
                <a:gd name="T0" fmla="*/ 69 w 414"/>
                <a:gd name="T1" fmla="*/ 60 h 100"/>
                <a:gd name="T2" fmla="*/ 12 w 414"/>
                <a:gd name="T3" fmla="*/ 42 h 100"/>
                <a:gd name="T4" fmla="*/ 3 w 414"/>
                <a:gd name="T5" fmla="*/ 15 h 100"/>
                <a:gd name="T6" fmla="*/ 30 w 414"/>
                <a:gd name="T7" fmla="*/ 0 h 100"/>
                <a:gd name="T8" fmla="*/ 117 w 414"/>
                <a:gd name="T9" fmla="*/ 18 h 100"/>
                <a:gd name="T10" fmla="*/ 243 w 414"/>
                <a:gd name="T11" fmla="*/ 48 h 100"/>
                <a:gd name="T12" fmla="*/ 387 w 414"/>
                <a:gd name="T13" fmla="*/ 48 h 100"/>
                <a:gd name="T14" fmla="*/ 408 w 414"/>
                <a:gd name="T15" fmla="*/ 54 h 100"/>
                <a:gd name="T16" fmla="*/ 381 w 414"/>
                <a:gd name="T17" fmla="*/ 87 h 100"/>
                <a:gd name="T18" fmla="*/ 318 w 414"/>
                <a:gd name="T19" fmla="*/ 99 h 100"/>
                <a:gd name="T20" fmla="*/ 195 w 414"/>
                <a:gd name="T21" fmla="*/ 93 h 100"/>
                <a:gd name="T22" fmla="*/ 69 w 414"/>
                <a:gd name="T23" fmla="*/ 60 h 1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2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>
                <a:gd name="T0" fmla="*/ 3 w 150"/>
                <a:gd name="T1" fmla="*/ 67 h 72"/>
                <a:gd name="T2" fmla="*/ 84 w 150"/>
                <a:gd name="T3" fmla="*/ 19 h 72"/>
                <a:gd name="T4" fmla="*/ 123 w 150"/>
                <a:gd name="T5" fmla="*/ 1 h 72"/>
                <a:gd name="T6" fmla="*/ 150 w 150"/>
                <a:gd name="T7" fmla="*/ 22 h 72"/>
                <a:gd name="T8" fmla="*/ 123 w 150"/>
                <a:gd name="T9" fmla="*/ 55 h 72"/>
                <a:gd name="T10" fmla="*/ 90 w 150"/>
                <a:gd name="T11" fmla="*/ 70 h 72"/>
                <a:gd name="T12" fmla="*/ 0 w 150"/>
                <a:gd name="T13" fmla="*/ 67 h 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3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>
                <a:gd name="T0" fmla="*/ 1 w 148"/>
                <a:gd name="T1" fmla="*/ 69 h 91"/>
                <a:gd name="T2" fmla="*/ 25 w 148"/>
                <a:gd name="T3" fmla="*/ 51 h 91"/>
                <a:gd name="T4" fmla="*/ 100 w 148"/>
                <a:gd name="T5" fmla="*/ 9 h 91"/>
                <a:gd name="T6" fmla="*/ 133 w 148"/>
                <a:gd name="T7" fmla="*/ 3 h 91"/>
                <a:gd name="T8" fmla="*/ 136 w 148"/>
                <a:gd name="T9" fmla="*/ 27 h 91"/>
                <a:gd name="T10" fmla="*/ 61 w 148"/>
                <a:gd name="T11" fmla="*/ 75 h 91"/>
                <a:gd name="T12" fmla="*/ 19 w 148"/>
                <a:gd name="T13" fmla="*/ 90 h 91"/>
                <a:gd name="T14" fmla="*/ 1 w 148"/>
                <a:gd name="T15" fmla="*/ 69 h 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4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>
                <a:gd name="T0" fmla="*/ 172 w 938"/>
                <a:gd name="T1" fmla="*/ 86 h 158"/>
                <a:gd name="T2" fmla="*/ 61 w 938"/>
                <a:gd name="T3" fmla="*/ 137 h 158"/>
                <a:gd name="T4" fmla="*/ 16 w 938"/>
                <a:gd name="T5" fmla="*/ 155 h 158"/>
                <a:gd name="T6" fmla="*/ 7 w 938"/>
                <a:gd name="T7" fmla="*/ 122 h 158"/>
                <a:gd name="T8" fmla="*/ 58 w 938"/>
                <a:gd name="T9" fmla="*/ 80 h 158"/>
                <a:gd name="T10" fmla="*/ 172 w 938"/>
                <a:gd name="T11" fmla="*/ 38 h 158"/>
                <a:gd name="T12" fmla="*/ 304 w 938"/>
                <a:gd name="T13" fmla="*/ 11 h 158"/>
                <a:gd name="T14" fmla="*/ 463 w 938"/>
                <a:gd name="T15" fmla="*/ 2 h 158"/>
                <a:gd name="T16" fmla="*/ 631 w 938"/>
                <a:gd name="T17" fmla="*/ 23 h 158"/>
                <a:gd name="T18" fmla="*/ 796 w 938"/>
                <a:gd name="T19" fmla="*/ 53 h 158"/>
                <a:gd name="T20" fmla="*/ 841 w 938"/>
                <a:gd name="T21" fmla="*/ 47 h 158"/>
                <a:gd name="T22" fmla="*/ 907 w 938"/>
                <a:gd name="T23" fmla="*/ 71 h 158"/>
                <a:gd name="T24" fmla="*/ 919 w 938"/>
                <a:gd name="T25" fmla="*/ 101 h 158"/>
                <a:gd name="T26" fmla="*/ 793 w 938"/>
                <a:gd name="T27" fmla="*/ 98 h 158"/>
                <a:gd name="T28" fmla="*/ 634 w 938"/>
                <a:gd name="T29" fmla="*/ 62 h 158"/>
                <a:gd name="T30" fmla="*/ 439 w 938"/>
                <a:gd name="T31" fmla="*/ 38 h 158"/>
                <a:gd name="T32" fmla="*/ 238 w 938"/>
                <a:gd name="T33" fmla="*/ 59 h 158"/>
                <a:gd name="T34" fmla="*/ 172 w 938"/>
                <a:gd name="T35" fmla="*/ 86 h 1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5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>
                <a:gd name="T0" fmla="*/ 18 w 372"/>
                <a:gd name="T1" fmla="*/ 47 h 98"/>
                <a:gd name="T2" fmla="*/ 141 w 372"/>
                <a:gd name="T3" fmla="*/ 17 h 98"/>
                <a:gd name="T4" fmla="*/ 246 w 372"/>
                <a:gd name="T5" fmla="*/ 2 h 98"/>
                <a:gd name="T6" fmla="*/ 351 w 372"/>
                <a:gd name="T7" fmla="*/ 5 h 98"/>
                <a:gd name="T8" fmla="*/ 372 w 372"/>
                <a:gd name="T9" fmla="*/ 23 h 98"/>
                <a:gd name="T10" fmla="*/ 354 w 372"/>
                <a:gd name="T11" fmla="*/ 44 h 98"/>
                <a:gd name="T12" fmla="*/ 264 w 372"/>
                <a:gd name="T13" fmla="*/ 50 h 98"/>
                <a:gd name="T14" fmla="*/ 168 w 372"/>
                <a:gd name="T15" fmla="*/ 53 h 98"/>
                <a:gd name="T16" fmla="*/ 72 w 372"/>
                <a:gd name="T17" fmla="*/ 77 h 98"/>
                <a:gd name="T18" fmla="*/ 15 w 372"/>
                <a:gd name="T19" fmla="*/ 95 h 98"/>
                <a:gd name="T20" fmla="*/ 0 w 372"/>
                <a:gd name="T21" fmla="*/ 56 h 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67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>
                <a:gd name="T0" fmla="*/ 0 w 318"/>
                <a:gd name="T1" fmla="*/ 158 h 158"/>
                <a:gd name="T2" fmla="*/ 12 w 318"/>
                <a:gd name="T3" fmla="*/ 137 h 158"/>
                <a:gd name="T4" fmla="*/ 162 w 318"/>
                <a:gd name="T5" fmla="*/ 71 h 158"/>
                <a:gd name="T6" fmla="*/ 249 w 318"/>
                <a:gd name="T7" fmla="*/ 20 h 158"/>
                <a:gd name="T8" fmla="*/ 285 w 318"/>
                <a:gd name="T9" fmla="*/ 2 h 158"/>
                <a:gd name="T10" fmla="*/ 309 w 318"/>
                <a:gd name="T11" fmla="*/ 11 h 158"/>
                <a:gd name="T12" fmla="*/ 303 w 318"/>
                <a:gd name="T13" fmla="*/ 47 h 158"/>
                <a:gd name="T14" fmla="*/ 219 w 318"/>
                <a:gd name="T15" fmla="*/ 89 h 158"/>
                <a:gd name="T16" fmla="*/ 108 w 318"/>
                <a:gd name="T17" fmla="*/ 140 h 158"/>
                <a:gd name="T18" fmla="*/ 57 w 318"/>
                <a:gd name="T19" fmla="*/ 152 h 158"/>
                <a:gd name="T20" fmla="*/ 0 w 318"/>
                <a:gd name="T21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77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>
                <a:gd name="T0" fmla="*/ 3 w 380"/>
                <a:gd name="T1" fmla="*/ 165 h 174"/>
                <a:gd name="T2" fmla="*/ 129 w 380"/>
                <a:gd name="T3" fmla="*/ 93 h 174"/>
                <a:gd name="T4" fmla="*/ 261 w 380"/>
                <a:gd name="T5" fmla="*/ 30 h 174"/>
                <a:gd name="T6" fmla="*/ 351 w 380"/>
                <a:gd name="T7" fmla="*/ 0 h 174"/>
                <a:gd name="T8" fmla="*/ 378 w 380"/>
                <a:gd name="T9" fmla="*/ 27 h 174"/>
                <a:gd name="T10" fmla="*/ 336 w 380"/>
                <a:gd name="T11" fmla="*/ 51 h 174"/>
                <a:gd name="T12" fmla="*/ 291 w 380"/>
                <a:gd name="T13" fmla="*/ 60 h 174"/>
                <a:gd name="T14" fmla="*/ 240 w 380"/>
                <a:gd name="T15" fmla="*/ 75 h 174"/>
                <a:gd name="T16" fmla="*/ 189 w 380"/>
                <a:gd name="T17" fmla="*/ 120 h 174"/>
                <a:gd name="T18" fmla="*/ 102 w 380"/>
                <a:gd name="T19" fmla="*/ 174 h 174"/>
                <a:gd name="T20" fmla="*/ 0 w 380"/>
                <a:gd name="T21" fmla="*/ 162 h 1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78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>
                <a:gd name="T0" fmla="*/ 84 w 523"/>
                <a:gd name="T1" fmla="*/ 11 h 69"/>
                <a:gd name="T2" fmla="*/ 27 w 523"/>
                <a:gd name="T3" fmla="*/ 5 h 69"/>
                <a:gd name="T4" fmla="*/ 9 w 523"/>
                <a:gd name="T5" fmla="*/ 35 h 69"/>
                <a:gd name="T6" fmla="*/ 81 w 523"/>
                <a:gd name="T7" fmla="*/ 56 h 69"/>
                <a:gd name="T8" fmla="*/ 255 w 523"/>
                <a:gd name="T9" fmla="*/ 68 h 69"/>
                <a:gd name="T10" fmla="*/ 432 w 523"/>
                <a:gd name="T11" fmla="*/ 50 h 69"/>
                <a:gd name="T12" fmla="*/ 513 w 523"/>
                <a:gd name="T13" fmla="*/ 5 h 69"/>
                <a:gd name="T14" fmla="*/ 372 w 523"/>
                <a:gd name="T15" fmla="*/ 20 h 69"/>
                <a:gd name="T16" fmla="*/ 141 w 523"/>
                <a:gd name="T17" fmla="*/ 14 h 69"/>
                <a:gd name="T18" fmla="*/ 84 w 523"/>
                <a:gd name="T19" fmla="*/ 11 h 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9270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>
                <a:gd name="T0" fmla="*/ 23 w 537"/>
                <a:gd name="T1" fmla="*/ 6 h 120"/>
                <a:gd name="T2" fmla="*/ 188 w 537"/>
                <a:gd name="T3" fmla="*/ 3 h 120"/>
                <a:gd name="T4" fmla="*/ 323 w 537"/>
                <a:gd name="T5" fmla="*/ 27 h 120"/>
                <a:gd name="T6" fmla="*/ 464 w 537"/>
                <a:gd name="T7" fmla="*/ 69 h 120"/>
                <a:gd name="T8" fmla="*/ 521 w 537"/>
                <a:gd name="T9" fmla="*/ 90 h 120"/>
                <a:gd name="T10" fmla="*/ 533 w 537"/>
                <a:gd name="T11" fmla="*/ 105 h 120"/>
                <a:gd name="T12" fmla="*/ 497 w 537"/>
                <a:gd name="T13" fmla="*/ 120 h 120"/>
                <a:gd name="T14" fmla="*/ 452 w 537"/>
                <a:gd name="T15" fmla="*/ 108 h 120"/>
                <a:gd name="T16" fmla="*/ 350 w 537"/>
                <a:gd name="T17" fmla="*/ 72 h 120"/>
                <a:gd name="T18" fmla="*/ 158 w 537"/>
                <a:gd name="T19" fmla="*/ 39 h 120"/>
                <a:gd name="T20" fmla="*/ 50 w 537"/>
                <a:gd name="T21" fmla="*/ 39 h 120"/>
                <a:gd name="T22" fmla="*/ 23 w 537"/>
                <a:gd name="T23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9271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>
                <a:gd name="T0" fmla="*/ 800 w 800"/>
                <a:gd name="T1" fmla="*/ 24 h 143"/>
                <a:gd name="T2" fmla="*/ 782 w 800"/>
                <a:gd name="T3" fmla="*/ 15 h 143"/>
                <a:gd name="T4" fmla="*/ 659 w 800"/>
                <a:gd name="T5" fmla="*/ 63 h 143"/>
                <a:gd name="T6" fmla="*/ 500 w 800"/>
                <a:gd name="T7" fmla="*/ 84 h 143"/>
                <a:gd name="T8" fmla="*/ 326 w 800"/>
                <a:gd name="T9" fmla="*/ 69 h 143"/>
                <a:gd name="T10" fmla="*/ 98 w 800"/>
                <a:gd name="T11" fmla="*/ 21 h 143"/>
                <a:gd name="T12" fmla="*/ 11 w 800"/>
                <a:gd name="T13" fmla="*/ 6 h 143"/>
                <a:gd name="T14" fmla="*/ 32 w 800"/>
                <a:gd name="T15" fmla="*/ 60 h 143"/>
                <a:gd name="T16" fmla="*/ 155 w 800"/>
                <a:gd name="T17" fmla="*/ 96 h 143"/>
                <a:gd name="T18" fmla="*/ 410 w 800"/>
                <a:gd name="T19" fmla="*/ 138 h 143"/>
                <a:gd name="T20" fmla="*/ 596 w 800"/>
                <a:gd name="T21" fmla="*/ 129 h 143"/>
                <a:gd name="T22" fmla="*/ 737 w 800"/>
                <a:gd name="T23" fmla="*/ 90 h 143"/>
                <a:gd name="T24" fmla="*/ 788 w 800"/>
                <a:gd name="T25" fmla="*/ 69 h 143"/>
                <a:gd name="T26" fmla="*/ 800 w 800"/>
                <a:gd name="T27" fmla="*/ 2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81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>
                <a:gd name="T0" fmla="*/ 402 w 402"/>
                <a:gd name="T1" fmla="*/ 0 h 115"/>
                <a:gd name="T2" fmla="*/ 384 w 402"/>
                <a:gd name="T3" fmla="*/ 12 h 115"/>
                <a:gd name="T4" fmla="*/ 276 w 402"/>
                <a:gd name="T5" fmla="*/ 51 h 115"/>
                <a:gd name="T6" fmla="*/ 165 w 402"/>
                <a:gd name="T7" fmla="*/ 66 h 115"/>
                <a:gd name="T8" fmla="*/ 51 w 402"/>
                <a:gd name="T9" fmla="*/ 57 h 115"/>
                <a:gd name="T10" fmla="*/ 15 w 402"/>
                <a:gd name="T11" fmla="*/ 54 h 115"/>
                <a:gd name="T12" fmla="*/ 3 w 402"/>
                <a:gd name="T13" fmla="*/ 69 h 115"/>
                <a:gd name="T14" fmla="*/ 9 w 402"/>
                <a:gd name="T15" fmla="*/ 93 h 115"/>
                <a:gd name="T16" fmla="*/ 54 w 402"/>
                <a:gd name="T17" fmla="*/ 102 h 115"/>
                <a:gd name="T18" fmla="*/ 198 w 402"/>
                <a:gd name="T19" fmla="*/ 111 h 115"/>
                <a:gd name="T20" fmla="*/ 336 w 402"/>
                <a:gd name="T21" fmla="*/ 75 h 115"/>
                <a:gd name="T22" fmla="*/ 375 w 402"/>
                <a:gd name="T23" fmla="*/ 54 h 115"/>
                <a:gd name="T24" fmla="*/ 402 w 402"/>
                <a:gd name="T25" fmla="*/ 0 h 1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51" name="Group 25"/>
          <p:cNvGrpSpPr/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2057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>
                <a:gd name="T0" fmla="*/ 165 w 1735"/>
                <a:gd name="T1" fmla="*/ 6 h 72"/>
                <a:gd name="T2" fmla="*/ 450 w 1735"/>
                <a:gd name="T3" fmla="*/ 3 h 72"/>
                <a:gd name="T4" fmla="*/ 714 w 1735"/>
                <a:gd name="T5" fmla="*/ 12 h 72"/>
                <a:gd name="T6" fmla="*/ 957 w 1735"/>
                <a:gd name="T7" fmla="*/ 24 h 72"/>
                <a:gd name="T8" fmla="*/ 1173 w 1735"/>
                <a:gd name="T9" fmla="*/ 24 h 72"/>
                <a:gd name="T10" fmla="*/ 1473 w 1735"/>
                <a:gd name="T11" fmla="*/ 15 h 72"/>
                <a:gd name="T12" fmla="*/ 1617 w 1735"/>
                <a:gd name="T13" fmla="*/ 0 h 72"/>
                <a:gd name="T14" fmla="*/ 1719 w 1735"/>
                <a:gd name="T15" fmla="*/ 15 h 72"/>
                <a:gd name="T16" fmla="*/ 1716 w 1735"/>
                <a:gd name="T17" fmla="*/ 66 h 72"/>
                <a:gd name="T18" fmla="*/ 1632 w 1735"/>
                <a:gd name="T19" fmla="*/ 51 h 72"/>
                <a:gd name="T20" fmla="*/ 1407 w 1735"/>
                <a:gd name="T21" fmla="*/ 51 h 72"/>
                <a:gd name="T22" fmla="*/ 1191 w 1735"/>
                <a:gd name="T23" fmla="*/ 48 h 72"/>
                <a:gd name="T24" fmla="*/ 870 w 1735"/>
                <a:gd name="T25" fmla="*/ 60 h 72"/>
                <a:gd name="T26" fmla="*/ 492 w 1735"/>
                <a:gd name="T27" fmla="*/ 48 h 72"/>
                <a:gd name="T28" fmla="*/ 291 w 1735"/>
                <a:gd name="T29" fmla="*/ 27 h 72"/>
                <a:gd name="T30" fmla="*/ 21 w 1735"/>
                <a:gd name="T31" fmla="*/ 36 h 72"/>
                <a:gd name="T32" fmla="*/ 165 w 1735"/>
                <a:gd name="T33" fmla="*/ 6 h 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>
                <a:gd name="T0" fmla="*/ 2641 w 2655"/>
                <a:gd name="T1" fmla="*/ 6 h 60"/>
                <a:gd name="T2" fmla="*/ 2620 w 2655"/>
                <a:gd name="T3" fmla="*/ 30 h 60"/>
                <a:gd name="T4" fmla="*/ 2368 w 2655"/>
                <a:gd name="T5" fmla="*/ 45 h 60"/>
                <a:gd name="T6" fmla="*/ 2023 w 2655"/>
                <a:gd name="T7" fmla="*/ 60 h 60"/>
                <a:gd name="T8" fmla="*/ 1786 w 2655"/>
                <a:gd name="T9" fmla="*/ 48 h 60"/>
                <a:gd name="T10" fmla="*/ 1525 w 2655"/>
                <a:gd name="T11" fmla="*/ 36 h 60"/>
                <a:gd name="T12" fmla="*/ 1195 w 2655"/>
                <a:gd name="T13" fmla="*/ 45 h 60"/>
                <a:gd name="T14" fmla="*/ 817 w 2655"/>
                <a:gd name="T15" fmla="*/ 39 h 60"/>
                <a:gd name="T16" fmla="*/ 499 w 2655"/>
                <a:gd name="T17" fmla="*/ 27 h 60"/>
                <a:gd name="T18" fmla="*/ 136 w 2655"/>
                <a:gd name="T19" fmla="*/ 39 h 60"/>
                <a:gd name="T20" fmla="*/ 10 w 2655"/>
                <a:gd name="T21" fmla="*/ 33 h 60"/>
                <a:gd name="T22" fmla="*/ 76 w 2655"/>
                <a:gd name="T23" fmla="*/ 24 h 60"/>
                <a:gd name="T24" fmla="*/ 310 w 2655"/>
                <a:gd name="T25" fmla="*/ 18 h 60"/>
                <a:gd name="T26" fmla="*/ 544 w 2655"/>
                <a:gd name="T27" fmla="*/ 0 h 60"/>
                <a:gd name="T28" fmla="*/ 853 w 2655"/>
                <a:gd name="T29" fmla="*/ 21 h 60"/>
                <a:gd name="T30" fmla="*/ 1114 w 2655"/>
                <a:gd name="T31" fmla="*/ 21 h 60"/>
                <a:gd name="T32" fmla="*/ 1399 w 2655"/>
                <a:gd name="T33" fmla="*/ 3 h 60"/>
                <a:gd name="T34" fmla="*/ 1588 w 2655"/>
                <a:gd name="T35" fmla="*/ 9 h 60"/>
                <a:gd name="T36" fmla="*/ 1807 w 2655"/>
                <a:gd name="T37" fmla="*/ 21 h 60"/>
                <a:gd name="T38" fmla="*/ 2035 w 2655"/>
                <a:gd name="T39" fmla="*/ 12 h 60"/>
                <a:gd name="T40" fmla="*/ 2290 w 2655"/>
                <a:gd name="T41" fmla="*/ 18 h 60"/>
                <a:gd name="T42" fmla="*/ 2596 w 2655"/>
                <a:gd name="T43" fmla="*/ 3 h 60"/>
                <a:gd name="T44" fmla="*/ 2641 w 2655"/>
                <a:gd name="T45" fmla="*/ 6 h 6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>
                <a:gd name="T0" fmla="*/ 1893 w 2041"/>
                <a:gd name="T1" fmla="*/ 39 h 62"/>
                <a:gd name="T2" fmla="*/ 1578 w 2041"/>
                <a:gd name="T3" fmla="*/ 45 h 62"/>
                <a:gd name="T4" fmla="*/ 1011 w 2041"/>
                <a:gd name="T5" fmla="*/ 60 h 62"/>
                <a:gd name="T6" fmla="*/ 438 w 2041"/>
                <a:gd name="T7" fmla="*/ 57 h 62"/>
                <a:gd name="T8" fmla="*/ 0 w 2041"/>
                <a:gd name="T9" fmla="*/ 36 h 62"/>
                <a:gd name="T10" fmla="*/ 0 w 2041"/>
                <a:gd name="T11" fmla="*/ 3 h 62"/>
                <a:gd name="T12" fmla="*/ 210 w 2041"/>
                <a:gd name="T13" fmla="*/ 18 h 62"/>
                <a:gd name="T14" fmla="*/ 474 w 2041"/>
                <a:gd name="T15" fmla="*/ 21 h 62"/>
                <a:gd name="T16" fmla="*/ 678 w 2041"/>
                <a:gd name="T17" fmla="*/ 9 h 62"/>
                <a:gd name="T18" fmla="*/ 897 w 2041"/>
                <a:gd name="T19" fmla="*/ 9 h 62"/>
                <a:gd name="T20" fmla="*/ 1167 w 2041"/>
                <a:gd name="T21" fmla="*/ 30 h 62"/>
                <a:gd name="T22" fmla="*/ 1500 w 2041"/>
                <a:gd name="T23" fmla="*/ 24 h 62"/>
                <a:gd name="T24" fmla="*/ 1758 w 2041"/>
                <a:gd name="T25" fmla="*/ 3 h 62"/>
                <a:gd name="T26" fmla="*/ 1938 w 2041"/>
                <a:gd name="T27" fmla="*/ 18 h 62"/>
                <a:gd name="T28" fmla="*/ 2034 w 2041"/>
                <a:gd name="T29" fmla="*/ 33 h 62"/>
                <a:gd name="T30" fmla="*/ 1893 w 2041"/>
                <a:gd name="T31" fmla="*/ 39 h 6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2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3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9279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9280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9281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 smtClean="0"/>
            </a:lvl1pPr>
          </a:lstStyle>
          <a:p>
            <a:pPr>
              <a:defRPr/>
            </a:pPr>
            <a:fld id="{172F74B2-CCDC-4FE4-B652-057711FC22A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90000"/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5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6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7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5F0413-4D7E-4D5D-B144-20B986F760E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4ED2A3-22F7-4579-B1B5-85BA39C37440}" type="slidenum">
              <a:rPr lang="zh-CN" altLang="en-US"/>
            </a:fld>
            <a:endParaRPr lang="zh-CN" altLang="en-US"/>
          </a:p>
        </p:txBody>
      </p:sp>
      <p:pic>
        <p:nvPicPr>
          <p:cNvPr id="4101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4"/>
          <a:stretch>
            <a:fillRect/>
          </a:stretch>
        </p:blipFill>
        <p:spPr bwMode="auto">
          <a:xfrm>
            <a:off x="0" y="-11113"/>
            <a:ext cx="918845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hyperlink" Target="&#38472;&#22826;&#19992;&#19982;&#21451;&#26399;.exe" TargetMode="External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7.GI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hyperlink" Target="&#21647;&#38634;.exe" TargetMode="External"/><Relationship Id="rId1" Type="http://schemas.openxmlformats.org/officeDocument/2006/relationships/hyperlink" Target="&#21647;&#38634;&#35838;.ppt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20938"/>
            <a:ext cx="9144000" cy="14398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《</a:t>
            </a:r>
            <a:r>
              <a:rPr lang="zh-CN" altLang="en-US" sz="8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世说新语</a:t>
            </a:r>
            <a:r>
              <a:rPr lang="en-US" altLang="zh-CN" sz="8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》</a:t>
            </a:r>
            <a:r>
              <a:rPr lang="zh-CN" altLang="en-US" sz="8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两则</a:t>
            </a:r>
            <a:endParaRPr lang="zh-CN" altLang="en-US" sz="88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2843213" y="4076700"/>
            <a:ext cx="4752975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b="1" dirty="0">
                <a:solidFill>
                  <a:srgbClr val="FF0066"/>
                </a:solidFill>
                <a:ea typeface="隶书" pitchFamily="49" charset="-122"/>
              </a:rPr>
              <a:t>刘 义 庆</a:t>
            </a:r>
            <a:endParaRPr lang="zh-CN" altLang="en-US" sz="6600" b="1" dirty="0">
              <a:solidFill>
                <a:srgbClr val="FF0066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0" y="1600200"/>
            <a:ext cx="91440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latin typeface="Times New Roman" panose="02020603050405020304" pitchFamily="18" charset="0"/>
              </a:rPr>
              <a:t>谢太傅寒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雪日</a:t>
            </a:r>
            <a:r>
              <a:rPr kumimoji="1" lang="zh-CN" altLang="en-US" sz="3600" b="1">
                <a:latin typeface="Times New Roman" panose="02020603050405020304" pitchFamily="18" charset="0"/>
              </a:rPr>
              <a:t>               </a:t>
            </a:r>
            <a:r>
              <a:rPr kumimoji="1" lang="zh-CN" altLang="en-US" sz="3600" b="1">
                <a:solidFill>
                  <a:schemeClr val="accent2"/>
                </a:solidFill>
                <a:latin typeface="Times New Roman" panose="02020603050405020304" pitchFamily="18" charset="0"/>
              </a:rPr>
              <a:t>内集</a:t>
            </a:r>
            <a:r>
              <a:rPr kumimoji="1" lang="zh-CN" altLang="en-US" sz="3600" b="1">
                <a:latin typeface="Times New Roman" panose="02020603050405020304" pitchFamily="18" charset="0"/>
              </a:rPr>
              <a:t>，与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儿女</a:t>
            </a:r>
            <a:r>
              <a:rPr kumimoji="1" lang="zh-CN" altLang="en-US" sz="3600" b="1">
                <a:latin typeface="Times New Roman" panose="02020603050405020304" pitchFamily="18" charset="0"/>
              </a:rPr>
              <a:t>讲论文义。</a:t>
            </a:r>
            <a:endParaRPr kumimoji="1"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07950" y="4724400"/>
            <a:ext cx="9144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俄而</a:t>
            </a:r>
            <a:r>
              <a:rPr kumimoji="1" lang="zh-CN" altLang="en-US" sz="3200" b="1">
                <a:latin typeface="Times New Roman" panose="02020603050405020304" pitchFamily="18" charset="0"/>
              </a:rPr>
              <a:t>雪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骤</a:t>
            </a:r>
            <a:r>
              <a:rPr kumimoji="1" lang="zh-CN" altLang="en-US" sz="3200" b="1">
                <a:latin typeface="Times New Roman" panose="02020603050405020304" pitchFamily="18" charset="0"/>
              </a:rPr>
              <a:t>，公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欣然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曰：“白雪纷纷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何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所似？”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0" y="2743200"/>
            <a:ext cx="9144000" cy="3810000"/>
            <a:chOff x="0" y="1440"/>
            <a:chExt cx="5760" cy="2400"/>
          </a:xfrm>
        </p:grpSpPr>
        <p:sp>
          <p:nvSpPr>
            <p:cNvPr id="21527" name="Text Box 5"/>
            <p:cNvSpPr txBox="1">
              <a:spLocks noChangeArrowheads="1"/>
            </p:cNvSpPr>
            <p:nvPr/>
          </p:nvSpPr>
          <p:spPr bwMode="auto">
            <a:xfrm>
              <a:off x="0" y="1440"/>
              <a:ext cx="5760" cy="5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在一个寒冷的雪天，太傅谢安举行家庭聚会，跟他的子侄辈们谈论诗文，</a:t>
              </a:r>
              <a:endParaRPr kumimoji="1" lang="zh-CN" altLang="en-US" sz="2400" b="1">
                <a:solidFill>
                  <a:srgbClr val="D82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28" name="Text Box 6"/>
            <p:cNvSpPr txBox="1">
              <a:spLocks noChangeArrowheads="1"/>
            </p:cNvSpPr>
            <p:nvPr/>
          </p:nvSpPr>
          <p:spPr bwMode="auto">
            <a:xfrm>
              <a:off x="0" y="3552"/>
              <a:ext cx="556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不久大雪下急了，谢安十分高兴的问：“白雪纷飞就像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什么</a:t>
              </a: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？”</a:t>
              </a:r>
              <a:endParaRPr kumimoji="1" lang="zh-CN" altLang="en-US" sz="2400" b="1">
                <a:solidFill>
                  <a:srgbClr val="D829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1509" name="Text Box 7"/>
          <p:cNvSpPr txBox="1">
            <a:spLocks noChangeArrowheads="1"/>
          </p:cNvSpPr>
          <p:nvPr/>
        </p:nvSpPr>
        <p:spPr bwMode="auto">
          <a:xfrm>
            <a:off x="2286000" y="304800"/>
            <a:ext cx="4419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咏      雪</a:t>
            </a:r>
            <a:endParaRPr kumimoji="1" lang="zh-CN" altLang="en-US" sz="4000" b="1">
              <a:solidFill>
                <a:srgbClr val="FF3300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0" y="762000"/>
            <a:ext cx="2667000" cy="914400"/>
            <a:chOff x="0" y="480"/>
            <a:chExt cx="1680" cy="576"/>
          </a:xfrm>
        </p:grpSpPr>
        <p:sp>
          <p:nvSpPr>
            <p:cNvPr id="21525" name="Line 10"/>
            <p:cNvSpPr>
              <a:spLocks noChangeShapeType="1"/>
            </p:cNvSpPr>
            <p:nvPr/>
          </p:nvSpPr>
          <p:spPr bwMode="auto">
            <a:xfrm>
              <a:off x="1008" y="864"/>
              <a:ext cx="336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Oval 11"/>
            <p:cNvSpPr>
              <a:spLocks noChangeArrowheads="1"/>
            </p:cNvSpPr>
            <p:nvPr/>
          </p:nvSpPr>
          <p:spPr bwMode="auto">
            <a:xfrm>
              <a:off x="0" y="480"/>
              <a:ext cx="1680" cy="38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指下着寒雪的季节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4038600" y="990600"/>
            <a:ext cx="1981200" cy="762000"/>
            <a:chOff x="2544" y="624"/>
            <a:chExt cx="1248" cy="480"/>
          </a:xfrm>
        </p:grpSpPr>
        <p:sp>
          <p:nvSpPr>
            <p:cNvPr id="21523" name="Line 13"/>
            <p:cNvSpPr>
              <a:spLocks noChangeShapeType="1"/>
            </p:cNvSpPr>
            <p:nvPr/>
          </p:nvSpPr>
          <p:spPr bwMode="auto">
            <a:xfrm>
              <a:off x="3120" y="91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Oval 14"/>
            <p:cNvSpPr>
              <a:spLocks noChangeArrowheads="1"/>
            </p:cNvSpPr>
            <p:nvPr/>
          </p:nvSpPr>
          <p:spPr bwMode="auto">
            <a:xfrm>
              <a:off x="2544" y="624"/>
              <a:ext cx="1248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家庭聚会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5"/>
          <p:cNvGrpSpPr/>
          <p:nvPr/>
        </p:nvGrpSpPr>
        <p:grpSpPr bwMode="auto">
          <a:xfrm>
            <a:off x="0" y="3657600"/>
            <a:ext cx="1828800" cy="1143000"/>
            <a:chOff x="0" y="2304"/>
            <a:chExt cx="1152" cy="720"/>
          </a:xfrm>
        </p:grpSpPr>
        <p:sp>
          <p:nvSpPr>
            <p:cNvPr id="21521" name="Line 16"/>
            <p:cNvSpPr>
              <a:spLocks noChangeShapeType="1"/>
            </p:cNvSpPr>
            <p:nvPr/>
          </p:nvSpPr>
          <p:spPr bwMode="auto">
            <a:xfrm flipH="1">
              <a:off x="192" y="2832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Oval 17"/>
            <p:cNvSpPr>
              <a:spLocks noChangeArrowheads="1"/>
            </p:cNvSpPr>
            <p:nvPr/>
          </p:nvSpPr>
          <p:spPr bwMode="auto">
            <a:xfrm>
              <a:off x="0" y="2304"/>
              <a:ext cx="1152" cy="480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不久，一会儿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8"/>
          <p:cNvGrpSpPr/>
          <p:nvPr/>
        </p:nvGrpSpPr>
        <p:grpSpPr bwMode="auto">
          <a:xfrm>
            <a:off x="1981200" y="3810000"/>
            <a:ext cx="914400" cy="990600"/>
            <a:chOff x="1248" y="2400"/>
            <a:chExt cx="576" cy="624"/>
          </a:xfrm>
        </p:grpSpPr>
        <p:sp>
          <p:nvSpPr>
            <p:cNvPr id="21519" name="Line 19"/>
            <p:cNvSpPr>
              <a:spLocks noChangeShapeType="1"/>
            </p:cNvSpPr>
            <p:nvPr/>
          </p:nvSpPr>
          <p:spPr bwMode="auto">
            <a:xfrm flipH="1">
              <a:off x="1248" y="2784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Oval 20"/>
            <p:cNvSpPr>
              <a:spLocks noChangeArrowheads="1"/>
            </p:cNvSpPr>
            <p:nvPr/>
          </p:nvSpPr>
          <p:spPr bwMode="auto">
            <a:xfrm>
              <a:off x="1392" y="2400"/>
              <a:ext cx="432" cy="38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急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21"/>
          <p:cNvGrpSpPr/>
          <p:nvPr/>
        </p:nvGrpSpPr>
        <p:grpSpPr bwMode="auto">
          <a:xfrm>
            <a:off x="3048000" y="3962400"/>
            <a:ext cx="1600200" cy="914400"/>
            <a:chOff x="1920" y="2496"/>
            <a:chExt cx="1008" cy="576"/>
          </a:xfrm>
        </p:grpSpPr>
        <p:sp>
          <p:nvSpPr>
            <p:cNvPr id="21517" name="Line 22"/>
            <p:cNvSpPr>
              <a:spLocks noChangeShapeType="1"/>
            </p:cNvSpPr>
            <p:nvPr/>
          </p:nvSpPr>
          <p:spPr bwMode="auto">
            <a:xfrm>
              <a:off x="2256" y="283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Rectangle 23"/>
            <p:cNvSpPr>
              <a:spLocks noChangeArrowheads="1"/>
            </p:cNvSpPr>
            <p:nvPr/>
          </p:nvSpPr>
          <p:spPr bwMode="auto">
            <a:xfrm>
              <a:off x="1920" y="2496"/>
              <a:ext cx="1008" cy="33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高兴的样子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24280" name="Text Box 24"/>
          <p:cNvSpPr txBox="1">
            <a:spLocks noChangeArrowheads="1"/>
          </p:cNvSpPr>
          <p:nvPr/>
        </p:nvSpPr>
        <p:spPr bwMode="auto">
          <a:xfrm>
            <a:off x="6588125" y="908050"/>
            <a:ext cx="2089150" cy="466725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家中的子侄辈</a:t>
            </a:r>
            <a:endParaRPr lang="zh-CN" altLang="en-US"/>
          </a:p>
        </p:txBody>
      </p:sp>
      <p:sp>
        <p:nvSpPr>
          <p:cNvPr id="224281" name="Line 25"/>
          <p:cNvSpPr>
            <a:spLocks noChangeShapeType="1"/>
          </p:cNvSpPr>
          <p:nvPr/>
        </p:nvSpPr>
        <p:spPr bwMode="auto">
          <a:xfrm flipV="1">
            <a:off x="6804025" y="1412875"/>
            <a:ext cx="576263" cy="215900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80" grpId="0" animBg="1"/>
      <p:bldP spid="22428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0" y="144780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兄子  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胡儿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曰：“撒盐空中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差</a:t>
            </a:r>
            <a:r>
              <a:rPr kumimoji="1" lang="zh-CN" altLang="en-US" sz="3200" b="1">
                <a:latin typeface="Times New Roman" panose="02020603050405020304" pitchFamily="18" charset="0"/>
              </a:rPr>
              <a:t>  可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拟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。”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0" y="411480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latin typeface="Times New Roman" panose="02020603050405020304" pitchFamily="18" charset="0"/>
              </a:rPr>
              <a:t>                  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兄女曰：  “未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若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柳絮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因</a:t>
            </a:r>
            <a:r>
              <a:rPr kumimoji="1" lang="zh-CN" altLang="en-US" sz="3200" b="1">
                <a:latin typeface="Times New Roman" panose="02020603050405020304" pitchFamily="18" charset="0"/>
              </a:rPr>
              <a:t>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起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。”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0" y="2438400"/>
            <a:ext cx="9144000" cy="3344863"/>
            <a:chOff x="0" y="1536"/>
            <a:chExt cx="5760" cy="2107"/>
          </a:xfrm>
        </p:grpSpPr>
        <p:sp>
          <p:nvSpPr>
            <p:cNvPr id="22550" name="Text Box 5"/>
            <p:cNvSpPr txBox="1">
              <a:spLocks noChangeArrowheads="1"/>
            </p:cNvSpPr>
            <p:nvPr/>
          </p:nvSpPr>
          <p:spPr bwMode="auto">
            <a:xfrm>
              <a:off x="0" y="1536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他哥哥的儿子胡儿说：“跟把盐撒在空中差不多。”</a:t>
              </a:r>
              <a:endParaRPr kumimoji="1" lang="zh-CN" altLang="en-US" sz="2400" b="1" dirty="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51" name="Text Box 6"/>
            <p:cNvSpPr txBox="1">
              <a:spLocks noChangeArrowheads="1"/>
            </p:cNvSpPr>
            <p:nvPr/>
          </p:nvSpPr>
          <p:spPr bwMode="auto">
            <a:xfrm>
              <a:off x="91" y="3120"/>
              <a:ext cx="5602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他（另一个）哥哥的女儿说；“不如比做风把柳絮吹得满天飞舞。”</a:t>
              </a:r>
              <a:endPara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1115616" y="620891"/>
            <a:ext cx="2721496" cy="1075111"/>
            <a:chOff x="576" y="192"/>
            <a:chExt cx="1536" cy="794"/>
          </a:xfrm>
        </p:grpSpPr>
        <p:sp>
          <p:nvSpPr>
            <p:cNvPr id="22548" name="Line 9"/>
            <p:cNvSpPr>
              <a:spLocks noChangeShapeType="1"/>
            </p:cNvSpPr>
            <p:nvPr/>
          </p:nvSpPr>
          <p:spPr bwMode="auto">
            <a:xfrm>
              <a:off x="1064" y="74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Rectangle 10"/>
            <p:cNvSpPr>
              <a:spLocks noChangeArrowheads="1"/>
            </p:cNvSpPr>
            <p:nvPr/>
          </p:nvSpPr>
          <p:spPr bwMode="auto">
            <a:xfrm>
              <a:off x="576" y="192"/>
              <a:ext cx="1536" cy="576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谢安哥哥的长子，</a:t>
              </a:r>
              <a:endParaRPr kumimoji="1"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kumimoji="1" lang="zh-CN" altLang="en-US" sz="2400" b="1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即谢朗</a:t>
              </a:r>
              <a:endParaRPr kumimoji="1"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 bwMode="auto">
          <a:xfrm>
            <a:off x="4503108" y="773407"/>
            <a:ext cx="1981200" cy="762000"/>
            <a:chOff x="2736" y="480"/>
            <a:chExt cx="1248" cy="480"/>
          </a:xfrm>
        </p:grpSpPr>
        <p:sp>
          <p:nvSpPr>
            <p:cNvPr id="22546" name="Line 12"/>
            <p:cNvSpPr>
              <a:spLocks noChangeShapeType="1"/>
            </p:cNvSpPr>
            <p:nvPr/>
          </p:nvSpPr>
          <p:spPr bwMode="auto">
            <a:xfrm>
              <a:off x="3456" y="76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Rectangle 13"/>
            <p:cNvSpPr>
              <a:spLocks noChangeArrowheads="1"/>
            </p:cNvSpPr>
            <p:nvPr/>
          </p:nvSpPr>
          <p:spPr bwMode="auto">
            <a:xfrm>
              <a:off x="2736" y="480"/>
              <a:ext cx="1248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大致，差不多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6775090" y="778876"/>
            <a:ext cx="1066800" cy="762000"/>
            <a:chOff x="4128" y="480"/>
            <a:chExt cx="672" cy="480"/>
          </a:xfrm>
        </p:grpSpPr>
        <p:sp>
          <p:nvSpPr>
            <p:cNvPr id="22544" name="Line 15"/>
            <p:cNvSpPr>
              <a:spLocks noChangeShapeType="1"/>
            </p:cNvSpPr>
            <p:nvPr/>
          </p:nvSpPr>
          <p:spPr bwMode="auto">
            <a:xfrm flipH="1">
              <a:off x="4128" y="816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Oval 16"/>
            <p:cNvSpPr>
              <a:spLocks noChangeArrowheads="1"/>
            </p:cNvSpPr>
            <p:nvPr/>
          </p:nvSpPr>
          <p:spPr bwMode="auto">
            <a:xfrm>
              <a:off x="4176" y="480"/>
              <a:ext cx="62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比作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7"/>
          <p:cNvGrpSpPr/>
          <p:nvPr/>
        </p:nvGrpSpPr>
        <p:grpSpPr bwMode="auto">
          <a:xfrm>
            <a:off x="4469750" y="3168042"/>
            <a:ext cx="762000" cy="914400"/>
            <a:chOff x="2736" y="2016"/>
            <a:chExt cx="480" cy="576"/>
          </a:xfrm>
        </p:grpSpPr>
        <p:sp>
          <p:nvSpPr>
            <p:cNvPr id="22542" name="Line 18"/>
            <p:cNvSpPr>
              <a:spLocks noChangeShapeType="1"/>
            </p:cNvSpPr>
            <p:nvPr/>
          </p:nvSpPr>
          <p:spPr bwMode="auto">
            <a:xfrm>
              <a:off x="2880" y="235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Oval 19"/>
            <p:cNvSpPr>
              <a:spLocks noChangeArrowheads="1"/>
            </p:cNvSpPr>
            <p:nvPr/>
          </p:nvSpPr>
          <p:spPr bwMode="auto">
            <a:xfrm>
              <a:off x="2736" y="2016"/>
              <a:ext cx="480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如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20"/>
          <p:cNvGrpSpPr/>
          <p:nvPr/>
        </p:nvGrpSpPr>
        <p:grpSpPr bwMode="auto">
          <a:xfrm>
            <a:off x="6355196" y="3213100"/>
            <a:ext cx="1296987" cy="1066800"/>
            <a:chOff x="3936" y="2016"/>
            <a:chExt cx="672" cy="672"/>
          </a:xfrm>
        </p:grpSpPr>
        <p:sp>
          <p:nvSpPr>
            <p:cNvPr id="22540" name="Line 21"/>
            <p:cNvSpPr>
              <a:spLocks noChangeShapeType="1"/>
            </p:cNvSpPr>
            <p:nvPr/>
          </p:nvSpPr>
          <p:spPr bwMode="auto">
            <a:xfrm>
              <a:off x="4176" y="240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Oval 22"/>
            <p:cNvSpPr>
              <a:spLocks noChangeArrowheads="1"/>
            </p:cNvSpPr>
            <p:nvPr/>
          </p:nvSpPr>
          <p:spPr bwMode="auto">
            <a:xfrm>
              <a:off x="3936" y="2016"/>
              <a:ext cx="672" cy="432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飘起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25303" name="Text Box 23"/>
          <p:cNvSpPr txBox="1">
            <a:spLocks noChangeArrowheads="1"/>
          </p:cNvSpPr>
          <p:nvPr/>
        </p:nvSpPr>
        <p:spPr bwMode="auto">
          <a:xfrm>
            <a:off x="5219700" y="3573463"/>
            <a:ext cx="12969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</a:rPr>
              <a:t>表凭借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2539" name="Line 24"/>
          <p:cNvSpPr>
            <a:spLocks noChangeShapeType="1"/>
          </p:cNvSpPr>
          <p:nvPr/>
        </p:nvSpPr>
        <p:spPr bwMode="auto">
          <a:xfrm flipV="1">
            <a:off x="5928375" y="4005263"/>
            <a:ext cx="0" cy="144462"/>
          </a:xfrm>
          <a:prstGeom prst="line">
            <a:avLst/>
          </a:prstGeom>
          <a:noFill/>
          <a:ln w="9525">
            <a:solidFill>
              <a:srgbClr val="FF00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0" y="182880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公大笑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乐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                  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既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公大兄    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无弈</a:t>
            </a:r>
            <a:r>
              <a:rPr kumimoji="1" lang="zh-CN" altLang="en-US" sz="3200" b="1">
                <a:latin typeface="Times New Roman" panose="02020603050405020304" pitchFamily="18" charset="0"/>
              </a:rPr>
              <a:t>  女，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0" y="2895600"/>
            <a:ext cx="8915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0" y="441960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左将军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王凝之</a:t>
            </a:r>
            <a:r>
              <a:rPr kumimoji="1" lang="zh-CN" altLang="en-US" sz="3200" b="1">
                <a:latin typeface="Times New Roman" panose="02020603050405020304" pitchFamily="18" charset="0"/>
              </a:rPr>
              <a:t>妻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也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。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0" y="2667000"/>
            <a:ext cx="9144000" cy="2819400"/>
            <a:chOff x="0" y="1680"/>
            <a:chExt cx="5760" cy="1776"/>
          </a:xfrm>
        </p:grpSpPr>
        <p:sp>
          <p:nvSpPr>
            <p:cNvPr id="23569" name="Text Box 6"/>
            <p:cNvSpPr txBox="1">
              <a:spLocks noChangeArrowheads="1"/>
            </p:cNvSpPr>
            <p:nvPr/>
          </p:nvSpPr>
          <p:spPr bwMode="auto">
            <a:xfrm>
              <a:off x="0" y="1680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谢安大笑，非常高兴。（道韫）</a:t>
              </a:r>
              <a:r>
                <a:rPr kumimoji="1" lang="zh-CN" altLang="en-US" sz="2400" b="1">
                  <a:latin typeface="Times New Roman" panose="02020603050405020304" pitchFamily="18" charset="0"/>
                </a:rPr>
                <a:t>就是</a:t>
              </a: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谢安大哥谢无弈的女儿，</a:t>
              </a:r>
              <a:endParaRPr kumimoji="1" lang="zh-CN" altLang="en-US" sz="2400" b="1">
                <a:solidFill>
                  <a:srgbClr val="D82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70" name="Text Box 7"/>
            <p:cNvSpPr txBox="1">
              <a:spLocks noChangeArrowheads="1"/>
            </p:cNvSpPr>
            <p:nvPr/>
          </p:nvSpPr>
          <p:spPr bwMode="auto">
            <a:xfrm>
              <a:off x="0" y="3168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D82900"/>
                  </a:solidFill>
                  <a:latin typeface="Times New Roman" panose="02020603050405020304" pitchFamily="18" charset="0"/>
                </a:rPr>
                <a:t>左将军王凝之的妻子。</a:t>
              </a:r>
              <a:endParaRPr kumimoji="1" lang="zh-CN" altLang="en-US" sz="2400" b="1">
                <a:solidFill>
                  <a:srgbClr val="D829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971550" y="981075"/>
            <a:ext cx="1368425" cy="909638"/>
            <a:chOff x="624" y="672"/>
            <a:chExt cx="768" cy="528"/>
          </a:xfrm>
        </p:grpSpPr>
        <p:sp>
          <p:nvSpPr>
            <p:cNvPr id="23567" name="Line 11"/>
            <p:cNvSpPr>
              <a:spLocks noChangeShapeType="1"/>
            </p:cNvSpPr>
            <p:nvPr/>
          </p:nvSpPr>
          <p:spPr bwMode="auto">
            <a:xfrm>
              <a:off x="960" y="96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Oval 12"/>
            <p:cNvSpPr>
              <a:spLocks noChangeArrowheads="1"/>
            </p:cNvSpPr>
            <p:nvPr/>
          </p:nvSpPr>
          <p:spPr bwMode="auto">
            <a:xfrm>
              <a:off x="624" y="672"/>
              <a:ext cx="768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高兴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5562600" y="609600"/>
            <a:ext cx="2743200" cy="1219200"/>
            <a:chOff x="3504" y="384"/>
            <a:chExt cx="1728" cy="768"/>
          </a:xfrm>
        </p:grpSpPr>
        <p:sp>
          <p:nvSpPr>
            <p:cNvPr id="23565" name="Line 14"/>
            <p:cNvSpPr>
              <a:spLocks noChangeShapeType="1"/>
            </p:cNvSpPr>
            <p:nvPr/>
          </p:nvSpPr>
          <p:spPr bwMode="auto">
            <a:xfrm>
              <a:off x="4320" y="91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Rectangle 15"/>
            <p:cNvSpPr>
              <a:spLocks noChangeArrowheads="1"/>
            </p:cNvSpPr>
            <p:nvPr/>
          </p:nvSpPr>
          <p:spPr bwMode="auto">
            <a:xfrm>
              <a:off x="3504" y="384"/>
              <a:ext cx="1728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谢道韫，东晋有名的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才女，聪明有才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 bwMode="auto">
          <a:xfrm>
            <a:off x="1143000" y="3276600"/>
            <a:ext cx="2819400" cy="1219200"/>
            <a:chOff x="720" y="2064"/>
            <a:chExt cx="1776" cy="768"/>
          </a:xfrm>
        </p:grpSpPr>
        <p:sp>
          <p:nvSpPr>
            <p:cNvPr id="23563" name="Line 17"/>
            <p:cNvSpPr>
              <a:spLocks noChangeShapeType="1"/>
            </p:cNvSpPr>
            <p:nvPr/>
          </p:nvSpPr>
          <p:spPr bwMode="auto">
            <a:xfrm>
              <a:off x="1248" y="25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Rectangle 18"/>
            <p:cNvSpPr>
              <a:spLocks noChangeArrowheads="1"/>
            </p:cNvSpPr>
            <p:nvPr/>
          </p:nvSpPr>
          <p:spPr bwMode="auto">
            <a:xfrm>
              <a:off x="720" y="2064"/>
              <a:ext cx="1776" cy="52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字叔平，大书法家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王羲之是第二个儿子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26323" name="Text Box 19"/>
          <p:cNvSpPr txBox="1">
            <a:spLocks noChangeArrowheads="1"/>
          </p:cNvSpPr>
          <p:nvPr/>
        </p:nvSpPr>
        <p:spPr bwMode="auto">
          <a:xfrm>
            <a:off x="4067175" y="4508500"/>
            <a:ext cx="1873250" cy="528638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</a:rPr>
              <a:t>表判断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sp>
        <p:nvSpPr>
          <p:cNvPr id="23562" name="Line 20"/>
          <p:cNvSpPr>
            <a:spLocks noChangeShapeType="1"/>
          </p:cNvSpPr>
          <p:nvPr/>
        </p:nvSpPr>
        <p:spPr bwMode="auto">
          <a:xfrm>
            <a:off x="3492500" y="46529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0" y="692150"/>
            <a:ext cx="9396413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990000"/>
                </a:solidFill>
              </a:rPr>
              <a:t>     </a:t>
            </a:r>
            <a:r>
              <a:rPr lang="zh-CN" altLang="en-US" sz="5400" b="1">
                <a:solidFill>
                  <a:srgbClr val="990000"/>
                </a:solidFill>
              </a:rPr>
              <a:t>找出本文的古今异义字</a:t>
            </a:r>
            <a:endParaRPr lang="zh-CN" altLang="en-US" sz="5400" b="1">
              <a:solidFill>
                <a:srgbClr val="990000"/>
              </a:solidFill>
            </a:endParaRPr>
          </a:p>
        </p:txBody>
      </p:sp>
      <p:graphicFrame>
        <p:nvGraphicFramePr>
          <p:cNvPr id="105475" name="Group 3"/>
          <p:cNvGraphicFramePr>
            <a:graphicFrameLocks noGrp="1"/>
          </p:cNvGraphicFramePr>
          <p:nvPr/>
        </p:nvGraphicFramePr>
        <p:xfrm>
          <a:off x="468313" y="1700213"/>
          <a:ext cx="8351837" cy="4078288"/>
        </p:xfrm>
        <a:graphic>
          <a:graphicData uri="http://schemas.openxmlformats.org/drawingml/2006/table">
            <a:tbl>
              <a:tblPr/>
              <a:tblGrid>
                <a:gridCol w="2087562"/>
                <a:gridCol w="2089150"/>
                <a:gridCol w="2087563"/>
                <a:gridCol w="2087562"/>
              </a:tblGrid>
              <a:tr h="1368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词语</a:t>
                      </a:r>
                      <a:endParaRPr kumimoji="0" lang="zh-CN" altLang="en-US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5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古义</a:t>
                      </a:r>
                      <a:endParaRPr kumimoji="0" lang="zh-CN" altLang="en-US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6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今义</a:t>
                      </a:r>
                      <a:endParaRPr kumimoji="0" lang="zh-CN" altLang="en-US" sz="6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1" name="Text Box 25"/>
          <p:cNvSpPr txBox="1">
            <a:spLocks noChangeArrowheads="1"/>
          </p:cNvSpPr>
          <p:nvPr/>
        </p:nvSpPr>
        <p:spPr bwMode="auto">
          <a:xfrm>
            <a:off x="3708400" y="476250"/>
            <a:ext cx="20161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4602" name="Text Box 26"/>
          <p:cNvSpPr txBox="1">
            <a:spLocks noChangeArrowheads="1"/>
          </p:cNvSpPr>
          <p:nvPr/>
        </p:nvSpPr>
        <p:spPr bwMode="auto">
          <a:xfrm>
            <a:off x="2627313" y="1916113"/>
            <a:ext cx="1943100" cy="1236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800" b="1">
                <a:solidFill>
                  <a:schemeClr val="tx2"/>
                </a:solidFill>
              </a:rPr>
              <a:t>儿女</a:t>
            </a:r>
            <a:endParaRPr lang="zh-CN" altLang="en-US" sz="4800" b="1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24603" name="Text Box 27"/>
          <p:cNvSpPr txBox="1">
            <a:spLocks noChangeArrowheads="1"/>
          </p:cNvSpPr>
          <p:nvPr/>
        </p:nvSpPr>
        <p:spPr bwMode="auto">
          <a:xfrm>
            <a:off x="4643438" y="1916113"/>
            <a:ext cx="180022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chemeClr val="tx2"/>
                </a:solidFill>
              </a:rPr>
              <a:t>文义</a:t>
            </a:r>
            <a:endParaRPr lang="zh-CN" altLang="en-US" sz="4800" b="1">
              <a:solidFill>
                <a:schemeClr val="tx2"/>
              </a:solidFill>
            </a:endParaRPr>
          </a:p>
        </p:txBody>
      </p:sp>
      <p:sp>
        <p:nvSpPr>
          <p:cNvPr id="105500" name="Text Box 28"/>
          <p:cNvSpPr txBox="1">
            <a:spLocks noChangeArrowheads="1"/>
          </p:cNvSpPr>
          <p:nvPr/>
        </p:nvSpPr>
        <p:spPr bwMode="auto">
          <a:xfrm>
            <a:off x="6948488" y="2060575"/>
            <a:ext cx="20161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因</a:t>
            </a:r>
            <a:r>
              <a:rPr lang="zh-CN" altLang="en-US" sz="3600" b="1"/>
              <a:t>风起</a:t>
            </a:r>
            <a:endParaRPr lang="zh-CN" altLang="en-US" sz="3600" b="1"/>
          </a:p>
        </p:txBody>
      </p:sp>
      <p:sp>
        <p:nvSpPr>
          <p:cNvPr id="105501" name="Text Box 29"/>
          <p:cNvSpPr txBox="1">
            <a:spLocks noChangeArrowheads="1"/>
          </p:cNvSpPr>
          <p:nvPr/>
        </p:nvSpPr>
        <p:spPr bwMode="auto">
          <a:xfrm>
            <a:off x="2484438" y="3141663"/>
            <a:ext cx="2160587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家中的</a:t>
            </a:r>
            <a:endParaRPr lang="zh-CN" altLang="en-US" sz="3200" b="1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</a:rPr>
              <a:t>子侄辈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  <p:sp>
        <p:nvSpPr>
          <p:cNvPr id="105502" name="Text Box 30"/>
          <p:cNvSpPr txBox="1">
            <a:spLocks noChangeArrowheads="1"/>
          </p:cNvSpPr>
          <p:nvPr/>
        </p:nvSpPr>
        <p:spPr bwMode="auto">
          <a:xfrm>
            <a:off x="2555875" y="4724400"/>
            <a:ext cx="1728788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子女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sp>
        <p:nvSpPr>
          <p:cNvPr id="105503" name="Text Box 31"/>
          <p:cNvSpPr txBox="1">
            <a:spLocks noChangeArrowheads="1"/>
          </p:cNvSpPr>
          <p:nvPr/>
        </p:nvSpPr>
        <p:spPr bwMode="auto">
          <a:xfrm>
            <a:off x="4716463" y="3429000"/>
            <a:ext cx="2376487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诗文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105504" name="Text Box 32"/>
          <p:cNvSpPr txBox="1">
            <a:spLocks noChangeArrowheads="1"/>
          </p:cNvSpPr>
          <p:nvPr/>
        </p:nvSpPr>
        <p:spPr bwMode="auto">
          <a:xfrm>
            <a:off x="4716463" y="4437063"/>
            <a:ext cx="165735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文章意思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05505" name="Text Box 33"/>
          <p:cNvSpPr txBox="1">
            <a:spLocks noChangeArrowheads="1"/>
          </p:cNvSpPr>
          <p:nvPr/>
        </p:nvSpPr>
        <p:spPr bwMode="auto">
          <a:xfrm>
            <a:off x="6588125" y="3429000"/>
            <a:ext cx="16557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凭借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105506" name="Text Box 34"/>
          <p:cNvSpPr txBox="1">
            <a:spLocks noChangeArrowheads="1"/>
          </p:cNvSpPr>
          <p:nvPr/>
        </p:nvSpPr>
        <p:spPr bwMode="auto">
          <a:xfrm>
            <a:off x="6659563" y="4797425"/>
            <a:ext cx="15843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</a:rPr>
              <a:t>因为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5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01" grpId="0"/>
      <p:bldP spid="105502" grpId="0"/>
      <p:bldP spid="105503" grpId="0"/>
      <p:bldP spid="105504" grpId="0"/>
      <p:bldP spid="105505" grpId="0"/>
      <p:bldP spid="10550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2204864"/>
            <a:ext cx="8229600" cy="876300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000066"/>
                </a:solidFill>
                <a:ea typeface="华文彩云" pitchFamily="2" charset="-122"/>
              </a:rPr>
              <a:t>1</a:t>
            </a:r>
            <a:r>
              <a:rPr lang="zh-CN" altLang="en-US" sz="4000" b="1" dirty="0" smtClean="0">
                <a:solidFill>
                  <a:srgbClr val="000066"/>
                </a:solidFill>
                <a:ea typeface="华文彩云" pitchFamily="2" charset="-122"/>
              </a:rPr>
              <a:t>、下列人物叫什么名字？</a:t>
            </a:r>
            <a:endParaRPr lang="zh-CN" altLang="en-US" sz="4000" b="1" dirty="0" smtClean="0">
              <a:solidFill>
                <a:srgbClr val="000066"/>
              </a:solidFill>
              <a:ea typeface="华文彩云" pitchFamily="2" charset="-122"/>
            </a:endParaRPr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691680" y="3212976"/>
            <a:ext cx="3275012" cy="32416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谢太傅：</a:t>
            </a:r>
            <a:endParaRPr lang="zh-CN" altLang="en-US" sz="4400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胡儿：</a:t>
            </a:r>
            <a:endParaRPr lang="zh-CN" altLang="en-US" sz="4400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兄女：</a:t>
            </a:r>
            <a:endParaRPr lang="zh-CN" altLang="en-US" sz="4400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左将军：</a:t>
            </a:r>
            <a:endParaRPr lang="zh-CN" altLang="en-US" sz="4400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4916" name="Rectangle 4"/>
          <p:cNvSpPr>
            <a:spLocks noChangeArrowheads="1"/>
          </p:cNvSpPr>
          <p:nvPr/>
        </p:nvSpPr>
        <p:spPr bwMode="auto">
          <a:xfrm>
            <a:off x="3923928" y="3212976"/>
            <a:ext cx="4244975" cy="3090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谢安</a:t>
            </a:r>
            <a:endParaRPr lang="zh-CN" altLang="en-US" sz="4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谢朗</a:t>
            </a:r>
            <a:endParaRPr lang="zh-CN" altLang="en-US" sz="4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谢道韫（</a:t>
            </a:r>
            <a:r>
              <a:rPr lang="en-US" altLang="zh-CN" sz="4400" dirty="0" err="1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y</a:t>
            </a:r>
            <a:r>
              <a:rPr lang="en-US" altLang="zh-CN" sz="4400" dirty="0" err="1">
                <a:solidFill>
                  <a:srgbClr val="000099"/>
                </a:solidFill>
                <a:ea typeface="华文新魏" pitchFamily="2" charset="-122"/>
              </a:rPr>
              <a:t>ù</a:t>
            </a:r>
            <a:r>
              <a:rPr lang="en-US" altLang="zh-CN" sz="4400" dirty="0" err="1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n</a:t>
            </a:r>
            <a:r>
              <a:rPr lang="zh-CN" altLang="en-US" sz="4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endParaRPr lang="zh-CN" altLang="en-US" sz="4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400" dirty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王凝之</a:t>
            </a:r>
            <a:endParaRPr lang="zh-CN" altLang="en-US" sz="44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736785" y="476672"/>
            <a:ext cx="4464050" cy="162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新魏"/>
              </a:rPr>
              <a:t>三、问题研究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4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4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94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94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6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215900" y="549275"/>
            <a:ext cx="8820150" cy="532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990000"/>
                </a:solidFill>
              </a:rPr>
              <a:t>2</a:t>
            </a:r>
            <a:r>
              <a:rPr lang="zh-CN" altLang="en-US" sz="4000" b="1">
                <a:solidFill>
                  <a:srgbClr val="990000"/>
                </a:solidFill>
              </a:rPr>
              <a:t>．“寒雪”“内集”“欣然”“大笑”’等词语营造了一种怎样的家庭氛围</a:t>
            </a:r>
            <a:r>
              <a:rPr lang="en-US" altLang="zh-CN" sz="4000" b="1">
                <a:solidFill>
                  <a:srgbClr val="990000"/>
                </a:solidFill>
              </a:rPr>
              <a:t>? </a:t>
            </a:r>
            <a:endParaRPr lang="en-US" altLang="zh-CN" sz="40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solidFill>
                <a:srgbClr val="990000"/>
              </a:solidFill>
            </a:endParaRPr>
          </a:p>
          <a:p>
            <a:br>
              <a:rPr lang="en-US" altLang="zh-CN" sz="4000" b="1">
                <a:solidFill>
                  <a:srgbClr val="990000"/>
                </a:solidFill>
              </a:rPr>
            </a:br>
            <a:r>
              <a:rPr lang="en-US" altLang="zh-CN" sz="4000" b="1">
                <a:solidFill>
                  <a:srgbClr val="990000"/>
                </a:solidFill>
              </a:rPr>
              <a:t>3</a:t>
            </a:r>
            <a:r>
              <a:rPr lang="zh-CN" altLang="en-US" sz="4000" b="1">
                <a:solidFill>
                  <a:srgbClr val="990000"/>
                </a:solidFill>
              </a:rPr>
              <a:t>．文章结尾交待了谢道韫的身份，有什么用意</a:t>
            </a:r>
            <a:r>
              <a:rPr lang="en-US" altLang="zh-CN" sz="4000" b="1">
                <a:solidFill>
                  <a:srgbClr val="990000"/>
                </a:solidFill>
              </a:rPr>
              <a:t>?</a:t>
            </a:r>
            <a:endParaRPr lang="en-US" altLang="zh-CN" sz="4000" b="1">
              <a:solidFill>
                <a:srgbClr val="990000"/>
              </a:solidFill>
            </a:endParaRPr>
          </a:p>
          <a:p>
            <a:br>
              <a:rPr lang="en-US" altLang="zh-CN" sz="2000" b="1"/>
            </a:br>
            <a:endParaRPr lang="en-US" altLang="zh-CN" sz="2000" b="1"/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250825" y="2708275"/>
            <a:ext cx="9144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家庭氛围：融洽、欢乐、轻松、温馨等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179388" y="5157788"/>
            <a:ext cx="91440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表示一种赞扬和敬佩，暗示读者谢太傅更赞赏谢道韫的才气。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  <p:bldP spid="1075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50824" y="2204864"/>
            <a:ext cx="889317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/>
              <a:t>１、撒盐空中、柳絮因风起两个比喻，哪一个更好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　　</a:t>
            </a:r>
            <a:endParaRPr lang="zh-CN" altLang="en-US" sz="3600" b="1" dirty="0"/>
          </a:p>
        </p:txBody>
      </p:sp>
      <p:sp>
        <p:nvSpPr>
          <p:cNvPr id="27651" name="WordArt 3"/>
          <p:cNvSpPr>
            <a:spLocks noChangeArrowheads="1" noChangeShapeType="1" noTextEdit="1"/>
          </p:cNvSpPr>
          <p:nvPr/>
        </p:nvSpPr>
        <p:spPr bwMode="auto">
          <a:xfrm>
            <a:off x="611188" y="423565"/>
            <a:ext cx="4176712" cy="1844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新魏"/>
              </a:rPr>
              <a:t>四、深入理解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新魏"/>
            </a:endParaRP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524094" y="3573016"/>
            <a:ext cx="7848600" cy="2563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参考：前者写的好，因为雪的颜色和形态跟盐相似（形似）；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</a:rPr>
              <a:t>后者写的好，因为雪的飘飞和柳絮的飘飞接近（神似）。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39750" y="2667000"/>
            <a:ext cx="29654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楷体" pitchFamily="2" charset="-122"/>
              </a:rPr>
              <a:t>柳絮因风起</a:t>
            </a:r>
            <a:endParaRPr kumimoji="1"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732588" y="1412875"/>
            <a:ext cx="75565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形</a:t>
            </a:r>
            <a:endParaRPr kumimoji="1"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659563" y="2708275"/>
            <a:ext cx="827087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神</a:t>
            </a:r>
            <a:endParaRPr kumimoji="1"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924300" y="3933825"/>
            <a:ext cx="2770188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文化内蕴</a:t>
            </a:r>
            <a:endParaRPr kumimoji="1"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995738" y="1412875"/>
            <a:ext cx="2286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飞扬之态</a:t>
            </a:r>
            <a:endParaRPr kumimoji="1"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962400" y="2667000"/>
            <a:ext cx="26257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0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anose="02010609030101010101" pitchFamily="49" charset="-122"/>
              </a:rPr>
              <a:t>轻盈之雅</a:t>
            </a:r>
            <a:endParaRPr kumimoji="1" lang="zh-CN" altLang="en-US" sz="40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177" name="AutoShape 9"/>
          <p:cNvSpPr/>
          <p:nvPr/>
        </p:nvSpPr>
        <p:spPr bwMode="auto">
          <a:xfrm>
            <a:off x="3505200" y="1628775"/>
            <a:ext cx="203200" cy="2808288"/>
          </a:xfrm>
          <a:prstGeom prst="leftBrace">
            <a:avLst>
              <a:gd name="adj1" fmla="val 11516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>
              <a:solidFill>
                <a:schemeClr val="accent2"/>
              </a:solidFill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659563" y="3933825"/>
            <a:ext cx="8636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韵</a:t>
            </a:r>
            <a:endParaRPr kumimoji="1" lang="zh-CN" altLang="en-US" sz="4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  <p:bldP spid="7177" grpId="0" animBg="1"/>
      <p:bldP spid="717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1772816"/>
            <a:ext cx="9144000" cy="2952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 dirty="0"/>
              <a:t>            </a:t>
            </a:r>
            <a:r>
              <a:rPr lang="zh-CN" altLang="en-US" sz="4400" b="1" dirty="0"/>
              <a:t>白雪歌送武判官归京</a:t>
            </a:r>
            <a:endParaRPr lang="zh-CN" altLang="en-US" sz="2000" b="1" dirty="0"/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/>
              <a:t>                                              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唐</a:t>
            </a:r>
            <a:r>
              <a:rPr lang="en-US" altLang="zh-CN" sz="3200" b="1" dirty="0">
                <a:latin typeface="宋体" panose="02010600030101010101" pitchFamily="2" charset="-122"/>
                <a:ea typeface="隶书" pitchFamily="49" charset="-122"/>
              </a:rPr>
              <a:t>·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岑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(</a:t>
            </a:r>
            <a:r>
              <a:rPr lang="en-US" altLang="zh-CN" sz="3200" b="1" dirty="0" err="1">
                <a:latin typeface="隶书" pitchFamily="49" charset="-122"/>
                <a:ea typeface="隶书" pitchFamily="49" charset="-122"/>
              </a:rPr>
              <a:t>c</a:t>
            </a:r>
            <a:r>
              <a:rPr lang="en-US" altLang="zh-CN" sz="3200" b="1" dirty="0" err="1">
                <a:latin typeface="宋体" panose="02010600030101010101" pitchFamily="2" charset="-122"/>
                <a:ea typeface="隶书" pitchFamily="49" charset="-122"/>
              </a:rPr>
              <a:t>é</a:t>
            </a:r>
            <a:r>
              <a:rPr lang="en-US" altLang="zh-CN" sz="3200" b="1" dirty="0" err="1">
                <a:latin typeface="隶书" pitchFamily="49" charset="-122"/>
                <a:ea typeface="隶书" pitchFamily="49" charset="-122"/>
              </a:rPr>
              <a:t>n</a:t>
            </a:r>
            <a:r>
              <a:rPr lang="en-US" altLang="zh-CN" sz="3200" b="1" dirty="0">
                <a:latin typeface="隶书" pitchFamily="49" charset="-122"/>
                <a:ea typeface="隶书" pitchFamily="49" charset="-122"/>
              </a:rPr>
              <a:t>)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参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宋体" panose="02010600030101010101" pitchFamily="2" charset="-122"/>
              </a:rPr>
              <a:t>   北风卷地白草折</a:t>
            </a:r>
            <a:r>
              <a:rPr lang="en-US" altLang="zh-CN" sz="3600" b="1" dirty="0">
                <a:latin typeface="宋体" panose="02010600030101010101" pitchFamily="2" charset="-122"/>
              </a:rPr>
              <a:t>(</a:t>
            </a:r>
            <a:r>
              <a:rPr lang="en-US" altLang="zh-CN" sz="3600" b="1" dirty="0" err="1">
                <a:latin typeface="宋体" panose="02010600030101010101" pitchFamily="2" charset="-122"/>
              </a:rPr>
              <a:t>shé</a:t>
            </a:r>
            <a:r>
              <a:rPr lang="en-US" altLang="zh-CN" sz="3600" b="1" dirty="0">
                <a:latin typeface="宋体" panose="02010600030101010101" pitchFamily="2" charset="-122"/>
              </a:rPr>
              <a:t>),</a:t>
            </a:r>
            <a:r>
              <a:rPr lang="zh-CN" altLang="en-US" sz="3600" b="1" dirty="0">
                <a:latin typeface="宋体" panose="02010600030101010101" pitchFamily="2" charset="-122"/>
              </a:rPr>
              <a:t>胡天八月即飞雪。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宋体" panose="02010600030101010101" pitchFamily="2" charset="-122"/>
              </a:rPr>
              <a:t>    忽如一夜春风来，千树万树梨花开。</a:t>
            </a:r>
            <a:endParaRPr lang="zh-CN" altLang="en-US" sz="36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250825" y="5300663"/>
            <a:ext cx="8893175" cy="1296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dirty="0"/>
              <a:t>           </a:t>
            </a:r>
            <a:r>
              <a:rPr lang="zh-CN" altLang="en-US" sz="3600" b="1" dirty="0">
                <a:solidFill>
                  <a:srgbClr val="0000FF"/>
                </a:solidFill>
              </a:rPr>
              <a:t>提示：以“梨花”喻雪，妙哉，雅哉，不愧为千古写雪之名句。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0" y="842963"/>
            <a:ext cx="7983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</a:rPr>
              <a:t>２、说说还可以用哪些事物来比喻雪。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0" y="150421"/>
            <a:ext cx="9144000" cy="198884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4000" b="1" dirty="0" smtClean="0"/>
              <a:t>春     雪</a:t>
            </a:r>
            <a:endParaRPr lang="zh-CN" altLang="en-US" sz="40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2000" dirty="0" smtClean="0"/>
              <a:t>唐</a:t>
            </a:r>
            <a:r>
              <a:rPr lang="en-US" altLang="zh-CN" sz="2000" dirty="0" smtClean="0">
                <a:latin typeface="宋体" panose="02010600030101010101" pitchFamily="2" charset="-122"/>
              </a:rPr>
              <a:t>·</a:t>
            </a:r>
            <a:r>
              <a:rPr lang="zh-CN" altLang="en-US" sz="2000" dirty="0" smtClean="0">
                <a:latin typeface="宋体" panose="02010600030101010101" pitchFamily="2" charset="-122"/>
              </a:rPr>
              <a:t>韩愈</a:t>
            </a:r>
            <a:endParaRPr lang="zh-CN" altLang="en-US" sz="2000" dirty="0" smtClean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latin typeface="宋体" panose="02010600030101010101" pitchFamily="2" charset="-122"/>
              </a:rPr>
              <a:t>新年都未有芳华，二月初惊见草芽。</a:t>
            </a:r>
            <a:endParaRPr lang="zh-CN" altLang="en-US" b="1" dirty="0" smtClean="0"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b="1" dirty="0" smtClean="0">
                <a:solidFill>
                  <a:srgbClr val="FF3300"/>
                </a:solidFill>
                <a:latin typeface="宋体" panose="02010600030101010101" pitchFamily="2" charset="-122"/>
              </a:rPr>
              <a:t>白雪却嫌春色晚，故穿庭树作飞花。</a:t>
            </a:r>
            <a:endParaRPr lang="zh-CN" altLang="en-US" b="1" dirty="0" smtClean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0595" name="Rectangle 3"/>
          <p:cNvSpPr>
            <a:spLocks noChangeArrowheads="1"/>
          </p:cNvSpPr>
          <p:nvPr/>
        </p:nvSpPr>
        <p:spPr bwMode="auto">
          <a:xfrm>
            <a:off x="0" y="2133600"/>
            <a:ext cx="889317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/>
              <a:t>           </a:t>
            </a:r>
            <a:r>
              <a:rPr lang="zh-CN" altLang="en-US" sz="2400" b="1" dirty="0">
                <a:solidFill>
                  <a:srgbClr val="0000FF"/>
                </a:solidFill>
              </a:rPr>
              <a:t>提示：这首诗诗人赋情于雪，仿佛白雪也嫌春光来迟，像落花一样飘飞，来装点春色。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0" y="3212976"/>
            <a:ext cx="9144000" cy="143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600" b="1" dirty="0"/>
              <a:t>夜     雪</a:t>
            </a:r>
            <a:endParaRPr lang="zh-CN" altLang="en-US" sz="3600" b="1" dirty="0"/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2000" dirty="0"/>
              <a:t>唐</a:t>
            </a:r>
            <a:r>
              <a:rPr lang="en-US" altLang="zh-CN" sz="2000" dirty="0">
                <a:latin typeface="宋体" panose="02010600030101010101" pitchFamily="2" charset="-122"/>
              </a:rPr>
              <a:t>·</a:t>
            </a:r>
            <a:r>
              <a:rPr lang="zh-CN" altLang="en-US" sz="2000" dirty="0">
                <a:latin typeface="宋体" panose="02010600030101010101" pitchFamily="2" charset="-122"/>
              </a:rPr>
              <a:t>白居易</a:t>
            </a:r>
            <a:endParaRPr lang="zh-CN" altLang="en-US" sz="2000" dirty="0">
              <a:latin typeface="宋体" panose="02010600030101010101" pitchFamily="2" charset="-122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已讶衿</a:t>
            </a:r>
            <a:r>
              <a:rPr lang="en-US" altLang="zh-CN" sz="3200" b="1" dirty="0">
                <a:latin typeface="宋体" panose="02010600030101010101" pitchFamily="2" charset="-122"/>
              </a:rPr>
              <a:t>(</a:t>
            </a:r>
            <a:r>
              <a:rPr lang="en-US" altLang="zh-CN" sz="3200" b="1" dirty="0" err="1">
                <a:latin typeface="宋体" panose="02010600030101010101" pitchFamily="2" charset="-122"/>
              </a:rPr>
              <a:t>jīn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</a:rPr>
              <a:t>枕冷，复见窗户明。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</a:rPr>
              <a:t>夜深知雪重，时闻折竹声。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107505" y="5517232"/>
            <a:ext cx="9036496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dirty="0"/>
              <a:t>           </a:t>
            </a:r>
            <a:r>
              <a:rPr lang="zh-CN" altLang="en-US" sz="2400" b="1" dirty="0">
                <a:solidFill>
                  <a:srgbClr val="0000FF"/>
                </a:solidFill>
              </a:rPr>
              <a:t>提示：这首诗采用侧面烘托陪衬的手法，从感觉、视觉、听觉入手写雪，尽现雪之寒、大、重。短短四句诗，把夜雪描写得曲折、细致。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  <p:bldP spid="110596" grpId="0"/>
      <p:bldP spid="1105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gs2004281840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765175"/>
            <a:ext cx="8540750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/>
              <a:t>作者简介</a:t>
            </a:r>
            <a:r>
              <a:rPr lang="en-US" altLang="zh-CN" smtClean="0"/>
              <a:t>:</a:t>
            </a:r>
            <a:endParaRPr lang="en-US" altLang="zh-CN" smtClean="0"/>
          </a:p>
        </p:txBody>
      </p:sp>
      <p:sp>
        <p:nvSpPr>
          <p:cNvPr id="1331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388" y="1700213"/>
            <a:ext cx="8512175" cy="434657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刘义庆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公元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403--444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年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，南北朝刘宋王朝宗室，彭城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今江苏苏州市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人，袭封临川王，曾任南兖川刺史、加开府仪同三司。他秉性简素，爱好文史，喜欢招聚文学之士，所著除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世说新语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以外，还有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幽明录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》《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宣验记</a:t>
            </a:r>
            <a:r>
              <a:rPr lang="en-US" altLang="zh-CN" sz="3600" b="1" dirty="0" smtClean="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 dirty="0" smtClean="0">
                <a:latin typeface="华文新魏" pitchFamily="2" charset="-122"/>
                <a:ea typeface="华文新魏" pitchFamily="2" charset="-122"/>
              </a:rPr>
              <a:t>等小说和文集，但已散佚。 </a:t>
            </a:r>
            <a:endParaRPr lang="zh-CN" altLang="en-US" sz="36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692696"/>
            <a:ext cx="6491287" cy="1143000"/>
          </a:xfrm>
        </p:spPr>
        <p:txBody>
          <a:bodyPr/>
          <a:lstStyle/>
          <a:p>
            <a:pPr eaLnBrk="1" hangingPunct="1"/>
            <a:r>
              <a:rPr lang="zh-CN" altLang="en-US" sz="8800" b="1" dirty="0" smtClean="0">
                <a:solidFill>
                  <a:srgbClr val="990000"/>
                </a:solidFill>
                <a:ea typeface="华文行楷" pitchFamily="2" charset="-122"/>
              </a:rPr>
              <a:t>课后作业：</a:t>
            </a:r>
            <a:endParaRPr lang="zh-CN" altLang="en-US" sz="8800" b="1" dirty="0" smtClean="0">
              <a:solidFill>
                <a:srgbClr val="990000"/>
              </a:solidFill>
              <a:ea typeface="华文行楷" pitchFamily="2" charset="-122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1331640" y="2346550"/>
            <a:ext cx="7200900" cy="4525962"/>
          </a:xfrm>
        </p:spPr>
        <p:txBody>
          <a:bodyPr/>
          <a:lstStyle/>
          <a:p>
            <a:pPr eaLnBrk="1" hangingPunct="1"/>
            <a:r>
              <a:rPr lang="en-US" altLang="zh-CN" sz="4000" b="1" dirty="0" smtClean="0">
                <a:solidFill>
                  <a:srgbClr val="003300"/>
                </a:solidFill>
              </a:rPr>
              <a:t>1</a:t>
            </a:r>
            <a:r>
              <a:rPr lang="zh-CN" altLang="en-US" sz="4000" b="1" dirty="0" smtClean="0">
                <a:solidFill>
                  <a:srgbClr val="003300"/>
                </a:solidFill>
              </a:rPr>
              <a:t>、每人搜集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几首</a:t>
            </a:r>
            <a:r>
              <a:rPr lang="zh-CN" altLang="en-US" sz="4000" b="1" dirty="0" smtClean="0">
                <a:solidFill>
                  <a:srgbClr val="003300"/>
                </a:solidFill>
              </a:rPr>
              <a:t>自己喜欢的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咏雪诗</a:t>
            </a:r>
            <a:r>
              <a:rPr lang="zh-CN" altLang="en-US" sz="4000" b="1" dirty="0" smtClean="0">
                <a:solidFill>
                  <a:srgbClr val="003300"/>
                </a:solidFill>
              </a:rPr>
              <a:t>，并背诵下来。</a:t>
            </a:r>
            <a:endParaRPr lang="zh-CN" altLang="en-US" sz="4000" b="1" dirty="0" smtClean="0">
              <a:solidFill>
                <a:srgbClr val="003300"/>
              </a:solidFill>
            </a:endParaRPr>
          </a:p>
          <a:p>
            <a:pPr eaLnBrk="1" hangingPunct="1"/>
            <a:r>
              <a:rPr lang="en-US" altLang="zh-CN" sz="5400" b="1" dirty="0" smtClean="0">
                <a:solidFill>
                  <a:srgbClr val="003300"/>
                </a:solidFill>
              </a:rPr>
              <a:t>2</a:t>
            </a:r>
            <a:r>
              <a:rPr lang="zh-CN" altLang="en-US" sz="5400" b="1" dirty="0" smtClean="0">
                <a:solidFill>
                  <a:srgbClr val="003300"/>
                </a:solidFill>
              </a:rPr>
              <a:t>、背诵</a:t>
            </a:r>
            <a:r>
              <a:rPr lang="en-US" altLang="zh-CN" sz="5400" b="1" dirty="0" smtClean="0">
                <a:solidFill>
                  <a:srgbClr val="003300"/>
                </a:solidFill>
              </a:rPr>
              <a:t>《</a:t>
            </a:r>
            <a:r>
              <a:rPr lang="zh-CN" altLang="en-US" sz="5400" b="1" dirty="0" smtClean="0">
                <a:solidFill>
                  <a:srgbClr val="003300"/>
                </a:solidFill>
              </a:rPr>
              <a:t>咏雪</a:t>
            </a:r>
            <a:r>
              <a:rPr lang="en-US" altLang="zh-CN" sz="5400" b="1" dirty="0" smtClean="0">
                <a:solidFill>
                  <a:srgbClr val="003300"/>
                </a:solidFill>
              </a:rPr>
              <a:t>》</a:t>
            </a:r>
            <a:r>
              <a:rPr lang="zh-CN" altLang="en-US" sz="5400" b="1" dirty="0" smtClean="0">
                <a:solidFill>
                  <a:srgbClr val="003300"/>
                </a:solidFill>
              </a:rPr>
              <a:t>。</a:t>
            </a:r>
            <a:endParaRPr lang="zh-CN" altLang="en-US" sz="5400" b="1" dirty="0" smtClean="0">
              <a:solidFill>
                <a:srgbClr val="003300"/>
              </a:solidFill>
            </a:endParaRPr>
          </a:p>
          <a:p>
            <a:pPr eaLnBrk="1" hangingPunct="1">
              <a:buFontTx/>
              <a:buNone/>
            </a:pPr>
            <a:endParaRPr lang="en-US" altLang="zh-CN" sz="5400" b="1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s2004281840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pic_317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838200"/>
            <a:ext cx="73152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449858" y="1249363"/>
            <a:ext cx="923330" cy="4618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4800" b="1" dirty="0">
                <a:solidFill>
                  <a:srgbClr val="FF0066"/>
                </a:solidFill>
                <a:ea typeface="楷体_GB2312" panose="02010609030101010101" pitchFamily="49" charset="-122"/>
              </a:rPr>
              <a:t>陈太丘与友</a:t>
            </a:r>
            <a:r>
              <a:rPr lang="zh-CN" altLang="en-US" sz="4800" b="1" dirty="0" smtClean="0">
                <a:solidFill>
                  <a:srgbClr val="FF0066"/>
                </a:solidFill>
                <a:ea typeface="楷体_GB2312" panose="02010609030101010101" pitchFamily="49" charset="-122"/>
              </a:rPr>
              <a:t>期行</a:t>
            </a:r>
            <a:endParaRPr lang="zh-CN" altLang="en-US" sz="4800" b="1" dirty="0">
              <a:solidFill>
                <a:srgbClr val="FF0066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ChangeArrowheads="1"/>
          </p:cNvSpPr>
          <p:nvPr/>
        </p:nvSpPr>
        <p:spPr bwMode="auto">
          <a:xfrm>
            <a:off x="395288" y="701675"/>
            <a:ext cx="8497887" cy="5635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陈纪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128-199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），字元方。以道德知名于世。兄弟友爱，孝养父亲，家中和睦亲善，其家风成为人们学习的榜样。陈纪也曾遭到党锢，他在家发奋著作，写成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陈子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一书。党禁解除后，朝廷虽然多次征召，他都拒绝出仕。中平六年（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189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）灵帝去世，少帝即位，大将军何进再次谋除宦官，辟召智谋之士二十余人，陈纪被举为五官中郎将。但当陈纪应召到达京都洛阳时，形势已发生了大逆转，何进在与宦官的斗争中被杀，长期盘踞宫廷的宦官也被翦除殆尽，但政权却落入了奉召领兵入洛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ChangeArrowheads="1"/>
          </p:cNvSpPr>
          <p:nvPr/>
        </p:nvSpPr>
        <p:spPr bwMode="auto">
          <a:xfrm>
            <a:off x="539750" y="1196975"/>
            <a:ext cx="8064500" cy="4965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的凉州军阀董卓手中。董卓大量选用党人名士以便获得支持，陈纪被任为侍中，又考虑进一步任其为司徒、尚书令。当时董卓意欲挟持新立的献帝徙都长安，陈纪劝谏董卓应谦远朝政，专精外任，不可擅意徙都。董卓很不高兴，但敬畏陈纪的名望，也无可奈何。陈纪见天下已乱，乃请出为平原相，并且立即赴任。建安初，拜为大鸿胪。四年（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199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）去世，年七十一。</a:t>
            </a:r>
            <a:b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世说新语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WordArt 5">
            <a:hlinkClick r:id="rId2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748823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</a:rPr>
              <a:t>有感情的朗读课文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55650" y="1052513"/>
            <a:ext cx="7848600" cy="447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</a:rPr>
              <a:t>陈太丘与友期行，期日中，过中不至，太丘舍去，去后乃至。元方时年七岁，门外戏。客问元方：“尊君在不</a:t>
            </a:r>
            <a:r>
              <a:rPr lang="en-US" altLang="zh-CN" sz="3200" b="1">
                <a:solidFill>
                  <a:srgbClr val="0000FF"/>
                </a:solidFill>
              </a:rPr>
              <a:t>?”</a:t>
            </a:r>
            <a:r>
              <a:rPr lang="zh-CN" altLang="en-US" sz="3200" b="1">
                <a:solidFill>
                  <a:srgbClr val="0000FF"/>
                </a:solidFill>
              </a:rPr>
              <a:t>答曰：“待君久不至，已去。”友人便怒：“非人哉</a:t>
            </a:r>
            <a:r>
              <a:rPr lang="en-US" altLang="zh-CN" sz="3200" b="1">
                <a:solidFill>
                  <a:srgbClr val="0000FF"/>
                </a:solidFill>
              </a:rPr>
              <a:t>!</a:t>
            </a:r>
            <a:r>
              <a:rPr lang="zh-CN" altLang="en-US" sz="3200" b="1">
                <a:solidFill>
                  <a:srgbClr val="0000FF"/>
                </a:solidFill>
              </a:rPr>
              <a:t>与人期行，相委而去。”元方曰：“君与家君期日中。日中不至，则是无信；对子骂父，则是无礼。”友人惭，下车引之，元方入门不顾。 </a:t>
            </a:r>
            <a:endParaRPr lang="zh-CN" altLang="en-US" sz="3200" b="1">
              <a:solidFill>
                <a:srgbClr val="0000FF"/>
              </a:solidFill>
            </a:endParaRPr>
          </a:p>
          <a:p>
            <a:endParaRPr lang="en-US" altLang="zh-CN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0" y="1600200"/>
            <a:ext cx="9467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陈太丘与友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期行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，期日中，过中不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至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，太丘舍去</a:t>
            </a:r>
            <a:r>
              <a:rPr kumimoji="1" lang="zh-CN" altLang="en-US" sz="3200">
                <a:latin typeface="Times New Roman" panose="02020603050405020304" pitchFamily="18" charset="0"/>
              </a:rPr>
              <a:t>，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133600" y="144959"/>
            <a:ext cx="4267200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陈太丘与友</a:t>
            </a:r>
            <a:r>
              <a:rPr kumimoji="1" lang="zh-CN" altLang="en-US" sz="44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期行</a:t>
            </a:r>
            <a:endParaRPr kumimoji="1" lang="zh-CN" altLang="en-US" sz="4400" b="1" dirty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0" y="4572000"/>
            <a:ext cx="891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去后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乃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至。   元方时年七岁，门外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戏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。客问元方：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0" y="2362200"/>
            <a:ext cx="8891588" cy="3725863"/>
            <a:chOff x="0" y="1488"/>
            <a:chExt cx="5601" cy="2347"/>
          </a:xfrm>
        </p:grpSpPr>
        <p:sp>
          <p:nvSpPr>
            <p:cNvPr id="37905" name="Text Box 6"/>
            <p:cNvSpPr txBox="1">
              <a:spLocks noChangeArrowheads="1"/>
            </p:cNvSpPr>
            <p:nvPr/>
          </p:nvSpPr>
          <p:spPr bwMode="auto">
            <a:xfrm>
              <a:off x="0" y="1488"/>
              <a:ext cx="5520" cy="5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anose="02020603050405020304" pitchFamily="18" charset="0"/>
                </a:rPr>
                <a:t>陈太丘跟一位朋友约好同行，约好正午（见面），正午过了那个朋友还没有到，陈太丘就不再等候离开了，</a:t>
              </a:r>
              <a:endParaRPr kumimoji="1"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37906" name="Text Box 7"/>
            <p:cNvSpPr txBox="1">
              <a:spLocks noChangeArrowheads="1"/>
            </p:cNvSpPr>
            <p:nvPr/>
          </p:nvSpPr>
          <p:spPr bwMode="auto">
            <a:xfrm>
              <a:off x="136" y="3312"/>
              <a:ext cx="5465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latin typeface="Times New Roman" panose="02020603050405020304" pitchFamily="18" charset="0"/>
                </a:rPr>
                <a:t>陈太丘走后那人才至。元方当时才七岁，在门外嬉戏，那人问元方：</a:t>
              </a:r>
              <a:endParaRPr kumimoji="1" lang="zh-CN" altLang="en-US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838200" y="914400"/>
            <a:ext cx="2743200" cy="762000"/>
            <a:chOff x="528" y="576"/>
            <a:chExt cx="1728" cy="480"/>
          </a:xfrm>
        </p:grpSpPr>
        <p:sp>
          <p:nvSpPr>
            <p:cNvPr id="37903" name="Line 11"/>
            <p:cNvSpPr>
              <a:spLocks noChangeShapeType="1"/>
            </p:cNvSpPr>
            <p:nvPr/>
          </p:nvSpPr>
          <p:spPr bwMode="auto">
            <a:xfrm>
              <a:off x="1632" y="86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4" name="Rectangle 12"/>
            <p:cNvSpPr>
              <a:spLocks noChangeArrowheads="1"/>
            </p:cNvSpPr>
            <p:nvPr/>
          </p:nvSpPr>
          <p:spPr bwMode="auto">
            <a:xfrm>
              <a:off x="528" y="576"/>
              <a:ext cx="1728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相约而行。期，约定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6019800" y="729343"/>
            <a:ext cx="838200" cy="914400"/>
            <a:chOff x="3792" y="384"/>
            <a:chExt cx="528" cy="576"/>
          </a:xfrm>
        </p:grpSpPr>
        <p:sp>
          <p:nvSpPr>
            <p:cNvPr id="37901" name="Line 14"/>
            <p:cNvSpPr>
              <a:spLocks noChangeShapeType="1"/>
            </p:cNvSpPr>
            <p:nvPr/>
          </p:nvSpPr>
          <p:spPr bwMode="auto">
            <a:xfrm>
              <a:off x="4032" y="768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2" name="Oval 15"/>
            <p:cNvSpPr>
              <a:spLocks noChangeArrowheads="1"/>
            </p:cNvSpPr>
            <p:nvPr/>
          </p:nvSpPr>
          <p:spPr bwMode="auto">
            <a:xfrm>
              <a:off x="3792" y="384"/>
              <a:ext cx="528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到达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7"/>
          <p:cNvGrpSpPr/>
          <p:nvPr/>
        </p:nvGrpSpPr>
        <p:grpSpPr bwMode="auto">
          <a:xfrm>
            <a:off x="838200" y="3886200"/>
            <a:ext cx="914400" cy="838200"/>
            <a:chOff x="528" y="2448"/>
            <a:chExt cx="576" cy="528"/>
          </a:xfrm>
        </p:grpSpPr>
        <p:sp>
          <p:nvSpPr>
            <p:cNvPr id="37899" name="Line 18"/>
            <p:cNvSpPr>
              <a:spLocks noChangeShapeType="1"/>
            </p:cNvSpPr>
            <p:nvPr/>
          </p:nvSpPr>
          <p:spPr bwMode="auto">
            <a:xfrm>
              <a:off x="768" y="273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00" name="Oval 19"/>
            <p:cNvSpPr>
              <a:spLocks noChangeArrowheads="1"/>
            </p:cNvSpPr>
            <p:nvPr/>
          </p:nvSpPr>
          <p:spPr bwMode="auto">
            <a:xfrm>
              <a:off x="528" y="2448"/>
              <a:ext cx="576" cy="288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才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7897" name="Line 20"/>
          <p:cNvSpPr>
            <a:spLocks noChangeShapeType="1"/>
          </p:cNvSpPr>
          <p:nvPr/>
        </p:nvSpPr>
        <p:spPr bwMode="auto">
          <a:xfrm>
            <a:off x="64008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0421" name="Oval 21"/>
          <p:cNvSpPr>
            <a:spLocks noChangeArrowheads="1"/>
          </p:cNvSpPr>
          <p:nvPr/>
        </p:nvSpPr>
        <p:spPr bwMode="auto">
          <a:xfrm>
            <a:off x="5943600" y="3810000"/>
            <a:ext cx="990600" cy="609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嬉戏</a:t>
            </a:r>
            <a:endParaRPr kumimoji="1"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0" y="198884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尊 君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在    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不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？”答曰：“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待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君久不至，已去。”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117475" y="4396344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友人便怒：“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非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人哉！与人期行，相</a:t>
            </a:r>
            <a:r>
              <a:rPr kumimoji="1"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委</a:t>
            </a:r>
            <a:r>
              <a:rPr kumimoji="1"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而去。”</a:t>
            </a:r>
            <a:endParaRPr kumimoji="1" lang="zh-CN" altLang="en-US" sz="32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0" y="2781300"/>
            <a:ext cx="9144000" cy="3032125"/>
            <a:chOff x="0" y="1104"/>
            <a:chExt cx="5760" cy="1910"/>
          </a:xfrm>
        </p:grpSpPr>
        <p:sp>
          <p:nvSpPr>
            <p:cNvPr id="38931" name="Text Box 5"/>
            <p:cNvSpPr txBox="1">
              <a:spLocks noChangeArrowheads="1"/>
            </p:cNvSpPr>
            <p:nvPr/>
          </p:nvSpPr>
          <p:spPr bwMode="auto">
            <a:xfrm>
              <a:off x="0" y="1104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dirty="0">
                  <a:latin typeface="Times New Roman" panose="02020603050405020304" pitchFamily="18" charset="0"/>
                </a:rPr>
                <a:t>“</a:t>
              </a:r>
              <a:r>
                <a:rPr kumimoji="1" lang="zh-CN" altLang="en-US" sz="2400" b="1" dirty="0">
                  <a:latin typeface="Times New Roman" panose="02020603050405020304" pitchFamily="18" charset="0"/>
                </a:rPr>
                <a:t>你父亲在吗？”元方答道：“等了你好久你不来，他已经离开了。”</a:t>
              </a:r>
              <a:endParaRPr kumimoji="1" lang="zh-CN" altLang="en-US"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38932" name="Text Box 6"/>
            <p:cNvSpPr txBox="1">
              <a:spLocks noChangeArrowheads="1"/>
            </p:cNvSpPr>
            <p:nvPr/>
          </p:nvSpPr>
          <p:spPr bwMode="auto">
            <a:xfrm>
              <a:off x="170" y="2496"/>
              <a:ext cx="5568" cy="5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>
                  <a:latin typeface="Times New Roman" panose="02020603050405020304" pitchFamily="18" charset="0"/>
                </a:rPr>
                <a:t>那人便生气的说：“（你父亲）真不是人，和别人约好一起走，却把人丢下自己走了。”</a:t>
              </a:r>
              <a:endParaRPr kumimoji="1" lang="zh-CN" altLang="en-US" sz="24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34925" y="1005044"/>
            <a:ext cx="2590800" cy="990600"/>
            <a:chOff x="0" y="144"/>
            <a:chExt cx="1632" cy="624"/>
          </a:xfrm>
        </p:grpSpPr>
        <p:sp>
          <p:nvSpPr>
            <p:cNvPr id="38929" name="Line 10"/>
            <p:cNvSpPr>
              <a:spLocks noChangeShapeType="1"/>
            </p:cNvSpPr>
            <p:nvPr/>
          </p:nvSpPr>
          <p:spPr bwMode="auto">
            <a:xfrm>
              <a:off x="480" y="528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Rectangle 11"/>
            <p:cNvSpPr>
              <a:spLocks noChangeArrowheads="1"/>
            </p:cNvSpPr>
            <p:nvPr/>
          </p:nvSpPr>
          <p:spPr bwMode="auto">
            <a:xfrm>
              <a:off x="0" y="144"/>
              <a:ext cx="1632" cy="384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对别人父亲的尊称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2615140" y="1195544"/>
            <a:ext cx="1676400" cy="838200"/>
            <a:chOff x="1536" y="192"/>
            <a:chExt cx="1056" cy="528"/>
          </a:xfrm>
        </p:grpSpPr>
        <p:sp>
          <p:nvSpPr>
            <p:cNvPr id="38927" name="Line 13"/>
            <p:cNvSpPr>
              <a:spLocks noChangeShapeType="1"/>
            </p:cNvSpPr>
            <p:nvPr/>
          </p:nvSpPr>
          <p:spPr bwMode="auto">
            <a:xfrm flipH="1">
              <a:off x="1536" y="480"/>
              <a:ext cx="38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Oval 14"/>
            <p:cNvSpPr>
              <a:spLocks noChangeArrowheads="1"/>
            </p:cNvSpPr>
            <p:nvPr/>
          </p:nvSpPr>
          <p:spPr bwMode="auto">
            <a:xfrm>
              <a:off x="1776" y="192"/>
              <a:ext cx="816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通“否”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5"/>
          <p:cNvGrpSpPr/>
          <p:nvPr/>
        </p:nvGrpSpPr>
        <p:grpSpPr bwMode="auto">
          <a:xfrm>
            <a:off x="5188866" y="1195420"/>
            <a:ext cx="1371600" cy="762000"/>
            <a:chOff x="3024" y="192"/>
            <a:chExt cx="864" cy="480"/>
          </a:xfrm>
        </p:grpSpPr>
        <p:sp>
          <p:nvSpPr>
            <p:cNvPr id="38925" name="Line 16"/>
            <p:cNvSpPr>
              <a:spLocks noChangeShapeType="1"/>
            </p:cNvSpPr>
            <p:nvPr/>
          </p:nvSpPr>
          <p:spPr bwMode="auto">
            <a:xfrm flipH="1">
              <a:off x="3024" y="480"/>
              <a:ext cx="19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Oval 17"/>
            <p:cNvSpPr>
              <a:spLocks noChangeArrowheads="1"/>
            </p:cNvSpPr>
            <p:nvPr/>
          </p:nvSpPr>
          <p:spPr bwMode="auto">
            <a:xfrm>
              <a:off x="3024" y="192"/>
              <a:ext cx="864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等待</a:t>
              </a:r>
              <a:endPara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9"/>
          <p:cNvGrpSpPr/>
          <p:nvPr/>
        </p:nvGrpSpPr>
        <p:grpSpPr bwMode="auto">
          <a:xfrm>
            <a:off x="2458563" y="3352800"/>
            <a:ext cx="1295400" cy="987268"/>
            <a:chOff x="1344" y="1632"/>
            <a:chExt cx="768" cy="480"/>
          </a:xfrm>
        </p:grpSpPr>
        <p:sp>
          <p:nvSpPr>
            <p:cNvPr id="38923" name="Line 20"/>
            <p:cNvSpPr>
              <a:spLocks noChangeShapeType="1"/>
            </p:cNvSpPr>
            <p:nvPr/>
          </p:nvSpPr>
          <p:spPr bwMode="auto">
            <a:xfrm>
              <a:off x="1632" y="196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Oval 21"/>
            <p:cNvSpPr>
              <a:spLocks noChangeArrowheads="1"/>
            </p:cNvSpPr>
            <p:nvPr/>
          </p:nvSpPr>
          <p:spPr bwMode="auto">
            <a:xfrm>
              <a:off x="1344" y="1632"/>
              <a:ext cx="768" cy="336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2400" b="1" dirty="0" smtClean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不是</a:t>
              </a:r>
              <a:endParaRPr kumimoji="1"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8921" name="Line 22"/>
          <p:cNvSpPr>
            <a:spLocks noChangeShapeType="1"/>
          </p:cNvSpPr>
          <p:nvPr/>
        </p:nvSpPr>
        <p:spPr bwMode="auto">
          <a:xfrm>
            <a:off x="7020272" y="410553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1447" name="Oval 23"/>
          <p:cNvSpPr>
            <a:spLocks noChangeArrowheads="1"/>
          </p:cNvSpPr>
          <p:nvPr/>
        </p:nvSpPr>
        <p:spPr bwMode="auto">
          <a:xfrm>
            <a:off x="6156176" y="3511466"/>
            <a:ext cx="2020888" cy="5334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丢下，舍弃</a:t>
            </a:r>
            <a:endParaRPr kumimoji="1"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15900" y="765175"/>
            <a:ext cx="874871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元方曰：“君与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家君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期日中。日中不至，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则</a:t>
            </a:r>
            <a:r>
              <a:rPr kumimoji="1" lang="zh-CN" altLang="en-US" sz="3200" b="1">
                <a:latin typeface="Times New Roman" panose="02020603050405020304" pitchFamily="18" charset="0"/>
              </a:rPr>
              <a:t>是无信；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3352800"/>
            <a:ext cx="914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对子骂父，则是无礼。”         友人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惭</a:t>
            </a:r>
            <a:r>
              <a:rPr kumimoji="1" lang="zh-CN" altLang="en-US" sz="3200" b="1">
                <a:latin typeface="Times New Roman" panose="02020603050405020304" pitchFamily="18" charset="0"/>
              </a:rPr>
              <a:t>，下车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引</a:t>
            </a:r>
            <a:r>
              <a:rPr kumimoji="1" lang="zh-CN" altLang="en-US" sz="3200" b="1">
                <a:latin typeface="Times New Roman" panose="02020603050405020304" pitchFamily="18" charset="0"/>
              </a:rPr>
              <a:t>之，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5229225"/>
            <a:ext cx="876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anose="02020603050405020304" pitchFamily="18" charset="0"/>
              </a:rPr>
              <a:t>元方入门不</a:t>
            </a:r>
            <a:r>
              <a:rPr kumimoji="1"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顾。</a:t>
            </a:r>
            <a:endParaRPr kumimoji="1"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0" y="1981200"/>
            <a:ext cx="9144000" cy="4267200"/>
            <a:chOff x="0" y="1248"/>
            <a:chExt cx="5760" cy="2688"/>
          </a:xfrm>
        </p:grpSpPr>
        <p:sp>
          <p:nvSpPr>
            <p:cNvPr id="39946" name="Text Box 6"/>
            <p:cNvSpPr txBox="1">
              <a:spLocks noChangeArrowheads="1"/>
            </p:cNvSpPr>
            <p:nvPr/>
          </p:nvSpPr>
          <p:spPr bwMode="auto">
            <a:xfrm>
              <a:off x="0" y="1248"/>
              <a:ext cx="57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元方说；     “你跟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我爸爸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约好正午。你正午不到， 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就是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不讲信用。”</a:t>
              </a:r>
              <a:endPara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47" name="Text Box 7"/>
            <p:cNvSpPr txBox="1">
              <a:spLocks noChangeArrowheads="1"/>
            </p:cNvSpPr>
            <p:nvPr/>
          </p:nvSpPr>
          <p:spPr bwMode="auto">
            <a:xfrm>
              <a:off x="45" y="2496"/>
              <a:ext cx="5465" cy="5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对着人家的儿子骂他，就是没有礼貌。”那人感到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惭愧</a:t>
              </a: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，便下车想拉元方，</a:t>
              </a:r>
              <a:endPara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9948" name="Text Box 8"/>
            <p:cNvSpPr txBox="1">
              <a:spLocks noChangeArrowheads="1"/>
            </p:cNvSpPr>
            <p:nvPr/>
          </p:nvSpPr>
          <p:spPr bwMode="auto">
            <a:xfrm>
              <a:off x="0" y="3648"/>
              <a:ext cx="456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元方头也不回地走进自己家的大门。</a:t>
              </a:r>
              <a:endPara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9942" name="Line 10"/>
          <p:cNvSpPr>
            <a:spLocks noChangeShapeType="1"/>
          </p:cNvSpPr>
          <p:nvPr/>
        </p:nvSpPr>
        <p:spPr bwMode="auto">
          <a:xfrm>
            <a:off x="8001000" y="3048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59" name="Oval 11"/>
          <p:cNvSpPr>
            <a:spLocks noChangeArrowheads="1"/>
          </p:cNvSpPr>
          <p:nvPr/>
        </p:nvSpPr>
        <p:spPr bwMode="auto">
          <a:xfrm>
            <a:off x="7235825" y="2565400"/>
            <a:ext cx="1355725" cy="4572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拉</a:t>
            </a:r>
            <a:endParaRPr kumimoji="1"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4" name="Line 12"/>
          <p:cNvSpPr>
            <a:spLocks noChangeShapeType="1"/>
          </p:cNvSpPr>
          <p:nvPr/>
        </p:nvSpPr>
        <p:spPr bwMode="auto">
          <a:xfrm>
            <a:off x="2362200" y="5105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2461" name="Rectangle 13"/>
          <p:cNvSpPr>
            <a:spLocks noChangeArrowheads="1"/>
          </p:cNvSpPr>
          <p:nvPr/>
        </p:nvSpPr>
        <p:spPr bwMode="auto">
          <a:xfrm>
            <a:off x="1752600" y="4648200"/>
            <a:ext cx="12954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kumimoji="1"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回头看</a:t>
            </a:r>
            <a:endParaRPr kumimoji="1" lang="zh-CN" altLang="en-US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animBg="1"/>
      <p:bldP spid="23246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Text Box 3"/>
          <p:cNvSpPr txBox="1">
            <a:spLocks noChangeArrowheads="1"/>
          </p:cNvSpPr>
          <p:nvPr/>
        </p:nvSpPr>
        <p:spPr bwMode="auto">
          <a:xfrm>
            <a:off x="250825" y="2060848"/>
            <a:ext cx="8534400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</a:rPr>
              <a:t>陈太丘和（一位）朋友相约而行，约定的时间是中午，中午过了（朋友）（却）没有到，陈太丘不再等候就离开了。（太丘）走后，（他的朋友）才到。   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 陈太丘的儿子陈元方当时年仅七岁，正在门外玩。客人问元方：“你的父亲在家吗？”元方答道：“等你好久都没来，（他）已经离开了。”客人便发怒道：“（真）不是人啊！和人家约好出行，（却）丢下人家而离去。”</a:t>
            </a:r>
            <a:endParaRPr lang="zh-CN" altLang="en-US" sz="2400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</a:rPr>
              <a:t>      元方说：“您与我父亲约定在中午（一同出发），中午（到了）（您）（却）没有到，（这）就是没有信用；对着人家儿子骂他的父亲，（这）便是没有礼貌。” 客人感到惭愧，便从车里下来想拉元方，元方径直走入家门根本不回头看。</a:t>
            </a:r>
            <a:endParaRPr lang="zh-CN" altLang="en-US" sz="2400" b="1" dirty="0">
              <a:solidFill>
                <a:srgbClr val="000000"/>
              </a:solidFill>
            </a:endParaRPr>
          </a:p>
        </p:txBody>
      </p:sp>
      <p:sp>
        <p:nvSpPr>
          <p:cNvPr id="40963" name="WordArt 5"/>
          <p:cNvSpPr>
            <a:spLocks noChangeArrowheads="1" noChangeShapeType="1" noTextEdit="1"/>
          </p:cNvSpPr>
          <p:nvPr/>
        </p:nvSpPr>
        <p:spPr bwMode="auto">
          <a:xfrm>
            <a:off x="250825" y="908720"/>
            <a:ext cx="1871662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</a:rPr>
              <a:t>译文：</a:t>
            </a:r>
            <a:endParaRPr lang="zh-CN" altLang="en-US" sz="3600" kern="10" dirty="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隶书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 descr="ZWSHI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9455" y="1085181"/>
            <a:ext cx="38100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/>
          <p:nvPr/>
        </p:nvGrpSpPr>
        <p:grpSpPr bwMode="auto">
          <a:xfrm>
            <a:off x="250825" y="1340768"/>
            <a:ext cx="8893175" cy="4978400"/>
            <a:chOff x="204" y="572"/>
            <a:chExt cx="5444" cy="3136"/>
          </a:xfrm>
        </p:grpSpPr>
        <p:sp>
          <p:nvSpPr>
            <p:cNvPr id="14340" name="Text Box 4"/>
            <p:cNvSpPr txBox="1">
              <a:spLocks noChangeArrowheads="1"/>
            </p:cNvSpPr>
            <p:nvPr/>
          </p:nvSpPr>
          <p:spPr bwMode="auto">
            <a:xfrm>
              <a:off x="2653" y="572"/>
              <a:ext cx="2994" cy="15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</a:t>
              </a:r>
              <a:r>
                <a:rPr lang="en-US" altLang="zh-CN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《</a:t>
              </a:r>
              <a:r>
                <a:rPr lang="zh-CN" altLang="en-US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世说新语</a:t>
              </a:r>
              <a:r>
                <a:rPr lang="en-US" altLang="zh-CN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》</a:t>
              </a:r>
              <a:r>
                <a:rPr lang="zh-CN" altLang="en-US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，南朝宋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刘义庆</a:t>
              </a:r>
              <a:r>
                <a:rPr lang="zh-CN" altLang="en-US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编著，主要描写从东汉到刘宋时期的一些著名人士的传闻、轶事，以短篇为主。全书共</a:t>
              </a:r>
              <a:r>
                <a:rPr lang="en-US" altLang="zh-CN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8</a:t>
              </a:r>
              <a:r>
                <a:rPr lang="zh-CN" altLang="en-US" sz="3200" b="1">
                  <a:latin typeface="楷体_GB2312" panose="02010609030101010101" pitchFamily="49" charset="-122"/>
                  <a:ea typeface="楷体_GB2312" panose="02010609030101010101" pitchFamily="49" charset="-122"/>
                </a:rPr>
                <a:t>卷，</a:t>
              </a:r>
              <a:endPara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204" y="2115"/>
              <a:ext cx="5444" cy="15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分德行、言语、政事、文学、方正、夙慧等</a:t>
              </a:r>
              <a:r>
                <a:rPr lang="en-US" altLang="zh-CN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36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门。</a:t>
              </a:r>
              <a:r>
                <a:rPr lang="en-US" altLang="zh-CN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《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咏雪</a:t>
              </a:r>
              <a:r>
                <a:rPr lang="en-US" altLang="zh-CN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》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选自</a:t>
              </a:r>
              <a:r>
                <a:rPr lang="zh-CN" altLang="en-US" sz="3200" b="1" dirty="0">
                  <a:ea typeface="楷体_GB2312" panose="02010609030101010101" pitchFamily="49" charset="-122"/>
                </a:rPr>
                <a:t>“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言语</a:t>
              </a:r>
              <a:r>
                <a:rPr lang="zh-CN" altLang="en-US" sz="3200" b="1" dirty="0">
                  <a:ea typeface="楷体_GB2312" panose="02010609030101010101" pitchFamily="49" charset="-122"/>
                </a:rPr>
                <a:t>”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一门，</a:t>
              </a:r>
              <a:r>
                <a:rPr lang="en-US" altLang="zh-CN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《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陈太丘与友期</a:t>
              </a:r>
              <a:r>
                <a:rPr lang="en-US" altLang="zh-CN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》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选自</a:t>
              </a:r>
              <a:r>
                <a:rPr lang="zh-CN" altLang="en-US" sz="3200" b="1" dirty="0">
                  <a:ea typeface="楷体_GB2312" panose="02010609030101010101" pitchFamily="49" charset="-122"/>
                </a:rPr>
                <a:t>“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方正</a:t>
              </a:r>
              <a:r>
                <a:rPr lang="zh-CN" altLang="en-US" sz="3200" b="1" dirty="0">
                  <a:ea typeface="楷体_GB2312" panose="02010609030101010101" pitchFamily="49" charset="-122"/>
                </a:rPr>
                <a:t>”</a:t>
              </a:r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一门。这部书不仅保留了许多珍贵的史料，也因为其语言凝炼、人物形象鲜明成为古典小说的源头之一。</a:t>
              </a:r>
              <a:endParaRPr lang="zh-CN" altLang="en-US" b="1" dirty="0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WordArt 2"/>
          <p:cNvSpPr>
            <a:spLocks noChangeArrowheads="1" noChangeShapeType="1" noTextEdit="1"/>
          </p:cNvSpPr>
          <p:nvPr/>
        </p:nvSpPr>
        <p:spPr bwMode="auto">
          <a:xfrm>
            <a:off x="179388" y="1052513"/>
            <a:ext cx="47879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5400" kern="10">
                <a:ln w="9525">
                  <a:solidFill>
                    <a:srgbClr val="FF9900"/>
                  </a:solidFill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考考你</a:t>
            </a:r>
            <a:r>
              <a:rPr lang="en-US" altLang="zh-CN" sz="5400" kern="10">
                <a:ln w="9525">
                  <a:solidFill>
                    <a:srgbClr val="FF9900"/>
                  </a:solidFill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:</a:t>
            </a:r>
            <a:endParaRPr lang="zh-CN" altLang="en-US" sz="5400" kern="10">
              <a:ln w="9525">
                <a:solidFill>
                  <a:srgbClr val="FF9900"/>
                </a:solidFill>
                <a:rou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隶书"/>
              <a:ea typeface="隶书"/>
            </a:endParaRPr>
          </a:p>
        </p:txBody>
      </p:sp>
      <p:sp>
        <p:nvSpPr>
          <p:cNvPr id="41987" name="WordArt 3"/>
          <p:cNvSpPr>
            <a:spLocks noChangeArrowheads="1" noChangeShapeType="1" noTextEdit="1"/>
          </p:cNvSpPr>
          <p:nvPr/>
        </p:nvSpPr>
        <p:spPr bwMode="auto">
          <a:xfrm>
            <a:off x="1547813" y="2852738"/>
            <a:ext cx="45720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6600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补出课文中的省略部分。</a:t>
            </a:r>
            <a:endParaRPr lang="zh-CN" altLang="en-US" sz="3600" kern="10">
              <a:ln w="9525">
                <a:solidFill>
                  <a:srgbClr val="FF6600"/>
                </a:solidFill>
                <a:rou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331913" y="4221163"/>
            <a:ext cx="62658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例如：期日中，过中（</a:t>
            </a:r>
            <a:r>
              <a:rPr lang="zh-CN" altLang="en-US" sz="3200" b="1">
                <a:solidFill>
                  <a:srgbClr val="FF3300"/>
                </a:solidFill>
              </a:rPr>
              <a:t>友</a:t>
            </a:r>
            <a:r>
              <a:rPr lang="zh-CN" altLang="en-US" sz="3200" b="1"/>
              <a:t>）不至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50825" y="1223963"/>
            <a:ext cx="8640763" cy="4965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ea typeface="华文行楷" pitchFamily="2" charset="-122"/>
              </a:rPr>
              <a:t>　　陈太丘与友期行，期日中，过中（　）</a:t>
            </a:r>
            <a:endParaRPr lang="zh-CN" altLang="en-US" sz="3200" b="1">
              <a:ea typeface="华文行楷" pitchFamily="2" charset="-122"/>
            </a:endParaRPr>
          </a:p>
          <a:p>
            <a:r>
              <a:rPr lang="zh-CN" altLang="en-US" sz="3200" b="1">
                <a:ea typeface="华文行楷" pitchFamily="2" charset="-122"/>
              </a:rPr>
              <a:t>不至，太丘舍去，去后（　）乃至。元方时</a:t>
            </a:r>
            <a:endParaRPr lang="zh-CN" altLang="en-US" sz="3200" b="1">
              <a:ea typeface="华文行楷" pitchFamily="2" charset="-122"/>
            </a:endParaRPr>
          </a:p>
          <a:p>
            <a:r>
              <a:rPr lang="zh-CN" altLang="en-US" sz="3200" b="1">
                <a:ea typeface="华文行楷" pitchFamily="2" charset="-122"/>
              </a:rPr>
              <a:t>年七岁，（　）门外戏。客问元方：“尊君在不？”（　　）答曰：“（　　）待君久（　）不至，（　　）已去。”友人便怒：“非人哉！与人期行，相委（　）而去。”元方曰：“君与家君期日中。（　）日中不至，则是无信；（　）对子骂父，则是无礼。”友人惭，下车</a:t>
            </a:r>
            <a:endParaRPr lang="zh-CN" altLang="en-US" sz="3200" b="1">
              <a:ea typeface="华文行楷" pitchFamily="2" charset="-122"/>
            </a:endParaRPr>
          </a:p>
          <a:p>
            <a:r>
              <a:rPr lang="zh-CN" altLang="en-US" sz="3200" b="1">
                <a:ea typeface="华文行楷" pitchFamily="2" charset="-122"/>
              </a:rPr>
              <a:t>引之，元方入门不顾。</a:t>
            </a:r>
            <a:endParaRPr lang="zh-CN" altLang="en-US" sz="3200" b="1">
              <a:ea typeface="华文行楷" pitchFamily="2" charset="-122"/>
            </a:endParaRPr>
          </a:p>
          <a:p>
            <a:pPr eaLnBrk="0" hangingPunct="0"/>
            <a:r>
              <a:rPr lang="zh-CN" altLang="en-US" sz="3200"/>
              <a:t>  　　　　　　　　</a:t>
            </a:r>
            <a:endParaRPr lang="zh-CN" altLang="en-US" sz="3200"/>
          </a:p>
        </p:txBody>
      </p:sp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7164388" y="908050"/>
            <a:ext cx="647700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</a:rPr>
              <a:t>　</a:t>
            </a: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友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4716463" y="1700213"/>
            <a:ext cx="10080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友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57" name="Text Box 5"/>
          <p:cNvSpPr txBox="1">
            <a:spLocks noChangeArrowheads="1"/>
          </p:cNvSpPr>
          <p:nvPr/>
        </p:nvSpPr>
        <p:spPr bwMode="auto">
          <a:xfrm>
            <a:off x="1835150" y="2205038"/>
            <a:ext cx="10810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　于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58" name="Text Box 6"/>
          <p:cNvSpPr txBox="1">
            <a:spLocks noChangeArrowheads="1"/>
          </p:cNvSpPr>
          <p:nvPr/>
        </p:nvSpPr>
        <p:spPr bwMode="auto">
          <a:xfrm>
            <a:off x="1692275" y="2708275"/>
            <a:ext cx="14398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元方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59" name="Text Box 7"/>
          <p:cNvSpPr txBox="1">
            <a:spLocks noChangeArrowheads="1"/>
          </p:cNvSpPr>
          <p:nvPr/>
        </p:nvSpPr>
        <p:spPr bwMode="auto">
          <a:xfrm>
            <a:off x="5003800" y="2708275"/>
            <a:ext cx="17287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家君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60" name="Text Box 8"/>
          <p:cNvSpPr txBox="1">
            <a:spLocks noChangeArrowheads="1"/>
          </p:cNvSpPr>
          <p:nvPr/>
        </p:nvSpPr>
        <p:spPr bwMode="auto">
          <a:xfrm>
            <a:off x="7883525" y="2708275"/>
            <a:ext cx="12255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君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1908175" y="3141663"/>
            <a:ext cx="13668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家君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3492500" y="3644900"/>
            <a:ext cx="10795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人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3492500" y="4149725"/>
            <a:ext cx="15843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君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  <p:sp>
        <p:nvSpPr>
          <p:cNvPr id="125964" name="Text Box 12"/>
          <p:cNvSpPr txBox="1">
            <a:spLocks noChangeArrowheads="1"/>
          </p:cNvSpPr>
          <p:nvPr/>
        </p:nvSpPr>
        <p:spPr bwMode="auto">
          <a:xfrm>
            <a:off x="684213" y="4581525"/>
            <a:ext cx="12239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行楷" pitchFamily="2" charset="-122"/>
              </a:rPr>
              <a:t>君</a:t>
            </a:r>
            <a:endParaRPr lang="zh-CN" altLang="en-US" sz="3200" b="1">
              <a:solidFill>
                <a:srgbClr val="FF3300"/>
              </a:solidFill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5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5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5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  <p:bldP spid="125956" grpId="0"/>
      <p:bldP spid="125957" grpId="0"/>
      <p:bldP spid="125958" grpId="0"/>
      <p:bldP spid="125959" grpId="0"/>
      <p:bldP spid="125960" grpId="0"/>
      <p:bldP spid="125961" grpId="0"/>
      <p:bldP spid="125962" grpId="0"/>
      <p:bldP spid="125963" grpId="0"/>
      <p:bldP spid="12596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539750" y="764704"/>
            <a:ext cx="3871913" cy="12684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5019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9600" b="1" kern="10" dirty="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</a:rPr>
              <a:t>思考问题</a:t>
            </a:r>
            <a:endParaRPr lang="zh-CN" altLang="en-US" sz="9600" b="1" kern="10" dirty="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行楷"/>
            </a:endParaRPr>
          </a:p>
        </p:txBody>
      </p:sp>
      <p:sp>
        <p:nvSpPr>
          <p:cNvPr id="203779" name="Text Box 3"/>
          <p:cNvSpPr txBox="1">
            <a:spLocks noChangeArrowheads="1"/>
          </p:cNvSpPr>
          <p:nvPr/>
        </p:nvSpPr>
        <p:spPr bwMode="auto">
          <a:xfrm>
            <a:off x="468313" y="2349500"/>
            <a:ext cx="805021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1</a:t>
            </a:r>
            <a:r>
              <a:rPr lang="zh-CN" altLang="en-US" sz="3600" b="1">
                <a:solidFill>
                  <a:srgbClr val="000000"/>
                </a:solidFill>
              </a:rPr>
              <a:t>、文中“</a:t>
            </a:r>
            <a:r>
              <a:rPr lang="zh-CN" altLang="en-US" sz="3600" b="1">
                <a:solidFill>
                  <a:srgbClr val="0000FF"/>
                </a:solidFill>
              </a:rPr>
              <a:t>君</a:t>
            </a:r>
            <a:r>
              <a:rPr lang="zh-CN" altLang="en-US" sz="3600" b="1">
                <a:solidFill>
                  <a:srgbClr val="000000"/>
                </a:solidFill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</a:rPr>
              <a:t>家君</a:t>
            </a:r>
            <a:r>
              <a:rPr lang="zh-CN" altLang="en-US" sz="3600" b="1">
                <a:solidFill>
                  <a:srgbClr val="000000"/>
                </a:solidFill>
              </a:rPr>
              <a:t>”“</a:t>
            </a:r>
            <a:r>
              <a:rPr lang="zh-CN" altLang="en-US" sz="3600" b="1">
                <a:solidFill>
                  <a:srgbClr val="0000FF"/>
                </a:solidFill>
              </a:rPr>
              <a:t>尊君</a:t>
            </a:r>
            <a:r>
              <a:rPr lang="zh-CN" altLang="en-US" sz="3600" b="1">
                <a:solidFill>
                  <a:srgbClr val="000000"/>
                </a:solidFill>
              </a:rPr>
              <a:t>”的称谓有什么不同？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512" y="764704"/>
            <a:ext cx="8540750" cy="1143001"/>
          </a:xfrm>
        </p:spPr>
        <p:txBody>
          <a:bodyPr/>
          <a:lstStyle/>
          <a:p>
            <a:pPr algn="l" eaLnBrk="1" hangingPunct="1"/>
            <a:r>
              <a:rPr lang="zh-CN" altLang="en-US" dirty="0" smtClean="0"/>
              <a:t>问题研究：</a:t>
            </a:r>
            <a:endParaRPr lang="zh-CN" altLang="en-US" dirty="0" smtClean="0"/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1520" y="1620689"/>
            <a:ext cx="8153400" cy="6477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0000FF"/>
                </a:solidFill>
              </a:rPr>
              <a:t>“</a:t>
            </a:r>
            <a:r>
              <a:rPr lang="zh-CN" altLang="en-US" dirty="0" smtClean="0">
                <a:solidFill>
                  <a:srgbClr val="0000FF"/>
                </a:solidFill>
              </a:rPr>
              <a:t>君”“尊君”“家君”的称谓有什么不同？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289796" name="Rectangle 4"/>
          <p:cNvSpPr>
            <a:spLocks noChangeArrowheads="1"/>
          </p:cNvSpPr>
          <p:nvPr/>
        </p:nvSpPr>
        <p:spPr bwMode="auto">
          <a:xfrm>
            <a:off x="539750" y="2276872"/>
            <a:ext cx="8137276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3200" dirty="0">
                <a:ea typeface="华文新魏" pitchFamily="2" charset="-122"/>
              </a:rPr>
              <a:t>“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君</a:t>
            </a:r>
            <a:r>
              <a:rPr lang="zh-CN" altLang="en-US" sz="3200" dirty="0">
                <a:ea typeface="华文新魏" pitchFamily="2" charset="-122"/>
              </a:rPr>
              <a:t>”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是有礼貌地称呼对方，犹今之</a:t>
            </a:r>
            <a:r>
              <a:rPr lang="zh-CN" altLang="en-US" sz="3200" dirty="0">
                <a:ea typeface="华文新魏" pitchFamily="2" charset="-122"/>
              </a:rPr>
              <a:t>“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您</a:t>
            </a:r>
            <a:r>
              <a:rPr lang="zh-CN" altLang="en-US" sz="3200" dirty="0">
                <a:ea typeface="华文新魏" pitchFamily="2" charset="-122"/>
              </a:rPr>
              <a:t>”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dirty="0">
                <a:ea typeface="华文新魏" pitchFamily="2" charset="-122"/>
              </a:rPr>
              <a:t>“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尊君</a:t>
            </a:r>
            <a:r>
              <a:rPr lang="zh-CN" altLang="en-US" sz="3200" dirty="0">
                <a:ea typeface="华文新魏" pitchFamily="2" charset="-122"/>
              </a:rPr>
              <a:t>”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是对别人父亲的一种尊称。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3200" dirty="0">
                <a:ea typeface="华文新魏" pitchFamily="2" charset="-122"/>
              </a:rPr>
              <a:t>“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家君</a:t>
            </a:r>
            <a:r>
              <a:rPr lang="zh-CN" altLang="en-US" sz="3200" dirty="0">
                <a:ea typeface="华文新魏" pitchFamily="2" charset="-122"/>
              </a:rPr>
              <a:t>”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是对人称自己的父亲。 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9797" name="Text Box 5"/>
          <p:cNvSpPr txBox="1">
            <a:spLocks noChangeArrowheads="1"/>
          </p:cNvSpPr>
          <p:nvPr/>
        </p:nvSpPr>
        <p:spPr bwMode="auto">
          <a:xfrm>
            <a:off x="395288" y="3923527"/>
            <a:ext cx="6985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</a:rPr>
              <a:t>其他敬称和</a:t>
            </a:r>
            <a:r>
              <a:rPr lang="zh-CN" altLang="en-US" sz="3200" dirty="0" smtClean="0">
                <a:solidFill>
                  <a:srgbClr val="0000FF"/>
                </a:solidFill>
              </a:rPr>
              <a:t>谦称</a:t>
            </a:r>
            <a:endParaRPr lang="en-US" altLang="zh-CN" sz="3200" baseline="-25000" dirty="0">
              <a:solidFill>
                <a:srgbClr val="0000FF"/>
              </a:solidFill>
            </a:endParaRPr>
          </a:p>
        </p:txBody>
      </p:sp>
      <p:sp>
        <p:nvSpPr>
          <p:cNvPr id="289798" name="Rectangle 6"/>
          <p:cNvSpPr>
            <a:spLocks noChangeArrowheads="1"/>
          </p:cNvSpPr>
          <p:nvPr/>
        </p:nvSpPr>
        <p:spPr bwMode="auto">
          <a:xfrm>
            <a:off x="508000" y="4544013"/>
            <a:ext cx="85788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/>
            <a:r>
              <a:rPr lang="zh-CN" altLang="en-US" sz="3200" dirty="0">
                <a:ea typeface="华文新魏" pitchFamily="2" charset="-122"/>
              </a:rPr>
              <a:t>辨别下列词语哪些属于敬词，哪些属于谦词。</a:t>
            </a:r>
            <a:endParaRPr lang="zh-CN" altLang="en-US" sz="3200" dirty="0">
              <a:ea typeface="华文新魏" pitchFamily="2" charset="-122"/>
            </a:endParaRPr>
          </a:p>
          <a:p>
            <a:pPr indent="266700"/>
            <a:r>
              <a:rPr lang="zh-CN" altLang="en-US" sz="3200" dirty="0">
                <a:ea typeface="华文新魏" pitchFamily="2" charset="-122"/>
              </a:rPr>
              <a:t>①敝人　②卑职　③陛下　④令尊　⑤寡人　</a:t>
            </a:r>
            <a:endParaRPr lang="zh-CN" altLang="en-US" sz="3200" dirty="0">
              <a:ea typeface="华文新魏" pitchFamily="2" charset="-122"/>
            </a:endParaRPr>
          </a:p>
          <a:p>
            <a:pPr indent="266700"/>
            <a:r>
              <a:rPr lang="zh-CN" altLang="en-US" sz="3200" dirty="0">
                <a:ea typeface="华文新魏" pitchFamily="2" charset="-122"/>
              </a:rPr>
              <a:t>⑥足下　⑦令郎　⑧老朽　⑨麾下</a:t>
            </a:r>
            <a:endParaRPr lang="zh-CN" altLang="en-US" sz="3200" dirty="0">
              <a:ea typeface="华文新魏" pitchFamily="2" charset="-122"/>
            </a:endParaRPr>
          </a:p>
        </p:txBody>
      </p:sp>
      <p:sp>
        <p:nvSpPr>
          <p:cNvPr id="289799" name="Rectangle 7"/>
          <p:cNvSpPr>
            <a:spLocks noChangeArrowheads="1"/>
          </p:cNvSpPr>
          <p:nvPr/>
        </p:nvSpPr>
        <p:spPr bwMode="auto">
          <a:xfrm>
            <a:off x="539750" y="6106319"/>
            <a:ext cx="59626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chemeClr val="tx2"/>
                </a:solidFill>
              </a:rPr>
              <a:t>敬词有③④⑥⑦⑨　谦词有①②⑤⑧</a:t>
            </a:r>
            <a:r>
              <a:rPr lang="zh-CN" altLang="en-US" b="1" dirty="0"/>
              <a:t> </a:t>
            </a:r>
            <a:endParaRPr lang="zh-CN" altLang="en-US" b="1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796" grpId="0"/>
      <p:bldP spid="289797" grpId="0"/>
      <p:bldP spid="289798" grpId="0"/>
      <p:bldP spid="28979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381000" y="990600"/>
            <a:ext cx="8382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期日中，过中不至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说明陈太丘的朋友是个怎样的人？</a:t>
            </a:r>
            <a:endParaRPr kumimoji="1" lang="zh-CN" altLang="en-US" sz="3200" b="1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971550" y="2205038"/>
            <a:ext cx="6934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是个不守信用，没有时间观念的人</a:t>
            </a:r>
            <a:endParaRPr kumimoji="1"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1606" name="Text Box 6"/>
          <p:cNvSpPr txBox="1">
            <a:spLocks noChangeArrowheads="1"/>
          </p:cNvSpPr>
          <p:nvPr/>
        </p:nvSpPr>
        <p:spPr bwMode="auto">
          <a:xfrm>
            <a:off x="395288" y="3573463"/>
            <a:ext cx="8382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日中不至，则是无信；对子骂父，则是无礼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kumimoji="1"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1607" name="Text Box 7"/>
          <p:cNvSpPr txBox="1">
            <a:spLocks noChangeArrowheads="1"/>
          </p:cNvSpPr>
          <p:nvPr/>
        </p:nvSpPr>
        <p:spPr bwMode="auto">
          <a:xfrm>
            <a:off x="609600" y="2971800"/>
            <a:ext cx="7707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、元方指出了父亲友人的哪两个错误？</a:t>
            </a:r>
            <a:endParaRPr kumimoji="1" lang="zh-CN" altLang="en-US" sz="3200" b="1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1608" name="Text Box 8"/>
          <p:cNvSpPr txBox="1">
            <a:spLocks noChangeArrowheads="1"/>
          </p:cNvSpPr>
          <p:nvPr/>
        </p:nvSpPr>
        <p:spPr bwMode="auto">
          <a:xfrm>
            <a:off x="685800" y="4267200"/>
            <a:ext cx="7467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、陈元方是一个怎样的人？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81609" name="Text Box 9"/>
          <p:cNvSpPr txBox="1">
            <a:spLocks noChangeArrowheads="1"/>
          </p:cNvSpPr>
          <p:nvPr/>
        </p:nvSpPr>
        <p:spPr bwMode="auto">
          <a:xfrm>
            <a:off x="755650" y="4868863"/>
            <a:ext cx="79248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聪明、勇敢、明理    </a:t>
            </a: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（或）：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懂礼识仪，机智聪明，刚正不阿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1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1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4" grpId="0" autoUpdateAnimBg="0"/>
      <p:bldP spid="281605" grpId="0" autoUpdateAnimBg="0"/>
      <p:bldP spid="281606" grpId="0" autoUpdateAnimBg="0"/>
      <p:bldP spid="281607" grpId="0" autoUpdateAnimBg="0"/>
      <p:bldP spid="281608" grpId="0" autoUpdateAnimBg="0"/>
      <p:bldP spid="281609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468313" y="1052513"/>
            <a:ext cx="7991475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</a:rPr>
              <a:t>5</a:t>
            </a:r>
            <a:r>
              <a:rPr lang="zh-CN" altLang="en-US" sz="3600" b="1">
                <a:solidFill>
                  <a:srgbClr val="000000"/>
                </a:solidFill>
              </a:rPr>
              <a:t>、元方“</a:t>
            </a:r>
            <a:r>
              <a:rPr lang="zh-CN" altLang="en-US" sz="3600" b="1">
                <a:solidFill>
                  <a:srgbClr val="0000FF"/>
                </a:solidFill>
              </a:rPr>
              <a:t>入门不顾</a:t>
            </a:r>
            <a:r>
              <a:rPr lang="zh-CN" altLang="en-US" sz="3600" b="1">
                <a:solidFill>
                  <a:srgbClr val="000000"/>
                </a:solidFill>
              </a:rPr>
              <a:t>”是否失礼？说说你的看法。</a:t>
            </a:r>
            <a:endParaRPr lang="zh-CN" altLang="en-US" sz="3600" b="1">
              <a:solidFill>
                <a:srgbClr val="000000"/>
              </a:solidFill>
            </a:endParaRPr>
          </a:p>
        </p:txBody>
      </p:sp>
      <p:pic>
        <p:nvPicPr>
          <p:cNvPr id="47107" name="Picture 3" descr="沟沟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467725" y="5805488"/>
            <a:ext cx="676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1116013" y="2636838"/>
            <a:ext cx="7345362" cy="22891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元方对粗俗的友人“入门不顾”流露了小孩子性格直率，好恶情感易外露的特点，体现了他懂礼识仪，机智聪明，刚正不阿的性格特征。 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536" y="836712"/>
            <a:ext cx="8497887" cy="1143000"/>
          </a:xfrm>
        </p:spPr>
        <p:txBody>
          <a:bodyPr/>
          <a:lstStyle/>
          <a:p>
            <a:pPr eaLnBrk="1" hangingPunct="1"/>
            <a:r>
              <a:rPr lang="zh-CN" altLang="en-US" sz="4800" dirty="0" smtClean="0">
                <a:ea typeface="华文彩云" pitchFamily="2" charset="-122"/>
              </a:rPr>
              <a:t>作者写此文，意图是什么？</a:t>
            </a:r>
            <a:endParaRPr lang="zh-CN" altLang="en-US" sz="4800" dirty="0" smtClean="0">
              <a:ea typeface="华文彩云" pitchFamily="2" charset="-122"/>
            </a:endParaRPr>
          </a:p>
        </p:txBody>
      </p:sp>
      <p:sp>
        <p:nvSpPr>
          <p:cNvPr id="2918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11560" y="2060848"/>
            <a:ext cx="7724775" cy="2319337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zh-CN" altLang="en-US" sz="4400" dirty="0" smtClean="0">
                <a:ea typeface="华文新魏" pitchFamily="2" charset="-122"/>
              </a:rPr>
              <a:t>借元方责客之语，说明“信”和“礼”的重要性。</a:t>
            </a:r>
            <a:endParaRPr lang="zh-CN" altLang="en-US" sz="4400" dirty="0" smtClean="0">
              <a:ea typeface="华文新魏" pitchFamily="2" charset="-122"/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zh-CN" altLang="en-US" sz="4400" dirty="0" smtClean="0">
                <a:ea typeface="华文新魏" pitchFamily="2" charset="-122"/>
              </a:rPr>
              <a:t>也赞扬元方的聪敏。</a:t>
            </a:r>
            <a:endParaRPr lang="zh-CN" altLang="en-US" sz="4400" dirty="0" smtClean="0">
              <a:ea typeface="华文新魏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1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91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autoUpdateAnimBg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001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7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、元方斥责“友人”无信，令你想起我们学过的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《&lt;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论语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&gt;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十则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的哪句话？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3653" name="Text Box 5"/>
          <p:cNvSpPr txBox="1">
            <a:spLocks noChangeArrowheads="1"/>
          </p:cNvSpPr>
          <p:nvPr/>
        </p:nvSpPr>
        <p:spPr bwMode="auto">
          <a:xfrm>
            <a:off x="609600" y="2209800"/>
            <a:ext cx="7010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与朋友交而不信乎？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3654" name="Text Box 6"/>
          <p:cNvSpPr txBox="1">
            <a:spLocks noChangeArrowheads="1"/>
          </p:cNvSpPr>
          <p:nvPr/>
        </p:nvSpPr>
        <p:spPr bwMode="auto">
          <a:xfrm>
            <a:off x="304800" y="2971800"/>
            <a:ext cx="84439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8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、你从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陈太丘与友期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中得到什么启示？ 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685800" y="3733800"/>
            <a:ext cx="708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做人要讲信用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3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3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2" grpId="0" autoUpdateAnimBg="0"/>
      <p:bldP spid="283653" grpId="0" autoUpdateAnimBg="0"/>
      <p:bldP spid="283654" grpId="0" autoUpdateAnimBg="0"/>
      <p:bldP spid="283655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755650" y="2208213"/>
            <a:ext cx="7920038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tabLst>
                <a:tab pos="266700" algn="l"/>
              </a:tabLst>
            </a:pPr>
            <a:r>
              <a:rPr lang="en-US" altLang="zh-CN" sz="3200" b="1">
                <a:solidFill>
                  <a:srgbClr val="990000"/>
                </a:solidFill>
              </a:rPr>
              <a:t>    </a:t>
            </a:r>
            <a:r>
              <a:rPr lang="zh-CN" altLang="en-US" sz="4000" b="1">
                <a:solidFill>
                  <a:srgbClr val="3333CC"/>
                </a:solidFill>
              </a:rPr>
              <a:t>全文以寥寥数笔，就将当时的环境和一个生动的人物形象展现在我们面前。作者能做到这一点，关键在于他使用一些</a:t>
            </a:r>
            <a:r>
              <a:rPr lang="zh-CN" altLang="en-US" sz="4000" b="1">
                <a:solidFill>
                  <a:srgbClr val="FF3300"/>
                </a:solidFill>
              </a:rPr>
              <a:t>非常形象地比喻</a:t>
            </a:r>
            <a:r>
              <a:rPr lang="zh-CN" altLang="en-US" sz="4000" b="1">
                <a:solidFill>
                  <a:srgbClr val="3333CC"/>
                </a:solidFill>
              </a:rPr>
              <a:t>，</a:t>
            </a:r>
            <a:r>
              <a:rPr lang="zh-CN" altLang="en-US" sz="4000" b="1">
                <a:solidFill>
                  <a:srgbClr val="FF3300"/>
                </a:solidFill>
              </a:rPr>
              <a:t>凝练生动的语言</a:t>
            </a:r>
            <a:r>
              <a:rPr lang="zh-CN" altLang="en-US" sz="4000" b="1">
                <a:solidFill>
                  <a:srgbClr val="3333CC"/>
                </a:solidFill>
              </a:rPr>
              <a:t>，点出了人物与环境的特点，使之跃然纸上。</a:t>
            </a:r>
            <a:endParaRPr lang="zh-CN" altLang="en-US" sz="4000" b="1">
              <a:solidFill>
                <a:srgbClr val="3333CC"/>
              </a:solidFill>
            </a:endParaRPr>
          </a:p>
        </p:txBody>
      </p:sp>
      <p:sp>
        <p:nvSpPr>
          <p:cNvPr id="50179" name="WordArt 3"/>
          <p:cNvSpPr>
            <a:spLocks noChangeArrowheads="1" noChangeShapeType="1" noTextEdit="1"/>
          </p:cNvSpPr>
          <p:nvPr/>
        </p:nvSpPr>
        <p:spPr bwMode="auto">
          <a:xfrm>
            <a:off x="539552" y="476672"/>
            <a:ext cx="2663825" cy="16557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00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 kern="10" dirty="0">
              <a:ln w="9525">
                <a:solidFill>
                  <a:srgbClr val="FF00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331640" y="1124744"/>
            <a:ext cx="7128817" cy="550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dirty="0">
                <a:solidFill>
                  <a:srgbClr val="006666"/>
                </a:solidFill>
                <a:ea typeface="华文行楷" pitchFamily="2" charset="-122"/>
              </a:rPr>
              <a:t>作业：</a:t>
            </a:r>
            <a:endParaRPr lang="zh-CN" altLang="en-US" sz="7200" dirty="0">
              <a:solidFill>
                <a:srgbClr val="006666"/>
              </a:solidFill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１、将文中重点字词的翻译总结到笔记本上。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２、熟读基础上背诵两篇短文。</a:t>
            </a:r>
            <a:endParaRPr lang="zh-CN" altLang="en-US" sz="40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000" b="1" dirty="0">
              <a:solidFill>
                <a:srgbClr val="FF7C8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gs2004281840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539750" y="1557338"/>
            <a:ext cx="8064500" cy="393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/>
              <a:t>       </a:t>
            </a:r>
            <a:r>
              <a:rPr lang="en-US" altLang="zh-CN" sz="3600" b="1">
                <a:solidFill>
                  <a:srgbClr val="990000"/>
                </a:solidFill>
              </a:rPr>
              <a:t>《</a:t>
            </a:r>
            <a:r>
              <a:rPr lang="zh-CN" altLang="en-US" sz="3600" b="1">
                <a:solidFill>
                  <a:srgbClr val="990000"/>
                </a:solidFill>
              </a:rPr>
              <a:t>世说新语</a:t>
            </a:r>
            <a:r>
              <a:rPr lang="en-US" altLang="zh-CN" sz="3600" b="1">
                <a:solidFill>
                  <a:srgbClr val="990000"/>
                </a:solidFill>
              </a:rPr>
              <a:t>》</a:t>
            </a:r>
            <a:r>
              <a:rPr lang="zh-CN" altLang="en-US" sz="3600" b="1">
                <a:solidFill>
                  <a:srgbClr val="990000"/>
                </a:solidFill>
              </a:rPr>
              <a:t>是一部以汉末、魏、晋士人生活为题材的小说，是我国魏晋南北朝时期“</a:t>
            </a:r>
            <a:r>
              <a:rPr lang="zh-CN" altLang="en-US" sz="3600" b="1">
                <a:solidFill>
                  <a:srgbClr val="003399"/>
                </a:solidFill>
              </a:rPr>
              <a:t>志人小说</a:t>
            </a:r>
            <a:r>
              <a:rPr lang="zh-CN" altLang="en-US" sz="3600" b="1">
                <a:solidFill>
                  <a:srgbClr val="990000"/>
                </a:solidFill>
              </a:rPr>
              <a:t>”的代表作。编撰者是</a:t>
            </a:r>
            <a:r>
              <a:rPr lang="zh-CN" altLang="en-US" sz="3600" b="1">
                <a:solidFill>
                  <a:srgbClr val="003399"/>
                </a:solidFill>
              </a:rPr>
              <a:t>刘义庆。</a:t>
            </a:r>
            <a:r>
              <a:rPr lang="zh-CN" altLang="en-US" sz="3600" b="1">
                <a:solidFill>
                  <a:schemeClr val="hlink"/>
                </a:solidFill>
              </a:rPr>
              <a:t>南朝宋彭城（江苏徐州）人。</a:t>
            </a:r>
            <a:endParaRPr lang="zh-CN" altLang="en-US" sz="3600" b="1">
              <a:solidFill>
                <a:schemeClr val="hlink"/>
              </a:solidFill>
            </a:endParaRPr>
          </a:p>
          <a:p>
            <a:r>
              <a:rPr lang="zh-CN" altLang="en-US" sz="3600" b="1">
                <a:solidFill>
                  <a:srgbClr val="990000"/>
                </a:solidFill>
              </a:rPr>
              <a:t>       “志”是记的意思。“志人小说”主要是记述人物言行事迹。</a:t>
            </a:r>
            <a:r>
              <a:rPr lang="zh-CN" altLang="en-US" sz="3600" b="1"/>
              <a:t>　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764704"/>
            <a:ext cx="8540750" cy="782638"/>
          </a:xfrm>
        </p:spPr>
        <p:txBody>
          <a:bodyPr/>
          <a:lstStyle/>
          <a:p>
            <a:pPr algn="l" eaLnBrk="1" hangingPunct="1"/>
            <a:r>
              <a:rPr lang="zh-CN" altLang="en-US" sz="4000" dirty="0" smtClean="0"/>
              <a:t>课后作业：</a:t>
            </a:r>
            <a:endParaRPr lang="zh-CN" altLang="en-US" sz="4000" dirty="0" smtClean="0"/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388" y="1556792"/>
            <a:ext cx="8964612" cy="496855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400" b="1" dirty="0" smtClean="0"/>
              <a:t>1.</a:t>
            </a:r>
            <a:r>
              <a:rPr lang="zh-CN" altLang="en-US" sz="2400" b="1" u="sng" dirty="0" smtClean="0"/>
              <a:t>俄</a:t>
            </a:r>
            <a:r>
              <a:rPr lang="zh-CN" altLang="en-US" sz="2400" b="1" dirty="0" smtClean="0"/>
              <a:t>而雪骤，公</a:t>
            </a:r>
            <a:r>
              <a:rPr lang="zh-CN" altLang="en-US" sz="2400" b="1" u="sng" dirty="0" smtClean="0"/>
              <a:t>欣然</a:t>
            </a:r>
            <a:r>
              <a:rPr lang="zh-CN" altLang="en-US" sz="2400" b="1" dirty="0" smtClean="0"/>
              <a:t>曰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/>
              <a:t>   “俄”，又常与“而”“顷”诸字连用，皆片刻义。“欣然”，高兴地。然，语助，无义；或作“</a:t>
            </a:r>
            <a:r>
              <a:rPr lang="en-US" altLang="zh-CN" sz="2400" b="1" dirty="0" smtClean="0"/>
              <a:t>……</a:t>
            </a:r>
            <a:r>
              <a:rPr lang="zh-CN" altLang="en-US" sz="2400" b="1" dirty="0" smtClean="0"/>
              <a:t>的样子”。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撒盐空中差可</a:t>
            </a:r>
            <a:r>
              <a:rPr lang="zh-CN" altLang="en-US" sz="2400" b="1" u="sng" dirty="0" smtClean="0"/>
              <a:t>拟</a:t>
            </a:r>
            <a:r>
              <a:rPr lang="zh-CN" altLang="en-US" sz="2400" b="1" dirty="0" smtClean="0"/>
              <a:t>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/>
              <a:t>   “拟”，比、比拟。这是古义。唐以后才有准备、打算义，如“比拟好心来送喜”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/>
              <a:t>唐代民歌</a:t>
            </a:r>
            <a:r>
              <a:rPr lang="en-US" altLang="zh-CN" sz="2400" b="1" dirty="0" smtClean="0"/>
              <a:t>)</a:t>
            </a:r>
            <a:r>
              <a:rPr lang="zh-CN" altLang="en-US" sz="2400" b="1" dirty="0" smtClean="0"/>
              <a:t>，“也拟泛轻舟”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/>
              <a:t>宋李清照词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武陵春</a:t>
            </a:r>
            <a:r>
              <a:rPr lang="en-US" altLang="zh-CN" sz="2400" b="1" dirty="0" smtClean="0"/>
              <a:t>》)</a:t>
            </a:r>
            <a:r>
              <a:rPr lang="zh-CN" altLang="en-US" sz="2400" b="1" dirty="0" smtClean="0"/>
              <a:t>。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CN" sz="2400" b="1" dirty="0" smtClean="0"/>
              <a:t>3.</a:t>
            </a:r>
            <a:r>
              <a:rPr lang="zh-CN" altLang="en-US" sz="2400" b="1" u="sng" dirty="0" smtClean="0"/>
              <a:t>未若</a:t>
            </a:r>
            <a:r>
              <a:rPr lang="zh-CN" altLang="en-US" sz="2400" b="1" dirty="0" smtClean="0"/>
              <a:t>柳絮因风起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/>
              <a:t>    “未若”，比不上。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CN" sz="2400" b="1" dirty="0" smtClean="0"/>
              <a:t>4.</a:t>
            </a:r>
            <a:r>
              <a:rPr lang="zh-CN" altLang="en-US" sz="2400" b="1" dirty="0" smtClean="0"/>
              <a:t>太丘舍去，去后</a:t>
            </a:r>
            <a:r>
              <a:rPr lang="zh-CN" altLang="en-US" sz="2400" b="1" u="sng" dirty="0" smtClean="0"/>
              <a:t>乃</a:t>
            </a:r>
            <a:r>
              <a:rPr lang="zh-CN" altLang="en-US" sz="2400" b="1" dirty="0" smtClean="0"/>
              <a:t>至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/>
              <a:t>   “乃”，这里是“才”的意思。按：此字用法较多，学生刚接触文言文，切忌多讲，碰上一种说一种最好。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en-US" altLang="zh-CN" sz="2400" b="1" dirty="0" smtClean="0"/>
              <a:t>5.</a:t>
            </a:r>
            <a:r>
              <a:rPr lang="zh-CN" altLang="en-US" sz="2400" b="1" dirty="0" smtClean="0"/>
              <a:t>与人</a:t>
            </a:r>
            <a:r>
              <a:rPr lang="zh-CN" altLang="en-US" sz="2400" b="1" u="sng" dirty="0" smtClean="0"/>
              <a:t>期</a:t>
            </a:r>
            <a:r>
              <a:rPr lang="zh-CN" altLang="en-US" sz="2400" b="1" dirty="0" smtClean="0"/>
              <a:t>行，相</a:t>
            </a:r>
            <a:r>
              <a:rPr lang="zh-CN" altLang="en-US" sz="2400" b="1" u="sng" dirty="0" smtClean="0"/>
              <a:t>委</a:t>
            </a:r>
            <a:r>
              <a:rPr lang="zh-CN" altLang="en-US" sz="2400" b="1" dirty="0" smtClean="0"/>
              <a:t>而去 </a:t>
            </a:r>
            <a:endParaRPr lang="zh-CN" altLang="en-US" sz="24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/>
              <a:t>   “期”，约会、约定。“委”，舍弃。 </a:t>
            </a:r>
            <a:endParaRPr lang="zh-CN" altLang="en-US" sz="2400" b="1" dirty="0" smtClean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533400" y="0"/>
            <a:ext cx="5184775" cy="1981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隶书"/>
              </a:rPr>
              <a:t>看谁的记忆力好：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隶书"/>
            </a:endParaRP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1079500" y="2286000"/>
            <a:ext cx="8316913" cy="3749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《</a:t>
            </a:r>
            <a:r>
              <a:rPr kumimoji="1" lang="zh-CN" altLang="en-US" sz="4000" b="1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世说新语</a:t>
            </a:r>
            <a:r>
              <a:rPr kumimoji="1" lang="en-US" altLang="zh-CN" sz="4000" b="1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kumimoji="1" lang="zh-CN" altLang="en-US" sz="4000" b="1">
                <a:solidFill>
                  <a:schemeClr val="tx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是（      ）（朝代）的（        ）组织一批文人编写的。是六朝（       ）的代表作，古代小说所记大多是传闻、轶事，以短篇为主，在写法上一般都是（         ）。</a:t>
            </a:r>
            <a:endParaRPr kumimoji="1" lang="zh-CN" altLang="en-US" sz="4000" b="1">
              <a:solidFill>
                <a:schemeClr val="tx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3957" name="Text Box 5"/>
          <p:cNvSpPr txBox="1">
            <a:spLocks noChangeArrowheads="1"/>
          </p:cNvSpPr>
          <p:nvPr/>
        </p:nvSpPr>
        <p:spPr bwMode="auto">
          <a:xfrm>
            <a:off x="6227763" y="2276475"/>
            <a:ext cx="1905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南朝宋</a:t>
            </a:r>
            <a:endParaRPr kumimoji="1"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253958" name="Text Box 6"/>
          <p:cNvSpPr txBox="1">
            <a:spLocks noChangeArrowheads="1"/>
          </p:cNvSpPr>
          <p:nvPr/>
        </p:nvSpPr>
        <p:spPr bwMode="auto">
          <a:xfrm>
            <a:off x="4427538" y="2852738"/>
            <a:ext cx="1752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刘义庆</a:t>
            </a:r>
            <a:endParaRPr kumimoji="1" lang="zh-CN" altLang="en-US" sz="4000" b="1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3959" name="Text Box 7"/>
          <p:cNvSpPr txBox="1">
            <a:spLocks noChangeArrowheads="1"/>
          </p:cNvSpPr>
          <p:nvPr/>
        </p:nvSpPr>
        <p:spPr bwMode="auto">
          <a:xfrm>
            <a:off x="6156325" y="3500438"/>
            <a:ext cx="22860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志人小说</a:t>
            </a:r>
            <a:endParaRPr kumimoji="1" lang="zh-CN" altLang="en-US" sz="3600" b="1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3960" name="Text Box 8"/>
          <p:cNvSpPr txBox="1">
            <a:spLocks noChangeArrowheads="1"/>
          </p:cNvSpPr>
          <p:nvPr/>
        </p:nvSpPr>
        <p:spPr bwMode="auto">
          <a:xfrm>
            <a:off x="2700338" y="5373688"/>
            <a:ext cx="251460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直叙其事</a:t>
            </a:r>
            <a:endParaRPr kumimoji="1" lang="zh-CN" altLang="en-US" sz="3600" b="1">
              <a:solidFill>
                <a:srgbClr val="FF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6191250" y="908050"/>
            <a:ext cx="2413000" cy="7016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latin typeface="Times New Roman" panose="02020603050405020304" pitchFamily="18" charset="0"/>
              </a:rPr>
              <a:t>第一回合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6" grpId="0" autoUpdateAnimBg="0"/>
      <p:bldP spid="253957" grpId="0" autoUpdateAnimBg="0"/>
      <p:bldP spid="253958" grpId="0" autoUpdateAnimBg="0"/>
      <p:bldP spid="253959" grpId="0" autoUpdateAnimBg="0"/>
      <p:bldP spid="253960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0" y="692696"/>
            <a:ext cx="939641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003300"/>
                </a:solidFill>
                <a:latin typeface="方正粗倩_GBK" pitchFamily="65" charset="-122"/>
                <a:ea typeface="方正粗倩_GBK" pitchFamily="65" charset="-122"/>
              </a:rPr>
              <a:t>     </a:t>
            </a:r>
            <a:r>
              <a:rPr lang="zh-CN" altLang="en-US" sz="4400" dirty="0">
                <a:solidFill>
                  <a:srgbClr val="003300"/>
                </a:solidFill>
                <a:latin typeface="方正粗倩_GBK" pitchFamily="65" charset="-122"/>
                <a:ea typeface="方正粗倩_GBK" pitchFamily="65" charset="-122"/>
              </a:rPr>
              <a:t>找出本文的</a:t>
            </a:r>
            <a:r>
              <a:rPr lang="zh-CN" altLang="en-US" sz="4400" dirty="0">
                <a:solidFill>
                  <a:srgbClr val="800000"/>
                </a:solidFill>
                <a:latin typeface="方正粗倩_GBK" pitchFamily="65" charset="-122"/>
                <a:ea typeface="方正粗倩_GBK" pitchFamily="65" charset="-122"/>
              </a:rPr>
              <a:t>古今异义字</a:t>
            </a:r>
            <a:endParaRPr lang="zh-CN" altLang="en-US" sz="4400" dirty="0">
              <a:solidFill>
                <a:srgbClr val="800000"/>
              </a:solidFill>
              <a:latin typeface="方正粗倩_GBK" pitchFamily="65" charset="-122"/>
              <a:ea typeface="方正粗倩_GBK" pitchFamily="65" charset="-122"/>
            </a:endParaRPr>
          </a:p>
        </p:txBody>
      </p:sp>
      <p:grpSp>
        <p:nvGrpSpPr>
          <p:cNvPr id="54275" name="Group 3"/>
          <p:cNvGrpSpPr/>
          <p:nvPr/>
        </p:nvGrpSpPr>
        <p:grpSpPr bwMode="auto">
          <a:xfrm>
            <a:off x="304800" y="2057400"/>
            <a:ext cx="8610600" cy="3733800"/>
            <a:chOff x="288" y="1344"/>
            <a:chExt cx="5232" cy="1632"/>
          </a:xfrm>
        </p:grpSpPr>
        <p:sp>
          <p:nvSpPr>
            <p:cNvPr id="54291" name="Line 4"/>
            <p:cNvSpPr>
              <a:spLocks noChangeShapeType="1"/>
            </p:cNvSpPr>
            <p:nvPr/>
          </p:nvSpPr>
          <p:spPr bwMode="auto">
            <a:xfrm>
              <a:off x="288" y="1344"/>
              <a:ext cx="52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2" name="Line 5"/>
            <p:cNvSpPr>
              <a:spLocks noChangeShapeType="1"/>
            </p:cNvSpPr>
            <p:nvPr/>
          </p:nvSpPr>
          <p:spPr bwMode="auto">
            <a:xfrm>
              <a:off x="288" y="1872"/>
              <a:ext cx="52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3" name="Line 6"/>
            <p:cNvSpPr>
              <a:spLocks noChangeShapeType="1"/>
            </p:cNvSpPr>
            <p:nvPr/>
          </p:nvSpPr>
          <p:spPr bwMode="auto">
            <a:xfrm>
              <a:off x="288" y="2976"/>
              <a:ext cx="52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4" name="Line 7"/>
            <p:cNvSpPr>
              <a:spLocks noChangeShapeType="1"/>
            </p:cNvSpPr>
            <p:nvPr/>
          </p:nvSpPr>
          <p:spPr bwMode="auto">
            <a:xfrm>
              <a:off x="288" y="2400"/>
              <a:ext cx="52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5" name="Line 8"/>
            <p:cNvSpPr>
              <a:spLocks noChangeShapeType="1"/>
            </p:cNvSpPr>
            <p:nvPr/>
          </p:nvSpPr>
          <p:spPr bwMode="auto">
            <a:xfrm>
              <a:off x="288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6" name="Line 9"/>
            <p:cNvSpPr>
              <a:spLocks noChangeShapeType="1"/>
            </p:cNvSpPr>
            <p:nvPr/>
          </p:nvSpPr>
          <p:spPr bwMode="auto">
            <a:xfrm>
              <a:off x="2592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7" name="Line 10"/>
            <p:cNvSpPr>
              <a:spLocks noChangeShapeType="1"/>
            </p:cNvSpPr>
            <p:nvPr/>
          </p:nvSpPr>
          <p:spPr bwMode="auto">
            <a:xfrm>
              <a:off x="3360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8" name="Line 11"/>
            <p:cNvSpPr>
              <a:spLocks noChangeShapeType="1"/>
            </p:cNvSpPr>
            <p:nvPr/>
          </p:nvSpPr>
          <p:spPr bwMode="auto">
            <a:xfrm>
              <a:off x="4128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99" name="Line 12"/>
            <p:cNvSpPr>
              <a:spLocks noChangeShapeType="1"/>
            </p:cNvSpPr>
            <p:nvPr/>
          </p:nvSpPr>
          <p:spPr bwMode="auto">
            <a:xfrm>
              <a:off x="4848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0" name="Line 13"/>
            <p:cNvSpPr>
              <a:spLocks noChangeShapeType="1"/>
            </p:cNvSpPr>
            <p:nvPr/>
          </p:nvSpPr>
          <p:spPr bwMode="auto">
            <a:xfrm>
              <a:off x="5520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1" name="Line 14"/>
            <p:cNvSpPr>
              <a:spLocks noChangeShapeType="1"/>
            </p:cNvSpPr>
            <p:nvPr/>
          </p:nvSpPr>
          <p:spPr bwMode="auto">
            <a:xfrm>
              <a:off x="1776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02" name="Line 15"/>
            <p:cNvSpPr>
              <a:spLocks noChangeShapeType="1"/>
            </p:cNvSpPr>
            <p:nvPr/>
          </p:nvSpPr>
          <p:spPr bwMode="auto">
            <a:xfrm>
              <a:off x="1008" y="1344"/>
              <a:ext cx="0" cy="16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276" name="Text Box 16"/>
          <p:cNvSpPr txBox="1">
            <a:spLocks noChangeArrowheads="1"/>
          </p:cNvSpPr>
          <p:nvPr/>
        </p:nvSpPr>
        <p:spPr bwMode="auto">
          <a:xfrm>
            <a:off x="381000" y="3581400"/>
            <a:ext cx="1371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古义</a:t>
            </a:r>
            <a:endParaRPr lang="zh-CN" altLang="en-US" sz="3200" b="1"/>
          </a:p>
        </p:txBody>
      </p:sp>
      <p:sp>
        <p:nvSpPr>
          <p:cNvPr id="54277" name="Text Box 17"/>
          <p:cNvSpPr txBox="1">
            <a:spLocks noChangeArrowheads="1"/>
          </p:cNvSpPr>
          <p:nvPr/>
        </p:nvSpPr>
        <p:spPr bwMode="auto">
          <a:xfrm>
            <a:off x="381000" y="4800600"/>
            <a:ext cx="1371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今义</a:t>
            </a:r>
            <a:endParaRPr lang="zh-CN" altLang="en-US" sz="3200" b="1"/>
          </a:p>
        </p:txBody>
      </p:sp>
      <p:sp>
        <p:nvSpPr>
          <p:cNvPr id="54278" name="Text Box 18"/>
          <p:cNvSpPr txBox="1">
            <a:spLocks noChangeArrowheads="1"/>
          </p:cNvSpPr>
          <p:nvPr/>
        </p:nvSpPr>
        <p:spPr bwMode="auto">
          <a:xfrm>
            <a:off x="1476375" y="2349500"/>
            <a:ext cx="76676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儿女 </a:t>
            </a:r>
            <a:r>
              <a:rPr lang="zh-TW" altLang="en-US" sz="3600" b="1">
                <a:solidFill>
                  <a:srgbClr val="800000"/>
                </a:solidFill>
                <a:latin typeface="华文细黑" pitchFamily="2" charset="-122"/>
                <a:ea typeface="PMingLiU" panose="02020300000000000000" pitchFamily="18" charset="-120"/>
              </a:rPr>
              <a:t>  </a:t>
            </a: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 文义   </a:t>
            </a:r>
            <a:r>
              <a:rPr lang="zh-TW" altLang="en-US" sz="3600" b="1">
                <a:solidFill>
                  <a:srgbClr val="800000"/>
                </a:solidFill>
                <a:latin typeface="华文细黑" pitchFamily="2" charset="-122"/>
                <a:ea typeface="PMingLiU" panose="02020300000000000000" pitchFamily="18" charset="-120"/>
              </a:rPr>
              <a:t>  </a:t>
            </a: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因   </a:t>
            </a:r>
            <a:r>
              <a:rPr lang="zh-TW" altLang="en-US" sz="3600" b="1">
                <a:solidFill>
                  <a:srgbClr val="800000"/>
                </a:solidFill>
                <a:latin typeface="华文细黑" pitchFamily="2" charset="-122"/>
                <a:ea typeface="PMingLiU" panose="02020300000000000000" pitchFamily="18" charset="-120"/>
              </a:rPr>
              <a:t>      </a:t>
            </a: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去   </a:t>
            </a:r>
            <a:r>
              <a:rPr lang="zh-TW" altLang="en-US" sz="3600" b="1">
                <a:solidFill>
                  <a:srgbClr val="800000"/>
                </a:solidFill>
                <a:latin typeface="华文细黑" pitchFamily="2" charset="-122"/>
                <a:ea typeface="PMingLiU" panose="02020300000000000000" pitchFamily="18" charset="-120"/>
              </a:rPr>
              <a:t>  </a:t>
            </a: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 委  </a:t>
            </a:r>
            <a:r>
              <a:rPr lang="zh-TW" altLang="en-US" sz="3600" b="1">
                <a:solidFill>
                  <a:srgbClr val="800000"/>
                </a:solidFill>
                <a:latin typeface="华文细黑" pitchFamily="2" charset="-122"/>
                <a:ea typeface="PMingLiU" panose="02020300000000000000" pitchFamily="18" charset="-120"/>
              </a:rPr>
              <a:t> </a:t>
            </a:r>
            <a:r>
              <a:rPr lang="zh-CN" altLang="en-US" sz="3600" b="1">
                <a:solidFill>
                  <a:srgbClr val="800000"/>
                </a:solidFill>
                <a:latin typeface="华文细黑" pitchFamily="2" charset="-122"/>
                <a:ea typeface="华文细黑" pitchFamily="2" charset="-122"/>
              </a:rPr>
              <a:t>不顾</a:t>
            </a:r>
            <a:endParaRPr lang="zh-CN" altLang="en-US" sz="3600" b="1">
              <a:solidFill>
                <a:srgbClr val="8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8547" name="Text Box 19"/>
          <p:cNvSpPr txBox="1">
            <a:spLocks noChangeArrowheads="1"/>
          </p:cNvSpPr>
          <p:nvPr/>
        </p:nvSpPr>
        <p:spPr bwMode="auto">
          <a:xfrm>
            <a:off x="1447800" y="3505200"/>
            <a:ext cx="1524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家中子侄辈</a:t>
            </a:r>
            <a:endParaRPr lang="zh-CN" altLang="en-US" sz="28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48" name="Text Box 20"/>
          <p:cNvSpPr txBox="1">
            <a:spLocks noChangeArrowheads="1"/>
          </p:cNvSpPr>
          <p:nvPr/>
        </p:nvSpPr>
        <p:spPr bwMode="auto">
          <a:xfrm>
            <a:off x="1447800" y="4800600"/>
            <a:ext cx="1752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子女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49" name="Text Box 21"/>
          <p:cNvSpPr txBox="1">
            <a:spLocks noChangeArrowheads="1"/>
          </p:cNvSpPr>
          <p:nvPr/>
        </p:nvSpPr>
        <p:spPr bwMode="auto">
          <a:xfrm>
            <a:off x="2895600" y="35052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诗文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0" name="Text Box 22"/>
          <p:cNvSpPr txBox="1">
            <a:spLocks noChangeArrowheads="1"/>
          </p:cNvSpPr>
          <p:nvPr/>
        </p:nvSpPr>
        <p:spPr bwMode="auto">
          <a:xfrm>
            <a:off x="2667000" y="4876800"/>
            <a:ext cx="1752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华文隶书" pitchFamily="2" charset="-122"/>
              </a:rPr>
              <a:t>文章意思</a:t>
            </a:r>
            <a:endParaRPr lang="zh-CN" altLang="en-US" sz="24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1" name="Text Box 23"/>
          <p:cNvSpPr txBox="1">
            <a:spLocks noChangeArrowheads="1"/>
          </p:cNvSpPr>
          <p:nvPr/>
        </p:nvSpPr>
        <p:spPr bwMode="auto">
          <a:xfrm>
            <a:off x="4343400" y="3505200"/>
            <a:ext cx="106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借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2" name="Text Box 24"/>
          <p:cNvSpPr txBox="1">
            <a:spLocks noChangeArrowheads="1"/>
          </p:cNvSpPr>
          <p:nvPr/>
        </p:nvSpPr>
        <p:spPr bwMode="auto">
          <a:xfrm>
            <a:off x="4267200" y="4876800"/>
            <a:ext cx="1371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因为</a:t>
            </a:r>
            <a:endParaRPr lang="zh-CN" altLang="en-US" sz="28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3" name="Text Box 25"/>
          <p:cNvSpPr txBox="1">
            <a:spLocks noChangeArrowheads="1"/>
          </p:cNvSpPr>
          <p:nvPr/>
        </p:nvSpPr>
        <p:spPr bwMode="auto">
          <a:xfrm>
            <a:off x="5486400" y="3505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离开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4" name="Text Box 26"/>
          <p:cNvSpPr txBox="1">
            <a:spLocks noChangeArrowheads="1"/>
          </p:cNvSpPr>
          <p:nvPr/>
        </p:nvSpPr>
        <p:spPr bwMode="auto">
          <a:xfrm>
            <a:off x="5410200" y="4724400"/>
            <a:ext cx="1143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到</a:t>
            </a:r>
            <a:r>
              <a:rPr lang="en-US" altLang="zh-CN" sz="2800" b="1">
                <a:solidFill>
                  <a:srgbClr val="FF3300"/>
                </a:solidFill>
                <a:ea typeface="华文隶书" pitchFamily="2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去</a:t>
            </a:r>
            <a:endParaRPr lang="zh-CN" altLang="en-US" sz="28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5" name="Text Box 27"/>
          <p:cNvSpPr txBox="1">
            <a:spLocks noChangeArrowheads="1"/>
          </p:cNvSpPr>
          <p:nvPr/>
        </p:nvSpPr>
        <p:spPr bwMode="auto">
          <a:xfrm>
            <a:off x="6732588" y="3213100"/>
            <a:ext cx="11430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丢下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舍弃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6" name="Text Box 28"/>
          <p:cNvSpPr txBox="1">
            <a:spLocks noChangeArrowheads="1"/>
          </p:cNvSpPr>
          <p:nvPr/>
        </p:nvSpPr>
        <p:spPr bwMode="auto">
          <a:xfrm>
            <a:off x="6705600" y="48768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ea typeface="华文隶书" pitchFamily="2" charset="-122"/>
              </a:rPr>
              <a:t>委托</a:t>
            </a:r>
            <a:endParaRPr lang="zh-CN" altLang="en-US" sz="32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7" name="Text Box 29"/>
          <p:cNvSpPr txBox="1">
            <a:spLocks noChangeArrowheads="1"/>
          </p:cNvSpPr>
          <p:nvPr/>
        </p:nvSpPr>
        <p:spPr bwMode="auto">
          <a:xfrm>
            <a:off x="7772400" y="3581400"/>
            <a:ext cx="1600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不回头</a:t>
            </a:r>
            <a:endParaRPr lang="zh-CN" altLang="en-US" sz="2800" b="1">
              <a:solidFill>
                <a:srgbClr val="FF3300"/>
              </a:solidFill>
              <a:ea typeface="华文隶书" pitchFamily="2" charset="-122"/>
            </a:endParaRPr>
          </a:p>
        </p:txBody>
      </p:sp>
      <p:sp>
        <p:nvSpPr>
          <p:cNvPr id="278558" name="Text Box 30"/>
          <p:cNvSpPr txBox="1">
            <a:spLocks noChangeArrowheads="1"/>
          </p:cNvSpPr>
          <p:nvPr/>
        </p:nvSpPr>
        <p:spPr bwMode="auto">
          <a:xfrm>
            <a:off x="7696200" y="4876800"/>
            <a:ext cx="1676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ea typeface="华文隶书" pitchFamily="2" charset="-122"/>
              </a:rPr>
              <a:t>不理睬</a:t>
            </a:r>
            <a:endParaRPr lang="zh-CN" altLang="en-US" sz="2800" b="1">
              <a:solidFill>
                <a:srgbClr val="FF3300"/>
              </a:solidFill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7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8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8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8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8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8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7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500"/>
                                        <p:tgtEl>
                                          <p:spTgt spid="27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7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47" grpId="0"/>
      <p:bldP spid="278548" grpId="0"/>
      <p:bldP spid="278549" grpId="0"/>
      <p:bldP spid="278550" grpId="0"/>
      <p:bldP spid="278551" grpId="0"/>
      <p:bldP spid="278552" grpId="0"/>
      <p:bldP spid="278553" grpId="0"/>
      <p:bldP spid="278554" grpId="0"/>
      <p:bldP spid="278555" grpId="0"/>
      <p:bldP spid="278556" grpId="0"/>
      <p:bldP spid="278557" grpId="0"/>
      <p:bldP spid="27855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4980" name="WordArt 4"/>
          <p:cNvSpPr>
            <a:spLocks noChangeArrowheads="1" noChangeShapeType="1" noTextEdit="1"/>
          </p:cNvSpPr>
          <p:nvPr/>
        </p:nvSpPr>
        <p:spPr bwMode="auto">
          <a:xfrm>
            <a:off x="609600" y="1981200"/>
            <a:ext cx="7543800" cy="3733800"/>
          </a:xfrm>
          <a:prstGeom prst="rect">
            <a:avLst/>
          </a:prstGeom>
        </p:spPr>
        <p:txBody>
          <a:bodyPr wrap="none" fromWordArt="1">
            <a:prstTxWarp prst="textCascadeDown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9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翻译</a:t>
            </a:r>
            <a:r>
              <a:rPr lang="en-US" altLang="zh-CN" sz="9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-</a:t>
            </a:r>
            <a:r>
              <a:rPr lang="zh-CN" altLang="en-US" sz="9600" kern="1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大挑战</a:t>
            </a:r>
            <a:endParaRPr lang="zh-CN" altLang="en-US" sz="9600" kern="10">
              <a:ln w="9525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行楷"/>
              <a:ea typeface="华文行楷"/>
            </a:endParaRP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838200" y="1143000"/>
            <a:ext cx="2819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</a:rPr>
              <a:t>第二回合</a:t>
            </a:r>
            <a:endParaRPr kumimoji="1" lang="zh-CN" altLang="en-US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4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1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76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、俄而雪骤，公欣然曰：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“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白雪纷纷何所似？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”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381000" y="1676400"/>
            <a:ext cx="8458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不一会儿，雪下得紧了，太傅高兴地说： 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这纷纷扬扬的大雪像什么呢？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06" name="Text Box 6"/>
          <p:cNvSpPr txBox="1">
            <a:spLocks noChangeArrowheads="1"/>
          </p:cNvSpPr>
          <p:nvPr/>
        </p:nvSpPr>
        <p:spPr bwMode="auto">
          <a:xfrm>
            <a:off x="381000" y="2743200"/>
            <a:ext cx="8153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、撒盐空中差可拟。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56007" name="Text Box 7"/>
          <p:cNvSpPr txBox="1">
            <a:spLocks noChangeArrowheads="1"/>
          </p:cNvSpPr>
          <p:nvPr/>
        </p:nvSpPr>
        <p:spPr bwMode="auto">
          <a:xfrm>
            <a:off x="685800" y="3429000"/>
            <a:ext cx="7543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跟把盐撒在空中差不多。</a:t>
            </a:r>
            <a:endParaRPr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08" name="Text Box 8"/>
          <p:cNvSpPr txBox="1">
            <a:spLocks noChangeArrowheads="1"/>
          </p:cNvSpPr>
          <p:nvPr/>
        </p:nvSpPr>
        <p:spPr bwMode="auto">
          <a:xfrm>
            <a:off x="381000" y="4114800"/>
            <a:ext cx="685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、未若柳絮因风起。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09" name="Text Box 9"/>
          <p:cNvSpPr txBox="1">
            <a:spLocks noChangeArrowheads="1"/>
          </p:cNvSpPr>
          <p:nvPr/>
        </p:nvSpPr>
        <p:spPr bwMode="auto">
          <a:xfrm>
            <a:off x="381000" y="4724400"/>
            <a:ext cx="6629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不如比作柳絮随风飘起。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 autoUpdateAnimBg="0"/>
      <p:bldP spid="256005" grpId="0" autoUpdateAnimBg="0"/>
      <p:bldP spid="256006" grpId="0" autoUpdateAnimBg="0"/>
      <p:bldP spid="256007" grpId="0" autoUpdateAnimBg="0"/>
      <p:bldP spid="256008" grpId="0" autoUpdateAnimBg="0"/>
      <p:bldP spid="256009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304800" y="914400"/>
            <a:ext cx="8382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4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、陈太丘与友期行，期日中，过中不至，太丘舍去，去后乃至。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381000" y="1981200"/>
            <a:ext cx="82296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_GB2312" panose="02010609030101010101" pitchFamily="49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陈太丘跟一位朋友约定一同出门，约好正午时碰头。正午已过，不见朋友来，太丘不再等候就走了。太丘走后，那人才来。</a:t>
            </a:r>
            <a:endParaRPr lang="zh-CN" altLang="en-US" sz="32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  <p:sp>
        <p:nvSpPr>
          <p:cNvPr id="257030" name="Text Box 6"/>
          <p:cNvSpPr txBox="1">
            <a:spLocks noChangeArrowheads="1"/>
          </p:cNvSpPr>
          <p:nvPr/>
        </p:nvSpPr>
        <p:spPr bwMode="auto">
          <a:xfrm>
            <a:off x="304800" y="3657600"/>
            <a:ext cx="8534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楷体_GB2312" panose="02010609030101010101" pitchFamily="49" charset="-122"/>
              </a:rPr>
              <a:t>5</a:t>
            </a:r>
            <a:r>
              <a:rPr kumimoji="1" lang="zh-CN" altLang="en-US" sz="3200" b="1">
                <a:solidFill>
                  <a:srgbClr val="008000"/>
                </a:solidFill>
                <a:latin typeface="楷体_GB2312" panose="02010609030101010101" pitchFamily="49" charset="-122"/>
              </a:rPr>
              <a:t>、与人期行</a:t>
            </a:r>
            <a:r>
              <a:rPr kumimoji="1" lang="en-US" altLang="zh-CN" sz="3200" b="1">
                <a:solidFill>
                  <a:srgbClr val="008000"/>
                </a:solidFill>
                <a:latin typeface="楷体_GB2312" panose="02010609030101010101" pitchFamily="49" charset="-122"/>
              </a:rPr>
              <a:t>,</a:t>
            </a:r>
            <a:r>
              <a:rPr kumimoji="1" lang="zh-CN" altLang="en-US" sz="3200" b="1">
                <a:solidFill>
                  <a:srgbClr val="008000"/>
                </a:solidFill>
                <a:latin typeface="楷体_GB2312" panose="02010609030101010101" pitchFamily="49" charset="-122"/>
              </a:rPr>
              <a:t>相委而去。</a:t>
            </a:r>
            <a:endParaRPr kumimoji="1" lang="zh-CN" altLang="en-US" sz="3200" b="1">
              <a:solidFill>
                <a:srgbClr val="008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257031" name="Text Box 7"/>
          <p:cNvSpPr txBox="1">
            <a:spLocks noChangeArrowheads="1"/>
          </p:cNvSpPr>
          <p:nvPr/>
        </p:nvSpPr>
        <p:spPr bwMode="auto">
          <a:xfrm>
            <a:off x="381000" y="4343400"/>
            <a:ext cx="8458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与别人约好了一起走，却丢下别人自己走了。</a:t>
            </a:r>
            <a:endParaRPr kumimoji="1"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7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8" grpId="0" autoUpdateAnimBg="0"/>
      <p:bldP spid="257029" grpId="0" autoUpdateAnimBg="0"/>
      <p:bldP spid="257030" grpId="0" autoUpdateAnimBg="0"/>
      <p:bldP spid="257031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2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86106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6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、君与家君期日中。过中不至，则是无信；对子骂父，则是无礼。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457200" y="2057400"/>
            <a:ext cx="83820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kumimoji="1"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您和我父亲约好了正午时候一同出发。您正午不到，就是不讲信用，对儿子骂他的父亲，就是失礼。</a:t>
            </a:r>
            <a:endParaRPr kumimoji="1"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304800" y="3733800"/>
            <a:ext cx="8610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7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、友人惭，下车引之，元方入门不顾。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58055" name="Text Box 7"/>
          <p:cNvSpPr txBox="1">
            <a:spLocks noChangeArrowheads="1"/>
          </p:cNvSpPr>
          <p:nvPr/>
        </p:nvSpPr>
        <p:spPr bwMode="auto">
          <a:xfrm>
            <a:off x="533400" y="4495800"/>
            <a:ext cx="80772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ea typeface="楷体_GB2312" panose="02010609030101010101" pitchFamily="49" charset="-122"/>
              </a:rPr>
              <a:t>     </a:t>
            </a:r>
            <a:r>
              <a:rPr lang="zh-CN" altLang="en-US" sz="3200" b="1">
                <a:solidFill>
                  <a:srgbClr val="FF0000"/>
                </a:solidFill>
                <a:ea typeface="楷体_GB2312" panose="02010609030101010101" pitchFamily="49" charset="-122"/>
              </a:rPr>
              <a:t>那人感到惭愧，便从车里下来，想跟元方握手，元方连头也不回地走进了自家的大门。</a:t>
            </a:r>
            <a:endParaRPr kumimoji="1" lang="zh-CN" altLang="en-US" sz="32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2" grpId="0" autoUpdateAnimBg="0"/>
      <p:bldP spid="258053" grpId="0" autoUpdateAnimBg="0"/>
      <p:bldP spid="258054" grpId="0" autoUpdateAnimBg="0"/>
      <p:bldP spid="258055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R_03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304800" y="533400"/>
            <a:ext cx="3048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</a:rPr>
              <a:t>第三回合</a:t>
            </a:r>
            <a:endParaRPr kumimoji="1" lang="zh-CN" altLang="en-US" sz="4400">
              <a:latin typeface="Times New Roman" panose="02020603050405020304" pitchFamily="18" charset="0"/>
            </a:endParaRPr>
          </a:p>
        </p:txBody>
      </p:sp>
      <p:sp>
        <p:nvSpPr>
          <p:cNvPr id="259076" name="WordArt 4"/>
          <p:cNvSpPr>
            <a:spLocks noChangeArrowheads="1" noChangeShapeType="1" noTextEdit="1"/>
          </p:cNvSpPr>
          <p:nvPr/>
        </p:nvSpPr>
        <p:spPr bwMode="auto">
          <a:xfrm>
            <a:off x="1692275" y="2205038"/>
            <a:ext cx="4608513" cy="15827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抢答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3124200" y="5029200"/>
            <a:ext cx="34290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anose="02020603050405020304" pitchFamily="18" charset="0"/>
              </a:rPr>
              <a:t>内容理解</a:t>
            </a:r>
            <a:endParaRPr kumimoji="1" lang="zh-CN" altLang="en-US" sz="6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5" grpId="0" autoUpdateAnimBg="0"/>
      <p:bldP spid="259076" grpId="0" animBg="1"/>
      <p:bldP spid="259077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100" name="Text Box 4"/>
          <p:cNvSpPr txBox="1">
            <a:spLocks noChangeArrowheads="1"/>
          </p:cNvSpPr>
          <p:nvPr/>
        </p:nvSpPr>
        <p:spPr bwMode="auto">
          <a:xfrm>
            <a:off x="304800" y="914400"/>
            <a:ext cx="8305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</a:t>
            </a: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咏雪</a:t>
            </a: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中“寒雪”“内集”“欣然”“大笑乐”等词语营造了一种怎样的家庭气氛？</a:t>
            </a:r>
            <a:endParaRPr kumimoji="1"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0101" name="Text Box 5"/>
          <p:cNvSpPr txBox="1">
            <a:spLocks noChangeArrowheads="1"/>
          </p:cNvSpPr>
          <p:nvPr/>
        </p:nvSpPr>
        <p:spPr bwMode="auto">
          <a:xfrm>
            <a:off x="838200" y="1828800"/>
            <a:ext cx="6172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融洽、欢乐、轻松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60102" name="Text Box 6"/>
          <p:cNvSpPr txBox="1">
            <a:spLocks noChangeArrowheads="1"/>
          </p:cNvSpPr>
          <p:nvPr/>
        </p:nvSpPr>
        <p:spPr bwMode="auto">
          <a:xfrm>
            <a:off x="1295400" y="3200400"/>
            <a:ext cx="5943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古指家中的年青一代，今指子女</a:t>
            </a:r>
            <a:endParaRPr kumimoji="1"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0103" name="Text Box 7"/>
          <p:cNvSpPr txBox="1">
            <a:spLocks noChangeArrowheads="1"/>
          </p:cNvSpPr>
          <p:nvPr/>
        </p:nvSpPr>
        <p:spPr bwMode="auto">
          <a:xfrm>
            <a:off x="609600" y="4724400"/>
            <a:ext cx="4648200" cy="1544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君：有礼貌的称呼对方</a:t>
            </a:r>
            <a:endParaRPr kumimoji="1"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家君：对人称自己的父亲</a:t>
            </a:r>
            <a:endParaRPr kumimoji="1"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尊君：对别人父亲的尊称</a:t>
            </a:r>
            <a:endParaRPr kumimoji="1"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0104" name="Text Box 8"/>
          <p:cNvSpPr txBox="1">
            <a:spLocks noChangeArrowheads="1"/>
          </p:cNvSpPr>
          <p:nvPr/>
        </p:nvSpPr>
        <p:spPr bwMode="auto">
          <a:xfrm>
            <a:off x="457200" y="2362200"/>
            <a:ext cx="82296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、联系上下文，儿女的含义与今天相比有什么不同？</a:t>
            </a:r>
            <a:endParaRPr kumimoji="1" lang="zh-CN" altLang="en-US" sz="28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60105" name="Text Box 9"/>
          <p:cNvSpPr txBox="1">
            <a:spLocks noChangeArrowheads="1"/>
          </p:cNvSpPr>
          <p:nvPr/>
        </p:nvSpPr>
        <p:spPr bwMode="auto">
          <a:xfrm>
            <a:off x="457200" y="3810000"/>
            <a:ext cx="83820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、</a:t>
            </a: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陈太丘与友期</a:t>
            </a:r>
            <a:r>
              <a:rPr kumimoji="1" lang="en-US" altLang="zh-CN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r>
              <a:rPr kumimoji="1" lang="zh-CN" altLang="en-US" sz="28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中“君”“尊君”“家君”的称谓有什么不同？</a:t>
            </a:r>
            <a:endParaRPr kumimoji="1" lang="zh-CN" altLang="en-US" sz="28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0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0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0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0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0" grpId="0" autoUpdateAnimBg="0"/>
      <p:bldP spid="260101" grpId="0" autoUpdateAnimBg="0"/>
      <p:bldP spid="260102" grpId="0" autoUpdateAnimBg="0"/>
      <p:bldP spid="260103" grpId="0" autoUpdateAnimBg="0"/>
      <p:bldP spid="260104" grpId="0" autoUpdateAnimBg="0"/>
      <p:bldP spid="260105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4" name="Text Box 4"/>
          <p:cNvSpPr txBox="1">
            <a:spLocks noChangeArrowheads="1"/>
          </p:cNvSpPr>
          <p:nvPr/>
        </p:nvSpPr>
        <p:spPr bwMode="auto">
          <a:xfrm>
            <a:off x="381000" y="990600"/>
            <a:ext cx="8382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期日中，过中不至</a:t>
            </a:r>
            <a:r>
              <a:rPr kumimoji="1" lang="zh-CN" altLang="en-US" sz="32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说明陈太丘的朋友是个怎样的人？</a:t>
            </a:r>
            <a:endParaRPr kumimoji="1" lang="zh-CN" altLang="en-US" sz="3200" b="1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1125" name="Text Box 5"/>
          <p:cNvSpPr txBox="1">
            <a:spLocks noChangeArrowheads="1"/>
          </p:cNvSpPr>
          <p:nvPr/>
        </p:nvSpPr>
        <p:spPr bwMode="auto">
          <a:xfrm>
            <a:off x="914400" y="2209800"/>
            <a:ext cx="693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是个不守信用，没有时间观念的人</a:t>
            </a:r>
            <a:endParaRPr kumimoji="1"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1126" name="Text Box 6"/>
          <p:cNvSpPr txBox="1">
            <a:spLocks noChangeArrowheads="1"/>
          </p:cNvSpPr>
          <p:nvPr/>
        </p:nvSpPr>
        <p:spPr bwMode="auto">
          <a:xfrm>
            <a:off x="381000" y="3581400"/>
            <a:ext cx="838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</a:t>
            </a:r>
            <a:r>
              <a:rPr kumimoji="1"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日中不至，则是无信；对子骂父，则是无礼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”</a:t>
            </a:r>
            <a:endParaRPr kumimoji="1"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1127" name="Text Box 7"/>
          <p:cNvSpPr txBox="1">
            <a:spLocks noChangeArrowheads="1"/>
          </p:cNvSpPr>
          <p:nvPr/>
        </p:nvSpPr>
        <p:spPr bwMode="auto">
          <a:xfrm>
            <a:off x="609600" y="2971800"/>
            <a:ext cx="77073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、元方指出了父亲友人的哪两个错误？</a:t>
            </a:r>
            <a:endParaRPr kumimoji="1" lang="zh-CN" altLang="en-US" sz="3200" b="1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1128" name="Text Box 8"/>
          <p:cNvSpPr txBox="1">
            <a:spLocks noChangeArrowheads="1"/>
          </p:cNvSpPr>
          <p:nvPr/>
        </p:nvSpPr>
        <p:spPr bwMode="auto">
          <a:xfrm>
            <a:off x="685800" y="4267200"/>
            <a:ext cx="7467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kumimoji="1" lang="zh-CN" altLang="en-US" sz="3200" b="1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、陈元方是一个怎样的人？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61129" name="Text Box 9"/>
          <p:cNvSpPr txBox="1">
            <a:spLocks noChangeArrowheads="1"/>
          </p:cNvSpPr>
          <p:nvPr/>
        </p:nvSpPr>
        <p:spPr bwMode="auto">
          <a:xfrm>
            <a:off x="762000" y="5029200"/>
            <a:ext cx="7924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</a:t>
            </a:r>
            <a:r>
              <a:rPr kumimoji="1"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聪明、勇敢、明理</a:t>
            </a:r>
            <a:endParaRPr kumimoji="1"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 autoUpdateAnimBg="0"/>
      <p:bldP spid="261125" grpId="0" autoUpdateAnimBg="0"/>
      <p:bldP spid="261126" grpId="0" autoUpdateAnimBg="0"/>
      <p:bldP spid="261127" grpId="0" autoUpdateAnimBg="0"/>
      <p:bldP spid="261128" grpId="0" autoUpdateAnimBg="0"/>
      <p:bldP spid="26112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609600" y="1066800"/>
            <a:ext cx="1219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柳</a:t>
            </a:r>
            <a:r>
              <a:rPr lang="zh-CN" altLang="en-US" sz="4000" b="1">
                <a:solidFill>
                  <a:srgbClr val="FF00FF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絮</a:t>
            </a:r>
            <a:endParaRPr kumimoji="1" lang="zh-CN" altLang="en-US" sz="4000" b="1">
              <a:solidFill>
                <a:srgbClr val="FF00FF"/>
              </a:solidFill>
              <a:latin typeface="宋体" panose="02010600030101010101" pitchFamily="2" charset="-122"/>
              <a:ea typeface="楷体_GB2312" panose="02010609030101010101" pitchFamily="49" charset="-122"/>
            </a:endParaRPr>
          </a:p>
        </p:txBody>
      </p:sp>
      <p:sp>
        <p:nvSpPr>
          <p:cNvPr id="236549" name="Text Box 5"/>
          <p:cNvSpPr txBox="1">
            <a:spLocks noChangeArrowheads="1"/>
          </p:cNvSpPr>
          <p:nvPr/>
        </p:nvSpPr>
        <p:spPr bwMode="auto">
          <a:xfrm>
            <a:off x="1828800" y="1066800"/>
            <a:ext cx="838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err="1">
                <a:solidFill>
                  <a:srgbClr val="FF00FF"/>
                </a:solidFill>
              </a:rPr>
              <a:t>xù</a:t>
            </a:r>
            <a:endParaRPr lang="en-US" altLang="zh-CN" sz="4000" b="1" dirty="0">
              <a:solidFill>
                <a:srgbClr val="FF00FF"/>
              </a:solidFill>
            </a:endParaRPr>
          </a:p>
        </p:txBody>
      </p:sp>
      <p:sp>
        <p:nvSpPr>
          <p:cNvPr id="236550" name="Text Box 6"/>
          <p:cNvSpPr txBox="1">
            <a:spLocks noChangeArrowheads="1"/>
          </p:cNvSpPr>
          <p:nvPr/>
        </p:nvSpPr>
        <p:spPr bwMode="auto">
          <a:xfrm>
            <a:off x="4191000" y="1066800"/>
            <a:ext cx="838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yì</a:t>
            </a:r>
            <a:endParaRPr kumimoji="1" lang="en-US" altLang="zh-CN" sz="4000" b="1">
              <a:solidFill>
                <a:srgbClr val="FF00FF"/>
              </a:solidFill>
            </a:endParaRPr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7620000" y="1143000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FF"/>
                </a:solidFill>
              </a:rPr>
              <a:t>fǒu</a:t>
            </a:r>
            <a:endParaRPr lang="en-US" altLang="zh-CN" sz="4000" b="1">
              <a:solidFill>
                <a:srgbClr val="FF00FF"/>
              </a:solidFill>
            </a:endParaRPr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2514600" y="2286000"/>
            <a:ext cx="1143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panose="020B0604020202020204" pitchFamily="34" charset="0"/>
              </a:rPr>
              <a:t>yùn</a:t>
            </a:r>
            <a:endParaRPr kumimoji="1" lang="en-US" altLang="zh-CN" sz="4000" b="1">
              <a:solidFill>
                <a:srgbClr val="FF00FF"/>
              </a:solidFill>
              <a:cs typeface="Arial" panose="020B0604020202020204" pitchFamily="34" charset="0"/>
            </a:endParaRPr>
          </a:p>
        </p:txBody>
      </p:sp>
      <p:sp>
        <p:nvSpPr>
          <p:cNvPr id="236553" name="Text Box 9"/>
          <p:cNvSpPr txBox="1">
            <a:spLocks noChangeArrowheads="1"/>
          </p:cNvSpPr>
          <p:nvPr/>
        </p:nvSpPr>
        <p:spPr bwMode="auto">
          <a:xfrm>
            <a:off x="609600" y="2286000"/>
            <a:ext cx="1981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谢道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韫</a:t>
            </a:r>
            <a:endParaRPr kumimoji="1" lang="zh-CN" altLang="en-US" sz="40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54" name="Text Box 10"/>
          <p:cNvSpPr txBox="1">
            <a:spLocks noChangeArrowheads="1"/>
          </p:cNvSpPr>
          <p:nvPr/>
        </p:nvSpPr>
        <p:spPr bwMode="auto">
          <a:xfrm>
            <a:off x="2971800" y="1066800"/>
            <a:ext cx="1371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无</a:t>
            </a:r>
            <a:r>
              <a:rPr kumimoji="1" lang="zh-CN" altLang="en-US" sz="4000" b="1" dirty="0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奕</a:t>
            </a:r>
            <a:endParaRPr kumimoji="1" lang="zh-CN" altLang="en-US" sz="4000" b="1" dirty="0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55" name="Text Box 11"/>
          <p:cNvSpPr txBox="1">
            <a:spLocks noChangeArrowheads="1"/>
          </p:cNvSpPr>
          <p:nvPr/>
        </p:nvSpPr>
        <p:spPr bwMode="auto">
          <a:xfrm>
            <a:off x="5334000" y="1143000"/>
            <a:ext cx="2286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尊君在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不</a:t>
            </a:r>
            <a:endParaRPr kumimoji="1" lang="zh-CN" altLang="en-US" sz="40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56" name="Text Box 12"/>
          <p:cNvSpPr txBox="1">
            <a:spLocks noChangeArrowheads="1"/>
          </p:cNvSpPr>
          <p:nvPr/>
        </p:nvSpPr>
        <p:spPr bwMode="auto">
          <a:xfrm>
            <a:off x="6019800" y="2286000"/>
            <a:ext cx="1143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panose="020B0604020202020204" pitchFamily="34" charset="0"/>
              </a:rPr>
              <a:t>fù</a:t>
            </a:r>
            <a:r>
              <a:rPr kumimoji="1" lang="en-US" altLang="zh-CN" sz="3200" b="1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6557" name="Text Box 13"/>
          <p:cNvSpPr txBox="1">
            <a:spLocks noChangeArrowheads="1"/>
          </p:cNvSpPr>
          <p:nvPr/>
        </p:nvSpPr>
        <p:spPr bwMode="auto">
          <a:xfrm>
            <a:off x="4114800" y="2286000"/>
            <a:ext cx="2133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谢太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傅</a:t>
            </a:r>
            <a:endParaRPr kumimoji="1" lang="zh-CN" altLang="en-US" sz="40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58" name="Text Box 14"/>
          <p:cNvSpPr txBox="1">
            <a:spLocks noChangeArrowheads="1"/>
          </p:cNvSpPr>
          <p:nvPr/>
        </p:nvSpPr>
        <p:spPr bwMode="auto">
          <a:xfrm>
            <a:off x="6858000" y="3352800"/>
            <a:ext cx="1524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panose="020B0604020202020204" pitchFamily="34" charset="0"/>
              </a:rPr>
              <a:t>zhòu</a:t>
            </a:r>
            <a:r>
              <a:rPr kumimoji="1" lang="en-US" altLang="zh-CN" sz="3200" b="1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6559" name="Text Box 15"/>
          <p:cNvSpPr txBox="1">
            <a:spLocks noChangeArrowheads="1"/>
          </p:cNvSpPr>
          <p:nvPr/>
        </p:nvSpPr>
        <p:spPr bwMode="auto">
          <a:xfrm>
            <a:off x="5486400" y="3352800"/>
            <a:ext cx="1447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雪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骤</a:t>
            </a:r>
            <a:endParaRPr kumimoji="1" lang="zh-CN" altLang="en-US" sz="40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60" name="Text Box 16"/>
          <p:cNvSpPr txBox="1">
            <a:spLocks noChangeArrowheads="1"/>
          </p:cNvSpPr>
          <p:nvPr/>
        </p:nvSpPr>
        <p:spPr bwMode="auto">
          <a:xfrm>
            <a:off x="2590800" y="3352800"/>
            <a:ext cx="2209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panose="020B0604020202020204" pitchFamily="34" charset="0"/>
              </a:rPr>
              <a:t>chā   nǐ</a:t>
            </a:r>
            <a:r>
              <a:rPr kumimoji="1" lang="en-US" altLang="zh-CN" sz="3200" b="1">
                <a:solidFill>
                  <a:srgbClr val="008000"/>
                </a:solidFill>
                <a:cs typeface="Arial" panose="020B0604020202020204" pitchFamily="34" charset="0"/>
              </a:rPr>
              <a:t> </a:t>
            </a:r>
            <a:endParaRPr kumimoji="1" lang="en-US" altLang="zh-CN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6561" name="Text Box 17"/>
          <p:cNvSpPr txBox="1">
            <a:spLocks noChangeArrowheads="1"/>
          </p:cNvSpPr>
          <p:nvPr/>
        </p:nvSpPr>
        <p:spPr bwMode="auto">
          <a:xfrm>
            <a:off x="609600" y="3352800"/>
            <a:ext cx="1752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差</a:t>
            </a: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可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拟</a:t>
            </a:r>
            <a:endParaRPr kumimoji="1" lang="zh-CN" altLang="en-US" sz="4000" b="1">
              <a:solidFill>
                <a:srgbClr val="FF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6562" name="Text Box 18"/>
          <p:cNvSpPr txBox="1">
            <a:spLocks noChangeArrowheads="1"/>
          </p:cNvSpPr>
          <p:nvPr/>
        </p:nvSpPr>
        <p:spPr bwMode="auto">
          <a:xfrm>
            <a:off x="3200400" y="4419600"/>
            <a:ext cx="1447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FF"/>
                </a:solidFill>
                <a:cs typeface="Arial" panose="020B0604020202020204" pitchFamily="34" charset="0"/>
              </a:rPr>
              <a:t>shě</a:t>
            </a:r>
            <a:r>
              <a:rPr kumimoji="1" lang="en-US" altLang="zh-CN" sz="3200" b="1">
                <a:solidFill>
                  <a:srgbClr val="FF00FF"/>
                </a:solidFill>
                <a:cs typeface="Arial" panose="020B0604020202020204" pitchFamily="34" charset="0"/>
              </a:rPr>
              <a:t> </a:t>
            </a:r>
            <a:endParaRPr kumimoji="1" lang="en-US" altLang="zh-CN" sz="3200" b="1">
              <a:solidFill>
                <a:srgbClr val="FF00FF"/>
              </a:solidFill>
            </a:endParaRPr>
          </a:p>
        </p:txBody>
      </p:sp>
      <p:sp>
        <p:nvSpPr>
          <p:cNvPr id="236563" name="Text Box 19"/>
          <p:cNvSpPr txBox="1">
            <a:spLocks noChangeArrowheads="1"/>
          </p:cNvSpPr>
          <p:nvPr/>
        </p:nvSpPr>
        <p:spPr bwMode="auto">
          <a:xfrm>
            <a:off x="609600" y="4419600"/>
            <a:ext cx="2362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太丘</a:t>
            </a:r>
            <a:r>
              <a:rPr kumimoji="1" lang="zh-CN" altLang="en-US" sz="4000" b="1">
                <a:solidFill>
                  <a:srgbClr val="FF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舍</a:t>
            </a:r>
            <a:r>
              <a:rPr kumimoji="1" lang="zh-CN" altLang="en-US" sz="4000" b="1">
                <a:solidFill>
                  <a:srgbClr val="008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去</a:t>
            </a:r>
            <a:endParaRPr kumimoji="1" lang="zh-CN" altLang="en-US" sz="4000" b="1">
              <a:solidFill>
                <a:srgbClr val="008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6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6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6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6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6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6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 autoUpdateAnimBg="0"/>
      <p:bldP spid="236549" grpId="0" autoUpdateAnimBg="0"/>
      <p:bldP spid="236550" grpId="0" autoUpdateAnimBg="0"/>
      <p:bldP spid="236551" grpId="0" autoUpdateAnimBg="0"/>
      <p:bldP spid="236552" grpId="0" autoUpdateAnimBg="0"/>
      <p:bldP spid="236553" grpId="0" autoUpdateAnimBg="0"/>
      <p:bldP spid="236554" grpId="0" autoUpdateAnimBg="0"/>
      <p:bldP spid="236555" grpId="0" autoUpdateAnimBg="0"/>
      <p:bldP spid="236556" grpId="0" autoUpdateAnimBg="0"/>
      <p:bldP spid="236557" grpId="0" autoUpdateAnimBg="0"/>
      <p:bldP spid="236558" grpId="0" autoUpdateAnimBg="0"/>
      <p:bldP spid="236559" grpId="0" autoUpdateAnimBg="0"/>
      <p:bldP spid="236560" grpId="0" autoUpdateAnimBg="0"/>
      <p:bldP spid="236561" grpId="0" autoUpdateAnimBg="0"/>
      <p:bldP spid="236562" grpId="0" autoUpdateAnimBg="0"/>
      <p:bldP spid="23656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685800" y="2590800"/>
            <a:ext cx="80629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、指出下列红色的称谓各指代的是何人？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49" name="Text Box 5"/>
          <p:cNvSpPr txBox="1">
            <a:spLocks noChangeArrowheads="1"/>
          </p:cNvSpPr>
          <p:nvPr/>
        </p:nvSpPr>
        <p:spPr bwMode="auto">
          <a:xfrm>
            <a:off x="533400" y="32766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）即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公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大兄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0" name="Text Box 6"/>
          <p:cNvSpPr txBox="1">
            <a:spLocks noChangeArrowheads="1"/>
          </p:cNvSpPr>
          <p:nvPr/>
        </p:nvSpPr>
        <p:spPr bwMode="auto">
          <a:xfrm>
            <a:off x="3810000" y="3276600"/>
            <a:ext cx="1981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谢太傅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1" name="Text Box 7"/>
          <p:cNvSpPr txBox="1">
            <a:spLocks noChangeArrowheads="1"/>
          </p:cNvSpPr>
          <p:nvPr/>
        </p:nvSpPr>
        <p:spPr bwMode="auto">
          <a:xfrm>
            <a:off x="533400" y="38862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尊君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在不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2" name="Text Box 8"/>
          <p:cNvSpPr txBox="1">
            <a:spLocks noChangeArrowheads="1"/>
          </p:cNvSpPr>
          <p:nvPr/>
        </p:nvSpPr>
        <p:spPr bwMode="auto">
          <a:xfrm>
            <a:off x="3733800" y="3886200"/>
            <a:ext cx="4343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你的父亲，指陈太丘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3" name="Text Box 9"/>
          <p:cNvSpPr txBox="1">
            <a:spLocks noChangeArrowheads="1"/>
          </p:cNvSpPr>
          <p:nvPr/>
        </p:nvSpPr>
        <p:spPr bwMode="auto">
          <a:xfrm>
            <a:off x="533400" y="4572000"/>
            <a:ext cx="2895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君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久不至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4" name="Text Box 10"/>
          <p:cNvSpPr txBox="1">
            <a:spLocks noChangeArrowheads="1"/>
          </p:cNvSpPr>
          <p:nvPr/>
        </p:nvSpPr>
        <p:spPr bwMode="auto">
          <a:xfrm>
            <a:off x="3733800" y="4495800"/>
            <a:ext cx="4114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你，指陈太丘的友人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5" name="Text Box 11"/>
          <p:cNvSpPr txBox="1">
            <a:spLocks noChangeArrowheads="1"/>
          </p:cNvSpPr>
          <p:nvPr/>
        </p:nvSpPr>
        <p:spPr bwMode="auto">
          <a:xfrm>
            <a:off x="533400" y="5181600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）君与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家君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6" name="Text Box 12"/>
          <p:cNvSpPr txBox="1">
            <a:spLocks noChangeArrowheads="1"/>
          </p:cNvSpPr>
          <p:nvPr/>
        </p:nvSpPr>
        <p:spPr bwMode="auto">
          <a:xfrm>
            <a:off x="3657600" y="5181600"/>
            <a:ext cx="4114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我的父亲，指陈太丘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2157" name="WordArt 13"/>
          <p:cNvSpPr>
            <a:spLocks noChangeArrowheads="1" noChangeShapeType="1" noTextEdit="1"/>
          </p:cNvSpPr>
          <p:nvPr/>
        </p:nvSpPr>
        <p:spPr bwMode="auto">
          <a:xfrm>
            <a:off x="1371600" y="609600"/>
            <a:ext cx="6096000" cy="2057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隶书"/>
              </a:rPr>
              <a:t>看看你都掌握了吗？</a:t>
            </a:r>
            <a:endParaRPr lang="zh-CN" altLang="en-US" sz="36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/>
                </a:outerShdw>
              </a:effectLst>
              <a:latin typeface="隶书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2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2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2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2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2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2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2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2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8" grpId="0" autoUpdateAnimBg="0"/>
      <p:bldP spid="262149" grpId="0" autoUpdateAnimBg="0"/>
      <p:bldP spid="262150" grpId="0" autoUpdateAnimBg="0"/>
      <p:bldP spid="262151" grpId="0" autoUpdateAnimBg="0"/>
      <p:bldP spid="262152" grpId="0" autoUpdateAnimBg="0"/>
      <p:bldP spid="262153" grpId="0" autoUpdateAnimBg="0"/>
      <p:bldP spid="262154" grpId="0" autoUpdateAnimBg="0"/>
      <p:bldP spid="262155" grpId="0" autoUpdateAnimBg="0"/>
      <p:bldP spid="262156" grpId="0" autoUpdateAnimBg="0"/>
      <p:bldP spid="26215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Text Box 4"/>
          <p:cNvSpPr txBox="1">
            <a:spLocks noChangeArrowheads="1"/>
          </p:cNvSpPr>
          <p:nvPr/>
        </p:nvSpPr>
        <p:spPr bwMode="auto">
          <a:xfrm>
            <a:off x="304800" y="990600"/>
            <a:ext cx="838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、解释下列红色的词语。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63173" name="Text Box 5"/>
          <p:cNvSpPr txBox="1">
            <a:spLocks noChangeArrowheads="1"/>
          </p:cNvSpPr>
          <p:nvPr/>
        </p:nvSpPr>
        <p:spPr bwMode="auto">
          <a:xfrm>
            <a:off x="457200" y="1600200"/>
            <a:ext cx="18113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俄而：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74" name="Text Box 6"/>
          <p:cNvSpPr txBox="1">
            <a:spLocks noChangeArrowheads="1"/>
          </p:cNvSpPr>
          <p:nvPr/>
        </p:nvSpPr>
        <p:spPr bwMode="auto">
          <a:xfrm>
            <a:off x="1600200" y="1600200"/>
            <a:ext cx="327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不久，一会儿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75" name="Text Box 7"/>
          <p:cNvSpPr txBox="1">
            <a:spLocks noChangeArrowheads="1"/>
          </p:cNvSpPr>
          <p:nvPr/>
        </p:nvSpPr>
        <p:spPr bwMode="auto">
          <a:xfrm>
            <a:off x="4495800" y="16002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未若：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76" name="Text Box 8"/>
          <p:cNvSpPr txBox="1">
            <a:spLocks noChangeArrowheads="1"/>
          </p:cNvSpPr>
          <p:nvPr/>
        </p:nvSpPr>
        <p:spPr bwMode="auto">
          <a:xfrm>
            <a:off x="5791200" y="1600200"/>
            <a:ext cx="1524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比不上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77" name="Text Box 9"/>
          <p:cNvSpPr txBox="1">
            <a:spLocks noChangeArrowheads="1"/>
          </p:cNvSpPr>
          <p:nvPr/>
        </p:nvSpPr>
        <p:spPr bwMode="auto">
          <a:xfrm>
            <a:off x="381000" y="2209800"/>
            <a:ext cx="2751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去后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乃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至：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78" name="Text Box 10"/>
          <p:cNvSpPr txBox="1">
            <a:spLocks noChangeArrowheads="1"/>
          </p:cNvSpPr>
          <p:nvPr/>
        </p:nvSpPr>
        <p:spPr bwMode="auto">
          <a:xfrm>
            <a:off x="2590800" y="2209800"/>
            <a:ext cx="838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才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79" name="Text Box 11"/>
          <p:cNvSpPr txBox="1">
            <a:spLocks noChangeArrowheads="1"/>
          </p:cNvSpPr>
          <p:nvPr/>
        </p:nvSpPr>
        <p:spPr bwMode="auto">
          <a:xfrm>
            <a:off x="3962400" y="2209800"/>
            <a:ext cx="27701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下车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引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之：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80" name="Text Box 12"/>
          <p:cNvSpPr txBox="1">
            <a:spLocks noChangeArrowheads="1"/>
          </p:cNvSpPr>
          <p:nvPr/>
        </p:nvSpPr>
        <p:spPr bwMode="auto">
          <a:xfrm>
            <a:off x="6019800" y="2209800"/>
            <a:ext cx="838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拉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81" name="Text Box 13"/>
          <p:cNvSpPr txBox="1">
            <a:spLocks noChangeArrowheads="1"/>
          </p:cNvSpPr>
          <p:nvPr/>
        </p:nvSpPr>
        <p:spPr bwMode="auto">
          <a:xfrm>
            <a:off x="381000" y="2895600"/>
            <a:ext cx="32543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柳絮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因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风起：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82" name="Text Box 14"/>
          <p:cNvSpPr txBox="1">
            <a:spLocks noChangeArrowheads="1"/>
          </p:cNvSpPr>
          <p:nvPr/>
        </p:nvSpPr>
        <p:spPr bwMode="auto">
          <a:xfrm>
            <a:off x="2743200" y="2895600"/>
            <a:ext cx="1981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凭借，乘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83" name="Text Box 15"/>
          <p:cNvSpPr txBox="1">
            <a:spLocks noChangeArrowheads="1"/>
          </p:cNvSpPr>
          <p:nvPr/>
        </p:nvSpPr>
        <p:spPr bwMode="auto">
          <a:xfrm>
            <a:off x="457200" y="3581400"/>
            <a:ext cx="26749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相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委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而去：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84" name="Text Box 16"/>
          <p:cNvSpPr txBox="1">
            <a:spLocks noChangeArrowheads="1"/>
          </p:cNvSpPr>
          <p:nvPr/>
        </p:nvSpPr>
        <p:spPr bwMode="auto">
          <a:xfrm>
            <a:off x="2438400" y="3581400"/>
            <a:ext cx="2286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丢下，舍弃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85" name="Text Box 17"/>
          <p:cNvSpPr txBox="1">
            <a:spLocks noChangeArrowheads="1"/>
          </p:cNvSpPr>
          <p:nvPr/>
        </p:nvSpPr>
        <p:spPr bwMode="auto">
          <a:xfrm>
            <a:off x="4648200" y="2895600"/>
            <a:ext cx="28765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入门不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顾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86" name="Text Box 18"/>
          <p:cNvSpPr txBox="1">
            <a:spLocks noChangeArrowheads="1"/>
          </p:cNvSpPr>
          <p:nvPr/>
        </p:nvSpPr>
        <p:spPr bwMode="auto">
          <a:xfrm>
            <a:off x="6705600" y="2895600"/>
            <a:ext cx="1600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回头看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87" name="Text Box 19"/>
          <p:cNvSpPr txBox="1">
            <a:spLocks noChangeArrowheads="1"/>
          </p:cNvSpPr>
          <p:nvPr/>
        </p:nvSpPr>
        <p:spPr bwMode="auto">
          <a:xfrm>
            <a:off x="4953000" y="3581400"/>
            <a:ext cx="19954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内集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88" name="Text Box 20"/>
          <p:cNvSpPr txBox="1">
            <a:spLocks noChangeArrowheads="1"/>
          </p:cNvSpPr>
          <p:nvPr/>
        </p:nvSpPr>
        <p:spPr bwMode="auto">
          <a:xfrm>
            <a:off x="6248400" y="3581400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家庭聚会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89" name="Text Box 21"/>
          <p:cNvSpPr txBox="1">
            <a:spLocks noChangeArrowheads="1"/>
          </p:cNvSpPr>
          <p:nvPr/>
        </p:nvSpPr>
        <p:spPr bwMode="auto">
          <a:xfrm>
            <a:off x="381000" y="4191000"/>
            <a:ext cx="267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公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欣然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曰：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90" name="Text Box 22"/>
          <p:cNvSpPr txBox="1">
            <a:spLocks noChangeArrowheads="1"/>
          </p:cNvSpPr>
          <p:nvPr/>
        </p:nvSpPr>
        <p:spPr bwMode="auto">
          <a:xfrm>
            <a:off x="2514600" y="4191000"/>
            <a:ext cx="2438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高兴的样子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91" name="Text Box 23"/>
          <p:cNvSpPr txBox="1">
            <a:spLocks noChangeArrowheads="1"/>
          </p:cNvSpPr>
          <p:nvPr/>
        </p:nvSpPr>
        <p:spPr bwMode="auto">
          <a:xfrm>
            <a:off x="381000" y="4800600"/>
            <a:ext cx="26066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太丘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舍去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3192" name="Text Box 24"/>
          <p:cNvSpPr txBox="1">
            <a:spLocks noChangeArrowheads="1"/>
          </p:cNvSpPr>
          <p:nvPr/>
        </p:nvSpPr>
        <p:spPr bwMode="auto">
          <a:xfrm>
            <a:off x="2438400" y="4876800"/>
            <a:ext cx="3200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不再等候就走了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93" name="Text Box 25"/>
          <p:cNvSpPr txBox="1">
            <a:spLocks noChangeArrowheads="1"/>
          </p:cNvSpPr>
          <p:nvPr/>
        </p:nvSpPr>
        <p:spPr bwMode="auto">
          <a:xfrm>
            <a:off x="457200" y="5486400"/>
            <a:ext cx="2819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讲论文义：</a:t>
            </a:r>
            <a:endParaRPr kumimoji="1" lang="zh-CN" altLang="en-US" sz="32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3194" name="Text Box 26"/>
          <p:cNvSpPr txBox="1">
            <a:spLocks noChangeArrowheads="1"/>
          </p:cNvSpPr>
          <p:nvPr/>
        </p:nvSpPr>
        <p:spPr bwMode="auto">
          <a:xfrm>
            <a:off x="2667000" y="5486400"/>
            <a:ext cx="2514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讲解诗文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63195" name="Text Box 27"/>
          <p:cNvSpPr txBox="1">
            <a:spLocks noChangeArrowheads="1"/>
          </p:cNvSpPr>
          <p:nvPr/>
        </p:nvSpPr>
        <p:spPr bwMode="auto">
          <a:xfrm>
            <a:off x="5029200" y="4267200"/>
            <a:ext cx="19907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差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可拟：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63196" name="Text Box 28"/>
          <p:cNvSpPr txBox="1">
            <a:spLocks noChangeArrowheads="1"/>
          </p:cNvSpPr>
          <p:nvPr/>
        </p:nvSpPr>
        <p:spPr bwMode="auto">
          <a:xfrm>
            <a:off x="6781800" y="4267200"/>
            <a:ext cx="167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差不多</a:t>
            </a:r>
            <a:endParaRPr kumimoji="1"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3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3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3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3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3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3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3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3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3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3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3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3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3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3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6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3172" grpId="0" autoUpdateAnimBg="0"/>
      <p:bldP spid="263173" grpId="0" autoUpdateAnimBg="0"/>
      <p:bldP spid="263174" grpId="0" autoUpdateAnimBg="0"/>
      <p:bldP spid="263175" grpId="0" autoUpdateAnimBg="0"/>
      <p:bldP spid="263176" grpId="0" autoUpdateAnimBg="0"/>
      <p:bldP spid="263177" grpId="0" autoUpdateAnimBg="0"/>
      <p:bldP spid="263178" grpId="0" autoUpdateAnimBg="0"/>
      <p:bldP spid="263179" grpId="0" autoUpdateAnimBg="0"/>
      <p:bldP spid="263180" grpId="0" autoUpdateAnimBg="0"/>
      <p:bldP spid="263181" grpId="0" autoUpdateAnimBg="0"/>
      <p:bldP spid="263182" grpId="0" autoUpdateAnimBg="0"/>
      <p:bldP spid="263183" grpId="0" autoUpdateAnimBg="0"/>
      <p:bldP spid="263184" grpId="0" autoUpdateAnimBg="0"/>
      <p:bldP spid="263185" grpId="0" autoUpdateAnimBg="0"/>
      <p:bldP spid="263186" grpId="0" autoUpdateAnimBg="0"/>
      <p:bldP spid="263187" grpId="0" autoUpdateAnimBg="0"/>
      <p:bldP spid="263188" grpId="0" autoUpdateAnimBg="0"/>
      <p:bldP spid="263189" grpId="0" autoUpdateAnimBg="0"/>
      <p:bldP spid="263190" grpId="0" autoUpdateAnimBg="0"/>
      <p:bldP spid="263191" grpId="0" autoUpdateAnimBg="0"/>
      <p:bldP spid="263192" grpId="0" autoUpdateAnimBg="0"/>
      <p:bldP spid="263193" grpId="0" autoUpdateAnimBg="0"/>
      <p:bldP spid="263194" grpId="0" autoUpdateAnimBg="0"/>
      <p:bldP spid="263195" grpId="0" autoUpdateAnimBg="0"/>
      <p:bldP spid="263196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6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8305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3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、请找出下列句子中的通假字并解释。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64197" name="Text Box 5"/>
          <p:cNvSpPr txBox="1">
            <a:spLocks noChangeArrowheads="1"/>
          </p:cNvSpPr>
          <p:nvPr/>
        </p:nvSpPr>
        <p:spPr bwMode="auto">
          <a:xfrm>
            <a:off x="457200" y="1295400"/>
            <a:ext cx="5699125" cy="500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1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）不亦说乎：　　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2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）诲女知之乎：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3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）是知也：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4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）项为之强：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5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）路转溪桥忽见：</a:t>
            </a:r>
            <a:endParaRPr kumimoji="1" lang="zh-CN" altLang="en-US" sz="2800" b="1">
              <a:solidFill>
                <a:srgbClr val="008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宋体" panose="02010600030101010101" pitchFamily="2" charset="-122"/>
              </a:rPr>
              <a:t>6</a:t>
            </a:r>
            <a:r>
              <a:rPr kumimoji="1" lang="zh-CN" altLang="en-US" sz="2800" b="1">
                <a:solidFill>
                  <a:srgbClr val="008000"/>
                </a:solidFill>
                <a:latin typeface="宋体" panose="02010600030101010101" pitchFamily="2" charset="-122"/>
              </a:rPr>
              <a:t>）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既而风定天清，一切乌有：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7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）数至八层，裁如星点：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8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）尊君在不：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4198" name="Text Box 6"/>
          <p:cNvSpPr txBox="1">
            <a:spLocks noChangeArrowheads="1"/>
          </p:cNvSpPr>
          <p:nvPr/>
        </p:nvSpPr>
        <p:spPr bwMode="auto">
          <a:xfrm>
            <a:off x="3352800" y="1295400"/>
            <a:ext cx="4343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说通悦，愉快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199" name="Text Box 7"/>
          <p:cNvSpPr txBox="1">
            <a:spLocks noChangeArrowheads="1"/>
          </p:cNvSpPr>
          <p:nvPr/>
        </p:nvSpPr>
        <p:spPr bwMode="auto">
          <a:xfrm>
            <a:off x="2971800" y="2590800"/>
            <a:ext cx="3505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知通智，聪明智慧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0" name="Text Box 8"/>
          <p:cNvSpPr txBox="1">
            <a:spLocks noChangeArrowheads="1"/>
          </p:cNvSpPr>
          <p:nvPr/>
        </p:nvSpPr>
        <p:spPr bwMode="auto">
          <a:xfrm>
            <a:off x="3505200" y="1905000"/>
            <a:ext cx="2667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女通汝，你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1" name="Text Box 9"/>
          <p:cNvSpPr txBox="1">
            <a:spLocks noChangeArrowheads="1"/>
          </p:cNvSpPr>
          <p:nvPr/>
        </p:nvSpPr>
        <p:spPr bwMode="auto">
          <a:xfrm>
            <a:off x="3200400" y="3200400"/>
            <a:ext cx="2743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强通僵，僵硬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2" name="Text Box 10"/>
          <p:cNvSpPr txBox="1">
            <a:spLocks noChangeArrowheads="1"/>
          </p:cNvSpPr>
          <p:nvPr/>
        </p:nvSpPr>
        <p:spPr bwMode="auto">
          <a:xfrm>
            <a:off x="3962400" y="3886200"/>
            <a:ext cx="2895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见通现，出现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3" name="Text Box 11"/>
          <p:cNvSpPr txBox="1">
            <a:spLocks noChangeArrowheads="1"/>
          </p:cNvSpPr>
          <p:nvPr/>
        </p:nvSpPr>
        <p:spPr bwMode="auto">
          <a:xfrm>
            <a:off x="5638800" y="4495800"/>
            <a:ext cx="2819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乌通无，没有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4" name="Text Box 12"/>
          <p:cNvSpPr txBox="1">
            <a:spLocks noChangeArrowheads="1"/>
          </p:cNvSpPr>
          <p:nvPr/>
        </p:nvSpPr>
        <p:spPr bwMode="auto">
          <a:xfrm>
            <a:off x="4953000" y="5105400"/>
            <a:ext cx="3733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裁通才，只有，刚刚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4205" name="Text Box 13"/>
          <p:cNvSpPr txBox="1">
            <a:spLocks noChangeArrowheads="1"/>
          </p:cNvSpPr>
          <p:nvPr/>
        </p:nvSpPr>
        <p:spPr bwMode="auto">
          <a:xfrm>
            <a:off x="3276600" y="5715000"/>
            <a:ext cx="3048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不通否，没有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4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4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4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4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4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4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4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4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4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4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6" grpId="0" autoUpdateAnimBg="0"/>
      <p:bldP spid="264197" grpId="0" autoUpdateAnimBg="0"/>
      <p:bldP spid="264198" grpId="0" autoUpdateAnimBg="0"/>
      <p:bldP spid="264199" grpId="0" autoUpdateAnimBg="0"/>
      <p:bldP spid="264200" grpId="0" autoUpdateAnimBg="0"/>
      <p:bldP spid="264201" grpId="0" autoUpdateAnimBg="0"/>
      <p:bldP spid="264202" grpId="0" autoUpdateAnimBg="0"/>
      <p:bldP spid="264203" grpId="0" autoUpdateAnimBg="0"/>
      <p:bldP spid="264204" grpId="0" autoUpdateAnimBg="0"/>
      <p:bldP spid="264205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0" name="Text Box 4"/>
          <p:cNvSpPr txBox="1">
            <a:spLocks noChangeArrowheads="1"/>
          </p:cNvSpPr>
          <p:nvPr/>
        </p:nvSpPr>
        <p:spPr bwMode="auto">
          <a:xfrm>
            <a:off x="609600" y="990600"/>
            <a:ext cx="76962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、节奏划分不正确的一项是：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A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、待君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久不至            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B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、俄而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雪骤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C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、与儿女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讲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论文义   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D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、元方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入门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/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不顾 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5221" name="Text Box 5"/>
          <p:cNvSpPr txBox="1">
            <a:spLocks noChangeArrowheads="1"/>
          </p:cNvSpPr>
          <p:nvPr/>
        </p:nvSpPr>
        <p:spPr bwMode="auto">
          <a:xfrm>
            <a:off x="6629400" y="914400"/>
            <a:ext cx="9144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>
                <a:solidFill>
                  <a:srgbClr val="FF3300"/>
                </a:solidFill>
                <a:latin typeface="Times New Roman" panose="02020603050405020304" pitchFamily="18" charset="0"/>
              </a:rPr>
              <a:t>C</a:t>
            </a:r>
            <a:endParaRPr kumimoji="1" lang="en-US" altLang="zh-CN" sz="4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5222" name="Text Box 6"/>
          <p:cNvSpPr txBox="1">
            <a:spLocks noChangeArrowheads="1"/>
          </p:cNvSpPr>
          <p:nvPr/>
        </p:nvSpPr>
        <p:spPr bwMode="auto">
          <a:xfrm>
            <a:off x="533400" y="3276600"/>
            <a:ext cx="47244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5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、翻译下列句子：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）未若柳絮因风起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5223" name="Text Box 7"/>
          <p:cNvSpPr txBox="1">
            <a:spLocks noChangeArrowheads="1"/>
          </p:cNvSpPr>
          <p:nvPr/>
        </p:nvSpPr>
        <p:spPr bwMode="auto">
          <a:xfrm>
            <a:off x="762000" y="4648200"/>
            <a:ext cx="525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不如比作柳絮随风飘起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5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5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5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5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5220" grpId="0" autoUpdateAnimBg="0"/>
      <p:bldP spid="265221" grpId="0" autoUpdateAnimBg="0"/>
      <p:bldP spid="265222" grpId="0" autoUpdateAnimBg="0"/>
      <p:bldP spid="265223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4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563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）与人相约，相委而去。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45" name="Text Box 5"/>
          <p:cNvSpPr txBox="1">
            <a:spLocks noChangeArrowheads="1"/>
          </p:cNvSpPr>
          <p:nvPr/>
        </p:nvSpPr>
        <p:spPr bwMode="auto">
          <a:xfrm>
            <a:off x="457200" y="1905000"/>
            <a:ext cx="8686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与别人约好了一起走，却丢下别人自己走了。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46" name="Text Box 6"/>
          <p:cNvSpPr txBox="1">
            <a:spLocks noChangeArrowheads="1"/>
          </p:cNvSpPr>
          <p:nvPr/>
        </p:nvSpPr>
        <p:spPr bwMode="auto">
          <a:xfrm>
            <a:off x="381000" y="2971800"/>
            <a:ext cx="8077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）君与家君期日中。过中不至，则是无信；对子骂父，则是无礼。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47" name="Text Box 7"/>
          <p:cNvSpPr txBox="1">
            <a:spLocks noChangeArrowheads="1"/>
          </p:cNvSpPr>
          <p:nvPr/>
        </p:nvSpPr>
        <p:spPr bwMode="auto">
          <a:xfrm>
            <a:off x="533400" y="4267200"/>
            <a:ext cx="83058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您和我父亲约好了正午时候一同出发。您正午不到，就是不讲信用，对儿子骂他的父亲，就是失礼。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4" grpId="0" autoUpdateAnimBg="0"/>
      <p:bldP spid="266245" grpId="0" autoUpdateAnimBg="0"/>
      <p:bldP spid="266246" grpId="0" autoUpdateAnimBg="0"/>
      <p:bldP spid="266247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04800" y="3200400"/>
            <a:ext cx="8458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）君与家君期日中，过中不至，则是无信；对子骂父，则是无礼。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81000" y="4572000"/>
            <a:ext cx="81534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        </a:t>
            </a: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您跟我父亲约好正午一同出发。您正午不到，就是不讲信用，对儿子骂他的父亲，这就是失礼。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228600" y="1219200"/>
            <a:ext cx="7315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（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）与人期行，相委而去。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457200" y="2057400"/>
            <a:ext cx="8077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与别人约好了一起走，却丢下别人自己走了。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7274" name="Text Box 10"/>
          <p:cNvSpPr txBox="1">
            <a:spLocks noChangeArrowheads="1"/>
          </p:cNvSpPr>
          <p:nvPr/>
        </p:nvSpPr>
        <p:spPr bwMode="auto">
          <a:xfrm>
            <a:off x="228600" y="762000"/>
            <a:ext cx="6553200" cy="5649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6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、选出红色词意义相同的一项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A 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元方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时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年七岁，门外戏         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  故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时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有物外之趣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B 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谢太傅寒雪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日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内集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  余忆童稚时，能张目对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日</a:t>
            </a:r>
            <a:endParaRPr kumimoji="1" lang="zh-CN" altLang="en-US" sz="2800" b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C 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未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若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柳絮因风起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  星汉灿烂，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若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出其里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8000"/>
                </a:solidFill>
                <a:latin typeface="Times New Roman" panose="02020603050405020304" pitchFamily="18" charset="0"/>
              </a:rPr>
              <a:t>D 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日中不至，则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是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无信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    知之为知之，不知为不知，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是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anose="02020603050405020304" pitchFamily="18" charset="0"/>
              </a:rPr>
              <a:t>知也</a:t>
            </a:r>
            <a:endParaRPr kumimoji="1" lang="zh-CN" altLang="en-US" sz="28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7275" name="Text Box 11"/>
          <p:cNvSpPr txBox="1">
            <a:spLocks noChangeArrowheads="1"/>
          </p:cNvSpPr>
          <p:nvPr/>
        </p:nvSpPr>
        <p:spPr bwMode="auto">
          <a:xfrm>
            <a:off x="5715000" y="609600"/>
            <a:ext cx="16002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D</a:t>
            </a:r>
            <a:endParaRPr kumimoji="1" lang="en-US" altLang="zh-CN" sz="44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7276" name="Text Box 12"/>
          <p:cNvSpPr txBox="1">
            <a:spLocks noChangeArrowheads="1"/>
          </p:cNvSpPr>
          <p:nvPr/>
        </p:nvSpPr>
        <p:spPr bwMode="auto">
          <a:xfrm>
            <a:off x="4800600" y="1371600"/>
            <a:ext cx="1143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当时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77" name="Text Box 13"/>
          <p:cNvSpPr txBox="1">
            <a:spLocks noChangeArrowheads="1"/>
          </p:cNvSpPr>
          <p:nvPr/>
        </p:nvSpPr>
        <p:spPr bwMode="auto">
          <a:xfrm>
            <a:off x="3581400" y="2057400"/>
            <a:ext cx="1219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经常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78" name="Text Box 14"/>
          <p:cNvSpPr txBox="1">
            <a:spLocks noChangeArrowheads="1"/>
          </p:cNvSpPr>
          <p:nvPr/>
        </p:nvSpPr>
        <p:spPr bwMode="auto">
          <a:xfrm>
            <a:off x="3886200" y="2667000"/>
            <a:ext cx="9017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日子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79" name="Text Box 15"/>
          <p:cNvSpPr txBox="1">
            <a:spLocks noChangeArrowheads="1"/>
          </p:cNvSpPr>
          <p:nvPr/>
        </p:nvSpPr>
        <p:spPr bwMode="auto">
          <a:xfrm>
            <a:off x="4953000" y="3352800"/>
            <a:ext cx="1219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太阳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80" name="Text Box 16"/>
          <p:cNvSpPr txBox="1">
            <a:spLocks noChangeArrowheads="1"/>
          </p:cNvSpPr>
          <p:nvPr/>
        </p:nvSpPr>
        <p:spPr bwMode="auto">
          <a:xfrm>
            <a:off x="3505200" y="39624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比作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81" name="Text Box 17"/>
          <p:cNvSpPr txBox="1">
            <a:spLocks noChangeArrowheads="1"/>
          </p:cNvSpPr>
          <p:nvPr/>
        </p:nvSpPr>
        <p:spPr bwMode="auto">
          <a:xfrm>
            <a:off x="4114800" y="4572000"/>
            <a:ext cx="1295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好像</a:t>
            </a:r>
            <a:endParaRPr kumimoji="1"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67282" name="Text Box 18"/>
          <p:cNvSpPr txBox="1">
            <a:spLocks noChangeArrowheads="1"/>
          </p:cNvSpPr>
          <p:nvPr/>
        </p:nvSpPr>
        <p:spPr bwMode="auto">
          <a:xfrm>
            <a:off x="6588125" y="5445125"/>
            <a:ext cx="2057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宋体" panose="02010600030101010101" pitchFamily="2" charset="-122"/>
              </a:rPr>
              <a:t>这，此</a:t>
            </a:r>
            <a:endParaRPr kumimoji="1" lang="zh-CN" altLang="en-US" sz="36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7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7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7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7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74" grpId="0" autoUpdateAnimBg="0"/>
      <p:bldP spid="267275" grpId="0" autoUpdateAnimBg="0"/>
      <p:bldP spid="267276" grpId="0" autoUpdateAnimBg="0"/>
      <p:bldP spid="267277" grpId="0" autoUpdateAnimBg="0"/>
      <p:bldP spid="267278" grpId="0" autoUpdateAnimBg="0"/>
      <p:bldP spid="267279" grpId="0" autoUpdateAnimBg="0"/>
      <p:bldP spid="267280" grpId="0" autoUpdateAnimBg="0"/>
      <p:bldP spid="267281" grpId="0" autoUpdateAnimBg="0"/>
      <p:bldP spid="267282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Text Box 4"/>
          <p:cNvSpPr txBox="1">
            <a:spLocks noChangeArrowheads="1"/>
          </p:cNvSpPr>
          <p:nvPr/>
        </p:nvSpPr>
        <p:spPr bwMode="auto">
          <a:xfrm>
            <a:off x="381000" y="1066800"/>
            <a:ext cx="8001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7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、元方斥责“友人”无信，令你想起我们学过的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《&lt;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论语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&gt;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十则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的哪句话？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8293" name="Text Box 5"/>
          <p:cNvSpPr txBox="1">
            <a:spLocks noChangeArrowheads="1"/>
          </p:cNvSpPr>
          <p:nvPr/>
        </p:nvSpPr>
        <p:spPr bwMode="auto">
          <a:xfrm>
            <a:off x="609600" y="2209800"/>
            <a:ext cx="7010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与朋友交而不信乎？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8294" name="Text Box 6"/>
          <p:cNvSpPr txBox="1">
            <a:spLocks noChangeArrowheads="1"/>
          </p:cNvSpPr>
          <p:nvPr/>
        </p:nvSpPr>
        <p:spPr bwMode="auto">
          <a:xfrm>
            <a:off x="304800" y="2971800"/>
            <a:ext cx="8077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8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、你从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陈太丘与友期</a:t>
            </a:r>
            <a:r>
              <a:rPr kumimoji="1"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Times New Roman" panose="02020603050405020304" pitchFamily="18" charset="0"/>
              </a:rPr>
              <a:t>中得到什么启示？ </a:t>
            </a:r>
            <a:endParaRPr kumimoji="1" lang="zh-CN" altLang="en-US" sz="3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8295" name="Text Box 7"/>
          <p:cNvSpPr txBox="1">
            <a:spLocks noChangeArrowheads="1"/>
          </p:cNvSpPr>
          <p:nvPr/>
        </p:nvSpPr>
        <p:spPr bwMode="auto">
          <a:xfrm>
            <a:off x="685800" y="3733800"/>
            <a:ext cx="7086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做人要讲信用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8296" name="Text Box 8"/>
          <p:cNvSpPr txBox="1">
            <a:spLocks noChangeArrowheads="1"/>
          </p:cNvSpPr>
          <p:nvPr/>
        </p:nvSpPr>
        <p:spPr bwMode="auto">
          <a:xfrm>
            <a:off x="304800" y="4419600"/>
            <a:ext cx="8305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9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、</a:t>
            </a: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咏雪</a:t>
            </a:r>
            <a:r>
              <a:rPr kumimoji="1" lang="en-US" altLang="zh-CN" sz="3200" b="1">
                <a:solidFill>
                  <a:srgbClr val="008000"/>
                </a:solidFill>
                <a:latin typeface="宋体" panose="02010600030101010101" pitchFamily="2" charset="-122"/>
              </a:rPr>
              <a:t>》</a:t>
            </a:r>
            <a:r>
              <a:rPr kumimoji="1" lang="zh-CN" altLang="en-US" sz="3200" b="1">
                <a:solidFill>
                  <a:srgbClr val="008000"/>
                </a:solidFill>
                <a:latin typeface="宋体" panose="02010600030101010101" pitchFamily="2" charset="-122"/>
              </a:rPr>
              <a:t>中儿女的含义与今天有什么不同？</a:t>
            </a:r>
            <a:endParaRPr kumimoji="1" lang="zh-CN" altLang="en-US" sz="3200" b="1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  <p:sp>
        <p:nvSpPr>
          <p:cNvPr id="268297" name="Text Box 9"/>
          <p:cNvSpPr txBox="1">
            <a:spLocks noChangeArrowheads="1"/>
          </p:cNvSpPr>
          <p:nvPr/>
        </p:nvSpPr>
        <p:spPr bwMode="auto">
          <a:xfrm>
            <a:off x="1258888" y="5229225"/>
            <a:ext cx="5943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宋体" panose="02010600030101010101" pitchFamily="2" charset="-122"/>
              </a:rPr>
              <a:t>古指家中的年青一代，今指子女</a:t>
            </a:r>
            <a:endParaRPr kumimoji="1" lang="zh-CN" altLang="en-US" sz="32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8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8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8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8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8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8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8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8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292" grpId="0" autoUpdateAnimBg="0"/>
      <p:bldP spid="268293" grpId="0" autoUpdateAnimBg="0"/>
      <p:bldP spid="268294" grpId="0" autoUpdateAnimBg="0"/>
      <p:bldP spid="268295" grpId="0" autoUpdateAnimBg="0"/>
      <p:bldP spid="268296" grpId="0" autoUpdateAnimBg="0"/>
      <p:bldP spid="268297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8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534400" cy="2773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10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、填空</a:t>
            </a:r>
            <a:endParaRPr kumimoji="1" lang="zh-CN" altLang="en-US" sz="32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（</a:t>
            </a:r>
            <a:r>
              <a:rPr kumimoji="1" lang="en-US" altLang="zh-CN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）“谢太傅寒雪日内集，与儿女讲论文义”这一句总述了谢太傅家人咏雪的背景，极精练地交待了时间</a:t>
            </a:r>
            <a:r>
              <a:rPr kumimoji="1"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                     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、地点</a:t>
            </a:r>
            <a:r>
              <a:rPr kumimoji="1"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               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、人物</a:t>
            </a:r>
            <a:r>
              <a:rPr kumimoji="1"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                              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、事件</a:t>
            </a:r>
            <a:r>
              <a:rPr kumimoji="1" lang="zh-CN" altLang="en-US" sz="3200" b="1" u="sng" dirty="0">
                <a:solidFill>
                  <a:srgbClr val="008000"/>
                </a:solidFill>
                <a:latin typeface="Times New Roman" panose="02020603050405020304" pitchFamily="18" charset="0"/>
              </a:rPr>
              <a:t>                   </a:t>
            </a:r>
            <a:r>
              <a:rPr kumimoji="1" lang="zh-CN" altLang="en-US" sz="32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等要素。</a:t>
            </a:r>
            <a:endParaRPr kumimoji="1" lang="zh-CN" altLang="en-US" sz="32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9319" name="Text Box 7"/>
          <p:cNvSpPr txBox="1">
            <a:spLocks noChangeArrowheads="1"/>
          </p:cNvSpPr>
          <p:nvPr/>
        </p:nvSpPr>
        <p:spPr bwMode="auto">
          <a:xfrm>
            <a:off x="2971800" y="2667000"/>
            <a:ext cx="1600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寒雪日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9320" name="Text Box 8"/>
          <p:cNvSpPr txBox="1">
            <a:spLocks noChangeArrowheads="1"/>
          </p:cNvSpPr>
          <p:nvPr/>
        </p:nvSpPr>
        <p:spPr bwMode="auto">
          <a:xfrm>
            <a:off x="6324600" y="266700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内集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9321" name="Text Box 9"/>
          <p:cNvSpPr txBox="1">
            <a:spLocks noChangeArrowheads="1"/>
          </p:cNvSpPr>
          <p:nvPr/>
        </p:nvSpPr>
        <p:spPr bwMode="auto">
          <a:xfrm>
            <a:off x="914400" y="3124200"/>
            <a:ext cx="2819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谢太傅与儿女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9322" name="Text Box 10"/>
          <p:cNvSpPr txBox="1">
            <a:spLocks noChangeArrowheads="1"/>
          </p:cNvSpPr>
          <p:nvPr/>
        </p:nvSpPr>
        <p:spPr bwMode="auto">
          <a:xfrm>
            <a:off x="5029200" y="3124200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讲论文义</a:t>
            </a:r>
            <a:endParaRPr kumimoji="1" lang="zh-CN" altLang="en-US" sz="3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8" grpId="0" autoUpdateAnimBg="0"/>
      <p:bldP spid="269319" grpId="0" autoUpdateAnimBg="0"/>
      <p:bldP spid="269320" grpId="0" autoUpdateAnimBg="0"/>
      <p:bldP spid="269321" grpId="0" autoUpdateAnimBg="0"/>
      <p:bldP spid="269322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pic_3170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762000"/>
            <a:ext cx="7239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73050" y="1173163"/>
            <a:ext cx="1403350" cy="4465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80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咏   雪</a:t>
            </a:r>
            <a:endParaRPr lang="zh-CN" altLang="en-US" sz="8000" b="1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>
            <a:hlinkClick r:id="rId1" action="ppaction://hlinkpres?slideindex=1&amp;slidetitle="/>
          </p:cNvPr>
          <p:cNvSpPr>
            <a:spLocks noChangeArrowheads="1" noChangeShapeType="1" noTextEdit="1"/>
          </p:cNvSpPr>
          <p:nvPr/>
        </p:nvSpPr>
        <p:spPr bwMode="auto">
          <a:xfrm>
            <a:off x="1187450" y="908720"/>
            <a:ext cx="3598863" cy="1727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</a:rPr>
              <a:t>一读</a:t>
            </a:r>
            <a:endParaRPr lang="zh-CN" altLang="en-US" sz="4400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/>
            </a:endParaRPr>
          </a:p>
        </p:txBody>
      </p:sp>
      <p:sp>
        <p:nvSpPr>
          <p:cNvPr id="18435" name="Text Box 3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774108" y="2806700"/>
            <a:ext cx="755967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990000"/>
                </a:solidFill>
              </a:rPr>
              <a:t>读准字音，正确停顿；</a:t>
            </a:r>
            <a:endParaRPr lang="zh-CN" altLang="en-US" sz="5400" b="1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 Box 2"/>
          <p:cNvSpPr txBox="1">
            <a:spLocks noChangeArrowheads="1"/>
          </p:cNvSpPr>
          <p:nvPr/>
        </p:nvSpPr>
        <p:spPr bwMode="auto">
          <a:xfrm>
            <a:off x="323850" y="762000"/>
            <a:ext cx="8424863" cy="45735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　　  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谢太傅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寒雪日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内集，与儿女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讲论文义。俄而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雪骤，公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欣然曰：“白雪纷纷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何所似？”兄子胡儿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曰：“撒盐空中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差可拟。”兄女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曰：“未若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柳絮因风起。”公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大笑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乐。即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公大兄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无奕女，左将军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王凝之</a:t>
            </a:r>
            <a:r>
              <a:rPr kumimoji="1" lang="en-US" altLang="zh-CN" sz="40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\</a:t>
            </a:r>
            <a:r>
              <a:rPr kumimoji="1" lang="zh-CN" altLang="en-US" sz="40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妻也。</a:t>
            </a:r>
            <a:r>
              <a:rPr kumimoji="1" lang="zh-CN" alt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　　　　　　                                     </a:t>
            </a:r>
            <a:endParaRPr kumimoji="1" lang="zh-CN" altLang="en-US" sz="32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itchFamily="2" charset="-122"/>
              </a:rPr>
              <a:t>                                                           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隶书" pitchFamily="2" charset="-122"/>
              </a:rPr>
              <a:t>—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</a:t>
            </a:r>
            <a:r>
              <a:rPr kumimoji="1"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世说新语</a:t>
            </a:r>
            <a:r>
              <a:rPr kumimoji="1"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en-US" altLang="zh-CN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ea typeface="华文隶书" pitchFamily="2" charset="-122"/>
              </a:rPr>
              <a:t>—</a:t>
            </a:r>
            <a:endParaRPr kumimoji="1" lang="en-US" altLang="zh-CN" sz="36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1476375" y="1268413"/>
            <a:ext cx="5256213" cy="30241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华文行楷"/>
              </a:rPr>
              <a:t>二译</a:t>
            </a:r>
            <a:endParaRPr lang="zh-CN" altLang="en-US" sz="4400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信PPT母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凤舞九天">
  <a:themeElements>
    <a:clrScheme name="1_凤舞九天 1">
      <a:dk1>
        <a:srgbClr val="004646"/>
      </a:dk1>
      <a:lt1>
        <a:srgbClr val="FFFFFF"/>
      </a:lt1>
      <a:dk2>
        <a:srgbClr val="000000"/>
      </a:dk2>
      <a:lt2>
        <a:srgbClr val="E1F0FF"/>
      </a:lt2>
      <a:accent1>
        <a:srgbClr val="50742F"/>
      </a:accent1>
      <a:accent2>
        <a:srgbClr val="268868"/>
      </a:accent2>
      <a:accent3>
        <a:srgbClr val="AAAAAA"/>
      </a:accent3>
      <a:accent4>
        <a:srgbClr val="DADADA"/>
      </a:accent4>
      <a:accent5>
        <a:srgbClr val="B3BCAD"/>
      </a:accent5>
      <a:accent6>
        <a:srgbClr val="217B5E"/>
      </a:accent6>
      <a:hlink>
        <a:srgbClr val="D9BE02"/>
      </a:hlink>
      <a:folHlink>
        <a:srgbClr val="F900F9"/>
      </a:folHlink>
    </a:clrScheme>
    <a:fontScheme name="1_凤舞九天">
      <a:majorFont>
        <a:latin typeface="Footlight MT Light"/>
        <a:ea typeface="宋体"/>
        <a:cs typeface=""/>
      </a:majorFont>
      <a:minorFont>
        <a:latin typeface="Goudy Old Style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凤舞九天 1">
        <a:dk1>
          <a:srgbClr val="004646"/>
        </a:dk1>
        <a:lt1>
          <a:srgbClr val="FFFFFF"/>
        </a:lt1>
        <a:dk2>
          <a:srgbClr val="000000"/>
        </a:dk2>
        <a:lt2>
          <a:srgbClr val="E1F0FF"/>
        </a:lt2>
        <a:accent1>
          <a:srgbClr val="50742F"/>
        </a:accent1>
        <a:accent2>
          <a:srgbClr val="268868"/>
        </a:accent2>
        <a:accent3>
          <a:srgbClr val="AAAAAA"/>
        </a:accent3>
        <a:accent4>
          <a:srgbClr val="DADADA"/>
        </a:accent4>
        <a:accent5>
          <a:srgbClr val="B3BCAD"/>
        </a:accent5>
        <a:accent6>
          <a:srgbClr val="217B5E"/>
        </a:accent6>
        <a:hlink>
          <a:srgbClr val="D9BE02"/>
        </a:hlink>
        <a:folHlink>
          <a:srgbClr val="F900F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6178</Words>
  <Application>WPS 演示</Application>
  <PresentationFormat>全屏显示(4:3)</PresentationFormat>
  <Paragraphs>678</Paragraphs>
  <Slides>57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57</vt:i4>
      </vt:variant>
    </vt:vector>
  </HeadingPairs>
  <TitlesOfParts>
    <vt:vector size="90" baseType="lpstr">
      <vt:lpstr>Arial</vt:lpstr>
      <vt:lpstr>宋体</vt:lpstr>
      <vt:lpstr>Wingdings</vt:lpstr>
      <vt:lpstr>Calibri</vt:lpstr>
      <vt:lpstr>微软雅黑</vt:lpstr>
      <vt:lpstr>Times New Roman</vt:lpstr>
      <vt:lpstr>Footlight MT Light</vt:lpstr>
      <vt:lpstr>Wingdings 2</vt:lpstr>
      <vt:lpstr>Tahoma</vt:lpstr>
      <vt:lpstr>华文行楷</vt:lpstr>
      <vt:lpstr>隶书</vt:lpstr>
      <vt:lpstr>华文新魏</vt:lpstr>
      <vt:lpstr>楷体_GB2312</vt:lpstr>
      <vt:lpstr>华文行楷</vt:lpstr>
      <vt:lpstr>Times New Roman</vt:lpstr>
      <vt:lpstr>华文隶书</vt:lpstr>
      <vt:lpstr>Lucida Sans</vt:lpstr>
      <vt:lpstr>Arial Unicode MS</vt:lpstr>
      <vt:lpstr>华文彩云</vt:lpstr>
      <vt:lpstr>华文新魏</vt:lpstr>
      <vt:lpstr>华文楷体</vt:lpstr>
      <vt:lpstr>隶书</vt:lpstr>
      <vt:lpstr>黑体</vt:lpstr>
      <vt:lpstr>方正粗倩_GBK</vt:lpstr>
      <vt:lpstr>华文细黑</vt:lpstr>
      <vt:lpstr>PMingLiU</vt:lpstr>
      <vt:lpstr>Latha</vt:lpstr>
      <vt:lpstr>Wingdings</vt:lpstr>
      <vt:lpstr>古瓶荷花</vt:lpstr>
      <vt:lpstr>微信PPT母版</vt:lpstr>
      <vt:lpstr>1_凤舞九天</vt:lpstr>
      <vt:lpstr>Sumi Painting</vt:lpstr>
      <vt:lpstr>自定义设计方案</vt:lpstr>
      <vt:lpstr>《世说新语》两则</vt:lpstr>
      <vt:lpstr>作者简介: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1、下列人物叫什么名字？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问题研究：</vt:lpstr>
      <vt:lpstr>PowerPoint 演示文稿</vt:lpstr>
      <vt:lpstr>PowerPoint 演示文稿</vt:lpstr>
      <vt:lpstr>作者写此文，意图是什么？</vt:lpstr>
      <vt:lpstr>PowerPoint 演示文稿</vt:lpstr>
      <vt:lpstr>PowerPoint 演示文稿</vt:lpstr>
      <vt:lpstr>PowerPoint 演示文稿</vt:lpstr>
      <vt:lpstr>课后作业：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语文大师 xiexingcun.com</dc:title>
  <dc:creator>语文大师 xiexingcun.com</dc:creator>
  <cp:lastModifiedBy>Administrator</cp:lastModifiedBy>
  <cp:revision>4</cp:revision>
  <dcterms:created xsi:type="dcterms:W3CDTF">2003-12-01T14:04:00Z</dcterms:created>
  <dcterms:modified xsi:type="dcterms:W3CDTF">2018-10-10T05:44:04Z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