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customXml/itemProps214.xml" ContentType="application/vnd.openxmlformats-officedocument.customXmlProperties+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customXml/itemProps198.xml" ContentType="application/vnd.openxmlformats-officedocument.customXmlProperties+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08.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customXml/itemProps59.xml" ContentType="application/vnd.openxmlformats-officedocument.customXmlProperties+xml"/>
  <Override PartName="/customXml/itemProps211.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10.xml" ContentType="application/vnd.openxmlformats-officedocument.presentationml.notesSlide+xml"/>
  <Override PartName="/customXml/itemProps205.xml" ContentType="application/vnd.openxmlformats-officedocument.customXmlProperties+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18.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customXml/itemProps221.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customXml/itemProps47.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143.xml" ContentType="application/vnd.openxmlformats-officedocument.presentationml.slide+xml"/>
  <Override PartName="/ppt/slides/slide190.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ppt/slides/slide51.xml" ContentType="application/vnd.openxmlformats-officedocument.presentationml.slide+xml"/>
  <Override PartName="/customXml/itemProps199.xml" ContentType="application/vnd.openxmlformats-officedocument.customXmlProperties+xml"/>
  <Override PartName="/ppt/slides/slide159.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customXml/itemProps19.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55.xml" ContentType="application/vnd.openxmlformats-officedocument.customXmlProperties+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36.xml" ContentType="application/vnd.openxmlformats-officedocument.presentationml.notesSlide+xml"/>
  <Override PartName="/ppt/notesSlides/notesSlide183.xml" ContentType="application/vnd.openxmlformats-officedocument.presentationml.notesSlide+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customXml/itemProps209.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customXml/itemProps212.xml" ContentType="application/vnd.openxmlformats-officedocument.customXmlProperties+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customXml/itemProps196.xml" ContentType="application/vnd.openxmlformats-officedocument.customXmlProperties+xml"/>
  <Override PartName="/customXml/itemProps201.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customXml/itemProps217.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customXml/itemProps220.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customXml/itemProps203.xml" ContentType="application/vnd.openxmlformats-officedocument.customXmlProperties+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customXml/itemProps216.xml" ContentType="application/vnd.openxmlformats-officedocument.customXmlProperties+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customXml/itemProps213.xml" ContentType="application/vnd.openxmlformats-officedocument.customXmlProperties+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customXml/itemProps207.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notesSlides/notesSlide197.xml" ContentType="application/vnd.openxmlformats-officedocument.presentationml.notesSlide+xml"/>
  <Override PartName="/customXml/itemProps210.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223"/>
  </p:sldMasterIdLst>
  <p:notesMasterIdLst>
    <p:notesMasterId r:id="rId439"/>
  </p:notesMasterIdLst>
  <p:handoutMasterIdLst>
    <p:handoutMasterId r:id="rId440"/>
  </p:handoutMasterIdLst>
  <p:sldIdLst>
    <p:sldId id="512" r:id="rId224"/>
    <p:sldId id="513" r:id="rId225"/>
    <p:sldId id="258" r:id="rId226"/>
    <p:sldId id="260" r:id="rId227"/>
    <p:sldId id="262" r:id="rId228"/>
    <p:sldId id="263" r:id="rId229"/>
    <p:sldId id="265" r:id="rId230"/>
    <p:sldId id="266" r:id="rId231"/>
    <p:sldId id="267" r:id="rId232"/>
    <p:sldId id="268" r:id="rId233"/>
    <p:sldId id="269" r:id="rId234"/>
    <p:sldId id="270" r:id="rId235"/>
    <p:sldId id="272" r:id="rId236"/>
    <p:sldId id="273" r:id="rId237"/>
    <p:sldId id="274" r:id="rId238"/>
    <p:sldId id="275" r:id="rId239"/>
    <p:sldId id="276" r:id="rId240"/>
    <p:sldId id="277" r:id="rId241"/>
    <p:sldId id="278" r:id="rId242"/>
    <p:sldId id="279" r:id="rId243"/>
    <p:sldId id="280" r:id="rId244"/>
    <p:sldId id="281" r:id="rId245"/>
    <p:sldId id="282" r:id="rId246"/>
    <p:sldId id="283" r:id="rId247"/>
    <p:sldId id="284" r:id="rId248"/>
    <p:sldId id="285" r:id="rId249"/>
    <p:sldId id="286" r:id="rId250"/>
    <p:sldId id="287" r:id="rId251"/>
    <p:sldId id="289" r:id="rId252"/>
    <p:sldId id="291" r:id="rId253"/>
    <p:sldId id="292" r:id="rId254"/>
    <p:sldId id="293" r:id="rId255"/>
    <p:sldId id="294" r:id="rId256"/>
    <p:sldId id="295" r:id="rId257"/>
    <p:sldId id="296" r:id="rId258"/>
    <p:sldId id="297" r:id="rId259"/>
    <p:sldId id="298" r:id="rId260"/>
    <p:sldId id="299" r:id="rId261"/>
    <p:sldId id="301" r:id="rId262"/>
    <p:sldId id="302" r:id="rId263"/>
    <p:sldId id="303" r:id="rId264"/>
    <p:sldId id="304" r:id="rId265"/>
    <p:sldId id="305" r:id="rId266"/>
    <p:sldId id="306" r:id="rId267"/>
    <p:sldId id="307" r:id="rId268"/>
    <p:sldId id="308" r:id="rId269"/>
    <p:sldId id="310" r:id="rId270"/>
    <p:sldId id="311" r:id="rId271"/>
    <p:sldId id="312" r:id="rId272"/>
    <p:sldId id="313" r:id="rId273"/>
    <p:sldId id="314" r:id="rId274"/>
    <p:sldId id="315" r:id="rId275"/>
    <p:sldId id="316" r:id="rId276"/>
    <p:sldId id="317" r:id="rId277"/>
    <p:sldId id="318" r:id="rId278"/>
    <p:sldId id="319" r:id="rId279"/>
    <p:sldId id="320" r:id="rId280"/>
    <p:sldId id="321" r:id="rId281"/>
    <p:sldId id="323" r:id="rId282"/>
    <p:sldId id="324" r:id="rId283"/>
    <p:sldId id="325" r:id="rId284"/>
    <p:sldId id="326" r:id="rId285"/>
    <p:sldId id="327" r:id="rId286"/>
    <p:sldId id="328" r:id="rId287"/>
    <p:sldId id="330" r:id="rId288"/>
    <p:sldId id="331" r:id="rId289"/>
    <p:sldId id="333" r:id="rId290"/>
    <p:sldId id="335" r:id="rId291"/>
    <p:sldId id="336" r:id="rId292"/>
    <p:sldId id="337" r:id="rId293"/>
    <p:sldId id="338" r:id="rId294"/>
    <p:sldId id="339" r:id="rId295"/>
    <p:sldId id="340" r:id="rId296"/>
    <p:sldId id="341" r:id="rId297"/>
    <p:sldId id="342" r:id="rId298"/>
    <p:sldId id="343" r:id="rId299"/>
    <p:sldId id="345" r:id="rId300"/>
    <p:sldId id="348" r:id="rId301"/>
    <p:sldId id="350" r:id="rId302"/>
    <p:sldId id="351" r:id="rId303"/>
    <p:sldId id="353" r:id="rId304"/>
    <p:sldId id="354" r:id="rId305"/>
    <p:sldId id="356" r:id="rId306"/>
    <p:sldId id="357" r:id="rId307"/>
    <p:sldId id="358" r:id="rId308"/>
    <p:sldId id="359" r:id="rId309"/>
    <p:sldId id="360" r:id="rId310"/>
    <p:sldId id="361" r:id="rId311"/>
    <p:sldId id="362" r:id="rId312"/>
    <p:sldId id="363" r:id="rId313"/>
    <p:sldId id="364" r:id="rId314"/>
    <p:sldId id="365" r:id="rId315"/>
    <p:sldId id="367" r:id="rId316"/>
    <p:sldId id="368" r:id="rId317"/>
    <p:sldId id="369" r:id="rId318"/>
    <p:sldId id="370" r:id="rId319"/>
    <p:sldId id="371" r:id="rId320"/>
    <p:sldId id="373" r:id="rId321"/>
    <p:sldId id="374" r:id="rId322"/>
    <p:sldId id="376" r:id="rId323"/>
    <p:sldId id="377" r:id="rId324"/>
    <p:sldId id="378" r:id="rId325"/>
    <p:sldId id="379" r:id="rId326"/>
    <p:sldId id="380" r:id="rId327"/>
    <p:sldId id="381" r:id="rId328"/>
    <p:sldId id="382" r:id="rId329"/>
    <p:sldId id="383" r:id="rId330"/>
    <p:sldId id="384" r:id="rId331"/>
    <p:sldId id="386" r:id="rId332"/>
    <p:sldId id="387" r:id="rId333"/>
    <p:sldId id="388" r:id="rId334"/>
    <p:sldId id="389" r:id="rId335"/>
    <p:sldId id="390" r:id="rId336"/>
    <p:sldId id="391" r:id="rId337"/>
    <p:sldId id="392" r:id="rId338"/>
    <p:sldId id="393" r:id="rId339"/>
    <p:sldId id="394" r:id="rId340"/>
    <p:sldId id="395" r:id="rId341"/>
    <p:sldId id="397" r:id="rId342"/>
    <p:sldId id="398" r:id="rId343"/>
    <p:sldId id="399" r:id="rId344"/>
    <p:sldId id="400" r:id="rId345"/>
    <p:sldId id="401" r:id="rId346"/>
    <p:sldId id="402" r:id="rId347"/>
    <p:sldId id="403" r:id="rId348"/>
    <p:sldId id="404" r:id="rId349"/>
    <p:sldId id="405" r:id="rId350"/>
    <p:sldId id="406" r:id="rId351"/>
    <p:sldId id="407" r:id="rId352"/>
    <p:sldId id="408" r:id="rId353"/>
    <p:sldId id="410" r:id="rId354"/>
    <p:sldId id="411" r:id="rId355"/>
    <p:sldId id="412" r:id="rId356"/>
    <p:sldId id="413" r:id="rId357"/>
    <p:sldId id="414" r:id="rId358"/>
    <p:sldId id="415" r:id="rId359"/>
    <p:sldId id="416" r:id="rId360"/>
    <p:sldId id="417" r:id="rId361"/>
    <p:sldId id="418" r:id="rId362"/>
    <p:sldId id="420" r:id="rId363"/>
    <p:sldId id="422" r:id="rId364"/>
    <p:sldId id="425" r:id="rId365"/>
    <p:sldId id="427" r:id="rId366"/>
    <p:sldId id="429" r:id="rId367"/>
    <p:sldId id="430" r:id="rId368"/>
    <p:sldId id="431" r:id="rId369"/>
    <p:sldId id="432" r:id="rId370"/>
    <p:sldId id="433" r:id="rId371"/>
    <p:sldId id="435" r:id="rId372"/>
    <p:sldId id="436" r:id="rId373"/>
    <p:sldId id="437" r:id="rId374"/>
    <p:sldId id="439" r:id="rId375"/>
    <p:sldId id="440" r:id="rId376"/>
    <p:sldId id="441" r:id="rId377"/>
    <p:sldId id="442" r:id="rId378"/>
    <p:sldId id="443" r:id="rId379"/>
    <p:sldId id="444" r:id="rId380"/>
    <p:sldId id="445" r:id="rId381"/>
    <p:sldId id="446" r:id="rId382"/>
    <p:sldId id="448" r:id="rId383"/>
    <p:sldId id="449" r:id="rId384"/>
    <p:sldId id="514" r:id="rId385"/>
    <p:sldId id="451" r:id="rId386"/>
    <p:sldId id="452" r:id="rId387"/>
    <p:sldId id="453" r:id="rId388"/>
    <p:sldId id="454" r:id="rId389"/>
    <p:sldId id="455" r:id="rId390"/>
    <p:sldId id="456" r:id="rId391"/>
    <p:sldId id="457" r:id="rId392"/>
    <p:sldId id="458" r:id="rId393"/>
    <p:sldId id="515" r:id="rId394"/>
    <p:sldId id="460" r:id="rId395"/>
    <p:sldId id="461" r:id="rId396"/>
    <p:sldId id="462" r:id="rId397"/>
    <p:sldId id="463" r:id="rId398"/>
    <p:sldId id="464" r:id="rId399"/>
    <p:sldId id="466" r:id="rId400"/>
    <p:sldId id="467" r:id="rId401"/>
    <p:sldId id="468" r:id="rId402"/>
    <p:sldId id="516" r:id="rId403"/>
    <p:sldId id="470" r:id="rId404"/>
    <p:sldId id="471" r:id="rId405"/>
    <p:sldId id="472" r:id="rId406"/>
    <p:sldId id="473" r:id="rId407"/>
    <p:sldId id="474" r:id="rId408"/>
    <p:sldId id="476" r:id="rId409"/>
    <p:sldId id="477" r:id="rId410"/>
    <p:sldId id="517" r:id="rId411"/>
    <p:sldId id="518" r:id="rId412"/>
    <p:sldId id="480" r:id="rId413"/>
    <p:sldId id="482" r:id="rId414"/>
    <p:sldId id="483" r:id="rId415"/>
    <p:sldId id="484" r:id="rId416"/>
    <p:sldId id="485" r:id="rId417"/>
    <p:sldId id="487" r:id="rId418"/>
    <p:sldId id="488" r:id="rId419"/>
    <p:sldId id="489" r:id="rId420"/>
    <p:sldId id="490" r:id="rId421"/>
    <p:sldId id="491" r:id="rId422"/>
    <p:sldId id="492" r:id="rId423"/>
    <p:sldId id="493" r:id="rId424"/>
    <p:sldId id="494" r:id="rId425"/>
    <p:sldId id="495" r:id="rId426"/>
    <p:sldId id="497" r:id="rId427"/>
    <p:sldId id="498" r:id="rId428"/>
    <p:sldId id="500" r:id="rId429"/>
    <p:sldId id="501" r:id="rId430"/>
    <p:sldId id="502" r:id="rId431"/>
    <p:sldId id="503" r:id="rId432"/>
    <p:sldId id="505" r:id="rId433"/>
    <p:sldId id="519" r:id="rId434"/>
    <p:sldId id="507" r:id="rId435"/>
    <p:sldId id="508" r:id="rId436"/>
    <p:sldId id="509" r:id="rId437"/>
    <p:sldId id="510" r:id="rId438"/>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5887" autoAdjust="0"/>
  </p:normalViewPr>
  <p:slideViewPr>
    <p:cSldViewPr>
      <p:cViewPr>
        <p:scale>
          <a:sx n="75" d="100"/>
          <a:sy n="75" d="100"/>
        </p:scale>
        <p:origin x="-522" y="72"/>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87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76.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01.xml"/><Relationship Id="rId366" Type="http://schemas.openxmlformats.org/officeDocument/2006/relationships/slide" Target="slides/slide143.xml"/><Relationship Id="rId170" Type="http://schemas.openxmlformats.org/officeDocument/2006/relationships/customXml" Target="../customXml/item170.xml"/><Relationship Id="rId226" Type="http://schemas.openxmlformats.org/officeDocument/2006/relationships/slide" Target="slides/slide3.xml"/><Relationship Id="rId433" Type="http://schemas.openxmlformats.org/officeDocument/2006/relationships/slide" Target="slides/slide210.xml"/><Relationship Id="rId268" Type="http://schemas.openxmlformats.org/officeDocument/2006/relationships/slide" Target="slides/slide45.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slide" Target="slides/slide112.xml"/><Relationship Id="rId377" Type="http://schemas.openxmlformats.org/officeDocument/2006/relationships/slide" Target="slides/slide154.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slide" Target="slides/slide14.xml"/><Relationship Id="rId402" Type="http://schemas.openxmlformats.org/officeDocument/2006/relationships/slide" Target="slides/slide179.xml"/><Relationship Id="rId279" Type="http://schemas.openxmlformats.org/officeDocument/2006/relationships/slide" Target="slides/slide56.xml"/><Relationship Id="rId444" Type="http://schemas.openxmlformats.org/officeDocument/2006/relationships/tableStyles" Target="tableStyles.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slide" Target="slides/slide67.xml"/><Relationship Id="rId304" Type="http://schemas.openxmlformats.org/officeDocument/2006/relationships/slide" Target="slides/slide81.xml"/><Relationship Id="rId346" Type="http://schemas.openxmlformats.org/officeDocument/2006/relationships/slide" Target="slides/slide123.xml"/><Relationship Id="rId388" Type="http://schemas.openxmlformats.org/officeDocument/2006/relationships/slide" Target="slides/slide165.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190.xml"/><Relationship Id="rId248" Type="http://schemas.openxmlformats.org/officeDocument/2006/relationships/slide" Target="slides/slide25.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57.xml"/><Relationship Id="rId315" Type="http://schemas.openxmlformats.org/officeDocument/2006/relationships/slide" Target="slides/slide92.xml"/><Relationship Id="rId336" Type="http://schemas.openxmlformats.org/officeDocument/2006/relationships/slide" Target="slides/slide113.xml"/><Relationship Id="rId357" Type="http://schemas.openxmlformats.org/officeDocument/2006/relationships/slide" Target="slides/slide134.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customXml" Target="../customXml/item217.xml"/><Relationship Id="rId378" Type="http://schemas.openxmlformats.org/officeDocument/2006/relationships/slide" Target="slides/slide155.xml"/><Relationship Id="rId399" Type="http://schemas.openxmlformats.org/officeDocument/2006/relationships/slide" Target="slides/slide176.xml"/><Relationship Id="rId403" Type="http://schemas.openxmlformats.org/officeDocument/2006/relationships/slide" Target="slides/slide180.xml"/><Relationship Id="rId6" Type="http://schemas.openxmlformats.org/officeDocument/2006/relationships/customXml" Target="../customXml/item6.xml"/><Relationship Id="rId238" Type="http://schemas.openxmlformats.org/officeDocument/2006/relationships/slide" Target="slides/slide15.xml"/><Relationship Id="rId259" Type="http://schemas.openxmlformats.org/officeDocument/2006/relationships/slide" Target="slides/slide36.xml"/><Relationship Id="rId424" Type="http://schemas.openxmlformats.org/officeDocument/2006/relationships/slide" Target="slides/slide201.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47.xml"/><Relationship Id="rId291" Type="http://schemas.openxmlformats.org/officeDocument/2006/relationships/slide" Target="slides/slide68.xml"/><Relationship Id="rId305" Type="http://schemas.openxmlformats.org/officeDocument/2006/relationships/slide" Target="slides/slide82.xml"/><Relationship Id="rId326" Type="http://schemas.openxmlformats.org/officeDocument/2006/relationships/slide" Target="slides/slide103.xml"/><Relationship Id="rId347" Type="http://schemas.openxmlformats.org/officeDocument/2006/relationships/slide" Target="slides/slide124.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45.xml"/><Relationship Id="rId389" Type="http://schemas.openxmlformats.org/officeDocument/2006/relationships/slide" Target="slides/slide166.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customXml" Target="../customXml/item207.xml"/><Relationship Id="rId228" Type="http://schemas.openxmlformats.org/officeDocument/2006/relationships/slide" Target="slides/slide5.xml"/><Relationship Id="rId249" Type="http://schemas.openxmlformats.org/officeDocument/2006/relationships/slide" Target="slides/slide26.xml"/><Relationship Id="rId414" Type="http://schemas.openxmlformats.org/officeDocument/2006/relationships/slide" Target="slides/slide191.xml"/><Relationship Id="rId435" Type="http://schemas.openxmlformats.org/officeDocument/2006/relationships/slide" Target="slides/slide212.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37.xml"/><Relationship Id="rId281" Type="http://schemas.openxmlformats.org/officeDocument/2006/relationships/slide" Target="slides/slide58.xml"/><Relationship Id="rId316" Type="http://schemas.openxmlformats.org/officeDocument/2006/relationships/slide" Target="slides/slide93.xml"/><Relationship Id="rId337" Type="http://schemas.openxmlformats.org/officeDocument/2006/relationships/slide" Target="slides/slide114.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35.xml"/><Relationship Id="rId379" Type="http://schemas.openxmlformats.org/officeDocument/2006/relationships/slide" Target="slides/slide156.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customXml" Target="../customXml/item218.xml"/><Relationship Id="rId239" Type="http://schemas.openxmlformats.org/officeDocument/2006/relationships/slide" Target="slides/slide16.xml"/><Relationship Id="rId390" Type="http://schemas.openxmlformats.org/officeDocument/2006/relationships/slide" Target="slides/slide167.xml"/><Relationship Id="rId404" Type="http://schemas.openxmlformats.org/officeDocument/2006/relationships/slide" Target="slides/slide181.xml"/><Relationship Id="rId425" Type="http://schemas.openxmlformats.org/officeDocument/2006/relationships/slide" Target="slides/slide202.xml"/><Relationship Id="rId250" Type="http://schemas.openxmlformats.org/officeDocument/2006/relationships/slide" Target="slides/slide27.xml"/><Relationship Id="rId271" Type="http://schemas.openxmlformats.org/officeDocument/2006/relationships/slide" Target="slides/slide48.xml"/><Relationship Id="rId292" Type="http://schemas.openxmlformats.org/officeDocument/2006/relationships/slide" Target="slides/slide69.xml"/><Relationship Id="rId306" Type="http://schemas.openxmlformats.org/officeDocument/2006/relationships/slide" Target="slides/slide83.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04.xml"/><Relationship Id="rId348" Type="http://schemas.openxmlformats.org/officeDocument/2006/relationships/slide" Target="slides/slide125.xml"/><Relationship Id="rId369" Type="http://schemas.openxmlformats.org/officeDocument/2006/relationships/slide" Target="slides/slide146.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customXml" Target="../customXml/item208.xml"/><Relationship Id="rId229" Type="http://schemas.openxmlformats.org/officeDocument/2006/relationships/slide" Target="slides/slide6.xml"/><Relationship Id="rId380" Type="http://schemas.openxmlformats.org/officeDocument/2006/relationships/slide" Target="slides/slide157.xml"/><Relationship Id="rId415" Type="http://schemas.openxmlformats.org/officeDocument/2006/relationships/slide" Target="slides/slide192.xml"/><Relationship Id="rId436" Type="http://schemas.openxmlformats.org/officeDocument/2006/relationships/slide" Target="slides/slide213.xml"/><Relationship Id="rId240" Type="http://schemas.openxmlformats.org/officeDocument/2006/relationships/slide" Target="slides/slide17.xml"/><Relationship Id="rId261" Type="http://schemas.openxmlformats.org/officeDocument/2006/relationships/slide" Target="slides/slide38.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59.xml"/><Relationship Id="rId317" Type="http://schemas.openxmlformats.org/officeDocument/2006/relationships/slide" Target="slides/slide94.xml"/><Relationship Id="rId338" Type="http://schemas.openxmlformats.org/officeDocument/2006/relationships/slide" Target="slides/slide115.xml"/><Relationship Id="rId359" Type="http://schemas.openxmlformats.org/officeDocument/2006/relationships/slide" Target="slides/slide136.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customXml" Target="../customXml/item219.xml"/><Relationship Id="rId370" Type="http://schemas.openxmlformats.org/officeDocument/2006/relationships/slide" Target="slides/slide147.xml"/><Relationship Id="rId391" Type="http://schemas.openxmlformats.org/officeDocument/2006/relationships/slide" Target="slides/slide168.xml"/><Relationship Id="rId405" Type="http://schemas.openxmlformats.org/officeDocument/2006/relationships/slide" Target="slides/slide182.xml"/><Relationship Id="rId426" Type="http://schemas.openxmlformats.org/officeDocument/2006/relationships/slide" Target="slides/slide203.xml"/><Relationship Id="rId230" Type="http://schemas.openxmlformats.org/officeDocument/2006/relationships/slide" Target="slides/slide7.xml"/><Relationship Id="rId251" Type="http://schemas.openxmlformats.org/officeDocument/2006/relationships/slide" Target="slides/slide28.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49.xml"/><Relationship Id="rId293" Type="http://schemas.openxmlformats.org/officeDocument/2006/relationships/slide" Target="slides/slide70.xml"/><Relationship Id="rId307" Type="http://schemas.openxmlformats.org/officeDocument/2006/relationships/slide" Target="slides/slide84.xml"/><Relationship Id="rId328" Type="http://schemas.openxmlformats.org/officeDocument/2006/relationships/slide" Target="slides/slide105.xml"/><Relationship Id="rId349" Type="http://schemas.openxmlformats.org/officeDocument/2006/relationships/slide" Target="slides/slide126.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slide" Target="slides/slide137.xml"/><Relationship Id="rId381" Type="http://schemas.openxmlformats.org/officeDocument/2006/relationships/slide" Target="slides/slide158.xml"/><Relationship Id="rId416" Type="http://schemas.openxmlformats.org/officeDocument/2006/relationships/slide" Target="slides/slide193.xml"/><Relationship Id="rId220" Type="http://schemas.openxmlformats.org/officeDocument/2006/relationships/customXml" Target="../customXml/item220.xml"/><Relationship Id="rId241" Type="http://schemas.openxmlformats.org/officeDocument/2006/relationships/slide" Target="slides/slide18.xml"/><Relationship Id="rId437" Type="http://schemas.openxmlformats.org/officeDocument/2006/relationships/slide" Target="slides/slide214.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39.xml"/><Relationship Id="rId283" Type="http://schemas.openxmlformats.org/officeDocument/2006/relationships/slide" Target="slides/slide60.xml"/><Relationship Id="rId318" Type="http://schemas.openxmlformats.org/officeDocument/2006/relationships/slide" Target="slides/slide95.xml"/><Relationship Id="rId339" Type="http://schemas.openxmlformats.org/officeDocument/2006/relationships/slide" Target="slides/slide116.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27.xml"/><Relationship Id="rId371" Type="http://schemas.openxmlformats.org/officeDocument/2006/relationships/slide" Target="slides/slide148.xml"/><Relationship Id="rId406" Type="http://schemas.openxmlformats.org/officeDocument/2006/relationships/slide" Target="slides/slide183.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69.xml"/><Relationship Id="rId427" Type="http://schemas.openxmlformats.org/officeDocument/2006/relationships/slide" Target="slides/slide204.xml"/><Relationship Id="rId26" Type="http://schemas.openxmlformats.org/officeDocument/2006/relationships/customXml" Target="../customXml/item26.xml"/><Relationship Id="rId231" Type="http://schemas.openxmlformats.org/officeDocument/2006/relationships/slide" Target="slides/slide8.xml"/><Relationship Id="rId252" Type="http://schemas.openxmlformats.org/officeDocument/2006/relationships/slide" Target="slides/slide29.xml"/><Relationship Id="rId273" Type="http://schemas.openxmlformats.org/officeDocument/2006/relationships/slide" Target="slides/slide50.xml"/><Relationship Id="rId294" Type="http://schemas.openxmlformats.org/officeDocument/2006/relationships/slide" Target="slides/slide71.xml"/><Relationship Id="rId308" Type="http://schemas.openxmlformats.org/officeDocument/2006/relationships/slide" Target="slides/slide85.xml"/><Relationship Id="rId329" Type="http://schemas.openxmlformats.org/officeDocument/2006/relationships/slide" Target="slides/slide10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17.xml"/><Relationship Id="rId361" Type="http://schemas.openxmlformats.org/officeDocument/2006/relationships/slide" Target="slides/slide138.xml"/><Relationship Id="rId196" Type="http://schemas.openxmlformats.org/officeDocument/2006/relationships/customXml" Target="../customXml/item196.xml"/><Relationship Id="rId200" Type="http://schemas.openxmlformats.org/officeDocument/2006/relationships/customXml" Target="../customXml/item200.xml"/><Relationship Id="rId382" Type="http://schemas.openxmlformats.org/officeDocument/2006/relationships/slide" Target="slides/slide159.xml"/><Relationship Id="rId417" Type="http://schemas.openxmlformats.org/officeDocument/2006/relationships/slide" Target="slides/slide194.xml"/><Relationship Id="rId438" Type="http://schemas.openxmlformats.org/officeDocument/2006/relationships/slide" Target="slides/slide215.xml"/><Relationship Id="rId16" Type="http://schemas.openxmlformats.org/officeDocument/2006/relationships/customXml" Target="../customXml/item16.xml"/><Relationship Id="rId221" Type="http://schemas.openxmlformats.org/officeDocument/2006/relationships/customXml" Target="../customXml/item221.xml"/><Relationship Id="rId242" Type="http://schemas.openxmlformats.org/officeDocument/2006/relationships/slide" Target="slides/slide19.xml"/><Relationship Id="rId263" Type="http://schemas.openxmlformats.org/officeDocument/2006/relationships/slide" Target="slides/slide40.xml"/><Relationship Id="rId284" Type="http://schemas.openxmlformats.org/officeDocument/2006/relationships/slide" Target="slides/slide61.xml"/><Relationship Id="rId319" Type="http://schemas.openxmlformats.org/officeDocument/2006/relationships/slide" Target="slides/slide9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07.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28.xml"/><Relationship Id="rId372" Type="http://schemas.openxmlformats.org/officeDocument/2006/relationships/slide" Target="slides/slide149.xml"/><Relationship Id="rId393" Type="http://schemas.openxmlformats.org/officeDocument/2006/relationships/slide" Target="slides/slide170.xml"/><Relationship Id="rId407" Type="http://schemas.openxmlformats.org/officeDocument/2006/relationships/slide" Target="slides/slide184.xml"/><Relationship Id="rId428" Type="http://schemas.openxmlformats.org/officeDocument/2006/relationships/slide" Target="slides/slide205.xml"/><Relationship Id="rId211" Type="http://schemas.openxmlformats.org/officeDocument/2006/relationships/customXml" Target="../customXml/item211.xml"/><Relationship Id="rId232" Type="http://schemas.openxmlformats.org/officeDocument/2006/relationships/slide" Target="slides/slide9.xml"/><Relationship Id="rId253" Type="http://schemas.openxmlformats.org/officeDocument/2006/relationships/slide" Target="slides/slide30.xml"/><Relationship Id="rId274" Type="http://schemas.openxmlformats.org/officeDocument/2006/relationships/slide" Target="slides/slide51.xml"/><Relationship Id="rId295" Type="http://schemas.openxmlformats.org/officeDocument/2006/relationships/slide" Target="slides/slide72.xml"/><Relationship Id="rId309" Type="http://schemas.openxmlformats.org/officeDocument/2006/relationships/slide" Target="slides/slide86.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97.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customXml" Target="../customXml/item197.xml"/><Relationship Id="rId341" Type="http://schemas.openxmlformats.org/officeDocument/2006/relationships/slide" Target="slides/slide118.xml"/><Relationship Id="rId362" Type="http://schemas.openxmlformats.org/officeDocument/2006/relationships/slide" Target="slides/slide139.xml"/><Relationship Id="rId383" Type="http://schemas.openxmlformats.org/officeDocument/2006/relationships/slide" Target="slides/slide160.xml"/><Relationship Id="rId418" Type="http://schemas.openxmlformats.org/officeDocument/2006/relationships/slide" Target="slides/slide195.xml"/><Relationship Id="rId439" Type="http://schemas.openxmlformats.org/officeDocument/2006/relationships/notesMaster" Target="notesMasters/notesMaster1.xml"/><Relationship Id="rId201" Type="http://schemas.openxmlformats.org/officeDocument/2006/relationships/customXml" Target="../customXml/item201.xml"/><Relationship Id="rId222" Type="http://schemas.openxmlformats.org/officeDocument/2006/relationships/customXml" Target="../customXml/item222.xml"/><Relationship Id="rId243" Type="http://schemas.openxmlformats.org/officeDocument/2006/relationships/slide" Target="slides/slide20.xml"/><Relationship Id="rId264" Type="http://schemas.openxmlformats.org/officeDocument/2006/relationships/slide" Target="slides/slide41.xml"/><Relationship Id="rId285" Type="http://schemas.openxmlformats.org/officeDocument/2006/relationships/slide" Target="slides/slide62.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87.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08.xml"/><Relationship Id="rId352" Type="http://schemas.openxmlformats.org/officeDocument/2006/relationships/slide" Target="slides/slide129.xml"/><Relationship Id="rId373" Type="http://schemas.openxmlformats.org/officeDocument/2006/relationships/slide" Target="slides/slide150.xml"/><Relationship Id="rId394" Type="http://schemas.openxmlformats.org/officeDocument/2006/relationships/slide" Target="slides/slide171.xml"/><Relationship Id="rId408" Type="http://schemas.openxmlformats.org/officeDocument/2006/relationships/slide" Target="slides/slide185.xml"/><Relationship Id="rId429" Type="http://schemas.openxmlformats.org/officeDocument/2006/relationships/slide" Target="slides/slide206.xml"/><Relationship Id="rId1" Type="http://schemas.openxmlformats.org/officeDocument/2006/relationships/customXml" Target="../customXml/item1.xml"/><Relationship Id="rId212" Type="http://schemas.openxmlformats.org/officeDocument/2006/relationships/customXml" Target="../customXml/item212.xml"/><Relationship Id="rId233" Type="http://schemas.openxmlformats.org/officeDocument/2006/relationships/slide" Target="slides/slide10.xml"/><Relationship Id="rId254" Type="http://schemas.openxmlformats.org/officeDocument/2006/relationships/slide" Target="slides/slide31.xml"/><Relationship Id="rId440" Type="http://schemas.openxmlformats.org/officeDocument/2006/relationships/handoutMaster" Target="handoutMasters/handoutMaster1.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52.xml"/><Relationship Id="rId296" Type="http://schemas.openxmlformats.org/officeDocument/2006/relationships/slide" Target="slides/slide73.xml"/><Relationship Id="rId300" Type="http://schemas.openxmlformats.org/officeDocument/2006/relationships/slide" Target="slides/slide77.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customXml" Target="../customXml/item198.xml"/><Relationship Id="rId321" Type="http://schemas.openxmlformats.org/officeDocument/2006/relationships/slide" Target="slides/slide98.xml"/><Relationship Id="rId342" Type="http://schemas.openxmlformats.org/officeDocument/2006/relationships/slide" Target="slides/slide119.xml"/><Relationship Id="rId363" Type="http://schemas.openxmlformats.org/officeDocument/2006/relationships/slide" Target="slides/slide140.xml"/><Relationship Id="rId384" Type="http://schemas.openxmlformats.org/officeDocument/2006/relationships/slide" Target="slides/slide161.xml"/><Relationship Id="rId419" Type="http://schemas.openxmlformats.org/officeDocument/2006/relationships/slide" Target="slides/slide196.xml"/><Relationship Id="rId202" Type="http://schemas.openxmlformats.org/officeDocument/2006/relationships/customXml" Target="../customXml/item202.xml"/><Relationship Id="rId223" Type="http://schemas.openxmlformats.org/officeDocument/2006/relationships/slideMaster" Target="slideMasters/slideMaster1.xml"/><Relationship Id="rId244" Type="http://schemas.openxmlformats.org/officeDocument/2006/relationships/slide" Target="slides/slide21.xml"/><Relationship Id="rId430" Type="http://schemas.openxmlformats.org/officeDocument/2006/relationships/slide" Target="slides/slide207.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42.xml"/><Relationship Id="rId286" Type="http://schemas.openxmlformats.org/officeDocument/2006/relationships/slide" Target="slides/slide63.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88.xml"/><Relationship Id="rId332" Type="http://schemas.openxmlformats.org/officeDocument/2006/relationships/slide" Target="slides/slide109.xml"/><Relationship Id="rId353" Type="http://schemas.openxmlformats.org/officeDocument/2006/relationships/slide" Target="slides/slide130.xml"/><Relationship Id="rId374" Type="http://schemas.openxmlformats.org/officeDocument/2006/relationships/slide" Target="slides/slide151.xml"/><Relationship Id="rId395" Type="http://schemas.openxmlformats.org/officeDocument/2006/relationships/slide" Target="slides/slide172.xml"/><Relationship Id="rId409" Type="http://schemas.openxmlformats.org/officeDocument/2006/relationships/slide" Target="slides/slide186.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customXml" Target="../customXml/item213.xml"/><Relationship Id="rId234" Type="http://schemas.openxmlformats.org/officeDocument/2006/relationships/slide" Target="slides/slide11.xml"/><Relationship Id="rId420" Type="http://schemas.openxmlformats.org/officeDocument/2006/relationships/slide" Target="slides/slide197.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32.xml"/><Relationship Id="rId276" Type="http://schemas.openxmlformats.org/officeDocument/2006/relationships/slide" Target="slides/slide53.xml"/><Relationship Id="rId297" Type="http://schemas.openxmlformats.org/officeDocument/2006/relationships/slide" Target="slides/slide74.xml"/><Relationship Id="rId441" Type="http://schemas.openxmlformats.org/officeDocument/2006/relationships/presProps" Target="presProps.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78.xml"/><Relationship Id="rId322" Type="http://schemas.openxmlformats.org/officeDocument/2006/relationships/slide" Target="slides/slide99.xml"/><Relationship Id="rId343" Type="http://schemas.openxmlformats.org/officeDocument/2006/relationships/slide" Target="slides/slide120.xml"/><Relationship Id="rId364" Type="http://schemas.openxmlformats.org/officeDocument/2006/relationships/slide" Target="slides/slide141.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customXml" Target="../customXml/item199.xml"/><Relationship Id="rId203" Type="http://schemas.openxmlformats.org/officeDocument/2006/relationships/customXml" Target="../customXml/item203.xml"/><Relationship Id="rId385" Type="http://schemas.openxmlformats.org/officeDocument/2006/relationships/slide" Target="slides/slide162.xml"/><Relationship Id="rId19" Type="http://schemas.openxmlformats.org/officeDocument/2006/relationships/customXml" Target="../customXml/item19.xml"/><Relationship Id="rId224" Type="http://schemas.openxmlformats.org/officeDocument/2006/relationships/slide" Target="slides/slide1.xml"/><Relationship Id="rId245" Type="http://schemas.openxmlformats.org/officeDocument/2006/relationships/slide" Target="slides/slide22.xml"/><Relationship Id="rId266" Type="http://schemas.openxmlformats.org/officeDocument/2006/relationships/slide" Target="slides/slide43.xml"/><Relationship Id="rId287" Type="http://schemas.openxmlformats.org/officeDocument/2006/relationships/slide" Target="slides/slide64.xml"/><Relationship Id="rId410" Type="http://schemas.openxmlformats.org/officeDocument/2006/relationships/slide" Target="slides/slide187.xml"/><Relationship Id="rId431" Type="http://schemas.openxmlformats.org/officeDocument/2006/relationships/slide" Target="slides/slide208.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89.xml"/><Relationship Id="rId333" Type="http://schemas.openxmlformats.org/officeDocument/2006/relationships/slide" Target="slides/slide110.xml"/><Relationship Id="rId354" Type="http://schemas.openxmlformats.org/officeDocument/2006/relationships/slide" Target="slides/slide131.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52.xml"/><Relationship Id="rId396" Type="http://schemas.openxmlformats.org/officeDocument/2006/relationships/slide" Target="slides/slide173.xml"/><Relationship Id="rId3" Type="http://schemas.openxmlformats.org/officeDocument/2006/relationships/customXml" Target="../customXml/item3.xml"/><Relationship Id="rId214" Type="http://schemas.openxmlformats.org/officeDocument/2006/relationships/customXml" Target="../customXml/item214.xml"/><Relationship Id="rId235" Type="http://schemas.openxmlformats.org/officeDocument/2006/relationships/slide" Target="slides/slide12.xml"/><Relationship Id="rId256" Type="http://schemas.openxmlformats.org/officeDocument/2006/relationships/slide" Target="slides/slide33.xml"/><Relationship Id="rId277" Type="http://schemas.openxmlformats.org/officeDocument/2006/relationships/slide" Target="slides/slide54.xml"/><Relationship Id="rId298" Type="http://schemas.openxmlformats.org/officeDocument/2006/relationships/slide" Target="slides/slide75.xml"/><Relationship Id="rId400" Type="http://schemas.openxmlformats.org/officeDocument/2006/relationships/slide" Target="slides/slide177.xml"/><Relationship Id="rId421" Type="http://schemas.openxmlformats.org/officeDocument/2006/relationships/slide" Target="slides/slide198.xml"/><Relationship Id="rId442" Type="http://schemas.openxmlformats.org/officeDocument/2006/relationships/viewProps" Target="viewProps.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79.xml"/><Relationship Id="rId323" Type="http://schemas.openxmlformats.org/officeDocument/2006/relationships/slide" Target="slides/slide100.xml"/><Relationship Id="rId344" Type="http://schemas.openxmlformats.org/officeDocument/2006/relationships/slide" Target="slides/slide12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42.xml"/><Relationship Id="rId386" Type="http://schemas.openxmlformats.org/officeDocument/2006/relationships/slide" Target="slides/slide163.xml"/><Relationship Id="rId190" Type="http://schemas.openxmlformats.org/officeDocument/2006/relationships/customXml" Target="../customXml/item190.xml"/><Relationship Id="rId204" Type="http://schemas.openxmlformats.org/officeDocument/2006/relationships/customXml" Target="../customXml/item204.xml"/><Relationship Id="rId225" Type="http://schemas.openxmlformats.org/officeDocument/2006/relationships/slide" Target="slides/slide2.xml"/><Relationship Id="rId246" Type="http://schemas.openxmlformats.org/officeDocument/2006/relationships/slide" Target="slides/slide23.xml"/><Relationship Id="rId267" Type="http://schemas.openxmlformats.org/officeDocument/2006/relationships/slide" Target="slides/slide44.xml"/><Relationship Id="rId288" Type="http://schemas.openxmlformats.org/officeDocument/2006/relationships/slide" Target="slides/slide65.xml"/><Relationship Id="rId411" Type="http://schemas.openxmlformats.org/officeDocument/2006/relationships/slide" Target="slides/slide188.xml"/><Relationship Id="rId432" Type="http://schemas.openxmlformats.org/officeDocument/2006/relationships/slide" Target="slides/slide209.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90.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11.xml"/><Relationship Id="rId355" Type="http://schemas.openxmlformats.org/officeDocument/2006/relationships/slide" Target="slides/slide132.xml"/><Relationship Id="rId376" Type="http://schemas.openxmlformats.org/officeDocument/2006/relationships/slide" Target="slides/slide153.xml"/><Relationship Id="rId397" Type="http://schemas.openxmlformats.org/officeDocument/2006/relationships/slide" Target="slides/slide174.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customXml" Target="../customXml/item215.xml"/><Relationship Id="rId236" Type="http://schemas.openxmlformats.org/officeDocument/2006/relationships/slide" Target="slides/slide13.xml"/><Relationship Id="rId257" Type="http://schemas.openxmlformats.org/officeDocument/2006/relationships/slide" Target="slides/slide34.xml"/><Relationship Id="rId278" Type="http://schemas.openxmlformats.org/officeDocument/2006/relationships/slide" Target="slides/slide55.xml"/><Relationship Id="rId401" Type="http://schemas.openxmlformats.org/officeDocument/2006/relationships/slide" Target="slides/slide178.xml"/><Relationship Id="rId422" Type="http://schemas.openxmlformats.org/officeDocument/2006/relationships/slide" Target="slides/slide199.xml"/><Relationship Id="rId443" Type="http://schemas.openxmlformats.org/officeDocument/2006/relationships/theme" Target="theme/theme1.xml"/><Relationship Id="rId303" Type="http://schemas.openxmlformats.org/officeDocument/2006/relationships/slide" Target="slides/slide80.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22.xml"/><Relationship Id="rId387" Type="http://schemas.openxmlformats.org/officeDocument/2006/relationships/slide" Target="slides/slide164.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slide" Target="slides/slide24.xml"/><Relationship Id="rId412" Type="http://schemas.openxmlformats.org/officeDocument/2006/relationships/slide" Target="slides/slide189.xml"/><Relationship Id="rId107" Type="http://schemas.openxmlformats.org/officeDocument/2006/relationships/customXml" Target="../customXml/item107.xml"/><Relationship Id="rId289" Type="http://schemas.openxmlformats.org/officeDocument/2006/relationships/slide" Target="slides/slide66.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slide" Target="slides/slide91.xml"/><Relationship Id="rId356" Type="http://schemas.openxmlformats.org/officeDocument/2006/relationships/slide" Target="slides/slide133.xml"/><Relationship Id="rId398" Type="http://schemas.openxmlformats.org/officeDocument/2006/relationships/slide" Target="slides/slide175.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200.xml"/><Relationship Id="rId258" Type="http://schemas.openxmlformats.org/officeDocument/2006/relationships/slide" Target="slides/slide35.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slide" Target="slides/slide102.xml"/><Relationship Id="rId367" Type="http://schemas.openxmlformats.org/officeDocument/2006/relationships/slide" Target="slides/slide144.xml"/><Relationship Id="rId171" Type="http://schemas.openxmlformats.org/officeDocument/2006/relationships/customXml" Target="../customXml/item171.xml"/><Relationship Id="rId227" Type="http://schemas.openxmlformats.org/officeDocument/2006/relationships/slide" Target="slides/slide4.xml"/><Relationship Id="rId269" Type="http://schemas.openxmlformats.org/officeDocument/2006/relationships/slide" Target="slides/slide46.xml"/><Relationship Id="rId434" Type="http://schemas.openxmlformats.org/officeDocument/2006/relationships/slide" Target="slides/slide2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7D557D8-8061-44BE-909F-DF4B53441027}" type="datetimeFigureOut">
              <a:rPr lang="zh-CN" altLang="en-US" smtClean="0"/>
              <a:pPr/>
              <a:t>2018/11/21 Wednesday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D3A45D7-6B5C-4946-9ACA-3D5193E4F14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2018/11/21 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3"/>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68"/>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2018/11/21 Wednesday</a:t>
            </a:fld>
            <a:endParaRPr lang="zh-CN" altLang="en-US"/>
          </a:p>
        </p:txBody>
      </p:sp>
      <p:sp>
        <p:nvSpPr>
          <p:cNvPr id="5" name="页脚占位符 4"/>
          <p:cNvSpPr>
            <a:spLocks noGrp="1"/>
          </p:cNvSpPr>
          <p:nvPr>
            <p:ph type="ftr" sz="quarter" idx="3"/>
          </p:nvPr>
        </p:nvSpPr>
        <p:spPr>
          <a:xfrm>
            <a:off x="4144989" y="6340168"/>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68"/>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4"/>
            <a:ext cx="3970175" cy="556509"/>
          </a:xfrm>
          <a:prstGeom prst="rect">
            <a:avLst/>
          </a:prstGeom>
          <a:noFill/>
        </p:spPr>
      </p:pic>
      <p:sp>
        <p:nvSpPr>
          <p:cNvPr id="11" name="TextBox 10"/>
          <p:cNvSpPr txBox="1"/>
          <p:nvPr/>
        </p:nvSpPr>
        <p:spPr>
          <a:xfrm>
            <a:off x="985701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437515"/>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3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7.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1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218.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3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95.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20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13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207.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14.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5.xml"/><Relationship Id="rId1" Type="http://schemas.openxmlformats.org/officeDocument/2006/relationships/customXml" Target="../../customXml/item210.xml"/><Relationship Id="rId4" Type="http://schemas.openxmlformats.org/officeDocument/2006/relationships/image" Target="../media/image5.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5.xml"/><Relationship Id="rId1" Type="http://schemas.openxmlformats.org/officeDocument/2006/relationships/customXml" Target="../../customXml/item180.xml"/><Relationship Id="rId4" Type="http://schemas.openxmlformats.org/officeDocument/2006/relationships/image" Target="../media/image13.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5.xml"/><Relationship Id="rId1" Type="http://schemas.openxmlformats.org/officeDocument/2006/relationships/customXml" Target="../../customXml/item176.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5.xml"/><Relationship Id="rId1" Type="http://schemas.openxmlformats.org/officeDocument/2006/relationships/customXml" Target="../../customXml/item106.xml"/><Relationship Id="rId4" Type="http://schemas.openxmlformats.org/officeDocument/2006/relationships/image" Target="../media/image17.pn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5.xml"/><Relationship Id="rId1" Type="http://schemas.openxmlformats.org/officeDocument/2006/relationships/customXml" Target="../../customXml/item11.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5.xml"/><Relationship Id="rId1" Type="http://schemas.openxmlformats.org/officeDocument/2006/relationships/customXml" Target="../../customXml/item5.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5.xml"/><Relationship Id="rId1" Type="http://schemas.openxmlformats.org/officeDocument/2006/relationships/customXml" Target="../../customXml/item16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5.xml"/><Relationship Id="rId1" Type="http://schemas.openxmlformats.org/officeDocument/2006/relationships/customXml" Target="../../customXml/item204.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5.xml"/><Relationship Id="rId1" Type="http://schemas.openxmlformats.org/officeDocument/2006/relationships/customXml" Target="../../customXml/item19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5.xml"/><Relationship Id="rId1" Type="http://schemas.openxmlformats.org/officeDocument/2006/relationships/customXml" Target="../../customXml/item118.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5.xml"/><Relationship Id="rId1" Type="http://schemas.openxmlformats.org/officeDocument/2006/relationships/customXml" Target="../../customXml/item128.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5.xml"/><Relationship Id="rId1" Type="http://schemas.openxmlformats.org/officeDocument/2006/relationships/customXml" Target="../../customXml/item9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5.xml"/><Relationship Id="rId1" Type="http://schemas.openxmlformats.org/officeDocument/2006/relationships/customXml" Target="../../customXml/item65.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5.xml"/><Relationship Id="rId1" Type="http://schemas.openxmlformats.org/officeDocument/2006/relationships/customXml" Target="../../customXml/item34.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5.xml"/><Relationship Id="rId1" Type="http://schemas.openxmlformats.org/officeDocument/2006/relationships/customXml" Target="../../customXml/item9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5.xml"/><Relationship Id="rId1" Type="http://schemas.openxmlformats.org/officeDocument/2006/relationships/customXml" Target="../../customXml/item24.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5.xml"/><Relationship Id="rId1" Type="http://schemas.openxmlformats.org/officeDocument/2006/relationships/customXml" Target="../../customXml/item69.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5.xml"/><Relationship Id="rId1" Type="http://schemas.openxmlformats.org/officeDocument/2006/relationships/customXml" Target="../../customXml/item16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184.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5.xml"/><Relationship Id="rId1" Type="http://schemas.openxmlformats.org/officeDocument/2006/relationships/customXml" Target="../../customXml/item17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5.xml"/><Relationship Id="rId1" Type="http://schemas.openxmlformats.org/officeDocument/2006/relationships/customXml" Target="../../customXml/item28.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5.xml"/><Relationship Id="rId1" Type="http://schemas.openxmlformats.org/officeDocument/2006/relationships/customXml" Target="../../customXml/item72.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5.xml"/><Relationship Id="rId1" Type="http://schemas.openxmlformats.org/officeDocument/2006/relationships/customXml" Target="../../customXml/item173.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5.xml"/><Relationship Id="rId1" Type="http://schemas.openxmlformats.org/officeDocument/2006/relationships/customXml" Target="../../customXml/item177.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5.xml"/><Relationship Id="rId1" Type="http://schemas.openxmlformats.org/officeDocument/2006/relationships/customXml" Target="../../customXml/item179.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5.xml"/><Relationship Id="rId1" Type="http://schemas.openxmlformats.org/officeDocument/2006/relationships/customXml" Target="../../customXml/item85.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5.xml"/><Relationship Id="rId1" Type="http://schemas.openxmlformats.org/officeDocument/2006/relationships/customXml" Target="../../customXml/item4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83.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5.xml"/><Relationship Id="rId1" Type="http://schemas.openxmlformats.org/officeDocument/2006/relationships/customXml" Target="../../customXml/item84.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5.xml"/><Relationship Id="rId1" Type="http://schemas.openxmlformats.org/officeDocument/2006/relationships/customXml" Target="../../customXml/item55.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5.xml"/><Relationship Id="rId1" Type="http://schemas.openxmlformats.org/officeDocument/2006/relationships/customXml" Target="../../customXml/item186.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5.xml"/><Relationship Id="rId1" Type="http://schemas.openxmlformats.org/officeDocument/2006/relationships/customXml" Target="../../customXml/item70.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5.xml"/><Relationship Id="rId1" Type="http://schemas.openxmlformats.org/officeDocument/2006/relationships/customXml" Target="../../customXml/item153.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5.xml"/><Relationship Id="rId1" Type="http://schemas.openxmlformats.org/officeDocument/2006/relationships/customXml" Target="../../customXml/item213.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5.xml"/><Relationship Id="rId1" Type="http://schemas.openxmlformats.org/officeDocument/2006/relationships/customXml" Target="../../customXml/item142.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5.xml"/><Relationship Id="rId1" Type="http://schemas.openxmlformats.org/officeDocument/2006/relationships/customXml" Target="../../customXml/item209.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5.xml"/><Relationship Id="rId1" Type="http://schemas.openxmlformats.org/officeDocument/2006/relationships/customXml" Target="../../customXml/item137.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5.xml"/><Relationship Id="rId1" Type="http://schemas.openxmlformats.org/officeDocument/2006/relationships/customXml" Target="../../customXml/item4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48.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5.xml"/><Relationship Id="rId1" Type="http://schemas.openxmlformats.org/officeDocument/2006/relationships/customXml" Target="../../customXml/item117.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5.xml"/><Relationship Id="rId1" Type="http://schemas.openxmlformats.org/officeDocument/2006/relationships/customXml" Target="../../customXml/item38.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5.xml"/><Relationship Id="rId1" Type="http://schemas.openxmlformats.org/officeDocument/2006/relationships/customXml" Target="../../customXml/item211.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5.xml"/><Relationship Id="rId1" Type="http://schemas.openxmlformats.org/officeDocument/2006/relationships/customXml" Target="../../customXml/item26.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5.xml"/><Relationship Id="rId1" Type="http://schemas.openxmlformats.org/officeDocument/2006/relationships/customXml" Target="../../customXml/item222.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5.xml"/><Relationship Id="rId1" Type="http://schemas.openxmlformats.org/officeDocument/2006/relationships/customXml" Target="../../customXml/item145.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5.xml"/><Relationship Id="rId1" Type="http://schemas.openxmlformats.org/officeDocument/2006/relationships/customXml" Target="../../customXml/item163.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5.xml"/><Relationship Id="rId1" Type="http://schemas.openxmlformats.org/officeDocument/2006/relationships/customXml" Target="../../customXml/item5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5.xml"/><Relationship Id="rId1" Type="http://schemas.openxmlformats.org/officeDocument/2006/relationships/customXml" Target="../../customXml/item216.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5.xml"/><Relationship Id="rId1" Type="http://schemas.openxmlformats.org/officeDocument/2006/relationships/customXml" Target="../../customXml/item5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194.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5.xml"/><Relationship Id="rId1" Type="http://schemas.openxmlformats.org/officeDocument/2006/relationships/customXml" Target="../../customXml/item159.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5.xml"/><Relationship Id="rId1" Type="http://schemas.openxmlformats.org/officeDocument/2006/relationships/customXml" Target="../../customXml/item9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5.xml"/><Relationship Id="rId1" Type="http://schemas.openxmlformats.org/officeDocument/2006/relationships/customXml" Target="../../customXml/item135.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5.xml"/><Relationship Id="rId1" Type="http://schemas.openxmlformats.org/officeDocument/2006/relationships/customXml" Target="../../customXml/item210.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5.xml"/><Relationship Id="rId1" Type="http://schemas.openxmlformats.org/officeDocument/2006/relationships/customXml" Target="../../customXml/item149.xml"/><Relationship Id="rId4" Type="http://schemas.openxmlformats.org/officeDocument/2006/relationships/image" Target="../media/image18.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5.xml"/><Relationship Id="rId1" Type="http://schemas.openxmlformats.org/officeDocument/2006/relationships/customXml" Target="../../customXml/item191.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5.xml"/><Relationship Id="rId1" Type="http://schemas.openxmlformats.org/officeDocument/2006/relationships/customXml" Target="../../customXml/item119.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5.xml"/><Relationship Id="rId1" Type="http://schemas.openxmlformats.org/officeDocument/2006/relationships/customXml" Target="../../customXml/item88.xml"/></Relationships>
</file>

<file path=ppt/slides/_rels/slide2.xml.rels><?xml version="1.0" encoding="UTF-8" standalone="yes"?>
<Relationships xmlns="http://schemas.openxmlformats.org/package/2006/relationships"><Relationship Id="rId8" Type="http://schemas.openxmlformats.org/officeDocument/2006/relationships/slide" Target="slide141.xml"/><Relationship Id="rId3" Type="http://schemas.openxmlformats.org/officeDocument/2006/relationships/notesSlide" Target="../notesSlides/notesSlide2.xml"/><Relationship Id="rId7" Type="http://schemas.openxmlformats.org/officeDocument/2006/relationships/slide" Target="slide81.xml"/><Relationship Id="rId2" Type="http://schemas.openxmlformats.org/officeDocument/2006/relationships/slideLayout" Target="../slideLayouts/slideLayout2.xml"/><Relationship Id="rId1" Type="http://schemas.openxmlformats.org/officeDocument/2006/relationships/customXml" Target="../../customXml/item54.xml"/><Relationship Id="rId6" Type="http://schemas.openxmlformats.org/officeDocument/2006/relationships/slide" Target="slide77.xml"/><Relationship Id="rId5" Type="http://schemas.openxmlformats.org/officeDocument/2006/relationships/slide" Target="slide3.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211.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5.xml"/><Relationship Id="rId1" Type="http://schemas.openxmlformats.org/officeDocument/2006/relationships/customXml" Target="../../customXml/item18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5.xml"/><Relationship Id="rId1" Type="http://schemas.openxmlformats.org/officeDocument/2006/relationships/customXml" Target="../../customXml/item67.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5.xml"/><Relationship Id="rId1" Type="http://schemas.openxmlformats.org/officeDocument/2006/relationships/customXml" Target="../../customXml/item164.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5.xml"/><Relationship Id="rId1" Type="http://schemas.openxmlformats.org/officeDocument/2006/relationships/customXml" Target="../../customXml/item71.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5.xml"/><Relationship Id="rId1" Type="http://schemas.openxmlformats.org/officeDocument/2006/relationships/customXml" Target="../../customXml/item29.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5.xml"/><Relationship Id="rId1" Type="http://schemas.openxmlformats.org/officeDocument/2006/relationships/customXml" Target="../../customXml/item4.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5.xml"/><Relationship Id="rId1" Type="http://schemas.openxmlformats.org/officeDocument/2006/relationships/customXml" Target="../../customXml/item146.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5.xml"/><Relationship Id="rId1" Type="http://schemas.openxmlformats.org/officeDocument/2006/relationships/customXml" Target="../../customXml/item205.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5.xml"/><Relationship Id="rId1" Type="http://schemas.openxmlformats.org/officeDocument/2006/relationships/customXml" Target="../../customXml/item2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206.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5.xml"/><Relationship Id="rId1" Type="http://schemas.openxmlformats.org/officeDocument/2006/relationships/customXml" Target="../../customXml/item79.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5.xml"/><Relationship Id="rId1" Type="http://schemas.openxmlformats.org/officeDocument/2006/relationships/customXml" Target="../../customXml/item214.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5.xml"/><Relationship Id="rId1" Type="http://schemas.openxmlformats.org/officeDocument/2006/relationships/customXml" Target="../../customXml/item17.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5.xml"/><Relationship Id="rId1" Type="http://schemas.openxmlformats.org/officeDocument/2006/relationships/customXml" Target="../../customXml/item158.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5.xml"/><Relationship Id="rId1" Type="http://schemas.openxmlformats.org/officeDocument/2006/relationships/customXml" Target="../../customXml/item120.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5.xml"/><Relationship Id="rId1" Type="http://schemas.openxmlformats.org/officeDocument/2006/relationships/customXml" Target="../../customXml/item2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17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11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5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19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209.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1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10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7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9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16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7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9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12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18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4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18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15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4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3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18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9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1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65.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4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7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10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12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14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18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2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16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144.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customXml" Target="../../customXml/item5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customXml" Target="../../customXml/item16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customXml" Target="../../customXml/item8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customXml" Target="../../customXml/item6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customXml" Target="../../customXml/item15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customXml" Target="../../customXml/item2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customXml" Target="../../customXml/item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customXml" Target="../../customXml/item15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205.xml"/><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customXml" Target="../../customXml/item15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customXml" Target="../../customXml/item50.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customXml" Target="../../customXml/item18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customXml" Target="../../customXml/item2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customXml" Target="../../customXml/item11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customXml" Target="../../customXml/item12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customXml" Target="../../customXml/item18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176.xml"/><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187.xml"/><Relationship Id="rId4" Type="http://schemas.openxmlformats.org/officeDocument/2006/relationships/image" Target="../media/image6.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62.xml"/><Relationship Id="rId5" Type="http://schemas.openxmlformats.org/officeDocument/2006/relationships/image" Target="../media/image7.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220.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222.xml"/><Relationship Id="rId4" Type="http://schemas.openxmlformats.org/officeDocument/2006/relationships/image" Target="../media/image12.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6.xml"/><Relationship Id="rId4" Type="http://schemas.openxmlformats.org/officeDocument/2006/relationships/image" Target="../media/image9.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217.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196.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22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4"/>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7"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a:t>
            </a:r>
            <a:r>
              <a:rPr lang="zh-CN" altLang="en-US" sz="4000" b="1" dirty="0" smtClean="0">
                <a:solidFill>
                  <a:schemeClr val="bg1"/>
                </a:solidFill>
                <a:latin typeface="黑体" pitchFamily="49" charset="-122"/>
                <a:ea typeface="黑体" pitchFamily="49" charset="-122"/>
              </a:rPr>
              <a:t>五　论述类文本阅读</a:t>
            </a:r>
            <a:endParaRPr lang="zh-CN" altLang="en-US" sz="4000" b="1" dirty="0">
              <a:solidFill>
                <a:schemeClr val="bg1"/>
              </a:solidFill>
              <a:latin typeface="黑体" pitchFamily="49" charset="-122"/>
              <a:ea typeface="黑体" pitchFamily="49" charset="-122"/>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514330"/>
          </a:xfrm>
          <a:prstGeom prst="rect">
            <a:avLst/>
          </a:prstGeom>
          <a:noFill/>
        </p:spPr>
        <p:txBody>
          <a:bodyPr wrap="square" lIns="0" tIns="0" rIns="0" bIns="0" rtlCol="0">
            <a:spAutoFit/>
          </a:bodyPr>
          <a:lstStyle/>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一种关于艺术史的隐喻。艺术是那坟墓里的枯骨,而艺术史就是对墓志铭的</a:t>
            </a:r>
            <a:r>
              <a:rPr dirty="0"/>
              <a:t/>
            </a:r>
            <a:br>
              <a:rPr dirty="0"/>
            </a:br>
            <a:r>
              <a:rPr lang="zh-CN" altLang="en-US" sz="2607" kern="0" dirty="0" smtClean="0">
                <a:solidFill>
                  <a:srgbClr val="000000"/>
                </a:solidFill>
                <a:latin typeface="Times New Roman" pitchFamily="65" charset="-122"/>
                <a:ea typeface="宋体" pitchFamily="65" charset="-122"/>
              </a:rPr>
              <a:t>解读,也许不做掘墓人我们就永远不可能看清艺术的真相。但盗墓者垂涎的</a:t>
            </a:r>
            <a:r>
              <a:rPr dirty="0"/>
              <a:t/>
            </a:r>
            <a:br>
              <a:rPr dirty="0"/>
            </a:br>
            <a:r>
              <a:rPr lang="zh-CN" altLang="en-US" sz="2607" kern="0" dirty="0" smtClean="0">
                <a:solidFill>
                  <a:srgbClr val="000000"/>
                </a:solidFill>
                <a:latin typeface="Times New Roman" pitchFamily="65" charset="-122"/>
                <a:ea typeface="宋体" pitchFamily="65" charset="-122"/>
              </a:rPr>
              <a:t>是艺术坟墓中想象的宝物,没有人想盗窃那几根枯骨。由此奉劝有大师情结</a:t>
            </a:r>
            <a:r>
              <a:rPr dirty="0"/>
              <a:t/>
            </a:r>
            <a:br>
              <a:rPr dirty="0"/>
            </a:br>
            <a:r>
              <a:rPr lang="zh-CN" altLang="en-US" sz="2607" kern="0" dirty="0" smtClean="0">
                <a:solidFill>
                  <a:srgbClr val="000000"/>
                </a:solidFill>
                <a:latin typeface="Times New Roman" pitchFamily="65" charset="-122"/>
                <a:ea typeface="宋体" pitchFamily="65" charset="-122"/>
              </a:rPr>
              <a:t>的艺术家们,</a:t>
            </a:r>
            <a:r>
              <a:rPr lang="zh-CN" altLang="en-US" sz="2607" u="sng" kern="0" dirty="0" smtClean="0">
                <a:solidFill>
                  <a:srgbClr val="000000"/>
                </a:solidFill>
                <a:latin typeface="Times New Roman" pitchFamily="65" charset="-122"/>
                <a:ea typeface="宋体" pitchFamily="65" charset="-122"/>
              </a:rPr>
              <a:t>不修成正果,炼成舍利,枯骨不可能因为陪葬的华贵而增值。</a:t>
            </a:r>
            <a:endParaRPr lang="zh-CN" altLang="en-US" dirty="0"/>
          </a:p>
          <a:p>
            <a:pPr marL="0" indent="0" eaLnBrk="0" latinLnBrk="1" hangingPunct="0">
              <a:lnSpc>
                <a:spcPts val="4300"/>
              </a:lnSpc>
              <a:spcBef>
                <a:spcPts val="0"/>
              </a:spcBef>
              <a:buNone/>
            </a:pPr>
            <a:r>
              <a:rPr lang="zh-CN" altLang="en-US" sz="2607" kern="0" dirty="0" smtClean="0">
                <a:solidFill>
                  <a:srgbClr val="000000"/>
                </a:solidFill>
                <a:latin typeface="Times New Roman" pitchFamily="65" charset="-122"/>
                <a:ea typeface="宋体" pitchFamily="65" charset="-122"/>
              </a:rPr>
              <a:t>艺术研究者其实面对作为社会事实的艺术场域知道的并不比牧羊人更多。</a:t>
            </a:r>
            <a:r>
              <a:rPr dirty="0"/>
              <a:t/>
            </a:r>
            <a:br>
              <a:rPr dirty="0"/>
            </a:br>
            <a:r>
              <a:rPr lang="zh-CN" altLang="en-US" sz="2607" kern="0" dirty="0" smtClean="0">
                <a:solidFill>
                  <a:srgbClr val="000000"/>
                </a:solidFill>
                <a:latin typeface="Times New Roman" pitchFamily="65" charset="-122"/>
                <a:ea typeface="宋体" pitchFamily="65" charset="-122"/>
              </a:rPr>
              <a:t>解读墓志铭也许并不是艺术研究者真正的工作,正如牧羊人,放羊才是正业才</a:t>
            </a:r>
            <a:r>
              <a:rPr dirty="0"/>
              <a:t/>
            </a:r>
            <a:br>
              <a:rPr dirty="0"/>
            </a:br>
            <a:r>
              <a:rPr lang="zh-CN" altLang="en-US" sz="2607" kern="0" dirty="0" smtClean="0">
                <a:solidFill>
                  <a:srgbClr val="000000"/>
                </a:solidFill>
                <a:latin typeface="Times New Roman" pitchFamily="65" charset="-122"/>
                <a:ea typeface="宋体" pitchFamily="65" charset="-122"/>
              </a:rPr>
              <a:t>是生活,而研究墓志铭则是生活的闲暇和余兴。古人讲“游于艺”,没有“游</a:t>
            </a:r>
            <a:r>
              <a:rPr dirty="0"/>
              <a:t/>
            </a:r>
            <a:br>
              <a:rPr dirty="0"/>
            </a:br>
            <a:r>
              <a:rPr lang="zh-CN" altLang="en-US" sz="2607" kern="0" dirty="0" smtClean="0">
                <a:solidFill>
                  <a:srgbClr val="000000"/>
                </a:solidFill>
                <a:latin typeface="Times New Roman" pitchFamily="65" charset="-122"/>
                <a:ea typeface="宋体" pitchFamily="65" charset="-122"/>
              </a:rPr>
              <a:t>于艺”的超脱与从容,也许就已经和艺术擦肩而过了。</a:t>
            </a:r>
            <a:endParaRPr lang="zh-CN" altLang="en-US" dirty="0"/>
          </a:p>
          <a:p>
            <a:pPr eaLnBrk="0" latinLnBrk="1" hangingPunct="0">
              <a:lnSpc>
                <a:spcPts val="4300"/>
              </a:lnSpc>
            </a:pPr>
            <a:r>
              <a:rPr lang="zh-CN" altLang="en-US" sz="2607" kern="0" dirty="0" smtClean="0">
                <a:solidFill>
                  <a:srgbClr val="000000"/>
                </a:solidFill>
                <a:latin typeface="Times New Roman" pitchFamily="65" charset="-122"/>
                <a:ea typeface="宋体" pitchFamily="65" charset="-122"/>
              </a:rPr>
              <a:t>回归寂寞对中国当代艺术未必不是好事,而不甘寂寞的折腾倒是需要警惕了。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3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五、(2018苏锡常镇二模)阅读下面的文章,完成文后题目。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谈情与理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朱光潜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①迷信理智的人假定理智能支配生活,而且假定理智的生活是尽善尽美的。</a:t>
            </a:r>
            <a:r>
              <a:rPr dirty="0"/>
              <a:t/>
            </a:r>
            <a:br>
              <a:rPr dirty="0"/>
            </a:br>
            <a:r>
              <a:rPr lang="zh-CN" altLang="en-US" sz="2607" kern="0" dirty="0" smtClean="0">
                <a:solidFill>
                  <a:srgbClr val="000000"/>
                </a:solidFill>
                <a:latin typeface="Times New Roman" pitchFamily="65" charset="-122"/>
                <a:ea typeface="宋体" pitchFamily="65" charset="-122"/>
              </a:rPr>
              <a:t>第一个假定,是与现代哲学和心理学相矛盾的。现在我们来研究第二个假</a:t>
            </a:r>
            <a:r>
              <a:rPr dirty="0"/>
              <a:t/>
            </a:r>
            <a:br>
              <a:rPr dirty="0"/>
            </a:br>
            <a:r>
              <a:rPr lang="zh-CN" altLang="en-US" sz="2607" kern="0" dirty="0" smtClean="0">
                <a:solidFill>
                  <a:srgbClr val="000000"/>
                </a:solidFill>
                <a:latin typeface="Times New Roman" pitchFamily="65" charset="-122"/>
                <a:ea typeface="宋体" pitchFamily="65" charset="-122"/>
              </a:rPr>
              <a:t>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②理智的生活是很狭隘的。如果纯任理智,则艺术对于生活无意义,因为离开</a:t>
            </a:r>
            <a:r>
              <a:rPr dirty="0"/>
              <a:t/>
            </a:r>
            <a:br>
              <a:rPr dirty="0"/>
            </a:br>
            <a:r>
              <a:rPr lang="zh-CN" altLang="en-US" sz="2607" kern="0" dirty="0" smtClean="0">
                <a:solidFill>
                  <a:srgbClr val="000000"/>
                </a:solidFill>
                <a:latin typeface="Times New Roman" pitchFamily="65" charset="-122"/>
                <a:ea typeface="宋体" pitchFamily="65" charset="-122"/>
              </a:rPr>
              <a:t>情感,音乐只是空气的震动,图画只是涂着颜色的纸,文学只是联串起来的</a:t>
            </a:r>
            <a:r>
              <a:rPr dirty="0"/>
              <a:t/>
            </a:r>
            <a:br>
              <a:rPr dirty="0"/>
            </a:br>
            <a:r>
              <a:rPr lang="zh-CN" altLang="en-US" sz="2607" kern="0" dirty="0" smtClean="0">
                <a:solidFill>
                  <a:srgbClr val="000000"/>
                </a:solidFill>
                <a:latin typeface="Times New Roman" pitchFamily="65" charset="-122"/>
                <a:ea typeface="宋体" pitchFamily="65" charset="-122"/>
              </a:rPr>
              <a:t>字。如果纯任理智,则爱对于人生也无意义,因为离开情感,男女的结合只是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为着生殖。理智的生活是很冷酷的,很刻薄寡恩的。理智指示我们应该做的</a:t>
            </a:r>
            <a:r>
              <a:t/>
            </a:r>
            <a:br/>
            <a:r>
              <a:rPr lang="zh-CN" altLang="en-US" sz="2607" kern="0" dirty="0" smtClean="0">
                <a:solidFill>
                  <a:srgbClr val="000000"/>
                </a:solidFill>
                <a:latin typeface="Times New Roman" pitchFamily="65" charset="-122"/>
                <a:ea typeface="宋体" pitchFamily="65" charset="-122"/>
              </a:rPr>
              <a:t>事甚多,而我们实在做到的还不及百分之一。所做到的那百分之一大半全是</a:t>
            </a:r>
            <a:r>
              <a:t/>
            </a:r>
            <a:br/>
            <a:r>
              <a:rPr lang="zh-CN" altLang="en-US" sz="2607" kern="0" dirty="0" smtClean="0">
                <a:solidFill>
                  <a:srgbClr val="000000"/>
                </a:solidFill>
                <a:latin typeface="Times New Roman" pitchFamily="65" charset="-122"/>
                <a:ea typeface="宋体" pitchFamily="65" charset="-122"/>
              </a:rPr>
              <a:t>由于有情感在后面驱遣。纯信理智的人天天都打计算,有许多不利于己的事</a:t>
            </a:r>
            <a:r>
              <a:t/>
            </a:r>
            <a:br/>
            <a:r>
              <a:rPr lang="zh-CN" altLang="en-US" sz="2607" kern="0" dirty="0" smtClean="0">
                <a:solidFill>
                  <a:srgbClr val="000000"/>
                </a:solidFill>
                <a:latin typeface="Times New Roman" pitchFamily="65" charset="-122"/>
                <a:ea typeface="宋体" pitchFamily="65" charset="-122"/>
              </a:rPr>
              <a:t>他决不肯去做的。历史上许多侠烈的事迹都是情感的而不是理智的。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③人类如要完全信任理智,则人生趣味剥削无余,而道德亦必流为下品。纯任</a:t>
            </a:r>
            <a:r>
              <a:t/>
            </a:r>
            <a:br/>
            <a:r>
              <a:rPr lang="zh-CN" altLang="en-US" sz="2607" kern="0" dirty="0" smtClean="0">
                <a:solidFill>
                  <a:srgbClr val="000000"/>
                </a:solidFill>
                <a:latin typeface="Times New Roman" pitchFamily="65" charset="-122"/>
                <a:ea typeface="宋体" pitchFamily="65" charset="-122"/>
              </a:rPr>
              <a:t>理智的世界中只能有法律而不能有道德。纯任理智的人纵然也说道德,可是</a:t>
            </a:r>
            <a:r>
              <a:t/>
            </a:r>
            <a:br/>
            <a:r>
              <a:rPr lang="zh-CN" altLang="en-US" sz="2607" kern="0" dirty="0" smtClean="0">
                <a:solidFill>
                  <a:srgbClr val="000000"/>
                </a:solidFill>
                <a:latin typeface="Times New Roman" pitchFamily="65" charset="-122"/>
                <a:ea typeface="宋体" pitchFamily="65" charset="-122"/>
              </a:rPr>
              <a:t>他们的道德是问理的道德,而不是问心的道德。问理的道德迫于外力,问心的</a:t>
            </a:r>
            <a:r>
              <a:t/>
            </a:r>
            <a:br/>
            <a:r>
              <a:rPr lang="zh-CN" altLang="en-US" sz="2607" kern="0" dirty="0" smtClean="0">
                <a:solidFill>
                  <a:srgbClr val="000000"/>
                </a:solidFill>
                <a:latin typeface="Times New Roman" pitchFamily="65" charset="-122"/>
                <a:ea typeface="宋体" pitchFamily="65" charset="-122"/>
              </a:rPr>
              <a:t>道德基于衷情。问理而不问心的道德,只能给人类以束缚而不能给人类以幸</a:t>
            </a:r>
            <a:r>
              <a:t/>
            </a:r>
            <a:br/>
            <a:r>
              <a:rPr lang="zh-CN" altLang="en-US" sz="2607" kern="0" dirty="0" smtClean="0">
                <a:solidFill>
                  <a:srgbClr val="000000"/>
                </a:solidFill>
                <a:latin typeface="Times New Roman" pitchFamily="65" charset="-122"/>
                <a:ea typeface="宋体" pitchFamily="65" charset="-122"/>
              </a:rPr>
              <a:t>福。</a:t>
            </a:r>
            <a:endParaRPr lang="zh-CN" altLang="en-US"/>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④比方中国人所认为百善之首的“孝”,就可以当作问理的道德,也可以当作</a:t>
            </a:r>
            <a:r>
              <a:t/>
            </a:r>
            <a:br/>
            <a:r>
              <a:rPr lang="zh-CN" altLang="en-US" sz="2607" kern="0" dirty="0" smtClean="0">
                <a:solidFill>
                  <a:srgbClr val="000000"/>
                </a:solidFill>
                <a:latin typeface="Times New Roman" pitchFamily="65" charset="-122"/>
                <a:ea typeface="宋体" pitchFamily="65" charset="-122"/>
              </a:rPr>
              <a:t>问心的道德。如果单讲理智,父母对于子女不能居功,而子女对于父母便不必</a:t>
            </a:r>
            <a:r>
              <a:t/>
            </a:r>
            <a:br/>
            <a:r>
              <a:rPr lang="zh-CN" altLang="en-US" sz="2607" kern="0" dirty="0" smtClean="0">
                <a:solidFill>
                  <a:srgbClr val="000000"/>
                </a:solidFill>
                <a:latin typeface="Times New Roman" pitchFamily="65" charset="-122"/>
                <a:ea typeface="宋体" pitchFamily="65" charset="-122"/>
              </a:rPr>
              <a:t>言孝。但是我们要知道真孝并不是一种报酬,并不是借债还息。孝只是一种</a:t>
            </a:r>
            <a:r>
              <a:t/>
            </a:r>
            <a:br/>
            <a:r>
              <a:rPr lang="zh-CN" altLang="en-US" sz="2607" kern="0" dirty="0" smtClean="0">
                <a:solidFill>
                  <a:srgbClr val="000000"/>
                </a:solidFill>
                <a:latin typeface="Times New Roman" pitchFamily="65" charset="-122"/>
                <a:ea typeface="宋体" pitchFamily="65" charset="-122"/>
              </a:rPr>
              <a:t>爱,而凡爱都是以心感心,以情动情,决不像做生意买卖,计算你给我二五,我应</a:t>
            </a:r>
            <a:r>
              <a:t/>
            </a:r>
            <a:br/>
            <a:r>
              <a:rPr lang="zh-CN" altLang="en-US" sz="2607" kern="0" dirty="0" smtClean="0">
                <a:solidFill>
                  <a:srgbClr val="000000"/>
                </a:solidFill>
                <a:latin typeface="Times New Roman" pitchFamily="65" charset="-122"/>
                <a:ea typeface="宋体" pitchFamily="65" charset="-122"/>
              </a:rPr>
              <a:t>该报酬你一十。世间有许多慈母,不惜牺牲一切,以养护她的婴儿;世间也有</a:t>
            </a:r>
            <a:r>
              <a:t/>
            </a:r>
            <a:br/>
            <a:r>
              <a:rPr lang="zh-CN" altLang="en-US" sz="2607" kern="0" dirty="0" smtClean="0">
                <a:solidFill>
                  <a:srgbClr val="000000"/>
                </a:solidFill>
                <a:latin typeface="Times New Roman" pitchFamily="65" charset="-122"/>
                <a:ea typeface="宋体" pitchFamily="65" charset="-122"/>
              </a:rPr>
              <a:t>许多婴儿,无论到了怎样困穷忧戚的境遇,总可以把头埋在母亲的怀里,得那</a:t>
            </a:r>
            <a:r>
              <a:t/>
            </a:r>
            <a:br/>
            <a:r>
              <a:rPr lang="zh-CN" altLang="en-US" sz="2607" kern="0" dirty="0" smtClean="0">
                <a:solidFill>
                  <a:srgbClr val="000000"/>
                </a:solidFill>
                <a:latin typeface="Times New Roman" pitchFamily="65" charset="-122"/>
                <a:ea typeface="宋体" pitchFamily="65" charset="-122"/>
              </a:rPr>
              <a:t>不能在别处得到的保护与安慰。这就是孝的起源,这也就是一切爱的起源。</a:t>
            </a:r>
            <a:r>
              <a:t/>
            </a:r>
            <a:br/>
            <a:r>
              <a:rPr lang="zh-CN" altLang="en-US" sz="2607" kern="0" dirty="0" smtClean="0">
                <a:solidFill>
                  <a:srgbClr val="000000"/>
                </a:solidFill>
                <a:latin typeface="Times New Roman" pitchFamily="65" charset="-122"/>
                <a:ea typeface="宋体" pitchFamily="65" charset="-122"/>
              </a:rPr>
              <a:t>这种孝全是基于至诚的,是我所谓问心的道德。</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⑤把孝看成一种义务,于是“孝”就由问心的道德降而为问理的道德了。许</a:t>
            </a:r>
            <a:endParaRPr lang="zh-CN" altLang="en-US"/>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多人“孝顺”父母,并不是基于情感,而只是因为他想凡是儿子都须得孝顺父</a:t>
            </a:r>
            <a:r>
              <a:t/>
            </a:r>
            <a:br/>
            <a:r>
              <a:rPr lang="zh-CN" altLang="en-US" sz="2607" kern="0" dirty="0" smtClean="0">
                <a:solidFill>
                  <a:srgbClr val="000000"/>
                </a:solidFill>
                <a:latin typeface="Times New Roman" pitchFamily="65" charset="-122"/>
                <a:ea typeface="宋体" pitchFamily="65" charset="-122"/>
              </a:rPr>
              <a:t>母,才成体统。礼至而情不至,孝的意义本已丧失。</a:t>
            </a:r>
            <a:r>
              <a:rPr lang="zh-CN" altLang="en-US" sz="2607" u="sng" kern="0" dirty="0" smtClean="0">
                <a:solidFill>
                  <a:srgbClr val="000000"/>
                </a:solidFill>
                <a:latin typeface="Times New Roman" pitchFamily="65" charset="-122"/>
                <a:ea typeface="宋体" pitchFamily="65" charset="-122"/>
              </a:rPr>
              <a:t>儒家想因存礼以存情,于</a:t>
            </a:r>
            <a:r>
              <a:t/>
            </a:r>
            <a:br/>
            <a:r>
              <a:rPr lang="zh-CN" altLang="en-US" sz="2607" u="sng" kern="0" dirty="0" smtClean="0">
                <a:solidFill>
                  <a:srgbClr val="000000"/>
                </a:solidFill>
                <a:latin typeface="Times New Roman" pitchFamily="65" charset="-122"/>
                <a:ea typeface="宋体" pitchFamily="65" charset="-122"/>
              </a:rPr>
              <a:t>是孝变成一种虚文。</a:t>
            </a:r>
            <a:r>
              <a:rPr lang="zh-CN" altLang="en-US" sz="2607" kern="0" dirty="0" smtClean="0">
                <a:solidFill>
                  <a:srgbClr val="000000"/>
                </a:solidFill>
                <a:latin typeface="Times New Roman" pitchFamily="65" charset="-122"/>
                <a:ea typeface="宋体" pitchFamily="65" charset="-122"/>
              </a:rPr>
              <a:t>像胡先生所说,“无论怎样不孝的人,一穿上麻衣,带上</a:t>
            </a:r>
            <a:r>
              <a:t/>
            </a:r>
            <a:br/>
            <a:r>
              <a:rPr lang="zh-CN" altLang="en-US" sz="2607" kern="0" dirty="0" smtClean="0">
                <a:solidFill>
                  <a:srgbClr val="000000"/>
                </a:solidFill>
                <a:latin typeface="Times New Roman" pitchFamily="65" charset="-122"/>
                <a:ea typeface="宋体" pitchFamily="65" charset="-122"/>
              </a:rPr>
              <a:t>高粱冠,拿着哭丧棒,人家就赞他做‘孝子’了”。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⑥孝不过是许多事例中之一种。其他一切道德也都可以有问心的和问理的</a:t>
            </a:r>
            <a:r>
              <a:t/>
            </a:r>
            <a:br/>
            <a:r>
              <a:rPr lang="zh-CN" altLang="en-US" sz="2607" kern="0" dirty="0" smtClean="0">
                <a:solidFill>
                  <a:srgbClr val="000000"/>
                </a:solidFill>
                <a:latin typeface="Times New Roman" pitchFamily="65" charset="-122"/>
                <a:ea typeface="宋体" pitchFamily="65" charset="-122"/>
              </a:rPr>
              <a:t>分别。问理的道德虽亦不可少,而衡其价值,则在问心的道德之下。孔子讲道</a:t>
            </a:r>
            <a:r>
              <a:t/>
            </a:r>
            <a:br/>
            <a:r>
              <a:rPr lang="zh-CN" altLang="en-US" sz="2607" kern="0" dirty="0" smtClean="0">
                <a:solidFill>
                  <a:srgbClr val="000000"/>
                </a:solidFill>
                <a:latin typeface="Times New Roman" pitchFamily="65" charset="-122"/>
                <a:ea typeface="宋体" pitchFamily="65" charset="-122"/>
              </a:rPr>
              <a:t>德注重“仁”字,孟子讲道德注重“义”字,“仁”比“义”更有价值,是孔</a:t>
            </a:r>
            <a:r>
              <a:t/>
            </a:r>
            <a:br/>
            <a:r>
              <a:rPr lang="zh-CN" altLang="en-US" sz="2607" kern="0" dirty="0" smtClean="0">
                <a:solidFill>
                  <a:srgbClr val="000000"/>
                </a:solidFill>
                <a:latin typeface="Times New Roman" pitchFamily="65" charset="-122"/>
                <a:ea typeface="宋体" pitchFamily="65" charset="-122"/>
              </a:rPr>
              <a:t>门学者所公认的。宋儒注“仁”“义”两个字说:“仁者心之德,义者事之</a:t>
            </a:r>
            <a:r>
              <a:t/>
            </a:r>
            <a:br/>
            <a:r>
              <a:rPr lang="zh-CN" altLang="en-US" sz="2607" kern="0" dirty="0" smtClean="0">
                <a:solidFill>
                  <a:srgbClr val="000000"/>
                </a:solidFill>
                <a:latin typeface="Times New Roman" pitchFamily="65" charset="-122"/>
                <a:ea typeface="宋体" pitchFamily="65" charset="-122"/>
              </a:rPr>
              <a:t>宜。”这是很精确的。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⑦一言以蔽之,“仁”胜于“义”,问心的道德胜于问理的道德。生活是多方</a:t>
            </a:r>
            <a:r>
              <a:rPr dirty="0"/>
              <a:t/>
            </a:r>
            <a:br>
              <a:rPr dirty="0"/>
            </a:br>
            <a:r>
              <a:rPr lang="zh-CN" altLang="en-US" sz="2607" kern="0" dirty="0" smtClean="0">
                <a:solidFill>
                  <a:srgbClr val="000000"/>
                </a:solidFill>
                <a:latin typeface="Times New Roman" pitchFamily="65" charset="-122"/>
                <a:ea typeface="宋体" pitchFamily="65" charset="-122"/>
              </a:rPr>
              <a:t>面的,我们不但要能够知,我们更要能够感。情感的生活胜于理智的生活;理</a:t>
            </a:r>
            <a:r>
              <a:rPr dirty="0"/>
              <a:t/>
            </a:r>
            <a:br>
              <a:rPr dirty="0"/>
            </a:br>
            <a:r>
              <a:rPr lang="zh-CN" altLang="en-US" sz="2607" kern="0" dirty="0" smtClean="0">
                <a:solidFill>
                  <a:srgbClr val="000000"/>
                </a:solidFill>
                <a:latin typeface="Times New Roman" pitchFamily="65" charset="-122"/>
                <a:ea typeface="宋体" pitchFamily="65" charset="-122"/>
              </a:rPr>
              <a:t>智的生活只是片面的生活,而理胜于情的生活和文化都不是理想的。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1.文中画线的句子表达了作者怎样的看法?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2.文章提到“问理”和“问心”,其中“理”和“心”的含义有哪些?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儒家试图把发自内心的自觉的道德行为外化为仪式和礼节,这种做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法在作者看来是本末倒置的,导致两方面结果:一方面不能激发人的内心情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感,另一方面把孝变成了礼节和体统,不是基于至诚,而只是遵守礼节。</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首先整体感知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纵观全文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宏观把握文本主要观点和作者的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基本思想倾向。然后再抓关键句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结合起来分析。“儒家想因存礼以存情”</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结合第③段“问理的道德迫于外力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问心的道德基于衷情。问理而不问心的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道德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只能给人类以束缚而不能给人类以幸福”、第⑤段“把孝看成一种义</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务,于是‘孝’就由问心的道德降而为问理的道德了”可知,作者是否定儒家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的这一做法的。“于是孝变成一种虚文”,结合第⑤段“许多人‘孝顺’父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母,并不是基于情感,而只是因为他想凡是儿子都须得孝顺父母,才成体统”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可知,这种做法一方面不能激发人的内心情感,另一方面把孝变成了礼节和体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统,不是基于至诚,而只是遵守礼节。最后再加以整合,就可概括出本题的答案。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理,一是理智,一是规训,要自觉遵守;心就是情感,是发自内心的至诚。</a:t>
            </a:r>
            <a:endParaRPr lang="zh-CN" altLang="en-US" dirty="0">
              <a:solidFill>
                <a:srgbClr val="FF0000"/>
              </a:solidFill>
            </a:endParaRPr>
          </a:p>
        </p:txBody>
      </p:sp>
      <p:sp>
        <p:nvSpPr>
          <p:cNvPr id="3" name="TextBox 2"/>
          <p:cNvSpPr txBox="1"/>
          <p:nvPr/>
        </p:nvSpPr>
        <p:spPr>
          <a:xfrm>
            <a:off x="540000" y="140404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本题考查重点词语的含义。首先明确答题区间,文章提到“问理”和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“问心”的段落是③—⑦段。根据第③段“问理的道德迫于外力</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只能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给人类以束缚而不能给人类以幸福”、第④段“这种孝全是基于至诚的,是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我所谓问心的道德”、第⑤段“把孝看成一种义务</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许多人‘孝顺’父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母,并不是基于情感,而只是因为他想凡是儿子都须得孝顺父母,才成体统</a:t>
            </a:r>
            <a:r>
              <a:rPr lang="zh-CN" altLang="en-US" sz="2607" kern="0" dirty="0" smtClean="0">
                <a:solidFill>
                  <a:srgbClr val="FF0000"/>
                </a:solidFill>
                <a:latin typeface="黑体" pitchFamily="65" charset="-122"/>
                <a:ea typeface="宋体" pitchFamily="65" charset="-122"/>
              </a:rPr>
              <a:t>…</a:t>
            </a:r>
            <a:r>
              <a:rPr dirty="0">
                <a:solidFill>
                  <a:srgbClr val="FF0000"/>
                </a:solidFill>
              </a:rPr>
              <a:t/>
            </a:r>
            <a:br>
              <a:rPr dirty="0">
                <a:solidFill>
                  <a:srgbClr val="FF0000"/>
                </a:solidFill>
              </a:rPr>
            </a:b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儒家想因存礼以存情,于是孝变成一种虚文”、第⑦段“情感的生活胜于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理智的生活;理智的生活只是片面的生活,而理胜于情的生活和文化都不是理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想的”,然后筛选要点,从中提取关键词即可得到本题答案。</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六、(2018江苏高考压轴卷)阅读下面的文字,完成后面的题目。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音乐性的美</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李泽厚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①在中国所有艺术门类中,诗歌和书法最为源远流长,历时悠久。书法和诗歌</a:t>
            </a:r>
            <a:r>
              <a:rPr dirty="0"/>
              <a:t/>
            </a:r>
            <a:br>
              <a:rPr dirty="0"/>
            </a:br>
            <a:r>
              <a:rPr lang="zh-CN" altLang="en-US" sz="2607" kern="0" dirty="0" smtClean="0">
                <a:solidFill>
                  <a:srgbClr val="000000"/>
                </a:solidFill>
                <a:latin typeface="Times New Roman" pitchFamily="65" charset="-122"/>
                <a:ea typeface="宋体" pitchFamily="65" charset="-122"/>
              </a:rPr>
              <a:t>同在唐代达到了无可比拟的高峰,既是这个时期最普及的艺术,又是这个时期</a:t>
            </a:r>
            <a:r>
              <a:rPr dirty="0"/>
              <a:t/>
            </a:r>
            <a:br>
              <a:rPr dirty="0"/>
            </a:br>
            <a:r>
              <a:rPr lang="zh-CN" altLang="en-US" sz="2607" kern="0" dirty="0" smtClean="0">
                <a:solidFill>
                  <a:srgbClr val="000000"/>
                </a:solidFill>
                <a:latin typeface="Times New Roman" pitchFamily="65" charset="-122"/>
                <a:ea typeface="宋体" pitchFamily="65" charset="-122"/>
              </a:rPr>
              <a:t>最成熟的艺术。正如工艺和赋之于汉,雕塑、骈体之于六朝,绘画、词曲之于</a:t>
            </a:r>
            <a:r>
              <a:rPr dirty="0"/>
              <a:t/>
            </a:r>
            <a:br>
              <a:rPr dirty="0"/>
            </a:br>
            <a:r>
              <a:rPr lang="zh-CN" altLang="en-US" sz="2607" kern="0" dirty="0" smtClean="0">
                <a:solidFill>
                  <a:srgbClr val="000000"/>
                </a:solidFill>
                <a:latin typeface="Times New Roman" pitchFamily="65" charset="-122"/>
                <a:ea typeface="宋体" pitchFamily="65" charset="-122"/>
              </a:rPr>
              <a:t>宋元,戏曲、小说之于明清一样。它们都分别是一代艺术精神的集中点。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②与唐诗一样,唐代书法的发展也经历了一个过程。初唐的书法,就极漂亮。</a:t>
            </a:r>
            <a:r>
              <a:rPr dirty="0"/>
              <a:t/>
            </a:r>
            <a:br>
              <a:rPr dirty="0"/>
            </a:br>
            <a:r>
              <a:rPr lang="zh-CN" altLang="en-US" sz="2607" kern="0" dirty="0" smtClean="0">
                <a:solidFill>
                  <a:srgbClr val="000000"/>
                </a:solidFill>
                <a:latin typeface="Times New Roman" pitchFamily="65" charset="-122"/>
                <a:ea typeface="宋体" pitchFamily="65" charset="-122"/>
              </a:rPr>
              <a:t>唐太宗酷爱王羲之。兰亭在唐初如此名高和风行,像冯(承素)、虞(世南)、褚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请简要归纳第三段的论述层次。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(遂良)的众多摹本,似有更多理由把传世兰亭作为初唐美学风貌的造型代</a:t>
            </a:r>
            <a:r>
              <a:t/>
            </a:r>
            <a:br/>
            <a:r>
              <a:rPr lang="zh-CN" altLang="en-US" sz="2607" kern="0" dirty="0" smtClean="0">
                <a:solidFill>
                  <a:srgbClr val="000000"/>
                </a:solidFill>
                <a:latin typeface="Times New Roman" pitchFamily="65" charset="-122"/>
                <a:ea typeface="宋体" pitchFamily="65" charset="-122"/>
              </a:rPr>
              <a:t>表。冯、虞、褚的多种兰亭摹本,确是这一时期书法美的典型。那么轻盈华</a:t>
            </a:r>
            <a:r>
              <a:t/>
            </a:r>
            <a:br/>
            <a:r>
              <a:rPr lang="zh-CN" altLang="en-US" sz="2607" kern="0" dirty="0" smtClean="0">
                <a:solidFill>
                  <a:srgbClr val="000000"/>
                </a:solidFill>
                <a:latin typeface="Times New Roman" pitchFamily="65" charset="-122"/>
                <a:ea typeface="宋体" pitchFamily="65" charset="-122"/>
              </a:rPr>
              <a:t>美、婀娜多姿,或娟婵春媚、云雾轻笼,或高谢风尘、精神洒落</a:t>
            </a:r>
            <a:r>
              <a:rPr lang="zh-CN" altLang="en-US" sz="2607" kern="0" dirty="0" smtClean="0">
                <a:solidFill>
                  <a:srgbClr val="000000"/>
                </a:solidFill>
                <a:latin typeface="黑体"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这不正是</a:t>
            </a:r>
            <a:r>
              <a:t/>
            </a:r>
            <a:br/>
            <a:r>
              <a:rPr lang="zh-CN" altLang="en-US" sz="2607" u="sng" kern="0" dirty="0" smtClean="0">
                <a:solidFill>
                  <a:srgbClr val="000000"/>
                </a:solidFill>
                <a:latin typeface="Times New Roman" pitchFamily="65" charset="-122"/>
                <a:ea typeface="宋体" pitchFamily="65" charset="-122"/>
              </a:rPr>
              <a:t>《春江花月夜》那种“当时年少春衫薄”式的风流、潇洒和亭亭玉立吗?</a:t>
            </a:r>
            <a:r>
              <a:rPr lang="zh-CN" altLang="en-US" sz="2607" kern="0" dirty="0" smtClean="0">
                <a:solidFill>
                  <a:srgbClr val="000000"/>
                </a:solidFill>
                <a:latin typeface="Times New Roman" pitchFamily="65" charset="-122"/>
                <a:ea typeface="宋体" pitchFamily="65" charset="-122"/>
              </a:rPr>
              <a:t>它</a:t>
            </a:r>
            <a:r>
              <a:t/>
            </a:r>
            <a:br/>
            <a:r>
              <a:rPr lang="zh-CN" altLang="en-US" sz="2607" kern="0" dirty="0" smtClean="0">
                <a:solidFill>
                  <a:srgbClr val="000000"/>
                </a:solidFill>
                <a:latin typeface="Times New Roman" pitchFamily="65" charset="-122"/>
                <a:ea typeface="宋体" pitchFamily="65" charset="-122"/>
              </a:rPr>
              <a:t>们与刘、张、四杰的诗歌的气质风神恰好一致,鲜明地共同具有着那个时代</a:t>
            </a:r>
            <a:r>
              <a:t/>
            </a:r>
            <a:br/>
            <a:r>
              <a:rPr lang="zh-CN" altLang="en-US" sz="2607" kern="0" dirty="0" smtClean="0">
                <a:solidFill>
                  <a:srgbClr val="000000"/>
                </a:solidFill>
                <a:latin typeface="Times New Roman" pitchFamily="65" charset="-122"/>
                <a:ea typeface="宋体" pitchFamily="65" charset="-122"/>
              </a:rPr>
              <a:t>的审美理想、趣味标准和艺术要求。</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③走向盛唐就不同了。孙过庭《书谱》中虽仍遵初唐传统,但他强调“达其</a:t>
            </a:r>
            <a:r>
              <a:t/>
            </a:r>
            <a:br/>
            <a:r>
              <a:rPr lang="zh-CN" altLang="en-US" sz="2607" kern="0" dirty="0" smtClean="0">
                <a:solidFill>
                  <a:srgbClr val="000000"/>
                </a:solidFill>
                <a:latin typeface="Times New Roman" pitchFamily="65" charset="-122"/>
                <a:ea typeface="宋体" pitchFamily="65" charset="-122"/>
              </a:rPr>
              <a:t>情性,形其哀乐”,明确把书法作为抒情达性的艺术手段,自觉强调书法作为</a:t>
            </a:r>
            <a:r>
              <a:t/>
            </a:r>
            <a:br/>
            <a:r>
              <a:rPr lang="zh-CN" altLang="en-US" sz="2607" kern="0" dirty="0" smtClean="0">
                <a:solidFill>
                  <a:srgbClr val="000000"/>
                </a:solidFill>
                <a:latin typeface="Times New Roman" pitchFamily="65" charset="-122"/>
                <a:ea typeface="宋体" pitchFamily="65" charset="-122"/>
              </a:rPr>
              <a:t>表情艺术的特性,并将这一点提到与诗歌并行、与自然同美的理论高度。就</a:t>
            </a:r>
            <a:endParaRPr lang="zh-CN" altLang="en-US"/>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像陈子昂“念天地之悠悠”以巨大的历史责任感,召唤着盛唐诗歌的到来一</a:t>
            </a:r>
            <a:r>
              <a:t/>
            </a:r>
            <a:br/>
            <a:r>
              <a:rPr lang="zh-CN" altLang="en-US" sz="2607" kern="0" dirty="0" smtClean="0">
                <a:solidFill>
                  <a:srgbClr val="000000"/>
                </a:solidFill>
                <a:latin typeface="Times New Roman" pitchFamily="65" charset="-122"/>
                <a:ea typeface="宋体" pitchFamily="65" charset="-122"/>
              </a:rPr>
              <a:t>样,孙过庭这一抒情哲理的提出,也预示盛唐书法中浪漫主义高峰的到来。以</a:t>
            </a:r>
            <a:r>
              <a:t/>
            </a:r>
            <a:br/>
            <a:r>
              <a:rPr lang="zh-CN" altLang="en-US" sz="2607" kern="0" dirty="0" smtClean="0">
                <a:solidFill>
                  <a:srgbClr val="000000"/>
                </a:solidFill>
                <a:latin typeface="Times New Roman" pitchFamily="65" charset="-122"/>
                <a:ea typeface="宋体" pitchFamily="65" charset="-122"/>
              </a:rPr>
              <a:t>张旭、怀素为代表的草书和狂草,如同李白诗的无所拘束而皆中绳墨一样,它</a:t>
            </a:r>
            <a:r>
              <a:t/>
            </a:r>
            <a:br/>
            <a:r>
              <a:rPr lang="zh-CN" altLang="en-US" sz="2607" kern="0" dirty="0" smtClean="0">
                <a:solidFill>
                  <a:srgbClr val="000000"/>
                </a:solidFill>
                <a:latin typeface="Times New Roman" pitchFamily="65" charset="-122"/>
                <a:ea typeface="宋体" pitchFamily="65" charset="-122"/>
              </a:rPr>
              <a:t>们流走快速,连字连笔,一派飞动,“迅疾骇人”,把悲欢情感极为痛快淋漓地</a:t>
            </a:r>
            <a:r>
              <a:t/>
            </a:r>
            <a:br/>
            <a:r>
              <a:rPr lang="zh-CN" altLang="en-US" sz="2607" kern="0" dirty="0" smtClean="0">
                <a:solidFill>
                  <a:srgbClr val="000000"/>
                </a:solidFill>
                <a:latin typeface="Times New Roman" pitchFamily="65" charset="-122"/>
                <a:ea typeface="宋体" pitchFamily="65" charset="-122"/>
              </a:rPr>
              <a:t>倾注在笔墨之间。一切都是浪漫的、创造的、天才的,一切再现都化为表现,</a:t>
            </a:r>
            <a:r>
              <a:t/>
            </a:r>
            <a:br/>
            <a:r>
              <a:rPr lang="zh-CN" altLang="en-US" sz="2607" kern="0" dirty="0" smtClean="0">
                <a:solidFill>
                  <a:srgbClr val="000000"/>
                </a:solidFill>
                <a:latin typeface="Times New Roman" pitchFamily="65" charset="-122"/>
                <a:ea typeface="宋体" pitchFamily="65" charset="-122"/>
              </a:rPr>
              <a:t>一切模拟都变为抒情,一切自然、世事的物质存在都变而为动荡情感的发展</a:t>
            </a:r>
            <a:r>
              <a:t/>
            </a:r>
            <a:br/>
            <a:r>
              <a:rPr lang="zh-CN" altLang="en-US" sz="2607" kern="0" dirty="0" smtClean="0">
                <a:solidFill>
                  <a:srgbClr val="000000"/>
                </a:solidFill>
                <a:latin typeface="Times New Roman" pitchFamily="65" charset="-122"/>
                <a:ea typeface="宋体" pitchFamily="65" charset="-122"/>
              </a:rPr>
              <a:t>行程</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然而,这不正是音乐吗?是的,盛唐诗歌和书法的审美实质和艺术核</a:t>
            </a:r>
            <a:r>
              <a:t/>
            </a:r>
            <a:br/>
            <a:r>
              <a:rPr lang="zh-CN" altLang="en-US" sz="2607" kern="0" dirty="0" smtClean="0">
                <a:solidFill>
                  <a:srgbClr val="000000"/>
                </a:solidFill>
                <a:latin typeface="Times New Roman" pitchFamily="65" charset="-122"/>
                <a:ea typeface="宋体" pitchFamily="65" charset="-122"/>
              </a:rPr>
              <a:t>心是一种音乐性的美。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④盛唐本来就是一个音乐高潮。当时传入的各种异国曲调和乐器,如龟兹</a:t>
            </a:r>
            <a:endParaRPr lang="zh-CN" altLang="en-US"/>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乐、天竺乐、西凉乐、高昌乐等,融合传统的“雅乐”“古乐”,出现了许多</a:t>
            </a:r>
            <a:r>
              <a:t/>
            </a:r>
            <a:br/>
            <a:r>
              <a:rPr lang="zh-CN" altLang="en-US" sz="2607" kern="0" dirty="0" smtClean="0">
                <a:solidFill>
                  <a:srgbClr val="000000"/>
                </a:solidFill>
                <a:latin typeface="Times New Roman" pitchFamily="65" charset="-122"/>
                <a:ea typeface="宋体" pitchFamily="65" charset="-122"/>
              </a:rPr>
              <a:t>新创造。从宫廷到市井,从中原到边疆,从太宗的“秦王破阵”到玄宗的“霓</a:t>
            </a:r>
            <a:r>
              <a:t/>
            </a:r>
            <a:br/>
            <a:r>
              <a:rPr lang="zh-CN" altLang="en-US" sz="2607" kern="0" dirty="0" smtClean="0">
                <a:solidFill>
                  <a:srgbClr val="000000"/>
                </a:solidFill>
                <a:latin typeface="Times New Roman" pitchFamily="65" charset="-122"/>
                <a:ea typeface="宋体" pitchFamily="65" charset="-122"/>
              </a:rPr>
              <a:t>裳羽衣”,从急骤强烈的跳动到徐歌慢舞的轻盈,正是那个时代的社会氛围和</a:t>
            </a:r>
            <a:r>
              <a:t/>
            </a:r>
            <a:br/>
            <a:r>
              <a:rPr lang="zh-CN" altLang="en-US" sz="2607" kern="0" dirty="0" smtClean="0">
                <a:solidFill>
                  <a:srgbClr val="000000"/>
                </a:solidFill>
                <a:latin typeface="Times New Roman" pitchFamily="65" charset="-122"/>
                <a:ea typeface="宋体" pitchFamily="65" charset="-122"/>
              </a:rPr>
              <a:t>文化心理的写照。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⑤正是这种音乐性的表现力量渗透了盛唐各艺术部类,成为它的美的魂灵,故</a:t>
            </a:r>
            <a:r>
              <a:t/>
            </a:r>
            <a:br/>
            <a:r>
              <a:rPr lang="zh-CN" altLang="en-US" sz="2607" kern="0" dirty="0" smtClean="0">
                <a:solidFill>
                  <a:srgbClr val="000000"/>
                </a:solidFill>
                <a:latin typeface="Times New Roman" pitchFamily="65" charset="-122"/>
                <a:ea typeface="宋体" pitchFamily="65" charset="-122"/>
              </a:rPr>
              <a:t>统称之曰盛唐之音,宜矣。内容前面已说,就是形式,也由这个灵魂支配和决</a:t>
            </a:r>
            <a:r>
              <a:t/>
            </a:r>
            <a:br/>
            <a:r>
              <a:rPr lang="zh-CN" altLang="en-US" sz="2607" kern="0" dirty="0" smtClean="0">
                <a:solidFill>
                  <a:srgbClr val="000000"/>
                </a:solidFill>
                <a:latin typeface="Times New Roman" pitchFamily="65" charset="-122"/>
                <a:ea typeface="宋体" pitchFamily="65" charset="-122"/>
              </a:rPr>
              <a:t>定。绝句和七古乐府所以在盛唐最称横唱,道理也在这里。它们是能入乐谱,</a:t>
            </a:r>
            <a:r>
              <a:t/>
            </a:r>
            <a:br/>
            <a:r>
              <a:rPr lang="zh-CN" altLang="en-US" sz="2607" kern="0" dirty="0" smtClean="0">
                <a:solidFill>
                  <a:srgbClr val="000000"/>
                </a:solidFill>
                <a:latin typeface="Times New Roman" pitchFamily="65" charset="-122"/>
                <a:ea typeface="宋体" pitchFamily="65" charset="-122"/>
              </a:rPr>
              <a:t>为大家所传唱的。“入俗”的绝句和尚未定形的七言(即其中夹有三言、四</a:t>
            </a:r>
            <a:r>
              <a:t/>
            </a:r>
            <a:br/>
            <a:r>
              <a:rPr lang="zh-CN" altLang="en-US" sz="2607" kern="0" dirty="0" smtClean="0">
                <a:solidFill>
                  <a:srgbClr val="000000"/>
                </a:solidFill>
                <a:latin typeface="Times New Roman" pitchFamily="65" charset="-122"/>
                <a:ea typeface="宋体" pitchFamily="65" charset="-122"/>
              </a:rPr>
              <a:t>言、五言、六言等)是当时在整个社会中最为流行而可歌可唱的主要艺术形</a:t>
            </a:r>
            <a:endParaRPr lang="zh-CN" altLang="en-US"/>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式,它们也是盛唐之音的主要文学形式。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(选自李泽厚《美的历程》,有删改)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1.结合上下文,理解第②段中画线句子的含意。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2.结合文章内容概括标题“音乐性的美”的内涵。</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通过引用名句,意在表明初唐诗歌风流、潇洒的特点,以此类比冯、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虞、褚书法的轻盈华美、婀娜多姿,进一步说明初唐的审美理想(或趣味标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准、艺术要求)。</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一要抓住指示代词“这”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二要抓住句内关键词“风流”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“潇洒”和段落中心“鲜明地共同具有着那个时代的审美理想、趣味标准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和艺术要求”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三要抓住论证方法及目的。最后加以整合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分点作答即可。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①音乐性的美表现为浪漫性、抒情性,是盛唐诗歌和书法的审美实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质和艺术核心。②这种音乐性的表现力量渗透进盛唐各艺术部类,传递了那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个时代的社会氛图和文化心理,成为盛唐时艺术的美的灵魂。③形式上表现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为盛唐时“入俗”的绝句和尚未定形的七言,与它们的音乐性特征密切相关。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标题“音乐性的美”是文章的主要论题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也体现了作者的观点态度。</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答题时要先想清楚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音乐性的美”所对应的时代、产生的原因、内在的追</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求及外在的表现。然后锁定答题区间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即文章三、四、五段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从“审美实质和艺术核心”“灵魂”“形式”三个角度来筛选答案。最后加以概括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形成答案。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理解词句含义题本质上是一种语境阅读,确定语境即阅读范围至关重要。题</a:t>
            </a:r>
            <a:r>
              <a:rPr dirty="0"/>
              <a:t/>
            </a:r>
            <a:br>
              <a:rPr dirty="0"/>
            </a:br>
            <a:r>
              <a:rPr lang="zh-CN" altLang="en-US" sz="2607" kern="0" dirty="0" smtClean="0">
                <a:solidFill>
                  <a:srgbClr val="000000"/>
                </a:solidFill>
                <a:latin typeface="Times New Roman" pitchFamily="65" charset="-122"/>
                <a:ea typeface="宋体" pitchFamily="65" charset="-122"/>
              </a:rPr>
              <a:t>目中有的词、句蕴含了全文的主旨,此时应在全文范围内阅读、筛选;有的</a:t>
            </a:r>
            <a:r>
              <a:rPr dirty="0"/>
              <a:t/>
            </a:r>
            <a:br>
              <a:rPr dirty="0"/>
            </a:br>
            <a:r>
              <a:rPr lang="zh-CN" altLang="en-US" sz="2607" kern="0" dirty="0" smtClean="0">
                <a:solidFill>
                  <a:srgbClr val="000000"/>
                </a:solidFill>
                <a:latin typeface="Times New Roman" pitchFamily="65" charset="-122"/>
                <a:ea typeface="宋体" pitchFamily="65" charset="-122"/>
              </a:rPr>
              <a:t>词、句在段内的地位很重要,则只要阅读该段即可。那么,如何确定阅读范围</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一般而言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凡是词语出现的地方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句子及句内关键词语出现的地方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都是要</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阅读的范围。如上述第六大题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a:t>
            </a: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小题考查的画线句子出现在第②段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应立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足于第②段定点研读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小题考查的关键词语是文章的标题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阅读范围就要</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扩大到全文。</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一、(2018南京、盐城三模)阅读下面的文章,完成问题。(18分)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医学的“混账”</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王一方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在我们的日常交往中,有些词语是需要进行一番甄别的,譬如“混账”,本来</a:t>
            </a:r>
            <a:r>
              <a:rPr dirty="0"/>
              <a:t/>
            </a:r>
            <a:br>
              <a:rPr dirty="0"/>
            </a:br>
            <a:r>
              <a:rPr lang="zh-CN" altLang="en-US" sz="2607" kern="0" dirty="0" smtClean="0">
                <a:solidFill>
                  <a:srgbClr val="000000"/>
                </a:solidFill>
                <a:latin typeface="Times New Roman" pitchFamily="65" charset="-122"/>
                <a:ea typeface="宋体" pitchFamily="65" charset="-122"/>
              </a:rPr>
              <a:t>意义是商务交往中的“账目混杂”,不知什么时候开始,“混账”也变调了,</a:t>
            </a:r>
            <a:r>
              <a:rPr dirty="0"/>
              <a:t/>
            </a:r>
            <a:br>
              <a:rPr dirty="0"/>
            </a:br>
            <a:r>
              <a:rPr lang="zh-CN" altLang="en-US" sz="2607" kern="0" dirty="0" smtClean="0">
                <a:solidFill>
                  <a:srgbClr val="000000"/>
                </a:solidFill>
                <a:latin typeface="Times New Roman" pitchFamily="65" charset="-122"/>
                <a:ea typeface="宋体" pitchFamily="65" charset="-122"/>
              </a:rPr>
              <a:t>逐渐演化成一个道德感、情绪感都很强的训斥语。其实,这世界是复杂的,许</a:t>
            </a:r>
            <a:r>
              <a:rPr dirty="0"/>
              <a:t/>
            </a:r>
            <a:br>
              <a:rPr dirty="0"/>
            </a:br>
            <a:r>
              <a:rPr lang="zh-CN" altLang="en-US" sz="2607" kern="0" dirty="0" smtClean="0">
                <a:solidFill>
                  <a:srgbClr val="000000"/>
                </a:solidFill>
                <a:latin typeface="Times New Roman" pitchFamily="65" charset="-122"/>
                <a:ea typeface="宋体" pitchFamily="65" charset="-122"/>
              </a:rPr>
              <a:t>多事、许多学问都遵循“混沌”的原则与规律行事,不会全是“小葱拌豆</a:t>
            </a:r>
            <a:r>
              <a:rPr dirty="0"/>
              <a:t/>
            </a:r>
            <a:br>
              <a:rPr dirty="0"/>
            </a:br>
            <a:r>
              <a:rPr lang="zh-CN" altLang="en-US" sz="2607" kern="0" dirty="0" smtClean="0">
                <a:solidFill>
                  <a:srgbClr val="000000"/>
                </a:solidFill>
                <a:latin typeface="Times New Roman" pitchFamily="65" charset="-122"/>
                <a:ea typeface="宋体" pitchFamily="65" charset="-122"/>
              </a:rPr>
              <a:t>腐”,需要“顾左右而言他”。因此,我们不能完全以会计或审计的头脑处</a:t>
            </a:r>
            <a:r>
              <a:rPr dirty="0"/>
              <a:t/>
            </a:r>
            <a:br>
              <a:rPr dirty="0"/>
            </a:br>
            <a:r>
              <a:rPr lang="zh-CN" altLang="en-US" sz="2607" kern="0" dirty="0" smtClean="0">
                <a:solidFill>
                  <a:srgbClr val="000000"/>
                </a:solidFill>
                <a:latin typeface="Times New Roman" pitchFamily="65" charset="-122"/>
                <a:ea typeface="宋体" pitchFamily="65" charset="-122"/>
              </a:rPr>
              <a:t>事,把“混账”的眼光与多元的思维统统打倒。</a:t>
            </a:r>
            <a:endParaRPr lang="zh-CN" altLang="en-US" dirty="0"/>
          </a:p>
        </p:txBody>
      </p:sp>
      <p:pic>
        <p:nvPicPr>
          <p:cNvPr id="3" name="Picture 11"/>
          <p:cNvPicPr>
            <a:picLocks noChangeAspect="1" noChangeArrowheads="1"/>
          </p:cNvPicPr>
          <p:nvPr/>
        </p:nvPicPr>
        <p:blipFill>
          <a:blip r:embed="rId4" cstate="print"/>
          <a:srcRect/>
          <a:stretch>
            <a:fillRect/>
          </a:stretch>
        </p:blipFill>
        <p:spPr bwMode="auto">
          <a:xfrm>
            <a:off x="521221" y="539949"/>
            <a:ext cx="2343150" cy="4953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1601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首先,由闲书引出“中国艺术史是一部悲催的血泪史和心灵的放逐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史”的观点;接着,举例论证国破家亡与江湖放逐成全了一个又一个艺术大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家;最后,得出“艺术史</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更可能是高尚者的墓志铭”的结论。</a:t>
            </a:r>
            <a:endParaRPr lang="zh-CN" altLang="en-US" dirty="0">
              <a:solidFill>
                <a:srgbClr val="FF0000"/>
              </a:solidFill>
            </a:endParaRPr>
          </a:p>
        </p:txBody>
      </p:sp>
      <p:sp>
        <p:nvSpPr>
          <p:cNvPr id="3" name="TextBox 2"/>
          <p:cNvSpPr txBox="1"/>
          <p:nvPr/>
        </p:nvSpPr>
        <p:spPr>
          <a:xfrm>
            <a:off x="521221" y="291621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第三段一共可分为三层,从开头到“心灵的放逐史”是第一层,提出了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观点;由“国破家亡”到“即便是盛世的李杜不也不得志吗”是第二层,用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“颜真卿、黄公望、倪瓒、徐渭、石涛”“李杜”等人为例,证明“国破家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亡,江湖放逐,成全了一个又一个艺术大家”;剩下的内容为第三层,得出“艺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术史</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更可能是高尚者的墓志铭”的结论。</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无疑,人类认识自身的医学是复杂的,它的身份就有些“混沌”,医学是什么?</a:t>
            </a:r>
            <a:r>
              <a:rPr dirty="0"/>
              <a:t/>
            </a:r>
            <a:br>
              <a:rPr dirty="0"/>
            </a:br>
            <a:r>
              <a:rPr lang="zh-CN" altLang="en-US" sz="2607" kern="0" dirty="0" smtClean="0">
                <a:solidFill>
                  <a:srgbClr val="000000"/>
                </a:solidFill>
                <a:latin typeface="Times New Roman" pitchFamily="65" charset="-122"/>
                <a:ea typeface="宋体" pitchFamily="65" charset="-122"/>
              </a:rPr>
              <a:t>一直是一个问题,是科学?是人学?在国人这里,无论是知识分子,还是普罗大</a:t>
            </a:r>
            <a:r>
              <a:rPr dirty="0"/>
              <a:t/>
            </a:r>
            <a:br>
              <a:rPr dirty="0"/>
            </a:br>
            <a:r>
              <a:rPr lang="zh-CN" altLang="en-US" sz="2607" kern="0" dirty="0" smtClean="0">
                <a:solidFill>
                  <a:srgbClr val="000000"/>
                </a:solidFill>
                <a:latin typeface="Times New Roman" pitchFamily="65" charset="-122"/>
                <a:ea typeface="宋体" pitchFamily="65" charset="-122"/>
              </a:rPr>
              <a:t>众,都坚信医学是科学,只有“一小撮”人文学者认为医学也是人学,但在西</a:t>
            </a:r>
            <a:r>
              <a:rPr dirty="0"/>
              <a:t/>
            </a:r>
            <a:br>
              <a:rPr dirty="0"/>
            </a:br>
            <a:r>
              <a:rPr lang="zh-CN" altLang="en-US" sz="2607" kern="0" dirty="0" smtClean="0">
                <a:solidFill>
                  <a:srgbClr val="000000"/>
                </a:solidFill>
                <a:latin typeface="Times New Roman" pitchFamily="65" charset="-122"/>
                <a:ea typeface="宋体" pitchFamily="65" charset="-122"/>
              </a:rPr>
              <a:t>方,“医学不是科学”的认知却是十分普遍的。或者可以折中一下,既是科</a:t>
            </a:r>
            <a:r>
              <a:rPr dirty="0"/>
              <a:t/>
            </a:r>
            <a:br>
              <a:rPr dirty="0"/>
            </a:br>
            <a:r>
              <a:rPr lang="zh-CN" altLang="en-US" sz="2607" kern="0" dirty="0" smtClean="0">
                <a:solidFill>
                  <a:srgbClr val="000000"/>
                </a:solidFill>
                <a:latin typeface="Times New Roman" pitchFamily="65" charset="-122"/>
                <a:ea typeface="宋体" pitchFamily="65" charset="-122"/>
              </a:rPr>
              <a:t>学,又不是科学,基础医学是科学,临床医学更多的是技术与艺术,因此,诺贝尔</a:t>
            </a:r>
            <a:r>
              <a:rPr dirty="0"/>
              <a:t/>
            </a:r>
            <a:br>
              <a:rPr dirty="0"/>
            </a:br>
            <a:r>
              <a:rPr lang="zh-CN" altLang="en-US" sz="2607" kern="0" dirty="0" smtClean="0">
                <a:solidFill>
                  <a:srgbClr val="000000"/>
                </a:solidFill>
                <a:latin typeface="Times New Roman" pitchFamily="65" charset="-122"/>
                <a:ea typeface="宋体" pitchFamily="65" charset="-122"/>
              </a:rPr>
              <a:t>奖的医科分项叫“生理学及医学奖”。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如果遵从严格意义上的“科学”传统与立场,医疗活动中的许多程序与内容</a:t>
            </a:r>
            <a:r>
              <a:rPr dirty="0"/>
              <a:t/>
            </a:r>
            <a:br>
              <a:rPr dirty="0"/>
            </a:br>
            <a:r>
              <a:rPr lang="zh-CN" altLang="en-US" sz="2607" kern="0" dirty="0" smtClean="0">
                <a:solidFill>
                  <a:srgbClr val="000000"/>
                </a:solidFill>
                <a:latin typeface="Times New Roman" pitchFamily="65" charset="-122"/>
                <a:ea typeface="宋体" pitchFamily="65" charset="-122"/>
              </a:rPr>
              <a:t>是必须入“另册”的。譬如“病因”,科学的病因学必须是客观的,因果链条</a:t>
            </a:r>
            <a:r>
              <a:rPr dirty="0"/>
              <a:t/>
            </a:r>
            <a:br>
              <a:rPr dirty="0"/>
            </a:br>
            <a:r>
              <a:rPr lang="zh-CN" altLang="en-US" sz="2607" kern="0" dirty="0" smtClean="0">
                <a:solidFill>
                  <a:srgbClr val="000000"/>
                </a:solidFill>
                <a:latin typeface="Times New Roman" pitchFamily="65" charset="-122"/>
                <a:ea typeface="宋体" pitchFamily="65" charset="-122"/>
              </a:rPr>
              <a:t>的演进关系是循证的、确凿的,统计数学的导入提升了医学群体研究以及疾</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142461" cy="4962897"/>
          </a:xfrm>
          <a:prstGeom prst="rect">
            <a:avLst/>
          </a:prstGeom>
          <a:noFill/>
        </p:spPr>
        <p:txBody>
          <a:bodyPr wrap="square" lIns="0" tIns="0" rIns="0" bIns="0" rtlCol="0">
            <a:spAutoFit/>
          </a:bodyPr>
          <a:lstStyle/>
          <a:p>
            <a:pPr eaLnBrk="0" latinLnBrk="1" hangingPunct="0">
              <a:lnSpc>
                <a:spcPts val="4328"/>
              </a:lnSpc>
            </a:pPr>
            <a:r>
              <a:rPr lang="zh-CN" altLang="en-US" sz="2607" kern="0" dirty="0" smtClean="0">
                <a:solidFill>
                  <a:srgbClr val="000000"/>
                </a:solidFill>
                <a:latin typeface="Times New Roman" pitchFamily="65" charset="-122"/>
                <a:ea typeface="宋体" pitchFamily="65" charset="-122"/>
              </a:rPr>
              <a:t>病一般规律的认知水平，但是无法突破“个体”医学研究的复杂性“高墙”，抵达“个体”人类的多样性、复杂性包裹的“真理内核”。因此，许多情况下，尤其是个体疾病的因果分析都是推测性的、或然的、片面的。现实的研究瓶颈是“脑科学”的精微奥秘至今迷雾重重，人类的躯体性，即生物学属性与灵魂性，即心理学、社会、人文属性无法在这里融会“并账”，只能简单“混账”。</a:t>
            </a:r>
          </a:p>
          <a:p>
            <a:pPr eaLnBrk="0" latinLnBrk="1" hangingPunct="0">
              <a:lnSpc>
                <a:spcPts val="4328"/>
              </a:lnSpc>
            </a:pPr>
            <a:r>
              <a:rPr lang="zh-CN" altLang="en-US" sz="2607" u="sng" kern="0" dirty="0" smtClean="0">
                <a:solidFill>
                  <a:srgbClr val="000000"/>
                </a:solidFill>
                <a:latin typeface="Times New Roman" pitchFamily="65" charset="-122"/>
                <a:ea typeface="宋体" pitchFamily="65" charset="-122"/>
              </a:rPr>
              <a:t>病因学的“混账”</a:t>
            </a:r>
            <a:r>
              <a:rPr lang="en-US" altLang="zh-CN" sz="2607"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必然波及治疗学，科学的治疗应该是针对真实病因的“靶心”处置，但无奈我们很多情况下，无法寻找到真实的、彻底的、完整的“靶心”，也就无法给出病因学治疗，而只能做发病学、症状学处理，甚至只</a:t>
            </a:r>
            <a:endParaRPr lang="zh-CN" alt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能做泛化的准心理学治疗。心术不纯者更是为了提取药品奖励,把有用的,</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没用的,甚至有害的药品统统堆上去,开的不仅仅是学理上,更是</a:t>
            </a:r>
            <a:r>
              <a:rPr lang="zh-CN" altLang="en-US" sz="2607" u="sng" kern="0" dirty="0" smtClean="0">
                <a:solidFill>
                  <a:srgbClr val="000000"/>
                </a:solidFill>
                <a:latin typeface="Times New Roman" pitchFamily="65" charset="-122"/>
                <a:ea typeface="宋体" pitchFamily="65" charset="-122"/>
              </a:rPr>
              <a:t>良知上“混</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账”的处方</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回顾一下近代医学的历史,检点一下自己的医疗行为:医学都干了些什么?都</a:t>
            </a:r>
            <a:r>
              <a:rPr dirty="0"/>
              <a:t/>
            </a:r>
            <a:br>
              <a:rPr dirty="0"/>
            </a:br>
            <a:r>
              <a:rPr lang="zh-CN" altLang="en-US" sz="2607" kern="0" dirty="0" smtClean="0">
                <a:solidFill>
                  <a:srgbClr val="000000"/>
                </a:solidFill>
                <a:latin typeface="Times New Roman" pitchFamily="65" charset="-122"/>
                <a:ea typeface="宋体" pitchFamily="65" charset="-122"/>
              </a:rPr>
              <a:t>能干些什么?在美国有一个不知名的萨拉纳克湖,湖畔有一座医生的墓庐,墓</a:t>
            </a:r>
            <a:r>
              <a:rPr dirty="0"/>
              <a:t/>
            </a:r>
            <a:br>
              <a:rPr dirty="0"/>
            </a:br>
            <a:r>
              <a:rPr lang="zh-CN" altLang="en-US" sz="2607" kern="0" dirty="0" smtClean="0">
                <a:solidFill>
                  <a:srgbClr val="000000"/>
                </a:solidFill>
                <a:latin typeface="Times New Roman" pitchFamily="65" charset="-122"/>
                <a:ea typeface="宋体" pitchFamily="65" charset="-122"/>
              </a:rPr>
              <a:t>碑上这样写道:“有时,去治愈;常常,去帮助;总是,去安慰。”这个墓志铭真实</a:t>
            </a:r>
            <a:r>
              <a:rPr dirty="0"/>
              <a:t/>
            </a:r>
            <a:br>
              <a:rPr dirty="0"/>
            </a:br>
            <a:r>
              <a:rPr lang="zh-CN" altLang="en-US" sz="2607" kern="0" dirty="0" smtClean="0">
                <a:solidFill>
                  <a:srgbClr val="000000"/>
                </a:solidFill>
                <a:latin typeface="Times New Roman" pitchFamily="65" charset="-122"/>
                <a:ea typeface="宋体" pitchFamily="65" charset="-122"/>
              </a:rPr>
              <a:t>地表达了近二百年来人类医学与医疗的心态与姿态。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也许,仅仅从理论医学与伦理的层面来讨论有些“干涩”,我们可以回到鲜活</a:t>
            </a:r>
            <a:r>
              <a:rPr dirty="0"/>
              <a:t/>
            </a:r>
            <a:br>
              <a:rPr dirty="0"/>
            </a:br>
            <a:r>
              <a:rPr lang="zh-CN" altLang="en-US" sz="2607" kern="0" dirty="0" smtClean="0">
                <a:solidFill>
                  <a:srgbClr val="000000"/>
                </a:solidFill>
                <a:latin typeface="Times New Roman" pitchFamily="65" charset="-122"/>
                <a:ea typeface="宋体" pitchFamily="65" charset="-122"/>
              </a:rPr>
              <a:t>的医疗生活中来“拉家常”。一个医师与病人共同的日常经验就是——疼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痛。在临床上,疼痛是最普遍的主诉,最直接的求医动因,是底座最庞大的</a:t>
            </a:r>
            <a:r>
              <a:t/>
            </a:r>
            <a:br/>
            <a:r>
              <a:rPr lang="zh-CN" altLang="en-US" sz="2607" kern="0" dirty="0" smtClean="0">
                <a:solidFill>
                  <a:srgbClr val="000000"/>
                </a:solidFill>
                <a:latin typeface="Times New Roman" pitchFamily="65" charset="-122"/>
                <a:ea typeface="宋体" pitchFamily="65" charset="-122"/>
              </a:rPr>
              <a:t>“冰山之尖”,因此疼痛治疗遭受的社会批评也最多,如“治标不治本”的症</a:t>
            </a:r>
            <a:r>
              <a:t/>
            </a:r>
            <a:br/>
            <a:r>
              <a:rPr lang="zh-CN" altLang="en-US" sz="2607" kern="0" dirty="0" smtClean="0">
                <a:solidFill>
                  <a:srgbClr val="000000"/>
                </a:solidFill>
                <a:latin typeface="Times New Roman" pitchFamily="65" charset="-122"/>
                <a:ea typeface="宋体" pitchFamily="65" charset="-122"/>
              </a:rPr>
              <a:t>状学处置,“头痛医头,脚痛医脚”的局部治疗,其实,根都在疼痛形成、表现</a:t>
            </a:r>
            <a:r>
              <a:t/>
            </a:r>
            <a:br/>
            <a:r>
              <a:rPr lang="zh-CN" altLang="en-US" sz="2607" kern="0" dirty="0" smtClean="0">
                <a:solidFill>
                  <a:srgbClr val="000000"/>
                </a:solidFill>
                <a:latin typeface="Times New Roman" pitchFamily="65" charset="-122"/>
                <a:ea typeface="宋体" pitchFamily="65" charset="-122"/>
              </a:rPr>
              <a:t>的多元性、多样性、复杂性上。每一次疼痛的发生与演进都有一个精彩的</a:t>
            </a:r>
            <a:r>
              <a:t/>
            </a:r>
            <a:br/>
            <a:r>
              <a:rPr lang="zh-CN" altLang="en-US" sz="2607" kern="0" dirty="0" smtClean="0">
                <a:solidFill>
                  <a:srgbClr val="000000"/>
                </a:solidFill>
                <a:latin typeface="Times New Roman" pitchFamily="65" charset="-122"/>
                <a:ea typeface="宋体" pitchFamily="65" charset="-122"/>
              </a:rPr>
              <a:t>人生故事,都是一个心理、社会事件,甚至是一个精神事件,仅仅从生物学角</a:t>
            </a:r>
            <a:r>
              <a:t/>
            </a:r>
            <a:br/>
            <a:r>
              <a:rPr lang="zh-CN" altLang="en-US" sz="2607" kern="0" dirty="0" smtClean="0">
                <a:solidFill>
                  <a:srgbClr val="000000"/>
                </a:solidFill>
                <a:latin typeface="Times New Roman" pitchFamily="65" charset="-122"/>
                <a:ea typeface="宋体" pitchFamily="65" charset="-122"/>
              </a:rPr>
              <a:t>度去解读是分内的,省事的,但是苍白的,也是片面的。许多临床大夫不愿意</a:t>
            </a:r>
            <a:r>
              <a:t/>
            </a:r>
            <a:br/>
            <a:r>
              <a:rPr lang="zh-CN" altLang="en-US" sz="2607" kern="0" dirty="0" smtClean="0">
                <a:solidFill>
                  <a:srgbClr val="000000"/>
                </a:solidFill>
                <a:latin typeface="Times New Roman" pitchFamily="65" charset="-122"/>
                <a:ea typeface="宋体" pitchFamily="65" charset="-122"/>
              </a:rPr>
              <a:t>接受“混账”的多元探究思维,而惯性地循着生物学还原论的思路继续“分</a:t>
            </a:r>
            <a:r>
              <a:t/>
            </a:r>
            <a:br/>
            <a:r>
              <a:rPr lang="zh-CN" altLang="en-US" sz="2607" kern="0" dirty="0" smtClean="0">
                <a:solidFill>
                  <a:srgbClr val="000000"/>
                </a:solidFill>
                <a:latin typeface="Times New Roman" pitchFamily="65" charset="-122"/>
                <a:ea typeface="宋体" pitchFamily="65" charset="-122"/>
              </a:rPr>
              <a:t>账”下去,一时恐怕也难以指责他们。不过,一旦脑壳里的秘密被破译,生物</a:t>
            </a:r>
            <a:r>
              <a:t/>
            </a:r>
            <a:br/>
            <a:r>
              <a:rPr lang="zh-CN" altLang="en-US" sz="2607" kern="0" dirty="0" smtClean="0">
                <a:solidFill>
                  <a:srgbClr val="000000"/>
                </a:solidFill>
                <a:latin typeface="Times New Roman" pitchFamily="65" charset="-122"/>
                <a:ea typeface="宋体" pitchFamily="65" charset="-122"/>
              </a:rPr>
              <a:t>—心理—社会—人文的交换密码与机制找到,局面就会发生巨变,到那时,人</a:t>
            </a:r>
            <a:endParaRPr lang="zh-CN" altLang="en-US"/>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类不仅可以轻松地疗治疼痛,还将在更广阔的天地里认识生命、疾病、死亡,</a:t>
            </a:r>
            <a:r>
              <a:rPr dirty="0"/>
              <a:t/>
            </a:r>
            <a:br>
              <a:rPr dirty="0"/>
            </a:br>
            <a:r>
              <a:rPr lang="zh-CN" altLang="en-US" sz="2607" kern="0" dirty="0" smtClean="0">
                <a:solidFill>
                  <a:srgbClr val="000000"/>
                </a:solidFill>
                <a:latin typeface="Times New Roman" pitchFamily="65" charset="-122"/>
                <a:ea typeface="宋体" pitchFamily="65" charset="-122"/>
              </a:rPr>
              <a:t>驾驭自身的命运。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风物长宜放眼量,如果着眼于未来医学的远景,着眼于医学的“必然王国”境</a:t>
            </a:r>
            <a:r>
              <a:rPr dirty="0"/>
              <a:t/>
            </a:r>
            <a:br>
              <a:rPr dirty="0"/>
            </a:br>
            <a:r>
              <a:rPr lang="zh-CN" altLang="en-US" sz="2607" kern="0" dirty="0" smtClean="0">
                <a:solidFill>
                  <a:srgbClr val="000000"/>
                </a:solidFill>
                <a:latin typeface="Times New Roman" pitchFamily="65" charset="-122"/>
                <a:ea typeface="宋体" pitchFamily="65" charset="-122"/>
              </a:rPr>
              <a:t>界,当下还应该有那么一些“混账”的宽容和进取。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(选自《读书》2006年第2期,有删改)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1.请概括全文的论述思路。(6分)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2.结合语境,分别解释两处画线短语的含义。(6分)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3.文章第五段引述医生的墓志铭有何作用?(6分)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1601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首先,由“混账”的本义引出观点,即我们不能把“混账”的眼光一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概否定;然后,具体分析医学上存在的种种“混账”;最后,呼吁对医学上的一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些“混账”应持宽容态度。</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本题考查学生把握文章论述思路能力。答题时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需要首先明确文本每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段的大意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然后对文本进行分层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分层之后再去概括每层的内容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然后用关联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词将各层层意连接起来。通读文章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本文可以划分为四层。第一层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第一段</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提出“混账”的概念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并指出我们不能完全以会计或审计的头脑处事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把“混</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账的眼光”与多元的思维统统打倒</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论述人类认识自身的医</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学是复杂的,它的身份就有些“混沌”,从而探讨医学是什么;第三层,第三段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到第六段,运用举例论证,引用论证,从理论医学、伦理、鲜活的医疗生活层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面论述医学“混账”的表现,并指出一旦脑壳里的秘密被破译,生物—心理—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社会—人文的交换密码与机制找到,局面就会发生巨变,人类不仅可以轻松地</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疗治疼痛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还将在更广阔的天地里认识生命、疾病、死亡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驾驭自身的命运</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第四层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第七段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我们应着眼未来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当下还应该有那么一些“混账”的宽容和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进取。用“首先</a:t>
            </a:r>
            <a:r>
              <a:rPr lang="en-US" altLang="zh-CN" sz="2607" kern="0" dirty="0" smtClean="0">
                <a:solidFill>
                  <a:srgbClr val="FF0000"/>
                </a:solidFill>
                <a:latin typeface="黑体" pitchFamily="65" charset="-122"/>
                <a:ea typeface="宋体" pitchFamily="65" charset="-122"/>
              </a:rPr>
              <a:t>……</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接着</a:t>
            </a:r>
            <a:r>
              <a:rPr lang="en-US" altLang="zh-CN" sz="2607" kern="0" dirty="0" smtClean="0">
                <a:solidFill>
                  <a:srgbClr val="FF0000"/>
                </a:solidFill>
                <a:latin typeface="黑体" pitchFamily="65" charset="-122"/>
                <a:ea typeface="宋体" pitchFamily="65" charset="-122"/>
              </a:rPr>
              <a:t>……</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a:t>
            </a:r>
            <a:r>
              <a:rPr lang="en-US" altLang="zh-CN" sz="2607" kern="0" dirty="0" smtClean="0">
                <a:solidFill>
                  <a:srgbClr val="FF0000"/>
                </a:solidFill>
                <a:latin typeface="黑体" pitchFamily="65" charset="-122"/>
                <a:ea typeface="宋体" pitchFamily="65" charset="-122"/>
              </a:rPr>
              <a:t>……</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”的关联词将各层层意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连接起来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概括即可。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病因学的“混账”:对于个体疾病的因果分析都是推测性的、或然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的、片面的。良知上“混账”的处方:医生为追求个人利益违背良知滥开药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品。</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本题考察短语的含义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需要从上下文寻找答案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首先定位答题区间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找出相关解释含义的语句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概括回答即可。①病因学的“混账”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答题区间定</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位在第三段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即“许多情况下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尤其是个体疾病的因果分析都是推测性的、或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然的、片面的。现实的研究瓶颈是‘脑科学’的精微奥秘至今迷雾重重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类的躯体性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即生物学属性与灵魂性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即心理学、社会、人文属性无法在这里</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融会‘并账’”。②良知上“混账”的处方,答题区间定位在第四段,即“科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学的治疗应该是针对真实病因的‘靶心’处置,但无奈我们很多情况下,无法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寻找到真实的、彻底的、完整的‘靶心’,也就无法给出病因学治疗,而只能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做发病学、症状学处理,甚至只能做泛化的准心理学治疗。心术不纯者更是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为了提取药品奖励,把有用的,没用的,甚至有害的药品统统堆上去”。</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二、(2018前黄中学等三校联考)阅读下面的作品,完成下面问题。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君子文化</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钱念孙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①文化的重要功能是以文化人,博大精深的中华传统文化,在数千年漫长发展</a:t>
            </a:r>
            <a:r>
              <a:rPr dirty="0"/>
              <a:t/>
            </a:r>
            <a:br>
              <a:rPr dirty="0"/>
            </a:br>
            <a:r>
              <a:rPr lang="zh-CN" altLang="en-US" sz="2607" kern="0" dirty="0" smtClean="0">
                <a:solidFill>
                  <a:srgbClr val="000000"/>
                </a:solidFill>
                <a:latin typeface="Times New Roman" pitchFamily="65" charset="-122"/>
                <a:ea typeface="宋体" pitchFamily="65" charset="-122"/>
              </a:rPr>
              <a:t>进程中不断塑造和培育的正面人格,就是被历代中国人尊崇的君子人格。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②“君子”一词在西周时主要是贵族和执政者的代称。到了春秋末期,孔子</a:t>
            </a:r>
            <a:r>
              <a:rPr dirty="0"/>
              <a:t/>
            </a:r>
            <a:br>
              <a:rPr dirty="0"/>
            </a:br>
            <a:r>
              <a:rPr lang="zh-CN" altLang="en-US" sz="2607" kern="0" dirty="0" smtClean="0">
                <a:solidFill>
                  <a:srgbClr val="000000"/>
                </a:solidFill>
                <a:latin typeface="Times New Roman" pitchFamily="65" charset="-122"/>
                <a:ea typeface="宋体" pitchFamily="65" charset="-122"/>
              </a:rPr>
              <a:t>对“君子”概念的内涵进行改造,赋予其许多优秀道德的意蕴,“君子”一词</a:t>
            </a:r>
            <a:r>
              <a:rPr dirty="0"/>
              <a:t/>
            </a:r>
            <a:br>
              <a:rPr dirty="0"/>
            </a:br>
            <a:r>
              <a:rPr lang="zh-CN" altLang="en-US" sz="2607" kern="0" dirty="0" smtClean="0">
                <a:solidFill>
                  <a:srgbClr val="000000"/>
                </a:solidFill>
                <a:latin typeface="Times New Roman" pitchFamily="65" charset="-122"/>
                <a:ea typeface="宋体" pitchFamily="65" charset="-122"/>
              </a:rPr>
              <a:t>在《论语》里出现了107次,足见孔子对君子人格的百般钟爱和悉心打造。</a:t>
            </a:r>
            <a:r>
              <a:rPr dirty="0"/>
              <a:t/>
            </a:r>
            <a:br>
              <a:rPr dirty="0"/>
            </a:br>
            <a:r>
              <a:rPr lang="zh-CN" altLang="en-US" sz="2607" kern="0" dirty="0" smtClean="0">
                <a:solidFill>
                  <a:srgbClr val="000000"/>
                </a:solidFill>
                <a:latin typeface="Times New Roman" pitchFamily="65" charset="-122"/>
                <a:ea typeface="宋体" pitchFamily="65" charset="-122"/>
              </a:rPr>
              <a:t>如果说,孔子思想的核心是探求如何“做人”的道理,那么他苦苦求索的结</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2755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3.答案　墓志铭表达了人类医学的真实处境,含蓄回答了前文的问题,从而启</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发读者思考人类医学的局限性。</a:t>
            </a:r>
            <a:endParaRPr lang="zh-CN" altLang="en-US" sz="2607" kern="0" dirty="0">
              <a:solidFill>
                <a:srgbClr val="FF0000"/>
              </a:solidFill>
              <a:latin typeface="Times New Roman" pitchFamily="65" charset="-122"/>
              <a:ea typeface="宋体" pitchFamily="65" charset="-122"/>
            </a:endParaRPr>
          </a:p>
        </p:txBody>
      </p:sp>
      <p:sp>
        <p:nvSpPr>
          <p:cNvPr id="3" name="TextBox 2"/>
          <p:cNvSpPr txBox="1"/>
          <p:nvPr/>
        </p:nvSpPr>
        <p:spPr>
          <a:xfrm>
            <a:off x="540000" y="2052117"/>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解析　解答本题,首先明确是使用了引用论证。用一个医生的墓志铭来论述</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“检点一下自己的医疗行为:医学都干了些什么?都能干些什么”,承接上文</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提到的心术不纯者开的良知上“混账”的处方;“这个墓志铭真实地表达了</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近二百年来人类医学与医疗的心态与姿态”,从伦理的层面来讨论医学,引出</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下文“回到鲜活的医疗生活中来‘拉家常’”。另外,也不能忘记引用论证</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的作用:增强文章的说服力、感染力。</a:t>
            </a:r>
            <a:endParaRPr lang="zh-CN" altLang="en-US" sz="2607" kern="0" dirty="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二、(2018无锡期末)阅读下面的文章,完成问题。(18分)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网络使我们变笨了吗?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几年前,畅销书作家尼古拉斯·卡尔出版了《浅薄》,副标题是“互联网如何</a:t>
            </a:r>
            <a:r>
              <a:rPr dirty="0"/>
              <a:t/>
            </a:r>
            <a:br>
              <a:rPr dirty="0"/>
            </a:br>
            <a:r>
              <a:rPr lang="zh-CN" altLang="en-US" sz="2607" kern="0" dirty="0" smtClean="0">
                <a:solidFill>
                  <a:srgbClr val="000000"/>
                </a:solidFill>
                <a:latin typeface="Times New Roman" pitchFamily="65" charset="-122"/>
                <a:ea typeface="宋体" pitchFamily="65" charset="-122"/>
              </a:rPr>
              <a:t>毒化了我们的大脑”。显然,他认为网络使我们变笨了。因为我们在网络时</a:t>
            </a:r>
            <a:r>
              <a:rPr dirty="0"/>
              <a:t/>
            </a:r>
            <a:br>
              <a:rPr dirty="0"/>
            </a:br>
            <a:r>
              <a:rPr lang="zh-CN" altLang="en-US" sz="2607" kern="0" dirty="0" smtClean="0">
                <a:solidFill>
                  <a:srgbClr val="000000"/>
                </a:solidFill>
                <a:latin typeface="Times New Roman" pitchFamily="65" charset="-122"/>
                <a:ea typeface="宋体" pitchFamily="65" charset="-122"/>
              </a:rPr>
              <a:t>代被信息包裹得喘不过气、选择困难、注意力不集中、无法做深度思考。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那么,网络真的使我们变笨了吗?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我们先把这个问题放在一边,来聊一聊戴维·温伯格的《知识的边界》。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这本书的主题是关于网络时代知识的处境,但戴维·温伯格拒绝技术决定论,</a:t>
            </a:r>
            <a:r>
              <a:rPr dirty="0"/>
              <a:t/>
            </a:r>
            <a:br>
              <a:rPr dirty="0"/>
            </a:br>
            <a:r>
              <a:rPr lang="zh-CN" altLang="en-US" sz="2607" kern="0" dirty="0" smtClean="0">
                <a:solidFill>
                  <a:srgbClr val="000000"/>
                </a:solidFill>
                <a:latin typeface="Times New Roman" pitchFamily="65" charset="-122"/>
                <a:ea typeface="宋体" pitchFamily="65" charset="-122"/>
              </a:rPr>
              <a:t>他在这本书里所做的工作,更多的是在梳理知识网络化的过程和现状。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如果我们把网络时代和印刷术时代做一个区分,可以看到知识在这两个时代</a:t>
            </a:r>
            <a:r>
              <a:t/>
            </a:r>
            <a:br/>
            <a:r>
              <a:rPr lang="zh-CN" altLang="en-US" sz="2607" kern="0" dirty="0" smtClean="0">
                <a:solidFill>
                  <a:srgbClr val="000000"/>
                </a:solidFill>
                <a:latin typeface="Times New Roman" pitchFamily="65" charset="-122"/>
                <a:ea typeface="宋体" pitchFamily="65" charset="-122"/>
              </a:rPr>
              <a:t>的创造、传播和获取,都有很大不同。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纸是有限的,而网络是无限的;纸上的信息是固定的,而网络上的信息是流动</a:t>
            </a:r>
            <a:r>
              <a:t/>
            </a:r>
            <a:br/>
            <a:r>
              <a:rPr lang="zh-CN" altLang="en-US" sz="2607" kern="0" dirty="0" smtClean="0">
                <a:solidFill>
                  <a:srgbClr val="000000"/>
                </a:solidFill>
                <a:latin typeface="Times New Roman" pitchFamily="65" charset="-122"/>
                <a:ea typeface="宋体" pitchFamily="65" charset="-122"/>
              </a:rPr>
              <a:t>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纸是有限的这一点很重要。首先,纸的固定形式,决定了思考的形式,它必须</a:t>
            </a:r>
            <a:r>
              <a:t/>
            </a:r>
            <a:br/>
            <a:r>
              <a:rPr lang="zh-CN" altLang="en-US" sz="2607" kern="0" dirty="0" smtClean="0">
                <a:solidFill>
                  <a:srgbClr val="000000"/>
                </a:solidFill>
                <a:latin typeface="Times New Roman" pitchFamily="65" charset="-122"/>
                <a:ea typeface="宋体" pitchFamily="65" charset="-122"/>
              </a:rPr>
              <a:t>有开头,有论证,有结尾,它是线性的。其次,也正是因为纸的容量是有限的,所</a:t>
            </a:r>
            <a:r>
              <a:t/>
            </a:r>
            <a:br/>
            <a:r>
              <a:rPr lang="zh-CN" altLang="en-US" sz="2607" kern="0" dirty="0" smtClean="0">
                <a:solidFill>
                  <a:srgbClr val="000000"/>
                </a:solidFill>
                <a:latin typeface="Times New Roman" pitchFamily="65" charset="-122"/>
                <a:ea typeface="宋体" pitchFamily="65" charset="-122"/>
              </a:rPr>
              <a:t>以在印刷术时代,我们拥有一套严格的信息过滤机制,只有真正重要的东西,</a:t>
            </a:r>
            <a:r>
              <a:t/>
            </a:r>
            <a:br/>
            <a:r>
              <a:rPr lang="zh-CN" altLang="en-US" sz="2607" kern="0" dirty="0" smtClean="0">
                <a:solidFill>
                  <a:srgbClr val="000000"/>
                </a:solidFill>
                <a:latin typeface="Times New Roman" pitchFamily="65" charset="-122"/>
                <a:ea typeface="宋体" pitchFamily="65" charset="-122"/>
              </a:rPr>
              <a:t>才能够被出版。但在网络时代,过去的过滤机制失效了,我们被淹没在信息海</a:t>
            </a:r>
            <a:r>
              <a:t/>
            </a:r>
            <a:br/>
            <a:r>
              <a:rPr lang="zh-CN" altLang="en-US" sz="2607" kern="0" dirty="0" smtClean="0">
                <a:solidFill>
                  <a:srgbClr val="000000"/>
                </a:solidFill>
                <a:latin typeface="Times New Roman" pitchFamily="65" charset="-122"/>
                <a:ea typeface="宋体" pitchFamily="65" charset="-122"/>
              </a:rPr>
              <a:t>洋之中。</a:t>
            </a:r>
            <a:endParaRPr lang="zh-CN" altLang="en-US"/>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纸上的信息是固定的也很重要,正因为此,它获得了一种庄重感和权威感,当</a:t>
            </a:r>
            <a:r>
              <a:t/>
            </a:r>
            <a:br/>
            <a:r>
              <a:rPr lang="zh-CN" altLang="en-US" sz="2607" kern="0" dirty="0" smtClean="0">
                <a:solidFill>
                  <a:srgbClr val="000000"/>
                </a:solidFill>
                <a:latin typeface="Times New Roman" pitchFamily="65" charset="-122"/>
                <a:ea typeface="宋体" pitchFamily="65" charset="-122"/>
              </a:rPr>
              <a:t>然还有确定感,它的潜台词是,我们是可以理解这本书的。而网络是流动的,</a:t>
            </a:r>
            <a:r>
              <a:t/>
            </a:r>
            <a:br/>
            <a:r>
              <a:rPr lang="zh-CN" altLang="en-US" sz="2607" kern="0" dirty="0" smtClean="0">
                <a:solidFill>
                  <a:srgbClr val="000000"/>
                </a:solidFill>
                <a:latin typeface="Times New Roman" pitchFamily="65" charset="-122"/>
                <a:ea typeface="宋体" pitchFamily="65" charset="-122"/>
              </a:rPr>
              <a:t>一切都在快速地更新和变化之中,它解放了知识,但没有办法重新收纳它,或</a:t>
            </a:r>
            <a:r>
              <a:t/>
            </a:r>
            <a:br/>
            <a:r>
              <a:rPr lang="zh-CN" altLang="en-US" sz="2607" kern="0" dirty="0" smtClean="0">
                <a:solidFill>
                  <a:srgbClr val="000000"/>
                </a:solidFill>
                <a:latin typeface="Times New Roman" pitchFamily="65" charset="-122"/>
                <a:ea typeface="宋体" pitchFamily="65" charset="-122"/>
              </a:rPr>
              <a:t>者说,它已经没法收纳了。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这背后,潜藏着两种看待世界的方式。印刷术时代,人们将知识分门别类,相</a:t>
            </a:r>
            <a:r>
              <a:t/>
            </a:r>
            <a:br/>
            <a:r>
              <a:rPr lang="zh-CN" altLang="en-US" sz="2607" kern="0" dirty="0" smtClean="0">
                <a:solidFill>
                  <a:srgbClr val="000000"/>
                </a:solidFill>
                <a:latin typeface="Times New Roman" pitchFamily="65" charset="-122"/>
                <a:ea typeface="宋体" pitchFamily="65" charset="-122"/>
              </a:rPr>
              <a:t>信通过理性思考可以认识整个世界。因为知识在印刷术时代是被控制的,一</a:t>
            </a:r>
            <a:r>
              <a:t/>
            </a:r>
            <a:br/>
            <a:r>
              <a:rPr lang="zh-CN" altLang="en-US" sz="2607" kern="0" dirty="0" smtClean="0">
                <a:solidFill>
                  <a:srgbClr val="000000"/>
                </a:solidFill>
                <a:latin typeface="Times New Roman" pitchFamily="65" charset="-122"/>
                <a:ea typeface="宋体" pitchFamily="65" charset="-122"/>
              </a:rPr>
              <a:t>步一个脚印,我们总能走到最后。但是网络时代显现了一个事实,世界太大</a:t>
            </a:r>
            <a:r>
              <a:t/>
            </a:r>
            <a:br/>
            <a:r>
              <a:rPr lang="zh-CN" altLang="en-US" sz="2607" kern="0" dirty="0" smtClean="0">
                <a:solidFill>
                  <a:srgbClr val="000000"/>
                </a:solidFill>
                <a:latin typeface="Times New Roman" pitchFamily="65" charset="-122"/>
                <a:ea typeface="宋体" pitchFamily="65" charset="-122"/>
              </a:rPr>
              <a:t>了,大到我们根本不可能全部理解,这一点,无疑让从印刷术时代过来的人感</a:t>
            </a:r>
            <a:r>
              <a:t/>
            </a:r>
            <a:br/>
            <a:r>
              <a:rPr lang="zh-CN" altLang="en-US" sz="2607" kern="0" dirty="0" smtClean="0">
                <a:solidFill>
                  <a:srgbClr val="000000"/>
                </a:solidFill>
                <a:latin typeface="Times New Roman" pitchFamily="65" charset="-122"/>
                <a:ea typeface="宋体" pitchFamily="65" charset="-122"/>
              </a:rPr>
              <a:t>到恐慌。</a:t>
            </a:r>
            <a:endParaRPr lang="zh-CN" altLang="en-US"/>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这种种不同,在戴维·温伯格看来各有利弊。比如说,网络时代很容易生成</a:t>
            </a:r>
            <a:r>
              <a:t/>
            </a:r>
            <a:br/>
            <a:r>
              <a:rPr lang="zh-CN" altLang="en-US" sz="2607" kern="0" dirty="0" smtClean="0">
                <a:solidFill>
                  <a:srgbClr val="000000"/>
                </a:solidFill>
                <a:latin typeface="Times New Roman" pitchFamily="65" charset="-122"/>
                <a:ea typeface="宋体" pitchFamily="65" charset="-122"/>
              </a:rPr>
              <a:t>“回音室”,人们容易只靠近和他一致的思想,对其他思想进行排斥,这无疑</a:t>
            </a:r>
            <a:r>
              <a:t/>
            </a:r>
            <a:br/>
            <a:r>
              <a:rPr lang="zh-CN" altLang="en-US" sz="2607" kern="0" dirty="0" smtClean="0">
                <a:solidFill>
                  <a:srgbClr val="000000"/>
                </a:solidFill>
                <a:latin typeface="Times New Roman" pitchFamily="65" charset="-122"/>
                <a:ea typeface="宋体" pitchFamily="65" charset="-122"/>
              </a:rPr>
              <a:t>会加重思想的僵化和极端化。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另一方面,知识的网络化带来了很多不可预料的东西,比如说维基百科,它调</a:t>
            </a:r>
            <a:r>
              <a:t/>
            </a:r>
            <a:br/>
            <a:r>
              <a:rPr lang="zh-CN" altLang="en-US" sz="2607" kern="0" dirty="0" smtClean="0">
                <a:solidFill>
                  <a:srgbClr val="000000"/>
                </a:solidFill>
                <a:latin typeface="Times New Roman" pitchFamily="65" charset="-122"/>
                <a:ea typeface="宋体" pitchFamily="65" charset="-122"/>
              </a:rPr>
              <a:t>动了许许多多个节点,让知识的生产和传播的形式都发生了改变,用戴维·温</a:t>
            </a:r>
            <a:r>
              <a:t/>
            </a:r>
            <a:br/>
            <a:r>
              <a:rPr lang="zh-CN" altLang="en-US" sz="2607" kern="0" dirty="0" smtClean="0">
                <a:solidFill>
                  <a:srgbClr val="000000"/>
                </a:solidFill>
                <a:latin typeface="Times New Roman" pitchFamily="65" charset="-122"/>
                <a:ea typeface="宋体" pitchFamily="65" charset="-122"/>
              </a:rPr>
              <a:t>伯格自己的话来说就是:当知识变得网络化之后,房间里最聪明的人不是站在</a:t>
            </a:r>
            <a:r>
              <a:t/>
            </a:r>
            <a:br/>
            <a:r>
              <a:rPr lang="zh-CN" altLang="en-US" sz="2607" kern="0" dirty="0" smtClean="0">
                <a:solidFill>
                  <a:srgbClr val="000000"/>
                </a:solidFill>
                <a:latin typeface="Times New Roman" pitchFamily="65" charset="-122"/>
                <a:ea typeface="宋体" pitchFamily="65" charset="-122"/>
              </a:rPr>
              <a:t>讲台前给我们讲课的人,也不是房间里所有人的集体智慧,而是房间本身。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但是,戴维·温伯格始终没有回答另一个问题:个人,在网络中该怎么自处?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所以,那个问题又回来了,网络真的使我们变笨了吗?</a:t>
            </a:r>
            <a:endParaRPr lang="zh-CN" altLang="en-US"/>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我和戴维·温伯格一样不倾向于技术决定论,重要的永远是人,也就是你自</a:t>
            </a:r>
            <a:r>
              <a:rPr dirty="0"/>
              <a:t/>
            </a:r>
            <a:br>
              <a:rPr dirty="0"/>
            </a:br>
            <a:r>
              <a:rPr lang="zh-CN" altLang="en-US" sz="2607" kern="0" dirty="0" smtClean="0">
                <a:solidFill>
                  <a:srgbClr val="000000"/>
                </a:solidFill>
                <a:latin typeface="Times New Roman" pitchFamily="65" charset="-122"/>
                <a:ea typeface="宋体" pitchFamily="65" charset="-122"/>
              </a:rPr>
              <a:t>己。网络有诸多好处,也有诸多弊端,但这并不妨碍一个人自己的求知欲望和</a:t>
            </a:r>
            <a:r>
              <a:rPr dirty="0"/>
              <a:t/>
            </a:r>
            <a:br>
              <a:rPr dirty="0"/>
            </a:br>
            <a:r>
              <a:rPr lang="zh-CN" altLang="en-US" sz="2607" kern="0" dirty="0" smtClean="0">
                <a:solidFill>
                  <a:srgbClr val="000000"/>
                </a:solidFill>
                <a:latin typeface="Times New Roman" pitchFamily="65" charset="-122"/>
                <a:ea typeface="宋体" pitchFamily="65" charset="-122"/>
              </a:rPr>
              <a:t>行动。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是的,这就是我们的时代。所以,木心的那句话在这里又可以用上了,我们只</a:t>
            </a:r>
            <a:r>
              <a:rPr dirty="0"/>
              <a:t/>
            </a:r>
            <a:br>
              <a:rPr dirty="0"/>
            </a:br>
            <a:r>
              <a:rPr lang="zh-CN" altLang="en-US" sz="2607" kern="0" dirty="0" smtClean="0">
                <a:solidFill>
                  <a:srgbClr val="000000"/>
                </a:solidFill>
                <a:latin typeface="Times New Roman" pitchFamily="65" charset="-122"/>
                <a:ea typeface="宋体" pitchFamily="65" charset="-122"/>
              </a:rPr>
              <a:t>能“</a:t>
            </a:r>
            <a:r>
              <a:rPr lang="zh-CN" altLang="en-US" sz="2607" u="sng" kern="0" dirty="0" smtClean="0">
                <a:solidFill>
                  <a:srgbClr val="000000"/>
                </a:solidFill>
                <a:latin typeface="Times New Roman" pitchFamily="65" charset="-122"/>
                <a:ea typeface="宋体" pitchFamily="65" charset="-122"/>
              </a:rPr>
              <a:t>在自己身上克服这个时代</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(摘自《冒犯经典》魏小河著,有删改)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1.请简要概括本文的论述层次。(6分)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2.文中说知识在印刷术时代和网络时代的创造、传播和获取有很大不同,请</a:t>
            </a:r>
            <a:r>
              <a:rPr dirty="0"/>
              <a:t/>
            </a:r>
            <a:br>
              <a:rPr dirty="0"/>
            </a:br>
            <a:r>
              <a:rPr lang="zh-CN" altLang="en-US" sz="2607" kern="0" dirty="0" smtClean="0">
                <a:solidFill>
                  <a:srgbClr val="000000"/>
                </a:solidFill>
                <a:latin typeface="Times New Roman" pitchFamily="65" charset="-122"/>
                <a:ea typeface="宋体" pitchFamily="65" charset="-122"/>
              </a:rPr>
              <a:t>简要概括。(6分)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3.请结合文章,阐释最后一段画线句中“在自己身上克服这个时代”的内</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涵。(6分)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962897"/>
          </a:xfrm>
          <a:prstGeom prst="rect">
            <a:avLst/>
          </a:prstGeom>
          <a:noFill/>
        </p:spPr>
        <p:txBody>
          <a:bodyPr wrap="square" lIns="0" tIns="0" rIns="0" bIns="0" rtlCol="0">
            <a:spAutoFit/>
          </a:bodyPr>
          <a:lstStyle/>
          <a:p>
            <a:pPr marL="0" indent="0" eaLnBrk="0" latinLnBrk="1" hangingPunct="0">
              <a:lnSpc>
                <a:spcPts val="43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由《浅薄》引出“网络真的使我们变笨了吗”的论题;通过《知识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的边界》,对比分析了知识在网络时代和印刷术时代的不同及利弊;强调克服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知识网络化的弊端还在于自己的观点。</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提升论述类文本阅读的整体理解能力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能够从整体上把握几个大问题</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文章针对什么问题在谈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开头提出的是论题还是论点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基本的条理是怎样的</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为什么要写这些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弄清论题和论点等需要辨析的概念。关键得分点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首先由</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卡尔的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浅薄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引出“网络真的使我们变笨了吗”的论题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接着通过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知识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的边界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对比分析看知识在这两个时代的不同及利弊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最后强调克服知识网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络化的弊端还在于自己的观点。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创造:印刷术时代创造的知识是有限的,是真正重要的东西;网络时代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创造的知识是无限的,没有经过过滤的。传播:印刷术时代知识的传播是固定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的;网络时代的知识传播,是快速更新、不断变化的。获取:印刷术时代,人们</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通过理性思考认识世界;网络时代根本不可能全部理解,没法收纳。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认真审题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按照题目所要求的角度答题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即创造、传播和获取三个角</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按照题目指定要求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找准答题区间</a:t>
            </a:r>
            <a:r>
              <a:rPr lang="en-US" altLang="zh-CN" sz="2607" kern="0" dirty="0" smtClean="0">
                <a:solidFill>
                  <a:srgbClr val="FF0000"/>
                </a:solidFill>
                <a:latin typeface="Times New Roman" pitchFamily="65" charset="-122"/>
                <a:ea typeface="宋体" pitchFamily="65" charset="-122"/>
              </a:rPr>
              <a:t>(6—9</a:t>
            </a:r>
            <a:r>
              <a:rPr lang="zh-CN" altLang="en-US" sz="2607" kern="0" dirty="0" smtClean="0">
                <a:solidFill>
                  <a:srgbClr val="FF0000"/>
                </a:solidFill>
                <a:latin typeface="Times New Roman" pitchFamily="65" charset="-122"/>
                <a:ea typeface="宋体" pitchFamily="65" charset="-122"/>
              </a:rPr>
              <a:t>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a:t>
            </a:r>
            <a:r>
              <a:rPr lang="en-US" altLang="zh-CN" sz="2607" kern="0" dirty="0" smtClean="0">
                <a:solidFill>
                  <a:srgbClr val="FF0000"/>
                </a:solidFill>
                <a:latin typeface="Times New Roman" pitchFamily="65" charset="-122"/>
                <a:ea typeface="宋体" pitchFamily="65" charset="-122"/>
              </a:rPr>
              <a:t>6</a:t>
            </a:r>
            <a:r>
              <a:rPr lang="zh-CN" altLang="en-US" sz="2607" kern="0" dirty="0" smtClean="0">
                <a:solidFill>
                  <a:srgbClr val="FF0000"/>
                </a:solidFill>
                <a:latin typeface="Times New Roman" pitchFamily="65" charset="-122"/>
                <a:ea typeface="宋体" pitchFamily="65" charset="-122"/>
              </a:rPr>
              <a:t>段“纸是有限的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而网络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是无限的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纸上的信息是固定的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而网络上的信息是流动的”。第</a:t>
            </a:r>
            <a:r>
              <a:rPr lang="en-US" altLang="zh-CN" sz="2607" kern="0" dirty="0" smtClean="0">
                <a:solidFill>
                  <a:srgbClr val="FF0000"/>
                </a:solidFill>
                <a:latin typeface="Times New Roman" pitchFamily="65" charset="-122"/>
                <a:ea typeface="宋体" pitchFamily="65" charset="-122"/>
              </a:rPr>
              <a:t>7</a:t>
            </a:r>
            <a:r>
              <a:rPr lang="zh-CN" altLang="en-US" sz="2607" kern="0" dirty="0" smtClean="0">
                <a:solidFill>
                  <a:srgbClr val="FF0000"/>
                </a:solidFill>
                <a:latin typeface="Times New Roman" pitchFamily="65" charset="-122"/>
                <a:ea typeface="宋体" pitchFamily="65" charset="-122"/>
              </a:rPr>
              <a:t>、</a:t>
            </a:r>
            <a:r>
              <a:rPr lang="en-US" altLang="zh-CN" sz="2607" kern="0" dirty="0" smtClean="0">
                <a:solidFill>
                  <a:srgbClr val="FF0000"/>
                </a:solidFill>
                <a:latin typeface="Times New Roman" pitchFamily="65" charset="-122"/>
                <a:ea typeface="宋体" pitchFamily="65" charset="-122"/>
              </a:rPr>
              <a:t>8</a:t>
            </a:r>
            <a:r>
              <a:rPr lang="zh-CN" altLang="en-US" sz="2607" kern="0" dirty="0" smtClean="0">
                <a:solidFill>
                  <a:srgbClr val="FF0000"/>
                </a:solidFill>
                <a:latin typeface="Times New Roman" pitchFamily="65" charset="-122"/>
                <a:ea typeface="宋体" pitchFamily="65" charset="-122"/>
              </a:rPr>
              <a:t>段是对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a:t>
            </a:r>
            <a:r>
              <a:rPr lang="en-US" altLang="zh-CN" sz="2607" kern="0" dirty="0" smtClean="0">
                <a:solidFill>
                  <a:srgbClr val="FF0000"/>
                </a:solidFill>
                <a:latin typeface="Times New Roman" pitchFamily="65" charset="-122"/>
                <a:ea typeface="宋体" pitchFamily="65" charset="-122"/>
              </a:rPr>
              <a:t>6</a:t>
            </a:r>
            <a:r>
              <a:rPr lang="zh-CN" altLang="en-US" sz="2607" kern="0" dirty="0" smtClean="0">
                <a:solidFill>
                  <a:srgbClr val="FF0000"/>
                </a:solidFill>
                <a:latin typeface="Times New Roman" pitchFamily="65" charset="-122"/>
                <a:ea typeface="宋体" pitchFamily="65" charset="-122"/>
              </a:rPr>
              <a:t>段的补充的。第</a:t>
            </a:r>
            <a:r>
              <a:rPr lang="en-US" altLang="zh-CN" sz="2607" kern="0" dirty="0" smtClean="0">
                <a:solidFill>
                  <a:srgbClr val="FF0000"/>
                </a:solidFill>
                <a:latin typeface="Times New Roman" pitchFamily="65" charset="-122"/>
                <a:ea typeface="宋体" pitchFamily="65" charset="-122"/>
              </a:rPr>
              <a:t>9</a:t>
            </a:r>
            <a:r>
              <a:rPr lang="zh-CN" altLang="en-US" sz="2607" kern="0" dirty="0" smtClean="0">
                <a:solidFill>
                  <a:srgbClr val="FF0000"/>
                </a:solidFill>
                <a:latin typeface="Times New Roman" pitchFamily="65" charset="-122"/>
                <a:ea typeface="宋体" pitchFamily="65" charset="-122"/>
              </a:rPr>
              <a:t>段可提炼“印刷术时代相信通过理性思考可以认识整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个世界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而网络时代不可能全部理解”的观点。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果,就是做人要做君子。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③为了让世人认识和理解君子人格,孔子在《论语》里采取比较排除法,同时</a:t>
            </a:r>
            <a:r>
              <a:rPr dirty="0"/>
              <a:t/>
            </a:r>
            <a:br>
              <a:rPr dirty="0"/>
            </a:br>
            <a:r>
              <a:rPr lang="zh-CN" altLang="en-US" sz="2607" kern="0" dirty="0" smtClean="0">
                <a:solidFill>
                  <a:srgbClr val="000000"/>
                </a:solidFill>
                <a:latin typeface="Times New Roman" pitchFamily="65" charset="-122"/>
                <a:ea typeface="宋体" pitchFamily="65" charset="-122"/>
              </a:rPr>
              <a:t>论述了比君子高大的“圣人”和比君子矮小的“小人”。关于“圣人”,他</a:t>
            </a:r>
            <a:r>
              <a:rPr dirty="0"/>
              <a:t/>
            </a:r>
            <a:br>
              <a:rPr dirty="0"/>
            </a:br>
            <a:r>
              <a:rPr lang="zh-CN" altLang="en-US" sz="2607" kern="0" dirty="0" smtClean="0">
                <a:solidFill>
                  <a:srgbClr val="000000"/>
                </a:solidFill>
                <a:latin typeface="Times New Roman" pitchFamily="65" charset="-122"/>
                <a:ea typeface="宋体" pitchFamily="65" charset="-122"/>
              </a:rPr>
              <a:t>对弟子把他奉为“圣人”的做法表示反对,“若圣与仁,则吾岂敢”。关于</a:t>
            </a:r>
            <a:r>
              <a:rPr dirty="0"/>
              <a:t/>
            </a:r>
            <a:br>
              <a:rPr dirty="0"/>
            </a:br>
            <a:r>
              <a:rPr lang="zh-CN" altLang="en-US" sz="2607" kern="0" dirty="0" smtClean="0">
                <a:solidFill>
                  <a:srgbClr val="000000"/>
                </a:solidFill>
                <a:latin typeface="Times New Roman" pitchFamily="65" charset="-122"/>
                <a:ea typeface="宋体" pitchFamily="65" charset="-122"/>
              </a:rPr>
              <a:t>“小人”,他在与君子一系列比照中予以否定,比如,“君子泰而不骄,小人骄</a:t>
            </a:r>
            <a:r>
              <a:rPr dirty="0"/>
              <a:t/>
            </a:r>
            <a:br>
              <a:rPr dirty="0"/>
            </a:br>
            <a:r>
              <a:rPr lang="zh-CN" altLang="en-US" sz="2607" kern="0" dirty="0" smtClean="0">
                <a:solidFill>
                  <a:srgbClr val="000000"/>
                </a:solidFill>
                <a:latin typeface="Times New Roman" pitchFamily="65" charset="-122"/>
                <a:ea typeface="宋体" pitchFamily="65" charset="-122"/>
              </a:rPr>
              <a:t>而不泰”“君子求诸己,小人求诸人”。这就告诉我们:君子一方面不是高不</a:t>
            </a:r>
            <a:r>
              <a:rPr dirty="0"/>
              <a:t/>
            </a:r>
            <a:br>
              <a:rPr dirty="0"/>
            </a:br>
            <a:r>
              <a:rPr lang="zh-CN" altLang="en-US" sz="2607" kern="0" dirty="0" smtClean="0">
                <a:solidFill>
                  <a:srgbClr val="000000"/>
                </a:solidFill>
                <a:latin typeface="Times New Roman" pitchFamily="65" charset="-122"/>
                <a:ea typeface="宋体" pitchFamily="65" charset="-122"/>
              </a:rPr>
              <a:t>可攀的圣人,另一方面也与目光短浅、见利忘义的小人判然有别。君子作为</a:t>
            </a:r>
            <a:r>
              <a:rPr dirty="0"/>
              <a:t/>
            </a:r>
            <a:br>
              <a:rPr dirty="0"/>
            </a:br>
            <a:r>
              <a:rPr lang="zh-CN" altLang="en-US" sz="2607" kern="0" dirty="0" smtClean="0">
                <a:solidFill>
                  <a:srgbClr val="000000"/>
                </a:solidFill>
                <a:latin typeface="Times New Roman" pitchFamily="65" charset="-122"/>
                <a:ea typeface="宋体" pitchFamily="65" charset="-122"/>
              </a:rPr>
              <a:t>孔子心目中的崇德向善之人格,既理想又现实,既尊贵又亲切,既高尚又平凡,</a:t>
            </a:r>
            <a:r>
              <a:rPr dirty="0"/>
              <a:t/>
            </a:r>
            <a:br>
              <a:rPr dirty="0"/>
            </a:br>
            <a:r>
              <a:rPr lang="zh-CN" altLang="en-US" sz="2607" kern="0" dirty="0" smtClean="0">
                <a:solidFill>
                  <a:srgbClr val="000000"/>
                </a:solidFill>
                <a:latin typeface="Times New Roman" pitchFamily="65" charset="-122"/>
                <a:ea typeface="宋体" pitchFamily="65" charset="-122"/>
              </a:rPr>
              <a:t>是可见、可感,又可学、可做,并应学、应做的人格范式。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学会选择所需的知识,集中注意力,做深度思考;学会过滤,筛选出真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正重要的知识;克服知识网络化的恐慌,努力认识世界;避免加重思想的僵化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和极端化。</a:t>
            </a:r>
            <a:endParaRPr lang="zh-CN" altLang="en-US" dirty="0">
              <a:solidFill>
                <a:srgbClr val="FF0000"/>
              </a:solidFill>
            </a:endParaRPr>
          </a:p>
        </p:txBody>
      </p:sp>
      <p:sp>
        <p:nvSpPr>
          <p:cNvPr id="3" name="TextBox 2"/>
          <p:cNvSpPr txBox="1"/>
          <p:nvPr/>
        </p:nvSpPr>
        <p:spPr>
          <a:xfrm>
            <a:off x="593229" y="2619551"/>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答案基本分为三个方面——态度:克服恐慌(或用求知欲望和行动克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服网络的弊端)。方法:①深度思考,②选择、过滤、筛选知识。结果:避免思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想僵化和极端化。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5444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提分攻略三　筛选整合,提取要点,突破分析概括题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336477"/>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1025277" y="1984549"/>
          <a:ext cx="9433048" cy="4581000"/>
        </p:xfrm>
        <a:graphic>
          <a:graphicData uri="http://schemas.openxmlformats.org/drawingml/2006/table">
            <a:tbl>
              <a:tblPr/>
              <a:tblGrid>
                <a:gridCol w="576064"/>
                <a:gridCol w="1728192"/>
                <a:gridCol w="4248472"/>
                <a:gridCol w="1152128"/>
                <a:gridCol w="1728192"/>
              </a:tblGrid>
              <a:tr h="144016">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年份</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选材</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题目</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规律总结</a:t>
                      </a:r>
                    </a:p>
                  </a:txBody>
                  <a:tcPr marL="45720" marR="45720"/>
                </a:tc>
              </a:tr>
              <a:tr h="144016">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2018</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《中国建筑的希望》</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(梁思成)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17.分析文中“兼二者之短的‘低能儿’”出现的原因。</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内容概括</a:t>
                      </a:r>
                    </a:p>
                  </a:txBody>
                  <a:tcPr marL="45720" marR="45720"/>
                </a:tc>
                <a:tc rowSpan="8">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①分析概括题是</a:t>
                      </a:r>
                      <a:r>
                        <a:rPr sz="1200" dirty="0"/>
                        <a:t/>
                      </a:r>
                      <a:br>
                        <a:rPr sz="1200" dirty="0"/>
                      </a:br>
                      <a:r>
                        <a:rPr lang="zh-CN" altLang="en-US" sz="1200" kern="0" dirty="0" smtClean="0">
                          <a:solidFill>
                            <a:srgbClr val="000000"/>
                          </a:solidFill>
                          <a:latin typeface="Times New Roman" pitchFamily="65" charset="-122"/>
                          <a:ea typeface="宋体" pitchFamily="65" charset="-122"/>
                        </a:rPr>
                        <a:t>论述类文本阅读</a:t>
                      </a:r>
                      <a:r>
                        <a:rPr sz="1200" dirty="0"/>
                        <a:t/>
                      </a:r>
                      <a:br>
                        <a:rPr sz="1200" dirty="0"/>
                      </a:br>
                      <a:r>
                        <a:rPr lang="zh-CN" altLang="en-US" sz="1200" kern="0" dirty="0" smtClean="0">
                          <a:solidFill>
                            <a:srgbClr val="000000"/>
                          </a:solidFill>
                          <a:latin typeface="Times New Roman" pitchFamily="65" charset="-122"/>
                          <a:ea typeface="宋体" pitchFamily="65" charset="-122"/>
                        </a:rPr>
                        <a:t>的必考考点。</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②文本内容概括</a:t>
                      </a:r>
                      <a:r>
                        <a:rPr sz="1200" dirty="0"/>
                        <a:t/>
                      </a:r>
                      <a:br>
                        <a:rPr sz="1200" dirty="0"/>
                      </a:br>
                      <a:r>
                        <a:rPr lang="zh-CN" altLang="en-US" sz="1200" kern="0" dirty="0" smtClean="0">
                          <a:solidFill>
                            <a:srgbClr val="000000"/>
                          </a:solidFill>
                          <a:latin typeface="Times New Roman" pitchFamily="65" charset="-122"/>
                          <a:ea typeface="宋体" pitchFamily="65" charset="-122"/>
                        </a:rPr>
                        <a:t>和作者观点态度</a:t>
                      </a:r>
                      <a:r>
                        <a:rPr sz="1200" dirty="0"/>
                        <a:t/>
                      </a:r>
                      <a:br>
                        <a:rPr sz="1200" dirty="0"/>
                      </a:br>
                      <a:r>
                        <a:rPr lang="zh-CN" altLang="en-US" sz="1200" kern="0" dirty="0" smtClean="0">
                          <a:solidFill>
                            <a:srgbClr val="000000"/>
                          </a:solidFill>
                          <a:latin typeface="Times New Roman" pitchFamily="65" charset="-122"/>
                          <a:ea typeface="宋体" pitchFamily="65" charset="-122"/>
                        </a:rPr>
                        <a:t>概括分析并重,以</a:t>
                      </a:r>
                      <a:r>
                        <a:rPr sz="1200" dirty="0"/>
                        <a:t/>
                      </a:r>
                      <a:br>
                        <a:rPr sz="1200" dirty="0"/>
                      </a:br>
                      <a:r>
                        <a:rPr lang="zh-CN" altLang="en-US" sz="1200" kern="0" dirty="0" smtClean="0">
                          <a:solidFill>
                            <a:srgbClr val="000000"/>
                          </a:solidFill>
                          <a:latin typeface="Times New Roman" pitchFamily="65" charset="-122"/>
                          <a:ea typeface="宋体" pitchFamily="65" charset="-122"/>
                        </a:rPr>
                        <a:t>后者为考查重</a:t>
                      </a:r>
                      <a:r>
                        <a:rPr sz="1200" dirty="0"/>
                        <a:t/>
                      </a:r>
                      <a:br>
                        <a:rPr sz="1200" dirty="0"/>
                      </a:br>
                      <a:r>
                        <a:rPr lang="zh-CN" altLang="en-US" sz="1200" kern="0" dirty="0" smtClean="0">
                          <a:solidFill>
                            <a:srgbClr val="000000"/>
                          </a:solidFill>
                          <a:latin typeface="Times New Roman" pitchFamily="65" charset="-122"/>
                          <a:ea typeface="宋体" pitchFamily="65" charset="-122"/>
                        </a:rPr>
                        <a:t>点。</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③作者观点态度</a:t>
                      </a:r>
                      <a:r>
                        <a:rPr sz="1200" dirty="0"/>
                        <a:t/>
                      </a:r>
                      <a:br>
                        <a:rPr sz="1200" dirty="0"/>
                      </a:br>
                      <a:r>
                        <a:rPr lang="zh-CN" altLang="en-US" sz="1200" kern="0" dirty="0" smtClean="0">
                          <a:solidFill>
                            <a:srgbClr val="000000"/>
                          </a:solidFill>
                          <a:latin typeface="Times New Roman" pitchFamily="65" charset="-122"/>
                          <a:ea typeface="宋体" pitchFamily="65" charset="-122"/>
                        </a:rPr>
                        <a:t>的表达或含蓄,或</a:t>
                      </a:r>
                      <a:r>
                        <a:rPr sz="1200" dirty="0"/>
                        <a:t/>
                      </a:r>
                      <a:br>
                        <a:rPr sz="1200" dirty="0"/>
                      </a:br>
                      <a:r>
                        <a:rPr lang="zh-CN" altLang="en-US" sz="1200" kern="0" dirty="0" smtClean="0">
                          <a:solidFill>
                            <a:srgbClr val="000000"/>
                          </a:solidFill>
                          <a:latin typeface="Times New Roman" pitchFamily="65" charset="-122"/>
                          <a:ea typeface="宋体" pitchFamily="65" charset="-122"/>
                        </a:rPr>
                        <a:t>分散,考查要求重</a:t>
                      </a:r>
                      <a:r>
                        <a:rPr sz="1200" dirty="0"/>
                        <a:t/>
                      </a:r>
                      <a:br>
                        <a:rPr sz="1200" dirty="0"/>
                      </a:br>
                      <a:r>
                        <a:rPr lang="zh-CN" altLang="en-US" sz="1200" kern="0" dirty="0" smtClean="0">
                          <a:solidFill>
                            <a:srgbClr val="000000"/>
                          </a:solidFill>
                          <a:latin typeface="Times New Roman" pitchFamily="65" charset="-122"/>
                          <a:ea typeface="宋体" pitchFamily="65" charset="-122"/>
                        </a:rPr>
                        <a:t>概括,更重分析。</a:t>
                      </a:r>
                    </a:p>
                  </a:txBody>
                  <a:tcPr marL="45720" marR="45720"/>
                </a:tc>
              </a:tr>
              <a:tr h="184901">
                <a:tc vMerge="1">
                  <a:txBody>
                    <a:bodyPr/>
                    <a:lstStyle/>
                    <a:p>
                      <a:pPr eaLnBrk="0" latinLnBrk="1" hangingPunct="0"/>
                      <a:r>
                        <a:t/>
                      </a:r>
                      <a:br/>
                      <a:endParaRPr/>
                    </a:p>
                  </a:txBody>
                  <a:tcPr marL="45720" marR="45720"/>
                </a:tc>
                <a:tc vMerge="1">
                  <a:txBody>
                    <a:bodyPr/>
                    <a:lstStyle/>
                    <a:p>
                      <a:endParaRPr lang="zh-CN" altLang="en-US"/>
                    </a:p>
                  </a:txBody>
                  <a:tcPr/>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19.中国建筑的希望体现在哪些方面?请联系全文,简要概述。</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观点概括</a:t>
                      </a:r>
                    </a:p>
                  </a:txBody>
                  <a:tcPr marL="45720" marR="45720"/>
                </a:tc>
                <a:tc vMerge="1">
                  <a:txBody>
                    <a:bodyPr/>
                    <a:lstStyle/>
                    <a:p>
                      <a:pPr eaLnBrk="0" latinLnBrk="1" hangingPunct="0"/>
                      <a:r>
                        <a:t/>
                      </a:r>
                      <a:br/>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《成人不自在》(郭英德)</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19.请结合文章内容,分析“西天取经”的寓意。</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观点概括</a:t>
                      </a:r>
                    </a:p>
                  </a:txBody>
                  <a:tcPr marL="45720" marR="45720"/>
                </a:tc>
                <a:tc vMerge="1">
                  <a:txBody>
                    <a:bodyPr/>
                    <a:lstStyle/>
                    <a:p>
                      <a:pPr eaLnBrk="0" latinLnBrk="1" hangingPunct="0"/>
                      <a:r>
                        <a:t/>
                      </a:r>
                      <a:br/>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《罗丹的雕刻》</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(熊秉明)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17.罗丹给雕刻带来的“根本性的变革”体现在哪些方面?</a:t>
                      </a:r>
                      <a:r>
                        <a:rPr sz="1200" dirty="0"/>
                        <a:t/>
                      </a:r>
                      <a:br>
                        <a:rPr sz="1200" dirty="0"/>
                      </a:br>
                      <a:r>
                        <a:rPr lang="zh-CN" altLang="en-US" sz="1200" kern="0" dirty="0" smtClean="0">
                          <a:solidFill>
                            <a:srgbClr val="000000"/>
                          </a:solidFill>
                          <a:latin typeface="Times New Roman" pitchFamily="65" charset="-122"/>
                          <a:ea typeface="宋体" pitchFamily="65" charset="-122"/>
                        </a:rPr>
                        <a:t>请简要概括。</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内容概括</a:t>
                      </a:r>
                    </a:p>
                  </a:txBody>
                  <a:tcPr marL="45720" marR="45720"/>
                </a:tc>
                <a:tc vMerge="1">
                  <a:txBody>
                    <a:bodyPr/>
                    <a:lstStyle/>
                    <a:p>
                      <a:pPr eaLnBrk="0" latinLnBrk="1" hangingPunct="0"/>
                      <a:r>
                        <a:t/>
                      </a:r>
                      <a:br/>
                      <a:endParaRPr/>
                    </a:p>
                  </a:txBody>
                  <a:tcPr marL="45720" marR="45720"/>
                </a:tc>
              </a:tr>
              <a:tr h="137120">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2013</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《论名声》</a:t>
                      </a:r>
                      <a:endParaRPr lang="en-US" altLang="zh-CN" sz="12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[(德)叔本华]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15.文章说“立功”与“立言”是通向“名声”的两条大道,请简要分析二者的主要区别。</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内容概括</a:t>
                      </a:r>
                    </a:p>
                  </a:txBody>
                  <a:tcPr marL="45720" marR="45720"/>
                </a:tc>
                <a:tc vMerge="1">
                  <a:txBody>
                    <a:bodyPr/>
                    <a:lstStyle/>
                    <a:p>
                      <a:pPr eaLnBrk="0" latinLnBrk="1" hangingPunct="0"/>
                      <a:r>
                        <a:t/>
                      </a:r>
                      <a:br/>
                      <a:endParaRPr/>
                    </a:p>
                  </a:txBody>
                  <a:tcPr marL="45720" marR="45720"/>
                </a:tc>
              </a:tr>
              <a:tr h="0">
                <a:tc vMerge="1">
                  <a:txBody>
                    <a:bodyPr/>
                    <a:lstStyle/>
                    <a:p>
                      <a:pPr eaLnBrk="0" latinLnBrk="1" hangingPunct="0"/>
                      <a:r>
                        <a:t/>
                      </a:r>
                      <a:br/>
                      <a:endParaRPr/>
                    </a:p>
                  </a:txBody>
                  <a:tcPr marL="45720" marR="45720"/>
                </a:tc>
                <a:tc vMerge="1">
                  <a:txBody>
                    <a:bodyPr/>
                    <a:lstStyle/>
                    <a:p>
                      <a:endParaRPr lang="zh-CN" altLang="en-US"/>
                    </a:p>
                  </a:txBody>
                  <a:tcPr/>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17.我国古代有“立德、立功、立言”三不朽的说法,请结合本文谈谈你的认识。</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观点概括</a:t>
                      </a:r>
                    </a:p>
                  </a:txBody>
                  <a:tcPr marL="45720" marR="45720"/>
                </a:tc>
                <a:tc vMerge="1">
                  <a:txBody>
                    <a:bodyPr/>
                    <a:lstStyle/>
                    <a:p>
                      <a:pPr eaLnBrk="0" latinLnBrk="1" hangingPunct="0"/>
                      <a:r>
                        <a:t/>
                      </a:r>
                      <a:br/>
                      <a:endParaRPr/>
                    </a:p>
                  </a:txBody>
                  <a:tcPr marL="45720" marR="45720"/>
                </a:tc>
              </a:tr>
              <a:tr h="245310">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2012</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《笑的价值》</a:t>
                      </a:r>
                      <a:endParaRPr lang="en-US" altLang="zh-CN" sz="12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[(英)伍尔芙]</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15.文章中“笑的价值”包含哪些内容?请简要概括。</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内容概括</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vMerge="1">
                  <a:txBody>
                    <a:bodyPr/>
                    <a:lstStyle/>
                    <a:p>
                      <a:endParaRPr lang="zh-CN" altLang="en-US"/>
                    </a:p>
                  </a:txBody>
                  <a:tcPr/>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17.文中画线的句子表达了作者怎样的看法?它对论述“笑的价值”有什么作用?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观点概括</a:t>
                      </a:r>
                    </a:p>
                    <a:p>
                      <a:pPr eaLnBrk="0" latinLnBrk="1" hangingPunct="0">
                        <a:lnSpc>
                          <a:spcPct val="150000"/>
                        </a:lnSpc>
                        <a:spcBef>
                          <a:spcPts val="0"/>
                        </a:spcBef>
                      </a:pPr>
                      <a:endParaRPr lang="zh-CN" altLang="en-US" sz="1200" kern="0" dirty="0" smtClean="0">
                        <a:solidFill>
                          <a:srgbClr val="000000"/>
                        </a:solidFill>
                        <a:latin typeface="Times New Roman" pitchFamily="65" charset="-122"/>
                        <a:ea typeface="宋体" pitchFamily="65" charset="-122"/>
                      </a:endParaRP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324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1.以偏概全,遗漏要点。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2.曲解文意,正误杂陈。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3.机械抄录,缺少提炼。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4.理解肤浅,浅尝辄止。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5.分类不当,交叉重复。</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21221" y="1131181"/>
            <a:ext cx="2362200" cy="5334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9486277" cy="4889357"/>
        </p:xfrm>
        <a:graphic>
          <a:graphicData uri="http://schemas.openxmlformats.org/drawingml/2006/table">
            <a:tbl>
              <a:tblPr/>
              <a:tblGrid>
                <a:gridCol w="729841"/>
                <a:gridCol w="1051580"/>
                <a:gridCol w="5333287"/>
                <a:gridCol w="2371569"/>
              </a:tblGrid>
              <a:tr h="648101">
                <a:tc rowSpan="3">
                  <a:txBody>
                    <a:bodyPr/>
                    <a:lstStyle/>
                    <a:p>
                      <a:pPr eaLnBrk="0" latinLnBrk="1" hangingPunct="0">
                        <a:lnSpc>
                          <a:spcPct val="150000"/>
                        </a:lnSpc>
                        <a:spcBef>
                          <a:spcPts val="0"/>
                        </a:spcBef>
                      </a:pPr>
                      <a:r>
                        <a:rPr lang="zh-CN" altLang="en-US" sz="13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核心语句</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文章总结性或观点性的句子,在文中起到提纲挈领的句子。</a:t>
                      </a:r>
                    </a:p>
                  </a:txBody>
                  <a:tcPr marL="45720" marR="45720"/>
                </a:tc>
                <a:tc rowSpan="7">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审题定向</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(内容或观</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点态度,概</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括或分析)</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确定范围,</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提取要点</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聚点成面,</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整合要点</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定好角度,</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分点作答</a:t>
                      </a:r>
                    </a:p>
                  </a:txBody>
                  <a:tcPr marL="45720" marR="45720"/>
                </a:tc>
              </a:tr>
              <a:tr h="60263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结构思路</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总观全文,把握思路,联系主旨,归纳出要点。</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局部关联</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要弄懂句与句、段与段、层与层之间的关系,抓住各部分里最主要、最本质的信息。</a:t>
                      </a:r>
                    </a:p>
                  </a:txBody>
                  <a:tcPr marL="45720" marR="45720"/>
                </a:tc>
                <a:tc vMerge="1">
                  <a:txBody>
                    <a:bodyPr/>
                    <a:lstStyle/>
                    <a:p>
                      <a:pPr eaLnBrk="0" latinLnBrk="1" hangingPunct="0"/>
                      <a:r>
                        <a:t/>
                      </a:r>
                      <a:br/>
                      <a:endParaRPr/>
                    </a:p>
                  </a:txBody>
                  <a:tcPr marL="45720" marR="45720"/>
                </a:tc>
              </a:tr>
              <a:tr h="456937">
                <a:tc rowSpan="4">
                  <a:txBody>
                    <a:bodyPr/>
                    <a:lstStyle/>
                    <a:p>
                      <a:pPr eaLnBrk="0" latinLnBrk="1" hangingPunct="0">
                        <a:lnSpc>
                          <a:spcPct val="150000"/>
                        </a:lnSpc>
                        <a:spcBef>
                          <a:spcPts val="0"/>
                        </a:spcBef>
                      </a:pPr>
                      <a:r>
                        <a:rPr lang="zh-CN" altLang="en-US" sz="1300" kern="0" spc="-1505"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整体感知</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纵观全文,宏观把握文本主要观点和作者的基本思想倾向。</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抓关键句</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一是概括性强而又表述某种看法的句子,这样的句子一般在全文的开头、结尾,或在段落的开头、结尾;二是在文中反复出现的句子。</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分析材料</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文中运用的材料,不论是事实还是文献资料,都是为印证一定的观点服务的。因此,从分析材料入手,是分析概括作者观点态度的重要途径之一。</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评价入手</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有时候,作者把自己的观点态度隐含在具体的评述之中而不直接说出。这就要求我们从分析具体的评价入手,提炼精要,进行概括。</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3.jpeg"/>
          <p:cNvPicPr>
            <a:picLocks noChangeAspect="1"/>
          </p:cNvPicPr>
          <p:nvPr/>
        </p:nvPicPr>
        <p:blipFill>
          <a:blip r:embed="rId4" cstate="print"/>
          <a:stretch>
            <a:fillRect/>
          </a:stretch>
        </p:blipFill>
        <p:spPr>
          <a:xfrm>
            <a:off x="612000" y="1368493"/>
            <a:ext cx="225720" cy="827640"/>
          </a:xfrm>
          <a:prstGeom prst="rect">
            <a:avLst/>
          </a:prstGeom>
        </p:spPr>
      </p:pic>
      <p:pic>
        <p:nvPicPr>
          <p:cNvPr id="4" name="图片 4" descr="textimage4.jpeg"/>
          <p:cNvPicPr>
            <a:picLocks noChangeAspect="1"/>
          </p:cNvPicPr>
          <p:nvPr/>
        </p:nvPicPr>
        <p:blipFill>
          <a:blip r:embed="rId5" cstate="print"/>
          <a:stretch>
            <a:fillRect/>
          </a:stretch>
        </p:blipFill>
        <p:spPr>
          <a:xfrm>
            <a:off x="593229" y="3492277"/>
            <a:ext cx="216024" cy="1540971"/>
          </a:xfrm>
          <a:prstGeom prst="rect">
            <a:avLst/>
          </a:prstGeom>
        </p:spPr>
      </p:pic>
      <p:pic>
        <p:nvPicPr>
          <p:cNvPr id="5" name="Picture 2"/>
          <p:cNvPicPr>
            <a:picLocks noChangeAspect="1" noChangeArrowheads="1"/>
          </p:cNvPicPr>
          <p:nvPr/>
        </p:nvPicPr>
        <p:blipFill>
          <a:blip r:embed="rId6" cstate="print"/>
          <a:srcRect/>
          <a:stretch>
            <a:fillRect/>
          </a:stretch>
        </p:blipFill>
        <p:spPr bwMode="auto">
          <a:xfrm>
            <a:off x="521221" y="539949"/>
            <a:ext cx="2415541" cy="648072"/>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一、(2018常州一模)阅读下面的文章,完成问题。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旷代的忧伤</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林贤治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①世界上没有哪一位画家,乍读之下,会使我立刻想起年迈的母亲、行将荒芜</a:t>
            </a:r>
            <a:r>
              <a:rPr dirty="0"/>
              <a:t/>
            </a:r>
            <a:br>
              <a:rPr dirty="0"/>
            </a:br>
            <a:r>
              <a:rPr lang="zh-CN" altLang="en-US" sz="2607" kern="0" dirty="0" smtClean="0">
                <a:solidFill>
                  <a:srgbClr val="000000"/>
                </a:solidFill>
                <a:latin typeface="Times New Roman" pitchFamily="65" charset="-122"/>
                <a:ea typeface="宋体" pitchFamily="65" charset="-122"/>
              </a:rPr>
              <a:t>的田园和久别的胼手胝足的兄弟,除了珂勒惠支。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②珂勒惠支,以锋利无比的雕刀,侵入石板、铜、坚韧的木质,而直抵内心。</a:t>
            </a:r>
            <a:r>
              <a:rPr dirty="0"/>
              <a:t/>
            </a:r>
            <a:br>
              <a:rPr dirty="0"/>
            </a:br>
            <a:r>
              <a:rPr lang="zh-CN" altLang="en-US" sz="2607" kern="0" dirty="0" smtClean="0">
                <a:solidFill>
                  <a:srgbClr val="000000"/>
                </a:solidFill>
                <a:latin typeface="Times New Roman" pitchFamily="65" charset="-122"/>
                <a:ea typeface="宋体" pitchFamily="65" charset="-122"/>
              </a:rPr>
              <a:t>雕刀之下没有风景。蝴蝶、春天、蔷薇园,都斑斓在别一世界。这里则是黑</a:t>
            </a:r>
            <a:r>
              <a:rPr dirty="0"/>
              <a:t/>
            </a:r>
            <a:br>
              <a:rPr dirty="0"/>
            </a:br>
            <a:r>
              <a:rPr lang="zh-CN" altLang="en-US" sz="2607" kern="0" dirty="0" smtClean="0">
                <a:solidFill>
                  <a:srgbClr val="000000"/>
                </a:solidFill>
                <a:latin typeface="Times New Roman" pitchFamily="65" charset="-122"/>
                <a:ea typeface="宋体" pitchFamily="65" charset="-122"/>
              </a:rPr>
              <a:t>暗的中午,是展开在哑默中的广大的底层,人类弱小而纯良的部分,苦难覆盖</a:t>
            </a:r>
            <a:r>
              <a:rPr dirty="0"/>
              <a:t/>
            </a:r>
            <a:br>
              <a:rPr dirty="0"/>
            </a:br>
            <a:r>
              <a:rPr lang="zh-CN" altLang="en-US" sz="2607" kern="0" dirty="0" smtClean="0">
                <a:solidFill>
                  <a:srgbClr val="000000"/>
                </a:solidFill>
                <a:latin typeface="Times New Roman" pitchFamily="65" charset="-122"/>
                <a:ea typeface="宋体" pitchFamily="65" charset="-122"/>
              </a:rPr>
              <a:t>他们一如绵亘的岁月;反抗的意志,乃在无从察觉的最沉重因而最稳定的处所</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467941"/>
            <a:ext cx="2466975" cy="5334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萌芽。乌黑而深垂的手,纷纷抓起武器,从铁镰木斧直到随处可见的石头,重</a:t>
            </a:r>
            <a:r>
              <a:t/>
            </a:r>
            <a:br/>
            <a:r>
              <a:rPr lang="zh-CN" altLang="en-US" sz="2607" kern="0" dirty="0" smtClean="0">
                <a:solidFill>
                  <a:srgbClr val="000000"/>
                </a:solidFill>
                <a:latin typeface="Times New Roman" pitchFamily="65" charset="-122"/>
                <a:ea typeface="宋体" pitchFamily="65" charset="-122"/>
              </a:rPr>
              <a:t>复着先人猎兽般充满激情的原始动作。在铁栅外面,奴隶们怒吼、欢呼,跳断</a:t>
            </a:r>
            <a:r>
              <a:t/>
            </a:r>
            <a:br/>
            <a:r>
              <a:rPr lang="zh-CN" altLang="en-US" sz="2607" kern="0" dirty="0" smtClean="0">
                <a:solidFill>
                  <a:srgbClr val="000000"/>
                </a:solidFill>
                <a:latin typeface="Times New Roman" pitchFamily="65" charset="-122"/>
                <a:ea typeface="宋体" pitchFamily="65" charset="-122"/>
              </a:rPr>
              <a:t>头台之舞;然而,节日尚未诞生,就已经被勒死在绳圈里了。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③珂勒惠支一生作了50多幅自画像。这些画像,无言地纠缠着所有受难的妇</a:t>
            </a:r>
            <a:r>
              <a:t/>
            </a:r>
            <a:br/>
            <a:r>
              <a:rPr lang="zh-CN" altLang="en-US" sz="2607" kern="0" dirty="0" smtClean="0">
                <a:solidFill>
                  <a:srgbClr val="000000"/>
                </a:solidFill>
                <a:latin typeface="Times New Roman" pitchFamily="65" charset="-122"/>
                <a:ea typeface="宋体" pitchFamily="65" charset="-122"/>
              </a:rPr>
              <a:t>女的灵魂,正如画家给妇女造像时,着意保留自己的影子一样。她们是如此相</a:t>
            </a:r>
            <a:r>
              <a:t/>
            </a:r>
            <a:br/>
            <a:r>
              <a:rPr lang="zh-CN" altLang="en-US" sz="2607" kern="0" dirty="0" smtClean="0">
                <a:solidFill>
                  <a:srgbClr val="000000"/>
                </a:solidFill>
                <a:latin typeface="Times New Roman" pitchFamily="65" charset="-122"/>
                <a:ea typeface="宋体" pitchFamily="65" charset="-122"/>
              </a:rPr>
              <a:t>似。我看见她们常常交叠双手,抱着前胸,仿佛永远在护卫着怀中的生命;一</a:t>
            </a:r>
            <a:r>
              <a:t/>
            </a:r>
            <a:br/>
            <a:r>
              <a:rPr lang="zh-CN" altLang="en-US" sz="2607" kern="0" dirty="0" smtClean="0">
                <a:solidFill>
                  <a:srgbClr val="000000"/>
                </a:solidFill>
                <a:latin typeface="Times New Roman" pitchFamily="65" charset="-122"/>
                <a:ea typeface="宋体" pitchFamily="65" charset="-122"/>
              </a:rPr>
              <a:t>俟无力与死神争夺,遂以手加额,在极度的疲累和无望中做不屈的沉思。母性</a:t>
            </a:r>
            <a:r>
              <a:t/>
            </a:r>
            <a:br/>
            <a:r>
              <a:rPr lang="zh-CN" altLang="en-US" sz="2607" kern="0" dirty="0" smtClean="0">
                <a:solidFill>
                  <a:srgbClr val="000000"/>
                </a:solidFill>
                <a:latin typeface="Times New Roman" pitchFamily="65" charset="-122"/>
                <a:ea typeface="宋体" pitchFamily="65" charset="-122"/>
              </a:rPr>
              <a:t>博大、慈爱、坚忍、庄严,渴待生命的热情,于她们是上天的赐予,徒劳然而</a:t>
            </a:r>
            <a:r>
              <a:t/>
            </a:r>
            <a:br/>
            <a:r>
              <a:rPr lang="zh-CN" altLang="en-US" sz="2607" kern="0" dirty="0" smtClean="0">
                <a:solidFill>
                  <a:srgbClr val="000000"/>
                </a:solidFill>
                <a:latin typeface="Times New Roman" pitchFamily="65" charset="-122"/>
                <a:ea typeface="宋体" pitchFamily="65" charset="-122"/>
              </a:rPr>
              <a:t>无尽;即使燃着逼人的愤怒,她们的目光,也一样流露着旷代的忧伤。</a:t>
            </a:r>
            <a:endParaRPr lang="zh-CN" altLang="en-US"/>
          </a:p>
        </p:txBody>
      </p:sp>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④版画原本是男性艺术。它所使用的工具和材料,明显地具有对抗性质:坚</a:t>
            </a:r>
            <a:r>
              <a:t/>
            </a:r>
            <a:br/>
            <a:r>
              <a:rPr lang="zh-CN" altLang="en-US" sz="2607" kern="0" dirty="0" smtClean="0">
                <a:solidFill>
                  <a:srgbClr val="000000"/>
                </a:solidFill>
                <a:latin typeface="Times New Roman" pitchFamily="65" charset="-122"/>
                <a:ea typeface="宋体" pitchFamily="65" charset="-122"/>
              </a:rPr>
              <a:t>定、沉着、富于锋芒。珂勒惠支以天生的大悲悯,包涵这一切,浸润这一切,</a:t>
            </a:r>
            <a:r>
              <a:t/>
            </a:r>
            <a:br/>
            <a:r>
              <a:rPr lang="zh-CN" altLang="en-US" sz="2607" kern="0" dirty="0" smtClean="0">
                <a:solidFill>
                  <a:srgbClr val="000000"/>
                </a:solidFill>
                <a:latin typeface="Times New Roman" pitchFamily="65" charset="-122"/>
                <a:ea typeface="宋体" pitchFamily="65" charset="-122"/>
              </a:rPr>
              <a:t>于是,她的版画制作,通过粗犷而细腻的描线,单纯而丰富的颜色,遂传递出了</a:t>
            </a:r>
            <a:r>
              <a:t/>
            </a:r>
            <a:br/>
            <a:r>
              <a:rPr lang="zh-CN" altLang="en-US" sz="2607" kern="0" dirty="0" smtClean="0">
                <a:solidFill>
                  <a:srgbClr val="000000"/>
                </a:solidFill>
                <a:latin typeface="Times New Roman" pitchFamily="65" charset="-122"/>
                <a:ea typeface="宋体" pitchFamily="65" charset="-122"/>
              </a:rPr>
              <a:t>一种品格,一种气质,一种如暴风雪驰向大旷野般的强烈的凄怆的诗意。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⑤女画家承认,自己的艺术是有目的的:她决心以此在人们普遍彷徨失措和急</a:t>
            </a:r>
            <a:r>
              <a:t/>
            </a:r>
            <a:br/>
            <a:r>
              <a:rPr lang="zh-CN" altLang="en-US" sz="2607" kern="0" dirty="0" smtClean="0">
                <a:solidFill>
                  <a:srgbClr val="000000"/>
                </a:solidFill>
                <a:latin typeface="Times New Roman" pitchFamily="65" charset="-122"/>
                <a:ea typeface="宋体" pitchFamily="65" charset="-122"/>
              </a:rPr>
              <a:t>待援助的时代中发挥作用。显然,艺术的作用被她过分夸大了,实际上,艺术</a:t>
            </a:r>
            <a:r>
              <a:t/>
            </a:r>
            <a:br/>
            <a:r>
              <a:rPr lang="zh-CN" altLang="en-US" sz="2607" kern="0" dirty="0" smtClean="0">
                <a:solidFill>
                  <a:srgbClr val="000000"/>
                </a:solidFill>
                <a:latin typeface="Times New Roman" pitchFamily="65" charset="-122"/>
                <a:ea typeface="宋体" pitchFamily="65" charset="-122"/>
              </a:rPr>
              <a:t>很少有机会进入森严的社会。即如珂勒惠支,虽则没有放弃当一名“律师”</a:t>
            </a:r>
            <a:r>
              <a:t/>
            </a:r>
            <a:br/>
            <a:r>
              <a:rPr lang="zh-CN" altLang="en-US" sz="2607" kern="0" dirty="0" smtClean="0">
                <a:solidFill>
                  <a:srgbClr val="000000"/>
                </a:solidFill>
                <a:latin typeface="Times New Roman" pitchFamily="65" charset="-122"/>
                <a:ea typeface="宋体" pitchFamily="65" charset="-122"/>
              </a:rPr>
              <a:t>的责任,所有作品都服务于“控诉”“警告”和“呼吁”,倘使法西斯政府如</a:t>
            </a:r>
            <a:r>
              <a:t/>
            </a:r>
            <a:br/>
            <a:r>
              <a:rPr lang="zh-CN" altLang="en-US" sz="2607" kern="0" dirty="0" smtClean="0">
                <a:solidFill>
                  <a:srgbClr val="000000"/>
                </a:solidFill>
                <a:latin typeface="Times New Roman" pitchFamily="65" charset="-122"/>
                <a:ea typeface="宋体" pitchFamily="65" charset="-122"/>
              </a:rPr>
              <a:t>后来所做的那样,把强令退出艺术机构,禁止举办展览,等等措施提前实行,那</a:t>
            </a:r>
            <a:endParaRPr lang="zh-CN" altLang="en-US"/>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么,什么劳什子版画,都将完结得无声无息。然而,艺术的本体的意义也正在</a:t>
            </a:r>
            <a:r>
              <a:rPr dirty="0"/>
              <a:t/>
            </a:r>
            <a:br>
              <a:rPr dirty="0"/>
            </a:br>
            <a:r>
              <a:rPr lang="zh-CN" altLang="en-US" sz="2607" kern="0" dirty="0" smtClean="0">
                <a:solidFill>
                  <a:srgbClr val="000000"/>
                </a:solidFill>
                <a:latin typeface="Times New Roman" pitchFamily="65" charset="-122"/>
                <a:ea typeface="宋体" pitchFamily="65" charset="-122"/>
              </a:rPr>
              <a:t>这里。对于一个艺术家,即使剥夺了可供他利用的所有的传播媒介,也无法剥</a:t>
            </a:r>
            <a:r>
              <a:rPr dirty="0"/>
              <a:t/>
            </a:r>
            <a:br>
              <a:rPr dirty="0"/>
            </a:br>
            <a:r>
              <a:rPr lang="zh-CN" altLang="en-US" sz="2607" kern="0" dirty="0" smtClean="0">
                <a:solidFill>
                  <a:srgbClr val="000000"/>
                </a:solidFill>
                <a:latin typeface="Times New Roman" pitchFamily="65" charset="-122"/>
                <a:ea typeface="宋体" pitchFamily="65" charset="-122"/>
              </a:rPr>
              <a:t>夺艺术本身。也就是说,一个艺术家的出版自由可以被剥夺净尽,但是创作自</a:t>
            </a:r>
            <a:r>
              <a:rPr dirty="0"/>
              <a:t/>
            </a:r>
            <a:br>
              <a:rPr dirty="0"/>
            </a:br>
            <a:r>
              <a:rPr lang="zh-CN" altLang="en-US" sz="2607" kern="0" dirty="0" smtClean="0">
                <a:solidFill>
                  <a:srgbClr val="000000"/>
                </a:solidFill>
                <a:latin typeface="Times New Roman" pitchFamily="65" charset="-122"/>
                <a:ea typeface="宋体" pitchFamily="65" charset="-122"/>
              </a:rPr>
              <a:t>由是永远存在的。因为在创作的任何一个瞬间,作为艺术家,他已经表达过了。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⑥真正伟大的艺术,是以某种具体的艺术媒介,对人类苦难所做的最富于个人</a:t>
            </a:r>
            <a:r>
              <a:rPr dirty="0"/>
              <a:t/>
            </a:r>
            <a:br>
              <a:rPr dirty="0"/>
            </a:br>
            <a:r>
              <a:rPr lang="zh-CN" altLang="en-US" sz="2607" kern="0" dirty="0" smtClean="0">
                <a:solidFill>
                  <a:srgbClr val="000000"/>
                </a:solidFill>
                <a:latin typeface="Times New Roman" pitchFamily="65" charset="-122"/>
                <a:ea typeface="宋体" pitchFamily="65" charset="-122"/>
              </a:rPr>
              <a:t>特质的强大的反应与深刻的诠释;即使这苦难牵涉了生命的最神秘、最深</a:t>
            </a:r>
            <a:r>
              <a:rPr dirty="0"/>
              <a:t/>
            </a:r>
            <a:br>
              <a:rPr dirty="0"/>
            </a:br>
            <a:r>
              <a:rPr lang="zh-CN" altLang="en-US" sz="2607" kern="0" dirty="0" smtClean="0">
                <a:solidFill>
                  <a:srgbClr val="000000"/>
                </a:solidFill>
                <a:latin typeface="Times New Roman" pitchFamily="65" charset="-122"/>
                <a:ea typeface="宋体" pitchFamily="65" charset="-122"/>
              </a:rPr>
              <a:t>隐、最恒久的部分,也仍然同人类当下的存在密切相关。珂勒惠支的艺术,就</a:t>
            </a:r>
            <a:r>
              <a:rPr dirty="0"/>
              <a:t/>
            </a:r>
            <a:br>
              <a:rPr dirty="0"/>
            </a:br>
            <a:r>
              <a:rPr lang="zh-CN" altLang="en-US" sz="2607" kern="0" dirty="0" smtClean="0">
                <a:solidFill>
                  <a:srgbClr val="000000"/>
                </a:solidFill>
                <a:latin typeface="Times New Roman" pitchFamily="65" charset="-122"/>
                <a:ea typeface="宋体" pitchFamily="65" charset="-122"/>
              </a:rPr>
              <a:t>是这样的艺术。她以一位母亲的无限阔大的襟怀,遮没了美术史上所有的男</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性画家。</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1.根据①—④段的内容,说说题目“旷代的忧伤”包含哪几层意思。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2.根据第⑥段,阐释伟大艺术的标准。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珂勒惠支作品中经常出现的受难妇女的目光;珂勒惠支对底层民众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的苦难、反抗和牺牲的悲悯情怀;珂勒惠支作品凄怆而诗意的品格(气质)。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题干要求“根据①</a:t>
            </a:r>
            <a:r>
              <a:rPr lang="en-US" altLang="zh-CN" sz="2607" kern="0" dirty="0" smtClean="0">
                <a:solidFill>
                  <a:srgbClr val="FF0000"/>
                </a:solidFill>
                <a:latin typeface="Times New Roman" pitchFamily="65" charset="-122"/>
                <a:ea typeface="宋体" pitchFamily="65" charset="-122"/>
              </a:rPr>
              <a:t>—④</a:t>
            </a:r>
            <a:r>
              <a:rPr lang="zh-CN" altLang="en-US" sz="2607" kern="0" dirty="0" smtClean="0">
                <a:solidFill>
                  <a:srgbClr val="FF0000"/>
                </a:solidFill>
                <a:latin typeface="Times New Roman" pitchFamily="65" charset="-122"/>
                <a:ea typeface="宋体" pitchFamily="65" charset="-122"/>
              </a:rPr>
              <a:t>段的内容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说说题目‘旷代的忧伤’包含哪几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层意思”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这是针对标题设题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考查标题的内涵。题干已经给出了答题的区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即“①</a:t>
            </a:r>
            <a:r>
              <a:rPr lang="en-US" altLang="zh-CN" sz="2607" kern="0" dirty="0" smtClean="0">
                <a:solidFill>
                  <a:srgbClr val="FF0000"/>
                </a:solidFill>
                <a:latin typeface="Times New Roman" pitchFamily="65" charset="-122"/>
                <a:ea typeface="宋体" pitchFamily="65" charset="-122"/>
              </a:rPr>
              <a:t>—④</a:t>
            </a:r>
            <a:r>
              <a:rPr lang="zh-CN" altLang="en-US" sz="2607" kern="0" dirty="0" smtClean="0">
                <a:solidFill>
                  <a:srgbClr val="FF0000"/>
                </a:solidFill>
                <a:latin typeface="Times New Roman" pitchFamily="65" charset="-122"/>
                <a:ea typeface="宋体" pitchFamily="65" charset="-122"/>
              </a:rPr>
              <a:t>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几层”提示答案不止一点。如第①段“世界上没有哪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一位画家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乍读之下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会使我立刻想起年迈的母亲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行将荒芜的田园和久别的</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胼手胝足的兄弟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除了珂勒惠支”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第②段“这里则是黑暗的中午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是展开在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哑默中的广大的底层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人类弱小而纯良的部分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苦难覆盖他们一如绵亘的岁</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5997" y="56954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孔子一生最大的成就，就是创立了影响中华文明数千年发展轨迹的儒家学派。什么是儒学？儒学就是君子之学。无论是修己还是治人，儒学都是以“君子的理想”为其枢纽的观念的：修己即所以成为“君子”，治人则必须先成为“君子”。孔子确信文化教养能够提升人的品质，改善社会风气。儒学的价值就是培育具有这种文化教养的人，即君子，再通过君子的言行与修为引领社会风尚。</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儒学乃至整个中华传统文化，其生命力主要是日常应用。中华传统文化的这一特点，与西方文化大相径庭。西方从柏拉图、亚里士多德，到康德、黑格尔、海德格尔等，都热衷于构造一个能够解释思维与存在、精神与物质关系的严</a:t>
            </a:r>
            <a:endParaRPr lang="zh-CN"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月;反抗的意志,乃在无从察觉的最沉重因而最稳定的处所萌芽”,第③段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“这些画像,无言地纠缠着所有受难的妇女的灵魂,正如画家给妇女造像时,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着意保留自己的影子一样”,第④段“珂勒惠支以天生的大悲悯,包涵这一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切,浸润这一切”。根据这些内容可以概括出“旷代的忧伤”的内涵。</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反映和诠释人类苦难;是艺术家个性特质的表达;具有恒久的艺术生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命力。</a:t>
            </a:r>
            <a:endParaRPr lang="zh-CN" altLang="en-US" dirty="0">
              <a:solidFill>
                <a:srgbClr val="FF0000"/>
              </a:solidFill>
            </a:endParaRPr>
          </a:p>
        </p:txBody>
      </p:sp>
      <p:sp>
        <p:nvSpPr>
          <p:cNvPr id="3" name="TextBox 2"/>
          <p:cNvSpPr txBox="1"/>
          <p:nvPr/>
        </p:nvSpPr>
        <p:spPr>
          <a:xfrm>
            <a:off x="521221" y="2052117"/>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首先浏览第⑥段,找到写伟大艺术的句子,如“真正伟大的艺术,是以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某种具体的艺术媒介,对人类苦难所做的最富于个人特质的强大的反应与深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刻的诠释;即使这苦难牵涉了生命的最神秘、最深隐、最恒久的部分,也仍然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同人类当下的存在密切相关”,由“对人类苦难所做的</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反应与</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释”可以概括出第一个特点,即反映和诠释人类的苦难;由“最富于个人特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质”概括出第二个特点,即艺术家个性特质的表达;由“</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也仍然同人类当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下的存在密切相关”可以概括出第三个特点,即具有恒久的艺术生命力。</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二、(2018苏北四市一模)阅读下面的文章,完成问题。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忧乐圆融——中国的人文精神</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庞 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千百年来,人们一直在试图寻找一个简明的概念,来概括具有自己鲜明特色的</a:t>
            </a:r>
            <a:r>
              <a:rPr dirty="0"/>
              <a:t/>
            </a:r>
            <a:br>
              <a:rPr dirty="0"/>
            </a:br>
            <a:r>
              <a:rPr lang="zh-CN" altLang="en-US" sz="2607" kern="0" dirty="0" smtClean="0">
                <a:solidFill>
                  <a:srgbClr val="000000"/>
                </a:solidFill>
                <a:latin typeface="Times New Roman" pitchFamily="65" charset="-122"/>
                <a:ea typeface="宋体" pitchFamily="65" charset="-122"/>
              </a:rPr>
              <a:t>中国文化。有一位学者指出,中国文化的深层特质在于“忧患意识”;另一位</a:t>
            </a:r>
            <a:r>
              <a:rPr dirty="0"/>
              <a:t/>
            </a:r>
            <a:br>
              <a:rPr dirty="0"/>
            </a:br>
            <a:r>
              <a:rPr lang="zh-CN" altLang="en-US" sz="2607" kern="0" dirty="0" smtClean="0">
                <a:solidFill>
                  <a:srgbClr val="000000"/>
                </a:solidFill>
                <a:latin typeface="Times New Roman" pitchFamily="65" charset="-122"/>
                <a:ea typeface="宋体" pitchFamily="65" charset="-122"/>
              </a:rPr>
              <a:t>学者声言,中国文化是“乐感文化”。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“忧”“乐”这两种精神,有时分别统领了两个不同时代的文化风貌,如西汉</a:t>
            </a:r>
            <a:r>
              <a:rPr dirty="0"/>
              <a:t/>
            </a:r>
            <a:br>
              <a:rPr dirty="0"/>
            </a:br>
            <a:r>
              <a:rPr lang="zh-CN" altLang="en-US" sz="2607" kern="0" dirty="0" smtClean="0">
                <a:solidFill>
                  <a:srgbClr val="000000"/>
                </a:solidFill>
                <a:latin typeface="Times New Roman" pitchFamily="65" charset="-122"/>
                <a:ea typeface="宋体" pitchFamily="65" charset="-122"/>
              </a:rPr>
              <a:t>的雄浑与魏晋的清远。有时又常常分别代表着不同人士的神韵情采,如杜甫</a:t>
            </a:r>
            <a:r>
              <a:rPr dirty="0"/>
              <a:t/>
            </a:r>
            <a:br>
              <a:rPr dirty="0"/>
            </a:br>
            <a:r>
              <a:rPr lang="zh-CN" altLang="en-US" sz="2607" kern="0" dirty="0" smtClean="0">
                <a:solidFill>
                  <a:srgbClr val="000000"/>
                </a:solidFill>
                <a:latin typeface="Times New Roman" pitchFamily="65" charset="-122"/>
                <a:ea typeface="宋体" pitchFamily="65" charset="-122"/>
              </a:rPr>
              <a:t>的沉郁与李白的飘逸。甚至同一个人,在一个时期里会意气风发,受“忧”的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99355"/>
          </a:xfrm>
          <a:prstGeom prst="rect">
            <a:avLst/>
          </a:prstGeom>
          <a:noFill/>
        </p:spPr>
        <p:txBody>
          <a:bodyPr wrap="square" lIns="0" tIns="0" rIns="0" bIns="0" rtlCol="0">
            <a:spAutoFit/>
          </a:bodyPr>
          <a:lstStyle/>
          <a:p>
            <a:pPr>
              <a:lnSpc>
                <a:spcPts val="4328"/>
              </a:lnSpc>
            </a:pPr>
            <a:r>
              <a:rPr lang="zh-CN" altLang="en-US" sz="2607" kern="0" dirty="0" smtClean="0">
                <a:solidFill>
                  <a:srgbClr val="000000"/>
                </a:solidFill>
                <a:latin typeface="Times New Roman" pitchFamily="65" charset="-122"/>
                <a:ea typeface="宋体" pitchFamily="65" charset="-122"/>
              </a:rPr>
              <a:t>的精神鼓舞，“猛志固常在”；到另一个时期里又超然物外，本“乐”的精神为怀，“悠然见南山”。以上种种忧乐杂陈的状况，不能归结为我们的文化传统不具完整的性格，相反它们恰好表明了中国文化同时兼备这两种精神。这两种精神的理想结合，便构成了忧乐圆融的中国人文精神。</a:t>
            </a:r>
          </a:p>
          <a:p>
            <a:pPr>
              <a:lnSpc>
                <a:spcPts val="4328"/>
              </a:lnSpc>
            </a:pPr>
            <a:r>
              <a:rPr lang="zh-CN" altLang="en-US" sz="2607" kern="0" dirty="0" smtClean="0">
                <a:solidFill>
                  <a:srgbClr val="000000"/>
                </a:solidFill>
                <a:latin typeface="Times New Roman" pitchFamily="65" charset="-122"/>
                <a:ea typeface="宋体" pitchFamily="65" charset="-122"/>
              </a:rPr>
              <a:t>在这方面说得最为深入浅出的，大概要推孔子的“发愤忘食，乐以忘忧，不知老之将至”了。第一句“发愤忘食”是忧，第二句“乐以忘忧”是乐，第三句有从忘食忘忧而到达忘我的意思，便又无忧无乐可言，世界同一而无特定情感了。</a:t>
            </a:r>
          </a:p>
          <a:p>
            <a:pPr>
              <a:lnSpc>
                <a:spcPts val="4328"/>
              </a:lnSpc>
            </a:pPr>
            <a:r>
              <a:rPr lang="zh-CN" altLang="en-US" sz="2607" kern="0" dirty="0" smtClean="0">
                <a:solidFill>
                  <a:srgbClr val="000000"/>
                </a:solidFill>
                <a:latin typeface="Times New Roman" pitchFamily="65" charset="-122"/>
                <a:ea typeface="宋体" pitchFamily="65" charset="-122"/>
              </a:rPr>
              <a:t>孟子称伊尹为“圣之任者”，因为他能以天下为己任；称伯夷为“圣之清</a:t>
            </a:r>
            <a:endParaRPr lang="zh-CN" altLang="en-US" sz="2607" kern="0" dirty="0">
              <a:solidFill>
                <a:srgbClr val="000000"/>
              </a:solidFill>
              <a:latin typeface="Times New Roman" pitchFamily="65" charset="-122"/>
              <a:ea typeface="宋体" pitchFamily="65"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者”,因为他洁身自好;称柳下惠为“圣之和者”,因为他“不羞污君,不辞小</a:t>
            </a:r>
            <a:r>
              <a:rPr dirty="0"/>
              <a:t/>
            </a:r>
            <a:br>
              <a:rPr dirty="0"/>
            </a:br>
            <a:r>
              <a:rPr lang="zh-CN" altLang="en-US" sz="2607" kern="0" dirty="0" smtClean="0">
                <a:solidFill>
                  <a:srgbClr val="000000"/>
                </a:solidFill>
                <a:latin typeface="Times New Roman" pitchFamily="65" charset="-122"/>
                <a:ea typeface="宋体" pitchFamily="65" charset="-122"/>
              </a:rPr>
              <a:t>官”。但三人都不及孔子。孔子集三人之大成,成为“圣之时者”。所谓</a:t>
            </a:r>
            <a:r>
              <a:rPr dirty="0"/>
              <a:t/>
            </a:r>
            <a:br>
              <a:rPr dirty="0"/>
            </a:br>
            <a:r>
              <a:rPr lang="zh-CN" altLang="en-US" sz="2607" kern="0" dirty="0" smtClean="0">
                <a:solidFill>
                  <a:srgbClr val="000000"/>
                </a:solidFill>
                <a:latin typeface="Times New Roman" pitchFamily="65" charset="-122"/>
                <a:ea typeface="宋体" pitchFamily="65" charset="-122"/>
              </a:rPr>
              <a:t>“时”,是进退、远近、迟速,都能因其所宜而为之,这是统摄忧乐而又超越</a:t>
            </a:r>
            <a:r>
              <a:rPr dirty="0"/>
              <a:t/>
            </a:r>
            <a:br>
              <a:rPr dirty="0"/>
            </a:br>
            <a:r>
              <a:rPr lang="zh-CN" altLang="en-US" sz="2607" kern="0" dirty="0" smtClean="0">
                <a:solidFill>
                  <a:srgbClr val="000000"/>
                </a:solidFill>
                <a:latin typeface="Times New Roman" pitchFamily="65" charset="-122"/>
                <a:ea typeface="宋体" pitchFamily="65" charset="-122"/>
              </a:rPr>
              <a:t>忧乐的境界。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在庄子谈到人格类型时,我们也看到了任、清、和、时的影子。在《应帝</a:t>
            </a:r>
            <a:r>
              <a:rPr dirty="0"/>
              <a:t/>
            </a:r>
            <a:br>
              <a:rPr dirty="0"/>
            </a:br>
            <a:r>
              <a:rPr lang="zh-CN" altLang="en-US" sz="2607" kern="0" dirty="0" smtClean="0">
                <a:solidFill>
                  <a:srgbClr val="000000"/>
                </a:solidFill>
                <a:latin typeface="Times New Roman" pitchFamily="65" charset="-122"/>
                <a:ea typeface="宋体" pitchFamily="65" charset="-122"/>
              </a:rPr>
              <a:t>王》篇中,有一位壶子,能显四种相,其一是“地文”,相当于孟子的“圣之</a:t>
            </a:r>
            <a:r>
              <a:rPr dirty="0"/>
              <a:t/>
            </a:r>
            <a:br>
              <a:rPr dirty="0"/>
            </a:br>
            <a:r>
              <a:rPr lang="zh-CN" altLang="en-US" sz="2607" kern="0" dirty="0" smtClean="0">
                <a:solidFill>
                  <a:srgbClr val="000000"/>
                </a:solidFill>
                <a:latin typeface="Times New Roman" pitchFamily="65" charset="-122"/>
                <a:ea typeface="宋体" pitchFamily="65" charset="-122"/>
              </a:rPr>
              <a:t>清”;其次是“天壤”,相当于“圣之任”;再次是“太冲莫胜”,相当于“圣</a:t>
            </a:r>
            <a:r>
              <a:rPr dirty="0"/>
              <a:t/>
            </a:r>
            <a:br>
              <a:rPr dirty="0"/>
            </a:br>
            <a:r>
              <a:rPr lang="zh-CN" altLang="en-US" sz="2607" kern="0" dirty="0" smtClean="0">
                <a:solidFill>
                  <a:srgbClr val="000000"/>
                </a:solidFill>
                <a:latin typeface="Times New Roman" pitchFamily="65" charset="-122"/>
                <a:ea typeface="宋体" pitchFamily="65" charset="-122"/>
              </a:rPr>
              <a:t>之和”;最后也是最高的相叫“未始出吾宗”,相当于“圣之时”。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佛学有所谓四门诀——无门、有门、亦有亦无门、非有非无门,与孟子的四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圣、庄子的四相,完全是一个套路。这一切又都可以化约为忧和乐,归之于忧</a:t>
            </a:r>
            <a:r>
              <a:t/>
            </a:r>
            <a:br/>
            <a:r>
              <a:rPr lang="zh-CN" altLang="en-US" sz="2607" kern="0" dirty="0" smtClean="0">
                <a:solidFill>
                  <a:srgbClr val="000000"/>
                </a:solidFill>
                <a:latin typeface="Times New Roman" pitchFamily="65" charset="-122"/>
                <a:ea typeface="宋体" pitchFamily="65" charset="-122"/>
              </a:rPr>
              <a:t>乐的圆融。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圆融既被推为儒道各自学说的最后一言和人格的最高境界,恰好成了检验他</a:t>
            </a:r>
            <a:r>
              <a:t/>
            </a:r>
            <a:br/>
            <a:r>
              <a:rPr lang="zh-CN" altLang="en-US" sz="2607" kern="0" dirty="0" smtClean="0">
                <a:solidFill>
                  <a:srgbClr val="000000"/>
                </a:solidFill>
                <a:latin typeface="Times New Roman" pitchFamily="65" charset="-122"/>
                <a:ea typeface="宋体" pitchFamily="65" charset="-122"/>
              </a:rPr>
              <a:t>们的学说能否贯彻到底和考验他们的人格能否臻于至上的试金之石。所以,</a:t>
            </a:r>
            <a:r>
              <a:t/>
            </a:r>
            <a:br/>
            <a:r>
              <a:rPr lang="zh-CN" altLang="en-US" sz="2607" kern="0" dirty="0" smtClean="0">
                <a:solidFill>
                  <a:srgbClr val="000000"/>
                </a:solidFill>
                <a:latin typeface="Times New Roman" pitchFamily="65" charset="-122"/>
                <a:ea typeface="宋体" pitchFamily="65" charset="-122"/>
              </a:rPr>
              <a:t>他们走了“仇必和而解”的光明大道,互相圆融起来建成中国文化的独特传</a:t>
            </a:r>
            <a:r>
              <a:t/>
            </a:r>
            <a:br/>
            <a:r>
              <a:rPr lang="zh-CN" altLang="en-US" sz="2607" kern="0" dirty="0" smtClean="0">
                <a:solidFill>
                  <a:srgbClr val="000000"/>
                </a:solidFill>
                <a:latin typeface="Times New Roman" pitchFamily="65" charset="-122"/>
                <a:ea typeface="宋体" pitchFamily="65" charset="-122"/>
              </a:rPr>
              <a:t>统。圆融也成为一种优势,使得中国文化能顺利迎接外来的佛学,不盲从和自</a:t>
            </a:r>
            <a:r>
              <a:t/>
            </a:r>
            <a:br/>
            <a:r>
              <a:rPr lang="zh-CN" altLang="en-US" sz="2607" kern="0" dirty="0" smtClean="0">
                <a:solidFill>
                  <a:srgbClr val="000000"/>
                </a:solidFill>
                <a:latin typeface="Times New Roman" pitchFamily="65" charset="-122"/>
                <a:ea typeface="宋体" pitchFamily="65" charset="-122"/>
              </a:rPr>
              <a:t>馁,相反却以圆融去容纳和包涵,并终于汇成了源远流长的忧乐圆融的中国人</a:t>
            </a:r>
            <a:r>
              <a:t/>
            </a:r>
            <a:br/>
            <a:r>
              <a:rPr lang="zh-CN" altLang="en-US" sz="2607" kern="0" dirty="0" smtClean="0">
                <a:solidFill>
                  <a:srgbClr val="000000"/>
                </a:solidFill>
                <a:latin typeface="Times New Roman" pitchFamily="65" charset="-122"/>
                <a:ea typeface="宋体" pitchFamily="65" charset="-122"/>
              </a:rPr>
              <a:t>文精神。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这个人文精神作为文化传统,铸就了我们民族的基本性格;它在不同时代有不</a:t>
            </a:r>
            <a:endParaRPr lang="zh-CN" altLang="en-US"/>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同的变异,呈现为不同的时代精神。但在近代以前,变化是不大的。时至今</a:t>
            </a:r>
            <a:r>
              <a:rPr dirty="0"/>
              <a:t/>
            </a:r>
            <a:br>
              <a:rPr dirty="0"/>
            </a:br>
            <a:r>
              <a:rPr lang="zh-CN" altLang="en-US" sz="2607" kern="0" dirty="0" smtClean="0">
                <a:solidFill>
                  <a:srgbClr val="000000"/>
                </a:solidFill>
                <a:latin typeface="Times New Roman" pitchFamily="65" charset="-122"/>
                <a:ea typeface="宋体" pitchFamily="65" charset="-122"/>
              </a:rPr>
              <a:t>日,它正迎接着新的挑战。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我们久已有了这种精神,</a:t>
            </a:r>
            <a:r>
              <a:rPr lang="zh-CN" altLang="en-US" sz="2607" u="sng" kern="0" dirty="0" smtClean="0">
                <a:solidFill>
                  <a:srgbClr val="000000"/>
                </a:solidFill>
                <a:latin typeface="Times New Roman" pitchFamily="65" charset="-122"/>
                <a:ea typeface="宋体" pitchFamily="65" charset="-122"/>
              </a:rPr>
              <a:t>我们应该敬重这种精神,发扬这种精神</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(选自《中国知识分子的人文精神》,有删改)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1.根据第二段,概括“忧乐杂陈的状况”表现在哪些方面。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2.为什么“我们应该敬重这种精神,发扬这种精神”?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①不同时代有不同的文化风貌;②不同人士有不同的神韵情采;③同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一个人在不同时期有不同的人生态度。</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本题考查的是归纳内容要点的能力。根据题干可知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答题区间是第二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且有明确的提示语“忧乐杂陈的状况”。首先找出核心语句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有时分别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统领了两个不同时代的文化风貌”“有时又常常分别代表着不同人士的神</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韵情采”“甚至同一个人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在一个时期里会意气风发</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到另一个时期里又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超然物外”。然后再加以整合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就可概括出本题的答案。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①检验各派学说能否一以贯之;②考验人格能否臻于至上;③建成了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中华民族独特的文化传统;④能容纳和包涵外来文化;⑤铸就了我们民族的基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本性格。</a:t>
            </a:r>
            <a:endParaRPr lang="zh-CN" altLang="en-US" dirty="0">
              <a:solidFill>
                <a:srgbClr val="FF0000"/>
              </a:solidFill>
            </a:endParaRPr>
          </a:p>
        </p:txBody>
      </p:sp>
      <p:sp>
        <p:nvSpPr>
          <p:cNvPr id="3" name="TextBox 2"/>
          <p:cNvSpPr txBox="1"/>
          <p:nvPr/>
        </p:nvSpPr>
        <p:spPr>
          <a:xfrm>
            <a:off x="521221" y="262818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作答本题可以立足于文本,抓住关键词,从中筛选相关信息。从原文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看,第七段“恰好成了检验他们的学说能否贯彻到底和考验他们的人格能否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臻于至上的试金之石”“互相圆融起来建成中国文化的独特传统”“不盲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从和自馁,相反却以圆融去容纳和包涵”,第八段“这个人文精神作为文化传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统,铸就了我们民族的基本性格”。组织答案时注意使用概括性的语言,要用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陈述句式,注意正面肯定作答,力求简洁。</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密理论系统,热衷于探寻认识论、方法论、辩证法等问题。中国从孔孟、老</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庄,到程朱、陆王、颜李等,其学说却并不层层追问“是什么、为什么”,而只</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是直截了当地告诉你“做什么、怎么做”,其所探寻的问题多半集中在社会</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人生方面,主要涉猎生活方式、人生态度、价值取向,以及个人与群体、个人</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与社会、个人与国家的关系等。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⑥这种“知行合一”的思想,在有关君子文化的论述中尤为突出。“君子欲</a:t>
            </a:r>
            <a:r>
              <a:rPr dirty="0"/>
              <a:t/>
            </a:r>
            <a:br>
              <a:rPr dirty="0"/>
            </a:br>
            <a:r>
              <a:rPr lang="zh-CN" altLang="en-US" sz="2607" kern="0" dirty="0" smtClean="0">
                <a:solidFill>
                  <a:srgbClr val="000000"/>
                </a:solidFill>
                <a:latin typeface="Times New Roman" pitchFamily="65" charset="-122"/>
                <a:ea typeface="宋体" pitchFamily="65" charset="-122"/>
              </a:rPr>
              <a:t>讷于言而敏于行”“君子耻其言而过其行”,《论语》中的这些论述,无不鲜</a:t>
            </a:r>
            <a:r>
              <a:rPr dirty="0"/>
              <a:t/>
            </a:r>
            <a:br>
              <a:rPr dirty="0"/>
            </a:br>
            <a:r>
              <a:rPr lang="zh-CN" altLang="en-US" sz="2607" kern="0" dirty="0" smtClean="0">
                <a:solidFill>
                  <a:srgbClr val="000000"/>
                </a:solidFill>
                <a:latin typeface="Times New Roman" pitchFamily="65" charset="-122"/>
                <a:ea typeface="宋体" pitchFamily="65" charset="-122"/>
              </a:rPr>
              <a:t>明体现出儒家乃至整个中华传统文化洋溢的“实用理性”精神。这种重行</a:t>
            </a:r>
            <a:r>
              <a:rPr dirty="0"/>
              <a:t/>
            </a:r>
            <a:br>
              <a:rPr dirty="0"/>
            </a:br>
            <a:r>
              <a:rPr lang="zh-CN" altLang="en-US" sz="2607" kern="0" dirty="0" smtClean="0">
                <a:solidFill>
                  <a:srgbClr val="000000"/>
                </a:solidFill>
                <a:latin typeface="Times New Roman" pitchFamily="65" charset="-122"/>
                <a:ea typeface="宋体" pitchFamily="65" charset="-122"/>
              </a:rPr>
              <a:t>动、轻言词,重实践、轻思辨的观念,使历代士大夫知识分子都不是把仁、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三、(2018南通中学期初)阅读下面的作品,完成问题。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细节忠实和诗意追求</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李泽厚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①传统画中的美学趣味从北宋前期经后期过渡到南宋,由“无我之境”逐渐</a:t>
            </a:r>
            <a:r>
              <a:rPr dirty="0"/>
              <a:t/>
            </a:r>
            <a:br>
              <a:rPr dirty="0"/>
            </a:br>
            <a:r>
              <a:rPr lang="zh-CN" altLang="en-US" sz="2607" kern="0" dirty="0" smtClean="0">
                <a:solidFill>
                  <a:srgbClr val="000000"/>
                </a:solidFill>
                <a:latin typeface="Times New Roman" pitchFamily="65" charset="-122"/>
                <a:ea typeface="宋体" pitchFamily="65" charset="-122"/>
              </a:rPr>
              <a:t>向“有我之境”推移。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②北宋前期的宫廷画院,因为极度闲暇和条件优越,把追求细节的逼真写实,</a:t>
            </a:r>
            <a:r>
              <a:rPr dirty="0"/>
              <a:t/>
            </a:r>
            <a:br>
              <a:rPr dirty="0"/>
            </a:br>
            <a:r>
              <a:rPr lang="zh-CN" altLang="en-US" sz="2607" kern="0" dirty="0" smtClean="0">
                <a:solidFill>
                  <a:srgbClr val="000000"/>
                </a:solidFill>
                <a:latin typeface="Times New Roman" pitchFamily="65" charset="-122"/>
                <a:ea typeface="宋体" pitchFamily="65" charset="-122"/>
              </a:rPr>
              <a:t>发展到了顶峰。所谓“孔雀升高必先举左”以及论月季四时朝暮、花蕊叶</a:t>
            </a:r>
            <a:r>
              <a:rPr dirty="0"/>
              <a:t/>
            </a:r>
            <a:br>
              <a:rPr dirty="0"/>
            </a:br>
            <a:r>
              <a:rPr lang="zh-CN" altLang="en-US" sz="2607" kern="0" dirty="0" smtClean="0">
                <a:solidFill>
                  <a:srgbClr val="000000"/>
                </a:solidFill>
                <a:latin typeface="Times New Roman" pitchFamily="65" charset="-122"/>
                <a:ea typeface="宋体" pitchFamily="65" charset="-122"/>
              </a:rPr>
              <a:t>不同等故事,说明这种对细节真实的追求成了宫廷画院的重要审美标准。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③与细节真实并行更值得重视的另一审美趣味,是对诗意的极力提倡。与上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4781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述的孔雀升高等故事同时也同样著名的，是画院用诗句如“踏花归去马蹄香”等做题目，要求画师既含蓄又准确地表达诗意。画面的诗意追求开始成了中国山水画的自觉的重要标准。</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④这种审美趣味在北宋后期即已形成，南宋时达到最高水平和最佳状态，创造了与北宋前期山水画很不相同的艺术意境。</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从马远、夏珪等南宋许多名家的山水小品如深堂琴趣、寒江独钓等来看，这一特色极为明显。它们大都是在工致精细的，极有选择的有限场景、对象、题材和布局中，传达出某种特定的浓郁的诗情画意。细节真实和诗意追求正是它们的美学特色，与北宋前期那种整体而多义、丰满而不细致的情况迥异。它们</a:t>
            </a:r>
            <a:endParaRPr lang="zh-CN" altLang="en-US" dirty="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对有限对象的细节忠实描绘里，表达出某种较为确定的情调诗意。比起北宋的意境，南宋山水画题材、对象、场景、画面更小了，一角山岩、半截树枝都成了重要内容，占据了很大画面，但刻画却更精巧细致，抒情性更浓厚、鲜明。像被称为“马一角”的马远的山水小幅里，空间感非常突出，画面大部分是空白或远水平野，只一角有一点点画，令人看来辽阔无垠而心旷神怡。南宋山水画把人们审美感受中的想象、情感、理解诸因素引向更为确定的方向，导向更为明确的意念或主题，这就是宋元山水画发展历程中的第二种艺术意境。</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⑥这是不是“有我之境”呢？是，又不是。相对于第一种意境，可以说是：艺</a:t>
            </a:r>
            <a:endParaRPr lang="zh-CN" alt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术家的主观情感、观念有了更多的直接表露。但相对于下一阶段来说,它又不</a:t>
            </a:r>
            <a:r>
              <a:rPr dirty="0"/>
              <a:t/>
            </a:r>
            <a:br>
              <a:rPr dirty="0"/>
            </a:br>
            <a:r>
              <a:rPr lang="zh-CN" altLang="en-US" sz="2607" kern="0" dirty="0" smtClean="0">
                <a:solidFill>
                  <a:srgbClr val="000000"/>
                </a:solidFill>
                <a:latin typeface="Times New Roman" pitchFamily="65" charset="-122"/>
                <a:ea typeface="宋体" pitchFamily="65" charset="-122"/>
              </a:rPr>
              <a:t>是:因为无论在对对象的忠实描写上,或抒发主观情感上,它仍然保持了比较</a:t>
            </a:r>
            <a:r>
              <a:rPr dirty="0"/>
              <a:t/>
            </a:r>
            <a:br>
              <a:rPr dirty="0"/>
            </a:br>
            <a:r>
              <a:rPr lang="zh-CN" altLang="en-US" sz="2607" kern="0" dirty="0" smtClean="0">
                <a:solidFill>
                  <a:srgbClr val="000000"/>
                </a:solidFill>
                <a:latin typeface="Times New Roman" pitchFamily="65" charset="-122"/>
                <a:ea typeface="宋体" pitchFamily="65" charset="-122"/>
              </a:rPr>
              <a:t>客观的态度。诗意的追求和情感的抒发,尽管比北宋山水远为自觉和突出,但</a:t>
            </a:r>
            <a:r>
              <a:rPr dirty="0"/>
              <a:t/>
            </a:r>
            <a:br>
              <a:rPr dirty="0"/>
            </a:br>
            <a:r>
              <a:rPr lang="zh-CN" altLang="en-US" sz="2607" kern="0" dirty="0" smtClean="0">
                <a:solidFill>
                  <a:srgbClr val="000000"/>
                </a:solidFill>
                <a:latin typeface="Times New Roman" pitchFamily="65" charset="-122"/>
                <a:ea typeface="宋体" pitchFamily="65" charset="-122"/>
              </a:rPr>
              <a:t>基本上仍属于对自然景色的真实再现。所以,它处在“无我之境”到“有我</a:t>
            </a:r>
            <a:r>
              <a:rPr dirty="0"/>
              <a:t/>
            </a:r>
            <a:br>
              <a:rPr dirty="0"/>
            </a:br>
            <a:r>
              <a:rPr lang="zh-CN" altLang="en-US" sz="2607" kern="0" dirty="0" smtClean="0">
                <a:solidFill>
                  <a:srgbClr val="000000"/>
                </a:solidFill>
                <a:latin typeface="Times New Roman" pitchFamily="65" charset="-122"/>
                <a:ea typeface="宋体" pitchFamily="65" charset="-122"/>
              </a:rPr>
              <a:t>之境”的过渡中,是厚重的院体画而非意气的文人画。它基本仍应属“无我</a:t>
            </a:r>
            <a:r>
              <a:rPr dirty="0"/>
              <a:t/>
            </a:r>
            <a:br>
              <a:rPr dirty="0"/>
            </a:br>
            <a:r>
              <a:rPr lang="zh-CN" altLang="en-US" sz="2607" kern="0" dirty="0" smtClean="0">
                <a:solidFill>
                  <a:srgbClr val="000000"/>
                </a:solidFill>
                <a:latin typeface="Times New Roman" pitchFamily="65" charset="-122"/>
                <a:ea typeface="宋体" pitchFamily="65" charset="-122"/>
              </a:rPr>
              <a:t>之境”。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(选自《美的历程》,有改动)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根据文意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请简要概括中国画诗意追求从“无我之境”到“有我之境</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的发</a:t>
            </a:r>
            <a:r>
              <a:rPr lang="zh-CN" altLang="en-US" sz="2607" kern="0" dirty="0" smtClean="0">
                <a:solidFill>
                  <a:srgbClr val="000000"/>
                </a:solidFill>
                <a:latin typeface="Times New Roman" pitchFamily="65" charset="-122"/>
                <a:ea typeface="宋体" pitchFamily="65" charset="-122"/>
              </a:rPr>
              <a:t>展阶段。</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2.“无我之境”与“有我之境”各有什么特点?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①北宋前期的宫廷画院开始自觉极力提倡,诗意入画渐趋重要。②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北宋后期诗意追求成为主流。③南宋时诗意追求达到最高水平和最佳状态。</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第①段提供信息三个阶段的时期是北宋前期、北宋后期、南宋时期</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第②③两段具体分析了这三个阶段的内容。北宋前期的宫廷画院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因为极度</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闲暇和条件优越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把追求细节的逼真写实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说明这种对细节真实的追求成了宫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廷画院的重要审美标准。画面的诗意追求开始成了中国山水画的自觉的重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要标准。这种审美趣味在北宋后期即已形成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南宋时达到最高水平和最佳状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态。</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①“无我之境”:用客观的态度,追求细节逼真写实,真实再现自然景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色。②“有我之境”:有直接表露的主观情感,有确定的审美感受(或“有诗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意地追求”),有明确的意念或主题。</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本题考查对两个概念的对比分析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要分别指出“无我之境”和“有我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之境”的特点。“无我之境”的特点在②③段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有我之境”的特点在⑤⑥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从中提取出能表现各自特点的关键信息加以整合即可。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分析作者提出观点的依据与原因,这是常见的对作者的观点态度考查的命题</a:t>
            </a:r>
            <a:r>
              <a:rPr dirty="0"/>
              <a:t/>
            </a:r>
            <a:br>
              <a:rPr dirty="0"/>
            </a:br>
            <a:r>
              <a:rPr lang="zh-CN" altLang="en-US" sz="2607" kern="0" dirty="0" smtClean="0">
                <a:solidFill>
                  <a:srgbClr val="000000"/>
                </a:solidFill>
                <a:latin typeface="Times New Roman" pitchFamily="65" charset="-122"/>
                <a:ea typeface="宋体" pitchFamily="65" charset="-122"/>
              </a:rPr>
              <a:t>角度。解决这个重点需要:一是从思维上讲要树立因果意识,题干关键为果,</a:t>
            </a:r>
            <a:r>
              <a:rPr dirty="0"/>
              <a:t/>
            </a:r>
            <a:br>
              <a:rPr dirty="0"/>
            </a:br>
            <a:r>
              <a:rPr lang="zh-CN" altLang="en-US" sz="2607" kern="0" dirty="0" smtClean="0">
                <a:solidFill>
                  <a:srgbClr val="000000"/>
                </a:solidFill>
                <a:latin typeface="Times New Roman" pitchFamily="65" charset="-122"/>
                <a:ea typeface="宋体" pitchFamily="65" charset="-122"/>
              </a:rPr>
              <a:t>文中某些分论点或主要论据为因、据,只要能将这两者建立起既合理又合乎</a:t>
            </a:r>
            <a:r>
              <a:rPr dirty="0"/>
              <a:t/>
            </a:r>
            <a:br>
              <a:rPr dirty="0"/>
            </a:br>
            <a:r>
              <a:rPr lang="zh-CN" altLang="en-US" sz="2607" kern="0" dirty="0" smtClean="0">
                <a:solidFill>
                  <a:srgbClr val="000000"/>
                </a:solidFill>
                <a:latin typeface="Times New Roman" pitchFamily="65" charset="-122"/>
                <a:ea typeface="宋体" pitchFamily="65" charset="-122"/>
              </a:rPr>
              <a:t>原文意思的因果关系就行;二是从方法上讲更多的是对相关信息进行有效筛</a:t>
            </a:r>
            <a:r>
              <a:rPr dirty="0"/>
              <a:t/>
            </a:r>
            <a:br>
              <a:rPr dirty="0"/>
            </a:br>
            <a:r>
              <a:rPr lang="zh-CN" altLang="en-US" sz="2607" kern="0" dirty="0" smtClean="0">
                <a:solidFill>
                  <a:srgbClr val="000000"/>
                </a:solidFill>
                <a:latin typeface="Times New Roman" pitchFamily="65" charset="-122"/>
                <a:ea typeface="宋体" pitchFamily="65" charset="-122"/>
              </a:rPr>
              <a:t>选、整合,尤其对信息密集区域(指一些复杂句子或段落)进行合理划分层次、</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分层提取即可。如上面第二大题的第</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小题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我们应该敬重这种精神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发扬这</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种精神”这句话是作者的结论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为什么”则是考查结论提出的依据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需从文中</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找出能体现“这种精神”的作用、意义的相关文字进行提炼、整合。</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四、(2018如东中学考前全真模拟三)阅读下面的作品,完成问题。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“创新”的悖论</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唐 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当代中国,“创新”已被提高到了事关民族复兴的高度。于是,政府自然在推</a:t>
            </a:r>
            <a:r>
              <a:rPr dirty="0"/>
              <a:t/>
            </a:r>
            <a:br>
              <a:rPr dirty="0"/>
            </a:br>
            <a:r>
              <a:rPr lang="zh-CN" altLang="en-US" sz="2607" kern="0" dirty="0" smtClean="0">
                <a:solidFill>
                  <a:srgbClr val="000000"/>
                </a:solidFill>
                <a:latin typeface="Times New Roman" pitchFamily="65" charset="-122"/>
                <a:ea typeface="宋体" pitchFamily="65" charset="-122"/>
              </a:rPr>
              <a:t>动创新上居于核心位置。政府投入的加大,也就意味着对创新研究干预力度</a:t>
            </a:r>
            <a:r>
              <a:rPr dirty="0"/>
              <a:t/>
            </a:r>
            <a:br>
              <a:rPr dirty="0"/>
            </a:br>
            <a:r>
              <a:rPr lang="zh-CN" altLang="en-US" sz="2607" kern="0" dirty="0" smtClean="0">
                <a:solidFill>
                  <a:srgbClr val="000000"/>
                </a:solidFill>
                <a:latin typeface="Times New Roman" pitchFamily="65" charset="-122"/>
                <a:ea typeface="宋体" pitchFamily="65" charset="-122"/>
              </a:rPr>
              <a:t>加大,而过分的干预对创新的影响却是消极的,以致出现了一种奇怪的状况:</a:t>
            </a:r>
            <a:r>
              <a:rPr dirty="0"/>
              <a:t/>
            </a:r>
            <a:br>
              <a:rPr dirty="0"/>
            </a:br>
            <a:r>
              <a:rPr lang="zh-CN" altLang="en-US" sz="2607" kern="0" dirty="0" smtClean="0">
                <a:solidFill>
                  <a:srgbClr val="000000"/>
                </a:solidFill>
                <a:latin typeface="Times New Roman" pitchFamily="65" charset="-122"/>
                <a:ea typeface="宋体" pitchFamily="65" charset="-122"/>
              </a:rPr>
              <a:t>对创新的大力鼓吹和干预,恰恰是导致创新能力偏低的重要因素。这就形成</a:t>
            </a:r>
            <a:r>
              <a:rPr dirty="0"/>
              <a:t/>
            </a:r>
            <a:br>
              <a:rPr dirty="0"/>
            </a:br>
            <a:r>
              <a:rPr lang="zh-CN" altLang="en-US" sz="2607" kern="0" dirty="0" smtClean="0">
                <a:solidFill>
                  <a:srgbClr val="000000"/>
                </a:solidFill>
                <a:latin typeface="Times New Roman" pitchFamily="65" charset="-122"/>
                <a:ea typeface="宋体" pitchFamily="65" charset="-122"/>
              </a:rPr>
              <a:t>一个悖论:越提倡创新,越扼杀创新。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为何如此呢?根源在于,创新活动作为人类向未知领域的探索,有独特的性质,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义、礼、智、信只作为一种理论来探讨,而是将其作为一种应该遵循的伦理</a:t>
            </a:r>
            <a:r>
              <a:rPr dirty="0"/>
              <a:t/>
            </a:r>
            <a:br>
              <a:rPr dirty="0"/>
            </a:br>
            <a:r>
              <a:rPr lang="zh-CN" altLang="en-US" sz="2607" kern="0" dirty="0" smtClean="0">
                <a:solidFill>
                  <a:srgbClr val="000000"/>
                </a:solidFill>
                <a:latin typeface="Times New Roman" pitchFamily="65" charset="-122"/>
                <a:ea typeface="宋体" pitchFamily="65" charset="-122"/>
              </a:rPr>
              <a:t>规范推向大众。其结果就是要在全社会尽可能多地培育和塑造君子人格,并</a:t>
            </a:r>
            <a:r>
              <a:rPr dirty="0"/>
              <a:t/>
            </a:r>
            <a:br>
              <a:rPr dirty="0"/>
            </a:br>
            <a:r>
              <a:rPr lang="zh-CN" altLang="en-US" sz="2607" kern="0" dirty="0" smtClean="0">
                <a:solidFill>
                  <a:srgbClr val="000000"/>
                </a:solidFill>
                <a:latin typeface="Times New Roman" pitchFamily="65" charset="-122"/>
                <a:ea typeface="宋体" pitchFamily="65" charset="-122"/>
              </a:rPr>
              <a:t>以其为引导带动各阶层大兴君子文化、大倡君子之风、大行君子之道。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(选自《光明日报》,有删改)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1.请简要概述第③段的论述层次。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它需要的是个人的自由意志和选择权,依赖于个人的天赋、努力和不可预知</a:t>
            </a:r>
            <a:r>
              <a:rPr dirty="0"/>
              <a:t/>
            </a:r>
            <a:br>
              <a:rPr dirty="0"/>
            </a:br>
            <a:r>
              <a:rPr lang="zh-CN" altLang="en-US" sz="2607" kern="0" dirty="0" smtClean="0">
                <a:solidFill>
                  <a:srgbClr val="000000"/>
                </a:solidFill>
                <a:latin typeface="Times New Roman" pitchFamily="65" charset="-122"/>
                <a:ea typeface="宋体" pitchFamily="65" charset="-122"/>
              </a:rPr>
              <a:t>的偶然性,而非政府的集中控制。自由主义的大师哈耶克认为:“创新往往并</a:t>
            </a:r>
            <a:r>
              <a:rPr dirty="0"/>
              <a:t/>
            </a:r>
            <a:br>
              <a:rPr dirty="0"/>
            </a:br>
            <a:r>
              <a:rPr lang="zh-CN" altLang="en-US" sz="2607" kern="0" dirty="0" smtClean="0">
                <a:solidFill>
                  <a:srgbClr val="000000"/>
                </a:solidFill>
                <a:latin typeface="Times New Roman" pitchFamily="65" charset="-122"/>
                <a:ea typeface="宋体" pitchFamily="65" charset="-122"/>
              </a:rPr>
              <a:t>不具有明确的目标,而是人类不断摸索和试错的一种活动。在这种活动中,人</a:t>
            </a:r>
            <a:r>
              <a:rPr dirty="0"/>
              <a:t/>
            </a:r>
            <a:br>
              <a:rPr dirty="0"/>
            </a:br>
            <a:r>
              <a:rPr lang="zh-CN" altLang="en-US" sz="2607" kern="0" dirty="0" smtClean="0">
                <a:solidFill>
                  <a:srgbClr val="000000"/>
                </a:solidFill>
                <a:latin typeface="Times New Roman" pitchFamily="65" charset="-122"/>
                <a:ea typeface="宋体" pitchFamily="65" charset="-122"/>
              </a:rPr>
              <a:t>的目标时常会发生变动。推动人们从事未知事物研究的,常常也不是明确和</a:t>
            </a:r>
            <a:r>
              <a:rPr dirty="0"/>
              <a:t/>
            </a:r>
            <a:br>
              <a:rPr dirty="0"/>
            </a:br>
            <a:r>
              <a:rPr lang="zh-CN" altLang="en-US" sz="2607" kern="0" dirty="0" smtClean="0">
                <a:solidFill>
                  <a:srgbClr val="000000"/>
                </a:solidFill>
                <a:latin typeface="Times New Roman" pitchFamily="65" charset="-122"/>
                <a:ea typeface="宋体" pitchFamily="65" charset="-122"/>
              </a:rPr>
              <a:t>功利化的目标,而是对研究本身的兴趣,政府很难为创新活动提供它所需要的</a:t>
            </a:r>
            <a:r>
              <a:rPr dirty="0"/>
              <a:t/>
            </a:r>
            <a:br>
              <a:rPr dirty="0"/>
            </a:br>
            <a:r>
              <a:rPr lang="zh-CN" altLang="en-US" sz="2607" kern="0" dirty="0" smtClean="0">
                <a:solidFill>
                  <a:srgbClr val="000000"/>
                </a:solidFill>
                <a:latin typeface="Times New Roman" pitchFamily="65" charset="-122"/>
                <a:ea typeface="宋体" pitchFamily="65" charset="-122"/>
              </a:rPr>
              <a:t>帮助。”因此,对于创新的集中计划与指导,恰恰违背了创新活动的本质。创</a:t>
            </a:r>
            <a:r>
              <a:rPr dirty="0"/>
              <a:t/>
            </a:r>
            <a:br>
              <a:rPr dirty="0"/>
            </a:br>
            <a:r>
              <a:rPr lang="zh-CN" altLang="en-US" sz="2607" kern="0" dirty="0" smtClean="0">
                <a:solidFill>
                  <a:srgbClr val="000000"/>
                </a:solidFill>
                <a:latin typeface="Times New Roman" pitchFamily="65" charset="-122"/>
                <a:ea typeface="宋体" pitchFamily="65" charset="-122"/>
              </a:rPr>
              <a:t>新的最有效方法,是把更多的自由留给个人,由“自生自发秩序”去决定谁的</a:t>
            </a:r>
            <a:r>
              <a:rPr dirty="0"/>
              <a:t/>
            </a:r>
            <a:br>
              <a:rPr dirty="0"/>
            </a:br>
            <a:r>
              <a:rPr lang="zh-CN" altLang="en-US" sz="2607" kern="0" dirty="0" smtClean="0">
                <a:solidFill>
                  <a:srgbClr val="000000"/>
                </a:solidFill>
                <a:latin typeface="Times New Roman" pitchFamily="65" charset="-122"/>
                <a:ea typeface="宋体" pitchFamily="65" charset="-122"/>
              </a:rPr>
              <a:t>成果能推动社会进步。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国家操控创新活动的最大问题,就在于它规定的目标过于确定化。近年来,种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种所谓“创新计划”，都有极为具体的目标，并有对成果的明确要求和完成期限。在这种指挥棒的带动下，研究人员所从事的活动，也失去了创新活动所应有的复杂性和不可预测性，而是全力集中于发表论文这一极为明确的目标了。往往是被冠以“创新”美名的低水平的“成果”遍地开花，具有了更大的欺骗性，其造成的损失也更不易被觉察。</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中国历来有“集中力量办大事”的传统，这使我们办成了不少崇尚个人自由</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的国家无法办到的事。但是这些成果的取得，可能是以丧失更有创新性的成</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果为代价的。科研人员只能根据国家的需要来从事研究，而国家集中控制下的研究最大的一个问题是，它只能着眼于那些目标明确的、已知的项目，模仿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和赶超,而离我们现在所提倡的“自主创新能力”还有很大距离。在现在的</a:t>
            </a:r>
            <a:r>
              <a:rPr dirty="0"/>
              <a:t/>
            </a:r>
            <a:br>
              <a:rPr dirty="0"/>
            </a:br>
            <a:r>
              <a:rPr lang="zh-CN" altLang="en-US" sz="2607" kern="0" dirty="0" smtClean="0">
                <a:solidFill>
                  <a:srgbClr val="000000"/>
                </a:solidFill>
                <a:latin typeface="Times New Roman" pitchFamily="65" charset="-122"/>
                <a:ea typeface="宋体" pitchFamily="65" charset="-122"/>
              </a:rPr>
              <a:t>环境下,我们需要的是超越而不仅仅是模仿,这就需要一种更加灵活、更能发</a:t>
            </a:r>
            <a:r>
              <a:rPr dirty="0"/>
              <a:t/>
            </a:r>
            <a:br>
              <a:rPr dirty="0"/>
            </a:br>
            <a:r>
              <a:rPr lang="zh-CN" altLang="en-US" sz="2607" kern="0" dirty="0" smtClean="0">
                <a:solidFill>
                  <a:srgbClr val="000000"/>
                </a:solidFill>
                <a:latin typeface="Times New Roman" pitchFamily="65" charset="-122"/>
                <a:ea typeface="宋体" pitchFamily="65" charset="-122"/>
              </a:rPr>
              <a:t>挥个人潜能的机制了。当然,崇尚个人自主并不是排斥合作,反对组织。其实</a:t>
            </a:r>
            <a:r>
              <a:rPr dirty="0"/>
              <a:t/>
            </a:r>
            <a:br>
              <a:rPr dirty="0"/>
            </a:br>
            <a:r>
              <a:rPr lang="zh-CN" altLang="en-US" sz="2607" kern="0" dirty="0" smtClean="0">
                <a:solidFill>
                  <a:srgbClr val="000000"/>
                </a:solidFill>
                <a:latin typeface="Times New Roman" pitchFamily="65" charset="-122"/>
                <a:ea typeface="宋体" pitchFamily="65" charset="-122"/>
              </a:rPr>
              <a:t>真正有效的组织,是建立在人类自愿结合基础之上的。而国家由于具有强大</a:t>
            </a:r>
            <a:r>
              <a:rPr dirty="0"/>
              <a:t/>
            </a:r>
            <a:br>
              <a:rPr dirty="0"/>
            </a:br>
            <a:r>
              <a:rPr lang="zh-CN" altLang="en-US" sz="2607" kern="0" dirty="0" smtClean="0">
                <a:solidFill>
                  <a:srgbClr val="000000"/>
                </a:solidFill>
                <a:latin typeface="Times New Roman" pitchFamily="65" charset="-122"/>
                <a:ea typeface="宋体" pitchFamily="65" charset="-122"/>
              </a:rPr>
              <a:t>的权力,在干预创新的过程中不可避免地形成对个人的强制,从而扼杀创新的</a:t>
            </a:r>
            <a:r>
              <a:rPr dirty="0"/>
              <a:t/>
            </a:r>
            <a:br>
              <a:rPr dirty="0"/>
            </a:br>
            <a:r>
              <a:rPr lang="zh-CN" altLang="en-US" sz="2607" kern="0" dirty="0" smtClean="0">
                <a:solidFill>
                  <a:srgbClr val="000000"/>
                </a:solidFill>
                <a:latin typeface="Times New Roman" pitchFamily="65" charset="-122"/>
                <a:ea typeface="宋体" pitchFamily="65" charset="-122"/>
              </a:rPr>
              <a:t>机会。以创新之名压制创新,创新的悖论并不是血雨腥风的,但造成的损失也</a:t>
            </a:r>
            <a:r>
              <a:rPr dirty="0"/>
              <a:t/>
            </a:r>
            <a:br>
              <a:rPr dirty="0"/>
            </a:br>
            <a:r>
              <a:rPr lang="zh-CN" altLang="en-US" sz="2607" kern="0" dirty="0" smtClean="0">
                <a:solidFill>
                  <a:srgbClr val="000000"/>
                </a:solidFill>
                <a:latin typeface="Times New Roman" pitchFamily="65" charset="-122"/>
                <a:ea typeface="宋体" pitchFamily="65" charset="-122"/>
              </a:rPr>
              <a:t>许更为严重,而且这种损失是隐蔽的,就更不能等闲视之了。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近来,有些学者把创新能力视为一种软实力,这是很贴切的。因为这个“软”</a:t>
            </a:r>
            <a:r>
              <a:rPr dirty="0"/>
              <a:t/>
            </a:r>
            <a:br>
              <a:rPr dirty="0"/>
            </a:br>
            <a:r>
              <a:rPr lang="zh-CN" altLang="en-US" sz="2607" kern="0" dirty="0" smtClean="0">
                <a:solidFill>
                  <a:srgbClr val="000000"/>
                </a:solidFill>
                <a:latin typeface="Times New Roman" pitchFamily="65" charset="-122"/>
                <a:ea typeface="宋体" pitchFamily="65" charset="-122"/>
              </a:rPr>
              <a:t>字恰到好处地揭示了创新的关键:创新能力的进步,依靠的不是“硬”性的措</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施和命令,而是要有赖于有利创新的“软”环境的建立。无疑,这是一个长</a:t>
            </a:r>
            <a:r>
              <a:rPr dirty="0"/>
              <a:t/>
            </a:r>
            <a:br>
              <a:rPr dirty="0"/>
            </a:br>
            <a:r>
              <a:rPr lang="zh-CN" altLang="en-US" sz="2607" kern="0" dirty="0" smtClean="0">
                <a:solidFill>
                  <a:srgbClr val="000000"/>
                </a:solidFill>
                <a:latin typeface="Times New Roman" pitchFamily="65" charset="-122"/>
                <a:ea typeface="宋体" pitchFamily="65" charset="-122"/>
              </a:rPr>
              <a:t>期、艰巨的过程。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(选自《读书》,有删改)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1.概括“创新”悖论的具体表现。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2.从本文看,应该如何创新?</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971997"/>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越提倡创新,越扼杀创新:政府的集中控制压制了个人的自由意志和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选择权。以创新之名压制创新:国家强制干预创新,扼杀创新的机会,丧失更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有创新性的成果。创新的异化:创新目标过于确定化导致创新活动简单功利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化。</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本题主要考查文本内容的分析概括能力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需立足全文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提炼并概括“创</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新”悖论的具体表现。文中与本题相关的重要表述有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这就形成一个悖论</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越提倡创新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越扼杀创新”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在这种指挥棒的带动下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研究人员所从事的活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也失去了创新活动所应有的复杂性和不可预测性</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具有了更大的欺骗</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性,其造成的损失也更不易被觉察”“国家由于具有强大的权力</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但造成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的损失也许更为严重,而且这种损失是隐蔽的,就更不能等闲视之了”;“国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家操控创新活动的最大问题,就在于它规定的目标过于确定化”;等等。从中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提取关键信息加以整合即可。</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尊重创新的规律,个人自由地开展创新活动;发挥自主创新能力,依靠</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组织、团队合作创新。不仅模仿还要超越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国家要提供灵活地发挥个人潜能</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的机制。</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本题主要考查文本内容的筛选、分析能力。“如何创新”主要讲方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法和做法,需在文中找到相关信息并加以概括。如:“创新的最有效方法,是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把更多的自由留给个人,由‘自生自发秩序’去决定谁的成果能推动社会进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步”——尊重规律,自由创新;“我们需要的是超越而不仅仅是模仿,这就需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要一种更加灵活、更能发挥个人潜能的机制了”——需要超越,机制灵活;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“当然,崇尚个人自主并不是排斥合作,反对组织。其实真正有效的组织,是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建立在人类自愿结合基础之上的”——个人自主,有效组织。</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五、(2018南通四模)阅读下面的文字,完成后面的题目。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中国书法的用笔</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宗白华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中国书法的用笔有中锋、侧锋、藏锋、出锋、方笔、圆笔、轻重、疾徐等</a:t>
            </a:r>
            <a:r>
              <a:rPr dirty="0"/>
              <a:t/>
            </a:r>
            <a:br>
              <a:rPr dirty="0"/>
            </a:br>
            <a:r>
              <a:rPr lang="zh-CN" altLang="en-US" sz="2607" kern="0" dirty="0" smtClean="0">
                <a:solidFill>
                  <a:srgbClr val="000000"/>
                </a:solidFill>
                <a:latin typeface="Times New Roman" pitchFamily="65" charset="-122"/>
                <a:ea typeface="宋体" pitchFamily="65" charset="-122"/>
              </a:rPr>
              <a:t>区别,皆运用单纯的点画而成其变化,来表现丰富的内心情感和世界诸形相,</a:t>
            </a:r>
            <a:r>
              <a:rPr dirty="0"/>
              <a:t/>
            </a:r>
            <a:br>
              <a:rPr dirty="0"/>
            </a:br>
            <a:r>
              <a:rPr lang="zh-CN" altLang="en-US" sz="2607" kern="0" dirty="0" smtClean="0">
                <a:solidFill>
                  <a:srgbClr val="000000"/>
                </a:solidFill>
                <a:latin typeface="Times New Roman" pitchFamily="65" charset="-122"/>
                <a:ea typeface="宋体" pitchFamily="65" charset="-122"/>
              </a:rPr>
              <a:t>像音乐运用少数的乐音,依据和声、节奏与旋律的规律,构成千万乐曲一样。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罗丹说:“一个规定的线通贯着大宇宙而赋予了一切被创造物,他们在它里面</a:t>
            </a:r>
            <a:r>
              <a:rPr dirty="0"/>
              <a:t/>
            </a:r>
            <a:br>
              <a:rPr dirty="0"/>
            </a:br>
            <a:r>
              <a:rPr lang="zh-CN" altLang="en-US" sz="2607" kern="0" dirty="0" smtClean="0">
                <a:solidFill>
                  <a:srgbClr val="000000"/>
                </a:solidFill>
                <a:latin typeface="Times New Roman" pitchFamily="65" charset="-122"/>
                <a:ea typeface="宋体" pitchFamily="65" charset="-122"/>
              </a:rPr>
              <a:t>运行着,而自觉着自由自在。”所以千笔万笔,统于一笔。罗丹在万千雕塑的</a:t>
            </a:r>
            <a:r>
              <a:rPr dirty="0"/>
              <a:t/>
            </a:r>
            <a:br>
              <a:rPr dirty="0"/>
            </a:br>
            <a:r>
              <a:rPr lang="zh-CN" altLang="en-US" sz="2607" kern="0" dirty="0" smtClean="0">
                <a:solidFill>
                  <a:srgbClr val="000000"/>
                </a:solidFill>
                <a:latin typeface="Times New Roman" pitchFamily="65" charset="-122"/>
                <a:ea typeface="宋体" pitchFamily="65" charset="-122"/>
              </a:rPr>
              <a:t>形象里见到这一条贯注于一切中的“线”,中国画家在万千绘画的形象中见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到这一笔画,而大书家却是运此一笔以构成万千的艺术形象,这就是中国历代</a:t>
            </a:r>
            <a:r>
              <a:rPr dirty="0"/>
              <a:t/>
            </a:r>
            <a:br>
              <a:rPr dirty="0"/>
            </a:br>
            <a:r>
              <a:rPr lang="zh-CN" altLang="en-US" sz="2607" kern="0" dirty="0" smtClean="0">
                <a:solidFill>
                  <a:srgbClr val="000000"/>
                </a:solidFill>
                <a:latin typeface="Times New Roman" pitchFamily="65" charset="-122"/>
                <a:ea typeface="宋体" pitchFamily="65" charset="-122"/>
              </a:rPr>
              <a:t>丰富的书法。唐朝伟大的批评家张彦远在谈到书画法的用笔时,特别强调</a:t>
            </a:r>
            <a:r>
              <a:rPr dirty="0"/>
              <a:t/>
            </a:r>
            <a:br>
              <a:rPr dirty="0"/>
            </a:br>
            <a:r>
              <a:rPr lang="zh-CN" altLang="en-US" sz="2607" kern="0" dirty="0" smtClean="0">
                <a:solidFill>
                  <a:srgbClr val="000000"/>
                </a:solidFill>
                <a:latin typeface="Times New Roman" pitchFamily="65" charset="-122"/>
                <a:ea typeface="宋体" pitchFamily="65" charset="-122"/>
              </a:rPr>
              <a:t>“一笔而成,气脉通贯”,和罗丹所指出的通贯宇宙的一根线遥遥相映。可见</a:t>
            </a:r>
            <a:r>
              <a:rPr dirty="0"/>
              <a:t/>
            </a:r>
            <a:br>
              <a:rPr dirty="0"/>
            </a:br>
            <a:r>
              <a:rPr lang="zh-CN" altLang="en-US" sz="2607" kern="0" dirty="0" smtClean="0">
                <a:solidFill>
                  <a:srgbClr val="000000"/>
                </a:solidFill>
                <a:latin typeface="Times New Roman" pitchFamily="65" charset="-122"/>
                <a:ea typeface="宋体" pitchFamily="65" charset="-122"/>
              </a:rPr>
              <a:t>中国书画家运用这“一笔”的点画,创造中国特有的丰富的艺术形象,是有它</a:t>
            </a:r>
            <a:r>
              <a:rPr dirty="0"/>
              <a:t/>
            </a:r>
            <a:br>
              <a:rPr dirty="0"/>
            </a:br>
            <a:r>
              <a:rPr lang="zh-CN" altLang="en-US" sz="2607" kern="0" dirty="0" smtClean="0">
                <a:solidFill>
                  <a:srgbClr val="000000"/>
                </a:solidFill>
                <a:latin typeface="Times New Roman" pitchFamily="65" charset="-122"/>
                <a:ea typeface="宋体" pitchFamily="65" charset="-122"/>
              </a:rPr>
              <a:t>的艺术原理上的根据的。所以古人所传的“永字八法”,用笔为八而一气呵</a:t>
            </a:r>
            <a:r>
              <a:rPr dirty="0"/>
              <a:t/>
            </a:r>
            <a:br>
              <a:rPr dirty="0"/>
            </a:br>
            <a:r>
              <a:rPr lang="zh-CN" altLang="en-US" sz="2607" kern="0" dirty="0" smtClean="0">
                <a:solidFill>
                  <a:srgbClr val="000000"/>
                </a:solidFill>
                <a:latin typeface="Times New Roman" pitchFamily="65" charset="-122"/>
                <a:ea typeface="宋体" pitchFamily="65" charset="-122"/>
              </a:rPr>
              <a:t>成,血脉不断,构成一个有骨有肉有筋有血的字体,表现一个生命单位,成就一</a:t>
            </a:r>
            <a:r>
              <a:rPr dirty="0"/>
              <a:t/>
            </a:r>
            <a:br>
              <a:rPr dirty="0"/>
            </a:br>
            <a:r>
              <a:rPr lang="zh-CN" altLang="en-US" sz="2607" kern="0" dirty="0" smtClean="0">
                <a:solidFill>
                  <a:srgbClr val="000000"/>
                </a:solidFill>
                <a:latin typeface="Times New Roman" pitchFamily="65" charset="-122"/>
                <a:ea typeface="宋体" pitchFamily="65" charset="-122"/>
              </a:rPr>
              <a:t>个艺术境界。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用笔怎样能够表现骨、肉、筋、血来,成为艺术境界呢?三国时魏国大书法</a:t>
            </a:r>
            <a:r>
              <a:rPr dirty="0"/>
              <a:t/>
            </a:r>
            <a:br>
              <a:rPr dirty="0"/>
            </a:br>
            <a:r>
              <a:rPr lang="zh-CN" altLang="en-US" sz="2607" kern="0" dirty="0" smtClean="0">
                <a:solidFill>
                  <a:srgbClr val="000000"/>
                </a:solidFill>
                <a:latin typeface="Times New Roman" pitchFamily="65" charset="-122"/>
                <a:ea typeface="宋体" pitchFamily="65" charset="-122"/>
              </a:rPr>
              <a:t>家钟繇说道:“笔迹者界也,流美者人也。”笔蘸墨画在纸帛上,留下了笔迹,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2.文章第⑤段中,作者举西方文化的例子对论述儒学有什么作用?请简要分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77205" y="683965"/>
            <a:ext cx="11340000" cy="594964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突破了空白，创始了形象。后汉大书法家蔡邕说：“凡欲结构字体，皆须像其一物，若鸟之行，若虫食禾，若山若树，纵横有托，运用有度，方可谓书。”所以，这一画之笔迹，须流出万象之美；同时，这一画之笔迹，又反映着人对它们的情感，流出人心之美。没有人，就感不到这美；没有人，也画不出这美。画家、书法家、雕塑家创造了这条线，使万象得以在自由自在的感觉里表现自己，这就是“美”！美是从“人”流出来的，又是万物形象里节奏旋律的体现。</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人类从思想上把握世界，必须接纳万象到概念的网里，纲举而后目张，物物明朗。中国人用笔写象世界，从一笔入手，但一笔画不能摄万象，须要变动而成八法，才能尽笔画的“势”，以反映物象里的“势”。隋僧智永欲存王羲之典</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型,以为百家法祖,故发其</a:t>
            </a:r>
            <a:r>
              <a:rPr lang="zh-CN" altLang="en-US" sz="2607" u="sng" kern="0" dirty="0" smtClean="0">
                <a:solidFill>
                  <a:srgbClr val="000000"/>
                </a:solidFill>
                <a:latin typeface="Times New Roman" pitchFamily="65" charset="-122"/>
                <a:ea typeface="宋体" pitchFamily="65" charset="-122"/>
              </a:rPr>
              <a:t>旨趣</a:t>
            </a:r>
            <a:r>
              <a:rPr lang="zh-CN" altLang="en-US" sz="2607" kern="0" dirty="0" smtClean="0">
                <a:solidFill>
                  <a:srgbClr val="000000"/>
                </a:solidFill>
                <a:latin typeface="Times New Roman" pitchFamily="65" charset="-122"/>
                <a:ea typeface="宋体" pitchFamily="65" charset="-122"/>
              </a:rPr>
              <a:t>。智永的“永字八法”是: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点为侧,侧法第一(如鸟翻然侧下);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横为勒,勒法第二(如勒马之用缰);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直笔为努,努法第三(用力也);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钩为趯,趯法第四(趯音剔,跳貌与跃同);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仰横为策,策法第五(如策马之用鞭);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长撇为掠,掠法第六(如篦之掠发);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短撇为啄,啄法第七(如鸟之啄物);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捺笔为磔,磔法第八(磔音窄,裂牲谓之磔,笔锋开张也)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八笔合成一个永字。笔画的变形多端,在于反映生命的运动。这些生命运动</a:t>
            </a:r>
            <a:r>
              <a:rPr dirty="0"/>
              <a:t/>
            </a:r>
            <a:br>
              <a:rPr dirty="0"/>
            </a:br>
            <a:r>
              <a:rPr lang="zh-CN" altLang="en-US" sz="2607" kern="0" dirty="0" smtClean="0">
                <a:solidFill>
                  <a:srgbClr val="000000"/>
                </a:solidFill>
                <a:latin typeface="Times New Roman" pitchFamily="65" charset="-122"/>
                <a:ea typeface="宋体" pitchFamily="65" charset="-122"/>
              </a:rPr>
              <a:t>在宇宙线里呈“翩翩自得之状”。同时,这些笔画,由于悬腕中锋,运全身之</a:t>
            </a:r>
            <a:r>
              <a:rPr dirty="0"/>
              <a:t/>
            </a:r>
            <a:br>
              <a:rPr dirty="0"/>
            </a:br>
            <a:r>
              <a:rPr lang="zh-CN" altLang="en-US" sz="2607" kern="0" dirty="0" smtClean="0">
                <a:solidFill>
                  <a:srgbClr val="000000"/>
                </a:solidFill>
                <a:latin typeface="Times New Roman" pitchFamily="65" charset="-122"/>
                <a:ea typeface="宋体" pitchFamily="65" charset="-122"/>
              </a:rPr>
              <a:t>力以赴之,笔迹落纸,一个点不是平铺的一个面,而是有深度的。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一笔而具八法,形成一字,一字就像一座建筑,有栋梁椽柱,有间架结构。西方</a:t>
            </a:r>
            <a:r>
              <a:rPr dirty="0"/>
              <a:t/>
            </a:r>
            <a:br>
              <a:rPr dirty="0"/>
            </a:br>
            <a:r>
              <a:rPr lang="zh-CN" altLang="en-US" sz="2607" kern="0" dirty="0" smtClean="0">
                <a:solidFill>
                  <a:srgbClr val="000000"/>
                </a:solidFill>
                <a:latin typeface="Times New Roman" pitchFamily="65" charset="-122"/>
                <a:ea typeface="宋体" pitchFamily="65" charset="-122"/>
              </a:rPr>
              <a:t>美学从希腊的庙堂中抽象出美的规律来,我们也可以从古人论书法的结构美</a:t>
            </a:r>
            <a:r>
              <a:rPr dirty="0"/>
              <a:t/>
            </a:r>
            <a:br>
              <a:rPr dirty="0"/>
            </a:br>
            <a:r>
              <a:rPr lang="zh-CN" altLang="en-US" sz="2607" kern="0" dirty="0" smtClean="0">
                <a:solidFill>
                  <a:srgbClr val="000000"/>
                </a:solidFill>
                <a:latin typeface="Times New Roman" pitchFamily="65" charset="-122"/>
                <a:ea typeface="宋体" pitchFamily="65" charset="-122"/>
              </a:rPr>
              <a:t>里得到若干中国美学的范畴,以丰富美学内容。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1.智永的“永字八法”有哪些“旨趣”?请简要概括。</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2.请结合文章,说明书法用笔如何形成艺术境界。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①充满生命的律动感;②充满自由感;③充满力量感;④具有结构美。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这是一道信息筛选的题目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答题时要注意审清题干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然后锁定区域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括文意作答。依据“笔画的变形多端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在于反映生命的运动”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可概括“充满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生命的律动感”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依据“翩翩自得之状”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可概括“充满自由感”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依据“这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些笔画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由于悬腕中锋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运全身之力以赴之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笔迹落纸</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一个点不是平铺的一个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而是有深度的”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可以概括“充满力量感”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依据“一笔而具八法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形成一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一字就像一座建筑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有栋梁椽柱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有间架结构”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可以概括“具有结构美”。</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①创造形象,表现万象;②凝聚力量,变化笔法;③蕴含情感,表现内心;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④注意结构,形成整体。</a:t>
            </a:r>
            <a:endParaRPr lang="zh-CN" altLang="en-US" dirty="0">
              <a:solidFill>
                <a:srgbClr val="FF0000"/>
              </a:solidFill>
            </a:endParaRPr>
          </a:p>
        </p:txBody>
      </p:sp>
      <p:sp>
        <p:nvSpPr>
          <p:cNvPr id="3" name="TextBox 2"/>
          <p:cNvSpPr txBox="1"/>
          <p:nvPr/>
        </p:nvSpPr>
        <p:spPr>
          <a:xfrm>
            <a:off x="521221" y="2094559"/>
            <a:ext cx="11340000" cy="4255973"/>
          </a:xfrm>
          <a:prstGeom prst="rect">
            <a:avLst/>
          </a:prstGeom>
          <a:noFill/>
        </p:spPr>
        <p:txBody>
          <a:bodyPr wrap="square" lIns="0" tIns="0" rIns="0" bIns="0" rtlCol="0">
            <a:spAutoFit/>
          </a:bodyPr>
          <a:lstStyle/>
          <a:p>
            <a:pPr marL="0" indent="0" eaLnBrk="0" latinLnBrk="1" hangingPunct="0">
              <a:lnSpc>
                <a:spcPts val="4228"/>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本题的题目出现在文章第三段的开头,“用笔怎样能够表现骨、肉、筋、血来,成为艺术境界呢”这句话领起下文,我们需从下文中筛选出相关的信息加以概括,如:“留下了笔迹,突破了空白,创始了形象”——创造形象;“这一画之笔迹,须流出万象之美;同时,这一画之笔迹,又反映着人对它们的情感,流出人心之美”——凝聚力量,变化笔法;“没有人,也画不出这美。画家、书家、雕塑家创造了这条线,使万象得以在自由自在的感觉里表现自己,这就是‘美’”——蕴含情感,表现内心;“但一笔画不能摄万象,须要变动而成八法,才能尽笔画的‘势’,以反映物象里的‘势’”——注意结构,形成整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六、(2017南京二模,改编)阅读下面的文字,完成后面的题目。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浅谈魏晋风度</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陈宪雨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魏晋风度,在中国历史上是一种标志性的时代精神和重要文化表现。所谓魏</a:t>
            </a:r>
            <a:r>
              <a:rPr dirty="0"/>
              <a:t/>
            </a:r>
            <a:br>
              <a:rPr dirty="0"/>
            </a:br>
            <a:r>
              <a:rPr lang="zh-CN" altLang="en-US" sz="2607" kern="0" dirty="0" smtClean="0">
                <a:solidFill>
                  <a:srgbClr val="000000"/>
                </a:solidFill>
                <a:latin typeface="Times New Roman" pitchFamily="65" charset="-122"/>
                <a:ea typeface="宋体" pitchFamily="65" charset="-122"/>
              </a:rPr>
              <a:t>晋风度即是魏晋之际名士风度,亦称魏晋风流。“风度”本来是魏晋时用来</a:t>
            </a:r>
            <a:r>
              <a:rPr dirty="0"/>
              <a:t/>
            </a:r>
            <a:br>
              <a:rPr dirty="0"/>
            </a:br>
            <a:r>
              <a:rPr lang="zh-CN" altLang="en-US" sz="2607" kern="0" dirty="0" smtClean="0">
                <a:solidFill>
                  <a:srgbClr val="000000"/>
                </a:solidFill>
                <a:latin typeface="Times New Roman" pitchFamily="65" charset="-122"/>
                <a:ea typeface="宋体" pitchFamily="65" charset="-122"/>
              </a:rPr>
              <a:t>品评人物的词语,在很多人看来,是一种真正的名士风范,所谓“真名士自风</a:t>
            </a:r>
            <a:r>
              <a:rPr dirty="0"/>
              <a:t/>
            </a:r>
            <a:br>
              <a:rPr dirty="0"/>
            </a:br>
            <a:r>
              <a:rPr lang="zh-CN" altLang="en-US" sz="2607" kern="0" dirty="0" smtClean="0">
                <a:solidFill>
                  <a:srgbClr val="000000"/>
                </a:solidFill>
                <a:latin typeface="Times New Roman" pitchFamily="65" charset="-122"/>
                <a:ea typeface="宋体" pitchFamily="65" charset="-122"/>
              </a:rPr>
              <a:t>流”,由正始才俊何晏、王弼到竹林名士嵇康、阮籍,中朝隽秀王衍、乐广至</a:t>
            </a:r>
            <a:r>
              <a:rPr dirty="0"/>
              <a:t/>
            </a:r>
            <a:br>
              <a:rPr dirty="0"/>
            </a:br>
            <a:r>
              <a:rPr lang="zh-CN" altLang="en-US" sz="2607" kern="0" dirty="0" smtClean="0">
                <a:solidFill>
                  <a:srgbClr val="000000"/>
                </a:solidFill>
                <a:latin typeface="Times New Roman" pitchFamily="65" charset="-122"/>
                <a:ea typeface="宋体" pitchFamily="65" charset="-122"/>
              </a:rPr>
              <a:t>于江左领袖王导、谢安,莫不是清峻通脱,表现出的那一派“烟云水气”而又</a:t>
            </a:r>
            <a:r>
              <a:rPr dirty="0"/>
              <a:t/>
            </a:r>
            <a:br>
              <a:rPr dirty="0"/>
            </a:br>
            <a:r>
              <a:rPr lang="zh-CN" altLang="en-US" sz="2607" kern="0" dirty="0" smtClean="0">
                <a:solidFill>
                  <a:srgbClr val="000000"/>
                </a:solidFill>
                <a:latin typeface="Times New Roman" pitchFamily="65" charset="-122"/>
                <a:ea typeface="宋体" pitchFamily="65" charset="-122"/>
              </a:rPr>
              <a:t>“风流自赏”的气度,几追仙姿,为后世景仰。同时,它成为当时士族意识形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态的一种人格表现,并成为当时的审美理想。风流名士们崇尚自然、超然物</a:t>
            </a:r>
            <a:r>
              <a:rPr dirty="0"/>
              <a:t/>
            </a:r>
            <a:br>
              <a:rPr dirty="0"/>
            </a:br>
            <a:r>
              <a:rPr lang="zh-CN" altLang="en-US" sz="2607" kern="0" dirty="0" smtClean="0">
                <a:solidFill>
                  <a:srgbClr val="000000"/>
                </a:solidFill>
                <a:latin typeface="Times New Roman" pitchFamily="65" charset="-122"/>
                <a:ea typeface="宋体" pitchFamily="65" charset="-122"/>
              </a:rPr>
              <a:t>外,率真任诞而风流自赏。这些名士言词高妙,精神超俗,“以清淡为经济”,</a:t>
            </a:r>
            <a:r>
              <a:rPr dirty="0"/>
              <a:t/>
            </a:r>
            <a:br>
              <a:rPr dirty="0"/>
            </a:br>
            <a:r>
              <a:rPr lang="zh-CN" altLang="en-US" sz="2607" kern="0" dirty="0" smtClean="0">
                <a:solidFill>
                  <a:srgbClr val="000000"/>
                </a:solidFill>
                <a:latin typeface="Times New Roman" pitchFamily="65" charset="-122"/>
                <a:ea typeface="宋体" pitchFamily="65" charset="-122"/>
              </a:rPr>
              <a:t>喜好饮酒,不务世事,以隐逸为高。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作为对人生的爱恋,自我的发现与肯定,魏晋风度与东汉末以《古诗十九首》</a:t>
            </a:r>
            <a:r>
              <a:rPr dirty="0"/>
              <a:t/>
            </a:r>
            <a:br>
              <a:rPr dirty="0"/>
            </a:br>
            <a:r>
              <a:rPr lang="zh-CN" altLang="en-US" sz="2607" kern="0" dirty="0" smtClean="0">
                <a:solidFill>
                  <a:srgbClr val="000000"/>
                </a:solidFill>
                <a:latin typeface="Times New Roman" pitchFamily="65" charset="-122"/>
                <a:ea typeface="宋体" pitchFamily="65" charset="-122"/>
              </a:rPr>
              <a:t>为标志发展而来的价值观念一脉相承,而在追求行止姿容的漂亮俊逸上,又和</a:t>
            </a:r>
            <a:r>
              <a:rPr dirty="0"/>
              <a:t/>
            </a:r>
            <a:br>
              <a:rPr dirty="0"/>
            </a:br>
            <a:r>
              <a:rPr lang="zh-CN" altLang="en-US" sz="2607" kern="0" dirty="0" smtClean="0">
                <a:solidFill>
                  <a:srgbClr val="000000"/>
                </a:solidFill>
                <a:latin typeface="Times New Roman" pitchFamily="65" charset="-122"/>
                <a:ea typeface="宋体" pitchFamily="65" charset="-122"/>
              </a:rPr>
              <a:t>“文学的自觉”的美学潮流相辅相成。在丹、酒、姿容、玄谈的外在表象</a:t>
            </a:r>
            <a:r>
              <a:rPr dirty="0"/>
              <a:t/>
            </a:r>
            <a:br>
              <a:rPr dirty="0"/>
            </a:br>
            <a:r>
              <a:rPr lang="zh-CN" altLang="en-US" sz="2607" kern="0" dirty="0" smtClean="0">
                <a:solidFill>
                  <a:srgbClr val="000000"/>
                </a:solidFill>
                <a:latin typeface="Times New Roman" pitchFamily="65" charset="-122"/>
                <a:ea typeface="宋体" pitchFamily="65" charset="-122"/>
              </a:rPr>
              <a:t>后面,蕴含着对自身价值思考和对人生无常的悲叹。由于东汉后期的政治腐</a:t>
            </a:r>
            <a:r>
              <a:rPr dirty="0"/>
              <a:t/>
            </a:r>
            <a:br>
              <a:rPr dirty="0"/>
            </a:br>
            <a:r>
              <a:rPr lang="zh-CN" altLang="en-US" sz="2607" kern="0" dirty="0" smtClean="0">
                <a:solidFill>
                  <a:srgbClr val="000000"/>
                </a:solidFill>
                <a:latin typeface="Times New Roman" pitchFamily="65" charset="-122"/>
                <a:ea typeface="宋体" pitchFamily="65" charset="-122"/>
              </a:rPr>
              <a:t>败,使得儒生们从对汉家煌煌大业的盲目崇拜中清醒过来,正统的儒家思想受</a:t>
            </a:r>
            <a:r>
              <a:rPr dirty="0"/>
              <a:t/>
            </a:r>
            <a:br>
              <a:rPr dirty="0"/>
            </a:br>
            <a:r>
              <a:rPr lang="zh-CN" altLang="en-US" sz="2607" kern="0" dirty="0" smtClean="0">
                <a:solidFill>
                  <a:srgbClr val="000000"/>
                </a:solidFill>
                <a:latin typeface="Times New Roman" pitchFamily="65" charset="-122"/>
                <a:ea typeface="宋体" pitchFamily="65" charset="-122"/>
              </a:rPr>
              <a:t>到怀疑。从党锢之祸开始,到黄巾起义,到军阀混战,到三国鼎立,再到曹魏司</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4781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马氏争权，大开杀戒，在一百多年的腥风血雨中，人们进行了否定外界社会的过程；而在观念意识领域内，也开始了一次思想解放运动，道教的兴起，佛教的传入和发展，促使魏晋知识分子自我人格重新构建，并终于使他们挣脱紧紧绑缚的缧绁，开创出儒道互补的士大夫精神，从根本上奠定了中国知识分子的人格基础，影响深远。</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当然，魏晋风度的所及，也带来了弊端，许多人赶时髦，心情也并非嵇康、阮籍似的沉重，却也效颦他们的放达。正如鲁迅指出：“东晋以后，作假的人就很多，在街边睡倒，说是‘散发’，以示阔气。就像清时的尊读书，就有人以墨涂唇，表示他是刚才写了很多字的样子。”至于说到清谈误国，“清谈”，</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77205" y="683965"/>
            <a:ext cx="11161240" cy="6015108"/>
          </a:xfrm>
          <a:prstGeom prst="rect">
            <a:avLst/>
          </a:prstGeom>
          <a:noFill/>
        </p:spPr>
        <p:txBody>
          <a:bodyPr wrap="square" lIns="0" tIns="0" rIns="0" bIns="0" rtlCol="0">
            <a:spAutoFit/>
          </a:bodyPr>
          <a:lstStyle/>
          <a:p>
            <a:pPr eaLnBrk="0" latinLnBrk="1" hangingPunct="0">
              <a:lnSpc>
                <a:spcPts val="4360"/>
              </a:lnSpc>
            </a:pPr>
            <a:r>
              <a:rPr lang="zh-CN" altLang="en-US" sz="2607" kern="0" dirty="0" smtClean="0">
                <a:solidFill>
                  <a:srgbClr val="000000"/>
                </a:solidFill>
                <a:latin typeface="Times New Roman" pitchFamily="65" charset="-122"/>
                <a:ea typeface="宋体" pitchFamily="65" charset="-122"/>
              </a:rPr>
              <a:t>那是时代的产物，是在魏晋玄学盛行的特定条件下所产生的，“清谈”与“闲谈”“空谈”不能混为一谈，但有的人效仿“名士”，虽有“清谈”之形式，但少了知识分子的内心挣扎，这种“清谈”自然也只能看作矫揉造作。魏晋名士之风度，说到底即是追求艺术化的人生。用自己的言行、诗文，使自己的人生艺术化。这种艺术必须是自然的，是个人的自然流露，由于残酷的政治清洗和身家性命的危在旦夕，魏晋士人在山水之咏中也夹杂着无边的忧惧和深重的哀伤。他们无论是顺应环境，保全性命，或者是寻求山水，安息精神，情感实际上处在一种异常矛盾的状态中，这构成了魏晋风度内在的深刻的一面。</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360"/>
              </a:lnSpc>
            </a:pPr>
            <a:r>
              <a:rPr lang="zh-CN" altLang="en-US" sz="2607" kern="0" dirty="0" smtClean="0">
                <a:solidFill>
                  <a:srgbClr val="000000"/>
                </a:solidFill>
                <a:latin typeface="Times New Roman" pitchFamily="65" charset="-122"/>
                <a:ea typeface="宋体" pitchFamily="65" charset="-122"/>
              </a:rPr>
              <a:t>                                                                (选自陈宪雨《浅谈魏晋风度》,有删改)</a:t>
            </a:r>
            <a:endParaRPr lang="zh-CN" altLang="en-US" sz="2800" dirty="0" smtClean="0"/>
          </a:p>
          <a:p>
            <a:pPr eaLnBrk="0" latinLnBrk="1" hangingPunct="0">
              <a:lnSpc>
                <a:spcPct val="150000"/>
              </a:lnSpc>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①首先,指出孔子用比较排除法让世人理解君子人格;②然后,具体分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析君子与圣人、小人的区别;③最后,指出君子人格是可见、可学、应学的人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格范式。</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本题考查的是第③段的层次结构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可首先划分句群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然后概括每一层的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大意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最后要运用一些表示顺序的连词来连接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如首先、其次、再次、最后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等。第③段的第一句为第一层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指出孔子用比较排除法让世人理解君子人格</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第二、三、四句是第二层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具体分析君子与圣人、小人的区别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最后一句是第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三层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指出君子人格是可见、可学、应学的人格范式。</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1.“魏晋风度”对中国知识分子的人格构建产生了哪些深远的影响?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2.文章最后称魏晋士人的情感处在“异常矛盾”中,结合文意进行简</a:t>
            </a:r>
            <a:r>
              <a:rPr lang="zh-CN" altLang="en-US" sz="2607" kern="0" dirty="0" smtClean="0">
                <a:solidFill>
                  <a:srgbClr val="000000"/>
                </a:solidFill>
                <a:latin typeface="Times New Roman" pitchFamily="65" charset="-122"/>
                <a:ea typeface="宋体" pitchFamily="65" charset="-122"/>
              </a:rPr>
              <a:t>要</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分析</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017224"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崇尚自然、超然物外,率真任诞而风流自赏的人格表现;爱恋人生,积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极发现与肯定自我的价值观念;思想解放,冲破藩篱,开创出儒道互补的士大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夫精神。</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通过审题，明确概括指向是“人格构建”；根据位置和上下文内容，锁定答题区间在一、二两段；再找出关键词语，这两段里对应“人格构建”的关键词分别是“人格表现”“价值观念”“士大夫精神”；再围绕这三个关键词找出分别对应的文字加以概括。</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kern="0" dirty="0" smtClean="0">
                <a:solidFill>
                  <a:srgbClr val="FF0000"/>
                </a:solidFill>
                <a:latin typeface="Times New Roman" pitchFamily="65" charset="-122"/>
                <a:ea typeface="宋体" pitchFamily="65" charset="-122"/>
              </a:rPr>
              <a:t>.</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魏晋士人外表看来“以隐逸为高”，不务世事，其后蕴含着对自身价值的思考和对人生无常的悲叹（也可答魏晋士人放达行为的背后是沉重的心情）；名士的好“清谈”的行为往往缘于内心的挣扎；他们一面以言行、诗文追求艺术化的人生，又在山水之咏中夹杂着无边的忧惧和深重的哀伤。</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文章末句是作者的观点态度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要求我们概括的是支撑理由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解题时需紧</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扣“矛盾”二字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从外在和内心两个方面写出其冲突。其中第一点出现在文</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章第二段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是对文章一、二两段的总括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第二点出现在最后一段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直接引出了</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文末的结论。 </a:t>
            </a:r>
            <a:endParaRPr lang="en-US" altLang="zh-CN" sz="2607" kern="0" dirty="0" smtClean="0">
              <a:solidFill>
                <a:srgbClr val="FF0000"/>
              </a:solidFill>
              <a:latin typeface="Times New Roman" pitchFamily="65" charset="-122"/>
              <a:ea typeface="宋体" pitchFamily="65" charset="-122"/>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对作者观点态度的概括,答案要以摘录词语而非句子为主,抽取主要信息加以</a:t>
            </a:r>
            <a:r>
              <a:rPr dirty="0"/>
              <a:t/>
            </a:r>
            <a:br>
              <a:rPr dirty="0"/>
            </a:br>
            <a:r>
              <a:rPr lang="zh-CN" altLang="en-US" sz="2607" kern="0" dirty="0" smtClean="0">
                <a:solidFill>
                  <a:srgbClr val="000000"/>
                </a:solidFill>
                <a:latin typeface="Times New Roman" pitchFamily="65" charset="-122"/>
                <a:ea typeface="宋体" pitchFamily="65" charset="-122"/>
              </a:rPr>
              <a:t>整合。有时还要学会转换:文本里说“不能怎样”“有怎样的弊端”之类的</a:t>
            </a:r>
            <a:r>
              <a:rPr dirty="0"/>
              <a:t/>
            </a:r>
            <a:br>
              <a:rPr dirty="0"/>
            </a:br>
            <a:r>
              <a:rPr lang="zh-CN" altLang="en-US" sz="2607" kern="0" dirty="0" smtClean="0">
                <a:solidFill>
                  <a:srgbClr val="000000"/>
                </a:solidFill>
                <a:latin typeface="Times New Roman" pitchFamily="65" charset="-122"/>
                <a:ea typeface="宋体" pitchFamily="65" charset="-122"/>
              </a:rPr>
              <a:t>否定性说法,我们可以转换为正确的“需要怎样”“怎样做才好”。文本里</a:t>
            </a:r>
            <a:r>
              <a:rPr dirty="0"/>
              <a:t/>
            </a:r>
            <a:br>
              <a:rPr dirty="0"/>
            </a:br>
            <a:r>
              <a:rPr lang="zh-CN" altLang="en-US" sz="2607" kern="0" dirty="0" smtClean="0">
                <a:solidFill>
                  <a:srgbClr val="000000"/>
                </a:solidFill>
                <a:latin typeface="Times New Roman" pitchFamily="65" charset="-122"/>
                <a:ea typeface="宋体" pitchFamily="65" charset="-122"/>
              </a:rPr>
              <a:t>有时故意采用假设性语气、疑问性口吻,我们要转换为肯定性说法。如上面</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第四大题的第</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小题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其中有一个答案要点的依据是“当然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崇尚个人自主并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不是排斥合作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反对组织。其实真正有效的组织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是建立在人类自愿结合基础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之上的”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原句从否定角度表述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形成答案时就需要转换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发挥自主创新能力</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依靠组织、团队合作创新。</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一、(2018苏锡常镇一模)阅读下面的文章,完成问题。(18分)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中国文化如何走出去</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楼宇烈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①中国与其他国家进行文化交流不一定只靠孔子学院,其实交流的途径还有</a:t>
            </a:r>
            <a:r>
              <a:rPr dirty="0"/>
              <a:t/>
            </a:r>
            <a:br>
              <a:rPr dirty="0"/>
            </a:br>
            <a:r>
              <a:rPr lang="zh-CN" altLang="en-US" sz="2607" kern="0" dirty="0" smtClean="0">
                <a:solidFill>
                  <a:srgbClr val="000000"/>
                </a:solidFill>
                <a:latin typeface="Times New Roman" pitchFamily="65" charset="-122"/>
                <a:ea typeface="宋体" pitchFamily="65" charset="-122"/>
              </a:rPr>
              <a:t>很多,交流的内容也很丰富。说到“软”实力,软在我们理不直气不壮,我们</a:t>
            </a:r>
            <a:r>
              <a:rPr dirty="0"/>
              <a:t/>
            </a:r>
            <a:br>
              <a:rPr dirty="0"/>
            </a:br>
            <a:r>
              <a:rPr lang="zh-CN" altLang="en-US" sz="2607" kern="0" dirty="0" smtClean="0">
                <a:solidFill>
                  <a:srgbClr val="000000"/>
                </a:solidFill>
                <a:latin typeface="Times New Roman" pitchFamily="65" charset="-122"/>
                <a:ea typeface="宋体" pitchFamily="65" charset="-122"/>
              </a:rPr>
              <a:t>总是去迎合别国的口味。传播中国的文化,就应该以我国文化为主。每年都</a:t>
            </a:r>
            <a:r>
              <a:rPr dirty="0"/>
              <a:t/>
            </a:r>
            <a:br>
              <a:rPr dirty="0"/>
            </a:br>
            <a:r>
              <a:rPr lang="zh-CN" altLang="en-US" sz="2607" kern="0" dirty="0" smtClean="0">
                <a:solidFill>
                  <a:srgbClr val="000000"/>
                </a:solidFill>
                <a:latin typeface="Times New Roman" pitchFamily="65" charset="-122"/>
                <a:ea typeface="宋体" pitchFamily="65" charset="-122"/>
              </a:rPr>
              <a:t>有交流团出国,但许多人的指导思想是要迎合别国,而别国却恰恰不需要迎</a:t>
            </a:r>
            <a:r>
              <a:rPr dirty="0"/>
              <a:t/>
            </a:r>
            <a:br>
              <a:rPr dirty="0"/>
            </a:br>
            <a:r>
              <a:rPr lang="zh-CN" altLang="en-US" sz="2607" kern="0" dirty="0" smtClean="0">
                <a:solidFill>
                  <a:srgbClr val="000000"/>
                </a:solidFill>
                <a:latin typeface="Times New Roman" pitchFamily="65" charset="-122"/>
                <a:ea typeface="宋体" pitchFamily="65" charset="-122"/>
              </a:rPr>
              <a:t>合。来中国交流的外国人是来看我们有什么特别的东西,可以借鉴学习。有</a:t>
            </a:r>
            <a:r>
              <a:rPr dirty="0"/>
              <a:t/>
            </a:r>
            <a:br>
              <a:rPr dirty="0"/>
            </a:br>
            <a:r>
              <a:rPr lang="zh-CN" altLang="en-US" sz="2607" kern="0" dirty="0" smtClean="0">
                <a:solidFill>
                  <a:srgbClr val="000000"/>
                </a:solidFill>
                <a:latin typeface="Times New Roman" pitchFamily="65" charset="-122"/>
                <a:ea typeface="宋体" pitchFamily="65" charset="-122"/>
              </a:rPr>
              <a:t>一些外国人看不起中国人,认为中国许多东西都是模仿、抄袭,没有自己独</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665237" y="539949"/>
            <a:ext cx="2400300" cy="5048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539949"/>
            <a:ext cx="11070453" cy="534781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创、独立性的东西。也有一些外国人对我们的传统文化很感兴趣，但是，我们对自己的传统文化却存在模糊、片面的理解，有的人甚至根本看不起自己的传统文化。一个研究科学史的学者就曾说过：“中医阴阳五行的那套说法，打死我也不会认同的。”我们给外国人讲阴阳五行，有的一下子就接受了；给中国人讲，国人反而听不懂。我们还有什么地道的中国文化走出去了呢？有人说我们的国乐走出国门了，但现在中国的乐律其实绝大部分都变成了西洋的乐律了，我们其实没有把真正体现中国文化精神的东西传到国外。</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②经济全球化后，信息交流更方便快捷了，古代流行的东西可能要过几十年、几百年才能传播到另一个地方，现在只要几秒钟全世界就都传遍了。文化</a:t>
            </a:r>
            <a:endParaRPr lang="zh-CN" alt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会不会趋同呢?现实生活中,的确有很多人为追求时髦,把自己的传统文化都抛</a:t>
            </a:r>
            <a:r>
              <a:rPr dirty="0"/>
              <a:t/>
            </a:r>
            <a:br>
              <a:rPr dirty="0"/>
            </a:br>
            <a:r>
              <a:rPr lang="zh-CN" altLang="en-US" sz="2607" kern="0" dirty="0" smtClean="0">
                <a:solidFill>
                  <a:srgbClr val="000000"/>
                </a:solidFill>
                <a:latin typeface="Times New Roman" pitchFamily="65" charset="-122"/>
                <a:ea typeface="宋体" pitchFamily="65" charset="-122"/>
              </a:rPr>
              <a:t>弃掉了。有些学者主张文化要寻根,不能把根丢掉了。我很赞同这个观点。</a:t>
            </a:r>
            <a:r>
              <a:rPr dirty="0"/>
              <a:t/>
            </a:r>
            <a:br>
              <a:rPr dirty="0"/>
            </a:br>
            <a:r>
              <a:rPr lang="zh-CN" altLang="en-US" sz="2607" kern="0" dirty="0" smtClean="0">
                <a:solidFill>
                  <a:srgbClr val="000000"/>
                </a:solidFill>
                <a:latin typeface="Times New Roman" pitchFamily="65" charset="-122"/>
                <a:ea typeface="宋体" pitchFamily="65" charset="-122"/>
              </a:rPr>
              <a:t>跟世界接轨不是消除自己的特点,而是要让现代人认识、接受我们的传统文</a:t>
            </a:r>
            <a:r>
              <a:rPr dirty="0"/>
              <a:t/>
            </a:r>
            <a:br>
              <a:rPr dirty="0"/>
            </a:br>
            <a:r>
              <a:rPr lang="zh-CN" altLang="en-US" sz="2607" kern="0" dirty="0" smtClean="0">
                <a:solidFill>
                  <a:srgbClr val="000000"/>
                </a:solidFill>
                <a:latin typeface="Times New Roman" pitchFamily="65" charset="-122"/>
                <a:ea typeface="宋体" pitchFamily="65" charset="-122"/>
              </a:rPr>
              <a:t>化,但是也不一定要普遍接受。我们存在很多思想误区,例如,有的东西一被</a:t>
            </a:r>
            <a:r>
              <a:rPr dirty="0"/>
              <a:t/>
            </a:r>
            <a:br>
              <a:rPr dirty="0"/>
            </a:br>
            <a:r>
              <a:rPr lang="zh-CN" altLang="en-US" sz="2607" kern="0" dirty="0" smtClean="0">
                <a:solidFill>
                  <a:srgbClr val="000000"/>
                </a:solidFill>
                <a:latin typeface="Times New Roman" pitchFamily="65" charset="-122"/>
                <a:ea typeface="宋体" pitchFamily="65" charset="-122"/>
              </a:rPr>
              <a:t>评定为非物质文化遗产,就想尽办法要把它变成全民文化。我觉得越是这种</a:t>
            </a:r>
            <a:r>
              <a:rPr dirty="0"/>
              <a:t/>
            </a:r>
            <a:br>
              <a:rPr dirty="0"/>
            </a:br>
            <a:r>
              <a:rPr lang="zh-CN" altLang="en-US" sz="2607" kern="0" dirty="0" smtClean="0">
                <a:solidFill>
                  <a:srgbClr val="000000"/>
                </a:solidFill>
                <a:latin typeface="Times New Roman" pitchFamily="65" charset="-122"/>
                <a:ea typeface="宋体" pitchFamily="65" charset="-122"/>
              </a:rPr>
              <a:t>文化就越是小众的,把小众的文化变成大众的,无形之中这种文化就被搞没</a:t>
            </a:r>
            <a:r>
              <a:rPr dirty="0"/>
              <a:t/>
            </a:r>
            <a:br>
              <a:rPr dirty="0"/>
            </a:br>
            <a:r>
              <a:rPr lang="zh-CN" altLang="en-US" sz="2607" kern="0" dirty="0" smtClean="0">
                <a:solidFill>
                  <a:srgbClr val="000000"/>
                </a:solidFill>
                <a:latin typeface="Times New Roman" pitchFamily="65" charset="-122"/>
                <a:ea typeface="宋体" pitchFamily="65" charset="-122"/>
              </a:rPr>
              <a:t>了。我觉得非物质文化遗产不绝如缕就可以了,把传统文化的种子一代一代</a:t>
            </a:r>
            <a:r>
              <a:rPr dirty="0"/>
              <a:t/>
            </a:r>
            <a:br>
              <a:rPr dirty="0"/>
            </a:br>
            <a:r>
              <a:rPr lang="zh-CN" altLang="en-US" sz="2607" kern="0" dirty="0" smtClean="0">
                <a:solidFill>
                  <a:srgbClr val="000000"/>
                </a:solidFill>
                <a:latin typeface="Times New Roman" pitchFamily="65" charset="-122"/>
                <a:ea typeface="宋体" pitchFamily="65" charset="-122"/>
              </a:rPr>
              <a:t>传承下去,而不是一下子把它变成大众都热热闹闹搞的东西。不求轰轰烈烈,</a:t>
            </a:r>
            <a:r>
              <a:rPr dirty="0"/>
              <a:t/>
            </a:r>
            <a:br>
              <a:rPr dirty="0"/>
            </a:br>
            <a:r>
              <a:rPr lang="zh-CN" altLang="en-US" sz="2607" kern="0" dirty="0" smtClean="0">
                <a:solidFill>
                  <a:srgbClr val="000000"/>
                </a:solidFill>
                <a:latin typeface="Times New Roman" pitchFamily="65" charset="-122"/>
                <a:ea typeface="宋体" pitchFamily="65" charset="-122"/>
              </a:rPr>
              <a:t>但求不绝如缕,这是我对非物质文化遗产的基本看法,这样它才能保留今人要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借鉴的东西。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③在对外文化交流方面,除了艺术之外,还有中医。中医在世界上的影响力是</a:t>
            </a:r>
            <a:r>
              <a:t/>
            </a:r>
            <a:br/>
            <a:r>
              <a:rPr lang="zh-CN" altLang="en-US" sz="2607" kern="0" dirty="0" smtClean="0">
                <a:solidFill>
                  <a:srgbClr val="000000"/>
                </a:solidFill>
                <a:latin typeface="Times New Roman" pitchFamily="65" charset="-122"/>
                <a:ea typeface="宋体" pitchFamily="65" charset="-122"/>
              </a:rPr>
              <a:t>很大的,国外从事中医事业的人比国内的要多,其中很多人是从国内出去的,</a:t>
            </a:r>
            <a:r>
              <a:t/>
            </a:r>
            <a:br/>
            <a:r>
              <a:rPr lang="zh-CN" altLang="en-US" sz="2607" kern="0" dirty="0" smtClean="0">
                <a:solidFill>
                  <a:srgbClr val="000000"/>
                </a:solidFill>
                <a:latin typeface="Times New Roman" pitchFamily="65" charset="-122"/>
                <a:ea typeface="宋体" pitchFamily="65" charset="-122"/>
              </a:rPr>
              <a:t>也有外国当地的。中医现在在世界上除了中药没有被完全认同外,针灸、推</a:t>
            </a:r>
            <a:r>
              <a:t/>
            </a:r>
            <a:br/>
            <a:r>
              <a:rPr lang="zh-CN" altLang="en-US" sz="2607" kern="0" dirty="0" smtClean="0">
                <a:solidFill>
                  <a:srgbClr val="000000"/>
                </a:solidFill>
                <a:latin typeface="Times New Roman" pitchFamily="65" charset="-122"/>
                <a:ea typeface="宋体" pitchFamily="65" charset="-122"/>
              </a:rPr>
              <a:t>拿、按摩、心理治疗都被普遍接受。有一个自然医学派,其理论都出自中医,</a:t>
            </a:r>
            <a:r>
              <a:t/>
            </a:r>
            <a:br/>
            <a:r>
              <a:rPr lang="zh-CN" altLang="en-US" sz="2607" kern="0" dirty="0" smtClean="0">
                <a:solidFill>
                  <a:srgbClr val="000000"/>
                </a:solidFill>
                <a:latin typeface="Times New Roman" pitchFamily="65" charset="-122"/>
                <a:ea typeface="宋体" pitchFamily="65" charset="-122"/>
              </a:rPr>
              <a:t>它七条总的原则跟中医是一样的,比如说在条件允许的情况下,能不用药尽量</a:t>
            </a:r>
            <a:r>
              <a:t/>
            </a:r>
            <a:br/>
            <a:r>
              <a:rPr lang="zh-CN" altLang="en-US" sz="2607" kern="0" dirty="0" smtClean="0">
                <a:solidFill>
                  <a:srgbClr val="000000"/>
                </a:solidFill>
                <a:latin typeface="Times New Roman" pitchFamily="65" charset="-122"/>
                <a:ea typeface="宋体" pitchFamily="65" charset="-122"/>
              </a:rPr>
              <a:t>不用药;治病要找原因,不能只找它表现的症状;医生不应该只是开药的,还应</a:t>
            </a:r>
            <a:r>
              <a:t/>
            </a:r>
            <a:br/>
            <a:r>
              <a:rPr lang="zh-CN" altLang="en-US" sz="2607" kern="0" dirty="0" smtClean="0">
                <a:solidFill>
                  <a:srgbClr val="000000"/>
                </a:solidFill>
                <a:latin typeface="Times New Roman" pitchFamily="65" charset="-122"/>
                <a:ea typeface="宋体" pitchFamily="65" charset="-122"/>
              </a:rPr>
              <a:t>该是指导人们正确生活的老师。有一次,我在中医会上提出,重要的不是强调</a:t>
            </a:r>
            <a:r>
              <a:t/>
            </a:r>
            <a:br/>
            <a:r>
              <a:rPr lang="zh-CN" altLang="en-US" sz="2607" kern="0" dirty="0" smtClean="0">
                <a:solidFill>
                  <a:srgbClr val="000000"/>
                </a:solidFill>
                <a:latin typeface="Times New Roman" pitchFamily="65" charset="-122"/>
                <a:ea typeface="宋体" pitchFamily="65" charset="-122"/>
              </a:rPr>
              <a:t>中医的“技”,而是强调它的“道”,要传播中医文化,而不是只偏重中医治</a:t>
            </a:r>
            <a:endParaRPr lang="zh-CN" altLang="en-US"/>
          </a:p>
        </p:txBody>
      </p:sp>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④中国其实有很强的文化软实力,但在文化传播的时候只是从“艺”和</a:t>
            </a:r>
            <a:r>
              <a:rPr dirty="0"/>
              <a:t/>
            </a:r>
            <a:br>
              <a:rPr dirty="0"/>
            </a:br>
            <a:r>
              <a:rPr lang="zh-CN" altLang="en-US" sz="2607" kern="0" dirty="0" smtClean="0">
                <a:solidFill>
                  <a:srgbClr val="000000"/>
                </a:solidFill>
                <a:latin typeface="Times New Roman" pitchFamily="65" charset="-122"/>
                <a:ea typeface="宋体" pitchFamily="65" charset="-122"/>
              </a:rPr>
              <a:t>“术”的层次出发,没有从“道”的文化层次去全面考虑。中医文化里面也</a:t>
            </a:r>
            <a:r>
              <a:rPr dirty="0"/>
              <a:t/>
            </a:r>
            <a:br>
              <a:rPr dirty="0"/>
            </a:br>
            <a:r>
              <a:rPr lang="zh-CN" altLang="en-US" sz="2607" kern="0" dirty="0" smtClean="0">
                <a:solidFill>
                  <a:srgbClr val="000000"/>
                </a:solidFill>
                <a:latin typeface="Times New Roman" pitchFamily="65" charset="-122"/>
                <a:ea typeface="宋体" pitchFamily="65" charset="-122"/>
              </a:rPr>
              <a:t>不要只是宣传怎样治病,而是要让人不得病,中医文化的核心是养生文化。中</a:t>
            </a:r>
            <a:r>
              <a:rPr dirty="0"/>
              <a:t/>
            </a:r>
            <a:br>
              <a:rPr dirty="0"/>
            </a:br>
            <a:r>
              <a:rPr lang="zh-CN" altLang="en-US" sz="2607" kern="0" dirty="0" smtClean="0">
                <a:solidFill>
                  <a:srgbClr val="000000"/>
                </a:solidFill>
                <a:latin typeface="Times New Roman" pitchFamily="65" charset="-122"/>
                <a:ea typeface="宋体" pitchFamily="65" charset="-122"/>
              </a:rPr>
              <a:t>国文化里的儒、佛、道、医、武都有养生文化,中医的养生文化应该是融会</a:t>
            </a:r>
            <a:r>
              <a:rPr dirty="0"/>
              <a:t/>
            </a:r>
            <a:br>
              <a:rPr dirty="0"/>
            </a:br>
            <a:r>
              <a:rPr lang="zh-CN" altLang="en-US" sz="2607" kern="0" dirty="0" smtClean="0">
                <a:solidFill>
                  <a:srgbClr val="000000"/>
                </a:solidFill>
                <a:latin typeface="Times New Roman" pitchFamily="65" charset="-122"/>
                <a:ea typeface="宋体" pitchFamily="65" charset="-122"/>
              </a:rPr>
              <a:t>贯通这五家文化的产物。得了病去治好,还是不得病好呢?当然是不得病好,</a:t>
            </a:r>
            <a:r>
              <a:rPr dirty="0"/>
              <a:t/>
            </a:r>
            <a:br>
              <a:rPr dirty="0"/>
            </a:br>
            <a:r>
              <a:rPr lang="zh-CN" altLang="en-US" sz="2607" kern="0" dirty="0" smtClean="0">
                <a:solidFill>
                  <a:srgbClr val="000000"/>
                </a:solidFill>
                <a:latin typeface="Times New Roman" pitchFamily="65" charset="-122"/>
                <a:ea typeface="宋体" pitchFamily="65" charset="-122"/>
              </a:rPr>
              <a:t>所以圣人不治已病治未病。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(选自《中国文化的根本精神》)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2" name="组合 59"/>
          <p:cNvGrpSpPr/>
          <p:nvPr/>
        </p:nvGrpSpPr>
        <p:grpSpPr>
          <a:xfrm>
            <a:off x="1183581" y="2015488"/>
            <a:ext cx="10513168" cy="1238544"/>
            <a:chOff x="3388584" y="1969886"/>
            <a:chExt cx="3969873" cy="1074924"/>
          </a:xfrm>
        </p:grpSpPr>
        <p:sp>
          <p:nvSpPr>
            <p:cNvPr id="7" name="TextBox 6">
              <a:hlinkClick r:id="rId4" action="ppaction://hlinksldjump"/>
            </p:cNvPr>
            <p:cNvSpPr txBox="1"/>
            <p:nvPr/>
          </p:nvSpPr>
          <p:spPr>
            <a:xfrm>
              <a:off x="3470025" y="1969886"/>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a:t>
              </a:r>
              <a:r>
                <a:rPr lang="zh-CN" altLang="en-US" sz="3724" dirty="0" smtClean="0">
                  <a:solidFill>
                    <a:srgbClr val="FF0000"/>
                  </a:solidFill>
                  <a:latin typeface="黑体" panose="02010609060101010101" pitchFamily="49" charset="-122"/>
                  <a:ea typeface="黑体" panose="02010609060101010101" pitchFamily="49" charset="-122"/>
                  <a:hlinkClick r:id="rId5" action="ppaction://hlinksldjump"/>
                </a:rPr>
                <a:t>攻略</a:t>
              </a:r>
              <a:r>
                <a:rPr lang="zh-CN" altLang="en-US" sz="3724" dirty="0" smtClean="0">
                  <a:latin typeface="黑体" panose="02010609060101010101" pitchFamily="49" charset="-122"/>
                  <a:ea typeface="黑体" panose="02010609060101010101" pitchFamily="49" charset="-122"/>
                  <a:hlinkClick r:id="rId5" action="ppaction://hlinksldjump"/>
                </a:rPr>
                <a:t>一　</a:t>
              </a:r>
              <a:r>
                <a:rPr lang="zh-CN" altLang="en-US" sz="3724" dirty="0" smtClean="0">
                  <a:solidFill>
                    <a:srgbClr val="FF0000"/>
                  </a:solidFill>
                  <a:latin typeface="黑体" panose="02010609060101010101" pitchFamily="49" charset="-122"/>
                  <a:ea typeface="黑体" panose="02010609060101010101" pitchFamily="49" charset="-122"/>
                  <a:hlinkClick r:id="rId5" action="ppaction://hlinksldjump"/>
                </a:rPr>
                <a:t>理清层次，分清主次，突破论证</a:t>
              </a:r>
              <a:endParaRPr lang="en-US" altLang="zh-CN" sz="3724" smtClean="0">
                <a:solidFill>
                  <a:srgbClr val="FF0000"/>
                </a:solidFill>
                <a:latin typeface="黑体" panose="02010609060101010101" pitchFamily="49" charset="-122"/>
                <a:ea typeface="黑体" panose="02010609060101010101" pitchFamily="49" charset="-122"/>
                <a:hlinkClick r:id="rId5" action="ppaction://hlinksldjump"/>
              </a:endParaRPr>
            </a:p>
            <a:p>
              <a:r>
                <a:rPr lang="zh-CN" altLang="en-US" sz="3724" smtClean="0">
                  <a:solidFill>
                    <a:srgbClr val="FF0000"/>
                  </a:solidFill>
                  <a:latin typeface="黑体" panose="02010609060101010101" pitchFamily="49" charset="-122"/>
                  <a:ea typeface="黑体" panose="02010609060101010101" pitchFamily="49" charset="-122"/>
                  <a:hlinkClick r:id="rId5" action="ppaction://hlinksldjump"/>
                </a:rPr>
                <a:t>思</a:t>
              </a:r>
              <a:r>
                <a:rPr lang="zh-CN" altLang="en-US" sz="3724" dirty="0" smtClean="0">
                  <a:solidFill>
                    <a:srgbClr val="FF0000"/>
                  </a:solidFill>
                  <a:latin typeface="黑体" panose="02010609060101010101" pitchFamily="49" charset="-122"/>
                  <a:ea typeface="黑体" panose="02010609060101010101" pitchFamily="49" charset="-122"/>
                  <a:hlinkClick r:id="rId5" action="ppaction://hlinksldjump"/>
                </a:rPr>
                <a:t>路题</a:t>
              </a:r>
              <a:endParaRPr lang="zh-CN" altLang="en-US" sz="3724" dirty="0">
                <a:solidFill>
                  <a:srgbClr val="FF0000"/>
                </a:solidFill>
                <a:latin typeface="黑体" panose="02010609060101010101" pitchFamily="49" charset="-122"/>
                <a:ea typeface="黑体" panose="02010609060101010101" pitchFamily="49" charset="-122"/>
                <a:hlinkClick r:id="rId5" action="ppaction://hlinksldjump"/>
              </a:endParaRPr>
            </a:p>
          </p:txBody>
        </p:sp>
        <p:sp>
          <p:nvSpPr>
            <p:cNvPr id="8" name="五边形 7"/>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3" name="组合 59"/>
          <p:cNvGrpSpPr/>
          <p:nvPr/>
        </p:nvGrpSpPr>
        <p:grpSpPr>
          <a:xfrm>
            <a:off x="1183581" y="3239320"/>
            <a:ext cx="9975275" cy="1238544"/>
            <a:chOff x="3388584" y="1969886"/>
            <a:chExt cx="3969873" cy="1074924"/>
          </a:xfrm>
        </p:grpSpPr>
        <p:sp>
          <p:nvSpPr>
            <p:cNvPr id="10" name="TextBox 9">
              <a:hlinkClick r:id="rId4" action="ppaction://hlinksldjump"/>
            </p:cNvPr>
            <p:cNvSpPr txBox="1"/>
            <p:nvPr/>
          </p:nvSpPr>
          <p:spPr>
            <a:xfrm>
              <a:off x="3470025" y="1969886"/>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提分攻略二　厘清概念，把握内涵，突破词句理解题</a:t>
              </a:r>
              <a:endParaRPr lang="zh-CN" altLang="en-US" sz="3724" dirty="0">
                <a:latin typeface="黑体" panose="02010609060101010101" pitchFamily="49" charset="-122"/>
                <a:ea typeface="黑体" panose="02010609060101010101" pitchFamily="49" charset="-122"/>
                <a:hlinkClick r:id="rId7" action="ppaction://hlinksldjump"/>
              </a:endParaRPr>
            </a:p>
          </p:txBody>
        </p:sp>
        <p:sp>
          <p:nvSpPr>
            <p:cNvPr id="11" name="五边形 10"/>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3581" y="4494094"/>
            <a:ext cx="9975275" cy="1238544"/>
            <a:chOff x="3388584" y="1907390"/>
            <a:chExt cx="3969873" cy="1074924"/>
          </a:xfrm>
        </p:grpSpPr>
        <p:sp>
          <p:nvSpPr>
            <p:cNvPr id="13" name="TextBox 12">
              <a:hlinkClick r:id="rId4"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提分攻略三　筛选整合，提取要点，突破分析概括题</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①指出西方文化有严密的理论系统,热衷于探寻认识论等问题;②与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儒学探寻社会人生形成对比,突出儒学注重日常应用的特点;③增强论证说服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解答本题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要关注文中对例子的分析部分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从中提取关键信息</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“都热衷于构造</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严密理论系统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热衷于探寻认识论、方法论、辩证法等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问题。”其次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要关注所举例子所在段落的中心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观点出现在段首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儒学乃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至整个中华传统文化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其生命力主要是日常应用。”可见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两者之间形成对比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关系。最后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要指出举例论证的一般作用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即使论证更具体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更有说服力。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1.结合第①段,简要概括中国文化“走出去”存在哪些问题。(6分)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2.简要归纳文章第②段的论述层次。(6分)</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u="sng" kern="0" dirty="0" smtClean="0">
                <a:solidFill>
                  <a:srgbClr val="000000"/>
                </a:solidFill>
                <a:latin typeface="Times New Roman" pitchFamily="65" charset="-122"/>
                <a:ea typeface="宋体" pitchFamily="65" charset="-122"/>
              </a:rPr>
              <a:t>  </a:t>
            </a:r>
            <a:r>
              <a:rPr lang="en-US" altLang="zh-CN"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endParaRPr lang="zh-CN" altLang="en-US" sz="2607" u="sng" kern="0" dirty="0" smtClean="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3.文章③④两段以中医文化传播为例,主要论述了什么观点?请简要概括。</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5514330"/>
          </a:xfrm>
          <a:prstGeom prst="rect">
            <a:avLst/>
          </a:prstGeom>
          <a:noFill/>
        </p:spPr>
        <p:txBody>
          <a:bodyPr wrap="square" lIns="0" tIns="0" rIns="0" bIns="0" rtlCol="0">
            <a:spAutoFit/>
          </a:bodyPr>
          <a:lstStyle/>
          <a:p>
            <a:pPr marL="0" indent="0" eaLnBrk="0" latinLnBrk="1" hangingPunct="0">
              <a:lnSpc>
                <a:spcPts val="43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交流途径或渠道单一,交流内容不丰富;缺少文化自信,迎合别国;对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传统文化(软实力)理解不清。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第①段阐述的对象在不断变化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因而可以依据“对象”来划分层次。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首先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论述“中国与其他国家进行文化交流”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虽然没有明确提出“问题”</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但“其实”后的内容就是“问题”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很容易推断出途径单一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内容不丰富。其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阐述“软实力”“理不直气不壮”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主要指传播中国文化时常“迎合别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容易推断出缺乏文化自信。再次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阐述“外国人”对中国传统文化的两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种态度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根据“但是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我们对自己的传统文化却存在模糊、片面的理解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人甚至根本看不起自己的传统文化”以及学者的话可以推断出对传统文化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模糊、不理解。整理以上内容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即可得出答案。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609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首先指出信息全球化后现实中存在的抛弃传统文化的现象(问题);</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然后表明自己的观点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要寻根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认识、部分接受传统文化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最后以非物质文化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遗产保护为例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论述对待传统文化的基本看法。</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划分语段的论述层次主要依据有三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论述对象的变化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论述观点变化</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观点与材料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论述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。阅读第②段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有明显表达作者观点的句子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有些学者主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张文化要寻根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不能把根丢掉了。我很赞同这个观点。”这一观点针对的是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上文很多人“把自己的传统文化都抛弃掉了”而言的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这句话又是对“文化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会不会趋同呢”的解答。这样看来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第一层应当划到“都抛弃掉了”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指出</a:t>
            </a:r>
            <a:r>
              <a:rPr lang="en-US" altLang="zh-CN" sz="2607" kern="0" dirty="0" smtClean="0">
                <a:solidFill>
                  <a:srgbClr val="FF0000"/>
                </a:solidFill>
                <a:latin typeface="Times New Roman" pitchFamily="65" charset="-122"/>
                <a:ea typeface="宋体" pitchFamily="65" charset="-122"/>
              </a:rPr>
              <a:t>:</a:t>
            </a:r>
          </a:p>
          <a:p>
            <a:pPr eaLnBrk="0" latinLnBrk="1" hangingPunct="0">
              <a:lnSpc>
                <a:spcPct val="150000"/>
              </a:lnSpc>
            </a:pP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信息全球化后现实中存在的抛弃传统文化的现象(问题)。接下来表明作者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对这一现象的看法(观点),赞叹“文化寻根”,那么什么是“文化寻根”?后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面才具体阐述“要让现代人认识、接受我们的传统文化,但是也不一定要普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遍接受”。如果都用肯定来表达则为:认识、部分接受我们的传统文化。后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面“我们存在很多思想误区”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显然有一个“观点”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也就表明又是一个层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次。具体哪些“思想误区”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后面举出“非物质文化遗产”上的误区。举出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“误区”后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作者表明了自己的看法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两个“我觉得</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”都表达了作者的看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但后面一句话“但求不绝如缕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这是我对非物质文化遗产的基本看法”</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表明看法重点在第二个“我觉得</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语段的层次就比较清楚了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一层的要点也基本明确。</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8485" y="611957"/>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以中医在世界的影响大,说明我国文化软实力强;以中医传播为例,说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明我国在文化传播时有偏差(只重“艺”“术”不重“道”)。</a:t>
            </a:r>
            <a:endParaRPr lang="zh-CN" altLang="en-US" dirty="0">
              <a:solidFill>
                <a:srgbClr val="FF0000"/>
              </a:solidFill>
            </a:endParaRPr>
          </a:p>
        </p:txBody>
      </p:sp>
      <p:sp>
        <p:nvSpPr>
          <p:cNvPr id="3" name="TextBox 2"/>
          <p:cNvSpPr txBox="1"/>
          <p:nvPr/>
        </p:nvSpPr>
        <p:spPr>
          <a:xfrm>
            <a:off x="558485" y="1764074"/>
            <a:ext cx="11340000" cy="4682372"/>
          </a:xfrm>
          <a:prstGeom prst="rect">
            <a:avLst/>
          </a:prstGeom>
          <a:noFill/>
        </p:spPr>
        <p:txBody>
          <a:bodyPr wrap="square" lIns="0" tIns="0" rIns="0" bIns="0" rtlCol="0">
            <a:spAutoFit/>
          </a:bodyPr>
          <a:lstStyle/>
          <a:p>
            <a:pPr marL="0" indent="0" eaLnBrk="0" latinLnBrk="1" hangingPunct="0">
              <a:lnSpc>
                <a:spcPts val="4128"/>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论据为“中医文化”,首先要弄清③④段讲了哪些“中医文化”。阅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读第③段,很容易明白,主要讲“中医在世界上的影响力是很大的”,是针对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“对外文化交流”讲的,从第①②段可以明白,中医文化,是“传统文化”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“软实力”,那么,“影响大”,说明“实力强”,或者“传统文化影响大”。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阅读第④段开头,“中国其实有很强的文化软实力”,承上而来,下面用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“但”表转折,可见,第③段论述的观点就是“中国有很强的文化软实力”。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第④段“但”转折后表明“文化传播的时候只是从‘艺’和‘术’的层次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出发,没有从‘道’的文化层次去全面考虑”,说明我国文化传播中的问题: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重“艺”“术”,不重“道”。这是文化传播中的一种偏差。</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二、(2018通、扬、泰、徐、淮、宿、连三模)阅读下面的文章,完成问题。</a:t>
            </a:r>
            <a:r>
              <a:rPr dirty="0"/>
              <a:t/>
            </a:r>
            <a:br>
              <a:rPr dirty="0"/>
            </a:br>
            <a:r>
              <a:rPr lang="zh-CN" altLang="en-US" sz="2607" kern="0" dirty="0" smtClean="0">
                <a:solidFill>
                  <a:srgbClr val="000000"/>
                </a:solidFill>
                <a:latin typeface="Times New Roman" pitchFamily="65" charset="-122"/>
                <a:ea typeface="宋体" pitchFamily="65" charset="-122"/>
              </a:rPr>
              <a:t>(18分)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中国书法与建筑</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林语堂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①我们每天要目睹自己建造的房屋,在里面消磨掉大部分时光,糟糕的房屋会</a:t>
            </a:r>
            <a:r>
              <a:rPr dirty="0"/>
              <a:t/>
            </a:r>
            <a:br>
              <a:rPr dirty="0"/>
            </a:br>
            <a:r>
              <a:rPr lang="zh-CN" altLang="en-US" sz="2607" kern="0" dirty="0" smtClean="0">
                <a:solidFill>
                  <a:srgbClr val="000000"/>
                </a:solidFill>
                <a:latin typeface="Times New Roman" pitchFamily="65" charset="-122"/>
                <a:ea typeface="宋体" pitchFamily="65" charset="-122"/>
              </a:rPr>
              <a:t>限制我们的生活方式,于是,人们自然就有美化这些房屋的要求。问题是怎样</a:t>
            </a:r>
            <a:r>
              <a:rPr dirty="0"/>
              <a:t/>
            </a:r>
            <a:br>
              <a:rPr dirty="0"/>
            </a:br>
            <a:r>
              <a:rPr lang="zh-CN" altLang="en-US" sz="2607" kern="0" dirty="0" smtClean="0">
                <a:solidFill>
                  <a:srgbClr val="000000"/>
                </a:solidFill>
                <a:latin typeface="Times New Roman" pitchFamily="65" charset="-122"/>
                <a:ea typeface="宋体" pitchFamily="65" charset="-122"/>
              </a:rPr>
              <a:t>让砖块灰浆有一定的寓意,表达一定的美,赋予它一种精神。就像欧洲大教堂</a:t>
            </a:r>
            <a:r>
              <a:rPr dirty="0"/>
              <a:t/>
            </a:r>
            <a:br>
              <a:rPr dirty="0"/>
            </a:br>
            <a:r>
              <a:rPr lang="zh-CN" altLang="en-US" sz="2607" kern="0" dirty="0" smtClean="0">
                <a:solidFill>
                  <a:srgbClr val="000000"/>
                </a:solidFill>
                <a:latin typeface="Times New Roman" pitchFamily="65" charset="-122"/>
                <a:ea typeface="宋体" pitchFamily="65" charset="-122"/>
              </a:rPr>
              <a:t>那样,用无声的语言向我们表达着一种巨大的美和崇高的精神。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②中国建筑的主要倾向是寻求与自然的和谐。中国建筑从梅花枝头获得了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831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灵感——首先变换到书法上的生动线条,而后变换到建筑的线条和形态之中。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③中国建筑甚至都受到中国书法的影响,这一点听起来似乎很难置信。这种</a:t>
            </a:r>
            <a:r>
              <a:rPr dirty="0"/>
              <a:t/>
            </a:r>
            <a:br>
              <a:rPr dirty="0"/>
            </a:br>
            <a:r>
              <a:rPr lang="zh-CN" altLang="en-US" sz="2607" kern="0" dirty="0" smtClean="0">
                <a:solidFill>
                  <a:srgbClr val="000000"/>
                </a:solidFill>
                <a:latin typeface="Times New Roman" pitchFamily="65" charset="-122"/>
                <a:ea typeface="宋体" pitchFamily="65" charset="-122"/>
              </a:rPr>
              <a:t>影响可见于构架的大胆应用,比如柱子和屋顶,厌恶直线、死线。而这一点在</a:t>
            </a:r>
            <a:r>
              <a:rPr dirty="0"/>
              <a:t/>
            </a:r>
            <a:br>
              <a:rPr dirty="0"/>
            </a:br>
            <a:r>
              <a:rPr lang="zh-CN" altLang="en-US" sz="2607" kern="0" dirty="0" smtClean="0">
                <a:solidFill>
                  <a:srgbClr val="000000"/>
                </a:solidFill>
                <a:latin typeface="Times New Roman" pitchFamily="65" charset="-122"/>
                <a:ea typeface="宋体" pitchFamily="65" charset="-122"/>
              </a:rPr>
              <a:t>倾斜屋顶的演变中显得更为明显。</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④间架结构或露或藏,与绘画中的“笔触”问题极为相似。在绘画中,轮廓线</a:t>
            </a:r>
            <a:r>
              <a:rPr dirty="0"/>
              <a:t/>
            </a:r>
            <a:br>
              <a:rPr dirty="0"/>
            </a:br>
            <a:r>
              <a:rPr lang="zh-CN" altLang="en-US" sz="2607" kern="0" dirty="0" smtClean="0">
                <a:solidFill>
                  <a:srgbClr val="000000"/>
                </a:solidFill>
                <a:latin typeface="Times New Roman" pitchFamily="65" charset="-122"/>
                <a:ea typeface="宋体" pitchFamily="65" charset="-122"/>
              </a:rPr>
              <a:t>并不仅仅是用来标志事物的模样和外形,而且表达了本身的大胆与自由。而</a:t>
            </a:r>
            <a:r>
              <a:rPr dirty="0"/>
              <a:t/>
            </a:r>
            <a:br>
              <a:rPr dirty="0"/>
            </a:br>
            <a:r>
              <a:rPr lang="zh-CN" altLang="en-US" sz="2607" kern="0" dirty="0" smtClean="0">
                <a:solidFill>
                  <a:srgbClr val="000000"/>
                </a:solidFill>
                <a:latin typeface="Times New Roman" pitchFamily="65" charset="-122"/>
                <a:ea typeface="宋体" pitchFamily="65" charset="-122"/>
              </a:rPr>
              <a:t>在中国建筑中,木质框架总是显露在房屋的墙壁后面,而且大梁和小椽在屋内</a:t>
            </a:r>
            <a:r>
              <a:rPr dirty="0"/>
              <a:t/>
            </a:r>
            <a:br>
              <a:rPr dirty="0"/>
            </a:br>
            <a:r>
              <a:rPr lang="zh-CN" altLang="en-US" sz="2607" kern="0" dirty="0" smtClean="0">
                <a:solidFill>
                  <a:srgbClr val="000000"/>
                </a:solidFill>
                <a:latin typeface="Times New Roman" pitchFamily="65" charset="-122"/>
                <a:ea typeface="宋体" pitchFamily="65" charset="-122"/>
              </a:rPr>
              <a:t>屋外总可以看到。</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⑤这都起因于一条著名的书法原则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即“间架”。一个字的诸多笔画之中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a:t>
            </a:r>
            <a:r>
              <a:rPr lang="zh-CN" altLang="en-US" dirty="0" smtClean="0">
                <a:solidFill>
                  <a:prstClr val="black"/>
                </a:solidFill>
              </a:rPr>
              <a:t/>
            </a:r>
            <a:br>
              <a:rPr lang="zh-CN" altLang="en-US" dirty="0" smtClean="0">
                <a:solidFill>
                  <a:prstClr val="black"/>
                </a:solidFill>
              </a:rPr>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们总是选择一个主要的横笔或竖笔,或一个封口的方框,为其余笔画提供一个</a:t>
            </a:r>
            <a:r>
              <a:rPr dirty="0"/>
              <a:t/>
            </a:r>
            <a:br>
              <a:rPr dirty="0"/>
            </a:br>
            <a:r>
              <a:rPr lang="zh-CN" altLang="en-US" sz="2607" kern="0" dirty="0" smtClean="0">
                <a:solidFill>
                  <a:srgbClr val="000000"/>
                </a:solidFill>
                <a:latin typeface="Times New Roman" pitchFamily="65" charset="-122"/>
                <a:ea typeface="宋体" pitchFamily="65" charset="-122"/>
              </a:rPr>
              <a:t>依靠。有了这个主要笔画作为依托,其余笔画就可以围绕在它周围,或由此发</a:t>
            </a:r>
            <a:r>
              <a:rPr dirty="0"/>
              <a:t/>
            </a:r>
            <a:br>
              <a:rPr dirty="0"/>
            </a:br>
            <a:r>
              <a:rPr lang="zh-CN" altLang="en-US" sz="2607" kern="0" dirty="0" smtClean="0">
                <a:solidFill>
                  <a:srgbClr val="000000"/>
                </a:solidFill>
                <a:latin typeface="Times New Roman" pitchFamily="65" charset="-122"/>
                <a:ea typeface="宋体" pitchFamily="65" charset="-122"/>
              </a:rPr>
              <a:t>散开去。即使在群体建筑的设计中,也有一个“轴线”原则,就像大部分中国</a:t>
            </a:r>
            <a:r>
              <a:rPr dirty="0"/>
              <a:t/>
            </a:r>
            <a:br>
              <a:rPr dirty="0"/>
            </a:br>
            <a:r>
              <a:rPr lang="zh-CN" altLang="en-US" sz="2607" kern="0" dirty="0" smtClean="0">
                <a:solidFill>
                  <a:srgbClr val="000000"/>
                </a:solidFill>
                <a:latin typeface="Times New Roman" pitchFamily="65" charset="-122"/>
                <a:ea typeface="宋体" pitchFamily="65" charset="-122"/>
              </a:rPr>
              <a:t>字里有轴线一样。</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⑥比笔直的中轴线原则或许更为重要的,是弧形、波浪形或不规则的线条与</a:t>
            </a:r>
            <a:r>
              <a:rPr dirty="0"/>
              <a:t/>
            </a:r>
            <a:br>
              <a:rPr dirty="0"/>
            </a:br>
            <a:r>
              <a:rPr lang="zh-CN" altLang="en-US" sz="2607" kern="0" dirty="0" smtClean="0">
                <a:solidFill>
                  <a:srgbClr val="000000"/>
                </a:solidFill>
                <a:latin typeface="Times New Roman" pitchFamily="65" charset="-122"/>
                <a:ea typeface="宋体" pitchFamily="65" charset="-122"/>
              </a:rPr>
              <a:t>直线相对应。这在中国式屋顶的构造上看得最为清楚。中国的每一座庙</a:t>
            </a:r>
            <a:r>
              <a:rPr dirty="0"/>
              <a:t/>
            </a:r>
            <a:br>
              <a:rPr dirty="0"/>
            </a:br>
            <a:r>
              <a:rPr lang="zh-CN" altLang="en-US" sz="2607" kern="0" dirty="0" smtClean="0">
                <a:solidFill>
                  <a:srgbClr val="000000"/>
                </a:solidFill>
                <a:latin typeface="Times New Roman" pitchFamily="65" charset="-122"/>
                <a:ea typeface="宋体" pitchFamily="65" charset="-122"/>
              </a:rPr>
              <a:t>宇、宫殿或宅第,在本质上总是由柱子的直线和屋顶的曲线组合对比而成。</a:t>
            </a:r>
            <a:r>
              <a:rPr dirty="0"/>
              <a:t/>
            </a:r>
            <a:br>
              <a:rPr dirty="0"/>
            </a:br>
            <a:r>
              <a:rPr lang="zh-CN" altLang="en-US" sz="2607" kern="0" dirty="0" smtClean="0">
                <a:solidFill>
                  <a:srgbClr val="000000"/>
                </a:solidFill>
                <a:latin typeface="Times New Roman" pitchFamily="65" charset="-122"/>
                <a:ea typeface="宋体" pitchFamily="65" charset="-122"/>
              </a:rPr>
              <a:t>屋顶本身也是由屋脊的直线和往下的斜线组合对比而成的。这要归功于我</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们的书法。书法先生教导我们说,要有一条主线,不管是横是直是斜,我们一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831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定要使这条主线与它周围的曲线相对比。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⑦倾斜的屋顶也许是中国建筑最为明显最无与伦比的特征。它与书法的关</a:t>
            </a:r>
            <a:r>
              <a:rPr dirty="0"/>
              <a:t/>
            </a:r>
            <a:br>
              <a:rPr dirty="0"/>
            </a:br>
            <a:r>
              <a:rPr lang="zh-CN" altLang="en-US" sz="2607" kern="0" dirty="0" smtClean="0">
                <a:solidFill>
                  <a:srgbClr val="000000"/>
                </a:solidFill>
                <a:latin typeface="Times New Roman" pitchFamily="65" charset="-122"/>
                <a:ea typeface="宋体" pitchFamily="65" charset="-122"/>
              </a:rPr>
              <a:t>系是显而易见的。没有一个懂得中国书法要旨的人会看不出美妙的曲线原</a:t>
            </a:r>
            <a:r>
              <a:rPr dirty="0"/>
              <a:t/>
            </a:r>
            <a:br>
              <a:rPr dirty="0"/>
            </a:br>
            <a:r>
              <a:rPr lang="zh-CN" altLang="en-US" sz="2607" kern="0" dirty="0" smtClean="0">
                <a:solidFill>
                  <a:srgbClr val="000000"/>
                </a:solidFill>
                <a:latin typeface="Times New Roman" pitchFamily="65" charset="-122"/>
                <a:ea typeface="宋体" pitchFamily="65" charset="-122"/>
              </a:rPr>
              <a:t>则。中国书法中,最大的困难是笔力,比如给一条完完全全笔直的线条注入力</a:t>
            </a:r>
            <a:r>
              <a:rPr dirty="0"/>
              <a:t/>
            </a:r>
            <a:br>
              <a:rPr dirty="0"/>
            </a:br>
            <a:r>
              <a:rPr lang="zh-CN" altLang="en-US" sz="2607" kern="0" dirty="0" smtClean="0">
                <a:solidFill>
                  <a:srgbClr val="000000"/>
                </a:solidFill>
                <a:latin typeface="Times New Roman" pitchFamily="65" charset="-122"/>
                <a:ea typeface="宋体" pitchFamily="65" charset="-122"/>
              </a:rPr>
              <a:t>量就十分困难。另一方面,稍稍向任何一方倾斜一点,即刻就会有一种紧张感。只要看一看汉字中象征屋顶的部首,看看它优美的曲线,就知道这并非空想。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a:t>
            </a:r>
            <a:r>
              <a:rPr lang="zh-CN" altLang="en-US" sz="2607" u="sng" kern="0" dirty="0" smtClean="0">
                <a:solidFill>
                  <a:srgbClr val="000000"/>
                </a:solidFill>
                <a:latin typeface="Times New Roman" pitchFamily="65" charset="-122"/>
                <a:ea typeface="宋体" pitchFamily="65" charset="-122"/>
              </a:rPr>
              <a:t>最好的建筑是这样的:我们居住其中,却感觉不到自然在哪里终了,艺术在哪</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里开始。</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（有删改）</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分析段落结构,如果段落有中心句,必须首先找准中心句。凡是先摆观点然后</a:t>
            </a:r>
            <a:r>
              <a:rPr dirty="0"/>
              <a:t/>
            </a:r>
            <a:br>
              <a:rPr dirty="0"/>
            </a:br>
            <a:r>
              <a:rPr lang="zh-CN" altLang="en-US" sz="2607" kern="0" dirty="0" smtClean="0">
                <a:solidFill>
                  <a:srgbClr val="000000"/>
                </a:solidFill>
                <a:latin typeface="Times New Roman" pitchFamily="65" charset="-122"/>
                <a:ea typeface="宋体" pitchFamily="65" charset="-122"/>
              </a:rPr>
              <a:t>分析论证,或者先摆情况后解释说明,或者先总说后分说之类的段落,第一层</a:t>
            </a:r>
            <a:r>
              <a:rPr dirty="0"/>
              <a:t/>
            </a:r>
            <a:br>
              <a:rPr dirty="0"/>
            </a:br>
            <a:r>
              <a:rPr lang="zh-CN" altLang="en-US" sz="2607" kern="0" dirty="0" smtClean="0">
                <a:solidFill>
                  <a:srgbClr val="000000"/>
                </a:solidFill>
                <a:latin typeface="Times New Roman" pitchFamily="65" charset="-122"/>
                <a:ea typeface="宋体" pitchFamily="65" charset="-122"/>
              </a:rPr>
              <a:t>都划在始发句与后续句之间。如上面第一大题,根据“我恍然发现”可知,这</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一句就是本段的中心句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由此向前都属于本段的第一层次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根据“或许我们可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以得出一个不算离谱的结论”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这一句是本段的结论句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其余部分就是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具体的分析论证内容。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.请简要概述文章第⑥段的论述层次。（</a:t>
            </a:r>
            <a:r>
              <a:rPr lang="en-US" altLang="zh-CN" sz="2607" kern="0" dirty="0" smtClean="0">
                <a:solidFill>
                  <a:srgbClr val="000000"/>
                </a:solidFill>
                <a:latin typeface="Times New Roman" pitchFamily="65" charset="-122"/>
                <a:ea typeface="宋体" pitchFamily="65" charset="-122"/>
              </a:rPr>
              <a:t>6</a:t>
            </a:r>
            <a:r>
              <a:rPr lang="zh-CN" altLang="en-US" sz="2607" kern="0" dirty="0" smtClean="0">
                <a:solidFill>
                  <a:srgbClr val="000000"/>
                </a:solidFill>
                <a:latin typeface="Times New Roman" pitchFamily="65" charset="-122"/>
                <a:ea typeface="宋体" pitchFamily="65" charset="-122"/>
              </a:rPr>
              <a:t>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.从文中看，中国书法中的线条对建筑的线条和形态产生了怎样的影响？</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Times New Roman" pitchFamily="65" charset="-122"/>
                <a:ea typeface="宋体" pitchFamily="65" charset="-122"/>
              </a:rPr>
              <a:t>6</a:t>
            </a:r>
            <a:r>
              <a:rPr lang="zh-CN" altLang="en-US" sz="2607" kern="0" dirty="0" smtClean="0">
                <a:solidFill>
                  <a:srgbClr val="000000"/>
                </a:solidFill>
                <a:latin typeface="Times New Roman" pitchFamily="65" charset="-122"/>
                <a:ea typeface="宋体" pitchFamily="65" charset="-122"/>
              </a:rPr>
              <a:t>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3.文末画线句子表达了作者怎样的看法?(6分)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首先,提出中国建筑更加注重曲线与直线相对应的观点;其次,举例分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析这种对应是如何运用的;最后,强调中国书法对中国建筑的影响。</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概括段落内部论证层次的基本方法是首先划分句群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切分层次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出每一个句群内的关键句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最后逐层概括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形成答案。本段以句号为单位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共</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六句话。首句是观点句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提出中国建筑更加注重曲线与直线相对应的观点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二至四句是举例论证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分析了这种对应是如何运用的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最后两句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强调中国书</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法对中国建筑的影响。</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①中国书法中的主笔特征促成了中国建筑中“轴线”原则的产生;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②中国书法中直线与曲线对比的特征影响了中国建筑中曲线与直线相对应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的特征的形成;③中国书法中的曲线原则影响了中国建筑中倾斜的屋顶特征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的形成。</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首先圈定答题区间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然后筛选关键信息加以整合。根据第⑤段可以概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括出中国书法中的主笔特征促成了中国建筑中“轴线”原则的产生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⑥段可以概括出中国书法中直线与曲线对比的特征影响了中国建筑中曲线</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与直线相对应的特征的形成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根据第⑦段可以概括出中国书法中的曲线原则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影响了中国建筑中倾斜的屋顶特征的形成。</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①建筑应崇尚自然,与自然和谐;②建筑应没有雕琢的痕迹;③建筑的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最高境界是建筑、自然、艺术三者高度融合。</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概括作者的观点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首先整体感知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纵观全文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宏观把握文本主要观点和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作者的基本思想倾向。然后再抓关键句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结合材料予以分析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根据第②段的首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句“中国建筑的主要倾向是寻求与自然的和谐”可概括出建筑应崇尚自然</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与自然和谐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第③段“这种影响可见于构架的大胆应用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比如柱子和屋顶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恶直线、死线。而这一点在倾斜屋顶的演变中显得更为明显”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第④段“而</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在中国建筑中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木质框架总是显露在房屋的墙壁后面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而且大梁和小椽在屋内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屋外总可以看到”可概括出建筑应没有雕琢的痕迹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第⑧段“最好的建筑是</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8228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这样的:我们居住其中,却感觉不到自然在哪里终了,艺术在哪里开始”可概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括出建筑的最高境界是建筑、自然、艺术三者高度融合。概括作者观点,要</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用陈述句式,注意正面肯定作答,力求简洁。</a:t>
            </a:r>
            <a:endParaRPr lang="zh-CN" altLang="en-US" sz="2800" dirty="0" smtClean="0">
              <a:solidFill>
                <a:srgbClr val="FF0000"/>
              </a:solidFill>
            </a:endParaRPr>
          </a:p>
          <a:p>
            <a:pPr marL="0" indent="0" eaLnBrk="0" latinLnBrk="1" hangingPunct="0">
              <a:lnSpc>
                <a:spcPct val="150000"/>
              </a:lnSpc>
              <a:spcBef>
                <a:spcPts val="0"/>
              </a:spcBef>
              <a:buNone/>
            </a:pP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三、(2018第三次全国大联考江苏卷)阅读下面的作品,完成问题。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非法艺术社团何以有市场?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最近,民政部在其网站曝光了一批涉嫌非法艺术类社会组织,为帮助普通百姓</a:t>
            </a:r>
            <a:r>
              <a:rPr dirty="0"/>
              <a:t/>
            </a:r>
            <a:br>
              <a:rPr dirty="0"/>
            </a:br>
            <a:r>
              <a:rPr lang="zh-CN" altLang="en-US" sz="2607" kern="0" dirty="0" smtClean="0">
                <a:solidFill>
                  <a:srgbClr val="000000"/>
                </a:solidFill>
                <a:latin typeface="Times New Roman" pitchFamily="65" charset="-122"/>
                <a:ea typeface="宋体" pitchFamily="65" charset="-122"/>
              </a:rPr>
              <a:t>鉴别艺术团体、艺术家和艺术品的真伪高下做了一件好事。但是对于这一</a:t>
            </a:r>
            <a:r>
              <a:rPr dirty="0"/>
              <a:t/>
            </a:r>
            <a:br>
              <a:rPr dirty="0"/>
            </a:br>
            <a:r>
              <a:rPr lang="zh-CN" altLang="en-US" sz="2607" kern="0" dirty="0" smtClean="0">
                <a:solidFill>
                  <a:srgbClr val="000000"/>
                </a:solidFill>
                <a:latin typeface="Times New Roman" pitchFamily="65" charset="-122"/>
                <a:ea typeface="宋体" pitchFamily="65" charset="-122"/>
              </a:rPr>
              <a:t>举措的积极效果,也不宜作太过乐观的估价。不少非法社团虽然被曝光了,他</a:t>
            </a:r>
            <a:r>
              <a:rPr dirty="0"/>
              <a:t/>
            </a:r>
            <a:br>
              <a:rPr dirty="0"/>
            </a:br>
            <a:r>
              <a:rPr lang="zh-CN" altLang="en-US" sz="2607" kern="0" dirty="0" smtClean="0">
                <a:solidFill>
                  <a:srgbClr val="000000"/>
                </a:solidFill>
                <a:latin typeface="Times New Roman" pitchFamily="65" charset="-122"/>
                <a:ea typeface="宋体" pitchFamily="65" charset="-122"/>
              </a:rPr>
              <a:t>们的办公场所也可能被同步取缔,但是以非法社团为平台蒙人骗财的社会基</a:t>
            </a:r>
            <a:r>
              <a:rPr dirty="0"/>
              <a:t/>
            </a:r>
            <a:br>
              <a:rPr dirty="0"/>
            </a:br>
            <a:r>
              <a:rPr lang="zh-CN" altLang="en-US" sz="2607" kern="0" dirty="0" smtClean="0">
                <a:solidFill>
                  <a:srgbClr val="000000"/>
                </a:solidFill>
                <a:latin typeface="Times New Roman" pitchFamily="65" charset="-122"/>
                <a:ea typeface="宋体" pitchFamily="65" charset="-122"/>
              </a:rPr>
              <a:t>础和机制并没有受到多大的触动,非法敛财利益链的运作也不可能就此停顿</a:t>
            </a:r>
            <a:r>
              <a:rPr dirty="0"/>
              <a:t/>
            </a:r>
            <a:br>
              <a:rPr dirty="0"/>
            </a:br>
            <a:r>
              <a:rPr lang="zh-CN" altLang="en-US" sz="2607" kern="0" dirty="0" smtClean="0">
                <a:solidFill>
                  <a:srgbClr val="000000"/>
                </a:solidFill>
                <a:latin typeface="Times New Roman" pitchFamily="65" charset="-122"/>
                <a:ea typeface="宋体" pitchFamily="65" charset="-122"/>
              </a:rPr>
              <a:t>下来,因此“打假”的脚步不能停止。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那些借助非法艺术社团混世敛财的江湖人物,差不多每人都有一个画家、书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法家的招牌,有一堆“会长”“院长”“理事长”之类的头衔,而且一般都能</a:t>
            </a:r>
            <a:r>
              <a:t/>
            </a:r>
            <a:br/>
            <a:r>
              <a:rPr lang="zh-CN" altLang="en-US" sz="2607" kern="0" dirty="0" smtClean="0">
                <a:solidFill>
                  <a:srgbClr val="000000"/>
                </a:solidFill>
                <a:latin typeface="Times New Roman" pitchFamily="65" charset="-122"/>
                <a:ea typeface="宋体" pitchFamily="65" charset="-122"/>
              </a:rPr>
              <a:t>挥舞三尺狼毫在巨幅宣纸上手舞足蹈地比划几下。进行类似的“表演性”</a:t>
            </a:r>
            <a:r>
              <a:t/>
            </a:r>
            <a:br/>
            <a:r>
              <a:rPr lang="zh-CN" altLang="en-US" sz="2607" kern="0" dirty="0" smtClean="0">
                <a:solidFill>
                  <a:srgbClr val="000000"/>
                </a:solidFill>
                <a:latin typeface="Times New Roman" pitchFamily="65" charset="-122"/>
                <a:ea typeface="宋体" pitchFamily="65" charset="-122"/>
              </a:rPr>
              <a:t>创作时,往往还有过气名人、退休官员站台,有美女靓哥主持。他们的“艺</a:t>
            </a:r>
            <a:r>
              <a:t/>
            </a:r>
            <a:br/>
            <a:r>
              <a:rPr lang="zh-CN" altLang="en-US" sz="2607" kern="0" dirty="0" smtClean="0">
                <a:solidFill>
                  <a:srgbClr val="000000"/>
                </a:solidFill>
                <a:latin typeface="Times New Roman" pitchFamily="65" charset="-122"/>
                <a:ea typeface="宋体" pitchFamily="65" charset="-122"/>
              </a:rPr>
              <a:t>术”实践活动,本质上虽然是鱼目混珠、挂羊头卖狗肉的江湖行为,做人没操</a:t>
            </a:r>
            <a:r>
              <a:t/>
            </a:r>
            <a:br/>
            <a:r>
              <a:rPr lang="zh-CN" altLang="en-US" sz="2607" kern="0" dirty="0" smtClean="0">
                <a:solidFill>
                  <a:srgbClr val="000000"/>
                </a:solidFill>
                <a:latin typeface="Times New Roman" pitchFamily="65" charset="-122"/>
                <a:ea typeface="宋体" pitchFamily="65" charset="-122"/>
              </a:rPr>
              <a:t>守,行为没底线,哄人没商量,但因为有了这样一种高大上的精致包装,感觉上</a:t>
            </a:r>
            <a:r>
              <a:t/>
            </a:r>
            <a:br/>
            <a:r>
              <a:rPr lang="zh-CN" altLang="en-US" sz="2607" kern="0" dirty="0" smtClean="0">
                <a:solidFill>
                  <a:srgbClr val="000000"/>
                </a:solidFill>
                <a:latin typeface="Times New Roman" pitchFamily="65" charset="-122"/>
                <a:ea typeface="宋体" pitchFamily="65" charset="-122"/>
              </a:rPr>
              <a:t>却成了最主流的艺术事业、最高尚的公益行为,诱使大家以自愿购买的方式</a:t>
            </a:r>
            <a:r>
              <a:t/>
            </a:r>
            <a:br/>
            <a:r>
              <a:rPr lang="zh-CN" altLang="en-US" sz="2607" kern="0" dirty="0" smtClean="0">
                <a:solidFill>
                  <a:srgbClr val="000000"/>
                </a:solidFill>
                <a:latin typeface="Times New Roman" pitchFamily="65" charset="-122"/>
                <a:ea typeface="宋体" pitchFamily="65" charset="-122"/>
              </a:rPr>
              <a:t>大把敛财,他们也因此游走在合法与非法的边界线上。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即使被发现,大体上也只能像民政部门那样,在自己的网站上曝曝光,最多也</a:t>
            </a:r>
            <a:r>
              <a:t/>
            </a:r>
            <a:br/>
            <a:r>
              <a:rPr lang="zh-CN" altLang="en-US" sz="2607" kern="0" dirty="0" smtClean="0">
                <a:solidFill>
                  <a:srgbClr val="000000"/>
                </a:solidFill>
                <a:latin typeface="Times New Roman" pitchFamily="65" charset="-122"/>
                <a:ea typeface="宋体" pitchFamily="65" charset="-122"/>
              </a:rPr>
              <a:t>不过是协调当地的工商或公安将其办公地点查封了事。这样的代价对他们</a:t>
            </a:r>
            <a:endParaRPr lang="zh-CN" altLang="en-US"/>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来讲基本上相当于挠痒痒,稍微化化妆、变变脸,比如将牌子由“中国”改为</a:t>
            </a:r>
            <a:r>
              <a:rPr dirty="0"/>
              <a:t/>
            </a:r>
            <a:br>
              <a:rPr dirty="0"/>
            </a:br>
            <a:r>
              <a:rPr lang="zh-CN" altLang="en-US" sz="2607" kern="0" dirty="0" smtClean="0">
                <a:solidFill>
                  <a:srgbClr val="000000"/>
                </a:solidFill>
                <a:latin typeface="Times New Roman" pitchFamily="65" charset="-122"/>
                <a:ea typeface="宋体" pitchFamily="65" charset="-122"/>
              </a:rPr>
              <a:t>“中华”、“世界”改为“寰宇”,重新租间房子,很快就可重新开张。比起</a:t>
            </a:r>
            <a:r>
              <a:rPr dirty="0"/>
              <a:t/>
            </a:r>
            <a:br>
              <a:rPr dirty="0"/>
            </a:br>
            <a:r>
              <a:rPr lang="zh-CN" altLang="en-US" sz="2607" kern="0" dirty="0" smtClean="0">
                <a:solidFill>
                  <a:srgbClr val="000000"/>
                </a:solidFill>
                <a:latin typeface="Times New Roman" pitchFamily="65" charset="-122"/>
                <a:ea typeface="宋体" pitchFamily="65" charset="-122"/>
              </a:rPr>
              <a:t>其巨大的进项,诸如此类的一点儿代价,他们根本就不在意。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用美术作品装点生活,寻求愉悦的审美体验,是人类的天性。但在我们中国,</a:t>
            </a:r>
            <a:r>
              <a:rPr dirty="0"/>
              <a:t/>
            </a:r>
            <a:br>
              <a:rPr dirty="0"/>
            </a:br>
            <a:r>
              <a:rPr lang="zh-CN" altLang="en-US" sz="2607" kern="0" dirty="0" smtClean="0">
                <a:solidFill>
                  <a:srgbClr val="000000"/>
                </a:solidFill>
                <a:latin typeface="Times New Roman" pitchFamily="65" charset="-122"/>
                <a:ea typeface="宋体" pitchFamily="65" charset="-122"/>
              </a:rPr>
              <a:t>美术作品与百姓生活常常是绝缘的,一部国画书法的历史,基本上是极少数文</a:t>
            </a:r>
            <a:r>
              <a:rPr dirty="0"/>
              <a:t/>
            </a:r>
            <a:br>
              <a:rPr dirty="0"/>
            </a:br>
            <a:r>
              <a:rPr lang="zh-CN" altLang="en-US" sz="2607" kern="0" dirty="0" smtClean="0">
                <a:solidFill>
                  <a:srgbClr val="000000"/>
                </a:solidFill>
                <a:latin typeface="Times New Roman" pitchFamily="65" charset="-122"/>
                <a:ea typeface="宋体" pitchFamily="65" charset="-122"/>
              </a:rPr>
              <a:t>人自娱自乐的历史;从西方引进的绘画,离百姓的日常生活更为遥远。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美术作品在象牙塔尖上长期的封闭式循环,导致了普通百姓艺术鉴赏能力和</a:t>
            </a:r>
            <a:r>
              <a:rPr dirty="0"/>
              <a:t/>
            </a:r>
            <a:br>
              <a:rPr dirty="0"/>
            </a:br>
            <a:r>
              <a:rPr lang="zh-CN" altLang="en-US" sz="2607" kern="0" dirty="0" smtClean="0">
                <a:solidFill>
                  <a:srgbClr val="000000"/>
                </a:solidFill>
                <a:latin typeface="Times New Roman" pitchFamily="65" charset="-122"/>
                <a:ea typeface="宋体" pitchFamily="65" charset="-122"/>
              </a:rPr>
              <a:t>品位的限制,他们对艺术品的欣赏趣味大都停留在“色彩艳丽、脸蛋儿漂</a:t>
            </a:r>
            <a:r>
              <a:rPr dirty="0"/>
              <a:t/>
            </a:r>
            <a:br>
              <a:rPr dirty="0"/>
            </a:br>
            <a:r>
              <a:rPr lang="zh-CN" altLang="en-US" sz="2607" kern="0" dirty="0" smtClean="0">
                <a:solidFill>
                  <a:srgbClr val="000000"/>
                </a:solidFill>
                <a:latin typeface="Times New Roman" pitchFamily="65" charset="-122"/>
                <a:ea typeface="宋体" pitchFamily="65" charset="-122"/>
              </a:rPr>
              <a:t>亮”的层面上。在这种情况下,对艺术品档次品位的鉴赏评价,就只能转化为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对作者身份地位的评判认定了,谁的“官衔”高、牌子响、名气大,谁的作品</a:t>
            </a:r>
            <a:r>
              <a:t/>
            </a:r>
            <a:br/>
            <a:r>
              <a:rPr lang="zh-CN" altLang="en-US" sz="2607" kern="0" dirty="0" smtClean="0">
                <a:solidFill>
                  <a:srgbClr val="000000"/>
                </a:solidFill>
                <a:latin typeface="Times New Roman" pitchFamily="65" charset="-122"/>
                <a:ea typeface="宋体" pitchFamily="65" charset="-122"/>
              </a:rPr>
              <a:t>自然就好。这种审美观表现在市场行情上,就导致了“主席”作品的价码必</a:t>
            </a:r>
            <a:r>
              <a:t/>
            </a:r>
            <a:br/>
            <a:r>
              <a:rPr lang="zh-CN" altLang="en-US" sz="2607" kern="0" dirty="0" smtClean="0">
                <a:solidFill>
                  <a:srgbClr val="000000"/>
                </a:solidFill>
                <a:latin typeface="Times New Roman" pitchFamily="65" charset="-122"/>
                <a:ea typeface="宋体" pitchFamily="65" charset="-122"/>
              </a:rPr>
              <a:t>然高于“副主席”,“副主席”的又高于“理事”,“理事”的则高于“会</a:t>
            </a:r>
            <a:r>
              <a:t/>
            </a:r>
            <a:br/>
            <a:r>
              <a:rPr lang="zh-CN" altLang="en-US" sz="2607" kern="0" dirty="0" smtClean="0">
                <a:solidFill>
                  <a:srgbClr val="000000"/>
                </a:solidFill>
                <a:latin typeface="Times New Roman" pitchFamily="65" charset="-122"/>
                <a:ea typeface="宋体" pitchFamily="65" charset="-122"/>
              </a:rPr>
              <a:t>员”。假如你连个“会员”也不是,哪怕你作品的艺术功力超越齐白石,高过</a:t>
            </a:r>
            <a:r>
              <a:t/>
            </a:r>
            <a:br/>
            <a:r>
              <a:rPr lang="zh-CN" altLang="en-US" sz="2607" kern="0" dirty="0" smtClean="0">
                <a:solidFill>
                  <a:srgbClr val="000000"/>
                </a:solidFill>
                <a:latin typeface="Times New Roman" pitchFamily="65" charset="-122"/>
                <a:ea typeface="宋体" pitchFamily="65" charset="-122"/>
              </a:rPr>
              <a:t>毕加索,肯定也无人问津,十有八九会被当作废纸一扔了事。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以创作者的名头判定作品的高下,这种扭曲的价值观不仅伤害了优秀艺术家,</a:t>
            </a:r>
            <a:r>
              <a:t/>
            </a:r>
            <a:br/>
            <a:r>
              <a:rPr lang="zh-CN" altLang="en-US" sz="2607" kern="0" dirty="0" smtClean="0">
                <a:solidFill>
                  <a:srgbClr val="000000"/>
                </a:solidFill>
                <a:latin typeface="Times New Roman" pitchFamily="65" charset="-122"/>
                <a:ea typeface="宋体" pitchFamily="65" charset="-122"/>
              </a:rPr>
              <a:t>摧毁了他们的清高和矜持,更为许多虚假“艺术”的登堂入室、呼风唤雨提</a:t>
            </a:r>
            <a:r>
              <a:t/>
            </a:r>
            <a:br/>
            <a:r>
              <a:rPr lang="zh-CN" altLang="en-US" sz="2607" kern="0" dirty="0" smtClean="0">
                <a:solidFill>
                  <a:srgbClr val="000000"/>
                </a:solidFill>
                <a:latin typeface="Times New Roman" pitchFamily="65" charset="-122"/>
                <a:ea typeface="宋体" pitchFamily="65" charset="-122"/>
              </a:rPr>
              <a:t>供了机会。“劣币驱逐良币”的经济学规律就是这样渗入艺术界的,名头大</a:t>
            </a:r>
            <a:r>
              <a:t/>
            </a:r>
            <a:br/>
            <a:r>
              <a:rPr lang="zh-CN" altLang="en-US" sz="2607" kern="0" dirty="0" smtClean="0">
                <a:solidFill>
                  <a:srgbClr val="000000"/>
                </a:solidFill>
                <a:latin typeface="Times New Roman" pitchFamily="65" charset="-122"/>
                <a:ea typeface="宋体" pitchFamily="65" charset="-122"/>
              </a:rPr>
              <a:t>得吓人的非法社团就是这样不断问世的。</a:t>
            </a:r>
            <a:endParaRPr lang="zh-CN" altLang="en-US"/>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大众审美观的培育不可能一蹴而就,它的成形和提升可以说是一个相当漫长</a:t>
            </a:r>
            <a:r>
              <a:rPr dirty="0"/>
              <a:t/>
            </a:r>
            <a:br>
              <a:rPr dirty="0"/>
            </a:br>
            <a:r>
              <a:rPr lang="zh-CN" altLang="en-US" sz="2607" kern="0" dirty="0" smtClean="0">
                <a:solidFill>
                  <a:srgbClr val="000000"/>
                </a:solidFill>
                <a:latin typeface="Times New Roman" pitchFamily="65" charset="-122"/>
                <a:ea typeface="宋体" pitchFamily="65" charset="-122"/>
              </a:rPr>
              <a:t>的过程。有什么样的消费者,就有什么样的供给者,艺术品市场的这种现状,</a:t>
            </a:r>
            <a:r>
              <a:rPr dirty="0"/>
              <a:t/>
            </a:r>
            <a:br>
              <a:rPr dirty="0"/>
            </a:br>
            <a:r>
              <a:rPr lang="zh-CN" altLang="en-US" sz="2607" kern="0" dirty="0" smtClean="0">
                <a:solidFill>
                  <a:srgbClr val="000000"/>
                </a:solidFill>
                <a:latin typeface="Times New Roman" pitchFamily="65" charset="-122"/>
                <a:ea typeface="宋体" pitchFamily="65" charset="-122"/>
              </a:rPr>
              <a:t>就使书画界在一个相当长的时期内的分化、江湖化、劣质化成为一种难以</a:t>
            </a:r>
            <a:r>
              <a:rPr dirty="0"/>
              <a:t/>
            </a:r>
            <a:br>
              <a:rPr dirty="0"/>
            </a:br>
            <a:r>
              <a:rPr lang="zh-CN" altLang="en-US" sz="2607" kern="0" dirty="0" smtClean="0">
                <a:solidFill>
                  <a:srgbClr val="000000"/>
                </a:solidFill>
                <a:latin typeface="Times New Roman" pitchFamily="65" charset="-122"/>
                <a:ea typeface="宋体" pitchFamily="65" charset="-122"/>
              </a:rPr>
              <a:t>避免的现实;不会写字的书法家、不会画画的艺术家纷纷登场,与真正的艺术</a:t>
            </a:r>
            <a:r>
              <a:rPr dirty="0"/>
              <a:t/>
            </a:r>
            <a:br>
              <a:rPr dirty="0"/>
            </a:br>
            <a:r>
              <a:rPr lang="zh-CN" altLang="en-US" sz="2607" kern="0" dirty="0" smtClean="0">
                <a:solidFill>
                  <a:srgbClr val="000000"/>
                </a:solidFill>
                <a:latin typeface="Times New Roman" pitchFamily="65" charset="-122"/>
                <a:ea typeface="宋体" pitchFamily="65" charset="-122"/>
              </a:rPr>
              <a:t>家展开胜算更大的竞争,也就成为一定历史时期内的常态。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不得不说,民政部门的打假很有必要,它能缩短解决问题的进程,推动普通百</a:t>
            </a:r>
            <a:r>
              <a:rPr dirty="0"/>
              <a:t/>
            </a:r>
            <a:br>
              <a:rPr dirty="0"/>
            </a:br>
            <a:r>
              <a:rPr lang="zh-CN" altLang="en-US" sz="2607" kern="0" dirty="0" smtClean="0">
                <a:solidFill>
                  <a:srgbClr val="000000"/>
                </a:solidFill>
                <a:latin typeface="Times New Roman" pitchFamily="65" charset="-122"/>
                <a:ea typeface="宋体" pitchFamily="65" charset="-122"/>
              </a:rPr>
              <a:t>姓的审美观尽快成长与成熟起来。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(选自《美术报》,有删改)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请简要归纳本文的论述层次。</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首先肯定民政部曝光非法艺术社团的行为,并提出对艺术社团“打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假”的脚步不能停止;然后阐述要继续对艺术社团“打假”的原因;接着论述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非法艺术社团的危害;最后强调民政部对艺术社团“打假”的意义。</a:t>
            </a:r>
            <a:endParaRPr lang="zh-CN" altLang="en-US" dirty="0">
              <a:solidFill>
                <a:srgbClr val="FF0000"/>
              </a:solidFill>
            </a:endParaRPr>
          </a:p>
        </p:txBody>
      </p:sp>
      <p:sp>
        <p:nvSpPr>
          <p:cNvPr id="3" name="TextBox 2"/>
          <p:cNvSpPr txBox="1"/>
          <p:nvPr/>
        </p:nvSpPr>
        <p:spPr>
          <a:xfrm>
            <a:off x="521221" y="2628181"/>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   解答本题,要把握论述类文本的大体思路,即提出问题—分析问题—解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决问题;再结合文意进行概括。答题时要注意使用术语,比如“首先”“其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次”“再次”“最后”等。先整体阅读文本,归纳段意,然后分层。第1段开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头先肯定了民政部曝光非法艺术社团的行为,结尾又强调了“打假”的脚步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不能停止;第2—5段从不同方面具体分析“打假”的原因;第6—7段论述非法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艺术社团的危害;最后一段说明民政部门“打假”的意义。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提分攻略一　理清层次,分清主次,突破论证思路题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65237" y="2231509"/>
          <a:ext cx="9766400" cy="4069080"/>
        </p:xfrm>
        <a:graphic>
          <a:graphicData uri="http://schemas.openxmlformats.org/drawingml/2006/table">
            <a:tbl>
              <a:tblPr/>
              <a:tblGrid>
                <a:gridCol w="629293"/>
                <a:gridCol w="1512168"/>
                <a:gridCol w="3456384"/>
                <a:gridCol w="1872208"/>
                <a:gridCol w="2296347"/>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规律总结</a:t>
                      </a:r>
                    </a:p>
                  </a:txBody>
                  <a:tcPr marL="45720" marR="45720"/>
                </a:tc>
              </a:tr>
              <a:tr h="38063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2017</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《从脸谱说起》</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(叶秀山)</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18.请简要归纳文章第四段的论述层次。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段落论述层次</a:t>
                      </a:r>
                    </a:p>
                  </a:txBody>
                  <a:tcPr marL="45720" marR="45720"/>
                </a:tc>
                <a:tc rowSpan="5">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①理清论证思路是阅读论述类文本的首要任务,也是江苏</a:t>
                      </a:r>
                      <a:r>
                        <a:rPr sz="1400" dirty="0"/>
                        <a:t/>
                      </a:r>
                      <a:br>
                        <a:rPr sz="1400" dirty="0"/>
                      </a:br>
                      <a:r>
                        <a:rPr lang="zh-CN" altLang="en-US" sz="1400" kern="0" dirty="0" smtClean="0">
                          <a:solidFill>
                            <a:srgbClr val="000000"/>
                          </a:solidFill>
                          <a:latin typeface="Times New Roman" pitchFamily="65" charset="-122"/>
                          <a:ea typeface="宋体" pitchFamily="65" charset="-122"/>
                        </a:rPr>
                        <a:t>卷的重要考点。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②全文论述思路考查和段落论述层次考查兼顾,以段落论</a:t>
                      </a:r>
                      <a:r>
                        <a:rPr sz="1400" dirty="0"/>
                        <a:t/>
                      </a:r>
                      <a:br>
                        <a:rPr sz="1400" dirty="0"/>
                      </a:br>
                      <a:r>
                        <a:rPr lang="zh-CN" altLang="en-US" sz="1400" kern="0" dirty="0" smtClean="0">
                          <a:solidFill>
                            <a:srgbClr val="000000"/>
                          </a:solidFill>
                          <a:latin typeface="Times New Roman" pitchFamily="65" charset="-122"/>
                          <a:ea typeface="宋体" pitchFamily="65" charset="-122"/>
                        </a:rPr>
                        <a:t>述层次考查为主。</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《成人不自在》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(郭英德)</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17.请简要分析本文的论述层次。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全文论述思路</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《罗丹的雕刻》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(熊秉明)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16.请简要概述第一段的论述层次。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段落论述层次</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《乾坤草亭》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(朱良志)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17.请简要分析文章第四段的论述层次。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段落论述层次</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《笑的价值》</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[(英)伍尔芙]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16.请简要分析文章第三段的论述层次。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段落论述层次</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四、(2018第一次全国大联考江苏卷)阅读下面的作品,完成问题。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清明时节说“清明”</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汪金友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《淮南子·天文训》载:“春分后十五日,斗指乙,则清明风至。”按《岁时百</a:t>
            </a:r>
            <a:r>
              <a:rPr dirty="0"/>
              <a:t/>
            </a:r>
            <a:br>
              <a:rPr dirty="0"/>
            </a:br>
            <a:r>
              <a:rPr lang="zh-CN" altLang="en-US" sz="2607" kern="0" dirty="0" smtClean="0">
                <a:solidFill>
                  <a:srgbClr val="000000"/>
                </a:solidFill>
                <a:latin typeface="Times New Roman" pitchFamily="65" charset="-122"/>
                <a:ea typeface="宋体" pitchFamily="65" charset="-122"/>
              </a:rPr>
              <a:t>问》的说法:“万物生长此时,皆清洁而明净,故谓之清明。”宋代陈元靓在</a:t>
            </a:r>
            <a:r>
              <a:rPr dirty="0"/>
              <a:t/>
            </a:r>
            <a:br>
              <a:rPr dirty="0"/>
            </a:br>
            <a:r>
              <a:rPr lang="zh-CN" altLang="en-US" sz="2607" kern="0" dirty="0" smtClean="0">
                <a:solidFill>
                  <a:srgbClr val="000000"/>
                </a:solidFill>
                <a:latin typeface="Times New Roman" pitchFamily="65" charset="-122"/>
                <a:ea typeface="宋体" pitchFamily="65" charset="-122"/>
              </a:rPr>
              <a:t>《岁时广记》中也讲:“清明者,谓物生清净明洁。”“清”代表着“纯洁”</a:t>
            </a:r>
            <a:r>
              <a:rPr dirty="0"/>
              <a:t/>
            </a:r>
            <a:br>
              <a:rPr dirty="0"/>
            </a:br>
            <a:r>
              <a:rPr lang="zh-CN" altLang="en-US" sz="2607" kern="0" dirty="0" smtClean="0">
                <a:solidFill>
                  <a:srgbClr val="000000"/>
                </a:solidFill>
                <a:latin typeface="Times New Roman" pitchFamily="65" charset="-122"/>
                <a:ea typeface="宋体" pitchFamily="65" charset="-122"/>
              </a:rPr>
              <a:t>和“安静”,“明”意为“光亮”和“清楚”。所以自然界的“清明”,预示</a:t>
            </a:r>
            <a:r>
              <a:rPr dirty="0"/>
              <a:t/>
            </a:r>
            <a:br>
              <a:rPr dirty="0"/>
            </a:br>
            <a:r>
              <a:rPr lang="zh-CN" altLang="en-US" sz="2607" kern="0" dirty="0" smtClean="0">
                <a:solidFill>
                  <a:srgbClr val="000000"/>
                </a:solidFill>
                <a:latin typeface="Times New Roman" pitchFamily="65" charset="-122"/>
                <a:ea typeface="宋体" pitchFamily="65" charset="-122"/>
              </a:rPr>
              <a:t>着天清似水,地明如镜,春意盎然,气象万千。而政治语境中的“清明”,则象</a:t>
            </a:r>
            <a:r>
              <a:rPr dirty="0"/>
              <a:t/>
            </a:r>
            <a:br>
              <a:rPr dirty="0"/>
            </a:br>
            <a:r>
              <a:rPr lang="zh-CN" altLang="en-US" sz="2607" kern="0" dirty="0" smtClean="0">
                <a:solidFill>
                  <a:srgbClr val="000000"/>
                </a:solidFill>
                <a:latin typeface="Times New Roman" pitchFamily="65" charset="-122"/>
                <a:ea typeface="宋体" pitchFamily="65" charset="-122"/>
              </a:rPr>
              <a:t>征着条理、法度、透明和公正。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由此推想,我们每个人的社会生活,都需要四种“清明”。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其一需要自然环境的“清明”。谁都知道,“春宵一刻值千金,花有清香月有</a:t>
            </a:r>
            <a:r>
              <a:t/>
            </a:r>
            <a:br/>
            <a:r>
              <a:rPr lang="zh-CN" altLang="en-US" sz="2607" kern="0" dirty="0" smtClean="0">
                <a:solidFill>
                  <a:srgbClr val="000000"/>
                </a:solidFill>
                <a:latin typeface="Times New Roman" pitchFamily="65" charset="-122"/>
                <a:ea typeface="宋体" pitchFamily="65" charset="-122"/>
              </a:rPr>
              <a:t>阴”(宋·苏轼),“年来日日春光好,今日春光好更新”(唐·戴叔伦)。春是希望,</a:t>
            </a:r>
            <a:r>
              <a:t/>
            </a:r>
            <a:br/>
            <a:r>
              <a:rPr lang="zh-CN" altLang="en-US" sz="2607" kern="0" dirty="0" smtClean="0">
                <a:solidFill>
                  <a:srgbClr val="000000"/>
                </a:solidFill>
                <a:latin typeface="Times New Roman" pitchFamily="65" charset="-122"/>
                <a:ea typeface="宋体" pitchFamily="65" charset="-122"/>
              </a:rPr>
              <a:t>春是开始,春是大自然提供给每个人的一次均等的机会。但又有两件事,让人</a:t>
            </a:r>
            <a:r>
              <a:t/>
            </a:r>
            <a:br/>
            <a:r>
              <a:rPr lang="zh-CN" altLang="en-US" sz="2607" kern="0" dirty="0" smtClean="0">
                <a:solidFill>
                  <a:srgbClr val="000000"/>
                </a:solidFill>
                <a:latin typeface="Times New Roman" pitchFamily="65" charset="-122"/>
                <a:ea typeface="宋体" pitchFamily="65" charset="-122"/>
              </a:rPr>
              <a:t>很郁闷。一是春色无情容易去,当你还在“春眠不觉晓”时,它就会在你的熟</a:t>
            </a:r>
            <a:r>
              <a:t/>
            </a:r>
            <a:br/>
            <a:r>
              <a:rPr lang="zh-CN" altLang="en-US" sz="2607" kern="0" dirty="0" smtClean="0">
                <a:solidFill>
                  <a:srgbClr val="000000"/>
                </a:solidFill>
                <a:latin typeface="Times New Roman" pitchFamily="65" charset="-122"/>
                <a:ea typeface="宋体" pitchFamily="65" charset="-122"/>
              </a:rPr>
              <a:t>睡中溜走。二是大好的春光,常被那些雾霾、沙尘、浊气等搅浑,弄得天也不</a:t>
            </a:r>
            <a:r>
              <a:t/>
            </a:r>
            <a:br/>
            <a:r>
              <a:rPr lang="zh-CN" altLang="en-US" sz="2607" kern="0" dirty="0" smtClean="0">
                <a:solidFill>
                  <a:srgbClr val="000000"/>
                </a:solidFill>
                <a:latin typeface="Times New Roman" pitchFamily="65" charset="-122"/>
                <a:ea typeface="宋体" pitchFamily="65" charset="-122"/>
              </a:rPr>
              <a:t>清,地也不明。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其二需要时令节气的“清明”。如果没有清明节,我们怎么会那么准时地去</a:t>
            </a:r>
            <a:r>
              <a:t/>
            </a:r>
            <a:br/>
            <a:r>
              <a:rPr lang="zh-CN" altLang="en-US" sz="2607" kern="0" dirty="0" smtClean="0">
                <a:solidFill>
                  <a:srgbClr val="000000"/>
                </a:solidFill>
                <a:latin typeface="Times New Roman" pitchFamily="65" charset="-122"/>
                <a:ea typeface="宋体" pitchFamily="65" charset="-122"/>
              </a:rPr>
              <a:t>祭祀已故的亲人?而且每一次扫墓,都是一次心灵的洗涤。我们记住了人生</a:t>
            </a:r>
            <a:endParaRPr lang="zh-CN" altLang="en-US"/>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的短暂,体察了时间的残酷,更明白了“树欲静而风不止,子欲养而亲不待”</a:t>
            </a:r>
            <a:r>
              <a:t/>
            </a:r>
            <a:br/>
            <a:r>
              <a:rPr lang="zh-CN" altLang="en-US" sz="2607" kern="0" dirty="0" smtClean="0">
                <a:solidFill>
                  <a:srgbClr val="000000"/>
                </a:solidFill>
                <a:latin typeface="Times New Roman" pitchFamily="65" charset="-122"/>
                <a:ea typeface="宋体" pitchFamily="65" charset="-122"/>
              </a:rPr>
              <a:t>的自然规律,从而更加精心孝敬健在的老人。另一方面,“清明节”也在及时</a:t>
            </a:r>
            <a:r>
              <a:t/>
            </a:r>
            <a:br/>
            <a:r>
              <a:rPr lang="zh-CN" altLang="en-US" sz="2607" kern="0" dirty="0" smtClean="0">
                <a:solidFill>
                  <a:srgbClr val="000000"/>
                </a:solidFill>
                <a:latin typeface="Times New Roman" pitchFamily="65" charset="-122"/>
                <a:ea typeface="宋体" pitchFamily="65" charset="-122"/>
              </a:rPr>
              <a:t>地提醒人们,该种瓜的种瓜,该点豆的点豆,该采茶的采茶,该育秧的育秧。春</a:t>
            </a:r>
            <a:r>
              <a:t/>
            </a:r>
            <a:br/>
            <a:r>
              <a:rPr lang="zh-CN" altLang="en-US" sz="2607" kern="0" dirty="0" smtClean="0">
                <a:solidFill>
                  <a:srgbClr val="000000"/>
                </a:solidFill>
                <a:latin typeface="Times New Roman" pitchFamily="65" charset="-122"/>
                <a:ea typeface="宋体" pitchFamily="65" charset="-122"/>
              </a:rPr>
              <a:t>时耕种夏时耘,粒粒颗颗费力勤。</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其三需要社会政治的“清明”。介子推在临死的时候,给晋文公留了一首诗:</a:t>
            </a:r>
            <a:r>
              <a:t/>
            </a:r>
            <a:br/>
            <a:r>
              <a:rPr lang="zh-CN" altLang="en-US" sz="2607" kern="0" dirty="0" smtClean="0">
                <a:solidFill>
                  <a:srgbClr val="000000"/>
                </a:solidFill>
                <a:latin typeface="Times New Roman" pitchFamily="65" charset="-122"/>
                <a:ea typeface="宋体" pitchFamily="65" charset="-122"/>
              </a:rPr>
              <a:t>“割肉奉君尽丹心,但愿主公常清明。柳下作鬼终不见,强似伴君作谏臣。倘</a:t>
            </a:r>
            <a:r>
              <a:t/>
            </a:r>
            <a:br/>
            <a:r>
              <a:rPr lang="zh-CN" altLang="en-US" sz="2607" kern="0" dirty="0" smtClean="0">
                <a:solidFill>
                  <a:srgbClr val="000000"/>
                </a:solidFill>
                <a:latin typeface="Times New Roman" pitchFamily="65" charset="-122"/>
                <a:ea typeface="宋体" pitchFamily="65" charset="-122"/>
              </a:rPr>
              <a:t>若主公心有我,忆我之时常自省。臣在九泉心无愧,勤政清明复清明。”这个</a:t>
            </a:r>
            <a:r>
              <a:t/>
            </a:r>
            <a:br/>
            <a:r>
              <a:rPr lang="zh-CN" altLang="en-US" sz="2607" kern="0" dirty="0" smtClean="0">
                <a:solidFill>
                  <a:srgbClr val="000000"/>
                </a:solidFill>
                <a:latin typeface="Times New Roman" pitchFamily="65" charset="-122"/>
                <a:ea typeface="宋体" pitchFamily="65" charset="-122"/>
              </a:rPr>
              <a:t>晋文公,因为知恩不报,赏罚不明,成为“为政不清明”的典型。虽然晋文公</a:t>
            </a:r>
            <a:r>
              <a:t/>
            </a:r>
            <a:br/>
            <a:r>
              <a:rPr lang="zh-CN" altLang="en-US" sz="2607" kern="0" dirty="0" smtClean="0">
                <a:solidFill>
                  <a:srgbClr val="000000"/>
                </a:solidFill>
                <a:latin typeface="Times New Roman" pitchFamily="65" charset="-122"/>
                <a:ea typeface="宋体" pitchFamily="65" charset="-122"/>
              </a:rPr>
              <a:t>只是一时的疏忽,但却由此酿成了千古遗恨。人是这个世界上最敏感的动物,</a:t>
            </a:r>
            <a:endParaRPr lang="zh-CN" altLang="en-US"/>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“清明”不“清明”,谁都能感觉到。执政者如果不廉洁、不公正、不谨</a:t>
            </a:r>
            <a:r>
              <a:rPr dirty="0"/>
              <a:t/>
            </a:r>
            <a:br>
              <a:rPr dirty="0"/>
            </a:br>
            <a:r>
              <a:rPr lang="zh-CN" altLang="en-US" sz="2607" kern="0" dirty="0" smtClean="0">
                <a:solidFill>
                  <a:srgbClr val="000000"/>
                </a:solidFill>
                <a:latin typeface="Times New Roman" pitchFamily="65" charset="-122"/>
                <a:ea typeface="宋体" pitchFamily="65" charset="-122"/>
              </a:rPr>
              <a:t>慎、不自省,不仅会影响自己的声望,而且会影响社会的稳定。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其四需要人生境界的“清明”。介子推虽然劝别人“清明”,但自己却不够</a:t>
            </a:r>
            <a:r>
              <a:rPr dirty="0"/>
              <a:t/>
            </a:r>
            <a:br>
              <a:rPr dirty="0"/>
            </a:br>
            <a:r>
              <a:rPr lang="zh-CN" altLang="en-US" sz="2607" kern="0" dirty="0" smtClean="0">
                <a:solidFill>
                  <a:srgbClr val="000000"/>
                </a:solidFill>
                <a:latin typeface="Times New Roman" pitchFamily="65" charset="-122"/>
                <a:ea typeface="宋体" pitchFamily="65" charset="-122"/>
              </a:rPr>
              <a:t>“清明”。只因为没有得到封赏,就宁死再不见晋文公,而且连老母的命也一</a:t>
            </a:r>
            <a:r>
              <a:rPr dirty="0"/>
              <a:t/>
            </a:r>
            <a:br>
              <a:rPr dirty="0"/>
            </a:br>
            <a:r>
              <a:rPr lang="zh-CN" altLang="en-US" sz="2607" kern="0" dirty="0" smtClean="0">
                <a:solidFill>
                  <a:srgbClr val="000000"/>
                </a:solidFill>
                <a:latin typeface="Times New Roman" pitchFamily="65" charset="-122"/>
                <a:ea typeface="宋体" pitchFamily="65" charset="-122"/>
              </a:rPr>
              <a:t>起搭上,即便是“怀恩不遇”,至于吗?给别人机会,也等于给自己机会。古往</a:t>
            </a:r>
            <a:r>
              <a:rPr dirty="0"/>
              <a:t/>
            </a:r>
            <a:br>
              <a:rPr dirty="0"/>
            </a:br>
            <a:r>
              <a:rPr lang="zh-CN" altLang="en-US" sz="2607" kern="0" dirty="0" smtClean="0">
                <a:solidFill>
                  <a:srgbClr val="000000"/>
                </a:solidFill>
                <a:latin typeface="Times New Roman" pitchFamily="65" charset="-122"/>
                <a:ea typeface="宋体" pitchFamily="65" charset="-122"/>
              </a:rPr>
              <a:t>今来有很多人,都生活在这样的愤恨和抱怨之中。但他们忘了,抱怨天气的人</a:t>
            </a:r>
            <a:r>
              <a:rPr dirty="0"/>
              <a:t/>
            </a:r>
            <a:br>
              <a:rPr dirty="0"/>
            </a:br>
            <a:r>
              <a:rPr lang="zh-CN" altLang="en-US" sz="2607" kern="0" dirty="0" smtClean="0">
                <a:solidFill>
                  <a:srgbClr val="000000"/>
                </a:solidFill>
                <a:latin typeface="Times New Roman" pitchFamily="65" charset="-122"/>
                <a:ea typeface="宋体" pitchFamily="65" charset="-122"/>
              </a:rPr>
              <a:t>会心灰意冷,抱怨别人的人会身陷困境。抱怨越多,困难和阻力就越多。当你</a:t>
            </a:r>
            <a:r>
              <a:rPr dirty="0"/>
              <a:t/>
            </a:r>
            <a:br>
              <a:rPr dirty="0"/>
            </a:br>
            <a:r>
              <a:rPr lang="zh-CN" altLang="en-US" sz="2607" kern="0" dirty="0" smtClean="0">
                <a:solidFill>
                  <a:srgbClr val="000000"/>
                </a:solidFill>
                <a:latin typeface="Times New Roman" pitchFamily="65" charset="-122"/>
                <a:ea typeface="宋体" pitchFamily="65" charset="-122"/>
              </a:rPr>
              <a:t>感觉烦恼和不顺的时候,首先要想的是自己的品格能力和行为艺术。不平是</a:t>
            </a:r>
            <a:r>
              <a:rPr dirty="0"/>
              <a:t/>
            </a:r>
            <a:br>
              <a:rPr dirty="0"/>
            </a:br>
            <a:r>
              <a:rPr lang="zh-CN" altLang="en-US" sz="2607" kern="0" dirty="0" smtClean="0">
                <a:solidFill>
                  <a:srgbClr val="000000"/>
                </a:solidFill>
                <a:latin typeface="Times New Roman" pitchFamily="65" charset="-122"/>
                <a:ea typeface="宋体" pitchFamily="65" charset="-122"/>
              </a:rPr>
              <a:t>改造的引线,但必须先改造了自己,然后才能改造社会和世界。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中华节令风俗文化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说，因为“清明”和“聪明”谐音，所以我国古人也把“清明节”叫作“聪明节”。“聪明”地享受春光，“聪明”地祭祀先贤，“聪明”地孝敬老人，“聪明”地对待他人，“聪明”地处理好各种各样的社会关系和人际关系。但愿随着一个新的“清明节”的到来，我们可以更加“聪明”起来，打造一个“清明”的自我，创造一个“清明”的社会。</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en-US" altLang="zh-CN" sz="2607" kern="0" dirty="0" smtClean="0">
              <a:solidFill>
                <a:srgbClr val="000000"/>
              </a:solidFill>
              <a:latin typeface="Times New Roman" pitchFamily="65" charset="-122"/>
              <a:ea typeface="宋体" pitchFamily="65"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请简要分析本文的论述层次。</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65237" y="75597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首先提出问题:由古文的记载引出论述对象“清明”,并从自然和政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治两个角度阐释“清明”的内涵。然后分析问题:从四个方面分析每个人的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社会生活都需要四种“清明”。最后解决问题:希望在新的清明节到来之时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能够打造“清明”的自我、“清明”的社会。</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要把握论述类文本的大体思路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然后再结合文意进行概括。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本文第一段是提出问题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引出论述的对象并阐释其含义。二、三、四、五、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六这几段从四个方面阐述每个人的社会生活需要哪四种“清明”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这一部分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是分析问题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文中有明显的语言标志。第七段是解决问题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但愿”二字表明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了作者的希望。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开头注意“由头”,区分“论点”与“论题”。论述类文本的开头不外乎提</a:t>
            </a:r>
            <a:r>
              <a:rPr dirty="0"/>
              <a:t/>
            </a:r>
            <a:br>
              <a:rPr dirty="0"/>
            </a:br>
            <a:r>
              <a:rPr lang="zh-CN" altLang="en-US" sz="2607" kern="0" dirty="0" smtClean="0">
                <a:solidFill>
                  <a:srgbClr val="000000"/>
                </a:solidFill>
                <a:latin typeface="Times New Roman" pitchFamily="65" charset="-122"/>
                <a:ea typeface="宋体" pitchFamily="65" charset="-122"/>
              </a:rPr>
              <a:t>出什么样的论点或论题。考生概括开头往往受定势影响,总以为是开头提出</a:t>
            </a:r>
            <a:r>
              <a:rPr dirty="0"/>
              <a:t/>
            </a:r>
            <a:br>
              <a:rPr dirty="0"/>
            </a:br>
            <a:r>
              <a:rPr lang="zh-CN" altLang="en-US" sz="2607" kern="0" dirty="0" smtClean="0">
                <a:solidFill>
                  <a:srgbClr val="000000"/>
                </a:solidFill>
                <a:latin typeface="Times New Roman" pitchFamily="65" charset="-122"/>
                <a:ea typeface="宋体" pitchFamily="65" charset="-122"/>
              </a:rPr>
              <a:t>论点,其实,不是所有的开头皆这样,更有不少开头只是提出论题,还有少数驳</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论文的开头是提出批驳的靶子。只要细心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还是能够区分“论点”与“论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题”的。另外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注意提出的方式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有的直接提出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有的则选择“由头”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如引用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某人的话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或讲述小故事等。如上面的第四大题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文章开头的主要任务就不是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提出论点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而是引出论述的对象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清明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由头则是古文典籍相关的记载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括时这两点均需准确体现。</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endParaRPr lang="en-US" altLang="zh-CN" sz="2607" u="sng" kern="0" dirty="0" smtClean="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五、(2017苏北四市一模,改编)阅读下面的文字,完成后面的题目。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以人文教育涵养工匠精神</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 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①培养大国工匠,源头在一流的工程教育。如今,工科人才的培养,不止一次</a:t>
            </a:r>
            <a:r>
              <a:rPr dirty="0"/>
              <a:t/>
            </a:r>
            <a:br>
              <a:rPr dirty="0"/>
            </a:br>
            <a:r>
              <a:rPr lang="zh-CN" altLang="en-US" sz="2607" kern="0" dirty="0" smtClean="0">
                <a:solidFill>
                  <a:srgbClr val="000000"/>
                </a:solidFill>
                <a:latin typeface="Times New Roman" pitchFamily="65" charset="-122"/>
                <a:ea typeface="宋体" pitchFamily="65" charset="-122"/>
              </a:rPr>
              <a:t>听到“局中人”直呼“两难”。一头是工科学生的“难”,难在专业“窄</a:t>
            </a:r>
            <a:r>
              <a:rPr dirty="0"/>
              <a:t/>
            </a:r>
            <a:br>
              <a:rPr dirty="0"/>
            </a:br>
            <a:r>
              <a:rPr lang="zh-CN" altLang="en-US" sz="2607" kern="0" dirty="0" smtClean="0">
                <a:solidFill>
                  <a:srgbClr val="000000"/>
                </a:solidFill>
                <a:latin typeface="Times New Roman" pitchFamily="65" charset="-122"/>
                <a:ea typeface="宋体" pitchFamily="65" charset="-122"/>
              </a:rPr>
              <a:t>化”、生活“宅化”。学生抱怨课程多、实验多,疲于应付眼前连绵不绝的</a:t>
            </a:r>
            <a:r>
              <a:rPr dirty="0"/>
              <a:t/>
            </a:r>
            <a:br>
              <a:rPr dirty="0"/>
            </a:br>
            <a:r>
              <a:rPr lang="zh-CN" altLang="en-US" sz="2607" kern="0" dirty="0" smtClean="0">
                <a:solidFill>
                  <a:srgbClr val="000000"/>
                </a:solidFill>
                <a:latin typeface="Times New Roman" pitchFamily="65" charset="-122"/>
                <a:ea typeface="宋体" pitchFamily="65" charset="-122"/>
              </a:rPr>
              <a:t>苟且,无暇诗和远方,更难涵养精益求精、沉潜专注的匠心。另一头是工程单</a:t>
            </a:r>
            <a:r>
              <a:rPr dirty="0"/>
              <a:t/>
            </a:r>
            <a:br>
              <a:rPr dirty="0"/>
            </a:br>
            <a:r>
              <a:rPr lang="zh-CN" altLang="en-US" sz="2607" kern="0" dirty="0" smtClean="0">
                <a:solidFill>
                  <a:srgbClr val="000000"/>
                </a:solidFill>
                <a:latin typeface="Times New Roman" pitchFamily="65" charset="-122"/>
                <a:ea typeface="宋体" pitchFamily="65" charset="-122"/>
              </a:rPr>
              <a:t>位的“难”,慨叹工程领军后备人才短缺,特别是素养好、领悟力强、科学与</a:t>
            </a:r>
            <a:r>
              <a:rPr dirty="0"/>
              <a:t/>
            </a:r>
            <a:br>
              <a:rPr dirty="0"/>
            </a:br>
            <a:r>
              <a:rPr lang="zh-CN" altLang="en-US" sz="2607" kern="0" dirty="0" smtClean="0">
                <a:solidFill>
                  <a:srgbClr val="000000"/>
                </a:solidFill>
                <a:latin typeface="Times New Roman" pitchFamily="65" charset="-122"/>
                <a:ea typeface="宋体" pitchFamily="65" charset="-122"/>
              </a:rPr>
              <a:t>基础理论修养扎实、系统视野开阔、能驾驭宏大复杂工程的“将才”,更是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40404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1.对内容的概括不准确,导致分层不当。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2.对各层次内容的概括抓不住重点,概括不当。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3.对议论文的结构知识储备不够,术语使用不当。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4.解答全文思路概括题，对中间的本论部分分层不当,层意概括不准。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5.不能充分利用原文关键词来概括层意。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6.不会使用承接性词语来组织答案,答案层次不清。</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99989"/>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难求。</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②为何会出现这供需的“两难”?窃以为是工科人才培养的人文土壤、人文</a:t>
            </a:r>
            <a:r>
              <a:t/>
            </a:r>
            <a:br/>
            <a:r>
              <a:rPr lang="zh-CN" altLang="en-US" sz="2607" kern="0" dirty="0" smtClean="0">
                <a:solidFill>
                  <a:srgbClr val="000000"/>
                </a:solidFill>
                <a:latin typeface="Times New Roman" pitchFamily="65" charset="-122"/>
                <a:ea typeface="宋体" pitchFamily="65" charset="-122"/>
              </a:rPr>
              <a:t>养分还不够,重视了学生掌握技术和工具的“硬知识”,少了些关注学生人格</a:t>
            </a:r>
            <a:r>
              <a:t/>
            </a:r>
            <a:br/>
            <a:r>
              <a:rPr lang="zh-CN" altLang="en-US" sz="2607" kern="0" dirty="0" smtClean="0">
                <a:solidFill>
                  <a:srgbClr val="000000"/>
                </a:solidFill>
                <a:latin typeface="Times New Roman" pitchFamily="65" charset="-122"/>
                <a:ea typeface="宋体" pitchFamily="65" charset="-122"/>
              </a:rPr>
              <a:t>精神全面成长的“软学养”。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③人文教育,以塑造完整健全的“人”而非单向度、工具化的“匠”为出发</a:t>
            </a:r>
            <a:r>
              <a:t/>
            </a:r>
            <a:br/>
            <a:r>
              <a:rPr lang="zh-CN" altLang="en-US" sz="2607" kern="0" dirty="0" smtClean="0">
                <a:solidFill>
                  <a:srgbClr val="000000"/>
                </a:solidFill>
                <a:latin typeface="Times New Roman" pitchFamily="65" charset="-122"/>
                <a:ea typeface="宋体" pitchFamily="65" charset="-122"/>
              </a:rPr>
              <a:t>点,涵育的是人对价值道德的终极关怀,对做事的完美追求,是心灵的沉潜宁</a:t>
            </a:r>
            <a:r>
              <a:t/>
            </a:r>
            <a:br/>
            <a:r>
              <a:rPr lang="zh-CN" altLang="en-US" sz="2607" kern="0" dirty="0" smtClean="0">
                <a:solidFill>
                  <a:srgbClr val="000000"/>
                </a:solidFill>
                <a:latin typeface="Times New Roman" pitchFamily="65" charset="-122"/>
                <a:ea typeface="宋体" pitchFamily="65" charset="-122"/>
              </a:rPr>
              <a:t>静,这和工匠精神是无比契合的。因此,工科人才的培养,切不可少了人文教</a:t>
            </a:r>
            <a:r>
              <a:t/>
            </a:r>
            <a:br/>
            <a:r>
              <a:rPr lang="zh-CN" altLang="en-US" sz="2607" kern="0" dirty="0" smtClean="0">
                <a:solidFill>
                  <a:srgbClr val="000000"/>
                </a:solidFill>
                <a:latin typeface="Times New Roman" pitchFamily="65" charset="-122"/>
                <a:ea typeface="宋体" pitchFamily="65" charset="-122"/>
              </a:rPr>
              <a:t>育这一环,还需以人文教育铸匠魂、育匠心、造匠韵。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④一流的大国工匠,需要把科技创造同人类社会重大问题紧紧联系在一起,甚</a:t>
            </a:r>
            <a:endParaRPr lang="zh-CN" altLang="en-US"/>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至应当立足于人类命运共同体,具备关切环境、关怀生命的责任心。人文教</a:t>
            </a:r>
            <a:r>
              <a:t/>
            </a:r>
            <a:br/>
            <a:r>
              <a:rPr lang="zh-CN" altLang="en-US" sz="2607" kern="0" dirty="0" smtClean="0">
                <a:solidFill>
                  <a:srgbClr val="000000"/>
                </a:solidFill>
                <a:latin typeface="Times New Roman" pitchFamily="65" charset="-122"/>
                <a:ea typeface="宋体" pitchFamily="65" charset="-122"/>
              </a:rPr>
              <a:t>育中,历史文化、哲学伦理、文学艺术、自然科学等学科知识的交汇融通,造</a:t>
            </a:r>
            <a:r>
              <a:t/>
            </a:r>
            <a:br/>
            <a:r>
              <a:rPr lang="zh-CN" altLang="en-US" sz="2607" kern="0" dirty="0" smtClean="0">
                <a:solidFill>
                  <a:srgbClr val="000000"/>
                </a:solidFill>
                <a:latin typeface="Times New Roman" pitchFamily="65" charset="-122"/>
                <a:ea typeface="宋体" pitchFamily="65" charset="-122"/>
              </a:rPr>
              <a:t>就其博约相济、以文化人的特点,让学生涵育健全人格,谙悉工程伦理,明了</a:t>
            </a:r>
            <a:r>
              <a:t/>
            </a:r>
            <a:br/>
            <a:r>
              <a:rPr lang="zh-CN" altLang="en-US" sz="2607" kern="0" dirty="0" smtClean="0">
                <a:solidFill>
                  <a:srgbClr val="000000"/>
                </a:solidFill>
                <a:latin typeface="Times New Roman" pitchFamily="65" charset="-122"/>
                <a:ea typeface="宋体" pitchFamily="65" charset="-122"/>
              </a:rPr>
              <a:t>历史环境,树立高远理想信念和价值观念。早年间,钱三强先生立志立德,正</a:t>
            </a:r>
            <a:r>
              <a:t/>
            </a:r>
            <a:br/>
            <a:r>
              <a:rPr lang="zh-CN" altLang="en-US" sz="2607" kern="0" dirty="0" smtClean="0">
                <a:solidFill>
                  <a:srgbClr val="000000"/>
                </a:solidFill>
                <a:latin typeface="Times New Roman" pitchFamily="65" charset="-122"/>
                <a:ea typeface="宋体" pitchFamily="65" charset="-122"/>
              </a:rPr>
              <a:t>是得益于人文教育。他中学时代即就读于蔡元培先生创办的孔德学校,接受</a:t>
            </a:r>
            <a:r>
              <a:t/>
            </a:r>
            <a:br/>
            <a:r>
              <a:rPr lang="zh-CN" altLang="en-US" sz="2607" kern="0" dirty="0" smtClean="0">
                <a:solidFill>
                  <a:srgbClr val="000000"/>
                </a:solidFill>
                <a:latin typeface="Times New Roman" pitchFamily="65" charset="-122"/>
                <a:ea typeface="宋体" pitchFamily="65" charset="-122"/>
              </a:rPr>
              <a:t>德智体美的全人教育,名字也由“钱秉穹”改为“钱三强”,意为德智体都</a:t>
            </a:r>
            <a:r>
              <a:t/>
            </a:r>
            <a:br/>
            <a:r>
              <a:rPr lang="zh-CN" altLang="en-US" sz="2607" kern="0" dirty="0" smtClean="0">
                <a:solidFill>
                  <a:srgbClr val="000000"/>
                </a:solidFill>
                <a:latin typeface="Times New Roman" pitchFamily="65" charset="-122"/>
                <a:ea typeface="宋体" pitchFamily="65" charset="-122"/>
              </a:rPr>
              <a:t>强。后来在孙中山先生的影响下,在未来中国蓝图的吸引下,钱三强决心学工</a:t>
            </a:r>
            <a:r>
              <a:t/>
            </a:r>
            <a:br/>
            <a:r>
              <a:rPr lang="zh-CN" altLang="en-US" sz="2607" kern="0" dirty="0" smtClean="0">
                <a:solidFill>
                  <a:srgbClr val="000000"/>
                </a:solidFill>
                <a:latin typeface="Times New Roman" pitchFamily="65" charset="-122"/>
                <a:ea typeface="宋体" pitchFamily="65" charset="-122"/>
              </a:rPr>
              <a:t>科,以实际行动报国,自此一生未改初心。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⑤一流的大国工匠,不仅要培育专注技艺、追求卓越之心,更重要的是要涵养</a:t>
            </a:r>
            <a:endParaRPr lang="zh-CN" altLang="en-US"/>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赋予产品生命和内涵、在技术中融入巧思和灵魂的能力。从这个意义上讲,</a:t>
            </a:r>
            <a:r>
              <a:t/>
            </a:r>
            <a:br/>
            <a:r>
              <a:rPr lang="zh-CN" altLang="en-US" sz="2607" kern="0" dirty="0" smtClean="0">
                <a:solidFill>
                  <a:srgbClr val="000000"/>
                </a:solidFill>
                <a:latin typeface="Times New Roman" pitchFamily="65" charset="-122"/>
                <a:ea typeface="宋体" pitchFamily="65" charset="-122"/>
              </a:rPr>
              <a:t>想象力、审美品位也是不可小视的创造力,不少蜚声世界的科学家、工程技</a:t>
            </a:r>
            <a:r>
              <a:t/>
            </a:r>
            <a:br/>
            <a:r>
              <a:rPr lang="zh-CN" altLang="en-US" sz="2607" kern="0" dirty="0" smtClean="0">
                <a:solidFill>
                  <a:srgbClr val="000000"/>
                </a:solidFill>
                <a:latin typeface="Times New Roman" pitchFamily="65" charset="-122"/>
                <a:ea typeface="宋体" pitchFamily="65" charset="-122"/>
              </a:rPr>
              <a:t>术专家,都曾得益于文学和艺术的滋养,对生命有了更高层次的体认,也让工</a:t>
            </a:r>
            <a:r>
              <a:t/>
            </a:r>
            <a:br/>
            <a:r>
              <a:rPr lang="zh-CN" altLang="en-US" sz="2607" kern="0" dirty="0" smtClean="0">
                <a:solidFill>
                  <a:srgbClr val="000000"/>
                </a:solidFill>
                <a:latin typeface="Times New Roman" pitchFamily="65" charset="-122"/>
                <a:ea typeface="宋体" pitchFamily="65" charset="-122"/>
              </a:rPr>
              <a:t>程技术有了对人类社会发展的久远价值。目前,不少国货正从粗憨、实用阶</a:t>
            </a:r>
            <a:r>
              <a:t/>
            </a:r>
            <a:br/>
            <a:r>
              <a:rPr lang="zh-CN" altLang="en-US" sz="2607" kern="0" dirty="0" smtClean="0">
                <a:solidFill>
                  <a:srgbClr val="000000"/>
                </a:solidFill>
                <a:latin typeface="Times New Roman" pitchFamily="65" charset="-122"/>
                <a:ea typeface="宋体" pitchFamily="65" charset="-122"/>
              </a:rPr>
              <a:t>段转向追求精细、美感的阶段,对工程人才的工艺审美素质要求更高。人文</a:t>
            </a:r>
            <a:r>
              <a:t/>
            </a:r>
            <a:br/>
            <a:r>
              <a:rPr lang="zh-CN" altLang="en-US" sz="2607" kern="0" dirty="0" smtClean="0">
                <a:solidFill>
                  <a:srgbClr val="000000"/>
                </a:solidFill>
                <a:latin typeface="Times New Roman" pitchFamily="65" charset="-122"/>
                <a:ea typeface="宋体" pitchFamily="65" charset="-122"/>
              </a:rPr>
              <a:t>教育恰恰可以打破专业壁垒,将人的思考和生命力融入工程技术,赋予中国制</a:t>
            </a:r>
            <a:r>
              <a:t/>
            </a:r>
            <a:br/>
            <a:r>
              <a:rPr lang="zh-CN" altLang="en-US" sz="2607" kern="0" dirty="0" smtClean="0">
                <a:solidFill>
                  <a:srgbClr val="000000"/>
                </a:solidFill>
                <a:latin typeface="Times New Roman" pitchFamily="65" charset="-122"/>
                <a:ea typeface="宋体" pitchFamily="65" charset="-122"/>
              </a:rPr>
              <a:t>造更大的价值。</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⑥当前,我国正处在从“中国制造”转向“中国质造”乃至“中国智造”的</a:t>
            </a:r>
            <a:r>
              <a:t/>
            </a:r>
            <a:br/>
            <a:r>
              <a:rPr lang="zh-CN" altLang="en-US" sz="2607" kern="0" dirty="0" smtClean="0">
                <a:solidFill>
                  <a:srgbClr val="000000"/>
                </a:solidFill>
                <a:latin typeface="Times New Roman" pitchFamily="65" charset="-122"/>
                <a:ea typeface="宋体" pitchFamily="65" charset="-122"/>
              </a:rPr>
              <a:t>转折点。将人文教育的土壤培得更厚、渠道拓得更宽、内涵挖得更深,才能</a:t>
            </a:r>
            <a:endParaRPr lang="zh-CN" altLang="en-US"/>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以世界一流的工程教育为国家的转型发展输送更多一流的“大国工匠”。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(选自《人民日报》,有改动)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1.请简要概述本文的论述思路。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2.简要概括文章第④段的论证层次。</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1675" y="111601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首先列出培养大国工匠过程中出现的“两难”现象,分析根源。其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次揭示人文教育的本质,指出大国工匠的培养需要人文教育的解决办法。最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后得出结论:培养大国工匠需要加强人文教育。</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解答这类题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明确论述类文本的基本构架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通读全文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整体感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给文章划分层次并概括每层的意思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此文的前两段提出大国工匠培养的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“两难”问题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中间三段分析大国工匠培养的方法途径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最后一段明确大国工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匠培养的关键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采用“首先”“其次”“接着”“最后”等表示层次性</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的连接词语把归纳的层意连接起来即可。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首先,指出大国工匠的培养需要人文教育;其次,阐述人文教育的内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涵;最后,举钱三强先生的事例论述人文教育在大国工匠的培养中的重要作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a:t>
            </a:r>
            <a:endParaRPr lang="zh-CN" altLang="en-US" dirty="0">
              <a:solidFill>
                <a:srgbClr val="FF0000"/>
              </a:solidFill>
            </a:endParaRPr>
          </a:p>
        </p:txBody>
      </p:sp>
      <p:sp>
        <p:nvSpPr>
          <p:cNvPr id="3" name="TextBox 2"/>
          <p:cNvSpPr txBox="1"/>
          <p:nvPr/>
        </p:nvSpPr>
        <p:spPr>
          <a:xfrm>
            <a:off x="521221" y="291621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概括段落内部论证层次的基本方法是首先划分句群,切分层次;然后找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出每一个句群内的关键句;最后逐层概括,形成答案。本段以句号为单位,共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五个长句。首句是第一层,第二句是第二层,最后三句是第三层。</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六、(2017苏锡常镇一模,改编)阅读下面的文字,完成后面的题目。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谈谈数字化书写</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刘皓明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①书写方式在文明形成中的作用,至今没有得到充分认识。在书写方式已进</a:t>
            </a:r>
            <a:r>
              <a:rPr dirty="0"/>
              <a:t/>
            </a:r>
            <a:br>
              <a:rPr dirty="0"/>
            </a:br>
            <a:r>
              <a:rPr lang="zh-CN" altLang="en-US" sz="2607" kern="0" dirty="0" smtClean="0">
                <a:solidFill>
                  <a:srgbClr val="000000"/>
                </a:solidFill>
                <a:latin typeface="Times New Roman" pitchFamily="65" charset="-122"/>
                <a:ea typeface="宋体" pitchFamily="65" charset="-122"/>
              </a:rPr>
              <a:t>化到数字化的今天,用中文写作的人大多数是直接敲击键盘输入汉字。与中</a:t>
            </a:r>
            <a:r>
              <a:rPr dirty="0"/>
              <a:t/>
            </a:r>
            <a:br>
              <a:rPr dirty="0"/>
            </a:br>
            <a:r>
              <a:rPr lang="zh-CN" altLang="en-US" sz="2607" kern="0" dirty="0" smtClean="0">
                <a:solidFill>
                  <a:srgbClr val="000000"/>
                </a:solidFill>
                <a:latin typeface="Times New Roman" pitchFamily="65" charset="-122"/>
                <a:ea typeface="宋体" pitchFamily="65" charset="-122"/>
              </a:rPr>
              <a:t>文计算机化的初期相比,现在的输入法使用已方便了很多。但这种方便主要</a:t>
            </a:r>
            <a:r>
              <a:rPr dirty="0"/>
              <a:t/>
            </a:r>
            <a:br>
              <a:rPr dirty="0"/>
            </a:br>
            <a:r>
              <a:rPr lang="zh-CN" altLang="en-US" sz="2607" kern="0" dirty="0" smtClean="0">
                <a:solidFill>
                  <a:srgbClr val="000000"/>
                </a:solidFill>
                <a:latin typeface="Times New Roman" pitchFamily="65" charset="-122"/>
                <a:ea typeface="宋体" pitchFamily="65" charset="-122"/>
              </a:rPr>
              <a:t>来自计算机整体技术水平的提高——处理器的速度、内存的扩大等——而</a:t>
            </a:r>
            <a:r>
              <a:rPr dirty="0"/>
              <a:t/>
            </a:r>
            <a:br>
              <a:rPr dirty="0"/>
            </a:br>
            <a:r>
              <a:rPr lang="zh-CN" altLang="en-US" sz="2607" kern="0" dirty="0" smtClean="0">
                <a:solidFill>
                  <a:srgbClr val="000000"/>
                </a:solidFill>
                <a:latin typeface="Times New Roman" pitchFamily="65" charset="-122"/>
                <a:ea typeface="宋体" pitchFamily="65" charset="-122"/>
              </a:rPr>
              <a:t>非输入法有了多大改进。甚至可以说,这几年中文输入法在语言水平上不进</a:t>
            </a:r>
            <a:r>
              <a:rPr dirty="0"/>
              <a:t/>
            </a:r>
            <a:br>
              <a:rPr dirty="0"/>
            </a:br>
            <a:r>
              <a:rPr lang="zh-CN" altLang="en-US" sz="2607" kern="0" dirty="0" smtClean="0">
                <a:solidFill>
                  <a:srgbClr val="000000"/>
                </a:solidFill>
                <a:latin typeface="Times New Roman" pitchFamily="65" charset="-122"/>
                <a:ea typeface="宋体" pitchFamily="65" charset="-122"/>
              </a:rPr>
              <a:t>反退,以至于如今数字化书写像是从坍塌的房子里搜寻财物,费力地拨开瓦砾</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和污秽,把埋在里面的东西刨出来,然而无论怎样擦洗,遭此劫难的幸存物上</a:t>
            </a:r>
            <a:r>
              <a:t/>
            </a:r>
            <a:br/>
            <a:r>
              <a:rPr lang="zh-CN" altLang="en-US" sz="2607" kern="0" dirty="0" smtClean="0">
                <a:solidFill>
                  <a:srgbClr val="000000"/>
                </a:solidFill>
                <a:latin typeface="Times New Roman" pitchFamily="65" charset="-122"/>
                <a:ea typeface="宋体" pitchFamily="65" charset="-122"/>
              </a:rPr>
              <a:t>还是有污渍。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②我们在用当前通用的汉字拼音输入法撰写业务文件时,都很费劲。因为按</a:t>
            </a:r>
            <a:r>
              <a:t/>
            </a:r>
            <a:br/>
            <a:r>
              <a:rPr lang="zh-CN" altLang="en-US" sz="2607" kern="0" dirty="0" smtClean="0">
                <a:solidFill>
                  <a:srgbClr val="000000"/>
                </a:solidFill>
                <a:latin typeface="Times New Roman" pitchFamily="65" charset="-122"/>
                <a:ea typeface="宋体" pitchFamily="65" charset="-122"/>
              </a:rPr>
              <a:t>照拼音打出的字词,排在前面的是网络语、脏字、表情图。显然,这些输入法</a:t>
            </a:r>
            <a:r>
              <a:t/>
            </a:r>
            <a:br/>
            <a:r>
              <a:rPr lang="zh-CN" altLang="en-US" sz="2607" kern="0" dirty="0" smtClean="0">
                <a:solidFill>
                  <a:srgbClr val="000000"/>
                </a:solidFill>
                <a:latin typeface="Times New Roman" pitchFamily="65" charset="-122"/>
                <a:ea typeface="宋体" pitchFamily="65" charset="-122"/>
              </a:rPr>
              <a:t>更多是为娱乐设计的,它们不是服务于业务或是学习的。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③这种状况跟英语德语计算机输入状况形成鲜明对比。诚然,英德等西方语</a:t>
            </a:r>
            <a:r>
              <a:t/>
            </a:r>
            <a:br/>
            <a:r>
              <a:rPr lang="zh-CN" altLang="en-US" sz="2607" kern="0" dirty="0" smtClean="0">
                <a:solidFill>
                  <a:srgbClr val="000000"/>
                </a:solidFill>
                <a:latin typeface="Times New Roman" pitchFamily="65" charset="-122"/>
                <a:ea typeface="宋体" pitchFamily="65" charset="-122"/>
              </a:rPr>
              <a:t>言,计算机输入的确都是一个个字母的输入,不像中文需要拼音输入然后在同</a:t>
            </a:r>
            <a:r>
              <a:t/>
            </a:r>
            <a:br/>
            <a:r>
              <a:rPr lang="zh-CN" altLang="en-US" sz="2607" kern="0" dirty="0" smtClean="0">
                <a:solidFill>
                  <a:srgbClr val="000000"/>
                </a:solidFill>
                <a:latin typeface="Times New Roman" pitchFamily="65" charset="-122"/>
                <a:ea typeface="宋体" pitchFamily="65" charset="-122"/>
              </a:rPr>
              <a:t>音字词中选择正确的。但是英德文字输入软件带有拼写检查、语法检查、</a:t>
            </a:r>
            <a:r>
              <a:t/>
            </a:r>
            <a:br/>
            <a:r>
              <a:rPr lang="zh-CN" altLang="en-US" sz="2607" kern="0" dirty="0" smtClean="0">
                <a:solidFill>
                  <a:srgbClr val="000000"/>
                </a:solidFill>
                <a:latin typeface="Times New Roman" pitchFamily="65" charset="-122"/>
                <a:ea typeface="宋体" pitchFamily="65" charset="-122"/>
              </a:rPr>
              <a:t>同义词近义词词库等功能,这些功能类似于中文输入法的联想功能,两者都体</a:t>
            </a:r>
            <a:endParaRPr lang="zh-CN" altLang="en-US"/>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现了产品设计者各自的语用立场。只是西文软件不像中文输入软件那样,努</a:t>
            </a:r>
            <a:r>
              <a:rPr dirty="0"/>
              <a:t/>
            </a:r>
            <a:br>
              <a:rPr dirty="0"/>
            </a:br>
            <a:r>
              <a:rPr lang="zh-CN" altLang="en-US" sz="2607" kern="0" dirty="0" smtClean="0">
                <a:solidFill>
                  <a:srgbClr val="000000"/>
                </a:solidFill>
                <a:latin typeface="Times New Roman" pitchFamily="65" charset="-122"/>
                <a:ea typeface="宋体" pitchFamily="65" charset="-122"/>
              </a:rPr>
              <a:t>力迎合新的口语和网络语的流行而无视传统或是语言学家们制定的语言规</a:t>
            </a:r>
            <a:r>
              <a:rPr dirty="0"/>
              <a:t/>
            </a:r>
            <a:br>
              <a:rPr dirty="0"/>
            </a:br>
            <a:r>
              <a:rPr lang="zh-CN" altLang="en-US" sz="2607" kern="0" dirty="0" smtClean="0">
                <a:solidFill>
                  <a:srgbClr val="000000"/>
                </a:solidFill>
                <a:latin typeface="Times New Roman" pitchFamily="65" charset="-122"/>
                <a:ea typeface="宋体" pitchFamily="65" charset="-122"/>
              </a:rPr>
              <a:t>范,更不会推广脏话。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④如果说将网络语乃至脏话列在同音词的前列是在迎合低端用户的话,那么</a:t>
            </a:r>
            <a:r>
              <a:rPr dirty="0"/>
              <a:t/>
            </a:r>
            <a:br>
              <a:rPr dirty="0"/>
            </a:br>
            <a:r>
              <a:rPr lang="zh-CN" altLang="en-US" sz="2607" kern="0" dirty="0" smtClean="0">
                <a:solidFill>
                  <a:srgbClr val="000000"/>
                </a:solidFill>
                <a:latin typeface="Times New Roman" pitchFamily="65" charset="-122"/>
                <a:ea typeface="宋体" pitchFamily="65" charset="-122"/>
              </a:rPr>
              <a:t>即使旨在服务于业务性应用的功能也同样问题重重。比如,词库中的词组常</a:t>
            </a:r>
            <a:r>
              <a:rPr dirty="0"/>
              <a:t/>
            </a:r>
            <a:br>
              <a:rPr dirty="0"/>
            </a:br>
            <a:r>
              <a:rPr lang="zh-CN" altLang="en-US" sz="2607" kern="0" dirty="0" smtClean="0">
                <a:solidFill>
                  <a:srgbClr val="000000"/>
                </a:solidFill>
                <a:latin typeface="Times New Roman" pitchFamily="65" charset="-122"/>
                <a:ea typeface="宋体" pitchFamily="65" charset="-122"/>
              </a:rPr>
              <a:t>常包含错字、非词语组合等情况。繁体字库中也是时见不规范字形,像“爲”字,无论拼音输入后的首选字还是含爲字的多音节词,都被设计成“為”,甚至</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“僞”“潙”等也都用“為”这个字形。这种错误的原因主要是在设计上依</a:t>
            </a:r>
            <a:endParaRPr lang="en-US" altLang="zh-CN" sz="2607" kern="0" dirty="0" smtClean="0">
              <a:solidFill>
                <a:srgbClr val="000000"/>
              </a:solidFill>
              <a:latin typeface="Times New Roman" pitchFamily="65" charset="-122"/>
              <a:ea typeface="宋体" pitchFamily="65" charset="-122"/>
            </a:endParaRPr>
          </a:p>
          <a:p>
            <a:pPr lvl="0"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从了台湾流行的字体,而不是依从了语言文字的传统和有关机构明确的字形。</a:t>
            </a:r>
            <a:endParaRPr lang="zh-CN" altLang="en-US" dirty="0" smtClean="0">
              <a:solidFill>
                <a:prstClr val="black"/>
              </a:solidFill>
            </a:endParaRPr>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1025277" y="1332037"/>
          <a:ext cx="8789760" cy="4206240"/>
        </p:xfrm>
        <a:graphic>
          <a:graphicData uri="http://schemas.openxmlformats.org/drawingml/2006/table">
            <a:tbl>
              <a:tblPr/>
              <a:tblGrid>
                <a:gridCol w="557285"/>
                <a:gridCol w="1080120"/>
                <a:gridCol w="4954915"/>
                <a:gridCol w="2197440"/>
              </a:tblGrid>
              <a:tr h="720109">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全文</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文体</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议论文常采用“提出问题→分析问题</a:t>
                      </a:r>
                      <a:r>
                        <a:rPr sz="1400" dirty="0"/>
                        <a:t/>
                      </a:r>
                      <a:br>
                        <a:rPr sz="1400" dirty="0"/>
                      </a:br>
                      <a:r>
                        <a:rPr lang="zh-CN" altLang="en-US" sz="1400" kern="0" dirty="0" smtClean="0">
                          <a:solidFill>
                            <a:srgbClr val="000000"/>
                          </a:solidFill>
                          <a:latin typeface="Times New Roman" pitchFamily="65" charset="-122"/>
                          <a:ea typeface="宋体" pitchFamily="65" charset="-122"/>
                        </a:rPr>
                        <a:t>→解决问题”的结构来说明事理。</a:t>
                      </a: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粗读全文,把握全貌</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概括各段文意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根据内容,合并段落</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逐层概括,连缀表达</a:t>
                      </a: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论证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方式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和结构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方式:立论和驳论。</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常见结构:并列、对照、总分、层进。</a:t>
                      </a:r>
                    </a:p>
                  </a:txBody>
                  <a:tcPr marL="45720" marR="45720"/>
                </a:tc>
                <a:tc vMerge="1">
                  <a:txBody>
                    <a:bodyPr/>
                    <a:lstStyle/>
                    <a:p>
                      <a:pPr eaLnBrk="0" latinLnBrk="1" hangingPunct="0"/>
                      <a:r>
                        <a:t/>
                      </a:r>
                      <a:br/>
                      <a:endParaRPr/>
                    </a:p>
                  </a:txBody>
                  <a:tcPr marL="45720" marR="45720"/>
                </a:tc>
              </a:tr>
              <a:tr h="106128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抓中心句、提挈句、总起句、过渡</a:t>
                      </a:r>
                      <a:r>
                        <a:rPr sz="1400"/>
                        <a:t/>
                      </a:r>
                      <a:br>
                        <a:rPr sz="1400"/>
                      </a:br>
                      <a:r>
                        <a:rPr lang="zh-CN" altLang="en-US" sz="1400" kern="0" dirty="0" smtClean="0">
                          <a:solidFill>
                            <a:srgbClr val="000000"/>
                          </a:solidFill>
                          <a:latin typeface="Times New Roman" pitchFamily="65" charset="-122"/>
                          <a:ea typeface="宋体" pitchFamily="65" charset="-122"/>
                        </a:rPr>
                        <a:t>句、设问句和小结句等句子,这些句子</a:t>
                      </a:r>
                      <a:r>
                        <a:rPr sz="1400"/>
                        <a:t/>
                      </a:r>
                      <a:br>
                        <a:rPr sz="1400"/>
                      </a:br>
                      <a:r>
                        <a:rPr lang="zh-CN" altLang="en-US" sz="1400" kern="0" dirty="0" smtClean="0">
                          <a:solidFill>
                            <a:srgbClr val="000000"/>
                          </a:solidFill>
                          <a:latin typeface="Times New Roman" pitchFamily="65" charset="-122"/>
                          <a:ea typeface="宋体" pitchFamily="65" charset="-122"/>
                        </a:rPr>
                        <a:t>在语段中往往起着领起下文或收束上</a:t>
                      </a:r>
                      <a:r>
                        <a:rPr sz="1400"/>
                        <a:t/>
                      </a:r>
                      <a:br>
                        <a:rPr sz="1400"/>
                      </a:br>
                      <a:r>
                        <a:rPr lang="zh-CN" altLang="en-US" sz="1400" kern="0" dirty="0" smtClean="0">
                          <a:solidFill>
                            <a:srgbClr val="000000"/>
                          </a:solidFill>
                          <a:latin typeface="Times New Roman" pitchFamily="65" charset="-122"/>
                          <a:ea typeface="宋体" pitchFamily="65" charset="-122"/>
                        </a:rPr>
                        <a:t>文或承上启下的作用。</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重视具有前后衔接、勾连、照应作用</a:t>
                      </a:r>
                      <a:r>
                        <a:rPr sz="1400" dirty="0"/>
                        <a:t/>
                      </a:r>
                      <a:br>
                        <a:rPr sz="1400" dirty="0"/>
                      </a:br>
                      <a:r>
                        <a:rPr lang="zh-CN" altLang="en-US" sz="1400" kern="0" dirty="0" smtClean="0">
                          <a:solidFill>
                            <a:srgbClr val="000000"/>
                          </a:solidFill>
                          <a:latin typeface="Times New Roman" pitchFamily="65" charset="-122"/>
                          <a:ea typeface="宋体" pitchFamily="65" charset="-122"/>
                        </a:rPr>
                        <a:t>的语言标志;重视有区分层次作用的标</a:t>
                      </a:r>
                      <a:r>
                        <a:rPr sz="1400" dirty="0"/>
                        <a:t/>
                      </a:r>
                      <a:br>
                        <a:rPr sz="1400" dirty="0"/>
                      </a:br>
                      <a:r>
                        <a:rPr lang="zh-CN" altLang="en-US" sz="1400" kern="0" dirty="0" smtClean="0">
                          <a:solidFill>
                            <a:srgbClr val="000000"/>
                          </a:solidFill>
                          <a:latin typeface="Times New Roman" pitchFamily="65" charset="-122"/>
                          <a:ea typeface="宋体" pitchFamily="65" charset="-122"/>
                        </a:rPr>
                        <a:t>点符号。</a:t>
                      </a:r>
                    </a:p>
                  </a:txBody>
                  <a:tcPr marL="45720" marR="45720"/>
                </a:tc>
                <a:tc vMerge="1">
                  <a:txBody>
                    <a:bodyPr/>
                    <a:lstStyle/>
                    <a:p>
                      <a:pPr eaLnBrk="0" latinLnBrk="1" hangingPunct="0"/>
                      <a:r>
                        <a:t/>
                      </a:r>
                      <a:br/>
                      <a:endParaRPr/>
                    </a:p>
                  </a:txBody>
                  <a:tcPr marL="45720" marR="45720"/>
                </a:tc>
              </a:tr>
            </a:tbl>
          </a:graphicData>
        </a:graphic>
      </p:graphicFrame>
      <p:pic>
        <p:nvPicPr>
          <p:cNvPr id="3" name="Picture 3"/>
          <p:cNvPicPr>
            <a:picLocks noChangeAspect="1" noChangeArrowheads="1"/>
          </p:cNvPicPr>
          <p:nvPr/>
        </p:nvPicPr>
        <p:blipFill>
          <a:blip r:embed="rId4" cstate="print"/>
          <a:srcRect/>
          <a:stretch>
            <a:fillRect/>
          </a:stretch>
        </p:blipFill>
        <p:spPr bwMode="auto">
          <a:xfrm>
            <a:off x="449213" y="611957"/>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⑤众所周知,语言是随着时间变化发展的。在成熟的现代社会里,语言就像任</a:t>
            </a:r>
            <a:r>
              <a:rPr dirty="0"/>
              <a:t/>
            </a:r>
            <a:br>
              <a:rPr dirty="0"/>
            </a:br>
            <a:r>
              <a:rPr lang="zh-CN" altLang="en-US" sz="2607" kern="0" dirty="0" smtClean="0">
                <a:solidFill>
                  <a:srgbClr val="000000"/>
                </a:solidFill>
                <a:latin typeface="Times New Roman" pitchFamily="65" charset="-122"/>
                <a:ea typeface="宋体" pitchFamily="65" charset="-122"/>
              </a:rPr>
              <a:t>何流通物品一样,是被规范被立法的。这些规范和立法会承认和接受新名词,</a:t>
            </a:r>
            <a:r>
              <a:rPr dirty="0"/>
              <a:t/>
            </a:r>
            <a:br>
              <a:rPr dirty="0"/>
            </a:br>
            <a:r>
              <a:rPr lang="zh-CN" altLang="en-US" sz="2607" kern="0" dirty="0" smtClean="0">
                <a:solidFill>
                  <a:srgbClr val="000000"/>
                </a:solidFill>
                <a:latin typeface="Times New Roman" pitchFamily="65" charset="-122"/>
                <a:ea typeface="宋体" pitchFamily="65" charset="-122"/>
              </a:rPr>
              <a:t>但是不会承认、鼓励、散布网络俗语、脏话等语言污染物。的确,没有任何</a:t>
            </a:r>
            <a:r>
              <a:rPr dirty="0"/>
              <a:t/>
            </a:r>
            <a:br>
              <a:rPr dirty="0"/>
            </a:br>
            <a:r>
              <a:rPr lang="zh-CN" altLang="en-US" sz="2607" kern="0" dirty="0" smtClean="0">
                <a:solidFill>
                  <a:srgbClr val="000000"/>
                </a:solidFill>
                <a:latin typeface="Times New Roman" pitchFamily="65" charset="-122"/>
                <a:ea typeface="宋体" pitchFamily="65" charset="-122"/>
              </a:rPr>
              <a:t>机构可以也没有必要阻止人们在口语中使用新俚语新俗语等规范之外的语</a:t>
            </a:r>
            <a:r>
              <a:rPr dirty="0"/>
              <a:t/>
            </a:r>
            <a:br>
              <a:rPr dirty="0"/>
            </a:br>
            <a:r>
              <a:rPr lang="zh-CN" altLang="en-US" sz="2607" kern="0" dirty="0" smtClean="0">
                <a:solidFill>
                  <a:srgbClr val="000000"/>
                </a:solidFill>
                <a:latin typeface="Times New Roman" pitchFamily="65" charset="-122"/>
                <a:ea typeface="宋体" pitchFamily="65" charset="-122"/>
              </a:rPr>
              <a:t>言,但一旦进入写作,情况就不一样了。用于这样输入文字的软件,是应该首</a:t>
            </a:r>
            <a:r>
              <a:rPr dirty="0"/>
              <a:t/>
            </a:r>
            <a:br>
              <a:rPr dirty="0"/>
            </a:br>
            <a:r>
              <a:rPr lang="zh-CN" altLang="en-US" sz="2607" kern="0" dirty="0" smtClean="0">
                <a:solidFill>
                  <a:srgbClr val="000000"/>
                </a:solidFill>
                <a:latin typeface="Times New Roman" pitchFamily="65" charset="-122"/>
                <a:ea typeface="宋体" pitchFamily="65" charset="-122"/>
              </a:rPr>
              <a:t>先甚至是排他地方便合理合法地使用规范语言呢,还是要增加规范语言使用</a:t>
            </a:r>
            <a:r>
              <a:rPr dirty="0"/>
              <a:t/>
            </a:r>
            <a:br>
              <a:rPr dirty="0"/>
            </a:br>
            <a:r>
              <a:rPr lang="zh-CN" altLang="en-US" sz="2607" kern="0" dirty="0" smtClean="0">
                <a:solidFill>
                  <a:srgbClr val="000000"/>
                </a:solidFill>
                <a:latin typeface="Times New Roman" pitchFamily="65" charset="-122"/>
                <a:ea typeface="宋体" pitchFamily="65" charset="-122"/>
              </a:rPr>
              <a:t>的难度而给不规范使用大开方便之门呢?是服务于业务使用呢,还是服务于</a:t>
            </a:r>
            <a:r>
              <a:rPr dirty="0"/>
              <a:t/>
            </a:r>
            <a:br>
              <a:rPr dirty="0"/>
            </a:br>
            <a:r>
              <a:rPr lang="zh-CN" altLang="en-US" sz="2607" kern="0" dirty="0" smtClean="0">
                <a:solidFill>
                  <a:srgbClr val="000000"/>
                </a:solidFill>
                <a:latin typeface="Times New Roman" pitchFamily="65" charset="-122"/>
                <a:ea typeface="宋体" pitchFamily="65" charset="-122"/>
              </a:rPr>
              <a:t>娱乐呢?答案是不言而喻的。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⑥造成汉语输入这种混乱现状的,除了马虎的工作态度和习惯外,更深层的原</a:t>
            </a:r>
            <a:r>
              <a:rPr dirty="0"/>
              <a:t/>
            </a:r>
            <a:br>
              <a:rPr dirty="0"/>
            </a:br>
            <a:r>
              <a:rPr lang="zh-CN" altLang="en-US" sz="2607" kern="0" dirty="0" smtClean="0">
                <a:solidFill>
                  <a:srgbClr val="000000"/>
                </a:solidFill>
                <a:latin typeface="Times New Roman" pitchFamily="65" charset="-122"/>
                <a:ea typeface="宋体" pitchFamily="65" charset="-122"/>
              </a:rPr>
              <a:t>因是长期存在于中国社会中的对成规的轻视甚至无视。近年来风行的网络</a:t>
            </a:r>
            <a:r>
              <a:rPr dirty="0"/>
              <a:t/>
            </a:r>
            <a:br>
              <a:rPr dirty="0"/>
            </a:br>
            <a:r>
              <a:rPr lang="zh-CN" altLang="en-US" sz="2607" kern="0" dirty="0" smtClean="0">
                <a:solidFill>
                  <a:srgbClr val="000000"/>
                </a:solidFill>
                <a:latin typeface="Times New Roman" pitchFamily="65" charset="-122"/>
                <a:ea typeface="宋体" pitchFamily="65" charset="-122"/>
              </a:rPr>
              <a:t>语有不少就是无知者狂欢的产物,比如“囧”字。并不是任何事物都可以通</a:t>
            </a:r>
            <a:r>
              <a:rPr dirty="0"/>
              <a:t/>
            </a:r>
            <a:br>
              <a:rPr dirty="0"/>
            </a:br>
            <a:r>
              <a:rPr lang="zh-CN" altLang="en-US" sz="2607" kern="0" dirty="0" smtClean="0">
                <a:solidFill>
                  <a:srgbClr val="000000"/>
                </a:solidFill>
                <a:latin typeface="Times New Roman" pitchFamily="65" charset="-122"/>
                <a:ea typeface="宋体" pitchFamily="65" charset="-122"/>
              </a:rPr>
              <a:t>过当下流行度来决定,不尊重规范、纵容无知对规范的冲击就如同纵容医闹</a:t>
            </a:r>
            <a:r>
              <a:rPr dirty="0"/>
              <a:t/>
            </a:r>
            <a:br>
              <a:rPr dirty="0"/>
            </a:br>
            <a:r>
              <a:rPr lang="zh-CN" altLang="en-US" sz="2607" kern="0" dirty="0" smtClean="0">
                <a:solidFill>
                  <a:srgbClr val="000000"/>
                </a:solidFill>
                <a:latin typeface="Times New Roman" pitchFamily="65" charset="-122"/>
                <a:ea typeface="宋体" pitchFamily="65" charset="-122"/>
              </a:rPr>
              <a:t>一样,最终损害的是全社会的利益,败坏的是我们整体的文明水平。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1.请简要概述本文的论述思路。</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2.第③段在文中的作用是什么?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3.简要概括文章第④段的论证层次。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首先,指出中文输入法的语言水平没有得到相应进步。其次,从迎合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低端用户和服务业务使用两个方面阐述了中文输入法在语言水平上没有进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步的具体表现(存在的问题)。接着,阐明输入法要立足于规范语言和优先服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务业务使用而非娱乐业的观点。最后,分析汉语输入混乱的原因及其危害。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文章第①段提出问题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主要是陈述事实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中心句是“这几年中文输入法</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在语言水平上不进反退”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但”和“甚至可以说”很能表明作者的观点态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第②段到第⑤段是分析问题部分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先从两个方面分析存在问题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第⑤段后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半部分的设问则从正面提出了正确做法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最后一段是分析原因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指出危害。</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第③段运用对比论证,呈现了中西方在计算机输入状况方面存在的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差异,指出了中文输入法迎合新的口语和网络流行语的问题,证明了中文输入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法更多为娱乐设计而不是服务于业务或是学习的观点。</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从内容来看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这一段主要是分析中文输入法在语言水平上没有进步的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具体表现。从论证方法来看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运用了对比论证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对比的内容是存在的差异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比的目的是证明观点。根据位置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观照上下文。第②段末句“显然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这些输入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法更多是为娱乐设计的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它们不是服务于业务或是学习的”是第③段所要证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明的观点。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首先指出中文输入法在服务于业务性应用的功能方面存在的问题,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然后举例加以具体证明,最后指出错误存在的原因。</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首句是观点句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根据关联词语“如果</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那么”“即使</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也”可知</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表达的侧重点在后半句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比如”领起下面的举例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末句中“这种错误的原因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主要是”也可以帮我们轻松地概括出层次要点。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作答论述类文本中的句段作用题虽然同散文中的句段作用题一样要从内容</a:t>
            </a:r>
            <a:r>
              <a:rPr dirty="0"/>
              <a:t/>
            </a:r>
            <a:br>
              <a:rPr dirty="0"/>
            </a:br>
            <a:r>
              <a:rPr lang="zh-CN" altLang="en-US" sz="2607" kern="0" dirty="0" smtClean="0">
                <a:solidFill>
                  <a:srgbClr val="000000"/>
                </a:solidFill>
                <a:latin typeface="Times New Roman" pitchFamily="65" charset="-122"/>
                <a:ea typeface="宋体" pitchFamily="65" charset="-122"/>
              </a:rPr>
              <a:t>和结构两方面回答,但是更应该突出文体特征:内容作用主要是指论证或指出</a:t>
            </a:r>
            <a:r>
              <a:rPr dirty="0"/>
              <a:t/>
            </a:r>
            <a:br>
              <a:rPr dirty="0"/>
            </a:br>
            <a:r>
              <a:rPr lang="zh-CN" altLang="en-US" sz="2607" kern="0" dirty="0" smtClean="0">
                <a:solidFill>
                  <a:srgbClr val="000000"/>
                </a:solidFill>
                <a:latin typeface="Times New Roman" pitchFamily="65" charset="-122"/>
                <a:ea typeface="宋体" pitchFamily="65" charset="-122"/>
              </a:rPr>
              <a:t>了什么论点;结构作用更多的是指与上下文一起构成了什么论证关系,如与上</a:t>
            </a:r>
            <a:r>
              <a:rPr dirty="0"/>
              <a:t/>
            </a:r>
            <a:br>
              <a:rPr dirty="0"/>
            </a:br>
            <a:r>
              <a:rPr lang="zh-CN" altLang="en-US" sz="2607" kern="0" dirty="0" smtClean="0">
                <a:solidFill>
                  <a:srgbClr val="000000"/>
                </a:solidFill>
                <a:latin typeface="Times New Roman" pitchFamily="65" charset="-122"/>
                <a:ea typeface="宋体" pitchFamily="65" charset="-122"/>
              </a:rPr>
              <a:t>文构成了递进(对比、并列)关系,与下文形成分总关系等。个别题目会涉及</a:t>
            </a:r>
            <a:r>
              <a:rPr dirty="0"/>
              <a:t/>
            </a:r>
            <a:br>
              <a:rPr dirty="0"/>
            </a:br>
            <a:r>
              <a:rPr lang="zh-CN" altLang="en-US" sz="2607" kern="0" dirty="0" smtClean="0">
                <a:solidFill>
                  <a:srgbClr val="000000"/>
                </a:solidFill>
                <a:latin typeface="Times New Roman" pitchFamily="65" charset="-122"/>
                <a:ea typeface="宋体" pitchFamily="65" charset="-122"/>
              </a:rPr>
              <a:t>从手法角度答题,这时的“手法”主要指论证方法,如例证法、引证法、对比</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论证、比喻论证、因果论证等。如上面第六大题的第</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小题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分析时既要指</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出对比论证的手法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还要分析段落的中心以及与上面第②段的</a:t>
            </a:r>
            <a:r>
              <a:rPr lang="zh-CN" altLang="en-US" sz="2607" kern="0" smtClean="0">
                <a:solidFill>
                  <a:srgbClr val="000000"/>
                </a:solidFill>
                <a:latin typeface="Times New Roman" pitchFamily="65" charset="-122"/>
                <a:ea typeface="宋体" pitchFamily="65" charset="-122"/>
              </a:rPr>
              <a:t>关系。</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一、(2018姜堰中学考前适应性试题)阅读下面的作品,完成问题。(18分)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师是中华民族的脊梁</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沈善增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①“师”这个概念提出以后,在孔子和他的传人的努力下,“师”的群体,也</a:t>
            </a:r>
            <a:r>
              <a:rPr dirty="0"/>
              <a:t/>
            </a:r>
            <a:br>
              <a:rPr dirty="0"/>
            </a:br>
            <a:r>
              <a:rPr lang="zh-CN" altLang="en-US" sz="2607" kern="0" dirty="0" smtClean="0">
                <a:solidFill>
                  <a:srgbClr val="000000"/>
                </a:solidFill>
                <a:latin typeface="Times New Roman" pitchFamily="65" charset="-122"/>
                <a:ea typeface="宋体" pitchFamily="65" charset="-122"/>
              </a:rPr>
              <a:t>就是中国独立的知识分子群体诞生了。可以说,中华民族之所以成为世界古</a:t>
            </a:r>
            <a:r>
              <a:rPr dirty="0"/>
              <a:t/>
            </a:r>
            <a:br>
              <a:rPr dirty="0"/>
            </a:br>
            <a:r>
              <a:rPr lang="zh-CN" altLang="en-US" sz="2607" kern="0" dirty="0" smtClean="0">
                <a:solidFill>
                  <a:srgbClr val="000000"/>
                </a:solidFill>
                <a:latin typeface="Times New Roman" pitchFamily="65" charset="-122"/>
                <a:ea typeface="宋体" pitchFamily="65" charset="-122"/>
              </a:rPr>
              <a:t>老民族唯一的历史不曾发生断裂的民族,“师”群体的诞生是一个非常重要</a:t>
            </a:r>
            <a:r>
              <a:rPr dirty="0"/>
              <a:t/>
            </a:r>
            <a:br>
              <a:rPr dirty="0"/>
            </a:br>
            <a:r>
              <a:rPr lang="zh-CN" altLang="en-US" sz="2607" kern="0" dirty="0" smtClean="0">
                <a:solidFill>
                  <a:srgbClr val="000000"/>
                </a:solidFill>
                <a:latin typeface="Times New Roman" pitchFamily="65" charset="-122"/>
                <a:ea typeface="宋体" pitchFamily="65" charset="-122"/>
              </a:rPr>
              <a:t>的原因。因为几千年前,中华民族就是以文化聚族,以文化立国的。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②“文化”这个词的本来意思,就是以“文”的手段来实施教化。但“师”</a:t>
            </a:r>
            <a:r>
              <a:rPr dirty="0"/>
              <a:t/>
            </a:r>
            <a:br>
              <a:rPr dirty="0"/>
            </a:br>
            <a:r>
              <a:rPr lang="zh-CN" altLang="en-US" sz="2607" kern="0" dirty="0" smtClean="0">
                <a:solidFill>
                  <a:srgbClr val="000000"/>
                </a:solidFill>
                <a:latin typeface="Times New Roman" pitchFamily="65" charset="-122"/>
                <a:ea typeface="宋体" pitchFamily="65" charset="-122"/>
              </a:rPr>
              <a:t>这个群体产生之前,文化是由贵族来传承的;“师”群体产生以后,文化就由</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21221" y="539949"/>
            <a:ext cx="2343150" cy="4953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1169293" y="1260000"/>
          <a:ext cx="8789760" cy="3378725"/>
        </p:xfrm>
        <a:graphic>
          <a:graphicData uri="http://schemas.openxmlformats.org/drawingml/2006/table">
            <a:tbl>
              <a:tblPr/>
              <a:tblGrid>
                <a:gridCol w="989333"/>
                <a:gridCol w="1296144"/>
                <a:gridCol w="4306843"/>
                <a:gridCol w="2197440"/>
              </a:tblGrid>
              <a:tr h="864125">
                <a:tc rowSpan="4">
                  <a:txBody>
                    <a:bodyPr/>
                    <a:lstStyle/>
                    <a:p>
                      <a:pPr eaLnBrk="0" latinLnBrk="1" hangingPunct="0">
                        <a:lnSpc>
                          <a:spcPct val="150000"/>
                        </a:lnSpc>
                        <a:spcBef>
                          <a:spcPts val="0"/>
                        </a:spcBef>
                      </a:pPr>
                      <a:r>
                        <a:rPr lang="zh-CN" altLang="en-US" sz="14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意思</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根据意思,准确把握句子连接的紧密程</a:t>
                      </a:r>
                      <a:r>
                        <a:rPr sz="1400"/>
                        <a:t/>
                      </a:r>
                      <a:br>
                        <a:rPr sz="1400"/>
                      </a:br>
                      <a:r>
                        <a:rPr lang="zh-CN" altLang="en-US" sz="1400" kern="0" dirty="0" smtClean="0">
                          <a:solidFill>
                            <a:srgbClr val="000000"/>
                          </a:solidFill>
                          <a:latin typeface="Times New Roman" pitchFamily="65" charset="-122"/>
                          <a:ea typeface="宋体" pitchFamily="65" charset="-122"/>
                        </a:rPr>
                        <a:t>度,从意义疏松处断开。</a:t>
                      </a: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标出句数,划分句群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分清主次、提炼要点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逐层概括,连缀表达</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表达</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注意段中的“叙”“议”部分,根据表</a:t>
                      </a:r>
                      <a:r>
                        <a:rPr sz="1400"/>
                        <a:t/>
                      </a:r>
                      <a:br>
                        <a:rPr sz="1400"/>
                      </a:br>
                      <a:r>
                        <a:rPr lang="zh-CN" altLang="en-US" sz="1400" kern="0" dirty="0" smtClean="0">
                          <a:solidFill>
                            <a:srgbClr val="000000"/>
                          </a:solidFill>
                          <a:latin typeface="Times New Roman" pitchFamily="65" charset="-122"/>
                          <a:ea typeface="宋体" pitchFamily="65" charset="-122"/>
                        </a:rPr>
                        <a:t>达方式划分层次。</a:t>
                      </a:r>
                    </a:p>
                  </a:txBody>
                  <a:tcPr marL="45720" marR="45720"/>
                </a:tc>
                <a:tc vMerge="1">
                  <a:txBody>
                    <a:bodyPr/>
                    <a:lstStyle/>
                    <a:p>
                      <a:pPr eaLnBrk="0" latinLnBrk="1" hangingPunct="0"/>
                      <a:r>
                        <a:t/>
                      </a:r>
                      <a:br/>
                      <a:endParaRP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重要</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标志</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优先寻找表先后的词语,表递进或转折</a:t>
                      </a:r>
                      <a:r>
                        <a:rPr sz="1400"/>
                        <a:t/>
                      </a:r>
                      <a:br>
                        <a:rPr sz="1400"/>
                      </a:br>
                      <a:r>
                        <a:rPr lang="zh-CN" altLang="en-US" sz="1400" kern="0" dirty="0" smtClean="0">
                          <a:solidFill>
                            <a:srgbClr val="000000"/>
                          </a:solidFill>
                          <a:latin typeface="Times New Roman" pitchFamily="65" charset="-122"/>
                          <a:ea typeface="宋体" pitchFamily="65" charset="-122"/>
                        </a:rPr>
                        <a:t>的连词,或提示性、小结性的词语;注</a:t>
                      </a:r>
                      <a:r>
                        <a:rPr sz="1400"/>
                        <a:t/>
                      </a:r>
                      <a:br>
                        <a:rPr sz="1400"/>
                      </a:br>
                      <a:r>
                        <a:rPr lang="zh-CN" altLang="en-US" sz="1400" kern="0" dirty="0" smtClean="0">
                          <a:solidFill>
                            <a:srgbClr val="000000"/>
                          </a:solidFill>
                          <a:latin typeface="Times New Roman" pitchFamily="65" charset="-122"/>
                          <a:ea typeface="宋体" pitchFamily="65" charset="-122"/>
                        </a:rPr>
                        <a:t>意特殊标点符号,如表并列的分号。</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陈述</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对象</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句群内主语大致相同的句子可归为一</a:t>
                      </a:r>
                      <a:r>
                        <a:rPr sz="1400" dirty="0"/>
                        <a:t/>
                      </a:r>
                      <a:br>
                        <a:rPr sz="1400" dirty="0"/>
                      </a:br>
                      <a:r>
                        <a:rPr lang="zh-CN" altLang="en-US" sz="1400" kern="0" dirty="0" smtClean="0">
                          <a:solidFill>
                            <a:srgbClr val="000000"/>
                          </a:solidFill>
                          <a:latin typeface="Times New Roman" pitchFamily="65" charset="-122"/>
                          <a:ea typeface="宋体" pitchFamily="65" charset="-122"/>
                        </a:rPr>
                        <a:t>层,不同的一般可以分开。</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0.jpeg"/>
          <p:cNvPicPr>
            <a:picLocks noChangeAspect="1"/>
          </p:cNvPicPr>
          <p:nvPr/>
        </p:nvPicPr>
        <p:blipFill>
          <a:blip r:embed="rId3" cstate="print"/>
          <a:stretch>
            <a:fillRect/>
          </a:stretch>
        </p:blipFill>
        <p:spPr>
          <a:xfrm>
            <a:off x="1241293" y="1368492"/>
            <a:ext cx="341269" cy="1251317"/>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“师”来担当传承了。这个变化对中华民族来说是非常重要的。贵族,本来</a:t>
            </a:r>
            <a:r>
              <a:t/>
            </a:r>
            <a:br/>
            <a:r>
              <a:rPr lang="zh-CN" altLang="en-US" sz="2607" kern="0" dirty="0" smtClean="0">
                <a:solidFill>
                  <a:srgbClr val="000000"/>
                </a:solidFill>
                <a:latin typeface="Times New Roman" pitchFamily="65" charset="-122"/>
                <a:ea typeface="宋体" pitchFamily="65" charset="-122"/>
              </a:rPr>
              <a:t>属于统治阶级,是当时政治体制内的人,他们从文化传统中吸取的、他们所强</a:t>
            </a:r>
            <a:r>
              <a:t/>
            </a:r>
            <a:br/>
            <a:r>
              <a:rPr lang="zh-CN" altLang="en-US" sz="2607" kern="0" dirty="0" smtClean="0">
                <a:solidFill>
                  <a:srgbClr val="000000"/>
                </a:solidFill>
                <a:latin typeface="Times New Roman" pitchFamily="65" charset="-122"/>
                <a:ea typeface="宋体" pitchFamily="65" charset="-122"/>
              </a:rPr>
              <a:t>调的东西,有意无意地有利于统治者。而“师”独立于政权,保持了他们的民</a:t>
            </a:r>
            <a:r>
              <a:t/>
            </a:r>
            <a:br/>
            <a:r>
              <a:rPr lang="zh-CN" altLang="en-US" sz="2607" kern="0" dirty="0" smtClean="0">
                <a:solidFill>
                  <a:srgbClr val="000000"/>
                </a:solidFill>
                <a:latin typeface="Times New Roman" pitchFamily="65" charset="-122"/>
                <a:ea typeface="宋体" pitchFamily="65" charset="-122"/>
              </a:rPr>
              <a:t>间立场,他们从文化传统中吸取的、发扬的,都是对民族、国家的大多数人有</a:t>
            </a:r>
            <a:r>
              <a:t/>
            </a:r>
            <a:br/>
            <a:r>
              <a:rPr lang="zh-CN" altLang="en-US" sz="2607" kern="0" dirty="0" smtClean="0">
                <a:solidFill>
                  <a:srgbClr val="000000"/>
                </a:solidFill>
                <a:latin typeface="Times New Roman" pitchFamily="65" charset="-122"/>
                <a:ea typeface="宋体" pitchFamily="65" charset="-122"/>
              </a:rPr>
              <a:t>利的。这样就使我们民族文化中的优秀成分源源不断地传承下来。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③孔子倡立“师”这一群体后,“士”这个群体就开始分化。“士”开始是</a:t>
            </a:r>
            <a:r>
              <a:t/>
            </a:r>
            <a:br/>
            <a:r>
              <a:rPr lang="zh-CN" altLang="en-US" sz="2607" kern="0" dirty="0" smtClean="0">
                <a:solidFill>
                  <a:srgbClr val="000000"/>
                </a:solidFill>
                <a:latin typeface="Times New Roman" pitchFamily="65" charset="-122"/>
                <a:ea typeface="宋体" pitchFamily="65" charset="-122"/>
              </a:rPr>
              <a:t>以武士为主的,渐渐就以文士为主了。文士这个群体,有为“师”的,有出仕</a:t>
            </a:r>
            <a:r>
              <a:t/>
            </a:r>
            <a:br/>
            <a:r>
              <a:rPr lang="zh-CN" altLang="en-US" sz="2607" kern="0" dirty="0" smtClean="0">
                <a:solidFill>
                  <a:srgbClr val="000000"/>
                </a:solidFill>
                <a:latin typeface="Times New Roman" pitchFamily="65" charset="-122"/>
                <a:ea typeface="宋体" pitchFamily="65" charset="-122"/>
              </a:rPr>
              <a:t>的,孔子以后就统称为“儒”;武士这个群体,以后就统称为“侠”。到了韩</a:t>
            </a:r>
            <a:r>
              <a:t/>
            </a:r>
            <a:br/>
            <a:r>
              <a:rPr lang="zh-CN" altLang="en-US" sz="2607" kern="0" dirty="0" smtClean="0">
                <a:solidFill>
                  <a:srgbClr val="000000"/>
                </a:solidFill>
                <a:latin typeface="Times New Roman" pitchFamily="65" charset="-122"/>
                <a:ea typeface="宋体" pitchFamily="65" charset="-122"/>
              </a:rPr>
              <a:t>非子的时代,“士”民群体已明显分化成“儒”与“侠”两个群体,再不能将</a:t>
            </a:r>
            <a:endParaRPr lang="zh-CN" altLang="en-US"/>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他们统而言之了。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④“儒”这个概念也不是孔子首先提出来的,但孔子对确立“儒”的概念有</a:t>
            </a:r>
            <a:r>
              <a:t/>
            </a:r>
            <a:br/>
            <a:r>
              <a:rPr lang="zh-CN" altLang="en-US" sz="2607" kern="0" dirty="0" smtClean="0">
                <a:solidFill>
                  <a:srgbClr val="000000"/>
                </a:solidFill>
                <a:latin typeface="Times New Roman" pitchFamily="65" charset="-122"/>
                <a:ea typeface="宋体" pitchFamily="65" charset="-122"/>
              </a:rPr>
              <a:t>重大贡献,把“儒”作为“师”的代称,所以,后世就把“儒”认为是孔门弟</a:t>
            </a:r>
            <a:r>
              <a:t/>
            </a:r>
            <a:br/>
            <a:r>
              <a:rPr lang="zh-CN" altLang="en-US" sz="2607" kern="0" dirty="0" smtClean="0">
                <a:solidFill>
                  <a:srgbClr val="000000"/>
                </a:solidFill>
                <a:latin typeface="Times New Roman" pitchFamily="65" charset="-122"/>
                <a:ea typeface="宋体" pitchFamily="65" charset="-122"/>
              </a:rPr>
              <a:t>子,孔子之道的传人。韩非子指的儒,就已经是这个意思了,“焚书坑儒”的</a:t>
            </a:r>
            <a:r>
              <a:t/>
            </a:r>
            <a:br/>
            <a:r>
              <a:rPr lang="zh-CN" altLang="en-US" sz="2607" kern="0" dirty="0" smtClean="0">
                <a:solidFill>
                  <a:srgbClr val="000000"/>
                </a:solidFill>
                <a:latin typeface="Times New Roman" pitchFamily="65" charset="-122"/>
                <a:ea typeface="宋体" pitchFamily="65" charset="-122"/>
              </a:rPr>
              <a:t>“儒”,也是这个意思。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⑤《说文解字》说“儒”这个字的本初义,就是“柔”。说明“儒”是相对</a:t>
            </a:r>
            <a:r>
              <a:t/>
            </a:r>
            <a:br/>
            <a:r>
              <a:rPr lang="zh-CN" altLang="en-US" sz="2607" kern="0" dirty="0" smtClean="0">
                <a:solidFill>
                  <a:srgbClr val="000000"/>
                </a:solidFill>
                <a:latin typeface="Times New Roman" pitchFamily="65" charset="-122"/>
                <a:ea typeface="宋体" pitchFamily="65" charset="-122"/>
              </a:rPr>
              <a:t>柔弱的文人。“亻”指的是某种人,“需”代表发音,也表示意义。“需”是</a:t>
            </a:r>
            <a:r>
              <a:t/>
            </a:r>
            <a:br/>
            <a:r>
              <a:rPr lang="zh-CN" altLang="en-US" sz="2607" kern="0" dirty="0" smtClean="0">
                <a:solidFill>
                  <a:srgbClr val="000000"/>
                </a:solidFill>
                <a:latin typeface="Times New Roman" pitchFamily="65" charset="-122"/>
                <a:ea typeface="宋体" pitchFamily="65" charset="-122"/>
              </a:rPr>
              <a:t>什么意思?“待也”,引申为“做准备”,所以“儒”就是指有准备的人。准</a:t>
            </a:r>
            <a:r>
              <a:t/>
            </a:r>
            <a:br/>
            <a:r>
              <a:rPr lang="zh-CN" altLang="en-US" sz="2607" kern="0" dirty="0" smtClean="0">
                <a:solidFill>
                  <a:srgbClr val="000000"/>
                </a:solidFill>
                <a:latin typeface="Times New Roman" pitchFamily="65" charset="-122"/>
                <a:ea typeface="宋体" pitchFamily="65" charset="-122"/>
              </a:rPr>
              <a:t>备什么?知识准备,道德修养准备。有准备的人,也可以帮助别人做准备,这就</a:t>
            </a:r>
            <a:endParaRPr lang="zh-CN" altLang="en-US"/>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是“师”。为什么常称“儒”而不常称“师”?因为“师”本来是官办学校</a:t>
            </a:r>
            <a:r>
              <a:t/>
            </a:r>
            <a:br/>
            <a:r>
              <a:rPr lang="zh-CN" altLang="en-US" sz="2607" kern="0" dirty="0" smtClean="0">
                <a:solidFill>
                  <a:srgbClr val="000000"/>
                </a:solidFill>
                <a:latin typeface="Times New Roman" pitchFamily="65" charset="-122"/>
                <a:ea typeface="宋体" pitchFamily="65" charset="-122"/>
              </a:rPr>
              <a:t>有一定地位的教育工作者,就像大学教授;“儒”的地位相对较低,就像讲</a:t>
            </a:r>
            <a:r>
              <a:t/>
            </a:r>
            <a:br/>
            <a:r>
              <a:rPr lang="zh-CN" altLang="en-US" sz="2607" kern="0" dirty="0" smtClean="0">
                <a:solidFill>
                  <a:srgbClr val="000000"/>
                </a:solidFill>
                <a:latin typeface="Times New Roman" pitchFamily="65" charset="-122"/>
                <a:ea typeface="宋体" pitchFamily="65" charset="-122"/>
              </a:rPr>
              <a:t>师、助教。常称“儒”是谦称。为什么今天我要说孔子倡立的是“师”文</a:t>
            </a:r>
            <a:r>
              <a:t/>
            </a:r>
            <a:br/>
            <a:r>
              <a:rPr lang="zh-CN" altLang="en-US" sz="2607" kern="0" dirty="0" smtClean="0">
                <a:solidFill>
                  <a:srgbClr val="000000"/>
                </a:solidFill>
                <a:latin typeface="Times New Roman" pitchFamily="65" charset="-122"/>
                <a:ea typeface="宋体" pitchFamily="65" charset="-122"/>
              </a:rPr>
              <a:t>化而不是“儒”文化?因为长期以来,“儒”的“师”的意义已经被湮没了,</a:t>
            </a:r>
            <a:r>
              <a:t/>
            </a:r>
            <a:br/>
            <a:r>
              <a:rPr lang="zh-CN" altLang="en-US" sz="2607" kern="0" dirty="0" smtClean="0">
                <a:solidFill>
                  <a:srgbClr val="000000"/>
                </a:solidFill>
                <a:latin typeface="Times New Roman" pitchFamily="65" charset="-122"/>
                <a:ea typeface="宋体" pitchFamily="65" charset="-122"/>
              </a:rPr>
              <a:t>“儒”文化已经变成“臣”文化了,变成依附性的文化了。为了强调孔子当</a:t>
            </a:r>
            <a:r>
              <a:t/>
            </a:r>
            <a:br/>
            <a:r>
              <a:rPr lang="zh-CN" altLang="en-US" sz="2607" kern="0" dirty="0" smtClean="0">
                <a:solidFill>
                  <a:srgbClr val="000000"/>
                </a:solidFill>
                <a:latin typeface="Times New Roman" pitchFamily="65" charset="-122"/>
                <a:ea typeface="宋体" pitchFamily="65" charset="-122"/>
              </a:rPr>
              <a:t>初倡立“师”文化、坚持独立性的本意,我要说“师”文化。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⑥“师”传的是游戏规则与对游戏规则的意识。一个文明社会,必须有游戏</a:t>
            </a:r>
            <a:r>
              <a:t/>
            </a:r>
            <a:br/>
            <a:r>
              <a:rPr lang="zh-CN" altLang="en-US" sz="2607" kern="0" dirty="0" smtClean="0">
                <a:solidFill>
                  <a:srgbClr val="000000"/>
                </a:solidFill>
                <a:latin typeface="Times New Roman" pitchFamily="65" charset="-122"/>
                <a:ea typeface="宋体" pitchFamily="65" charset="-122"/>
              </a:rPr>
              <a:t>规则,文明程度越高,游戏规则就越完善。在孔子的语汇里,游戏规则被称为</a:t>
            </a:r>
            <a:r>
              <a:t/>
            </a:r>
            <a:br/>
            <a:r>
              <a:rPr lang="zh-CN" altLang="en-US" sz="2607" kern="0" dirty="0" smtClean="0">
                <a:solidFill>
                  <a:srgbClr val="000000"/>
                </a:solidFill>
                <a:latin typeface="Times New Roman" pitchFamily="65" charset="-122"/>
                <a:ea typeface="宋体" pitchFamily="65" charset="-122"/>
              </a:rPr>
              <a:t>“礼”。《礼记·经解》中说:“礼之于正国也,犹衡之于轻重也,绳墨之于曲</a:t>
            </a:r>
            <a:endParaRPr lang="zh-CN" altLang="en-US"/>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直也,规矩之于方圆也。”对游戏规则的意识就是“义”。“义者,宜也。”</a:t>
            </a:r>
            <a:r>
              <a:rPr dirty="0"/>
              <a:t/>
            </a:r>
            <a:br>
              <a:rPr dirty="0"/>
            </a:br>
            <a:r>
              <a:rPr lang="zh-CN" altLang="en-US" sz="2607" kern="0" dirty="0" smtClean="0">
                <a:solidFill>
                  <a:srgbClr val="000000"/>
                </a:solidFill>
                <a:latin typeface="Times New Roman" pitchFamily="65" charset="-122"/>
                <a:ea typeface="宋体" pitchFamily="65" charset="-122"/>
              </a:rPr>
              <a:t>孔子进行礼的教育,重在阐发制这样的礼的意义,执行这样的礼的益处。中国</a:t>
            </a:r>
            <a:r>
              <a:rPr dirty="0"/>
              <a:t/>
            </a:r>
            <a:br>
              <a:rPr dirty="0"/>
            </a:br>
            <a:r>
              <a:rPr lang="zh-CN" altLang="en-US" sz="2607" kern="0" dirty="0" smtClean="0">
                <a:solidFill>
                  <a:srgbClr val="000000"/>
                </a:solidFill>
                <a:latin typeface="Times New Roman" pitchFamily="65" charset="-122"/>
                <a:ea typeface="宋体" pitchFamily="65" charset="-122"/>
              </a:rPr>
              <a:t>在历史上素来被称为礼仪之邦,也就是文明程度相当高的国家,孔子倡立儒</a:t>
            </a:r>
            <a:r>
              <a:rPr dirty="0"/>
              <a:t/>
            </a:r>
            <a:br>
              <a:rPr dirty="0"/>
            </a:br>
            <a:r>
              <a:rPr lang="zh-CN" altLang="en-US" sz="2607" kern="0" dirty="0" smtClean="0">
                <a:solidFill>
                  <a:srgbClr val="000000"/>
                </a:solidFill>
                <a:latin typeface="Times New Roman" pitchFamily="65" charset="-122"/>
                <a:ea typeface="宋体" pitchFamily="65" charset="-122"/>
              </a:rPr>
              <a:t>学、倡立“师”文化传统功垂千秋。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1.请简要概括文章第②段的行文思路。(6分)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2.根据文章内容,概括“儒”的不同内涵。(6分)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3.结合全文,分析“师”成为中华民族的脊梁的原因。(6分)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8802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①首先,解释文化的本来意思;②然后,分析“师”和“贵族”在传承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文化方面作用的区别;③最后,指出民族文化的优秀成分被“师”传承。</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回答这类题目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尤其要注意开头结尾的表述。“‘文化’这个词的本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来意思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就是以‘文’的手段来实施教化”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解释文化的本来意思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但‘师’</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这个群体产生之前</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都是对民族、国家的大多数人有利的”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分析“师”</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和“贵族”在传承文化方面作用的区别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这样就使我们民族文化中的优秀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成分源源不断地传承下来”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指出民族文化的优秀成分被“师”传承。</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①“儒”开始指柔弱的文人,孔子以后是对文士的统称;②孔子把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“儒”作为“师”的代称,后世把“儒”认为是孔门弟子,孔子之道的传人;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③“儒”是古代地位较低的学校教育工作者;④“儒”作为“师”的意义被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湮没,成了“臣”文化的代称。</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这是一道信息筛选的题目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答题时要注意审清题干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然后锁定区域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概括文意作答。结合文本内容“说明‘儒’是相对柔弱的文人”“把‘儒’作为‘师’的代称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后世就把‘儒’认为是孔门弟子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孔子之道的传人”“‘儒’的地位相对较低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就像讲师、助教”“‘儒’的‘师’的意义已经被湮没了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儒’文化已经变成‘臣’文化了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变成依附性的文化了”等概括即可。</a:t>
            </a:r>
            <a:endParaRPr lang="zh-CN" altLang="en-US" sz="2800" dirty="0" smtClean="0">
              <a:solidFill>
                <a:srgbClr val="FF000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20600"/>
            <a:ext cx="11340000" cy="6009658"/>
          </a:xfrm>
          <a:prstGeom prst="rect">
            <a:avLst/>
          </a:prstGeom>
          <a:noFill/>
        </p:spPr>
        <p:txBody>
          <a:bodyPr wrap="square" lIns="0" tIns="0" rIns="0" bIns="0" rtlCol="0">
            <a:spAutoFit/>
          </a:bodyPr>
          <a:lstStyle/>
          <a:p>
            <a:pPr eaLnBrk="0" latinLnBrk="1" hangingPunct="0">
              <a:lnSpc>
                <a:spcPts val="4300"/>
              </a:lnSpc>
            </a:pPr>
            <a:r>
              <a:rPr lang="en-US" altLang="zh-CN" sz="2607" kern="0" dirty="0" smtClean="0">
                <a:solidFill>
                  <a:srgbClr val="FF0000"/>
                </a:solidFill>
                <a:latin typeface="Times New Roman" pitchFamily="65" charset="-122"/>
                <a:ea typeface="宋体" pitchFamily="65" charset="-122"/>
              </a:rPr>
              <a:t>3</a:t>
            </a:r>
            <a:r>
              <a:rPr lang="zh-CN" altLang="en-US" sz="2607" kern="0" dirty="0" smtClean="0">
                <a:solidFill>
                  <a:srgbClr val="FF0000"/>
                </a:solidFill>
                <a:latin typeface="Times New Roman" pitchFamily="65" charset="-122"/>
                <a:ea typeface="宋体" pitchFamily="65" charset="-122"/>
              </a:rPr>
              <a:t>.</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中华民族就是以文化聚族立国的，而“师”传承了优秀文化。②“师”坚持独立性，自身进行知识、道德修养准备，也帮助别人做准备。③“师”传承礼、义，使中国成为文明程度高的国家（使中国成为礼仪之邦）。</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师”成为中华民族的脊梁的原因，文中与此相关的信息有“因为几千年前，中华民族就是以文化聚族，以文化立国的”“‘师’独立于政权，保持了他们的民间立场，他们从文化传统中吸取的、发扬的，都是对民族、国家的大多数人有利的。这样就使我们民族文化中的优秀成分源源不断地传承下来”“知识准备，道德修养准备。有准备的人，也可以帮助别人做准备，这就是‘师’”“中国在历史上素来被称为礼仪之邦，也就是文明程度相当高的国家，孔子倡立儒学、倡立‘师’文化传统功垂千秋”等，从中提取关键信息加以提炼可得出答案。</a:t>
            </a:r>
            <a:endParaRPr lang="zh-CN" altLang="en-US" sz="2800" dirty="0" smtClean="0">
              <a:solidFill>
                <a:srgbClr val="FF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二、（</a:t>
            </a:r>
            <a:r>
              <a:rPr lang="en-US" altLang="zh-CN" sz="2607" kern="0" dirty="0" smtClean="0">
                <a:solidFill>
                  <a:srgbClr val="000000"/>
                </a:solidFill>
                <a:latin typeface="Times New Roman" pitchFamily="65" charset="-122"/>
                <a:ea typeface="宋体" pitchFamily="65" charset="-122"/>
              </a:rPr>
              <a:t>2018</a:t>
            </a:r>
            <a:r>
              <a:rPr lang="zh-CN" altLang="en-US" sz="2607" kern="0" dirty="0" smtClean="0">
                <a:solidFill>
                  <a:srgbClr val="000000"/>
                </a:solidFill>
                <a:latin typeface="Times New Roman" pitchFamily="65" charset="-122"/>
                <a:ea typeface="宋体" pitchFamily="65" charset="-122"/>
              </a:rPr>
              <a:t>通、泰、扬、徐、淮、宿二模）阅读下面的文章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完成问题。</a:t>
            </a:r>
            <a:r>
              <a:rPr lang="en-US" altLang="zh-CN" sz="2607" kern="0" dirty="0" smtClean="0">
                <a:solidFill>
                  <a:srgbClr val="000000"/>
                </a:solidFill>
                <a:latin typeface="Times New Roman" pitchFamily="65" charset="-122"/>
                <a:ea typeface="宋体" pitchFamily="65" charset="-122"/>
              </a:rPr>
              <a:t>(18</a:t>
            </a:r>
            <a:r>
              <a:rPr lang="zh-CN" altLang="en-US" sz="2607" kern="0" dirty="0" smtClean="0">
                <a:solidFill>
                  <a:srgbClr val="000000"/>
                </a:solidFill>
                <a:latin typeface="Times New Roman" pitchFamily="65" charset="-122"/>
                <a:ea typeface="宋体" pitchFamily="65" charset="-122"/>
              </a:rPr>
              <a:t>分</a:t>
            </a:r>
            <a:r>
              <a:rPr lang="en-US" altLang="zh-CN" sz="2607" kern="0" dirty="0" smtClean="0">
                <a:solidFill>
                  <a:srgbClr val="000000"/>
                </a:solidFill>
                <a:latin typeface="Times New Roman" pitchFamily="65" charset="-122"/>
                <a:ea typeface="宋体" pitchFamily="65" charset="-122"/>
              </a:rPr>
              <a:t>)</a:t>
            </a:r>
          </a:p>
          <a:p>
            <a:pPr algn="ct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说破”的艺术</a:t>
            </a:r>
            <a:endParaRPr lang="en-US" altLang="zh-CN" sz="2607" kern="0" dirty="0" smtClean="0">
              <a:solidFill>
                <a:srgbClr val="000000"/>
              </a:solidFill>
              <a:latin typeface="Times New Roman" pitchFamily="65" charset="-122"/>
              <a:ea typeface="宋体" pitchFamily="65" charset="-122"/>
            </a:endParaRPr>
          </a:p>
          <a:p>
            <a:pPr algn="ct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陈 益</a:t>
            </a: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昆曲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烂柯山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朱买臣“马前泼水”的故事演绎而来。耐人寻味的是，一开场，一脸颓相的朱买臣就来了个自嘲式自报家门：穷儒。至于其他剧目中公开称自己是贪官、庸医等的，更比比皆是。这，恰恰是昆曲的自报家门程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说破”。</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②说破，在吴语中有两层含义，一是指把话讲透彻，一是指把人讲破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讲坏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。昆曲往往在演出前就将剧情与角色兜底向观众作交代，与追求悬念、追求情节</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的层层环扣、步步推进的西方戏剧体系截然不同。观众在欣赏西方戏剧时</a:t>
            </a:r>
            <a:r>
              <a:rPr dirty="0"/>
              <a:t/>
            </a:r>
            <a:br>
              <a:rPr dirty="0"/>
            </a:br>
            <a:r>
              <a:rPr lang="zh-CN" altLang="en-US" sz="2607" kern="0" dirty="0" smtClean="0">
                <a:solidFill>
                  <a:srgbClr val="000000"/>
                </a:solidFill>
                <a:latin typeface="Times New Roman" pitchFamily="65" charset="-122"/>
                <a:ea typeface="宋体" pitchFamily="65" charset="-122"/>
              </a:rPr>
              <a:t>始终是被蒙在鼓里的,秘密究竟要保持多久,什么时候才能揭开,秘钥全都掌</a:t>
            </a:r>
            <a:r>
              <a:rPr dirty="0"/>
              <a:t/>
            </a:r>
            <a:br>
              <a:rPr dirty="0"/>
            </a:br>
            <a:r>
              <a:rPr lang="zh-CN" altLang="en-US" sz="2607" kern="0" dirty="0" smtClean="0">
                <a:solidFill>
                  <a:srgbClr val="000000"/>
                </a:solidFill>
                <a:latin typeface="Times New Roman" pitchFamily="65" charset="-122"/>
                <a:ea typeface="宋体" pitchFamily="65" charset="-122"/>
              </a:rPr>
              <a:t>握在编剧和导演手里。且不论近代流行的悬疑剧、推理剧,即便是莎士比亚</a:t>
            </a:r>
            <a:r>
              <a:rPr dirty="0"/>
              <a:t/>
            </a:r>
            <a:br>
              <a:rPr dirty="0"/>
            </a:br>
            <a:r>
              <a:rPr lang="zh-CN" altLang="en-US" sz="2607" kern="0" dirty="0" smtClean="0">
                <a:solidFill>
                  <a:srgbClr val="000000"/>
                </a:solidFill>
                <a:latin typeface="Times New Roman" pitchFamily="65" charset="-122"/>
                <a:ea typeface="宋体" pitchFamily="65" charset="-122"/>
              </a:rPr>
              <a:t>的《罗密欧与朱丽叶》《理查二世》和《仲夏夜之梦》,也竭力将隐喻和象</a:t>
            </a:r>
            <a:r>
              <a:rPr dirty="0"/>
              <a:t/>
            </a:r>
            <a:br>
              <a:rPr dirty="0"/>
            </a:br>
            <a:r>
              <a:rPr lang="zh-CN" altLang="en-US" sz="2607" kern="0" dirty="0" smtClean="0">
                <a:solidFill>
                  <a:srgbClr val="000000"/>
                </a:solidFill>
                <a:latin typeface="Times New Roman" pitchFamily="65" charset="-122"/>
                <a:ea typeface="宋体" pitchFamily="65" charset="-122"/>
              </a:rPr>
              <a:t>征转化为剧情发展的需要。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③昆曲演出最不容忽略的特征,是角色与观众近在咫尺,随时都可交流。何况</a:t>
            </a:r>
            <a:r>
              <a:rPr dirty="0"/>
              <a:t/>
            </a:r>
            <a:br>
              <a:rPr dirty="0"/>
            </a:br>
            <a:r>
              <a:rPr lang="zh-CN" altLang="en-US" sz="2607" kern="0" dirty="0" smtClean="0">
                <a:solidFill>
                  <a:srgbClr val="000000"/>
                </a:solidFill>
                <a:latin typeface="Times New Roman" pitchFamily="65" charset="-122"/>
                <a:ea typeface="宋体" pitchFamily="65" charset="-122"/>
              </a:rPr>
              <a:t>很多戏文是根据主人嗜好点的,点哪出演哪出。听戏者烂熟于心,边看边听,</a:t>
            </a:r>
            <a:r>
              <a:rPr dirty="0"/>
              <a:t/>
            </a:r>
            <a:br>
              <a:rPr dirty="0"/>
            </a:br>
            <a:r>
              <a:rPr lang="zh-CN" altLang="en-US" sz="2607" kern="0" dirty="0" smtClean="0">
                <a:solidFill>
                  <a:srgbClr val="000000"/>
                </a:solidFill>
                <a:latin typeface="Times New Roman" pitchFamily="65" charset="-122"/>
                <a:ea typeface="宋体" pitchFamily="65" charset="-122"/>
              </a:rPr>
              <a:t>随听随哼。戏没秘密,干脆说破,反而能让观众接受。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④昆曲中也有自报家门却说而不破的剧目。例如《长生殿·春睡》,杨贵妃自</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一、(2018徐州考前模拟)阅读下面的作品,完成问题。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不甘寂寞的当代艺术</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陈德洪</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当代艺术在市场退潮后犹如积压的商品,在寂寞的如库房的展厅中陈列,因为</a:t>
            </a:r>
            <a:r>
              <a:rPr dirty="0"/>
              <a:t/>
            </a:r>
            <a:br>
              <a:rPr dirty="0"/>
            </a:br>
            <a:r>
              <a:rPr lang="zh-CN" altLang="en-US" sz="2607" kern="0" dirty="0" smtClean="0">
                <a:solidFill>
                  <a:srgbClr val="000000"/>
                </a:solidFill>
                <a:latin typeface="Times New Roman" pitchFamily="65" charset="-122"/>
                <a:ea typeface="宋体" pitchFamily="65" charset="-122"/>
              </a:rPr>
              <a:t>市场热潮不再而更加刻意扮演一种曲高和寡的姿态。其间的忸怩作态、故</a:t>
            </a:r>
            <a:r>
              <a:rPr dirty="0"/>
              <a:t/>
            </a:r>
            <a:br>
              <a:rPr dirty="0"/>
            </a:br>
            <a:r>
              <a:rPr lang="zh-CN" altLang="en-US" sz="2607" kern="0" dirty="0" smtClean="0">
                <a:solidFill>
                  <a:srgbClr val="000000"/>
                </a:solidFill>
                <a:latin typeface="Times New Roman" pitchFamily="65" charset="-122"/>
                <a:ea typeface="宋体" pitchFamily="65" charset="-122"/>
              </a:rPr>
              <a:t>作高深、自我标榜其实也难掩对廉价赞誉追捧和高价售出的热切期待。艺</a:t>
            </a:r>
            <a:r>
              <a:rPr dirty="0"/>
              <a:t/>
            </a:r>
            <a:br>
              <a:rPr dirty="0"/>
            </a:br>
            <a:r>
              <a:rPr lang="zh-CN" altLang="en-US" sz="2607" kern="0" dirty="0" smtClean="0">
                <a:solidFill>
                  <a:srgbClr val="000000"/>
                </a:solidFill>
                <a:latin typeface="Times New Roman" pitchFamily="65" charset="-122"/>
                <a:ea typeface="宋体" pitchFamily="65" charset="-122"/>
              </a:rPr>
              <a:t>术家过于标榜个性、微观叙事导致的自恋和自我中心其实极端矛盾地希望</a:t>
            </a:r>
            <a:r>
              <a:rPr dirty="0"/>
              <a:t/>
            </a:r>
            <a:br>
              <a:rPr dirty="0"/>
            </a:br>
            <a:r>
              <a:rPr lang="zh-CN" altLang="en-US" sz="2607" kern="0" dirty="0" smtClean="0">
                <a:solidFill>
                  <a:srgbClr val="000000"/>
                </a:solidFill>
                <a:latin typeface="Times New Roman" pitchFamily="65" charset="-122"/>
                <a:ea typeface="宋体" pitchFamily="65" charset="-122"/>
              </a:rPr>
              <a:t>得到公共性的认同、传播和抬举。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移动互联网彻底改变了艺术的生态,把微小的嗓音放大到全民皆知。于是大</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11957"/>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报家门,称自己:“生有玉环在于左臂,上隐‘太真’二字。因名玉环,小字太</a:t>
            </a:r>
            <a:r>
              <a:t/>
            </a:r>
            <a:br/>
            <a:r>
              <a:rPr lang="zh-CN" altLang="en-US" sz="2607" kern="0" dirty="0" smtClean="0">
                <a:solidFill>
                  <a:srgbClr val="000000"/>
                </a:solidFill>
                <a:latin typeface="Times New Roman" pitchFamily="65" charset="-122"/>
                <a:ea typeface="宋体" pitchFamily="65" charset="-122"/>
              </a:rPr>
              <a:t>真。”她说出自己的名和字因何而来,却不去交代玉环与“太真”二字从何</a:t>
            </a:r>
            <a:r>
              <a:t/>
            </a:r>
            <a:br/>
            <a:r>
              <a:rPr lang="zh-CN" altLang="en-US" sz="2607" kern="0" dirty="0" smtClean="0">
                <a:solidFill>
                  <a:srgbClr val="000000"/>
                </a:solidFill>
                <a:latin typeface="Times New Roman" pitchFamily="65" charset="-122"/>
                <a:ea typeface="宋体" pitchFamily="65" charset="-122"/>
              </a:rPr>
              <a:t>而来。人怎么可能一出娘胎臂上就有玉环和“太真”二字呢?洪昇正是用这</a:t>
            </a:r>
            <a:r>
              <a:t/>
            </a:r>
            <a:br/>
            <a:r>
              <a:rPr lang="zh-CN" altLang="en-US" sz="2607" kern="0" dirty="0" smtClean="0">
                <a:solidFill>
                  <a:srgbClr val="000000"/>
                </a:solidFill>
                <a:latin typeface="Times New Roman" pitchFamily="65" charset="-122"/>
                <a:ea typeface="宋体" pitchFamily="65" charset="-122"/>
              </a:rPr>
              <a:t>种说而不破、点到为止的台词,神化杨贵妃,凸显她出身的非同一般与神秘,</a:t>
            </a:r>
            <a:r>
              <a:t/>
            </a:r>
            <a:br/>
            <a:r>
              <a:rPr lang="zh-CN" altLang="en-US" sz="2607" kern="0" dirty="0" smtClean="0">
                <a:solidFill>
                  <a:srgbClr val="000000"/>
                </a:solidFill>
                <a:latin typeface="Times New Roman" pitchFamily="65" charset="-122"/>
                <a:ea typeface="宋体" pitchFamily="65" charset="-122"/>
              </a:rPr>
              <a:t>来迎合观众的口味。这种说而不破的自报家门,也从一个侧面昭示了传统戏</a:t>
            </a:r>
            <a:r>
              <a:t/>
            </a:r>
            <a:br/>
            <a:r>
              <a:rPr lang="zh-CN" altLang="en-US" sz="2607" kern="0" dirty="0" smtClean="0">
                <a:solidFill>
                  <a:srgbClr val="000000"/>
                </a:solidFill>
                <a:latin typeface="Times New Roman" pitchFamily="65" charset="-122"/>
                <a:ea typeface="宋体" pitchFamily="65" charset="-122"/>
              </a:rPr>
              <a:t>曲由娱神到娱人的特征。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⑤《西厢记·游殿》一则,讲张珙与崔莺莺在普救寺一见钟情的故事。开篇法</a:t>
            </a:r>
            <a:r>
              <a:t/>
            </a:r>
            <a:br/>
            <a:r>
              <a:rPr lang="zh-CN" altLang="en-US" sz="2607" kern="0" dirty="0" smtClean="0">
                <a:solidFill>
                  <a:srgbClr val="000000"/>
                </a:solidFill>
                <a:latin typeface="Times New Roman" pitchFamily="65" charset="-122"/>
                <a:ea typeface="宋体" pitchFamily="65" charset="-122"/>
              </a:rPr>
              <a:t>聪出场,自报家门道:“我做和尚不吃荤,大鱼大肉囫囵吞。”不仅让自己底</a:t>
            </a:r>
            <a:r>
              <a:t/>
            </a:r>
            <a:br/>
            <a:r>
              <a:rPr lang="zh-CN" altLang="en-US" sz="2607" kern="0" dirty="0" smtClean="0">
                <a:solidFill>
                  <a:srgbClr val="000000"/>
                </a:solidFill>
                <a:latin typeface="Times New Roman" pitchFamily="65" charset="-122"/>
                <a:ea typeface="宋体" pitchFamily="65" charset="-122"/>
              </a:rPr>
              <a:t>朝天,连方丈法本也凡心尽显。再如“老虎也怕和尚的化缘簿”“‘周夫</a:t>
            </a:r>
            <a:endParaRPr lang="zh-CN" altLang="en-US"/>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子’是‘周仓的爷’”等等,出自和尚法聪之口,对于假正经假道学的出丑、</a:t>
            </a:r>
            <a:r>
              <a:t/>
            </a:r>
            <a:br/>
            <a:r>
              <a:rPr lang="zh-CN" altLang="en-US" sz="2607" kern="0" dirty="0" smtClean="0">
                <a:solidFill>
                  <a:srgbClr val="000000"/>
                </a:solidFill>
                <a:latin typeface="Times New Roman" pitchFamily="65" charset="-122"/>
                <a:ea typeface="宋体" pitchFamily="65" charset="-122"/>
              </a:rPr>
              <a:t>嘲弄,丝毫也不怜惜,尽情张扬了世俗的情趣。令观众畅怀大笑以后思索:什</a:t>
            </a:r>
            <a:r>
              <a:t/>
            </a:r>
            <a:br/>
            <a:r>
              <a:rPr lang="zh-CN" altLang="en-US" sz="2607" kern="0" dirty="0" smtClean="0">
                <a:solidFill>
                  <a:srgbClr val="000000"/>
                </a:solidFill>
                <a:latin typeface="Times New Roman" pitchFamily="65" charset="-122"/>
                <a:ea typeface="宋体" pitchFamily="65" charset="-122"/>
              </a:rPr>
              <a:t>么才是生活的至美?什么才是人性尊严?在戏中,丑角法聪以调侃、幽默的方</a:t>
            </a:r>
            <a:r>
              <a:t/>
            </a:r>
            <a:br/>
            <a:r>
              <a:rPr lang="zh-CN" altLang="en-US" sz="2607" kern="0" dirty="0" smtClean="0">
                <a:solidFill>
                  <a:srgbClr val="000000"/>
                </a:solidFill>
                <a:latin typeface="Times New Roman" pitchFamily="65" charset="-122"/>
                <a:ea typeface="宋体" pitchFamily="65" charset="-122"/>
              </a:rPr>
              <a:t>式“说破”,为小生张珙与崔莺莺约会这一情节做了铺垫,生动地塑造了一个</a:t>
            </a:r>
            <a:r>
              <a:t/>
            </a:r>
            <a:br/>
            <a:r>
              <a:rPr lang="zh-CN" altLang="en-US" sz="2607" kern="0" dirty="0" smtClean="0">
                <a:solidFill>
                  <a:srgbClr val="000000"/>
                </a:solidFill>
                <a:latin typeface="Times New Roman" pitchFamily="65" charset="-122"/>
                <a:ea typeface="宋体" pitchFamily="65" charset="-122"/>
              </a:rPr>
              <a:t>被爱情冲昏头脑,既聪明又愚蠢,既果敢又胆怯的书生形象。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⑥明清传奇剧本的首出,往往是“家门大意”“副末开场”。如果说,开场是</a:t>
            </a:r>
            <a:r>
              <a:t/>
            </a:r>
            <a:br/>
            <a:r>
              <a:rPr lang="zh-CN" altLang="en-US" sz="2607" kern="0" dirty="0" smtClean="0">
                <a:solidFill>
                  <a:srgbClr val="000000"/>
                </a:solidFill>
                <a:latin typeface="Times New Roman" pitchFamily="65" charset="-122"/>
                <a:ea typeface="宋体" pitchFamily="65" charset="-122"/>
              </a:rPr>
              <a:t>整出戏的说破,自报家门则是某个角色的说破。以昆曲为标志的中国传统戏</a:t>
            </a:r>
            <a:r>
              <a:t/>
            </a:r>
            <a:br/>
            <a:r>
              <a:rPr lang="zh-CN" altLang="en-US" sz="2607" kern="0" dirty="0" smtClean="0">
                <a:solidFill>
                  <a:srgbClr val="000000"/>
                </a:solidFill>
                <a:latin typeface="Times New Roman" pitchFamily="65" charset="-122"/>
                <a:ea typeface="宋体" pitchFamily="65" charset="-122"/>
              </a:rPr>
              <a:t>曲,原本是为士大夫和有钱有闲者服务的,“观众至上”是根本的出发点。一</a:t>
            </a:r>
            <a:r>
              <a:t/>
            </a:r>
            <a:br/>
            <a:r>
              <a:rPr lang="zh-CN" altLang="en-US" sz="2607" kern="0" dirty="0" smtClean="0">
                <a:solidFill>
                  <a:srgbClr val="000000"/>
                </a:solidFill>
                <a:latin typeface="Times New Roman" pitchFamily="65" charset="-122"/>
                <a:ea typeface="宋体" pitchFamily="65" charset="-122"/>
              </a:rPr>
              <a:t>个角色在大庭广众下毫不吝啬地解剖自己,甚至以讽刺、调笑、挖苦的方法,</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将性格、品行、志向作一番自我暴露,显然是最直接地赢得观众的方式。如</a:t>
            </a:r>
            <a:r>
              <a:rPr dirty="0"/>
              <a:t/>
            </a:r>
            <a:br>
              <a:rPr dirty="0"/>
            </a:br>
            <a:r>
              <a:rPr lang="zh-CN" altLang="en-US" sz="2607" kern="0" dirty="0" smtClean="0">
                <a:solidFill>
                  <a:srgbClr val="000000"/>
                </a:solidFill>
                <a:latin typeface="Times New Roman" pitchFamily="65" charset="-122"/>
                <a:ea typeface="宋体" pitchFamily="65" charset="-122"/>
              </a:rPr>
              <a:t>今不少相声演员在表演时沿用了“说破”艺术,也颇见舞台效果。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1.文章第②段,作者用西方戏剧的例子对论述“‘说破’的艺术”有什么作</a:t>
            </a:r>
            <a:r>
              <a:rPr dirty="0"/>
              <a:t/>
            </a:r>
            <a:br>
              <a:rPr dirty="0"/>
            </a:br>
            <a:r>
              <a:rPr lang="zh-CN" altLang="en-US" sz="2607" kern="0" dirty="0" smtClean="0">
                <a:solidFill>
                  <a:srgbClr val="000000"/>
                </a:solidFill>
                <a:latin typeface="Times New Roman" pitchFamily="65" charset="-122"/>
                <a:ea typeface="宋体" pitchFamily="65" charset="-122"/>
              </a:rPr>
              <a:t>用?请简要分析。(6分)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2.请简要概述第④段的论述层次。(6分)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3.请结合文意,简要概括昆曲“说破”艺术的特征。(6分)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①指出西方戏剧追求悬念和追求情节的步步推进的特点;②与昆曲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自报家门的程式——“说破”,形成对比,突出了昆曲开场把话讲透的特点;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③增强了论证的说服力。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文章第②段中作者说“昆曲往往在演出前就将剧情与角色兜底向观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众作交代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与追求悬念、追求情节的层层环扣、步步推进的西方戏剧体系截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然不同”“观众在欣赏西方戏剧时始终是被蒙在鼓里的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秘密究竟要保持多</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久</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也竭力将隐喻和象征转化为剧情发展的需要”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这是说西方戏剧喜欢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设置悬念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追求情节的步步推进或推理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这与“昆曲的自报家门程式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破’”形成对比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突出了“昆曲往往在演出前就将剧情与角色兜底向观众作</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交代”的特点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使得论证更具有说服力。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首先,指出昆曲也有一些剧目自报家门却说而不破;接着,举例分析说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而不破的艺术效果及目的;最后,揭示说而不破的艺术价值。</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本题考查对文章段内思路的梳理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可先通读全段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划分层次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然后按照</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“首先</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其次</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”的思路组织答案即可。本文第④段先总述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“昆曲中也有自报家门却说而不破的剧目”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然后举杨贵妃自报家门的事例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分析说而不破的艺术效果及目的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最后指出“说而不破的自报家门”的艺术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价值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即“也从一个侧面昭示了传统戏曲由娱神到娱人的特征”。</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①一般以丑角形象开场;②语言调侃、幽默;③内容多为交代人物身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份、人物性格。</a:t>
            </a:r>
            <a:endParaRPr lang="zh-CN" altLang="en-US" dirty="0">
              <a:solidFill>
                <a:srgbClr val="FF0000"/>
              </a:solidFill>
            </a:endParaRPr>
          </a:p>
        </p:txBody>
      </p:sp>
      <p:sp>
        <p:nvSpPr>
          <p:cNvPr id="3" name="TextBox 2"/>
          <p:cNvSpPr txBox="1"/>
          <p:nvPr/>
        </p:nvSpPr>
        <p:spPr>
          <a:xfrm>
            <a:off x="540000" y="2052117"/>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作答本题可以立足于文本,抓住关键词“艺术的特征”,从中筛选相关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信息。从原文看,“说破,在吴语中有两层含义,一是指把话讲透彻,一是指把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人讲破(讲坏)”“昆曲往往在演出前就将剧情与角色兜底向观众作交代”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“在戏中,丑角法聪以调侃、幽默的方式‘说破’”。组织答案时注意使用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概括性的语言。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提分攻略二　厘清概念,把握内涵,突破词句理解题</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65237" y="2268141"/>
          <a:ext cx="9766400" cy="3945915"/>
        </p:xfrm>
        <a:graphic>
          <a:graphicData uri="http://schemas.openxmlformats.org/drawingml/2006/table">
            <a:tbl>
              <a:tblPr/>
              <a:tblGrid>
                <a:gridCol w="413269"/>
                <a:gridCol w="2099451"/>
                <a:gridCol w="4165245"/>
                <a:gridCol w="1224136"/>
                <a:gridCol w="1864299"/>
              </a:tblGrid>
              <a:tr h="144045">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年份</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选材</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题目</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规律总结</a:t>
                      </a:r>
                    </a:p>
                  </a:txBody>
                  <a:tcPr marL="45720" marR="45720"/>
                </a:tc>
              </a:tr>
              <a:tr h="14404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2018</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《中国建筑的希望》(梁思成)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18.文中“‘国际式’新建筑”的内涵是什么?</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词语内涵</a:t>
                      </a:r>
                    </a:p>
                  </a:txBody>
                  <a:tcPr marL="45720" marR="45720"/>
                </a:tc>
                <a:tc rowSpan="6">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①最近五年对词语内涵的考查一次都没有缺席,少则1题,多则2题,需引起高度重视。</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②所考查的词语类型包括:涵盖全文内容、体现作者观点态度的词语;使用比</a:t>
                      </a:r>
                      <a:r>
                        <a:rPr sz="1200" dirty="0"/>
                        <a:t/>
                      </a:r>
                      <a:br>
                        <a:rPr sz="1200" dirty="0"/>
                      </a:br>
                      <a:r>
                        <a:rPr lang="zh-CN" altLang="en-US" sz="1200" kern="0" dirty="0" smtClean="0">
                          <a:solidFill>
                            <a:srgbClr val="000000"/>
                          </a:solidFill>
                          <a:latin typeface="Times New Roman" pitchFamily="65" charset="-122"/>
                          <a:ea typeface="宋体" pitchFamily="65" charset="-122"/>
                        </a:rPr>
                        <a:t>喻等修辞手法的词语;包含表层、深层、语境义的多义词语。其中,第一类是复习备考的重中之重。</a:t>
                      </a:r>
                    </a:p>
                  </a:txBody>
                  <a:tcPr marL="45720" marR="45720"/>
                </a:tc>
              </a:tr>
              <a:tr h="25877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2017</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《从脸谱说起》</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(叶秀山)</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17.文中“谱”的含义有哪些?</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19.请结合文章,阐释最后一段中“有规律的自由”的内涵。</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词语内涵</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《成人不自在》(郭英德)</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18.文中“如来佛的掌心”“紧箍儿”</a:t>
                      </a:r>
                      <a:r>
                        <a:rPr sz="1200" dirty="0"/>
                        <a:t/>
                      </a:r>
                      <a:br>
                        <a:rPr sz="1200" dirty="0"/>
                      </a:br>
                      <a:r>
                        <a:rPr lang="zh-CN" altLang="en-US" sz="1200" kern="0" dirty="0" smtClean="0">
                          <a:solidFill>
                            <a:srgbClr val="000000"/>
                          </a:solidFill>
                          <a:latin typeface="Times New Roman" pitchFamily="65" charset="-122"/>
                          <a:ea typeface="宋体" pitchFamily="65" charset="-122"/>
                        </a:rPr>
                        <a:t>“八十一难”分别意味着什么?</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词语内涵</a:t>
                      </a:r>
                    </a:p>
                  </a:txBody>
                  <a:tcPr marL="45720" marR="45720"/>
                </a:tc>
                <a:tc vMerge="1">
                  <a:txBody>
                    <a:bodyPr/>
                    <a:lstStyle/>
                    <a:p>
                      <a:pPr eaLnBrk="0" latinLnBrk="1" hangingPunct="0"/>
                      <a:r>
                        <a:t/>
                      </a:r>
                      <a:br/>
                      <a:endParaRPr/>
                    </a:p>
                  </a:txBody>
                  <a:tcPr marL="45720" marR="45720"/>
                </a:tc>
              </a:tr>
              <a:tr h="22689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2015</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《罗丹的雕刻》(熊秉明)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18.请结合文章,阐释文末“开向生命的窗子”的内涵。</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词语内涵</a:t>
                      </a:r>
                    </a:p>
                  </a:txBody>
                  <a:tcPr marL="45720" marR="45720"/>
                </a:tc>
                <a:tc vMerge="1">
                  <a:txBody>
                    <a:bodyPr/>
                    <a:lstStyle/>
                    <a:p>
                      <a:pPr eaLnBrk="0" latinLnBrk="1" hangingPunct="0"/>
                      <a:r>
                        <a:t/>
                      </a:r>
                      <a:br/>
                      <a:endParaRPr/>
                    </a:p>
                  </a:txBody>
                  <a:tcPr marL="45720" marR="45720"/>
                </a:tc>
              </a:tr>
              <a:tr h="83196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《乾坤草亭》</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(朱良志)</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16.请简要说明第三段中“个”的含义。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18.请结合对文末“不离亭子,不在亭子”的理解,阐释“乾坤草亭”的内涵。</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词语内涵</a:t>
                      </a:r>
                    </a:p>
                  </a:txBody>
                  <a:tcPr marL="45720" marR="45720"/>
                </a:tc>
                <a:tc vMerge="1">
                  <a:txBody>
                    <a:bodyPr/>
                    <a:lstStyle/>
                    <a:p>
                      <a:pPr eaLnBrk="0" latinLnBrk="1" hangingPunct="0"/>
                      <a:r>
                        <a:t/>
                      </a:r>
                      <a:br/>
                      <a:endParaRPr/>
                    </a:p>
                  </a:txBody>
                  <a:tcPr marL="45720" marR="45720"/>
                </a:tc>
              </a:tr>
              <a:tr h="65407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2013</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《论名声》[(德)叔本华]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16.文章最后一段说“名声是依靠绝对价值来评判的”,又说“名声并不代表价值”,二者是否矛盾?请简要分析。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句意理解</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1232"/>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1.词句含义理解不准确。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2.词句含义理解抓不住关键,表述失当。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3.词句含义理解不全面,遗漏要点。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4.区间界定不准、语境分析不透。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5.对“含义”和“内涵”区分不清。</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1131181"/>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369696"/>
          <a:ext cx="10987200" cy="3778765"/>
        </p:xfrm>
        <a:graphic>
          <a:graphicData uri="http://schemas.openxmlformats.org/drawingml/2006/table">
            <a:tbl>
              <a:tblPr/>
              <a:tblGrid>
                <a:gridCol w="773309"/>
                <a:gridCol w="2889091"/>
                <a:gridCol w="71120"/>
                <a:gridCol w="3591280"/>
                <a:gridCol w="1831200"/>
                <a:gridCol w="1831200"/>
              </a:tblGrid>
              <a:tr h="1584205">
                <a:tc rowSpan="4">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语境</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找到所考词语的具体语境,仔细分析前后词语的内容,明确其大概</a:t>
                      </a:r>
                      <a:r>
                        <a:rPr sz="1400" dirty="0"/>
                        <a:t/>
                      </a:r>
                      <a:br>
                        <a:rPr sz="1400" dirty="0"/>
                      </a:br>
                      <a:r>
                        <a:rPr lang="zh-CN" altLang="en-US" sz="1400" kern="0" dirty="0" smtClean="0">
                          <a:solidFill>
                            <a:srgbClr val="000000"/>
                          </a:solidFill>
                          <a:latin typeface="Times New Roman" pitchFamily="65" charset="-122"/>
                          <a:ea typeface="宋体" pitchFamily="65" charset="-122"/>
                        </a:rPr>
                        <a:t>意思。</a:t>
                      </a:r>
                    </a:p>
                  </a:txBody>
                  <a:tcPr marL="45720" marR="45720"/>
                </a:tc>
                <a:tc hMerge="1">
                  <a:txBody>
                    <a:bodyPr/>
                    <a:lstStyle/>
                    <a:p>
                      <a:pPr eaLnBrk="0" latinLnBrk="1" hangingPunct="0"/>
                      <a:r>
                        <a:t/>
                      </a:r>
                      <a:br/>
                      <a:endParaRPr/>
                    </a:p>
                  </a:txBody>
                  <a:tcPr marL="45720" marR="45720"/>
                </a:tc>
                <a:tc rowSpan="4">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找到词语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在文中的</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位置</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结合语境,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分析词语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整理答案,</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规范表述</a:t>
                      </a:r>
                    </a:p>
                  </a:txBody>
                  <a:tcPr marL="45720" marR="45720"/>
                </a:tc>
              </a:tr>
              <a:tr h="602639">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结构</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对词语所在的句子进行语法分析,判断其词性、功能。</a:t>
                      </a:r>
                    </a:p>
                  </a:txBody>
                  <a:tcPr marL="45720" marR="45720"/>
                </a:tc>
                <a:tc h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明晰</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指代</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利用代换的方法找到具有指代义的词语的具体内容。</a:t>
                      </a:r>
                    </a:p>
                  </a:txBody>
                  <a:tcPr marL="45720" marR="45720"/>
                </a:tc>
                <a:tc h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手法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还原</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运用手法的词语,例如含有比喻义的词语,往往是喻体,只有还原其</a:t>
                      </a:r>
                      <a:r>
                        <a:rPr sz="1400" dirty="0"/>
                        <a:t/>
                      </a:r>
                      <a:br>
                        <a:rPr sz="1400" dirty="0"/>
                      </a:br>
                      <a:r>
                        <a:rPr lang="zh-CN" altLang="en-US" sz="1400" kern="0" dirty="0" smtClean="0">
                          <a:solidFill>
                            <a:srgbClr val="000000"/>
                          </a:solidFill>
                          <a:latin typeface="Times New Roman" pitchFamily="65" charset="-122"/>
                          <a:ea typeface="宋体" pitchFamily="65" charset="-122"/>
                        </a:rPr>
                        <a:t>本体才能更好地理解其意义。</a:t>
                      </a:r>
                    </a:p>
                  </a:txBody>
                  <a:tcPr marL="45720" marR="45720"/>
                </a:tc>
                <a:tc h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1.jpeg"/>
          <p:cNvPicPr>
            <a:picLocks noChangeAspect="1"/>
          </p:cNvPicPr>
          <p:nvPr/>
        </p:nvPicPr>
        <p:blipFill>
          <a:blip r:embed="rId4" cstate="print"/>
          <a:stretch>
            <a:fillRect/>
          </a:stretch>
        </p:blipFill>
        <p:spPr>
          <a:xfrm>
            <a:off x="750337" y="2255688"/>
            <a:ext cx="346948" cy="1272141"/>
          </a:xfrm>
          <a:prstGeom prst="rect">
            <a:avLst/>
          </a:prstGeom>
        </p:spPr>
      </p:pic>
      <p:pic>
        <p:nvPicPr>
          <p:cNvPr id="4" name="Picture 3"/>
          <p:cNvPicPr>
            <a:picLocks noChangeAspect="1" noChangeArrowheads="1"/>
          </p:cNvPicPr>
          <p:nvPr/>
        </p:nvPicPr>
        <p:blipFill>
          <a:blip r:embed="rId5" cstate="print"/>
          <a:srcRect/>
          <a:stretch>
            <a:fillRect/>
          </a:stretch>
        </p:blipFill>
        <p:spPr bwMode="auto">
          <a:xfrm>
            <a:off x="449213" y="683965"/>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家都不寂寞,但传入耳朵的声音则全是八卦。艺术成为一种舆论、一种街谈</a:t>
            </a:r>
            <a:r>
              <a:t/>
            </a:r>
            <a:br/>
            <a:r>
              <a:rPr lang="zh-CN" altLang="en-US" sz="2607" kern="0" dirty="0" smtClean="0">
                <a:solidFill>
                  <a:srgbClr val="000000"/>
                </a:solidFill>
                <a:latin typeface="Times New Roman" pitchFamily="65" charset="-122"/>
                <a:ea typeface="宋体" pitchFamily="65" charset="-122"/>
              </a:rPr>
              <a:t>巷议的等同物。如此接地气的状态要再扮演崇高的角色已经更加困难,于是,</a:t>
            </a:r>
            <a:r>
              <a:t/>
            </a:r>
            <a:br/>
            <a:r>
              <a:rPr lang="zh-CN" altLang="en-US" sz="2607" kern="0" dirty="0" smtClean="0">
                <a:solidFill>
                  <a:srgbClr val="000000"/>
                </a:solidFill>
                <a:latin typeface="Times New Roman" pitchFamily="65" charset="-122"/>
                <a:ea typeface="宋体" pitchFamily="65" charset="-122"/>
              </a:rPr>
              <a:t>理论家、批评家粉墨登场,专著、论文、研究成果,研讨会套用各种晦涩的话</a:t>
            </a:r>
            <a:r>
              <a:t/>
            </a:r>
            <a:br/>
            <a:r>
              <a:rPr lang="zh-CN" altLang="en-US" sz="2607" kern="0" dirty="0" smtClean="0">
                <a:solidFill>
                  <a:srgbClr val="000000"/>
                </a:solidFill>
                <a:latin typeface="Times New Roman" pitchFamily="65" charset="-122"/>
                <a:ea typeface="宋体" pitchFamily="65" charset="-122"/>
              </a:rPr>
              <a:t>语,营造一种浓郁的学术性氛围,让不再有光晕的艺术发出万道金光,等待被</a:t>
            </a:r>
            <a:r>
              <a:t/>
            </a:r>
            <a:br/>
            <a:r>
              <a:rPr lang="zh-CN" altLang="en-US" sz="2607" kern="0" dirty="0" smtClean="0">
                <a:solidFill>
                  <a:srgbClr val="000000"/>
                </a:solidFill>
                <a:latin typeface="Times New Roman" pitchFamily="65" charset="-122"/>
                <a:ea typeface="宋体" pitchFamily="65" charset="-122"/>
              </a:rPr>
              <a:t>迷住双眼的金主下注。教授、博士、专家、</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长、</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主席使艺术界成为一</a:t>
            </a:r>
            <a:r>
              <a:t/>
            </a:r>
            <a:br/>
            <a:r>
              <a:rPr lang="zh-CN" altLang="en-US" sz="2607" kern="0" dirty="0" smtClean="0">
                <a:solidFill>
                  <a:srgbClr val="000000"/>
                </a:solidFill>
                <a:latin typeface="Times New Roman" pitchFamily="65" charset="-122"/>
                <a:ea typeface="宋体" pitchFamily="65" charset="-122"/>
              </a:rPr>
              <a:t>种头衔密集的重灾区。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说这些闲话全由几本闲书引起。所谓“以史为鉴”“殷鉴不远”这些格言</a:t>
            </a:r>
            <a:r>
              <a:t/>
            </a:r>
            <a:br/>
            <a:r>
              <a:rPr lang="zh-CN" altLang="en-US" sz="2607" kern="0" dirty="0" smtClean="0">
                <a:solidFill>
                  <a:srgbClr val="000000"/>
                </a:solidFill>
                <a:latin typeface="Times New Roman" pitchFamily="65" charset="-122"/>
                <a:ea typeface="宋体" pitchFamily="65" charset="-122"/>
              </a:rPr>
              <a:t>在这个重视历史叙事的国度可谓深入人心。改写历史的冲动无处不在。而</a:t>
            </a:r>
            <a:r>
              <a:t/>
            </a:r>
            <a:br/>
            <a:r>
              <a:rPr lang="zh-CN" altLang="en-US" sz="2607" kern="0" dirty="0" smtClean="0">
                <a:solidFill>
                  <a:srgbClr val="000000"/>
                </a:solidFill>
                <a:latin typeface="Times New Roman" pitchFamily="65" charset="-122"/>
                <a:ea typeface="宋体" pitchFamily="65" charset="-122"/>
              </a:rPr>
              <a:t>通过几本闲书,我恍然发现中国艺术史是一部悲催的血泪史和心灵的放逐</a:t>
            </a:r>
            <a:endParaRPr lang="zh-CN" altLang="en-US"/>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881261" y="1260029"/>
          <a:ext cx="9156000" cy="3931920"/>
        </p:xfrm>
        <a:graphic>
          <a:graphicData uri="http://schemas.openxmlformats.org/drawingml/2006/table">
            <a:tbl>
              <a:tblPr/>
              <a:tblGrid>
                <a:gridCol w="701301"/>
                <a:gridCol w="1008112"/>
                <a:gridCol w="5904656"/>
                <a:gridCol w="1541931"/>
              </a:tblGrid>
              <a:tr h="504085">
                <a:tc rowSpan="6">
                  <a:txBody>
                    <a:bodyPr/>
                    <a:lstStyle/>
                    <a:p>
                      <a:pPr eaLnBrk="0" latinLnBrk="1" hangingPunct="0">
                        <a:lnSpc>
                          <a:spcPct val="150000"/>
                        </a:lnSpc>
                        <a:spcBef>
                          <a:spcPts val="0"/>
                        </a:spcBef>
                      </a:pPr>
                      <a:r>
                        <a:rPr lang="zh-CN" altLang="en-US" sz="14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看位置</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揭示段意的句子,一般处于段首或段尾,抓住具有结论性、概括性的句子。</a:t>
                      </a:r>
                    </a:p>
                  </a:txBody>
                  <a:tcPr marL="45720" marR="45720"/>
                </a:tc>
                <a:tc rowSpan="6">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适当延展,</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确定区域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前后勾连,</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理解句意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根据特点,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分析作用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提炼整合,</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分点作答</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辨关系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辨析句子与上下文之间的关系,一般有指代、总分、说明、扩展、比较等。</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析修辞</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从修辞入手,尤其是比喻句,找出本体,分析其深层意义。</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论作用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应多加考虑行文结构方面和文章主旨方面的作用。</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抓关键</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特别关注有深刻含义的词语、指代性的词语,由关键词语的含义推知全句全段的意思。</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明意图</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分析修辞手法、所举事例、引用材料等的运用目的和作用。</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2.jpeg"/>
          <p:cNvPicPr>
            <a:picLocks noChangeAspect="1"/>
          </p:cNvPicPr>
          <p:nvPr/>
        </p:nvPicPr>
        <p:blipFill>
          <a:blip r:embed="rId4" cstate="print"/>
          <a:stretch>
            <a:fillRect/>
          </a:stretch>
        </p:blipFill>
        <p:spPr>
          <a:xfrm>
            <a:off x="1025277" y="1404045"/>
            <a:ext cx="269261" cy="987288"/>
          </a:xfrm>
          <a:prstGeom prst="rect">
            <a:avLst/>
          </a:prstGeom>
        </p:spPr>
      </p:pic>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524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一、阅读《清明时节说“清明”》(文本见本专题提分攻略一对点训练第四</a:t>
            </a:r>
            <a:r>
              <a:rPr dirty="0"/>
              <a:t/>
            </a:r>
            <a:br>
              <a:rPr dirty="0"/>
            </a:br>
            <a:r>
              <a:rPr lang="zh-CN" altLang="en-US" sz="2607" kern="0" dirty="0" smtClean="0">
                <a:solidFill>
                  <a:srgbClr val="000000"/>
                </a:solidFill>
                <a:latin typeface="Times New Roman" pitchFamily="65" charset="-122"/>
                <a:ea typeface="宋体" pitchFamily="65" charset="-122"/>
              </a:rPr>
              <a:t>题),完成题目。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文中“清明”一词有哪些内涵?请结合文本简要分析。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92349"/>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11601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“清明”既指天清似水,地明如镜,春意盎然,气象万千的自然环境;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也指条理、法度、透明和公正的社会政治;还指适时改造自己处理好各种人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际关系的人生境界。</a:t>
            </a:r>
            <a:endParaRPr lang="zh-CN" altLang="en-US" dirty="0">
              <a:solidFill>
                <a:srgbClr val="FF0000"/>
              </a:solidFill>
            </a:endParaRPr>
          </a:p>
        </p:txBody>
      </p:sp>
      <p:sp>
        <p:nvSpPr>
          <p:cNvPr id="3" name="TextBox 2"/>
          <p:cNvSpPr txBox="1"/>
          <p:nvPr/>
        </p:nvSpPr>
        <p:spPr>
          <a:xfrm>
            <a:off x="521221" y="291621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解答本题,应先到文中找出解释“清明”的有关语句,如第一段“所以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自然界的‘清明’,预示着天清似水,地明如镜,春意盎然,气象万千。而政治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语境中的‘清明’,则象征着条理、法度、透明和公正”和第三、四、五、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六段对四种“清明”的分析阐述,以及最后一段的总述。根据这些内容进行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概括即可。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二、(2018如皋三测)阅读下面的文字,完成问题。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书大写之“我”</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张世英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人们不敢多谈个性解放。仅就学术界、思想界而言,据我所知,谈集体攻关,</a:t>
            </a:r>
            <a:r>
              <a:rPr dirty="0"/>
              <a:t/>
            </a:r>
            <a:br>
              <a:rPr dirty="0"/>
            </a:br>
            <a:r>
              <a:rPr lang="zh-CN" altLang="en-US" sz="2607" kern="0" dirty="0" smtClean="0">
                <a:solidFill>
                  <a:srgbClr val="000000"/>
                </a:solidFill>
                <a:latin typeface="Times New Roman" pitchFamily="65" charset="-122"/>
                <a:ea typeface="宋体" pitchFamily="65" charset="-122"/>
              </a:rPr>
              <a:t>可以气壮山河;谈个人创造,则人多嗫嚅。谈弘扬国学,则儒家至上,伦常为重;</a:t>
            </a:r>
            <a:r>
              <a:rPr dirty="0"/>
              <a:t/>
            </a:r>
            <a:br>
              <a:rPr dirty="0"/>
            </a:br>
            <a:r>
              <a:rPr lang="zh-CN" altLang="en-US" sz="2607" kern="0" dirty="0" smtClean="0">
                <a:solidFill>
                  <a:srgbClr val="000000"/>
                </a:solidFill>
                <a:latin typeface="Times New Roman" pitchFamily="65" charset="-122"/>
                <a:ea typeface="宋体" pitchFamily="65" charset="-122"/>
              </a:rPr>
              <a:t>余皆次之,或不足道,大有独尊儒术之势。何以故?皆“属性化自我”湮没、</a:t>
            </a:r>
            <a:r>
              <a:rPr dirty="0"/>
              <a:t/>
            </a:r>
            <a:br>
              <a:rPr dirty="0"/>
            </a:br>
            <a:r>
              <a:rPr lang="zh-CN" altLang="en-US" sz="2607" kern="0" dirty="0" smtClean="0">
                <a:solidFill>
                  <a:srgbClr val="000000"/>
                </a:solidFill>
                <a:latin typeface="Times New Roman" pitchFamily="65" charset="-122"/>
                <a:ea typeface="宋体" pitchFamily="65" charset="-122"/>
              </a:rPr>
              <a:t>掩盖“个体性自我”之流弊也。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心理学家朱滢先生通过调查指出:“东方亚洲文化培育了互依型的自我,而西</a:t>
            </a:r>
            <a:r>
              <a:rPr dirty="0"/>
              <a:t/>
            </a:r>
            <a:br>
              <a:rPr dirty="0"/>
            </a:br>
            <a:r>
              <a:rPr lang="zh-CN" altLang="en-US" sz="2607" kern="0" dirty="0" smtClean="0">
                <a:solidFill>
                  <a:srgbClr val="000000"/>
                </a:solidFill>
                <a:latin typeface="Times New Roman" pitchFamily="65" charset="-122"/>
                <a:ea typeface="宋体" pitchFamily="65" charset="-122"/>
              </a:rPr>
              <a:t>方文化培育了独立型的自我。中国人更依赖别人的观点,而英美人依赖自己</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的观点。”难怪中国人总爱听从外在权威和权势的意见,而不敢见由己出。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当今之中国正强调发展科学,而科学以“主体—客体”式的思维方式为基础,</a:t>
            </a:r>
            <a:r>
              <a:t/>
            </a:r>
            <a:br/>
            <a:r>
              <a:rPr lang="zh-CN" altLang="en-US" sz="2607" kern="0" dirty="0" smtClean="0">
                <a:solidFill>
                  <a:srgbClr val="000000"/>
                </a:solidFill>
                <a:latin typeface="Times New Roman" pitchFamily="65" charset="-122"/>
                <a:ea typeface="宋体" pitchFamily="65" charset="-122"/>
              </a:rPr>
              <a:t>以发挥个体性自我的主体性为前提。中国传统的“互依型自我”缺乏西方</a:t>
            </a:r>
            <a:r>
              <a:t/>
            </a:r>
            <a:br/>
            <a:r>
              <a:rPr lang="zh-CN" altLang="en-US" sz="2607" kern="0" dirty="0" smtClean="0">
                <a:solidFill>
                  <a:srgbClr val="000000"/>
                </a:solidFill>
                <a:latin typeface="Times New Roman" pitchFamily="65" charset="-122"/>
                <a:ea typeface="宋体" pitchFamily="65" charset="-122"/>
              </a:rPr>
              <a:t>人所讲的对宇宙自然之必然性的依赖,因而不重理性思维,不重自然科学。如</a:t>
            </a:r>
            <a:r>
              <a:t/>
            </a:r>
            <a:br/>
            <a:r>
              <a:rPr lang="zh-CN" altLang="en-US" sz="2607" kern="0" dirty="0" smtClean="0">
                <a:solidFill>
                  <a:srgbClr val="000000"/>
                </a:solidFill>
                <a:latin typeface="Times New Roman" pitchFamily="65" charset="-122"/>
                <a:ea typeface="宋体" pitchFamily="65" charset="-122"/>
              </a:rPr>
              <a:t>果一味强调,一味把“个体性自我”湮没于“属性化自我”之中,以依赖社会</a:t>
            </a:r>
            <a:r>
              <a:t/>
            </a:r>
            <a:br/>
            <a:r>
              <a:rPr lang="zh-CN" altLang="en-US" sz="2607" kern="0" dirty="0" smtClean="0">
                <a:solidFill>
                  <a:srgbClr val="000000"/>
                </a:solidFill>
                <a:latin typeface="Times New Roman" pitchFamily="65" charset="-122"/>
                <a:ea typeface="宋体" pitchFamily="65" charset="-122"/>
              </a:rPr>
              <a:t>群体、依赖他人为至上原则,则必然抹杀个人的独立创造性,即使在科学上也</a:t>
            </a:r>
            <a:r>
              <a:t/>
            </a:r>
            <a:br/>
            <a:r>
              <a:rPr lang="zh-CN" altLang="en-US" sz="2607" kern="0" dirty="0" smtClean="0">
                <a:solidFill>
                  <a:srgbClr val="000000"/>
                </a:solidFill>
                <a:latin typeface="Times New Roman" pitchFamily="65" charset="-122"/>
                <a:ea typeface="宋体" pitchFamily="65" charset="-122"/>
              </a:rPr>
              <a:t>能做出某些成绩,但不可能有伟大的科学发现和成就。我们不能笼统地反对</a:t>
            </a:r>
            <a:r>
              <a:t/>
            </a:r>
            <a:br/>
            <a:r>
              <a:rPr lang="zh-CN" altLang="en-US" sz="2607" kern="0" dirty="0" smtClean="0">
                <a:solidFill>
                  <a:srgbClr val="000000"/>
                </a:solidFill>
                <a:latin typeface="Times New Roman" pitchFamily="65" charset="-122"/>
                <a:ea typeface="宋体" pitchFamily="65" charset="-122"/>
              </a:rPr>
              <a:t>集体主义,但我以为集体主义只能是发挥自我创造性的一种补充,绝不能沦为</a:t>
            </a:r>
            <a:r>
              <a:t/>
            </a:r>
            <a:br/>
            <a:r>
              <a:rPr lang="zh-CN" altLang="en-US" sz="2607" kern="0" dirty="0" smtClean="0">
                <a:solidFill>
                  <a:srgbClr val="000000"/>
                </a:solidFill>
                <a:latin typeface="Times New Roman" pitchFamily="65" charset="-122"/>
                <a:ea typeface="宋体" pitchFamily="65" charset="-122"/>
              </a:rPr>
              <a:t>颂扬集体领导人物的工具。然而,我国的现实似乎就是集体主义抑制了个人</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的独立创造性。我国科学界出现不了像爱因斯坦那样的科学巨人,原因在</a:t>
            </a:r>
            <a:r>
              <a:t/>
            </a:r>
            <a:br/>
            <a:r>
              <a:rPr lang="zh-CN" altLang="en-US" sz="2607" kern="0" dirty="0" smtClean="0">
                <a:solidFill>
                  <a:srgbClr val="000000"/>
                </a:solidFill>
                <a:latin typeface="Times New Roman" pitchFamily="65" charset="-122"/>
                <a:ea typeface="宋体" pitchFamily="65" charset="-122"/>
              </a:rPr>
              <a:t>此。</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把“个体性自我”从社会群体中突显出来,也是发扬民主、尊重基本人权和</a:t>
            </a:r>
            <a:r>
              <a:t/>
            </a:r>
            <a:br/>
            <a:r>
              <a:rPr lang="zh-CN" altLang="en-US" sz="2607" kern="0" dirty="0" smtClean="0">
                <a:solidFill>
                  <a:srgbClr val="000000"/>
                </a:solidFill>
                <a:latin typeface="Times New Roman" pitchFamily="65" charset="-122"/>
                <a:ea typeface="宋体" pitchFamily="65" charset="-122"/>
              </a:rPr>
              <a:t>平等自由的前提。人生而在权利方面平等自由,也就是说人皆有独立的个体</a:t>
            </a:r>
            <a:r>
              <a:t/>
            </a:r>
            <a:br/>
            <a:r>
              <a:rPr lang="zh-CN" altLang="en-US" sz="2607" kern="0" dirty="0" smtClean="0">
                <a:solidFill>
                  <a:srgbClr val="000000"/>
                </a:solidFill>
                <a:latin typeface="Times New Roman" pitchFamily="65" charset="-122"/>
                <a:ea typeface="宋体" pitchFamily="65" charset="-122"/>
              </a:rPr>
              <a:t>性自我。一味强调“属性化自我”,依赖群体,依赖他人,抑制“个体性自</a:t>
            </a:r>
            <a:r>
              <a:t/>
            </a:r>
            <a:br/>
            <a:r>
              <a:rPr lang="zh-CN" altLang="en-US" sz="2607" kern="0" dirty="0" smtClean="0">
                <a:solidFill>
                  <a:srgbClr val="000000"/>
                </a:solidFill>
                <a:latin typeface="Times New Roman" pitchFamily="65" charset="-122"/>
                <a:ea typeface="宋体" pitchFamily="65" charset="-122"/>
              </a:rPr>
              <a:t>我”,抹杀自我的独立性和个性,用普遍性抑制差异性,只准说相同的话,听不</a:t>
            </a:r>
            <a:r>
              <a:t/>
            </a:r>
            <a:br/>
            <a:r>
              <a:rPr lang="zh-CN" altLang="en-US" sz="2607" kern="0" dirty="0" smtClean="0">
                <a:solidFill>
                  <a:srgbClr val="000000"/>
                </a:solidFill>
                <a:latin typeface="Times New Roman" pitchFamily="65" charset="-122"/>
                <a:ea typeface="宋体" pitchFamily="65" charset="-122"/>
              </a:rPr>
              <a:t>进不同的声音,这种自我观必然成为发扬民主、维护人权的障碍,甚至变成专</a:t>
            </a:r>
            <a:r>
              <a:t/>
            </a:r>
            <a:br/>
            <a:r>
              <a:rPr lang="zh-CN" altLang="en-US" sz="2607" kern="0" dirty="0" smtClean="0">
                <a:solidFill>
                  <a:srgbClr val="000000"/>
                </a:solidFill>
                <a:latin typeface="Times New Roman" pitchFamily="65" charset="-122"/>
                <a:ea typeface="宋体" pitchFamily="65" charset="-122"/>
              </a:rPr>
              <a:t>制主义的理论依据。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清代画家松年说:“吾辈处事不可一事有我,唯作书画必须处处有我。我者</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何?独成一家之谓耳。”处世待人,的确要有儒家所讲的“仁”德之公心,</a:t>
            </a:r>
            <a:r>
              <a:t/>
            </a:r>
            <a:br/>
            <a:r>
              <a:rPr lang="zh-CN" altLang="en-US" sz="2607" kern="0" dirty="0" smtClean="0">
                <a:solidFill>
                  <a:srgbClr val="000000"/>
                </a:solidFill>
                <a:latin typeface="Times New Roman" pitchFamily="65" charset="-122"/>
                <a:ea typeface="宋体" pitchFamily="65" charset="-122"/>
              </a:rPr>
              <a:t>“不可一事有我”,这里的“有我”,私心之谓也。但作画之类的审美意识,</a:t>
            </a:r>
            <a:r>
              <a:t/>
            </a:r>
            <a:br/>
            <a:r>
              <a:rPr lang="zh-CN" altLang="en-US" sz="2607" kern="0" dirty="0" smtClean="0">
                <a:solidFill>
                  <a:srgbClr val="000000"/>
                </a:solidFill>
                <a:latin typeface="Times New Roman" pitchFamily="65" charset="-122"/>
                <a:ea typeface="宋体" pitchFamily="65" charset="-122"/>
              </a:rPr>
              <a:t>则“必须处处有我”,这里的“有我”,独立的个体性自我之谓也。实际上,</a:t>
            </a:r>
            <a:r>
              <a:t/>
            </a:r>
            <a:br/>
            <a:r>
              <a:rPr lang="zh-CN" altLang="en-US" sz="2607" kern="0" dirty="0" smtClean="0">
                <a:solidFill>
                  <a:srgbClr val="000000"/>
                </a:solidFill>
                <a:latin typeface="Times New Roman" pitchFamily="65" charset="-122"/>
                <a:ea typeface="宋体" pitchFamily="65" charset="-122"/>
              </a:rPr>
              <a:t>松年所讲的在“处世”方面“不可一事有我”,如果这里的“我”不是指私</a:t>
            </a:r>
            <a:r>
              <a:t/>
            </a:r>
            <a:br/>
            <a:r>
              <a:rPr lang="zh-CN" altLang="en-US" sz="2607" kern="0" dirty="0" smtClean="0">
                <a:solidFill>
                  <a:srgbClr val="000000"/>
                </a:solidFill>
                <a:latin typeface="Times New Roman" pitchFamily="65" charset="-122"/>
                <a:ea typeface="宋体" pitchFamily="65" charset="-122"/>
              </a:rPr>
              <a:t>心,而是指个体性自我,则“处世”也“必须处处有我”。因为只有“个体性</a:t>
            </a:r>
            <a:r>
              <a:t/>
            </a:r>
            <a:br/>
            <a:r>
              <a:rPr lang="zh-CN" altLang="en-US" sz="2607" kern="0" dirty="0" smtClean="0">
                <a:solidFill>
                  <a:srgbClr val="000000"/>
                </a:solidFill>
                <a:latin typeface="Times New Roman" pitchFamily="65" charset="-122"/>
                <a:ea typeface="宋体" pitchFamily="65" charset="-122"/>
              </a:rPr>
              <a:t>自我”才是从社会群体中显现出来的自我,因而也是超越了世俗功利关系的</a:t>
            </a:r>
            <a:r>
              <a:t/>
            </a:r>
            <a:br/>
            <a:r>
              <a:rPr lang="zh-CN" altLang="en-US" sz="2607" kern="0" dirty="0" smtClean="0">
                <a:solidFill>
                  <a:srgbClr val="000000"/>
                </a:solidFill>
                <a:latin typeface="Times New Roman" pitchFamily="65" charset="-122"/>
                <a:ea typeface="宋体" pitchFamily="65" charset="-122"/>
              </a:rPr>
              <a:t>自我,这种自我是明代思想家李贽所说的“童心”和“真心”,吾辈若能处处</a:t>
            </a:r>
            <a:r>
              <a:t/>
            </a:r>
            <a:br/>
            <a:r>
              <a:rPr lang="zh-CN" altLang="en-US" sz="2607" kern="0" dirty="0" smtClean="0">
                <a:solidFill>
                  <a:srgbClr val="000000"/>
                </a:solidFill>
                <a:latin typeface="Times New Roman" pitchFamily="65" charset="-122"/>
                <a:ea typeface="宋体" pitchFamily="65" charset="-122"/>
              </a:rPr>
              <a:t>以“童心”“真心”待人“处世”,重义轻利,尊重他人的个性和独立性,那</a:t>
            </a:r>
            <a:r>
              <a:t/>
            </a:r>
            <a:br/>
            <a:r>
              <a:rPr lang="zh-CN" altLang="en-US" sz="2607" kern="0" dirty="0" smtClean="0">
                <a:solidFill>
                  <a:srgbClr val="000000"/>
                </a:solidFill>
                <a:latin typeface="Times New Roman" pitchFamily="65" charset="-122"/>
                <a:ea typeface="宋体" pitchFamily="65" charset="-122"/>
              </a:rPr>
              <a:t>该是多么美妙的“和而不同”的局面啊!</a:t>
            </a:r>
            <a:endParaRPr lang="zh-CN" altLang="en-US"/>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其实,如前所述,科学家也需要“有我”,道德意识和政治意识也需要“有</a:t>
            </a:r>
            <a:r>
              <a:rPr dirty="0"/>
              <a:t/>
            </a:r>
            <a:br>
              <a:rPr dirty="0"/>
            </a:br>
            <a:r>
              <a:rPr lang="zh-CN" altLang="en-US" sz="2607" kern="0" dirty="0" smtClean="0">
                <a:solidFill>
                  <a:srgbClr val="000000"/>
                </a:solidFill>
                <a:latin typeface="Times New Roman" pitchFamily="65" charset="-122"/>
                <a:ea typeface="宋体" pitchFamily="65" charset="-122"/>
              </a:rPr>
              <a:t>我”。西方文字,“我”字大写,中国人则爱自称“鄙人”,在世界文化发展</a:t>
            </a:r>
            <a:r>
              <a:rPr dirty="0"/>
              <a:t/>
            </a:r>
            <a:br>
              <a:rPr dirty="0"/>
            </a:br>
            <a:r>
              <a:rPr lang="zh-CN" altLang="en-US" sz="2607" kern="0" dirty="0" smtClean="0">
                <a:solidFill>
                  <a:srgbClr val="000000"/>
                </a:solidFill>
                <a:latin typeface="Times New Roman" pitchFamily="65" charset="-122"/>
                <a:ea typeface="宋体" pitchFamily="65" charset="-122"/>
              </a:rPr>
              <a:t>的洪流中,我们中国人也该改变一下老传统,在世界文化史上堂堂正正地写上</a:t>
            </a:r>
            <a:r>
              <a:rPr dirty="0"/>
              <a:t/>
            </a:r>
            <a:br>
              <a:rPr dirty="0"/>
            </a:br>
            <a:r>
              <a:rPr lang="zh-CN" altLang="en-US" sz="2607" kern="0" dirty="0" smtClean="0">
                <a:solidFill>
                  <a:srgbClr val="000000"/>
                </a:solidFill>
                <a:latin typeface="Times New Roman" pitchFamily="65" charset="-122"/>
                <a:ea typeface="宋体" pitchFamily="65" charset="-122"/>
              </a:rPr>
              <a:t>一个大写的“我”字,</a:t>
            </a:r>
            <a:r>
              <a:rPr lang="zh-CN" altLang="en-US" sz="2607" u="sng" kern="0" dirty="0" smtClean="0">
                <a:solidFill>
                  <a:srgbClr val="000000"/>
                </a:solidFill>
                <a:latin typeface="Times New Roman" pitchFamily="65" charset="-122"/>
                <a:ea typeface="宋体" pitchFamily="65" charset="-122"/>
              </a:rPr>
              <a:t>做一个大写的人</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请结合文章,阐释最后一段中“做一个大写的人”的内涵。</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在科学领域要大胆地独立创造;在为人处世上要保持“童心”“真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心”,超越世俗功利关系;在政治上要坚持己见,发出不同声音。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本题考查分析文章的主旨的能力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采用结合语段分析词语的内涵的方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式出现。答题时要根据关键词语的位置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抓住最后一段的中心句来对文章的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内容进行梳理。“科学家也需要‘有我’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道德意识和政治意识也需要‘有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这一句暗示了三个层次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即科学、道德、政治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到文中找出对应“有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我”的内容加以概括即可。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理解词语含义需尤其关注核心词语。核心词语是指凝聚了全文思想感情的</a:t>
            </a:r>
            <a:r>
              <a:rPr dirty="0"/>
              <a:t/>
            </a:r>
            <a:br>
              <a:rPr dirty="0"/>
            </a:br>
            <a:r>
              <a:rPr lang="zh-CN" altLang="en-US" sz="2607" kern="0" dirty="0" smtClean="0">
                <a:solidFill>
                  <a:srgbClr val="000000"/>
                </a:solidFill>
                <a:latin typeface="Times New Roman" pitchFamily="65" charset="-122"/>
                <a:ea typeface="宋体" pitchFamily="65" charset="-122"/>
              </a:rPr>
              <a:t>词语,理解了它就等于理解了全文。这样的词语含义丰富,理解起来难度较</a:t>
            </a:r>
            <a:r>
              <a:rPr dirty="0"/>
              <a:t/>
            </a:r>
            <a:br>
              <a:rPr dirty="0"/>
            </a:br>
            <a:r>
              <a:rPr lang="zh-CN" altLang="en-US" sz="2607" kern="0" dirty="0" smtClean="0">
                <a:solidFill>
                  <a:srgbClr val="000000"/>
                </a:solidFill>
                <a:latin typeface="Times New Roman" pitchFamily="65" charset="-122"/>
                <a:ea typeface="宋体" pitchFamily="65" charset="-122"/>
              </a:rPr>
              <a:t>大,要站在全文的高度,多方面、多角度、多层次地理解、把握。如上面第二</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题中的“做一个大写的人”就属于核心词语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需观照全文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逐条梳理对应内容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并加以提炼概括。</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史。国破家亡,江湖放逐,成全了一个又一个艺术大家——颜真卿、黄公望、</a:t>
            </a:r>
            <a:r>
              <a:t/>
            </a:r>
            <a:br/>
            <a:r>
              <a:rPr lang="zh-CN" altLang="en-US" sz="2607" kern="0" dirty="0" smtClean="0">
                <a:solidFill>
                  <a:srgbClr val="000000"/>
                </a:solidFill>
                <a:latin typeface="Times New Roman" pitchFamily="65" charset="-122"/>
                <a:ea typeface="宋体" pitchFamily="65" charset="-122"/>
              </a:rPr>
              <a:t>倪瓒、徐渭、石涛,所谓“国家不幸诗家幸”,即便是盛世的李杜不也不得志</a:t>
            </a:r>
            <a:r>
              <a:t/>
            </a:r>
            <a:br/>
            <a:r>
              <a:rPr lang="zh-CN" altLang="en-US" sz="2607" kern="0" dirty="0" smtClean="0">
                <a:solidFill>
                  <a:srgbClr val="000000"/>
                </a:solidFill>
                <a:latin typeface="Times New Roman" pitchFamily="65" charset="-122"/>
                <a:ea typeface="宋体" pitchFamily="65" charset="-122"/>
              </a:rPr>
              <a:t>吗?或许我们可以得出一个不算离谱的结论:艺术史往往不是记载那些功成</a:t>
            </a:r>
            <a:r>
              <a:t/>
            </a:r>
            <a:br/>
            <a:r>
              <a:rPr lang="zh-CN" altLang="en-US" sz="2607" kern="0" dirty="0" smtClean="0">
                <a:solidFill>
                  <a:srgbClr val="000000"/>
                </a:solidFill>
                <a:latin typeface="Times New Roman" pitchFamily="65" charset="-122"/>
                <a:ea typeface="宋体" pitchFamily="65" charset="-122"/>
              </a:rPr>
              <a:t>名就者和歌功颂德者的荣誉证书,它更可能是高尚者的墓志铭。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由此来看,艺术本是寂寞的,而不甘寂寞的往往是以艺术之名进行的操作、经</a:t>
            </a:r>
            <a:r>
              <a:t/>
            </a:r>
            <a:br/>
            <a:r>
              <a:rPr lang="zh-CN" altLang="en-US" sz="2607" kern="0" dirty="0" smtClean="0">
                <a:solidFill>
                  <a:srgbClr val="000000"/>
                </a:solidFill>
                <a:latin typeface="Times New Roman" pitchFamily="65" charset="-122"/>
                <a:ea typeface="宋体" pitchFamily="65" charset="-122"/>
              </a:rPr>
              <a:t>营、糊弄以及蒙和骗的勾当罢了。当作品成了小便器,套用丹托的名言,是理</a:t>
            </a:r>
            <a:r>
              <a:t/>
            </a:r>
            <a:br/>
            <a:r>
              <a:rPr lang="zh-CN" altLang="en-US" sz="2607" kern="0" dirty="0" smtClean="0">
                <a:solidFill>
                  <a:srgbClr val="000000"/>
                </a:solidFill>
                <a:latin typeface="Times New Roman" pitchFamily="65" charset="-122"/>
                <a:ea typeface="宋体" pitchFamily="65" charset="-122"/>
              </a:rPr>
              <a:t>论使小便器成为了艺术。我们如果不识时务地去拨开附加于艺术的层层包</a:t>
            </a:r>
            <a:r>
              <a:t/>
            </a:r>
            <a:br/>
            <a:r>
              <a:rPr lang="zh-CN" altLang="en-US" sz="2607" kern="0" dirty="0" smtClean="0">
                <a:solidFill>
                  <a:srgbClr val="000000"/>
                </a:solidFill>
                <a:latin typeface="Times New Roman" pitchFamily="65" charset="-122"/>
                <a:ea typeface="宋体" pitchFamily="65" charset="-122"/>
              </a:rPr>
              <a:t>装,最终呈现的可能像贵妇人的一身赘肉不堪入目。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法国古典主义画家普桑经典的作品《阿卡迪亚的牧羊人》或许可以看成是</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三、阅读《不甘寂寞的当代艺术》(文本见本专题提分攻略一对点训练第一</a:t>
            </a:r>
            <a:r>
              <a:rPr dirty="0"/>
              <a:t/>
            </a:r>
            <a:br>
              <a:rPr dirty="0"/>
            </a:br>
            <a:r>
              <a:rPr lang="zh-CN" altLang="en-US" sz="2607" kern="0" dirty="0" smtClean="0">
                <a:solidFill>
                  <a:srgbClr val="000000"/>
                </a:solidFill>
                <a:latin typeface="Times New Roman" pitchFamily="65" charset="-122"/>
                <a:ea typeface="宋体" pitchFamily="65" charset="-122"/>
              </a:rPr>
              <a:t>题),完成题目。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请简要分析文中画线句子的含意。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不修成正果,炼成舍利,枯骨不可能因为陪葬的华贵而增值。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971997"/>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①理论的包装无法提升艺术自身的价值;②应努力提升艺术本身的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品质;③表达出对不甘寂寞追求浮华影响的艺术家们的讽刺与批判。</a:t>
            </a:r>
            <a:endParaRPr lang="zh-CN" altLang="en-US" dirty="0">
              <a:solidFill>
                <a:srgbClr val="FF0000"/>
              </a:solidFill>
            </a:endParaRPr>
          </a:p>
        </p:txBody>
      </p:sp>
      <p:sp>
        <p:nvSpPr>
          <p:cNvPr id="3" name="TextBox 2"/>
          <p:cNvSpPr txBox="1"/>
          <p:nvPr/>
        </p:nvSpPr>
        <p:spPr>
          <a:xfrm>
            <a:off x="521221" y="219613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本题考查对文中重要句子的理解能力。解答时需要把句子放回原文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中,结合上下文分析。本题所给句子是段落的结尾处,有对上文总结的作用。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结合上文来看,“正果”“舍利”指的是艺术本身的已经提升的品质,“修”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“炼”指的是提升的过程,“枯骨”指的是艺术,“陪葬的华贵”指理论的包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装。“不修成</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不可能</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增值”表明理论的包装无法提升艺术自身的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价值,而应努力提升艺术本身的品质。作者这句话是用来“奉劝有大师情结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的艺术家们”的,表达了对那些追求浮华影响的艺术家们的讽刺与批判。</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四、(2018盐城三模)阅读下面的作品,完成问题。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厚度　温度　气度</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赵峰旻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混沌未分天地乱,茫茫渺渺无人见。自从盘古破鸿蒙,开辟从兹清浊辨。”这是《西游记》的开篇诗,每当提起中华文化,人们往往要从“盘古开天地”说起。这源于它既标志着中华儿女征服自然的精神气魄,又可借此厘清上下五千年华夏文明的来龙去脉。</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②《三五历纪》记载:人类历史太初,没有天,没有地,世界混沌黑暗中,孕育出大力神盘古,神斧一挥,天崩地裂,轻的气往上浮,成为天,重的气往下坠,成了地。盘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0998445"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古像一根擎天大柱，顶立于天地之间，阻止天地重归混沌，一万八千年之后，天变得极高，地变得更厚，盘古也累倒了，身体变成了高山、河流、草木等自然物体，成为天地间最伟大的神。</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盘古开天辟地只是人类成长的开始，这种成长，随着人类历史的不断前行，中华文明的渐渐演变，走向了一个博大、深厚、值得憧憬的漫长过程。学者认为，中华民族有“三十万年的民族根系，一万年的文明史、五千年的国家史”，是世界公认历史最悠久的文明古国。</a:t>
            </a: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④人类一旦接近了历史，就接近了文明，而能证明华夏文明标志的莫过于古城、青铜和文字。河南淮阳一座黄帝时代的古城遗址考古，发现了我国最早</a:t>
            </a:r>
            <a:endParaRPr lang="zh-CN"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的文字——甲骨文。而与甲骨文一脉相承的“陶文”距今约有五千年,我们</a:t>
            </a:r>
            <a:r>
              <a:rPr dirty="0"/>
              <a:t/>
            </a:r>
            <a:br>
              <a:rPr dirty="0"/>
            </a:br>
            <a:r>
              <a:rPr lang="zh-CN" altLang="en-US" sz="2607" kern="0" dirty="0" smtClean="0">
                <a:solidFill>
                  <a:srgbClr val="000000"/>
                </a:solidFill>
                <a:latin typeface="Times New Roman" pitchFamily="65" charset="-122"/>
                <a:ea typeface="宋体" pitchFamily="65" charset="-122"/>
              </a:rPr>
              <a:t>可以从距今五六千年的龟甲上的河图和洛书中去寻根问祖,可以从“河洛文</a:t>
            </a:r>
            <a:r>
              <a:rPr dirty="0"/>
              <a:t/>
            </a:r>
            <a:br>
              <a:rPr dirty="0"/>
            </a:br>
            <a:r>
              <a:rPr lang="zh-CN" altLang="en-US" sz="2607" kern="0" dirty="0" smtClean="0">
                <a:solidFill>
                  <a:srgbClr val="000000"/>
                </a:solidFill>
                <a:latin typeface="Times New Roman" pitchFamily="65" charset="-122"/>
                <a:ea typeface="宋体" pitchFamily="65" charset="-122"/>
              </a:rPr>
              <a:t>化”的历史脉络中,触摸中华文化的温度。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⑤中华文化就像一堆篝火,在文明中不断扩大,历经尧、舜、禹,走过夏、商、</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周,日臻成熟,不断发光。在西周建立礼乐文明之后,穿过春秋,越过汉唐</a:t>
            </a:r>
            <a:r>
              <a:rPr lang="zh-CN" altLang="en-US" sz="2607" kern="0" dirty="0" smtClean="0">
                <a:solidFill>
                  <a:srgbClr val="000000"/>
                </a:solidFill>
                <a:latin typeface="黑体" pitchFamily="65" charset="-122"/>
                <a:ea typeface="宋体" pitchFamily="65" charset="-122"/>
              </a:rPr>
              <a:t>……</a:t>
            </a:r>
            <a:endParaRPr lang="en-US" altLang="zh-CN" sz="2607" kern="0" dirty="0" smtClean="0">
              <a:solidFill>
                <a:srgbClr val="000000"/>
              </a:solidFill>
              <a:latin typeface="黑体"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与中原文化、巴蜀文化、吴越文化、齐鲁文化、楚文化等地域文化,共同组</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成了中华文化早期的主体——华夏文化。而湖南城头山遗址发现的距今六</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千多年的古城和祭坛、距今约七千年的河姆渡遗址,又将华夏文化推到五千</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年以上。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⑥盘古开天地“一日九变”。五千多年的中华文明与时俱进,精进求变,自由</a:t>
            </a:r>
            <a:r>
              <a:t/>
            </a:r>
            <a:br/>
            <a:r>
              <a:rPr lang="zh-CN" altLang="en-US" sz="2607" kern="0" dirty="0" smtClean="0">
                <a:solidFill>
                  <a:srgbClr val="000000"/>
                </a:solidFill>
                <a:latin typeface="Times New Roman" pitchFamily="65" charset="-122"/>
                <a:ea typeface="宋体" pitchFamily="65" charset="-122"/>
              </a:rPr>
              <a:t>翱翔于“秦皇汉武”“唐诗宋词”“四书五经”“诸子百家”的天地里,传</a:t>
            </a:r>
            <a:r>
              <a:t/>
            </a:r>
            <a:br/>
            <a:r>
              <a:rPr lang="zh-CN" altLang="en-US" sz="2607" kern="0" dirty="0" smtClean="0">
                <a:solidFill>
                  <a:srgbClr val="000000"/>
                </a:solidFill>
                <a:latin typeface="Times New Roman" pitchFamily="65" charset="-122"/>
                <a:ea typeface="宋体" pitchFamily="65" charset="-122"/>
              </a:rPr>
              <a:t>导着盘古开天的饱和力量。这种力量凝聚成孟子所说的“浩然之气”,经过</a:t>
            </a:r>
            <a:r>
              <a:t/>
            </a:r>
            <a:br/>
            <a:r>
              <a:rPr lang="zh-CN" altLang="en-US" sz="2607" kern="0" dirty="0" smtClean="0">
                <a:solidFill>
                  <a:srgbClr val="000000"/>
                </a:solidFill>
                <a:latin typeface="Times New Roman" pitchFamily="65" charset="-122"/>
                <a:ea typeface="宋体" pitchFamily="65" charset="-122"/>
              </a:rPr>
              <a:t>岁月淘洗之后,变得更加深厚,这种深厚力敌千钧。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⑦人的力量变得更加强大,文化的触角变得更加犀利,影响力也变得日益增</a:t>
            </a:r>
            <a:r>
              <a:t/>
            </a:r>
            <a:br/>
            <a:r>
              <a:rPr lang="zh-CN" altLang="en-US" sz="2607" kern="0" dirty="0" smtClean="0">
                <a:solidFill>
                  <a:srgbClr val="000000"/>
                </a:solidFill>
                <a:latin typeface="Times New Roman" pitchFamily="65" charset="-122"/>
                <a:ea typeface="宋体" pitchFamily="65" charset="-122"/>
              </a:rPr>
              <a:t>强。诸子百家文化思想作为中华文化经典,与黄河文化、长江文化等诸多文</a:t>
            </a:r>
            <a:r>
              <a:t/>
            </a:r>
            <a:br/>
            <a:r>
              <a:rPr lang="zh-CN" altLang="en-US" sz="2607" kern="0" dirty="0" smtClean="0">
                <a:solidFill>
                  <a:srgbClr val="000000"/>
                </a:solidFill>
                <a:latin typeface="Times New Roman" pitchFamily="65" charset="-122"/>
                <a:ea typeface="宋体" pitchFamily="65" charset="-122"/>
              </a:rPr>
              <a:t>化大融合,中华民族文化精华更加融入人的内心,天、地、人成为一个完美的</a:t>
            </a:r>
            <a:r>
              <a:t/>
            </a:r>
            <a:br/>
            <a:r>
              <a:rPr lang="zh-CN" altLang="en-US" sz="2607" kern="0" dirty="0" smtClean="0">
                <a:solidFill>
                  <a:srgbClr val="000000"/>
                </a:solidFill>
                <a:latin typeface="Times New Roman" pitchFamily="65" charset="-122"/>
                <a:ea typeface="宋体" pitchFamily="65" charset="-122"/>
              </a:rPr>
              <a:t>整体,达到天人合一的极致。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⑧全球第一所孔子学院在韩国诞生,美国等欧美国家也相继开设孔子学院,汲</a:t>
            </a:r>
            <a:endParaRPr lang="zh-CN" altLang="en-US"/>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取儒家哲学精髓,中华文化在东南亚地区以及全球开枝散叶。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⑨以神话开头的世界,为人类留下意志力的骄傲。当神话走向现实,蓄积了几</a:t>
            </a:r>
            <a:r>
              <a:rPr dirty="0"/>
              <a:t/>
            </a:r>
            <a:br>
              <a:rPr dirty="0"/>
            </a:br>
            <a:r>
              <a:rPr lang="zh-CN" altLang="en-US" sz="2607" kern="0" dirty="0" smtClean="0">
                <a:solidFill>
                  <a:srgbClr val="000000"/>
                </a:solidFill>
                <a:latin typeface="Times New Roman" pitchFamily="65" charset="-122"/>
                <a:ea typeface="宋体" pitchFamily="65" charset="-122"/>
              </a:rPr>
              <a:t>千年文脉温度的古老中国,一下子有了文化厚度、精神气度,</a:t>
            </a:r>
            <a:r>
              <a:rPr lang="zh-CN" altLang="en-US" sz="2607" u="sng" kern="0" dirty="0" smtClean="0">
                <a:solidFill>
                  <a:srgbClr val="000000"/>
                </a:solidFill>
                <a:latin typeface="Times New Roman" pitchFamily="65" charset="-122"/>
                <a:ea typeface="宋体" pitchFamily="65" charset="-122"/>
              </a:rPr>
              <a:t>变得离天空更</a:t>
            </a:r>
            <a:r>
              <a:rPr dirty="0"/>
              <a:t/>
            </a:r>
            <a:br>
              <a:rPr dirty="0"/>
            </a:br>
            <a:r>
              <a:rPr lang="zh-CN" altLang="en-US" sz="2607" u="sng" kern="0" dirty="0" smtClean="0">
                <a:solidFill>
                  <a:srgbClr val="000000"/>
                </a:solidFill>
                <a:latin typeface="Times New Roman" pitchFamily="65" charset="-122"/>
                <a:ea typeface="宋体" pitchFamily="65" charset="-122"/>
              </a:rPr>
              <a:t>远,离苍生更近</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(选自《烟火流年》,有删改)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请结合文章阐述文末“变得离天空更远,离苍生更近”的内涵。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26002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中华文化从神话走向现实,变得更有温度,更接地气,也更融入了人的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内心和灵魂,天人合一。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这是一道分析句子含意的题目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注意句不离段的原则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同时注意句子的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位置。本题可根据本段和上文的句子“当神话走向现实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蓄积了几千年文脉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温度的古老中国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一下子有了文化厚度、精神气度”“中华民族文化精华更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加融入人的内心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天、地、人成为一个完美的整体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达到天人合一的极致”等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来概括。</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理解句子含意题,多选用一些结构比较复杂的、内涵较为丰富的、表达有特</a:t>
            </a:r>
            <a:r>
              <a:rPr dirty="0"/>
              <a:t/>
            </a:r>
            <a:br>
              <a:rPr dirty="0"/>
            </a:br>
            <a:r>
              <a:rPr lang="zh-CN" altLang="en-US" sz="2607" kern="0" dirty="0" smtClean="0">
                <a:solidFill>
                  <a:srgbClr val="000000"/>
                </a:solidFill>
                <a:latin typeface="Times New Roman" pitchFamily="65" charset="-122"/>
                <a:ea typeface="宋体" pitchFamily="65" charset="-122"/>
              </a:rPr>
              <a:t>色的句子。无论哪种句子,都要依据“句不离段,句不离篇”的原则答题。如</a:t>
            </a:r>
            <a:r>
              <a:rPr dirty="0"/>
              <a:t/>
            </a:r>
            <a:br>
              <a:rPr dirty="0"/>
            </a:br>
            <a:r>
              <a:rPr lang="zh-CN" altLang="en-US" sz="2607" kern="0" dirty="0" smtClean="0">
                <a:solidFill>
                  <a:srgbClr val="000000"/>
                </a:solidFill>
                <a:latin typeface="Times New Roman" pitchFamily="65" charset="-122"/>
                <a:ea typeface="宋体" pitchFamily="65" charset="-122"/>
              </a:rPr>
              <a:t>上面第三题考查的句子“不修成正果,炼成舍利,枯骨不可能因为陪葬的华贵</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而增值”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表达上运用了比喻的修辞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分析时首先要根据语境还原本义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此句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出现在段落末尾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还有总结上文和表明态度的作用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需一一明晰。</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练后心得</a:t>
            </a:r>
            <a:endParaRPr lang="zh-CN" altLang="en-US" sz="2800" b="1"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A136D4BF-B7A2-4B6D-AED3-4E4DB8CF8300}">
  <ds:schemaRefs/>
</ds:datastoreItem>
</file>

<file path=customXml/itemProps10.xml><?xml version="1.0" encoding="utf-8"?>
<ds:datastoreItem xmlns:ds="http://schemas.openxmlformats.org/officeDocument/2006/customXml" ds:itemID="{1ED54AF5-8096-4F19-9FAC-88E66B6DD6B5}">
  <ds:schemaRefs/>
</ds:datastoreItem>
</file>

<file path=customXml/itemProps100.xml><?xml version="1.0" encoding="utf-8"?>
<ds:datastoreItem xmlns:ds="http://schemas.openxmlformats.org/officeDocument/2006/customXml" ds:itemID="{187A257B-7F27-4DA8-BAF8-295282F987AE}">
  <ds:schemaRefs/>
</ds:datastoreItem>
</file>

<file path=customXml/itemProps101.xml><?xml version="1.0" encoding="utf-8"?>
<ds:datastoreItem xmlns:ds="http://schemas.openxmlformats.org/officeDocument/2006/customXml" ds:itemID="{CC7E0BDD-57DE-48C4-BB23-D6D1BF8DC5A6}">
  <ds:schemaRefs/>
</ds:datastoreItem>
</file>

<file path=customXml/itemProps102.xml><?xml version="1.0" encoding="utf-8"?>
<ds:datastoreItem xmlns:ds="http://schemas.openxmlformats.org/officeDocument/2006/customXml" ds:itemID="{429AF5CB-8F6D-4F67-B79F-4CE1CD8D2A4A}">
  <ds:schemaRefs/>
</ds:datastoreItem>
</file>

<file path=customXml/itemProps103.xml><?xml version="1.0" encoding="utf-8"?>
<ds:datastoreItem xmlns:ds="http://schemas.openxmlformats.org/officeDocument/2006/customXml" ds:itemID="{E3E6ED32-B303-4DFE-9DEB-768245C83122}">
  <ds:schemaRefs/>
</ds:datastoreItem>
</file>

<file path=customXml/itemProps104.xml><?xml version="1.0" encoding="utf-8"?>
<ds:datastoreItem xmlns:ds="http://schemas.openxmlformats.org/officeDocument/2006/customXml" ds:itemID="{F83565A7-5FCE-4CAA-BD64-7A7EF0B4DC6B}">
  <ds:schemaRefs/>
</ds:datastoreItem>
</file>

<file path=customXml/itemProps105.xml><?xml version="1.0" encoding="utf-8"?>
<ds:datastoreItem xmlns:ds="http://schemas.openxmlformats.org/officeDocument/2006/customXml" ds:itemID="{60CB4A60-8528-4CD6-9B18-946A6FEEE23A}">
  <ds:schemaRefs/>
</ds:datastoreItem>
</file>

<file path=customXml/itemProps106.xml><?xml version="1.0" encoding="utf-8"?>
<ds:datastoreItem xmlns:ds="http://schemas.openxmlformats.org/officeDocument/2006/customXml" ds:itemID="{10FDFCB0-6F11-4984-B206-D8B224F8F764}">
  <ds:schemaRefs/>
</ds:datastoreItem>
</file>

<file path=customXml/itemProps107.xml><?xml version="1.0" encoding="utf-8"?>
<ds:datastoreItem xmlns:ds="http://schemas.openxmlformats.org/officeDocument/2006/customXml" ds:itemID="{3376E373-80E7-4724-A477-91D0C62E044F}">
  <ds:schemaRefs/>
</ds:datastoreItem>
</file>

<file path=customXml/itemProps108.xml><?xml version="1.0" encoding="utf-8"?>
<ds:datastoreItem xmlns:ds="http://schemas.openxmlformats.org/officeDocument/2006/customXml" ds:itemID="{08F3BCEB-D308-4EB8-8FDC-2F69BB7CABCF}">
  <ds:schemaRefs/>
</ds:datastoreItem>
</file>

<file path=customXml/itemProps109.xml><?xml version="1.0" encoding="utf-8"?>
<ds:datastoreItem xmlns:ds="http://schemas.openxmlformats.org/officeDocument/2006/customXml" ds:itemID="{CCDAEFDA-2088-469F-950E-4F7096ABFECD}">
  <ds:schemaRefs/>
</ds:datastoreItem>
</file>

<file path=customXml/itemProps11.xml><?xml version="1.0" encoding="utf-8"?>
<ds:datastoreItem xmlns:ds="http://schemas.openxmlformats.org/officeDocument/2006/customXml" ds:itemID="{4904CB2D-A02C-482E-A6CA-A2C0FADE657C}">
  <ds:schemaRefs/>
</ds:datastoreItem>
</file>

<file path=customXml/itemProps110.xml><?xml version="1.0" encoding="utf-8"?>
<ds:datastoreItem xmlns:ds="http://schemas.openxmlformats.org/officeDocument/2006/customXml" ds:itemID="{8CE61255-3EE7-4A78-AE29-19690CF3C474}">
  <ds:schemaRefs/>
</ds:datastoreItem>
</file>

<file path=customXml/itemProps111.xml><?xml version="1.0" encoding="utf-8"?>
<ds:datastoreItem xmlns:ds="http://schemas.openxmlformats.org/officeDocument/2006/customXml" ds:itemID="{C8290D18-A878-4E71-98B0-601496930441}">
  <ds:schemaRefs/>
</ds:datastoreItem>
</file>

<file path=customXml/itemProps112.xml><?xml version="1.0" encoding="utf-8"?>
<ds:datastoreItem xmlns:ds="http://schemas.openxmlformats.org/officeDocument/2006/customXml" ds:itemID="{AB891698-AE78-4B85-B17E-3FA1FAE592F3}">
  <ds:schemaRefs/>
</ds:datastoreItem>
</file>

<file path=customXml/itemProps113.xml><?xml version="1.0" encoding="utf-8"?>
<ds:datastoreItem xmlns:ds="http://schemas.openxmlformats.org/officeDocument/2006/customXml" ds:itemID="{85E9FED8-544C-4EB6-9C76-FAA8FB91B1A0}">
  <ds:schemaRefs/>
</ds:datastoreItem>
</file>

<file path=customXml/itemProps114.xml><?xml version="1.0" encoding="utf-8"?>
<ds:datastoreItem xmlns:ds="http://schemas.openxmlformats.org/officeDocument/2006/customXml" ds:itemID="{7F43C605-BB71-4769-B423-216D8AC8C9B3}">
  <ds:schemaRefs/>
</ds:datastoreItem>
</file>

<file path=customXml/itemProps115.xml><?xml version="1.0" encoding="utf-8"?>
<ds:datastoreItem xmlns:ds="http://schemas.openxmlformats.org/officeDocument/2006/customXml" ds:itemID="{DA2E6D16-933B-4372-8614-2BDDA443712A}">
  <ds:schemaRefs/>
</ds:datastoreItem>
</file>

<file path=customXml/itemProps116.xml><?xml version="1.0" encoding="utf-8"?>
<ds:datastoreItem xmlns:ds="http://schemas.openxmlformats.org/officeDocument/2006/customXml" ds:itemID="{93B00F5F-21B6-4BB4-B9D5-865BF21ADF5A}">
  <ds:schemaRefs/>
</ds:datastoreItem>
</file>

<file path=customXml/itemProps117.xml><?xml version="1.0" encoding="utf-8"?>
<ds:datastoreItem xmlns:ds="http://schemas.openxmlformats.org/officeDocument/2006/customXml" ds:itemID="{FED3A24B-C5DF-4352-9748-5B1CC97098F9}">
  <ds:schemaRefs/>
</ds:datastoreItem>
</file>

<file path=customXml/itemProps118.xml><?xml version="1.0" encoding="utf-8"?>
<ds:datastoreItem xmlns:ds="http://schemas.openxmlformats.org/officeDocument/2006/customXml" ds:itemID="{A2DF8D68-0A9C-4A16-A3CD-0FB53DC27865}">
  <ds:schemaRefs/>
</ds:datastoreItem>
</file>

<file path=customXml/itemProps119.xml><?xml version="1.0" encoding="utf-8"?>
<ds:datastoreItem xmlns:ds="http://schemas.openxmlformats.org/officeDocument/2006/customXml" ds:itemID="{CC7B030F-4A2D-4625-9BDC-4B94640FD173}">
  <ds:schemaRefs/>
</ds:datastoreItem>
</file>

<file path=customXml/itemProps12.xml><?xml version="1.0" encoding="utf-8"?>
<ds:datastoreItem xmlns:ds="http://schemas.openxmlformats.org/officeDocument/2006/customXml" ds:itemID="{8F6D49B3-D48C-45C4-9B69-DF1CDD436BE2}">
  <ds:schemaRefs/>
</ds:datastoreItem>
</file>

<file path=customXml/itemProps120.xml><?xml version="1.0" encoding="utf-8"?>
<ds:datastoreItem xmlns:ds="http://schemas.openxmlformats.org/officeDocument/2006/customXml" ds:itemID="{34CDAA1B-F7A8-42DC-B84D-740F73F79214}">
  <ds:schemaRefs/>
</ds:datastoreItem>
</file>

<file path=customXml/itemProps121.xml><?xml version="1.0" encoding="utf-8"?>
<ds:datastoreItem xmlns:ds="http://schemas.openxmlformats.org/officeDocument/2006/customXml" ds:itemID="{7C86F634-FEF2-4BE8-96B8-CDECA28E896E}">
  <ds:schemaRefs/>
</ds:datastoreItem>
</file>

<file path=customXml/itemProps122.xml><?xml version="1.0" encoding="utf-8"?>
<ds:datastoreItem xmlns:ds="http://schemas.openxmlformats.org/officeDocument/2006/customXml" ds:itemID="{EA2C9222-EC3A-4E69-8D30-C09C75C5C061}">
  <ds:schemaRefs/>
</ds:datastoreItem>
</file>

<file path=customXml/itemProps123.xml><?xml version="1.0" encoding="utf-8"?>
<ds:datastoreItem xmlns:ds="http://schemas.openxmlformats.org/officeDocument/2006/customXml" ds:itemID="{30C095D4-7EE9-4252-8536-B50914E51657}">
  <ds:schemaRefs/>
</ds:datastoreItem>
</file>

<file path=customXml/itemProps124.xml><?xml version="1.0" encoding="utf-8"?>
<ds:datastoreItem xmlns:ds="http://schemas.openxmlformats.org/officeDocument/2006/customXml" ds:itemID="{971A8496-CA55-4B71-A8C8-515ACB7B90F6}">
  <ds:schemaRefs/>
</ds:datastoreItem>
</file>

<file path=customXml/itemProps125.xml><?xml version="1.0" encoding="utf-8"?>
<ds:datastoreItem xmlns:ds="http://schemas.openxmlformats.org/officeDocument/2006/customXml" ds:itemID="{8663C34A-4EE2-4B1C-96AF-3D0B4AEF5B6E}">
  <ds:schemaRefs/>
</ds:datastoreItem>
</file>

<file path=customXml/itemProps126.xml><?xml version="1.0" encoding="utf-8"?>
<ds:datastoreItem xmlns:ds="http://schemas.openxmlformats.org/officeDocument/2006/customXml" ds:itemID="{16D73E01-F8E5-4A5D-B2DF-4402BD2B60F0}">
  <ds:schemaRefs/>
</ds:datastoreItem>
</file>

<file path=customXml/itemProps127.xml><?xml version="1.0" encoding="utf-8"?>
<ds:datastoreItem xmlns:ds="http://schemas.openxmlformats.org/officeDocument/2006/customXml" ds:itemID="{84112C38-8E92-4EEC-9E73-9A6E4EB88319}">
  <ds:schemaRefs/>
</ds:datastoreItem>
</file>

<file path=customXml/itemProps128.xml><?xml version="1.0" encoding="utf-8"?>
<ds:datastoreItem xmlns:ds="http://schemas.openxmlformats.org/officeDocument/2006/customXml" ds:itemID="{AA26AFD7-BC0C-43E9-A3A6-DCDCC1607390}">
  <ds:schemaRefs/>
</ds:datastoreItem>
</file>

<file path=customXml/itemProps129.xml><?xml version="1.0" encoding="utf-8"?>
<ds:datastoreItem xmlns:ds="http://schemas.openxmlformats.org/officeDocument/2006/customXml" ds:itemID="{06DC0056-F2C0-4872-B521-DD9EA3C6DA6F}">
  <ds:schemaRefs/>
</ds:datastoreItem>
</file>

<file path=customXml/itemProps13.xml><?xml version="1.0" encoding="utf-8"?>
<ds:datastoreItem xmlns:ds="http://schemas.openxmlformats.org/officeDocument/2006/customXml" ds:itemID="{E1161729-8DDF-489F-89BA-2487C40BCAA7}">
  <ds:schemaRefs/>
</ds:datastoreItem>
</file>

<file path=customXml/itemProps130.xml><?xml version="1.0" encoding="utf-8"?>
<ds:datastoreItem xmlns:ds="http://schemas.openxmlformats.org/officeDocument/2006/customXml" ds:itemID="{491807DA-E2FC-4ED4-9B0A-9581103305BF}">
  <ds:schemaRefs/>
</ds:datastoreItem>
</file>

<file path=customXml/itemProps131.xml><?xml version="1.0" encoding="utf-8"?>
<ds:datastoreItem xmlns:ds="http://schemas.openxmlformats.org/officeDocument/2006/customXml" ds:itemID="{FEFF4B00-F720-4DF9-B08B-AC566C3410AA}">
  <ds:schemaRefs/>
</ds:datastoreItem>
</file>

<file path=customXml/itemProps132.xml><?xml version="1.0" encoding="utf-8"?>
<ds:datastoreItem xmlns:ds="http://schemas.openxmlformats.org/officeDocument/2006/customXml" ds:itemID="{2408B436-5ABE-4164-8A6F-0E6A703E6020}">
  <ds:schemaRefs/>
</ds:datastoreItem>
</file>

<file path=customXml/itemProps133.xml><?xml version="1.0" encoding="utf-8"?>
<ds:datastoreItem xmlns:ds="http://schemas.openxmlformats.org/officeDocument/2006/customXml" ds:itemID="{F62C9281-DC63-456C-9F69-24F52B8B30B6}">
  <ds:schemaRefs/>
</ds:datastoreItem>
</file>

<file path=customXml/itemProps134.xml><?xml version="1.0" encoding="utf-8"?>
<ds:datastoreItem xmlns:ds="http://schemas.openxmlformats.org/officeDocument/2006/customXml" ds:itemID="{F07EDA0B-0BD1-4E52-857D-C46034D0359E}">
  <ds:schemaRefs/>
</ds:datastoreItem>
</file>

<file path=customXml/itemProps135.xml><?xml version="1.0" encoding="utf-8"?>
<ds:datastoreItem xmlns:ds="http://schemas.openxmlformats.org/officeDocument/2006/customXml" ds:itemID="{0619A9C7-73F2-4DA5-9A3A-10D8DE46EABB}">
  <ds:schemaRefs/>
</ds:datastoreItem>
</file>

<file path=customXml/itemProps136.xml><?xml version="1.0" encoding="utf-8"?>
<ds:datastoreItem xmlns:ds="http://schemas.openxmlformats.org/officeDocument/2006/customXml" ds:itemID="{B514ABC3-2E58-43EB-AE56-DC7B032E1727}">
  <ds:schemaRefs/>
</ds:datastoreItem>
</file>

<file path=customXml/itemProps137.xml><?xml version="1.0" encoding="utf-8"?>
<ds:datastoreItem xmlns:ds="http://schemas.openxmlformats.org/officeDocument/2006/customXml" ds:itemID="{3A466488-790F-46E3-933F-D5EC2034EBF4}">
  <ds:schemaRefs/>
</ds:datastoreItem>
</file>

<file path=customXml/itemProps138.xml><?xml version="1.0" encoding="utf-8"?>
<ds:datastoreItem xmlns:ds="http://schemas.openxmlformats.org/officeDocument/2006/customXml" ds:itemID="{43F84077-FF25-495C-A6F9-A3F8E45183D4}">
  <ds:schemaRefs/>
</ds:datastoreItem>
</file>

<file path=customXml/itemProps139.xml><?xml version="1.0" encoding="utf-8"?>
<ds:datastoreItem xmlns:ds="http://schemas.openxmlformats.org/officeDocument/2006/customXml" ds:itemID="{DDAB8D58-0335-4D16-98BB-833B30D509BB}">
  <ds:schemaRefs/>
</ds:datastoreItem>
</file>

<file path=customXml/itemProps14.xml><?xml version="1.0" encoding="utf-8"?>
<ds:datastoreItem xmlns:ds="http://schemas.openxmlformats.org/officeDocument/2006/customXml" ds:itemID="{FD2C0CED-6BB8-49A4-BA59-62719F9470E2}">
  <ds:schemaRefs/>
</ds:datastoreItem>
</file>

<file path=customXml/itemProps140.xml><?xml version="1.0" encoding="utf-8"?>
<ds:datastoreItem xmlns:ds="http://schemas.openxmlformats.org/officeDocument/2006/customXml" ds:itemID="{10F261A2-2458-465D-AF36-D96D6490A150}">
  <ds:schemaRefs/>
</ds:datastoreItem>
</file>

<file path=customXml/itemProps141.xml><?xml version="1.0" encoding="utf-8"?>
<ds:datastoreItem xmlns:ds="http://schemas.openxmlformats.org/officeDocument/2006/customXml" ds:itemID="{E44CEF7B-8FEC-421F-8651-C3CEB0BCE46F}">
  <ds:schemaRefs/>
</ds:datastoreItem>
</file>

<file path=customXml/itemProps142.xml><?xml version="1.0" encoding="utf-8"?>
<ds:datastoreItem xmlns:ds="http://schemas.openxmlformats.org/officeDocument/2006/customXml" ds:itemID="{4C739673-E557-427B-86CC-2FB5DCA0009E}">
  <ds:schemaRefs/>
</ds:datastoreItem>
</file>

<file path=customXml/itemProps143.xml><?xml version="1.0" encoding="utf-8"?>
<ds:datastoreItem xmlns:ds="http://schemas.openxmlformats.org/officeDocument/2006/customXml" ds:itemID="{24EC6960-0C86-473D-A2B1-63C272E96598}">
  <ds:schemaRefs/>
</ds:datastoreItem>
</file>

<file path=customXml/itemProps144.xml><?xml version="1.0" encoding="utf-8"?>
<ds:datastoreItem xmlns:ds="http://schemas.openxmlformats.org/officeDocument/2006/customXml" ds:itemID="{A61C804C-D08F-4E81-8867-687B3AE61BA6}">
  <ds:schemaRefs/>
</ds:datastoreItem>
</file>

<file path=customXml/itemProps145.xml><?xml version="1.0" encoding="utf-8"?>
<ds:datastoreItem xmlns:ds="http://schemas.openxmlformats.org/officeDocument/2006/customXml" ds:itemID="{FC46995B-39B4-40AE-84CC-153886743E24}">
  <ds:schemaRefs/>
</ds:datastoreItem>
</file>

<file path=customXml/itemProps146.xml><?xml version="1.0" encoding="utf-8"?>
<ds:datastoreItem xmlns:ds="http://schemas.openxmlformats.org/officeDocument/2006/customXml" ds:itemID="{19100672-07F3-47E7-A606-2CD042B2CDD8}">
  <ds:schemaRefs/>
</ds:datastoreItem>
</file>

<file path=customXml/itemProps147.xml><?xml version="1.0" encoding="utf-8"?>
<ds:datastoreItem xmlns:ds="http://schemas.openxmlformats.org/officeDocument/2006/customXml" ds:itemID="{0F1D6213-B52F-4F79-BD5D-D4F9BE6831F0}">
  <ds:schemaRefs/>
</ds:datastoreItem>
</file>

<file path=customXml/itemProps148.xml><?xml version="1.0" encoding="utf-8"?>
<ds:datastoreItem xmlns:ds="http://schemas.openxmlformats.org/officeDocument/2006/customXml" ds:itemID="{01350571-58EE-4B6F-9516-2113273CB932}">
  <ds:schemaRefs/>
</ds:datastoreItem>
</file>

<file path=customXml/itemProps149.xml><?xml version="1.0" encoding="utf-8"?>
<ds:datastoreItem xmlns:ds="http://schemas.openxmlformats.org/officeDocument/2006/customXml" ds:itemID="{56325A1F-B7F8-46B6-9251-7F58F49CBDB6}">
  <ds:schemaRefs/>
</ds:datastoreItem>
</file>

<file path=customXml/itemProps15.xml><?xml version="1.0" encoding="utf-8"?>
<ds:datastoreItem xmlns:ds="http://schemas.openxmlformats.org/officeDocument/2006/customXml" ds:itemID="{E3F50C1A-C6BE-4444-AF4B-A3B65B89758B}">
  <ds:schemaRefs/>
</ds:datastoreItem>
</file>

<file path=customXml/itemProps150.xml><?xml version="1.0" encoding="utf-8"?>
<ds:datastoreItem xmlns:ds="http://schemas.openxmlformats.org/officeDocument/2006/customXml" ds:itemID="{942727C3-7F26-4F6F-A15E-215AEA1D1CEC}">
  <ds:schemaRefs/>
</ds:datastoreItem>
</file>

<file path=customXml/itemProps151.xml><?xml version="1.0" encoding="utf-8"?>
<ds:datastoreItem xmlns:ds="http://schemas.openxmlformats.org/officeDocument/2006/customXml" ds:itemID="{AE61148E-3BC1-4C4D-B808-E94D56B1F210}">
  <ds:schemaRefs/>
</ds:datastoreItem>
</file>

<file path=customXml/itemProps152.xml><?xml version="1.0" encoding="utf-8"?>
<ds:datastoreItem xmlns:ds="http://schemas.openxmlformats.org/officeDocument/2006/customXml" ds:itemID="{F5D3AAC4-3CCB-4601-9C3E-5CB660F9F11C}">
  <ds:schemaRefs/>
</ds:datastoreItem>
</file>

<file path=customXml/itemProps153.xml><?xml version="1.0" encoding="utf-8"?>
<ds:datastoreItem xmlns:ds="http://schemas.openxmlformats.org/officeDocument/2006/customXml" ds:itemID="{E80D372D-AA8C-420A-805F-DE468884FACA}">
  <ds:schemaRefs/>
</ds:datastoreItem>
</file>

<file path=customXml/itemProps154.xml><?xml version="1.0" encoding="utf-8"?>
<ds:datastoreItem xmlns:ds="http://schemas.openxmlformats.org/officeDocument/2006/customXml" ds:itemID="{0212EB23-A280-465C-9949-94AFEFAE9FE4}">
  <ds:schemaRefs/>
</ds:datastoreItem>
</file>

<file path=customXml/itemProps155.xml><?xml version="1.0" encoding="utf-8"?>
<ds:datastoreItem xmlns:ds="http://schemas.openxmlformats.org/officeDocument/2006/customXml" ds:itemID="{FF8A1145-1B72-46FC-822C-1B1835826D1A}">
  <ds:schemaRefs/>
</ds:datastoreItem>
</file>

<file path=customXml/itemProps156.xml><?xml version="1.0" encoding="utf-8"?>
<ds:datastoreItem xmlns:ds="http://schemas.openxmlformats.org/officeDocument/2006/customXml" ds:itemID="{99426509-E41E-4088-8D0C-CCFE17DD19CC}">
  <ds:schemaRefs/>
</ds:datastoreItem>
</file>

<file path=customXml/itemProps157.xml><?xml version="1.0" encoding="utf-8"?>
<ds:datastoreItem xmlns:ds="http://schemas.openxmlformats.org/officeDocument/2006/customXml" ds:itemID="{D8C2D964-29F5-42EB-B231-3AF28F459832}">
  <ds:schemaRefs/>
</ds:datastoreItem>
</file>

<file path=customXml/itemProps158.xml><?xml version="1.0" encoding="utf-8"?>
<ds:datastoreItem xmlns:ds="http://schemas.openxmlformats.org/officeDocument/2006/customXml" ds:itemID="{BAC3EF22-9A9F-4380-8789-799AF949548D}">
  <ds:schemaRefs/>
</ds:datastoreItem>
</file>

<file path=customXml/itemProps159.xml><?xml version="1.0" encoding="utf-8"?>
<ds:datastoreItem xmlns:ds="http://schemas.openxmlformats.org/officeDocument/2006/customXml" ds:itemID="{CE3A66A5-8834-4D1E-A302-45F7724B556A}">
  <ds:schemaRefs/>
</ds:datastoreItem>
</file>

<file path=customXml/itemProps16.xml><?xml version="1.0" encoding="utf-8"?>
<ds:datastoreItem xmlns:ds="http://schemas.openxmlformats.org/officeDocument/2006/customXml" ds:itemID="{C872F512-D1FA-4483-B9FE-7505D3A76400}">
  <ds:schemaRefs/>
</ds:datastoreItem>
</file>

<file path=customXml/itemProps160.xml><?xml version="1.0" encoding="utf-8"?>
<ds:datastoreItem xmlns:ds="http://schemas.openxmlformats.org/officeDocument/2006/customXml" ds:itemID="{BAA73AB3-225B-4C6C-9E44-37FE3D77ACBB}">
  <ds:schemaRefs/>
</ds:datastoreItem>
</file>

<file path=customXml/itemProps161.xml><?xml version="1.0" encoding="utf-8"?>
<ds:datastoreItem xmlns:ds="http://schemas.openxmlformats.org/officeDocument/2006/customXml" ds:itemID="{8C9D4C63-10EB-4BEC-A887-7CEC862E74D8}">
  <ds:schemaRefs/>
</ds:datastoreItem>
</file>

<file path=customXml/itemProps162.xml><?xml version="1.0" encoding="utf-8"?>
<ds:datastoreItem xmlns:ds="http://schemas.openxmlformats.org/officeDocument/2006/customXml" ds:itemID="{6783EF07-9773-4546-8223-12A443D17194}">
  <ds:schemaRefs/>
</ds:datastoreItem>
</file>

<file path=customXml/itemProps163.xml><?xml version="1.0" encoding="utf-8"?>
<ds:datastoreItem xmlns:ds="http://schemas.openxmlformats.org/officeDocument/2006/customXml" ds:itemID="{62700564-03DB-46A9-B21B-BB8750810A08}">
  <ds:schemaRefs/>
</ds:datastoreItem>
</file>

<file path=customXml/itemProps164.xml><?xml version="1.0" encoding="utf-8"?>
<ds:datastoreItem xmlns:ds="http://schemas.openxmlformats.org/officeDocument/2006/customXml" ds:itemID="{B5CE00B4-2710-481F-ABAF-A55D0A196E07}">
  <ds:schemaRefs/>
</ds:datastoreItem>
</file>

<file path=customXml/itemProps165.xml><?xml version="1.0" encoding="utf-8"?>
<ds:datastoreItem xmlns:ds="http://schemas.openxmlformats.org/officeDocument/2006/customXml" ds:itemID="{155ED932-331A-4DC3-B2B0-0134AA40C448}">
  <ds:schemaRefs/>
</ds:datastoreItem>
</file>

<file path=customXml/itemProps166.xml><?xml version="1.0" encoding="utf-8"?>
<ds:datastoreItem xmlns:ds="http://schemas.openxmlformats.org/officeDocument/2006/customXml" ds:itemID="{A4B1DBBC-7420-4C75-A387-90EF7CAF17CC}">
  <ds:schemaRefs/>
</ds:datastoreItem>
</file>

<file path=customXml/itemProps167.xml><?xml version="1.0" encoding="utf-8"?>
<ds:datastoreItem xmlns:ds="http://schemas.openxmlformats.org/officeDocument/2006/customXml" ds:itemID="{91DBFEC1-5B2B-485E-A769-5B787DAC561B}">
  <ds:schemaRefs/>
</ds:datastoreItem>
</file>

<file path=customXml/itemProps168.xml><?xml version="1.0" encoding="utf-8"?>
<ds:datastoreItem xmlns:ds="http://schemas.openxmlformats.org/officeDocument/2006/customXml" ds:itemID="{D657F06D-829A-440F-8DFA-FE527E518FCC}">
  <ds:schemaRefs/>
</ds:datastoreItem>
</file>

<file path=customXml/itemProps169.xml><?xml version="1.0" encoding="utf-8"?>
<ds:datastoreItem xmlns:ds="http://schemas.openxmlformats.org/officeDocument/2006/customXml" ds:itemID="{14F25FE7-82D2-434D-9278-096896C3BCDF}">
  <ds:schemaRefs/>
</ds:datastoreItem>
</file>

<file path=customXml/itemProps17.xml><?xml version="1.0" encoding="utf-8"?>
<ds:datastoreItem xmlns:ds="http://schemas.openxmlformats.org/officeDocument/2006/customXml" ds:itemID="{C4EB1750-BB82-4D5B-A30B-C23E4DE9C993}">
  <ds:schemaRefs/>
</ds:datastoreItem>
</file>

<file path=customXml/itemProps170.xml><?xml version="1.0" encoding="utf-8"?>
<ds:datastoreItem xmlns:ds="http://schemas.openxmlformats.org/officeDocument/2006/customXml" ds:itemID="{DD2E5FEA-5937-4AC1-A3F1-7BBF2B586C4A}">
  <ds:schemaRefs/>
</ds:datastoreItem>
</file>

<file path=customXml/itemProps171.xml><?xml version="1.0" encoding="utf-8"?>
<ds:datastoreItem xmlns:ds="http://schemas.openxmlformats.org/officeDocument/2006/customXml" ds:itemID="{D8EA4F07-B066-46A2-BCC2-4AD8D2CC1FB1}">
  <ds:schemaRefs/>
</ds:datastoreItem>
</file>

<file path=customXml/itemProps172.xml><?xml version="1.0" encoding="utf-8"?>
<ds:datastoreItem xmlns:ds="http://schemas.openxmlformats.org/officeDocument/2006/customXml" ds:itemID="{9DB68CE1-8FA1-4051-A6DE-5FDE19DCF9AC}">
  <ds:schemaRefs/>
</ds:datastoreItem>
</file>

<file path=customXml/itemProps173.xml><?xml version="1.0" encoding="utf-8"?>
<ds:datastoreItem xmlns:ds="http://schemas.openxmlformats.org/officeDocument/2006/customXml" ds:itemID="{5F547B24-3170-4C7C-84A4-F27EF7A56F33}">
  <ds:schemaRefs/>
</ds:datastoreItem>
</file>

<file path=customXml/itemProps174.xml><?xml version="1.0" encoding="utf-8"?>
<ds:datastoreItem xmlns:ds="http://schemas.openxmlformats.org/officeDocument/2006/customXml" ds:itemID="{B5944703-3357-437B-9E27-F0291D0AF59B}">
  <ds:schemaRefs/>
</ds:datastoreItem>
</file>

<file path=customXml/itemProps175.xml><?xml version="1.0" encoding="utf-8"?>
<ds:datastoreItem xmlns:ds="http://schemas.openxmlformats.org/officeDocument/2006/customXml" ds:itemID="{776DD507-1139-4469-BA3E-7013D1D3C523}">
  <ds:schemaRefs/>
</ds:datastoreItem>
</file>

<file path=customXml/itemProps176.xml><?xml version="1.0" encoding="utf-8"?>
<ds:datastoreItem xmlns:ds="http://schemas.openxmlformats.org/officeDocument/2006/customXml" ds:itemID="{60B73815-B5BD-46A0-BA04-D9ABB9B8A69C}">
  <ds:schemaRefs/>
</ds:datastoreItem>
</file>

<file path=customXml/itemProps177.xml><?xml version="1.0" encoding="utf-8"?>
<ds:datastoreItem xmlns:ds="http://schemas.openxmlformats.org/officeDocument/2006/customXml" ds:itemID="{6C306EF5-3F99-4008-9CFF-447BE20580F1}">
  <ds:schemaRefs/>
</ds:datastoreItem>
</file>

<file path=customXml/itemProps178.xml><?xml version="1.0" encoding="utf-8"?>
<ds:datastoreItem xmlns:ds="http://schemas.openxmlformats.org/officeDocument/2006/customXml" ds:itemID="{B3800FC3-85BF-44D9-A602-758EF76F608A}">
  <ds:schemaRefs/>
</ds:datastoreItem>
</file>

<file path=customXml/itemProps179.xml><?xml version="1.0" encoding="utf-8"?>
<ds:datastoreItem xmlns:ds="http://schemas.openxmlformats.org/officeDocument/2006/customXml" ds:itemID="{6AFA40BD-74C6-422A-9F84-50279252B1BD}">
  <ds:schemaRefs/>
</ds:datastoreItem>
</file>

<file path=customXml/itemProps18.xml><?xml version="1.0" encoding="utf-8"?>
<ds:datastoreItem xmlns:ds="http://schemas.openxmlformats.org/officeDocument/2006/customXml" ds:itemID="{2BE58895-66E2-4C87-9FA0-ADBC2C4F85FA}">
  <ds:schemaRefs/>
</ds:datastoreItem>
</file>

<file path=customXml/itemProps180.xml><?xml version="1.0" encoding="utf-8"?>
<ds:datastoreItem xmlns:ds="http://schemas.openxmlformats.org/officeDocument/2006/customXml" ds:itemID="{949935EE-7E34-4569-A6D9-94A074947E9D}">
  <ds:schemaRefs/>
</ds:datastoreItem>
</file>

<file path=customXml/itemProps181.xml><?xml version="1.0" encoding="utf-8"?>
<ds:datastoreItem xmlns:ds="http://schemas.openxmlformats.org/officeDocument/2006/customXml" ds:itemID="{A9133BF7-3FDC-409E-AA10-0E77E24185AD}">
  <ds:schemaRefs/>
</ds:datastoreItem>
</file>

<file path=customXml/itemProps182.xml><?xml version="1.0" encoding="utf-8"?>
<ds:datastoreItem xmlns:ds="http://schemas.openxmlformats.org/officeDocument/2006/customXml" ds:itemID="{1AC673B3-274D-42ED-AD76-3FBC0B9D3EA5}">
  <ds:schemaRefs/>
</ds:datastoreItem>
</file>

<file path=customXml/itemProps183.xml><?xml version="1.0" encoding="utf-8"?>
<ds:datastoreItem xmlns:ds="http://schemas.openxmlformats.org/officeDocument/2006/customXml" ds:itemID="{5CE70737-C942-47A3-8AAE-38D23C0B8075}">
  <ds:schemaRefs/>
</ds:datastoreItem>
</file>

<file path=customXml/itemProps184.xml><?xml version="1.0" encoding="utf-8"?>
<ds:datastoreItem xmlns:ds="http://schemas.openxmlformats.org/officeDocument/2006/customXml" ds:itemID="{A99DF9E8-4B6B-400B-8B46-3CE447751E14}">
  <ds:schemaRefs/>
</ds:datastoreItem>
</file>

<file path=customXml/itemProps185.xml><?xml version="1.0" encoding="utf-8"?>
<ds:datastoreItem xmlns:ds="http://schemas.openxmlformats.org/officeDocument/2006/customXml" ds:itemID="{7AF06772-68B3-49F9-AE77-FA461CD59EB0}">
  <ds:schemaRefs/>
</ds:datastoreItem>
</file>

<file path=customXml/itemProps186.xml><?xml version="1.0" encoding="utf-8"?>
<ds:datastoreItem xmlns:ds="http://schemas.openxmlformats.org/officeDocument/2006/customXml" ds:itemID="{29956C04-4D24-44D3-A5B8-69A8F83A28B1}">
  <ds:schemaRefs/>
</ds:datastoreItem>
</file>

<file path=customXml/itemProps187.xml><?xml version="1.0" encoding="utf-8"?>
<ds:datastoreItem xmlns:ds="http://schemas.openxmlformats.org/officeDocument/2006/customXml" ds:itemID="{4AFD1C03-81D0-4897-931C-DD104CA33973}">
  <ds:schemaRefs/>
</ds:datastoreItem>
</file>

<file path=customXml/itemProps188.xml><?xml version="1.0" encoding="utf-8"?>
<ds:datastoreItem xmlns:ds="http://schemas.openxmlformats.org/officeDocument/2006/customXml" ds:itemID="{D9A80152-62C6-4258-AB9D-37E70EBD4C03}">
  <ds:schemaRefs/>
</ds:datastoreItem>
</file>

<file path=customXml/itemProps189.xml><?xml version="1.0" encoding="utf-8"?>
<ds:datastoreItem xmlns:ds="http://schemas.openxmlformats.org/officeDocument/2006/customXml" ds:itemID="{071423BE-AE23-410E-BAA3-8CEBE91A35BD}">
  <ds:schemaRefs/>
</ds:datastoreItem>
</file>

<file path=customXml/itemProps19.xml><?xml version="1.0" encoding="utf-8"?>
<ds:datastoreItem xmlns:ds="http://schemas.openxmlformats.org/officeDocument/2006/customXml" ds:itemID="{655F4B21-B86E-41DA-8C96-9E3CE2412397}">
  <ds:schemaRefs/>
</ds:datastoreItem>
</file>

<file path=customXml/itemProps190.xml><?xml version="1.0" encoding="utf-8"?>
<ds:datastoreItem xmlns:ds="http://schemas.openxmlformats.org/officeDocument/2006/customXml" ds:itemID="{FC841244-5186-4BB3-BAE2-D7A1F0E74288}">
  <ds:schemaRefs/>
</ds:datastoreItem>
</file>

<file path=customXml/itemProps191.xml><?xml version="1.0" encoding="utf-8"?>
<ds:datastoreItem xmlns:ds="http://schemas.openxmlformats.org/officeDocument/2006/customXml" ds:itemID="{0A620EC6-197B-4A75-8B2F-4433B945223E}">
  <ds:schemaRefs/>
</ds:datastoreItem>
</file>

<file path=customXml/itemProps192.xml><?xml version="1.0" encoding="utf-8"?>
<ds:datastoreItem xmlns:ds="http://schemas.openxmlformats.org/officeDocument/2006/customXml" ds:itemID="{C2B65924-E97B-4305-A8BE-9628A9FDE2C2}">
  <ds:schemaRefs/>
</ds:datastoreItem>
</file>

<file path=customXml/itemProps193.xml><?xml version="1.0" encoding="utf-8"?>
<ds:datastoreItem xmlns:ds="http://schemas.openxmlformats.org/officeDocument/2006/customXml" ds:itemID="{B23B4671-A449-4A75-BA39-39924C6C9A97}">
  <ds:schemaRefs/>
</ds:datastoreItem>
</file>

<file path=customXml/itemProps194.xml><?xml version="1.0" encoding="utf-8"?>
<ds:datastoreItem xmlns:ds="http://schemas.openxmlformats.org/officeDocument/2006/customXml" ds:itemID="{6BECB598-1F0A-4EE5-BCBB-A7F63F70954C}">
  <ds:schemaRefs/>
</ds:datastoreItem>
</file>

<file path=customXml/itemProps195.xml><?xml version="1.0" encoding="utf-8"?>
<ds:datastoreItem xmlns:ds="http://schemas.openxmlformats.org/officeDocument/2006/customXml" ds:itemID="{7A21413E-B895-4277-BF1B-9AB90025659C}">
  <ds:schemaRefs/>
</ds:datastoreItem>
</file>

<file path=customXml/itemProps196.xml><?xml version="1.0" encoding="utf-8"?>
<ds:datastoreItem xmlns:ds="http://schemas.openxmlformats.org/officeDocument/2006/customXml" ds:itemID="{EF84865C-4A2F-4536-98F3-8C6825355E8D}">
  <ds:schemaRefs/>
</ds:datastoreItem>
</file>

<file path=customXml/itemProps197.xml><?xml version="1.0" encoding="utf-8"?>
<ds:datastoreItem xmlns:ds="http://schemas.openxmlformats.org/officeDocument/2006/customXml" ds:itemID="{27CC50FA-6E80-4FC2-BFFC-C5DCEC275A08}">
  <ds:schemaRefs/>
</ds:datastoreItem>
</file>

<file path=customXml/itemProps198.xml><?xml version="1.0" encoding="utf-8"?>
<ds:datastoreItem xmlns:ds="http://schemas.openxmlformats.org/officeDocument/2006/customXml" ds:itemID="{3937E600-A84A-4AD0-8DC2-0CD4EBAB3506}">
  <ds:schemaRefs/>
</ds:datastoreItem>
</file>

<file path=customXml/itemProps199.xml><?xml version="1.0" encoding="utf-8"?>
<ds:datastoreItem xmlns:ds="http://schemas.openxmlformats.org/officeDocument/2006/customXml" ds:itemID="{BA1C3A51-D207-45DF-91A6-609CF8D203D4}">
  <ds:schemaRefs/>
</ds:datastoreItem>
</file>

<file path=customXml/itemProps2.xml><?xml version="1.0" encoding="utf-8"?>
<ds:datastoreItem xmlns:ds="http://schemas.openxmlformats.org/officeDocument/2006/customXml" ds:itemID="{C10686EE-56C4-4C01-8299-54DDAA7CA8AF}">
  <ds:schemaRefs/>
</ds:datastoreItem>
</file>

<file path=customXml/itemProps20.xml><?xml version="1.0" encoding="utf-8"?>
<ds:datastoreItem xmlns:ds="http://schemas.openxmlformats.org/officeDocument/2006/customXml" ds:itemID="{6F73B5DE-79C1-4E0A-A77E-60552A963AB2}">
  <ds:schemaRefs/>
</ds:datastoreItem>
</file>

<file path=customXml/itemProps200.xml><?xml version="1.0" encoding="utf-8"?>
<ds:datastoreItem xmlns:ds="http://schemas.openxmlformats.org/officeDocument/2006/customXml" ds:itemID="{F68A61DE-032F-47EB-8E30-93D40FB610CE}">
  <ds:schemaRefs/>
</ds:datastoreItem>
</file>

<file path=customXml/itemProps201.xml><?xml version="1.0" encoding="utf-8"?>
<ds:datastoreItem xmlns:ds="http://schemas.openxmlformats.org/officeDocument/2006/customXml" ds:itemID="{6CF08F68-C5B6-4488-9D97-29B6435E93AD}">
  <ds:schemaRefs/>
</ds:datastoreItem>
</file>

<file path=customXml/itemProps202.xml><?xml version="1.0" encoding="utf-8"?>
<ds:datastoreItem xmlns:ds="http://schemas.openxmlformats.org/officeDocument/2006/customXml" ds:itemID="{450FFF1F-2089-4897-A746-A23819C3FD72}">
  <ds:schemaRefs/>
</ds:datastoreItem>
</file>

<file path=customXml/itemProps203.xml><?xml version="1.0" encoding="utf-8"?>
<ds:datastoreItem xmlns:ds="http://schemas.openxmlformats.org/officeDocument/2006/customXml" ds:itemID="{3C02D665-C1EF-4E95-BB61-AB8D36EE7211}">
  <ds:schemaRefs/>
</ds:datastoreItem>
</file>

<file path=customXml/itemProps204.xml><?xml version="1.0" encoding="utf-8"?>
<ds:datastoreItem xmlns:ds="http://schemas.openxmlformats.org/officeDocument/2006/customXml" ds:itemID="{629AACD6-20D3-4B89-AC79-BBC837714D71}">
  <ds:schemaRefs/>
</ds:datastoreItem>
</file>

<file path=customXml/itemProps205.xml><?xml version="1.0" encoding="utf-8"?>
<ds:datastoreItem xmlns:ds="http://schemas.openxmlformats.org/officeDocument/2006/customXml" ds:itemID="{3E8A24F4-C5C5-49B5-BA4B-487229B03995}">
  <ds:schemaRefs/>
</ds:datastoreItem>
</file>

<file path=customXml/itemProps206.xml><?xml version="1.0" encoding="utf-8"?>
<ds:datastoreItem xmlns:ds="http://schemas.openxmlformats.org/officeDocument/2006/customXml" ds:itemID="{1E3AB13C-CFB4-4F95-AA8E-31ED0A76628F}">
  <ds:schemaRefs/>
</ds:datastoreItem>
</file>

<file path=customXml/itemProps207.xml><?xml version="1.0" encoding="utf-8"?>
<ds:datastoreItem xmlns:ds="http://schemas.openxmlformats.org/officeDocument/2006/customXml" ds:itemID="{5AD37A80-92B0-4FE8-8F78-755EE8A739B9}">
  <ds:schemaRefs/>
</ds:datastoreItem>
</file>

<file path=customXml/itemProps208.xml><?xml version="1.0" encoding="utf-8"?>
<ds:datastoreItem xmlns:ds="http://schemas.openxmlformats.org/officeDocument/2006/customXml" ds:itemID="{4BA1A6E1-0C5F-402C-A46A-64DBC0928591}">
  <ds:schemaRefs/>
</ds:datastoreItem>
</file>

<file path=customXml/itemProps209.xml><?xml version="1.0" encoding="utf-8"?>
<ds:datastoreItem xmlns:ds="http://schemas.openxmlformats.org/officeDocument/2006/customXml" ds:itemID="{B15C2AFB-D897-4D03-B8D9-008BC432DB81}">
  <ds:schemaRefs/>
</ds:datastoreItem>
</file>

<file path=customXml/itemProps21.xml><?xml version="1.0" encoding="utf-8"?>
<ds:datastoreItem xmlns:ds="http://schemas.openxmlformats.org/officeDocument/2006/customXml" ds:itemID="{30E8971F-01C1-4DBB-9D84-7AA863C3325B}">
  <ds:schemaRefs/>
</ds:datastoreItem>
</file>

<file path=customXml/itemProps210.xml><?xml version="1.0" encoding="utf-8"?>
<ds:datastoreItem xmlns:ds="http://schemas.openxmlformats.org/officeDocument/2006/customXml" ds:itemID="{B6D90743-43E7-4899-812D-B2BBFA439491}">
  <ds:schemaRefs/>
</ds:datastoreItem>
</file>

<file path=customXml/itemProps211.xml><?xml version="1.0" encoding="utf-8"?>
<ds:datastoreItem xmlns:ds="http://schemas.openxmlformats.org/officeDocument/2006/customXml" ds:itemID="{FCEF4D90-C21E-4902-8A64-7CCCB2165FB4}">
  <ds:schemaRefs/>
</ds:datastoreItem>
</file>

<file path=customXml/itemProps212.xml><?xml version="1.0" encoding="utf-8"?>
<ds:datastoreItem xmlns:ds="http://schemas.openxmlformats.org/officeDocument/2006/customXml" ds:itemID="{4B596FAA-801C-4F91-8D86-D5FBF58A6E02}">
  <ds:schemaRefs/>
</ds:datastoreItem>
</file>

<file path=customXml/itemProps213.xml><?xml version="1.0" encoding="utf-8"?>
<ds:datastoreItem xmlns:ds="http://schemas.openxmlformats.org/officeDocument/2006/customXml" ds:itemID="{F678DF5D-787F-4DD7-8FC1-A36F8235CB88}">
  <ds:schemaRefs/>
</ds:datastoreItem>
</file>

<file path=customXml/itemProps214.xml><?xml version="1.0" encoding="utf-8"?>
<ds:datastoreItem xmlns:ds="http://schemas.openxmlformats.org/officeDocument/2006/customXml" ds:itemID="{29DDF8FA-E345-4D08-9FC8-158B9F45285A}">
  <ds:schemaRefs/>
</ds:datastoreItem>
</file>

<file path=customXml/itemProps215.xml><?xml version="1.0" encoding="utf-8"?>
<ds:datastoreItem xmlns:ds="http://schemas.openxmlformats.org/officeDocument/2006/customXml" ds:itemID="{6B6D471D-8BA0-416E-8BE5-CC588C4AA29F}">
  <ds:schemaRefs/>
</ds:datastoreItem>
</file>

<file path=customXml/itemProps216.xml><?xml version="1.0" encoding="utf-8"?>
<ds:datastoreItem xmlns:ds="http://schemas.openxmlformats.org/officeDocument/2006/customXml" ds:itemID="{9B6304A0-E921-468D-BCC2-5300D810AC58}">
  <ds:schemaRefs/>
</ds:datastoreItem>
</file>

<file path=customXml/itemProps217.xml><?xml version="1.0" encoding="utf-8"?>
<ds:datastoreItem xmlns:ds="http://schemas.openxmlformats.org/officeDocument/2006/customXml" ds:itemID="{650CECEB-AE90-4A8F-9A6F-CA6E5F233559}">
  <ds:schemaRefs/>
</ds:datastoreItem>
</file>

<file path=customXml/itemProps218.xml><?xml version="1.0" encoding="utf-8"?>
<ds:datastoreItem xmlns:ds="http://schemas.openxmlformats.org/officeDocument/2006/customXml" ds:itemID="{F729DC63-0D27-4AA0-B030-D4E483AE786C}">
  <ds:schemaRefs/>
</ds:datastoreItem>
</file>

<file path=customXml/itemProps219.xml><?xml version="1.0" encoding="utf-8"?>
<ds:datastoreItem xmlns:ds="http://schemas.openxmlformats.org/officeDocument/2006/customXml" ds:itemID="{EDFDD1DE-420E-43EA-87B1-527F35A7C984}">
  <ds:schemaRefs/>
</ds:datastoreItem>
</file>

<file path=customXml/itemProps22.xml><?xml version="1.0" encoding="utf-8"?>
<ds:datastoreItem xmlns:ds="http://schemas.openxmlformats.org/officeDocument/2006/customXml" ds:itemID="{7D3D2F0D-74F8-441E-86F9-BF81A4940C70}">
  <ds:schemaRefs/>
</ds:datastoreItem>
</file>

<file path=customXml/itemProps220.xml><?xml version="1.0" encoding="utf-8"?>
<ds:datastoreItem xmlns:ds="http://schemas.openxmlformats.org/officeDocument/2006/customXml" ds:itemID="{39F3795D-6789-4F1B-B7A7-DB477F28D173}">
  <ds:schemaRefs/>
</ds:datastoreItem>
</file>

<file path=customXml/itemProps221.xml><?xml version="1.0" encoding="utf-8"?>
<ds:datastoreItem xmlns:ds="http://schemas.openxmlformats.org/officeDocument/2006/customXml" ds:itemID="{911048F6-6DCE-4056-B0F3-470BB13E6EB9}">
  <ds:schemaRefs/>
</ds:datastoreItem>
</file>

<file path=customXml/itemProps222.xml><?xml version="1.0" encoding="utf-8"?>
<ds:datastoreItem xmlns:ds="http://schemas.openxmlformats.org/officeDocument/2006/customXml" ds:itemID="{303DDBCE-068F-47C3-BC6F-41E91C1B4577}">
  <ds:schemaRefs/>
</ds:datastoreItem>
</file>

<file path=customXml/itemProps23.xml><?xml version="1.0" encoding="utf-8"?>
<ds:datastoreItem xmlns:ds="http://schemas.openxmlformats.org/officeDocument/2006/customXml" ds:itemID="{E703E18F-0D53-4665-8426-FCA2BFB8C83E}">
  <ds:schemaRefs/>
</ds:datastoreItem>
</file>

<file path=customXml/itemProps24.xml><?xml version="1.0" encoding="utf-8"?>
<ds:datastoreItem xmlns:ds="http://schemas.openxmlformats.org/officeDocument/2006/customXml" ds:itemID="{DB6ECBF9-A47A-4BE7-A042-84E16BC10A21}">
  <ds:schemaRefs/>
</ds:datastoreItem>
</file>

<file path=customXml/itemProps25.xml><?xml version="1.0" encoding="utf-8"?>
<ds:datastoreItem xmlns:ds="http://schemas.openxmlformats.org/officeDocument/2006/customXml" ds:itemID="{853B5347-2768-4028-BABC-CC99C84E220E}">
  <ds:schemaRefs/>
</ds:datastoreItem>
</file>

<file path=customXml/itemProps26.xml><?xml version="1.0" encoding="utf-8"?>
<ds:datastoreItem xmlns:ds="http://schemas.openxmlformats.org/officeDocument/2006/customXml" ds:itemID="{7D63EEE6-17E9-417E-B6CC-8646609ABFFE}">
  <ds:schemaRefs/>
</ds:datastoreItem>
</file>

<file path=customXml/itemProps27.xml><?xml version="1.0" encoding="utf-8"?>
<ds:datastoreItem xmlns:ds="http://schemas.openxmlformats.org/officeDocument/2006/customXml" ds:itemID="{112C44B5-C492-4F5A-94B3-ECC3B33A6943}">
  <ds:schemaRefs/>
</ds:datastoreItem>
</file>

<file path=customXml/itemProps28.xml><?xml version="1.0" encoding="utf-8"?>
<ds:datastoreItem xmlns:ds="http://schemas.openxmlformats.org/officeDocument/2006/customXml" ds:itemID="{78FC3E29-2986-4126-842F-61A97A8F742F}">
  <ds:schemaRefs/>
</ds:datastoreItem>
</file>

<file path=customXml/itemProps29.xml><?xml version="1.0" encoding="utf-8"?>
<ds:datastoreItem xmlns:ds="http://schemas.openxmlformats.org/officeDocument/2006/customXml" ds:itemID="{305B6C52-4F5A-401F-977A-414A345AB00E}">
  <ds:schemaRefs/>
</ds:datastoreItem>
</file>

<file path=customXml/itemProps3.xml><?xml version="1.0" encoding="utf-8"?>
<ds:datastoreItem xmlns:ds="http://schemas.openxmlformats.org/officeDocument/2006/customXml" ds:itemID="{A20BF6F2-CCC1-47B8-9639-043B4F889E5A}">
  <ds:schemaRefs/>
</ds:datastoreItem>
</file>

<file path=customXml/itemProps30.xml><?xml version="1.0" encoding="utf-8"?>
<ds:datastoreItem xmlns:ds="http://schemas.openxmlformats.org/officeDocument/2006/customXml" ds:itemID="{612D8C08-8BEC-47A0-AD17-7598DC23356D}">
  <ds:schemaRefs/>
</ds:datastoreItem>
</file>

<file path=customXml/itemProps31.xml><?xml version="1.0" encoding="utf-8"?>
<ds:datastoreItem xmlns:ds="http://schemas.openxmlformats.org/officeDocument/2006/customXml" ds:itemID="{AFED65B1-7B60-47E3-AA4C-FEC992C06DDD}">
  <ds:schemaRefs/>
</ds:datastoreItem>
</file>

<file path=customXml/itemProps32.xml><?xml version="1.0" encoding="utf-8"?>
<ds:datastoreItem xmlns:ds="http://schemas.openxmlformats.org/officeDocument/2006/customXml" ds:itemID="{88E42B6C-2D2F-45FD-8C9C-05E2EE4BF351}">
  <ds:schemaRefs/>
</ds:datastoreItem>
</file>

<file path=customXml/itemProps33.xml><?xml version="1.0" encoding="utf-8"?>
<ds:datastoreItem xmlns:ds="http://schemas.openxmlformats.org/officeDocument/2006/customXml" ds:itemID="{82829F3B-F559-4CF3-A3C1-441507EBDA36}">
  <ds:schemaRefs/>
</ds:datastoreItem>
</file>

<file path=customXml/itemProps34.xml><?xml version="1.0" encoding="utf-8"?>
<ds:datastoreItem xmlns:ds="http://schemas.openxmlformats.org/officeDocument/2006/customXml" ds:itemID="{190EDC03-8591-465C-9FFF-552B1E23E931}">
  <ds:schemaRefs/>
</ds:datastoreItem>
</file>

<file path=customXml/itemProps35.xml><?xml version="1.0" encoding="utf-8"?>
<ds:datastoreItem xmlns:ds="http://schemas.openxmlformats.org/officeDocument/2006/customXml" ds:itemID="{8519C15E-8C2F-40B7-82D5-60604758B9E2}">
  <ds:schemaRefs/>
</ds:datastoreItem>
</file>

<file path=customXml/itemProps36.xml><?xml version="1.0" encoding="utf-8"?>
<ds:datastoreItem xmlns:ds="http://schemas.openxmlformats.org/officeDocument/2006/customXml" ds:itemID="{9087A71A-7F8F-4E2A-B719-90D368F3D06B}">
  <ds:schemaRefs/>
</ds:datastoreItem>
</file>

<file path=customXml/itemProps37.xml><?xml version="1.0" encoding="utf-8"?>
<ds:datastoreItem xmlns:ds="http://schemas.openxmlformats.org/officeDocument/2006/customXml" ds:itemID="{4FD99C00-613F-4CFC-AB82-161ACC4D754B}">
  <ds:schemaRefs/>
</ds:datastoreItem>
</file>

<file path=customXml/itemProps38.xml><?xml version="1.0" encoding="utf-8"?>
<ds:datastoreItem xmlns:ds="http://schemas.openxmlformats.org/officeDocument/2006/customXml" ds:itemID="{BFB06853-7BC4-4EE3-B870-51DC83A9CA41}">
  <ds:schemaRefs/>
</ds:datastoreItem>
</file>

<file path=customXml/itemProps39.xml><?xml version="1.0" encoding="utf-8"?>
<ds:datastoreItem xmlns:ds="http://schemas.openxmlformats.org/officeDocument/2006/customXml" ds:itemID="{32546FF8-AD16-47C8-8F1E-42320CCED740}">
  <ds:schemaRefs/>
</ds:datastoreItem>
</file>

<file path=customXml/itemProps4.xml><?xml version="1.0" encoding="utf-8"?>
<ds:datastoreItem xmlns:ds="http://schemas.openxmlformats.org/officeDocument/2006/customXml" ds:itemID="{015F57B8-88FC-4517-9B0A-C9CDEC817CDA}">
  <ds:schemaRefs/>
</ds:datastoreItem>
</file>

<file path=customXml/itemProps40.xml><?xml version="1.0" encoding="utf-8"?>
<ds:datastoreItem xmlns:ds="http://schemas.openxmlformats.org/officeDocument/2006/customXml" ds:itemID="{566B449A-C47B-4D8D-B240-AAFF431F26AC}">
  <ds:schemaRefs/>
</ds:datastoreItem>
</file>

<file path=customXml/itemProps41.xml><?xml version="1.0" encoding="utf-8"?>
<ds:datastoreItem xmlns:ds="http://schemas.openxmlformats.org/officeDocument/2006/customXml" ds:itemID="{AB67C1C4-A3CA-4AC3-90BA-1D32D1D5E47F}">
  <ds:schemaRefs/>
</ds:datastoreItem>
</file>

<file path=customXml/itemProps42.xml><?xml version="1.0" encoding="utf-8"?>
<ds:datastoreItem xmlns:ds="http://schemas.openxmlformats.org/officeDocument/2006/customXml" ds:itemID="{ABA698A5-B1F9-4A2D-A69A-EB362B937F01}">
  <ds:schemaRefs/>
</ds:datastoreItem>
</file>

<file path=customXml/itemProps43.xml><?xml version="1.0" encoding="utf-8"?>
<ds:datastoreItem xmlns:ds="http://schemas.openxmlformats.org/officeDocument/2006/customXml" ds:itemID="{63CD0EE6-CCD0-4B14-82CE-9A57F2A08CA2}">
  <ds:schemaRefs/>
</ds:datastoreItem>
</file>

<file path=customXml/itemProps44.xml><?xml version="1.0" encoding="utf-8"?>
<ds:datastoreItem xmlns:ds="http://schemas.openxmlformats.org/officeDocument/2006/customXml" ds:itemID="{D1D1BBA4-A666-43DB-9E49-61ED86F3C698}">
  <ds:schemaRefs/>
</ds:datastoreItem>
</file>

<file path=customXml/itemProps45.xml><?xml version="1.0" encoding="utf-8"?>
<ds:datastoreItem xmlns:ds="http://schemas.openxmlformats.org/officeDocument/2006/customXml" ds:itemID="{B72445A2-A383-429C-9D8D-825F66B38F22}">
  <ds:schemaRefs/>
</ds:datastoreItem>
</file>

<file path=customXml/itemProps46.xml><?xml version="1.0" encoding="utf-8"?>
<ds:datastoreItem xmlns:ds="http://schemas.openxmlformats.org/officeDocument/2006/customXml" ds:itemID="{CFD28E55-DB47-4846-BAB2-2DE7371CD6CC}">
  <ds:schemaRefs/>
</ds:datastoreItem>
</file>

<file path=customXml/itemProps47.xml><?xml version="1.0" encoding="utf-8"?>
<ds:datastoreItem xmlns:ds="http://schemas.openxmlformats.org/officeDocument/2006/customXml" ds:itemID="{9A81F014-CE4E-48EF-B3EA-2A0BDE3F6989}">
  <ds:schemaRefs/>
</ds:datastoreItem>
</file>

<file path=customXml/itemProps48.xml><?xml version="1.0" encoding="utf-8"?>
<ds:datastoreItem xmlns:ds="http://schemas.openxmlformats.org/officeDocument/2006/customXml" ds:itemID="{81756E8F-684B-4A7E-9390-5375BEDEA50E}">
  <ds:schemaRefs/>
</ds:datastoreItem>
</file>

<file path=customXml/itemProps49.xml><?xml version="1.0" encoding="utf-8"?>
<ds:datastoreItem xmlns:ds="http://schemas.openxmlformats.org/officeDocument/2006/customXml" ds:itemID="{D67C77CF-28AB-4C02-A3BF-A6B211DEF3E5}">
  <ds:schemaRefs/>
</ds:datastoreItem>
</file>

<file path=customXml/itemProps5.xml><?xml version="1.0" encoding="utf-8"?>
<ds:datastoreItem xmlns:ds="http://schemas.openxmlformats.org/officeDocument/2006/customXml" ds:itemID="{76144838-6923-4140-955D-7A518ADE0E1D}">
  <ds:schemaRefs/>
</ds:datastoreItem>
</file>

<file path=customXml/itemProps50.xml><?xml version="1.0" encoding="utf-8"?>
<ds:datastoreItem xmlns:ds="http://schemas.openxmlformats.org/officeDocument/2006/customXml" ds:itemID="{A991E8D0-23C6-4A66-8561-8FF58506D097}">
  <ds:schemaRefs/>
</ds:datastoreItem>
</file>

<file path=customXml/itemProps51.xml><?xml version="1.0" encoding="utf-8"?>
<ds:datastoreItem xmlns:ds="http://schemas.openxmlformats.org/officeDocument/2006/customXml" ds:itemID="{79193897-D272-4005-812D-0D2B9871064A}">
  <ds:schemaRefs/>
</ds:datastoreItem>
</file>

<file path=customXml/itemProps52.xml><?xml version="1.0" encoding="utf-8"?>
<ds:datastoreItem xmlns:ds="http://schemas.openxmlformats.org/officeDocument/2006/customXml" ds:itemID="{FCA086C5-265E-4478-A537-EA653ED4F5EA}">
  <ds:schemaRefs/>
</ds:datastoreItem>
</file>

<file path=customXml/itemProps53.xml><?xml version="1.0" encoding="utf-8"?>
<ds:datastoreItem xmlns:ds="http://schemas.openxmlformats.org/officeDocument/2006/customXml" ds:itemID="{AE0AA830-068F-4A60-A29B-4CABFEDB0CAA}">
  <ds:schemaRefs/>
</ds:datastoreItem>
</file>

<file path=customXml/itemProps54.xml><?xml version="1.0" encoding="utf-8"?>
<ds:datastoreItem xmlns:ds="http://schemas.openxmlformats.org/officeDocument/2006/customXml" ds:itemID="{01E02C6E-AE36-4272-AB0F-816ABDABF3E6}">
  <ds:schemaRefs/>
</ds:datastoreItem>
</file>

<file path=customXml/itemProps55.xml><?xml version="1.0" encoding="utf-8"?>
<ds:datastoreItem xmlns:ds="http://schemas.openxmlformats.org/officeDocument/2006/customXml" ds:itemID="{0D83F5A1-E770-46DD-81A9-1DAE8B2A357B}">
  <ds:schemaRefs/>
</ds:datastoreItem>
</file>

<file path=customXml/itemProps56.xml><?xml version="1.0" encoding="utf-8"?>
<ds:datastoreItem xmlns:ds="http://schemas.openxmlformats.org/officeDocument/2006/customXml" ds:itemID="{04E495C3-DA2B-4EF3-A90B-A8CB51B7F4A5}">
  <ds:schemaRefs/>
</ds:datastoreItem>
</file>

<file path=customXml/itemProps57.xml><?xml version="1.0" encoding="utf-8"?>
<ds:datastoreItem xmlns:ds="http://schemas.openxmlformats.org/officeDocument/2006/customXml" ds:itemID="{2F8336CB-7004-49E4-8AF5-BC9DB2FA9859}">
  <ds:schemaRefs/>
</ds:datastoreItem>
</file>

<file path=customXml/itemProps58.xml><?xml version="1.0" encoding="utf-8"?>
<ds:datastoreItem xmlns:ds="http://schemas.openxmlformats.org/officeDocument/2006/customXml" ds:itemID="{26A63290-249E-43AB-961C-B22E0296D2FB}">
  <ds:schemaRefs/>
</ds:datastoreItem>
</file>

<file path=customXml/itemProps59.xml><?xml version="1.0" encoding="utf-8"?>
<ds:datastoreItem xmlns:ds="http://schemas.openxmlformats.org/officeDocument/2006/customXml" ds:itemID="{901687E2-29B9-4DD6-AEA9-3E7BED563E03}">
  <ds:schemaRefs/>
</ds:datastoreItem>
</file>

<file path=customXml/itemProps6.xml><?xml version="1.0" encoding="utf-8"?>
<ds:datastoreItem xmlns:ds="http://schemas.openxmlformats.org/officeDocument/2006/customXml" ds:itemID="{9FD4DF6A-28BE-46C5-948A-4B265CCCBDCD}">
  <ds:schemaRefs/>
</ds:datastoreItem>
</file>

<file path=customXml/itemProps60.xml><?xml version="1.0" encoding="utf-8"?>
<ds:datastoreItem xmlns:ds="http://schemas.openxmlformats.org/officeDocument/2006/customXml" ds:itemID="{9EB95594-BD89-4216-A8AF-1B0AEA078499}">
  <ds:schemaRefs/>
</ds:datastoreItem>
</file>

<file path=customXml/itemProps61.xml><?xml version="1.0" encoding="utf-8"?>
<ds:datastoreItem xmlns:ds="http://schemas.openxmlformats.org/officeDocument/2006/customXml" ds:itemID="{69C9B8B3-9310-455D-A1F1-CFBB1EAB0C76}">
  <ds:schemaRefs/>
</ds:datastoreItem>
</file>

<file path=customXml/itemProps62.xml><?xml version="1.0" encoding="utf-8"?>
<ds:datastoreItem xmlns:ds="http://schemas.openxmlformats.org/officeDocument/2006/customXml" ds:itemID="{A7C24E40-E8BB-45C3-8876-1A6ACB693D0D}">
  <ds:schemaRefs/>
</ds:datastoreItem>
</file>

<file path=customXml/itemProps63.xml><?xml version="1.0" encoding="utf-8"?>
<ds:datastoreItem xmlns:ds="http://schemas.openxmlformats.org/officeDocument/2006/customXml" ds:itemID="{20911457-7321-4C7D-9A46-503B436D0B16}">
  <ds:schemaRefs/>
</ds:datastoreItem>
</file>

<file path=customXml/itemProps64.xml><?xml version="1.0" encoding="utf-8"?>
<ds:datastoreItem xmlns:ds="http://schemas.openxmlformats.org/officeDocument/2006/customXml" ds:itemID="{71C56F29-D1C4-49CB-B5FA-70650DA97667}">
  <ds:schemaRefs/>
</ds:datastoreItem>
</file>

<file path=customXml/itemProps65.xml><?xml version="1.0" encoding="utf-8"?>
<ds:datastoreItem xmlns:ds="http://schemas.openxmlformats.org/officeDocument/2006/customXml" ds:itemID="{072B7E7A-34D2-4D57-883D-BEB7433486EF}">
  <ds:schemaRefs/>
</ds:datastoreItem>
</file>

<file path=customXml/itemProps66.xml><?xml version="1.0" encoding="utf-8"?>
<ds:datastoreItem xmlns:ds="http://schemas.openxmlformats.org/officeDocument/2006/customXml" ds:itemID="{A4C7047F-4E28-4D47-8975-59F15E478308}">
  <ds:schemaRefs/>
</ds:datastoreItem>
</file>

<file path=customXml/itemProps67.xml><?xml version="1.0" encoding="utf-8"?>
<ds:datastoreItem xmlns:ds="http://schemas.openxmlformats.org/officeDocument/2006/customXml" ds:itemID="{E67F6562-CE52-4365-B1AC-3E63B0913148}">
  <ds:schemaRefs/>
</ds:datastoreItem>
</file>

<file path=customXml/itemProps68.xml><?xml version="1.0" encoding="utf-8"?>
<ds:datastoreItem xmlns:ds="http://schemas.openxmlformats.org/officeDocument/2006/customXml" ds:itemID="{0049F749-A250-4480-A7BF-20F3E1A33C2B}">
  <ds:schemaRefs/>
</ds:datastoreItem>
</file>

<file path=customXml/itemProps69.xml><?xml version="1.0" encoding="utf-8"?>
<ds:datastoreItem xmlns:ds="http://schemas.openxmlformats.org/officeDocument/2006/customXml" ds:itemID="{A4302F09-7A55-4D40-9015-A9190BA7948A}">
  <ds:schemaRefs/>
</ds:datastoreItem>
</file>

<file path=customXml/itemProps7.xml><?xml version="1.0" encoding="utf-8"?>
<ds:datastoreItem xmlns:ds="http://schemas.openxmlformats.org/officeDocument/2006/customXml" ds:itemID="{34D345DB-2FC4-4EED-96DD-A6B6531EABB2}">
  <ds:schemaRefs/>
</ds:datastoreItem>
</file>

<file path=customXml/itemProps70.xml><?xml version="1.0" encoding="utf-8"?>
<ds:datastoreItem xmlns:ds="http://schemas.openxmlformats.org/officeDocument/2006/customXml" ds:itemID="{67C5B13A-F2ED-4E43-9741-5E239EEB8549}">
  <ds:schemaRefs/>
</ds:datastoreItem>
</file>

<file path=customXml/itemProps71.xml><?xml version="1.0" encoding="utf-8"?>
<ds:datastoreItem xmlns:ds="http://schemas.openxmlformats.org/officeDocument/2006/customXml" ds:itemID="{E41A2DF5-8CC0-4E38-8410-D50B9996E459}">
  <ds:schemaRefs/>
</ds:datastoreItem>
</file>

<file path=customXml/itemProps72.xml><?xml version="1.0" encoding="utf-8"?>
<ds:datastoreItem xmlns:ds="http://schemas.openxmlformats.org/officeDocument/2006/customXml" ds:itemID="{B76E3D83-9BA3-46B0-97F6-2BFA211A99F0}">
  <ds:schemaRefs/>
</ds:datastoreItem>
</file>

<file path=customXml/itemProps73.xml><?xml version="1.0" encoding="utf-8"?>
<ds:datastoreItem xmlns:ds="http://schemas.openxmlformats.org/officeDocument/2006/customXml" ds:itemID="{7E86AC0A-1C32-46C6-8E94-BF0F123B3DC0}">
  <ds:schemaRefs/>
</ds:datastoreItem>
</file>

<file path=customXml/itemProps74.xml><?xml version="1.0" encoding="utf-8"?>
<ds:datastoreItem xmlns:ds="http://schemas.openxmlformats.org/officeDocument/2006/customXml" ds:itemID="{44166EA8-54A1-466B-9991-949C3491EB23}">
  <ds:schemaRefs/>
</ds:datastoreItem>
</file>

<file path=customXml/itemProps75.xml><?xml version="1.0" encoding="utf-8"?>
<ds:datastoreItem xmlns:ds="http://schemas.openxmlformats.org/officeDocument/2006/customXml" ds:itemID="{5A7D6505-9839-4C7A-895B-83F83A1CAFA4}">
  <ds:schemaRefs/>
</ds:datastoreItem>
</file>

<file path=customXml/itemProps76.xml><?xml version="1.0" encoding="utf-8"?>
<ds:datastoreItem xmlns:ds="http://schemas.openxmlformats.org/officeDocument/2006/customXml" ds:itemID="{EB453008-F137-493A-B0D5-FD80556C1D2F}">
  <ds:schemaRefs/>
</ds:datastoreItem>
</file>

<file path=customXml/itemProps77.xml><?xml version="1.0" encoding="utf-8"?>
<ds:datastoreItem xmlns:ds="http://schemas.openxmlformats.org/officeDocument/2006/customXml" ds:itemID="{27A2C4AB-86BD-4A17-B4F6-9688E171390E}">
  <ds:schemaRefs/>
</ds:datastoreItem>
</file>

<file path=customXml/itemProps78.xml><?xml version="1.0" encoding="utf-8"?>
<ds:datastoreItem xmlns:ds="http://schemas.openxmlformats.org/officeDocument/2006/customXml" ds:itemID="{51A075D2-2587-47B1-9CC9-8950AAA3801C}">
  <ds:schemaRefs/>
</ds:datastoreItem>
</file>

<file path=customXml/itemProps79.xml><?xml version="1.0" encoding="utf-8"?>
<ds:datastoreItem xmlns:ds="http://schemas.openxmlformats.org/officeDocument/2006/customXml" ds:itemID="{2A60603E-342A-4BB5-B8F9-C5105CD4CA65}">
  <ds:schemaRefs/>
</ds:datastoreItem>
</file>

<file path=customXml/itemProps8.xml><?xml version="1.0" encoding="utf-8"?>
<ds:datastoreItem xmlns:ds="http://schemas.openxmlformats.org/officeDocument/2006/customXml" ds:itemID="{EF0442E2-4129-49E3-89A3-C4DEC8D3B970}">
  <ds:schemaRefs/>
</ds:datastoreItem>
</file>

<file path=customXml/itemProps80.xml><?xml version="1.0" encoding="utf-8"?>
<ds:datastoreItem xmlns:ds="http://schemas.openxmlformats.org/officeDocument/2006/customXml" ds:itemID="{C48026B5-B975-4F8C-81F6-1800B38A7E0D}">
  <ds:schemaRefs/>
</ds:datastoreItem>
</file>

<file path=customXml/itemProps81.xml><?xml version="1.0" encoding="utf-8"?>
<ds:datastoreItem xmlns:ds="http://schemas.openxmlformats.org/officeDocument/2006/customXml" ds:itemID="{D44CDCC9-4D19-4B01-A5A9-BCFDBB56736B}">
  <ds:schemaRefs/>
</ds:datastoreItem>
</file>

<file path=customXml/itemProps82.xml><?xml version="1.0" encoding="utf-8"?>
<ds:datastoreItem xmlns:ds="http://schemas.openxmlformats.org/officeDocument/2006/customXml" ds:itemID="{3E8AF35D-07F4-4E9B-9FB6-3F4E8AE2A2ED}">
  <ds:schemaRefs/>
</ds:datastoreItem>
</file>

<file path=customXml/itemProps83.xml><?xml version="1.0" encoding="utf-8"?>
<ds:datastoreItem xmlns:ds="http://schemas.openxmlformats.org/officeDocument/2006/customXml" ds:itemID="{A0DE69AC-26DE-4784-A443-85D729461E0F}">
  <ds:schemaRefs/>
</ds:datastoreItem>
</file>

<file path=customXml/itemProps84.xml><?xml version="1.0" encoding="utf-8"?>
<ds:datastoreItem xmlns:ds="http://schemas.openxmlformats.org/officeDocument/2006/customXml" ds:itemID="{DC6F90C2-3C96-4FEC-B117-C224D0A16893}">
  <ds:schemaRefs/>
</ds:datastoreItem>
</file>

<file path=customXml/itemProps85.xml><?xml version="1.0" encoding="utf-8"?>
<ds:datastoreItem xmlns:ds="http://schemas.openxmlformats.org/officeDocument/2006/customXml" ds:itemID="{835F8031-FE1C-4050-931C-E6BBE60445E6}">
  <ds:schemaRefs/>
</ds:datastoreItem>
</file>

<file path=customXml/itemProps86.xml><?xml version="1.0" encoding="utf-8"?>
<ds:datastoreItem xmlns:ds="http://schemas.openxmlformats.org/officeDocument/2006/customXml" ds:itemID="{A182816C-690B-411C-8013-E3C2FA71328A}">
  <ds:schemaRefs/>
</ds:datastoreItem>
</file>

<file path=customXml/itemProps87.xml><?xml version="1.0" encoding="utf-8"?>
<ds:datastoreItem xmlns:ds="http://schemas.openxmlformats.org/officeDocument/2006/customXml" ds:itemID="{8832A71D-390C-4E7F-B2AB-2A8FC9DFA531}">
  <ds:schemaRefs/>
</ds:datastoreItem>
</file>

<file path=customXml/itemProps88.xml><?xml version="1.0" encoding="utf-8"?>
<ds:datastoreItem xmlns:ds="http://schemas.openxmlformats.org/officeDocument/2006/customXml" ds:itemID="{4561D41F-F88A-4659-AC98-96EC5502CD4D}">
  <ds:schemaRefs/>
</ds:datastoreItem>
</file>

<file path=customXml/itemProps89.xml><?xml version="1.0" encoding="utf-8"?>
<ds:datastoreItem xmlns:ds="http://schemas.openxmlformats.org/officeDocument/2006/customXml" ds:itemID="{57888BBA-8834-4841-8C8E-EF6D9720F285}">
  <ds:schemaRefs/>
</ds:datastoreItem>
</file>

<file path=customXml/itemProps9.xml><?xml version="1.0" encoding="utf-8"?>
<ds:datastoreItem xmlns:ds="http://schemas.openxmlformats.org/officeDocument/2006/customXml" ds:itemID="{567CF4FB-CCFB-468B-8B95-EC985923FE5A}">
  <ds:schemaRefs/>
</ds:datastoreItem>
</file>

<file path=customXml/itemProps90.xml><?xml version="1.0" encoding="utf-8"?>
<ds:datastoreItem xmlns:ds="http://schemas.openxmlformats.org/officeDocument/2006/customXml" ds:itemID="{6272B935-6C9B-41DB-932C-628ADB437448}">
  <ds:schemaRefs/>
</ds:datastoreItem>
</file>

<file path=customXml/itemProps91.xml><?xml version="1.0" encoding="utf-8"?>
<ds:datastoreItem xmlns:ds="http://schemas.openxmlformats.org/officeDocument/2006/customXml" ds:itemID="{0F0F6C56-A8C3-465E-8077-70EA173FF57B}">
  <ds:schemaRefs/>
</ds:datastoreItem>
</file>

<file path=customXml/itemProps92.xml><?xml version="1.0" encoding="utf-8"?>
<ds:datastoreItem xmlns:ds="http://schemas.openxmlformats.org/officeDocument/2006/customXml" ds:itemID="{6D610820-1FED-436D-9E71-C10343507C56}">
  <ds:schemaRefs/>
</ds:datastoreItem>
</file>

<file path=customXml/itemProps93.xml><?xml version="1.0" encoding="utf-8"?>
<ds:datastoreItem xmlns:ds="http://schemas.openxmlformats.org/officeDocument/2006/customXml" ds:itemID="{4CB733E9-02C8-4F30-B7BD-74838369B09D}">
  <ds:schemaRefs/>
</ds:datastoreItem>
</file>

<file path=customXml/itemProps94.xml><?xml version="1.0" encoding="utf-8"?>
<ds:datastoreItem xmlns:ds="http://schemas.openxmlformats.org/officeDocument/2006/customXml" ds:itemID="{2928468D-BECA-4DCA-ACF4-FAF451D36CDB}">
  <ds:schemaRefs/>
</ds:datastoreItem>
</file>

<file path=customXml/itemProps95.xml><?xml version="1.0" encoding="utf-8"?>
<ds:datastoreItem xmlns:ds="http://schemas.openxmlformats.org/officeDocument/2006/customXml" ds:itemID="{791CA19E-9C79-425D-BF33-6B048C79FEAB}">
  <ds:schemaRefs/>
</ds:datastoreItem>
</file>

<file path=customXml/itemProps96.xml><?xml version="1.0" encoding="utf-8"?>
<ds:datastoreItem xmlns:ds="http://schemas.openxmlformats.org/officeDocument/2006/customXml" ds:itemID="{B264FAFB-6770-4DD8-AED3-B66A499CDE0E}">
  <ds:schemaRefs/>
</ds:datastoreItem>
</file>

<file path=customXml/itemProps97.xml><?xml version="1.0" encoding="utf-8"?>
<ds:datastoreItem xmlns:ds="http://schemas.openxmlformats.org/officeDocument/2006/customXml" ds:itemID="{5D4E57EF-C48A-4B4E-B66E-743E7AB648CB}">
  <ds:schemaRefs/>
</ds:datastoreItem>
</file>

<file path=customXml/itemProps98.xml><?xml version="1.0" encoding="utf-8"?>
<ds:datastoreItem xmlns:ds="http://schemas.openxmlformats.org/officeDocument/2006/customXml" ds:itemID="{25D281DA-A640-436C-9865-4FD37AD3FBAB}">
  <ds:schemaRefs/>
</ds:datastoreItem>
</file>

<file path=customXml/itemProps99.xml><?xml version="1.0" encoding="utf-8"?>
<ds:datastoreItem xmlns:ds="http://schemas.openxmlformats.org/officeDocument/2006/customXml" ds:itemID="{442E14FC-0663-411E-B78E-9825E0B3DE2F}">
  <ds:schemaRefs/>
</ds:datastoreItem>
</file>

<file path=docProps/app.xml><?xml version="1.0" encoding="utf-8"?>
<Properties xmlns="http://schemas.openxmlformats.org/officeDocument/2006/extended-properties" xmlns:vt="http://schemas.openxmlformats.org/officeDocument/2006/docPropsVTypes">
  <Template>模版</Template>
  <TotalTime>242</TotalTime>
  <Words>11477</Words>
  <Application>Microsoft Office PowerPoint</Application>
  <PresentationFormat>自定义</PresentationFormat>
  <Paragraphs>982</Paragraphs>
  <Slides>215</Slides>
  <Notes>203</Notes>
  <HiddenSlides>0</HiddenSlides>
  <MMClips>0</MMClips>
  <ScaleCrop>false</ScaleCrop>
  <HeadingPairs>
    <vt:vector size="4" baseType="variant">
      <vt:variant>
        <vt:lpstr>主题</vt:lpstr>
      </vt:variant>
      <vt:variant>
        <vt:i4>1</vt:i4>
      </vt:variant>
      <vt:variant>
        <vt:lpstr>幻灯片标题</vt:lpstr>
      </vt:variant>
      <vt:variant>
        <vt:i4>215</vt:i4>
      </vt:variant>
    </vt:vector>
  </HeadingPairs>
  <TitlesOfParts>
    <vt:vector size="216" baseType="lpstr">
      <vt:lpstr>化学主题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Administrator</dc:creator>
  <cp:lastModifiedBy>Administrator</cp:lastModifiedBy>
  <cp:revision>285</cp:revision>
  <dcterms:modified xsi:type="dcterms:W3CDTF">2018-11-21T01:37:56Z</dcterms:modified>
</cp:coreProperties>
</file>