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371" r:id="rId3"/>
    <p:sldId id="353" r:id="rId4"/>
    <p:sldId id="284" r:id="rId5"/>
    <p:sldId id="263" r:id="rId6"/>
    <p:sldId id="265" r:id="rId7"/>
    <p:sldId id="366" r:id="rId8"/>
    <p:sldId id="301" r:id="rId9"/>
    <p:sldId id="302" r:id="rId10"/>
    <p:sldId id="283" r:id="rId11"/>
    <p:sldId id="336" r:id="rId12"/>
    <p:sldId id="373" r:id="rId13"/>
    <p:sldId id="298" r:id="rId14"/>
    <p:sldId id="292" r:id="rId15"/>
    <p:sldId id="357" r:id="rId16"/>
    <p:sldId id="358" r:id="rId17"/>
    <p:sldId id="359" r:id="rId18"/>
    <p:sldId id="364" r:id="rId19"/>
    <p:sldId id="360" r:id="rId20"/>
    <p:sldId id="362" r:id="rId21"/>
    <p:sldId id="361" r:id="rId22"/>
    <p:sldId id="363" r:id="rId23"/>
    <p:sldId id="342" r:id="rId24"/>
    <p:sldId id="355" r:id="rId25"/>
    <p:sldId id="304" r:id="rId26"/>
  </p:sldIdLst>
  <p:sldSz cx="9109075" cy="6858000"/>
  <p:notesSz cx="9144000" cy="6858000"/>
  <p:custDataLst>
    <p:tags r:id="rId27"/>
  </p:custDataLst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rgbClr val="FF00FF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rgbClr val="FF00FF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rgbClr val="FF00FF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rgbClr val="FF00FF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rgbClr val="FF00FF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rgbClr val="FF00FF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rgbClr val="FF00FF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rgbClr val="FF00FF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rgbClr val="FF00FF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69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606" y="54"/>
      </p:cViewPr>
      <p:guideLst>
        <p:guide orient="horz" pos="2160"/>
        <p:guide pos="2869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10" cy="7201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tags" Target="tags/tag1.xml" /><Relationship Id="rId28" Type="http://schemas.openxmlformats.org/officeDocument/2006/relationships/presProps" Target="presProps.xml" /><Relationship Id="rId29" Type="http://schemas.openxmlformats.org/officeDocument/2006/relationships/viewProps" Target="viewProps.xml" /><Relationship Id="rId3" Type="http://schemas.openxmlformats.org/officeDocument/2006/relationships/slide" Target="slides/slide1.xml" /><Relationship Id="rId30" Type="http://schemas.openxmlformats.org/officeDocument/2006/relationships/theme" Target="theme/theme1.xml" /><Relationship Id="rId31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 b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6" name="Rectangle 4"/>
          <p:cNvSpPr>
            <a:spLocks noGrp="1" noRot="1" noChangeAspect="1"/>
          </p:cNvSpPr>
          <p:nvPr>
            <p:ph type="sldImg" idx="6"/>
          </p:nvPr>
        </p:nvSpPr>
        <p:spPr>
          <a:xfrm>
            <a:off x="2865438" y="514350"/>
            <a:ext cx="3414712" cy="257175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7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 w="9525" cmpd="sng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 b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en-US" altLang="zh-CN" sz="1200" b="0" strike="noStrike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zh-CN" sz="1200" b="0" strike="noStrike" noProof="1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218455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jpeg" /><Relationship Id="rId3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" preserve="1">
  <p:cSld name="标题幻灯片">
    <p:bg>
      <p:bgPr>
        <a:blipFill rotWithShape="0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227013" y="3200400"/>
            <a:ext cx="8729663" cy="1341438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51" name="Picture 3" descr="ANABNR2"/>
          <p:cNvPicPr>
            <a:picLocks noChangeAspect="1"/>
          </p:cNvPicPr>
          <p:nvPr/>
        </p:nvPicPr>
        <p:blipFill>
          <a:blip r:embed="rId1"/>
          <a:srcRect l="-900" t="-1314" r="-2" b="-36961"/>
          <a:stretch>
            <a:fillRect/>
          </a:stretch>
        </p:blipFill>
        <p:spPr>
          <a:xfrm>
            <a:off x="531813" y="3200400"/>
            <a:ext cx="8424862" cy="1158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793750" y="2895600"/>
            <a:ext cx="303213" cy="990600"/>
          </a:xfrm>
          <a:prstGeom prst="rect">
            <a:avLst/>
          </a:prstGeom>
          <a:solidFill>
            <a:schemeClr val="accent2">
              <a:alpha val="50000"/>
            </a:scheme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1138238" y="1981200"/>
            <a:ext cx="7743825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2030413" y="4351338"/>
            <a:ext cx="6376987" cy="13716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/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16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4213" y="6324600"/>
            <a:ext cx="189706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i="0" kern="1200" cap="none" spc="0" normalizeH="0" baseline="0" noProof="0" smtClean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1500" y="6324600"/>
            <a:ext cx="2886075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/>
            </a:lvl1pPr>
          </a:lstStyle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i="0" kern="1200" cap="none" spc="0" normalizeH="0" baseline="0" noProof="0" smtClean="0"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27800" y="6324600"/>
            <a:ext cx="189706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algn="r" eaLnBrk="1" fontAlgn="base" hangingPunct="1"/>
            <a:fld id="{9A0DB2DC-4C9A-4742-B13C-FB6460FD3503}" type="slidenum">
              <a:rPr lang="en-US" altLang="zh-CN" sz="1400" b="0" noProof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zh-CN" sz="1400" b="0" noProof="1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b="0" strike="noStrike" noProof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zh-CN" sz="1400" b="0" strike="noStrike" noProof="1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70700" y="838200"/>
            <a:ext cx="1935163" cy="537845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063625" y="838200"/>
            <a:ext cx="5654675" cy="537845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b="0" strike="noStrike" noProof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zh-CN" sz="1400" b="0" strike="noStrike" noProof="1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1063625" y="838200"/>
            <a:ext cx="7742238" cy="53784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b="0" strike="noStrike" noProof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zh-CN" sz="1400" b="0" strike="noStrike" noProof="1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b="0" strike="noStrike" noProof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zh-CN" sz="1400" b="0" strike="noStrike" noProof="1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19138" y="4406900"/>
            <a:ext cx="7743825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19138" y="2906713"/>
            <a:ext cx="7743825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b="0" strike="noStrike" noProof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zh-CN" sz="1400" b="0" strike="noStrike" noProof="1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063625" y="2101850"/>
            <a:ext cx="3794125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10150" y="2101850"/>
            <a:ext cx="3795713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b="0" strike="noStrike" noProof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zh-CN" sz="1400" b="0" strike="noStrike" noProof="1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5613" y="274638"/>
            <a:ext cx="819785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5613" y="1535113"/>
            <a:ext cx="402431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5613" y="2174875"/>
            <a:ext cx="402431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7563" y="1535113"/>
            <a:ext cx="40259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7563" y="2174875"/>
            <a:ext cx="40259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b="0" strike="noStrike" noProof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zh-CN" sz="1400" b="0" strike="noStrike" noProof="1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b="0" strike="noStrike" noProof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zh-CN" sz="1400" b="0" strike="noStrike" noProof="1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b="0" strike="noStrike" noProof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zh-CN" sz="1400" b="0" strike="noStrike" noProof="1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5613" y="273050"/>
            <a:ext cx="2997200" cy="1162050"/>
          </a:xfrm>
        </p:spPr>
        <p:txBody>
          <a:bodyPr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60763" y="273050"/>
            <a:ext cx="50927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5613" y="1435100"/>
            <a:ext cx="299720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b="0" strike="noStrike" noProof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zh-CN" sz="1400" b="0" strike="noStrike" noProof="1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85938" y="4800600"/>
            <a:ext cx="5464175" cy="566738"/>
          </a:xfrm>
        </p:spPr>
        <p:txBody>
          <a:bodyPr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85938" y="612775"/>
            <a:ext cx="5464175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A50021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85938" y="5367338"/>
            <a:ext cx="546417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en-US" altLang="zh-CN" b="0" strike="noStrike" noProof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zh-CN" sz="1400" b="0" strike="noStrike" noProof="1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image" Target="../media/image3.jpeg" /><Relationship Id="rId14" Type="http://schemas.openxmlformats.org/officeDocument/2006/relationships/image" Target="../media/image4.png" /><Relationship Id="rId15" Type="http://schemas.openxmlformats.org/officeDocument/2006/relationships/image" Target="../media/image2.jpeg" /><Relationship Id="rId16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5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52400" y="0"/>
            <a:ext cx="1441450" cy="68580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671638" y="0"/>
            <a:ext cx="7437438" cy="12192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8" name="Rectangle 4" descr="Stationery"/>
          <p:cNvSpPr>
            <a:spLocks noChangeArrowheads="1"/>
          </p:cNvSpPr>
          <p:nvPr/>
        </p:nvSpPr>
        <p:spPr bwMode="auto">
          <a:xfrm>
            <a:off x="455613" y="0"/>
            <a:ext cx="1216025" cy="762000"/>
          </a:xfrm>
          <a:prstGeom prst="rect">
            <a:avLst/>
          </a:prstGeom>
          <a:blipFill dpi="0" rotWithShape="0">
            <a:blip r:embed="rId13"/>
            <a:tile tx="0" ty="0" sx="100000" sy="100000" flip="none" algn="tl"/>
          </a:blip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 descr="Stationery"/>
          <p:cNvSpPr>
            <a:spLocks noChangeArrowheads="1"/>
          </p:cNvSpPr>
          <p:nvPr/>
        </p:nvSpPr>
        <p:spPr bwMode="auto">
          <a:xfrm>
            <a:off x="0" y="0"/>
            <a:ext cx="455613" cy="6858000"/>
          </a:xfrm>
          <a:prstGeom prst="rect">
            <a:avLst/>
          </a:prstGeom>
          <a:blipFill dpi="0" rotWithShape="0">
            <a:blip r:embed="rId13"/>
            <a:tile tx="0" ty="0" sx="100000" sy="100000" flip="none" algn="tl"/>
          </a:blip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/>
          </p:cNvSpPr>
          <p:nvPr>
            <p:ph type="title"/>
          </p:nvPr>
        </p:nvSpPr>
        <p:spPr>
          <a:xfrm>
            <a:off x="1063625" y="838200"/>
            <a:ext cx="7742238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3625" y="6413500"/>
            <a:ext cx="1897063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 sz="1400" b="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16300" y="6413500"/>
            <a:ext cx="28829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400" b="0">
                <a:solidFill>
                  <a:schemeClr val="tx2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33" name="Picture 9" descr="anabnr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225550" y="0"/>
            <a:ext cx="7883525" cy="754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303213" y="457200"/>
            <a:ext cx="2506663" cy="304800"/>
          </a:xfrm>
          <a:prstGeom prst="rect">
            <a:avLst/>
          </a:prstGeom>
          <a:solidFill>
            <a:schemeClr val="accent2">
              <a:alpha val="50000"/>
            </a:schemeClr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2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97850" y="6413500"/>
            <a:ext cx="911225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en-US" altLang="zh-CN" b="0" strike="noStrike" noProof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‹#›</a:t>
            </a:fld>
            <a:endParaRPr lang="en-US" altLang="zh-CN" sz="1400" b="0" strike="noStrike" noProof="1">
              <a:solidFill>
                <a:schemeClr val="tx2"/>
              </a:solidFill>
            </a:endParaRPr>
          </a:p>
        </p:txBody>
      </p:sp>
      <p:sp>
        <p:nvSpPr>
          <p:cNvPr id="1036" name="Rectangle 12"/>
          <p:cNvSpPr>
            <a:spLocks noGrp="1"/>
          </p:cNvSpPr>
          <p:nvPr>
            <p:ph type="body" idx="5"/>
          </p:nvPr>
        </p:nvSpPr>
        <p:spPr>
          <a:xfrm>
            <a:off x="1063625" y="2101850"/>
            <a:ext cx="7742238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457200"/>
            <a:r>
              <a:rPr lang="zh-CN" altLang="en-US"/>
              <a:t>单击此处编辑母版文本样式</a:t>
            </a:r>
          </a:p>
          <a:p>
            <a:pPr lvl="1" indent="-45593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457200" indent="-457200" algn="l" rtl="0" fontAlgn="base">
        <a:spcBef>
          <a:spcPct val="20000"/>
        </a:spcBef>
        <a:spcAft>
          <a:spcPct val="0"/>
        </a:spcAft>
        <a:buClr>
          <a:srgbClr val="A50021"/>
        </a:buClr>
        <a:buSzPct val="75000"/>
        <a:buFont typeface="Wingdings" panose="05000000000000000000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1027430" indent="-45593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anose="05000000000000000000" pitchFamily="2" charset="2"/>
        <a:buChar char="n"/>
        <a:defRPr sz="2800">
          <a:solidFill>
            <a:schemeClr val="tx1"/>
          </a:solidFill>
          <a:latin typeface="+mn-lt"/>
          <a:ea typeface="+mn-ea"/>
        </a:defRPr>
      </a:lvl2pPr>
      <a:lvl3pPr marL="1370330" indent="-228600" algn="l" rtl="0" fontAlgn="base">
        <a:spcBef>
          <a:spcPct val="20000"/>
        </a:spcBef>
        <a:spcAft>
          <a:spcPct val="0"/>
        </a:spcAft>
        <a:buClr>
          <a:srgbClr val="666699"/>
        </a:buClr>
        <a:buSzPct val="70000"/>
        <a:buFont typeface="Wingdings" panose="05000000000000000000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713230" indent="-228600" algn="l" rtl="0" fontAlgn="base">
        <a:spcBef>
          <a:spcPct val="20000"/>
        </a:spcBef>
        <a:spcAft>
          <a:spcPct val="0"/>
        </a:spcAft>
        <a:buSzPct val="60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9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1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3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4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png" /><Relationship Id="rId3" Type="http://schemas.openxmlformats.org/officeDocument/2006/relationships/image" Target="../media/image16.jpeg" /><Relationship Id="rId4" Type="http://schemas.openxmlformats.org/officeDocument/2006/relationships/image" Target="../media/image17.jpeg" /><Relationship Id="rId5" Type="http://schemas.openxmlformats.org/officeDocument/2006/relationships/image" Target="../media/image18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9.jpeg" /><Relationship Id="rId3" Type="http://schemas.openxmlformats.org/officeDocument/2006/relationships/image" Target="../media/image20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jpeg" /><Relationship Id="rId3" Type="http://schemas.openxmlformats.org/officeDocument/2006/relationships/slide" Target="slide4.xml" TargetMode="Interna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7" name="Rectangle 2"/>
          <p:cNvSpPr>
            <a:spLocks noGrp="1"/>
          </p:cNvSpPr>
          <p:nvPr>
            <p:ph type="subTitle" idx="1"/>
          </p:nvPr>
        </p:nvSpPr>
        <p:spPr/>
        <p:txBody>
          <a:bodyPr wrap="square" lIns="91440" tIns="45720" rIns="91440" bIns="45720" anchor="t"/>
          <a:lstStyle/>
          <a:p>
            <a:pPr eaLnBrk="1" hangingPunct="1">
              <a:buSzPct val="75000"/>
              <a:buFont typeface="Wingdings" panose="05000000000000000000" pitchFamily="2" charset="2"/>
              <a:buNone/>
            </a:pPr>
            <a:endParaRPr lang="zh-CN" altLang="zh-CN" kern="1200">
              <a:latin typeface="+mn-lt"/>
              <a:ea typeface="+mn-ea"/>
              <a:cs typeface="+mn-cs"/>
            </a:endParaRPr>
          </a:p>
        </p:txBody>
      </p:sp>
      <p:pic>
        <p:nvPicPr>
          <p:cNvPr id="4098" name="Picture 3" descr="15"/>
          <p:cNvPicPr>
            <a:picLocks noGrp="1" noChangeAspect="1"/>
          </p:cNvPicPr>
          <p:nvPr>
            <p:ph type="ctrTitle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09075" cy="6858000"/>
          </a:xfrm>
        </p:spPr>
      </p:pic>
      <p:sp>
        <p:nvSpPr>
          <p:cNvPr id="4099" name="Text Box 4"/>
          <p:cNvSpPr txBox="1"/>
          <p:nvPr/>
        </p:nvSpPr>
        <p:spPr>
          <a:xfrm>
            <a:off x="1962150" y="1557338"/>
            <a:ext cx="4968875" cy="1920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600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古 诗 词 复 习（默写）</a:t>
            </a:r>
          </a:p>
        </p:txBody>
      </p:sp>
      <p:sp>
        <p:nvSpPr>
          <p:cNvPr id="4100" name="Text Box 5"/>
          <p:cNvSpPr txBox="1"/>
          <p:nvPr/>
        </p:nvSpPr>
        <p:spPr>
          <a:xfrm>
            <a:off x="2393950" y="4437063"/>
            <a:ext cx="4032250" cy="2530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4000">
                <a:latin typeface="Times New Roman" panose="02020603050405020304" pitchFamily="18" charset="0"/>
                <a:ea typeface="宋体" panose="02010600030101010101" pitchFamily="2" charset="-122"/>
              </a:rPr>
              <a:t>了 解 题 型 特 点 </a:t>
            </a:r>
          </a:p>
          <a:p>
            <a:pPr lvl="0" indent="0" algn="ctr">
              <a:spcBef>
                <a:spcPct val="50000"/>
              </a:spcBef>
            </a:pPr>
            <a:r>
              <a:rPr lang="zh-CN" altLang="en-US" sz="4000">
                <a:latin typeface="Times New Roman" panose="02020603050405020304" pitchFamily="18" charset="0"/>
                <a:ea typeface="宋体" panose="02010600030101010101" pitchFamily="2" charset="-122"/>
              </a:rPr>
              <a:t>掌 握 解 题 方 法</a:t>
            </a:r>
          </a:p>
          <a:p>
            <a:pPr lvl="0" indent="0" algn="ctr">
              <a:spcBef>
                <a:spcPct val="50000"/>
              </a:spcBef>
            </a:pPr>
            <a:endParaRPr lang="en-US" altLang="zh-CN" sz="4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Text Box 2"/>
          <p:cNvSpPr txBox="1"/>
          <p:nvPr/>
        </p:nvSpPr>
        <p:spPr>
          <a:xfrm>
            <a:off x="169863" y="2057400"/>
            <a:ext cx="7424737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ctr"/>
            <a:r>
              <a:rPr lang="en-US" altLang="zh-CN" sz="3200">
                <a:solidFill>
                  <a:srgbClr val="0033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</a:t>
            </a:r>
            <a:r>
              <a:rPr lang="zh-CN" altLang="en-US" sz="32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en-US" sz="320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山重水复疑无路，柳暗花明又一春。</a:t>
            </a:r>
            <a:r>
              <a:rPr lang="zh-CN" altLang="en-US" sz="32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14339" name="Text Box 3"/>
          <p:cNvSpPr txBox="1"/>
          <p:nvPr/>
        </p:nvSpPr>
        <p:spPr>
          <a:xfrm>
            <a:off x="177800" y="2697163"/>
            <a:ext cx="5792788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ctr"/>
            <a:r>
              <a:rPr lang="en-US" altLang="zh-CN" sz="3200">
                <a:solidFill>
                  <a:srgbClr val="0033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r>
              <a:rPr lang="zh-CN" altLang="en-US" sz="32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en-US" sz="320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海内存知己，天涯若比岭。</a:t>
            </a:r>
            <a:r>
              <a:rPr lang="zh-CN" altLang="en-US" sz="32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14340" name="Text Box 4"/>
          <p:cNvSpPr txBox="1"/>
          <p:nvPr/>
        </p:nvSpPr>
        <p:spPr>
          <a:xfrm>
            <a:off x="168275" y="3382963"/>
            <a:ext cx="5792788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ctr"/>
            <a:r>
              <a:rPr lang="en-US" altLang="zh-CN" sz="3200">
                <a:solidFill>
                  <a:srgbClr val="0033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r>
              <a:rPr lang="zh-CN" altLang="en-US" sz="32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、大漠孤烟直，长河落日园。 </a:t>
            </a:r>
          </a:p>
        </p:txBody>
      </p:sp>
      <p:sp>
        <p:nvSpPr>
          <p:cNvPr id="14341" name="Text Box 5"/>
          <p:cNvSpPr txBox="1"/>
          <p:nvPr/>
        </p:nvSpPr>
        <p:spPr>
          <a:xfrm>
            <a:off x="177800" y="4754563"/>
            <a:ext cx="5792788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ctr"/>
            <a:r>
              <a:rPr lang="en-US" altLang="zh-CN" sz="3200">
                <a:solidFill>
                  <a:srgbClr val="0033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</a:t>
            </a:r>
            <a:r>
              <a:rPr lang="zh-CN" altLang="en-US" sz="32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、感时花渐泪，恨别鸟惊心。 </a:t>
            </a:r>
          </a:p>
        </p:txBody>
      </p:sp>
      <p:sp>
        <p:nvSpPr>
          <p:cNvPr id="14342" name="Text Box 6"/>
          <p:cNvSpPr txBox="1"/>
          <p:nvPr/>
        </p:nvSpPr>
        <p:spPr>
          <a:xfrm>
            <a:off x="169863" y="5410200"/>
            <a:ext cx="7424737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ctr"/>
            <a:r>
              <a:rPr lang="en-US" altLang="zh-CN" sz="3200">
                <a:solidFill>
                  <a:srgbClr val="0033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8</a:t>
            </a:r>
            <a:r>
              <a:rPr lang="zh-CN" altLang="en-US" sz="32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、折戟沉沙铁未消，自将磨洗认前朝。 </a:t>
            </a:r>
          </a:p>
        </p:txBody>
      </p:sp>
      <p:sp>
        <p:nvSpPr>
          <p:cNvPr id="14343" name="Text Box 7"/>
          <p:cNvSpPr txBox="1"/>
          <p:nvPr/>
        </p:nvSpPr>
        <p:spPr>
          <a:xfrm>
            <a:off x="169863" y="6096000"/>
            <a:ext cx="7424737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ctr"/>
            <a:r>
              <a:rPr lang="en-US" altLang="zh-CN" sz="3200">
                <a:solidFill>
                  <a:srgbClr val="0033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</a:t>
            </a:r>
            <a:r>
              <a:rPr lang="zh-CN" altLang="en-US" sz="32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、春蚕到死丝方尽，蜡烛成灰泪始干。 </a:t>
            </a:r>
          </a:p>
        </p:txBody>
      </p:sp>
      <p:sp>
        <p:nvSpPr>
          <p:cNvPr id="14344" name="Text Box 8"/>
          <p:cNvSpPr txBox="1"/>
          <p:nvPr/>
        </p:nvSpPr>
        <p:spPr>
          <a:xfrm>
            <a:off x="177800" y="685800"/>
            <a:ext cx="742473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ctr"/>
            <a:r>
              <a:rPr lang="en-US" altLang="zh-CN" sz="3200">
                <a:solidFill>
                  <a:srgbClr val="0033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zh-CN" altLang="en-US" sz="32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en-US" sz="3200">
                <a:solidFill>
                  <a:srgbClr val="00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乱花渐欲谜人眼，浅草才能没马蹄。</a:t>
            </a:r>
            <a:r>
              <a:rPr lang="zh-CN" altLang="en-US" sz="32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14345" name="Text Box 9"/>
          <p:cNvSpPr txBox="1"/>
          <p:nvPr/>
        </p:nvSpPr>
        <p:spPr>
          <a:xfrm>
            <a:off x="7162800" y="1981200"/>
            <a:ext cx="15605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l"/>
            <a:r>
              <a:rPr lang="zh-CN" altLang="en-US" sz="36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（村）</a:t>
            </a:r>
          </a:p>
        </p:txBody>
      </p:sp>
      <p:sp>
        <p:nvSpPr>
          <p:cNvPr id="14346" name="Text Box 10"/>
          <p:cNvSpPr txBox="1"/>
          <p:nvPr/>
        </p:nvSpPr>
        <p:spPr>
          <a:xfrm>
            <a:off x="7162800" y="2667000"/>
            <a:ext cx="15605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l"/>
            <a:r>
              <a:rPr lang="zh-CN" altLang="en-US" sz="36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zh-CN" altLang="en-US" sz="360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邻</a:t>
            </a:r>
            <a:r>
              <a:rPr lang="zh-CN" altLang="en-US" sz="36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</a:p>
        </p:txBody>
      </p:sp>
      <p:sp>
        <p:nvSpPr>
          <p:cNvPr id="14347" name="Text Box 11"/>
          <p:cNvSpPr txBox="1"/>
          <p:nvPr/>
        </p:nvSpPr>
        <p:spPr>
          <a:xfrm>
            <a:off x="7162800" y="3352800"/>
            <a:ext cx="15605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l"/>
            <a:r>
              <a:rPr lang="zh-CN" altLang="en-US" sz="36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（圆）</a:t>
            </a:r>
          </a:p>
        </p:txBody>
      </p:sp>
      <p:sp>
        <p:nvSpPr>
          <p:cNvPr id="13323" name="Text Box 12"/>
          <p:cNvSpPr txBox="1"/>
          <p:nvPr/>
        </p:nvSpPr>
        <p:spPr>
          <a:xfrm>
            <a:off x="7162800" y="4038600"/>
            <a:ext cx="184150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l"/>
            <a:endParaRPr lang="zh-CN" altLang="zh-CN" sz="360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349" name="Text Box 13"/>
          <p:cNvSpPr txBox="1"/>
          <p:nvPr/>
        </p:nvSpPr>
        <p:spPr>
          <a:xfrm>
            <a:off x="7162800" y="4648200"/>
            <a:ext cx="15605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l"/>
            <a:r>
              <a:rPr lang="zh-CN" altLang="en-US" sz="36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（溅）</a:t>
            </a:r>
          </a:p>
        </p:txBody>
      </p:sp>
      <p:sp>
        <p:nvSpPr>
          <p:cNvPr id="14350" name="Text Box 14"/>
          <p:cNvSpPr txBox="1"/>
          <p:nvPr/>
        </p:nvSpPr>
        <p:spPr>
          <a:xfrm>
            <a:off x="7202488" y="5334000"/>
            <a:ext cx="1560512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l"/>
            <a:r>
              <a:rPr lang="zh-CN" altLang="en-US" sz="36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（销）</a:t>
            </a:r>
          </a:p>
        </p:txBody>
      </p:sp>
      <p:sp>
        <p:nvSpPr>
          <p:cNvPr id="14351" name="Text Box 15"/>
          <p:cNvSpPr txBox="1"/>
          <p:nvPr/>
        </p:nvSpPr>
        <p:spPr>
          <a:xfrm>
            <a:off x="7239000" y="6019800"/>
            <a:ext cx="1560513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l"/>
            <a:r>
              <a:rPr lang="zh-CN" altLang="en-US" sz="36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（炬）</a:t>
            </a:r>
          </a:p>
        </p:txBody>
      </p:sp>
      <p:sp>
        <p:nvSpPr>
          <p:cNvPr id="14352" name="Text Box 16"/>
          <p:cNvSpPr txBox="1"/>
          <p:nvPr/>
        </p:nvSpPr>
        <p:spPr>
          <a:xfrm>
            <a:off x="7126288" y="609600"/>
            <a:ext cx="1560512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l"/>
            <a:r>
              <a:rPr lang="zh-CN" altLang="en-US" sz="36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（迷）</a:t>
            </a:r>
          </a:p>
        </p:txBody>
      </p:sp>
      <p:sp>
        <p:nvSpPr>
          <p:cNvPr id="14353" name="Line 17"/>
          <p:cNvSpPr/>
          <p:nvPr/>
        </p:nvSpPr>
        <p:spPr>
          <a:xfrm>
            <a:off x="2603500" y="1196975"/>
            <a:ext cx="379413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4354" name="Line 18"/>
          <p:cNvSpPr/>
          <p:nvPr/>
        </p:nvSpPr>
        <p:spPr>
          <a:xfrm>
            <a:off x="6675438" y="2565400"/>
            <a:ext cx="379412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4355" name="Line 19"/>
          <p:cNvSpPr/>
          <p:nvPr/>
        </p:nvSpPr>
        <p:spPr>
          <a:xfrm>
            <a:off x="3411538" y="5949950"/>
            <a:ext cx="379412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4356" name="Line 20"/>
          <p:cNvSpPr/>
          <p:nvPr/>
        </p:nvSpPr>
        <p:spPr>
          <a:xfrm>
            <a:off x="5032375" y="3284538"/>
            <a:ext cx="379413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4357" name="Line 21"/>
          <p:cNvSpPr/>
          <p:nvPr/>
        </p:nvSpPr>
        <p:spPr>
          <a:xfrm>
            <a:off x="5032375" y="3929063"/>
            <a:ext cx="379413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4358" name="Line 22"/>
          <p:cNvSpPr/>
          <p:nvPr/>
        </p:nvSpPr>
        <p:spPr>
          <a:xfrm>
            <a:off x="4603750" y="6669088"/>
            <a:ext cx="379413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4359" name="Line 23"/>
          <p:cNvSpPr/>
          <p:nvPr/>
        </p:nvSpPr>
        <p:spPr>
          <a:xfrm>
            <a:off x="2178050" y="5300663"/>
            <a:ext cx="379413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4360" name="Text Box 24"/>
          <p:cNvSpPr txBox="1"/>
          <p:nvPr/>
        </p:nvSpPr>
        <p:spPr>
          <a:xfrm>
            <a:off x="214313" y="1335088"/>
            <a:ext cx="5691187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en-US" altLang="zh-CN" sz="32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2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、但愿人长久，千里共蝉绢。</a:t>
            </a:r>
          </a:p>
        </p:txBody>
      </p:sp>
      <p:sp>
        <p:nvSpPr>
          <p:cNvPr id="14361" name="Text Box 25"/>
          <p:cNvSpPr txBox="1"/>
          <p:nvPr/>
        </p:nvSpPr>
        <p:spPr>
          <a:xfrm>
            <a:off x="7075488" y="1341438"/>
            <a:ext cx="181610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（婵娟）</a:t>
            </a:r>
          </a:p>
        </p:txBody>
      </p:sp>
      <p:sp>
        <p:nvSpPr>
          <p:cNvPr id="14362" name="Line 26"/>
          <p:cNvSpPr/>
          <p:nvPr/>
        </p:nvSpPr>
        <p:spPr>
          <a:xfrm>
            <a:off x="4727575" y="1916113"/>
            <a:ext cx="684213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4363" name="Text Box 27"/>
          <p:cNvSpPr txBox="1"/>
          <p:nvPr/>
        </p:nvSpPr>
        <p:spPr>
          <a:xfrm>
            <a:off x="161925" y="4005263"/>
            <a:ext cx="4875213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en-US" altLang="zh-CN" sz="32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altLang="en-US" sz="3200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、关关雎鸠，在河之舟。</a:t>
            </a:r>
          </a:p>
        </p:txBody>
      </p:sp>
      <p:sp>
        <p:nvSpPr>
          <p:cNvPr id="14364" name="Line 28"/>
          <p:cNvSpPr/>
          <p:nvPr/>
        </p:nvSpPr>
        <p:spPr>
          <a:xfrm>
            <a:off x="4197350" y="4508500"/>
            <a:ext cx="395288" cy="0"/>
          </a:xfrm>
          <a:prstGeom prst="line">
            <a:avLst/>
          </a:prstGeom>
          <a:ln w="38100" cap="flat" cmpd="sng">
            <a:solidFill>
              <a:srgbClr val="FF0066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4365" name="Text Box 29"/>
          <p:cNvSpPr txBox="1"/>
          <p:nvPr/>
        </p:nvSpPr>
        <p:spPr>
          <a:xfrm>
            <a:off x="7218363" y="3933825"/>
            <a:ext cx="1408112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（洲）</a:t>
            </a:r>
          </a:p>
        </p:txBody>
      </p:sp>
      <p:sp>
        <p:nvSpPr>
          <p:cNvPr id="13341" name="Text Box 30"/>
          <p:cNvSpPr txBox="1"/>
          <p:nvPr/>
        </p:nvSpPr>
        <p:spPr>
          <a:xfrm>
            <a:off x="306388" y="333375"/>
            <a:ext cx="6192837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>
              <a:spcBef>
                <a:spcPct val="50000"/>
              </a:spcBef>
            </a:pPr>
            <a:endParaRPr lang="zh-CN" altLang="zh-CN" b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42" name="Text Box 31"/>
          <p:cNvSpPr txBox="1"/>
          <p:nvPr/>
        </p:nvSpPr>
        <p:spPr>
          <a:xfrm>
            <a:off x="0" y="0"/>
            <a:ext cx="4535488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zh-CN" altLang="en-US" sz="4000">
                <a:solidFill>
                  <a:srgbClr val="CC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一、读诗句</a:t>
            </a:r>
            <a:r>
              <a:rPr lang="en-US" altLang="zh-CN" sz="4000">
                <a:solidFill>
                  <a:srgbClr val="CC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4000">
                <a:solidFill>
                  <a:srgbClr val="CC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找错误。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 nodeType="clickPar">
                      <p:stCondLst>
                        <p:cond delay="indefinite"/>
                      </p:stCondLst>
                      <p:childTnLst>
                        <p:par>
                          <p:cTn id="1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 nodeType="clickPar">
                      <p:stCondLst>
                        <p:cond delay="indefinite"/>
                      </p:stCondLst>
                      <p:childTnLst>
                        <p:par>
                          <p:cTn id="1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 nodeType="clickPar">
                      <p:stCondLst>
                        <p:cond delay="indefinite"/>
                      </p:stCondLst>
                      <p:childTnLst>
                        <p:par>
                          <p:cTn id="1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 nodeType="clickPar">
                      <p:stCondLst>
                        <p:cond delay="indefinite"/>
                      </p:stCondLst>
                      <p:childTnLst>
                        <p:par>
                          <p:cTn id="1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/>
      <p:bldP spid="14340" grpId="0"/>
      <p:bldP spid="14341" grpId="0"/>
      <p:bldP spid="14342" grpId="0"/>
      <p:bldP spid="14343" grpId="0"/>
      <p:bldP spid="14344" grpId="0"/>
      <p:bldP spid="14345" grpId="0"/>
      <p:bldP spid="14346" grpId="0"/>
      <p:bldP spid="14347" grpId="0"/>
      <p:bldP spid="14349" grpId="0"/>
      <p:bldP spid="14350" grpId="0"/>
      <p:bldP spid="14351" grpId="0"/>
      <p:bldP spid="14352" grpId="0"/>
      <p:bldP spid="14360" grpId="0"/>
      <p:bldP spid="14361" grpId="0"/>
      <p:bldP spid="14363" grpId="0"/>
      <p:bldP spid="1436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7" name="Rectangle 2"/>
          <p:cNvSpPr>
            <a:spLocks noGrp="1"/>
          </p:cNvSpPr>
          <p:nvPr>
            <p:ph type="title"/>
          </p:nvPr>
        </p:nvSpPr>
        <p:spPr>
          <a:xfrm>
            <a:off x="0" y="0"/>
            <a:ext cx="7742238" cy="765175"/>
          </a:xfrm>
        </p:spPr>
        <p:txBody>
          <a:bodyPr wrap="square" lIns="91440" tIns="45720" rIns="91440" bIns="45720" anchor="b"/>
          <a:lstStyle/>
          <a:p>
            <a:pPr eaLnBrk="1" hangingPunct="1"/>
            <a:r>
              <a:rPr lang="zh-CN" altLang="en-US" b="1">
                <a:solidFill>
                  <a:srgbClr val="CC00FF"/>
                </a:solidFill>
              </a:rPr>
              <a:t>二、按要求写句子：</a:t>
            </a:r>
          </a:p>
        </p:txBody>
      </p:sp>
      <p:sp>
        <p:nvSpPr>
          <p:cNvPr id="14338" name="Rectangle 3"/>
          <p:cNvSpPr>
            <a:spLocks noGrp="1"/>
          </p:cNvSpPr>
          <p:nvPr>
            <p:ph idx="1"/>
          </p:nvPr>
        </p:nvSpPr>
        <p:spPr>
          <a:xfrm>
            <a:off x="0" y="836613"/>
            <a:ext cx="9109075" cy="6021387"/>
          </a:xfrm>
        </p:spPr>
        <p:txBody>
          <a:bodyPr wrap="square" lIns="91440" tIns="45720" rIns="91440" bIns="45720" anchor="t"/>
          <a:lstStyle/>
          <a:p>
            <a:pPr eaLnBrk="1" hangingPunct="1"/>
            <a:r>
              <a:rPr lang="en-US" altLang="zh-CN" sz="2800" b="1"/>
              <a:t>1</a:t>
            </a:r>
            <a:r>
              <a:rPr lang="zh-CN" altLang="en-US" sz="2800" b="1"/>
              <a:t>、</a:t>
            </a:r>
            <a:r>
              <a:rPr lang="en-US" altLang="zh-CN" sz="2800" b="1"/>
              <a:t>《</a:t>
            </a:r>
            <a:r>
              <a:rPr lang="zh-CN" altLang="en-US" sz="2800" b="1"/>
              <a:t>醉翁亭记</a:t>
            </a:r>
            <a:r>
              <a:rPr lang="en-US" altLang="zh-CN" sz="2800" b="1"/>
              <a:t>》</a:t>
            </a:r>
            <a:r>
              <a:rPr lang="zh-CN" altLang="en-US" sz="2800" b="1"/>
              <a:t>中作者描绘琅琊山山间春夏之景的句子是：＿＿＿＿＿＿，＿＿＿＿＿＿＿。</a:t>
            </a:r>
          </a:p>
          <a:p>
            <a:pPr eaLnBrk="1" hangingPunct="1"/>
            <a:r>
              <a:rPr lang="en-US" altLang="zh-CN" sz="2800" b="1"/>
              <a:t>2</a:t>
            </a:r>
            <a:r>
              <a:rPr lang="zh-CN" altLang="en-US" sz="2800" b="1"/>
              <a:t>、</a:t>
            </a:r>
            <a:r>
              <a:rPr lang="en-US" altLang="zh-CN" sz="2800" b="1"/>
              <a:t>《</a:t>
            </a:r>
            <a:r>
              <a:rPr lang="zh-CN" altLang="en-US" sz="2800" b="1"/>
              <a:t>桃花源记</a:t>
            </a:r>
            <a:r>
              <a:rPr lang="en-US" altLang="zh-CN" sz="2800" b="1"/>
              <a:t>》</a:t>
            </a:r>
            <a:r>
              <a:rPr lang="zh-CN" altLang="en-US" sz="2800" b="1"/>
              <a:t>中展现老有所养、幼有所长的和乐情境的句子是：＿＿＿＿＿，＿＿＿＿＿。</a:t>
            </a:r>
          </a:p>
          <a:p>
            <a:pPr eaLnBrk="1" hangingPunct="1"/>
            <a:r>
              <a:rPr lang="en-US" altLang="zh-CN" sz="2800" b="1"/>
              <a:t>3</a:t>
            </a:r>
            <a:r>
              <a:rPr lang="zh-CN" altLang="en-US" sz="2800" b="1"/>
              <a:t>、</a:t>
            </a:r>
            <a:r>
              <a:rPr lang="en-US" altLang="zh-CN" sz="2800" b="1"/>
              <a:t>《</a:t>
            </a:r>
            <a:r>
              <a:rPr lang="zh-CN" altLang="en-US" sz="2800" b="1"/>
              <a:t>卖炭翁</a:t>
            </a:r>
            <a:r>
              <a:rPr lang="en-US" altLang="zh-CN" sz="2800" b="1"/>
              <a:t>》</a:t>
            </a:r>
            <a:r>
              <a:rPr lang="zh-CN" altLang="en-US" sz="2800" b="1"/>
              <a:t>中“可怜身上衣正单，心忧炭贱愿天寒”写出了卖炭老人的矛盾心理，请在</a:t>
            </a:r>
            <a:r>
              <a:rPr lang="en-US" altLang="zh-CN" sz="2800" b="1"/>
              <a:t>《</a:t>
            </a:r>
            <a:r>
              <a:rPr lang="zh-CN" altLang="en-US" sz="2800" b="1"/>
              <a:t>观刈麦</a:t>
            </a:r>
            <a:r>
              <a:rPr lang="en-US" altLang="zh-CN" sz="2800" b="1"/>
              <a:t>》</a:t>
            </a:r>
            <a:r>
              <a:rPr lang="zh-CN" altLang="en-US" sz="2800" b="1"/>
              <a:t>中与此相似的句子：</a:t>
            </a:r>
          </a:p>
          <a:p>
            <a:pPr eaLnBrk="1" hangingPunct="1"/>
            <a:r>
              <a:rPr lang="zh-CN" altLang="en-US" sz="2800" b="1"/>
              <a:t>＿＿＿＿＿＿＿，＿＿＿＿＿＿＿。</a:t>
            </a:r>
          </a:p>
          <a:p>
            <a:pPr eaLnBrk="1" hangingPunct="1"/>
            <a:r>
              <a:rPr lang="en-US" altLang="zh-CN" sz="2800" b="1"/>
              <a:t>4</a:t>
            </a:r>
            <a:r>
              <a:rPr lang="zh-CN" altLang="en-US" sz="2800" b="1"/>
              <a:t>、</a:t>
            </a:r>
            <a:r>
              <a:rPr lang="en-US" altLang="zh-CN" sz="2800" b="1"/>
              <a:t>《</a:t>
            </a:r>
            <a:r>
              <a:rPr lang="zh-CN" altLang="en-US" sz="2800" b="1"/>
              <a:t>陋室铭</a:t>
            </a:r>
            <a:r>
              <a:rPr lang="en-US" altLang="zh-CN" sz="2800" b="1"/>
              <a:t>》</a:t>
            </a:r>
            <a:r>
              <a:rPr lang="zh-CN" altLang="en-US" sz="2800" b="1"/>
              <a:t>中描写清幽的自然环境的句子是：</a:t>
            </a:r>
          </a:p>
          <a:p>
            <a:pPr eaLnBrk="1" hangingPunct="1"/>
            <a:r>
              <a:rPr lang="zh-CN" altLang="en-US" sz="2800" b="1"/>
              <a:t>＿＿＿＿＿＿，＿＿＿＿＿＿。</a:t>
            </a:r>
          </a:p>
          <a:p>
            <a:pPr eaLnBrk="1" hangingPunct="1"/>
            <a:r>
              <a:rPr lang="en-US" altLang="zh-CN" sz="2800" b="1"/>
              <a:t>5</a:t>
            </a:r>
            <a:r>
              <a:rPr lang="zh-CN" altLang="en-US" sz="2800" b="1"/>
              <a:t>、 </a:t>
            </a:r>
            <a:r>
              <a:rPr lang="en-US" altLang="zh-CN" sz="2800" b="1"/>
              <a:t>《</a:t>
            </a:r>
            <a:r>
              <a:rPr lang="zh-CN" altLang="en-US" sz="2800" b="1"/>
              <a:t>出师表</a:t>
            </a:r>
            <a:r>
              <a:rPr lang="en-US" altLang="zh-CN" sz="2800" b="1"/>
              <a:t>》</a:t>
            </a:r>
            <a:r>
              <a:rPr lang="zh-CN" altLang="en-US" sz="2800" b="1"/>
              <a:t>中陈述作者临危受命的千古名句是： ＿＿＿＿＿＿＿，＿＿＿＿＿＿＿＿。</a:t>
            </a:r>
          </a:p>
        </p:txBody>
      </p:sp>
      <p:sp>
        <p:nvSpPr>
          <p:cNvPr id="15364" name="Text Box 4"/>
          <p:cNvSpPr txBox="1"/>
          <p:nvPr/>
        </p:nvSpPr>
        <p:spPr>
          <a:xfrm>
            <a:off x="1530350" y="1268413"/>
            <a:ext cx="504190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野芳发而幽香     佳木秀而繁阴</a:t>
            </a:r>
          </a:p>
        </p:txBody>
      </p:sp>
      <p:sp>
        <p:nvSpPr>
          <p:cNvPr id="15365" name="Text Box 5"/>
          <p:cNvSpPr txBox="1"/>
          <p:nvPr/>
        </p:nvSpPr>
        <p:spPr>
          <a:xfrm>
            <a:off x="2898775" y="2133600"/>
            <a:ext cx="3887788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黄发垂髫     并怡然自乐</a:t>
            </a:r>
          </a:p>
        </p:txBody>
      </p:sp>
      <p:sp>
        <p:nvSpPr>
          <p:cNvPr id="15366" name="Text Box 6"/>
          <p:cNvSpPr txBox="1"/>
          <p:nvPr/>
        </p:nvSpPr>
        <p:spPr>
          <a:xfrm>
            <a:off x="738188" y="4076700"/>
            <a:ext cx="4967287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力尽不知热     但惜夏日长</a:t>
            </a:r>
          </a:p>
        </p:txBody>
      </p:sp>
      <p:sp>
        <p:nvSpPr>
          <p:cNvPr id="15367" name="Text Box 7"/>
          <p:cNvSpPr txBox="1"/>
          <p:nvPr/>
        </p:nvSpPr>
        <p:spPr>
          <a:xfrm>
            <a:off x="593725" y="5084763"/>
            <a:ext cx="4392613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苔痕上阶绿  草色入帘青</a:t>
            </a:r>
            <a:r>
              <a:rPr lang="zh-CN" altLang="en-US"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</a:p>
        </p:txBody>
      </p:sp>
      <p:sp>
        <p:nvSpPr>
          <p:cNvPr id="15368" name="Text Box 8"/>
          <p:cNvSpPr txBox="1"/>
          <p:nvPr/>
        </p:nvSpPr>
        <p:spPr>
          <a:xfrm>
            <a:off x="306388" y="5949950"/>
            <a:ext cx="5761037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  <a:ea typeface="宋体" panose="02010600030101010101" pitchFamily="2" charset="-122"/>
              </a:rPr>
              <a:t>受任于败军之际  奉命于危难之间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15365" grpId="0"/>
      <p:bldP spid="15366" grpId="0"/>
      <p:bldP spid="1536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Rectangle 2"/>
          <p:cNvSpPr>
            <a:spLocks noGrp="1"/>
          </p:cNvSpPr>
          <p:nvPr>
            <p:ph idx="1"/>
          </p:nvPr>
        </p:nvSpPr>
        <p:spPr>
          <a:xfrm>
            <a:off x="0" y="0"/>
            <a:ext cx="9109075" cy="7461250"/>
          </a:xfrm>
        </p:spPr>
        <p:txBody>
          <a:bodyPr wrap="square" lIns="91440" tIns="45720" rIns="91440" bIns="45720" anchor="t"/>
          <a:lstStyle/>
          <a:p>
            <a:pPr eaLnBrk="1" hangingPunct="1">
              <a:buNone/>
            </a:pPr>
            <a:endParaRPr lang="en-US" altLang="zh-CN" sz="2400" b="1">
              <a:solidFill>
                <a:srgbClr val="CC00FF"/>
              </a:solidFill>
            </a:endParaRPr>
          </a:p>
          <a:p>
            <a:pPr eaLnBrk="1" hangingPunct="1">
              <a:buNone/>
            </a:pPr>
            <a:r>
              <a:rPr lang="en-US" altLang="zh-CN" sz="2400" b="1"/>
              <a:t>   6.</a:t>
            </a:r>
            <a:r>
              <a:rPr lang="zh-CN" altLang="en-US" sz="2400" b="1"/>
              <a:t> 如画的残阳，常映入古诗文中。或以“夕阳”衬游子思乡之愁：</a:t>
            </a:r>
            <a:r>
              <a:rPr lang="zh-CN" altLang="en-US" sz="2400" b="1" u="sng"/>
              <a:t> </a:t>
            </a:r>
            <a:r>
              <a:rPr lang="zh-CN" altLang="en-US" sz="2000" b="1" u="sng"/>
              <a:t>                                                       。</a:t>
            </a:r>
            <a:r>
              <a:rPr lang="zh-CN" altLang="en-US" sz="2400" b="1"/>
              <a:t>”（马致远</a:t>
            </a:r>
            <a:r>
              <a:rPr lang="en-US" altLang="zh-CN" sz="2400" b="1"/>
              <a:t>《</a:t>
            </a:r>
            <a:r>
              <a:rPr lang="zh-CN" altLang="en-US" sz="2400" b="1"/>
              <a:t>天净沙</a:t>
            </a:r>
            <a:r>
              <a:rPr lang="en-US" altLang="zh-CN" sz="2400" b="1"/>
              <a:t>·</a:t>
            </a:r>
            <a:r>
              <a:rPr lang="zh-CN" altLang="en-US" sz="2400" b="1"/>
              <a:t>秋思</a:t>
            </a:r>
            <a:r>
              <a:rPr lang="en-US" altLang="zh-CN" sz="2400" b="1"/>
              <a:t>》</a:t>
            </a:r>
            <a:r>
              <a:rPr lang="zh-CN" altLang="en-US" sz="2400" b="1"/>
              <a:t>）；或描绘“落日”奇观：“</a:t>
            </a:r>
            <a:r>
              <a:rPr lang="zh-CN" altLang="en-US" sz="2000" b="1" u="sng"/>
              <a:t>                                                         </a:t>
            </a:r>
            <a:r>
              <a:rPr lang="zh-CN" altLang="en-US" sz="2400" b="1" u="sng"/>
              <a:t>  </a:t>
            </a:r>
            <a:r>
              <a:rPr lang="zh-CN" altLang="en-US" sz="2400" b="1"/>
              <a:t> </a:t>
            </a:r>
            <a:r>
              <a:rPr lang="en-US" altLang="zh-CN" sz="2400" b="1"/>
              <a:t>”</a:t>
            </a:r>
            <a:r>
              <a:rPr lang="zh-CN" altLang="en-US" sz="2400" b="1"/>
              <a:t>（王维</a:t>
            </a:r>
            <a:r>
              <a:rPr lang="en-US" altLang="zh-CN" sz="2400" b="1"/>
              <a:t>《</a:t>
            </a:r>
            <a:r>
              <a:rPr lang="zh-CN" altLang="en-US" sz="2400" b="1"/>
              <a:t>使至塞上</a:t>
            </a:r>
            <a:r>
              <a:rPr lang="en-US" altLang="zh-CN" sz="2400" b="1"/>
              <a:t>》</a:t>
            </a:r>
            <a:r>
              <a:rPr lang="zh-CN" altLang="en-US" sz="2400" b="1"/>
              <a:t>）；或渲染“落霞”美景：“落霞与孤鹜齐飞，秋水共长天一色”</a:t>
            </a:r>
          </a:p>
        </p:txBody>
      </p:sp>
      <p:sp>
        <p:nvSpPr>
          <p:cNvPr id="16387" name="Rectangle 3"/>
          <p:cNvSpPr/>
          <p:nvPr/>
        </p:nvSpPr>
        <p:spPr>
          <a:xfrm>
            <a:off x="250825" y="2276475"/>
            <a:ext cx="8858250" cy="23082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en-US" altLang="zh-CN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7.</a:t>
            </a:r>
            <a: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天下之楼，以诗文而名。</a:t>
            </a:r>
            <a:r>
              <a:rPr lang="en-US" altLang="zh-CN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登鹳雀楼</a:t>
            </a:r>
            <a:r>
              <a:rPr lang="en-US" altLang="zh-CN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中脍炙人口的一句“欲穷千里目，更上一层楼”道出了千古志士登高致远的进取之心；</a:t>
            </a:r>
            <a:r>
              <a:rPr lang="en-US" altLang="zh-CN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黄鹤楼</a:t>
            </a:r>
            <a:r>
              <a:rPr lang="en-US" altLang="zh-CN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传诵不衰的一句“</a:t>
            </a:r>
            <a:r>
              <a: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＿＿＿＿＿＿＿，</a:t>
            </a:r>
            <a: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＿＿＿＿＿＿  </a:t>
            </a:r>
            <a: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”则唱出了多少游子去国怀乡的羁旅之思；范公撰</a:t>
            </a:r>
            <a:r>
              <a:rPr lang="en-US" altLang="zh-CN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岳阳楼记</a:t>
            </a:r>
            <a:r>
              <a:rPr lang="en-US" altLang="zh-CN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，“＿</a:t>
            </a:r>
            <a:r>
              <a:rPr lang="zh-CN" altLang="en-US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＿</a:t>
            </a:r>
            <a:r>
              <a:rPr lang="zh-CN" altLang="en-US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＿＿＿＿＿＿＿＿＿＿＿＿”，心系苍生的仁德谁不钦仰</a:t>
            </a:r>
            <a:r>
              <a:rPr lang="en-US" altLang="zh-CN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?</a:t>
            </a:r>
          </a:p>
        </p:txBody>
      </p:sp>
      <p:sp>
        <p:nvSpPr>
          <p:cNvPr id="16388" name="Rectangle 4"/>
          <p:cNvSpPr/>
          <p:nvPr/>
        </p:nvSpPr>
        <p:spPr>
          <a:xfrm>
            <a:off x="0" y="4365625"/>
            <a:ext cx="900112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Char char="n"/>
            </a:pPr>
            <a:endParaRPr lang="zh-CN" altLang="zh-CN" b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389" name="Text Box 5"/>
          <p:cNvSpPr txBox="1"/>
          <p:nvPr/>
        </p:nvSpPr>
        <p:spPr>
          <a:xfrm>
            <a:off x="1125538" y="765175"/>
            <a:ext cx="3960812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zh-CN" altLang="en-US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夕阳西下，断肠人在天涯</a:t>
            </a:r>
          </a:p>
        </p:txBody>
      </p:sp>
      <p:sp>
        <p:nvSpPr>
          <p:cNvPr id="16390" name="Text Box 6"/>
          <p:cNvSpPr txBox="1"/>
          <p:nvPr/>
        </p:nvSpPr>
        <p:spPr>
          <a:xfrm>
            <a:off x="5251450" y="1143000"/>
            <a:ext cx="3875088" cy="4619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zh-CN" altLang="en-US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大漠孤烟直，长河落日圆</a:t>
            </a:r>
            <a:endParaRPr lang="zh-CN" altLang="en-US" b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391" name="Text Box 7"/>
          <p:cNvSpPr txBox="1"/>
          <p:nvPr/>
        </p:nvSpPr>
        <p:spPr>
          <a:xfrm>
            <a:off x="514350" y="3716338"/>
            <a:ext cx="496887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先天下之忧而忧，后天下之乐而乐    </a:t>
            </a:r>
          </a:p>
        </p:txBody>
      </p:sp>
      <p:sp>
        <p:nvSpPr>
          <p:cNvPr id="16392" name="Text Box 8"/>
          <p:cNvSpPr txBox="1"/>
          <p:nvPr/>
        </p:nvSpPr>
        <p:spPr>
          <a:xfrm>
            <a:off x="4197350" y="2997200"/>
            <a:ext cx="4986338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zh-CN" altLang="en-US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日暮乡关何处是  烟波江上使人愁</a:t>
            </a:r>
          </a:p>
        </p:txBody>
      </p:sp>
      <p:sp>
        <p:nvSpPr>
          <p:cNvPr id="16393" name="Text Box 9"/>
          <p:cNvSpPr txBox="1"/>
          <p:nvPr/>
        </p:nvSpPr>
        <p:spPr>
          <a:xfrm>
            <a:off x="161925" y="4210050"/>
            <a:ext cx="8947150" cy="26517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en-US" altLang="zh-CN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  <a:r>
              <a:rPr lang="zh-CN" altLang="en-US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初中生活即将结束。忆往昔，入校时，“ </a:t>
            </a:r>
            <a:r>
              <a:rPr lang="zh-CN" altLang="en-US" u="sng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</a:t>
            </a:r>
            <a:r>
              <a:rPr lang="zh-CN" alt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，不亦乐乎（</a:t>
            </a:r>
            <a:r>
              <a:rPr lang="en-US" altLang="zh-CN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论语</a:t>
            </a:r>
            <a:r>
              <a:rPr lang="en-US" altLang="zh-CN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）”的情形历历在目；学习中，合作攻克疑难后，“</a:t>
            </a:r>
            <a:r>
              <a:rPr lang="zh-CN" altLang="en-US" u="sng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</a:t>
            </a:r>
            <a:r>
              <a:rPr lang="zh-CN" alt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u="sng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</a:t>
            </a:r>
            <a: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（陆游</a:t>
            </a:r>
            <a:r>
              <a:rPr lang="en-US" altLang="zh-CN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游山西村</a:t>
            </a:r>
            <a:r>
              <a:rPr lang="en-US" altLang="zh-CN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）的体验还在心中；分别在即，相互赠言，用苏轼“但愿人长久</a:t>
            </a:r>
            <a:r>
              <a:rPr lang="zh-CN" altLang="en-US" u="sng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，千里共婵娟</a:t>
            </a:r>
            <a:r>
              <a:rPr lang="zh-CN" alt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”固然能表达美好的祝愿之意，不如用李白</a:t>
            </a:r>
            <a:r>
              <a:rPr lang="en-US" altLang="zh-CN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行路难</a:t>
            </a:r>
            <a:r>
              <a:rPr lang="en-US" altLang="zh-CN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》“</a:t>
            </a:r>
            <a:r>
              <a: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＿＿＿＿＿＿＿＿＿＿</a:t>
            </a:r>
            <a:r>
              <a:rPr lang="zh-CN" alt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＿＿＿</a:t>
            </a:r>
            <a:r>
              <a:rPr lang="zh-CN" altLang="en-US" u="sng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＿＿＿＿＿＿＿</a:t>
            </a:r>
            <a:r>
              <a:rPr lang="zh-CN" altLang="en-US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”更能激励同学的奋发之情。</a:t>
            </a:r>
            <a:endParaRPr lang="zh-CN" altLang="en-US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394" name="Text Box 10"/>
          <p:cNvSpPr txBox="1"/>
          <p:nvPr/>
        </p:nvSpPr>
        <p:spPr>
          <a:xfrm>
            <a:off x="6126163" y="4143375"/>
            <a:ext cx="2160587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有朋自远方来</a:t>
            </a:r>
          </a:p>
        </p:txBody>
      </p:sp>
      <p:sp>
        <p:nvSpPr>
          <p:cNvPr id="16395" name="Text Box 11"/>
          <p:cNvSpPr txBox="1"/>
          <p:nvPr/>
        </p:nvSpPr>
        <p:spPr>
          <a:xfrm>
            <a:off x="798513" y="4941888"/>
            <a:ext cx="50419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山重水复疑无路    柳暗花明又一村</a:t>
            </a:r>
          </a:p>
        </p:txBody>
      </p:sp>
      <p:sp>
        <p:nvSpPr>
          <p:cNvPr id="16396" name="Text Box 12"/>
          <p:cNvSpPr txBox="1"/>
          <p:nvPr/>
        </p:nvSpPr>
        <p:spPr>
          <a:xfrm>
            <a:off x="768350" y="6021388"/>
            <a:ext cx="641032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长风破浪会有时           　直挂云帆济沧海。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3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uild="p"/>
      <p:bldP spid="16387" grpId="0"/>
      <p:bldP spid="16388" grpId="0"/>
      <p:bldP spid="16389" grpId="0"/>
      <p:bldP spid="16390" grpId="0"/>
      <p:bldP spid="16391" grpId="0"/>
      <p:bldP spid="16393" grpId="0"/>
      <p:bldP spid="16395" grpId="0"/>
      <p:bldP spid="1639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Rectangle 2"/>
          <p:cNvSpPr>
            <a:spLocks noGrp="1"/>
          </p:cNvSpPr>
          <p:nvPr>
            <p:ph idx="1"/>
          </p:nvPr>
        </p:nvSpPr>
        <p:spPr>
          <a:xfrm>
            <a:off x="0" y="0"/>
            <a:ext cx="9109075" cy="6858000"/>
          </a:xfrm>
        </p:spPr>
        <p:txBody>
          <a:bodyPr wrap="square" lIns="91440" tIns="45720" rIns="91440" bIns="45720" anchor="t"/>
          <a:lstStyle/>
          <a:p>
            <a:pPr eaLnBrk="1" hangingPunct="1"/>
            <a:r>
              <a:rPr lang="zh-CN" altLang="en-US" sz="2400" b="1"/>
              <a:t>幸福是什么？幸福是白居易“最爱湖东行不足，绿杨阴里白沙堤”的流连忘返；幸福是陶渊明“</a:t>
            </a:r>
            <a:r>
              <a:rPr lang="zh-CN" altLang="en-US" sz="2400" b="1" u="sng"/>
              <a:t>                        </a:t>
            </a:r>
            <a:r>
              <a:rPr lang="zh-CN" altLang="en-US" sz="2400" b="1"/>
              <a:t>，</a:t>
            </a:r>
            <a:r>
              <a:rPr lang="zh-CN" altLang="en-US" sz="2400" b="1" u="sng"/>
              <a:t>                     ”</a:t>
            </a:r>
            <a:r>
              <a:rPr lang="zh-CN" altLang="en-US" sz="2400" b="1"/>
              <a:t>的悠闲自得；幸福是苏轼</a:t>
            </a:r>
            <a:r>
              <a:rPr lang="zh-CN" altLang="en-US" sz="2400" b="1" u="sng"/>
              <a:t>“                   </a:t>
            </a:r>
            <a:r>
              <a:rPr lang="zh-CN" altLang="en-US" sz="2400" b="1"/>
              <a:t>，</a:t>
            </a:r>
            <a:r>
              <a:rPr lang="zh-CN" altLang="en-US" sz="2400" b="1" u="sng"/>
              <a:t>                 </a:t>
            </a:r>
            <a:r>
              <a:rPr lang="zh-CN" altLang="en-US" sz="2400" b="1"/>
              <a:t>”的美好祝愿。 </a:t>
            </a:r>
          </a:p>
        </p:txBody>
      </p:sp>
      <p:sp>
        <p:nvSpPr>
          <p:cNvPr id="17411" name="Rectangle 3"/>
          <p:cNvSpPr/>
          <p:nvPr/>
        </p:nvSpPr>
        <p:spPr>
          <a:xfrm>
            <a:off x="161925" y="1123950"/>
            <a:ext cx="8947150" cy="22828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en-US" altLang="zh-CN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马是画家的爱物，亦常走入文人的笔端，在许多古诗、词、曲中        都留下了马的足迹，请从中选取你所熟知的含“马”的连续两句，    并标明作者或题目。</a:t>
            </a:r>
          </a:p>
          <a:p>
            <a:pPr lvl="0" indent="0" algn="l">
              <a:spcBef>
                <a:spcPct val="50000"/>
              </a:spcBef>
            </a:pPr>
            <a: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句子：</a:t>
            </a:r>
            <a:r>
              <a:rPr lang="zh-CN" altLang="en-US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</a:t>
            </a:r>
            <a: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en-US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        </a:t>
            </a:r>
            <a: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  <a:p>
            <a:pPr lvl="0" indent="0" algn="l">
              <a:spcBef>
                <a:spcPct val="50000"/>
              </a:spcBef>
            </a:pPr>
            <a: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</a:t>
            </a:r>
          </a:p>
        </p:txBody>
      </p:sp>
      <p:sp>
        <p:nvSpPr>
          <p:cNvPr id="17412" name="Rectangle 4"/>
          <p:cNvSpPr/>
          <p:nvPr/>
        </p:nvSpPr>
        <p:spPr>
          <a:xfrm>
            <a:off x="306388" y="3297238"/>
            <a:ext cx="8802687" cy="31956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三、读下面语句，任选其中三句，根据你的理解把想到的诗句填写在下面横线上。</a:t>
            </a:r>
            <a:r>
              <a:rPr lang="en-US" altLang="zh-CN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(6</a:t>
            </a:r>
            <a: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分</a:t>
            </a:r>
            <a:r>
              <a:rPr lang="en-US" altLang="zh-CN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br>
              <a:rPr lang="en-US" altLang="zh-CN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  </a:t>
            </a:r>
            <a: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李白的云帆点缀了沧浪之水；辛弃疾的醉眼迷离了刀光剑影；范仲淹的泪光朦胧了苍颜白发；苏轼的华发张扬了少年意气。</a:t>
            </a:r>
            <a:b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①</a:t>
            </a:r>
          </a:p>
          <a:p>
            <a:pPr lvl="0" indent="0" algn="l">
              <a:spcBef>
                <a:spcPct val="50000"/>
              </a:spcBef>
            </a:pPr>
            <a: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② </a:t>
            </a:r>
            <a:b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③ </a:t>
            </a:r>
            <a:b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>
                <a:solidFill>
                  <a:srgbClr val="00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④</a:t>
            </a:r>
          </a:p>
        </p:txBody>
      </p:sp>
      <p:sp>
        <p:nvSpPr>
          <p:cNvPr id="17413" name="Text Box 5"/>
          <p:cNvSpPr txBox="1"/>
          <p:nvPr/>
        </p:nvSpPr>
        <p:spPr>
          <a:xfrm>
            <a:off x="4483100" y="260350"/>
            <a:ext cx="171608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采菊东篱下</a:t>
            </a:r>
          </a:p>
        </p:txBody>
      </p:sp>
      <p:sp>
        <p:nvSpPr>
          <p:cNvPr id="17414" name="Text Box 6"/>
          <p:cNvSpPr txBox="1"/>
          <p:nvPr/>
        </p:nvSpPr>
        <p:spPr>
          <a:xfrm>
            <a:off x="6499225" y="260350"/>
            <a:ext cx="171608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悠然见南山</a:t>
            </a:r>
          </a:p>
        </p:txBody>
      </p:sp>
      <p:sp>
        <p:nvSpPr>
          <p:cNvPr id="17415" name="Text Box 7"/>
          <p:cNvSpPr txBox="1"/>
          <p:nvPr/>
        </p:nvSpPr>
        <p:spPr>
          <a:xfrm>
            <a:off x="3330575" y="692150"/>
            <a:ext cx="247491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en-US" altLang="zh-CN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但愿人长久</a:t>
            </a:r>
          </a:p>
        </p:txBody>
      </p:sp>
      <p:sp>
        <p:nvSpPr>
          <p:cNvPr id="17416" name="Text Box 8"/>
          <p:cNvSpPr txBox="1"/>
          <p:nvPr/>
        </p:nvSpPr>
        <p:spPr>
          <a:xfrm>
            <a:off x="4914900" y="692150"/>
            <a:ext cx="270351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en-US" altLang="zh-CN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</a:t>
            </a:r>
            <a:r>
              <a: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千里共婵娟</a:t>
            </a:r>
          </a:p>
        </p:txBody>
      </p:sp>
      <p:sp>
        <p:nvSpPr>
          <p:cNvPr id="17417" name="Text Box 9"/>
          <p:cNvSpPr txBox="1"/>
          <p:nvPr/>
        </p:nvSpPr>
        <p:spPr>
          <a:xfrm>
            <a:off x="1438275" y="2276475"/>
            <a:ext cx="232886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乱花渐欲迷人眼</a:t>
            </a:r>
          </a:p>
        </p:txBody>
      </p:sp>
      <p:sp>
        <p:nvSpPr>
          <p:cNvPr id="17418" name="Text Box 10"/>
          <p:cNvSpPr txBox="1"/>
          <p:nvPr/>
        </p:nvSpPr>
        <p:spPr>
          <a:xfrm>
            <a:off x="4102100" y="2276475"/>
            <a:ext cx="2328863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浅草才能没马蹄</a:t>
            </a:r>
          </a:p>
        </p:txBody>
      </p:sp>
      <p:sp>
        <p:nvSpPr>
          <p:cNvPr id="17419" name="Text Box 11"/>
          <p:cNvSpPr txBox="1"/>
          <p:nvPr/>
        </p:nvSpPr>
        <p:spPr>
          <a:xfrm>
            <a:off x="1458913" y="2852738"/>
            <a:ext cx="5040312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马作的卢飞快 ，弓如霹雳弦惊。</a:t>
            </a:r>
          </a:p>
        </p:txBody>
      </p:sp>
      <p:sp>
        <p:nvSpPr>
          <p:cNvPr id="16395" name="Text Box 12"/>
          <p:cNvSpPr txBox="1"/>
          <p:nvPr/>
        </p:nvSpPr>
        <p:spPr>
          <a:xfrm>
            <a:off x="646113" y="5084763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l">
              <a:spcBef>
                <a:spcPct val="50000"/>
              </a:spcBef>
            </a:pPr>
            <a:endParaRPr lang="zh-CN" altLang="zh-CN" b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21" name="Text Box 13"/>
          <p:cNvSpPr txBox="1"/>
          <p:nvPr/>
        </p:nvSpPr>
        <p:spPr>
          <a:xfrm>
            <a:off x="738188" y="4868863"/>
            <a:ext cx="477837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en-US" altLang="zh-CN" b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长风破浪会有时</a:t>
            </a:r>
            <a:r>
              <a:rPr lang="en-US" altLang="zh-CN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直挂云帆济沧海</a:t>
            </a:r>
            <a:r>
              <a:rPr lang="en-US" altLang="zh-CN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17422" name="Text Box 14"/>
          <p:cNvSpPr txBox="1"/>
          <p:nvPr/>
        </p:nvSpPr>
        <p:spPr>
          <a:xfrm>
            <a:off x="882650" y="5300663"/>
            <a:ext cx="40132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醉里挑灯看剑</a:t>
            </a:r>
            <a:r>
              <a:rPr lang="en-US" altLang="zh-CN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梦回吹角连营</a:t>
            </a:r>
            <a:r>
              <a:rPr lang="en-US" altLang="zh-CN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17423" name="Text Box 15"/>
          <p:cNvSpPr txBox="1"/>
          <p:nvPr/>
        </p:nvSpPr>
        <p:spPr>
          <a:xfrm>
            <a:off x="882650" y="5734050"/>
            <a:ext cx="3400425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人不寐</a:t>
            </a:r>
            <a:r>
              <a:rPr lang="en-US" altLang="zh-CN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将军白发征夫泪</a:t>
            </a:r>
            <a:r>
              <a:rPr lang="en-US" altLang="zh-CN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sp>
        <p:nvSpPr>
          <p:cNvPr id="16399" name="Text Box 16"/>
          <p:cNvSpPr txBox="1"/>
          <p:nvPr/>
        </p:nvSpPr>
        <p:spPr>
          <a:xfrm>
            <a:off x="882650" y="640080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l">
              <a:spcBef>
                <a:spcPct val="50000"/>
              </a:spcBef>
            </a:pPr>
            <a:endParaRPr lang="zh-CN" altLang="zh-CN" b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25" name="Text Box 17"/>
          <p:cNvSpPr txBox="1"/>
          <p:nvPr/>
        </p:nvSpPr>
        <p:spPr>
          <a:xfrm>
            <a:off x="882650" y="6165850"/>
            <a:ext cx="4395788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老夫聊发少年狂</a:t>
            </a:r>
            <a:r>
              <a:rPr lang="en-US" altLang="zh-CN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左牵黄</a:t>
            </a:r>
            <a:r>
              <a:rPr lang="en-US" altLang="zh-CN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右擎苍</a:t>
            </a:r>
            <a:r>
              <a:rPr lang="en-US" altLang="zh-CN" b="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uild="p"/>
      <p:bldP spid="17411" grpId="0"/>
      <p:bldP spid="17412" grpId="0"/>
      <p:bldP spid="17413" grpId="0"/>
      <p:bldP spid="17414" grpId="0"/>
      <p:bldP spid="17415" grpId="0"/>
      <p:bldP spid="17416" grpId="0"/>
      <p:bldP spid="17417" grpId="0"/>
      <p:bldP spid="17418" grpId="0"/>
      <p:bldP spid="17419" grpId="0"/>
      <p:bldP spid="17421" grpId="0"/>
      <p:bldP spid="17422" grpId="0"/>
      <p:bldP spid="17423" grpId="0"/>
      <p:bldP spid="174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Text Box 2"/>
          <p:cNvSpPr txBox="1"/>
          <p:nvPr/>
        </p:nvSpPr>
        <p:spPr>
          <a:xfrm>
            <a:off x="84138" y="5691188"/>
            <a:ext cx="9655175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zh-CN" altLang="en-US" sz="4400" b="0" u="sng">
                <a:solidFill>
                  <a:srgbClr val="FF3300"/>
                </a:solidFill>
                <a:latin typeface="Arial" panose="020b0604020202020204" pitchFamily="34" charset="0"/>
                <a:ea typeface="华文行楷" pitchFamily="2" charset="-122"/>
              </a:rPr>
              <a:t>落红不是无情物，化作春泥更护花。</a:t>
            </a:r>
          </a:p>
        </p:txBody>
      </p:sp>
      <p:pic>
        <p:nvPicPr>
          <p:cNvPr id="17410" name="Picture 3" descr="396682684678387269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700"/>
            <a:ext cx="9109075" cy="5702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Text Box 4"/>
          <p:cNvSpPr txBox="1"/>
          <p:nvPr/>
        </p:nvSpPr>
        <p:spPr>
          <a:xfrm>
            <a:off x="5922963" y="6400800"/>
            <a:ext cx="295275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zh-CN" altLang="en-US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龚自珍</a:t>
            </a:r>
            <a:r>
              <a:rPr lang="en-US" altLang="zh-CN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己亥杂诗</a:t>
            </a:r>
            <a:r>
              <a:rPr lang="en-US" altLang="zh-CN">
                <a:solidFill>
                  <a:srgbClr val="3333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433" name="Picture 2" descr="7e7f7909b4fc5cdc3ac7637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09075" cy="53736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4" name="Text Box 3"/>
          <p:cNvSpPr txBox="1"/>
          <p:nvPr/>
        </p:nvSpPr>
        <p:spPr>
          <a:xfrm>
            <a:off x="1314450" y="5013325"/>
            <a:ext cx="5492750" cy="64135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en-US" altLang="zh-CN" sz="36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6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游山西村</a:t>
            </a:r>
            <a:r>
              <a:rPr lang="en-US" altLang="zh-CN" sz="36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  </a:t>
            </a:r>
            <a:r>
              <a:rPr lang="zh-CN" altLang="en-US" sz="36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陆游</a:t>
            </a:r>
          </a:p>
        </p:txBody>
      </p:sp>
      <p:sp>
        <p:nvSpPr>
          <p:cNvPr id="19460" name="Text Box 4"/>
          <p:cNvSpPr txBox="1"/>
          <p:nvPr/>
        </p:nvSpPr>
        <p:spPr>
          <a:xfrm>
            <a:off x="377825" y="5661025"/>
            <a:ext cx="8589963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zh-CN" altLang="en-US" sz="44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山重水复疑无路，柳暗花明又一村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7" name="Text Box 2"/>
          <p:cNvSpPr txBox="1"/>
          <p:nvPr/>
        </p:nvSpPr>
        <p:spPr>
          <a:xfrm>
            <a:off x="0" y="0"/>
            <a:ext cx="9002713" cy="823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457200" lvl="0" indent="-457200" algn="l"/>
            <a:endParaRPr lang="zh-CN" altLang="zh-CN" sz="4800" b="0">
              <a:solidFill>
                <a:srgbClr val="00FF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0483" name="Text Box 3"/>
          <p:cNvSpPr txBox="1"/>
          <p:nvPr/>
        </p:nvSpPr>
        <p:spPr>
          <a:xfrm>
            <a:off x="138113" y="5762625"/>
            <a:ext cx="93853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zh-CN" altLang="en-US" sz="4400" b="0" u="sng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  <a:t>忽如一夜春风来，千树万树梨花开。</a:t>
            </a:r>
            <a:r>
              <a:rPr lang="zh-CN" altLang="en-US" sz="4400" b="0">
                <a:solidFill>
                  <a:schemeClr val="tx2"/>
                </a:solidFill>
                <a:latin typeface="华文行楷" pitchFamily="2" charset="-122"/>
                <a:ea typeface="华文行楷" pitchFamily="2" charset="-122"/>
              </a:rPr>
              <a:t> </a:t>
            </a:r>
          </a:p>
        </p:txBody>
      </p:sp>
      <p:grpSp>
        <p:nvGrpSpPr>
          <p:cNvPr id="2" name="Group 4"/>
          <p:cNvGrpSpPr/>
          <p:nvPr/>
        </p:nvGrpSpPr>
        <p:grpSpPr>
          <a:xfrm>
            <a:off x="620713" y="1025525"/>
            <a:ext cx="8488362" cy="5832475"/>
            <a:chExt cx="5347" cy="3674"/>
          </a:xfrm>
        </p:grpSpPr>
        <p:sp>
          <p:nvSpPr>
            <p:cNvPr id="19460" name="Text Box 5"/>
            <p:cNvSpPr txBox="1"/>
            <p:nvPr/>
          </p:nvSpPr>
          <p:spPr>
            <a:xfrm>
              <a:off x="3065" y="3386"/>
              <a:ext cx="228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algn="l">
                <a:spcBef>
                  <a:spcPct val="50000"/>
                </a:spcBef>
              </a:pPr>
              <a:r>
                <a:rPr lang="en-US" altLang="zh-CN" i="1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《</a:t>
              </a:r>
              <a:r>
                <a:rPr lang="zh-CN" altLang="en-US" sz="2000" i="1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白雪歌送武判官归京 </a:t>
              </a:r>
              <a:r>
                <a:rPr lang="en-US" altLang="zh-CN" sz="2000" i="1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》</a:t>
              </a:r>
            </a:p>
          </p:txBody>
        </p:sp>
        <p:pic>
          <p:nvPicPr>
            <p:cNvPr id="19461" name="Picture 6" descr="图片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4956" cy="302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1" name="Text Box 2"/>
          <p:cNvSpPr txBox="1"/>
          <p:nvPr/>
        </p:nvSpPr>
        <p:spPr>
          <a:xfrm>
            <a:off x="233363" y="115888"/>
            <a:ext cx="8572500" cy="8239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457200" lvl="0" indent="-457200" algn="l">
              <a:spcBef>
                <a:spcPct val="50000"/>
              </a:spcBef>
            </a:pPr>
            <a:r>
              <a:rPr lang="zh-CN" altLang="en-US" sz="4800" b="0">
                <a:solidFill>
                  <a:srgbClr val="00FF00"/>
                </a:solidFill>
                <a:latin typeface="隶书" pitchFamily="49" charset="-122"/>
                <a:ea typeface="隶书" pitchFamily="49" charset="-122"/>
              </a:rPr>
              <a:t>根据情境</a:t>
            </a:r>
            <a:r>
              <a:rPr lang="en-US" altLang="zh-CN" sz="4800" b="0">
                <a:solidFill>
                  <a:srgbClr val="00FF00"/>
                </a:solidFill>
                <a:latin typeface="隶书" pitchFamily="49" charset="-122"/>
                <a:ea typeface="隶书" pitchFamily="49" charset="-122"/>
              </a:rPr>
              <a:t>,</a:t>
            </a:r>
            <a:r>
              <a:rPr lang="zh-CN" altLang="en-US" sz="4800" b="0">
                <a:solidFill>
                  <a:srgbClr val="00FF00"/>
                </a:solidFill>
                <a:latin typeface="隶书" pitchFamily="49" charset="-122"/>
                <a:ea typeface="隶书" pitchFamily="49" charset="-122"/>
              </a:rPr>
              <a:t>活学活用。</a:t>
            </a:r>
          </a:p>
        </p:txBody>
      </p:sp>
      <p:pic>
        <p:nvPicPr>
          <p:cNvPr id="20482" name="Picture 3" descr="美军士兵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3950" y="2708275"/>
            <a:ext cx="3948113" cy="28956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483" name="Group 4"/>
          <p:cNvGrpSpPr/>
          <p:nvPr/>
        </p:nvGrpSpPr>
        <p:grpSpPr>
          <a:xfrm>
            <a:off x="0" y="836613"/>
            <a:ext cx="9109075" cy="4803775"/>
            <a:chExt cx="5520" cy="3026"/>
          </a:xfrm>
        </p:grpSpPr>
        <p:sp>
          <p:nvSpPr>
            <p:cNvPr id="20484" name="Text Box 5"/>
            <p:cNvSpPr txBox="1"/>
            <p:nvPr/>
          </p:nvSpPr>
          <p:spPr>
            <a:xfrm>
              <a:off x="0" y="0"/>
              <a:ext cx="5520" cy="86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algn="l"/>
              <a:r>
                <a:rPr lang="zh-CN" altLang="en-US" sz="2800">
                  <a:solidFill>
                    <a:srgbClr val="FF0066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情境一：</a:t>
              </a:r>
              <a:r>
                <a:rPr lang="zh-CN" altLang="en-US" sz="2800">
                  <a:solidFill>
                    <a:srgbClr val="0066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</a:p>
            <a:p>
              <a:pPr lvl="0" indent="0" algn="l"/>
              <a:r>
                <a:rPr lang="zh-CN" altLang="en-US" sz="2800">
                  <a:solidFill>
                    <a:srgbClr val="0066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           搜狐网站</a:t>
              </a:r>
              <a:r>
                <a:rPr lang="en-US" altLang="zh-CN" sz="2800">
                  <a:solidFill>
                    <a:srgbClr val="0066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2003</a:t>
              </a:r>
              <a:r>
                <a:rPr lang="zh-CN" altLang="en-US" sz="2800">
                  <a:solidFill>
                    <a:srgbClr val="0066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年</a:t>
              </a:r>
              <a:r>
                <a:rPr lang="en-US" altLang="zh-CN" sz="2800">
                  <a:solidFill>
                    <a:srgbClr val="0066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3</a:t>
              </a:r>
              <a:r>
                <a:rPr lang="zh-CN" altLang="en-US" sz="2800">
                  <a:solidFill>
                    <a:srgbClr val="0066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月</a:t>
              </a:r>
              <a:r>
                <a:rPr lang="en-US" altLang="zh-CN" sz="2800">
                  <a:solidFill>
                    <a:srgbClr val="0066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21</a:t>
              </a:r>
              <a:r>
                <a:rPr lang="zh-CN" altLang="en-US" sz="2800">
                  <a:solidFill>
                    <a:srgbClr val="0066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日消息：在美对伊战中，</a:t>
              </a:r>
            </a:p>
            <a:p>
              <a:pPr lvl="0" indent="0" algn="l"/>
              <a:r>
                <a:rPr lang="zh-CN" altLang="en-US" sz="2800">
                  <a:solidFill>
                    <a:srgbClr val="0066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美国为在伊解除作战士兵的思乡之苦，在军营中配备</a:t>
              </a:r>
            </a:p>
          </p:txBody>
        </p:sp>
        <p:sp>
          <p:nvSpPr>
            <p:cNvPr id="20485" name="Text Box 6"/>
            <p:cNvSpPr txBox="1"/>
            <p:nvPr/>
          </p:nvSpPr>
          <p:spPr>
            <a:xfrm>
              <a:off x="48" y="816"/>
              <a:ext cx="5300" cy="221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lvl="0" indent="0" algn="l"/>
              <a:r>
                <a:rPr lang="zh-CN" altLang="en-US" sz="2800">
                  <a:solidFill>
                    <a:srgbClr val="0066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了先进的通讯设施，士兵可通过电子邮件与千里之外的亲人互通讯息。一位美</a:t>
              </a:r>
            </a:p>
            <a:p>
              <a:pPr lvl="0" indent="0" algn="l"/>
              <a:r>
                <a:rPr lang="zh-CN" altLang="en-US" sz="2800">
                  <a:solidFill>
                    <a:srgbClr val="0066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军家属在受到采访时说，没</a:t>
              </a:r>
            </a:p>
            <a:p>
              <a:pPr lvl="0" indent="0" algn="l"/>
              <a:r>
                <a:rPr lang="zh-CN" altLang="en-US" sz="2800">
                  <a:solidFill>
                    <a:srgbClr val="0066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有什么能比收到来自前线作</a:t>
              </a:r>
            </a:p>
            <a:p>
              <a:pPr lvl="0" indent="0" algn="l"/>
              <a:r>
                <a:rPr lang="zh-CN" altLang="en-US" sz="2800">
                  <a:solidFill>
                    <a:srgbClr val="0066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战亲人平安的消息更珍贵的</a:t>
              </a:r>
            </a:p>
            <a:p>
              <a:pPr lvl="0" indent="0" algn="l"/>
              <a:r>
                <a:rPr lang="zh-CN" altLang="en-US" sz="2800">
                  <a:solidFill>
                    <a:srgbClr val="0066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了。</a:t>
              </a:r>
            </a:p>
            <a:p>
              <a:pPr lvl="0" indent="0" algn="l"/>
              <a:r>
                <a:rPr lang="zh-CN" altLang="en-US" sz="2800">
                  <a:solidFill>
                    <a:srgbClr val="0066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由这则消息你可以联想到了</a:t>
              </a:r>
            </a:p>
            <a:p>
              <a:pPr lvl="0" indent="0" algn="l"/>
              <a:r>
                <a:rPr lang="zh-CN" altLang="en-US" sz="2800">
                  <a:solidFill>
                    <a:srgbClr val="0066FF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哪句诗句？</a:t>
              </a:r>
            </a:p>
          </p:txBody>
        </p:sp>
      </p:grpSp>
      <p:sp>
        <p:nvSpPr>
          <p:cNvPr id="21511" name="Text Box 7"/>
          <p:cNvSpPr txBox="1"/>
          <p:nvPr/>
        </p:nvSpPr>
        <p:spPr>
          <a:xfrm>
            <a:off x="450850" y="5715000"/>
            <a:ext cx="8658225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zh-CN" altLang="en-US" sz="5400" b="0" u="sng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  <a:t>烽火连三月</a:t>
            </a:r>
            <a:r>
              <a:rPr lang="en-US" altLang="zh-CN" sz="5400" b="0" u="sng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  <a:t>,</a:t>
            </a:r>
            <a:r>
              <a:rPr lang="zh-CN" altLang="en-US" sz="5400" b="0" u="sng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  <a:t>家书抵万金。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505" name="Picture 2" descr="楼房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3068638"/>
            <a:ext cx="4562475" cy="3273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6" name="Text Box 3"/>
          <p:cNvSpPr txBox="1"/>
          <p:nvPr/>
        </p:nvSpPr>
        <p:spPr>
          <a:xfrm>
            <a:off x="377825" y="44450"/>
            <a:ext cx="8702675" cy="4905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l"/>
            <a:r>
              <a:rPr lang="zh-CN" altLang="en-US" sz="320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情境二：</a:t>
            </a:r>
          </a:p>
          <a:p>
            <a:pPr lvl="0" indent="0" algn="l"/>
            <a:r>
              <a:rPr lang="zh-CN" altLang="en-US" sz="320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三湘都市报消息：长沙橘子洲移民搬迁工程已</a:t>
            </a:r>
          </a:p>
          <a:p>
            <a:pPr lvl="0" indent="0" algn="l"/>
            <a:r>
              <a:rPr lang="zh-CN" altLang="en-US" sz="320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经启动，橘子洲上首批居民已弃洲登岸，预计</a:t>
            </a:r>
          </a:p>
          <a:p>
            <a:pPr lvl="0" indent="0" algn="l"/>
            <a:r>
              <a:rPr lang="zh-CN" altLang="en-US" sz="320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在两个月时间内，橘子洲上居民将整体搬迁至</a:t>
            </a:r>
          </a:p>
          <a:p>
            <a:pPr lvl="0" indent="0" algn="l"/>
            <a:r>
              <a:rPr lang="zh-CN" altLang="en-US" sz="320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石岭塘枫林绿洲小区。从此，年年都遭水淹的</a:t>
            </a:r>
          </a:p>
          <a:p>
            <a:pPr lvl="0" indent="0" algn="l"/>
            <a:r>
              <a:rPr lang="en-US" altLang="zh-CN" sz="320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1600</a:t>
            </a:r>
            <a:r>
              <a:rPr lang="zh-CN" altLang="en-US" sz="320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多户、</a:t>
            </a:r>
            <a:r>
              <a:rPr lang="en-US" altLang="zh-CN" sz="320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4000</a:t>
            </a:r>
            <a:r>
              <a:rPr lang="zh-CN" altLang="en-US" sz="320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多名橘子洲居民将永远脱离水</a:t>
            </a:r>
          </a:p>
          <a:p>
            <a:pPr lvl="0" indent="0" algn="l"/>
            <a:r>
              <a:rPr lang="zh-CN" altLang="en-US" sz="320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患之苦。由长沙市政</a:t>
            </a:r>
          </a:p>
          <a:p>
            <a:pPr lvl="0" indent="0" algn="l"/>
            <a:r>
              <a:rPr lang="zh-CN" altLang="en-US" sz="320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府 这一行动，你联想 </a:t>
            </a:r>
          </a:p>
          <a:p>
            <a:pPr lvl="0" indent="0" algn="l"/>
            <a:r>
              <a:rPr lang="zh-CN" altLang="en-US" sz="320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到哪句诗句？</a:t>
            </a:r>
          </a:p>
          <a:p>
            <a:pPr lvl="0" indent="0" algn="l"/>
            <a:endParaRPr lang="en-US" altLang="zh-CN" sz="2800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2" name="Text Box 4"/>
          <p:cNvSpPr txBox="1"/>
          <p:nvPr/>
        </p:nvSpPr>
        <p:spPr>
          <a:xfrm>
            <a:off x="4759325" y="4495800"/>
            <a:ext cx="4308475" cy="2101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zh-CN" altLang="en-US" sz="4400" b="0" u="sng">
                <a:solidFill>
                  <a:srgbClr val="FF3300"/>
                </a:solidFill>
                <a:latin typeface="Arial" panose="020b0604020202020204" pitchFamily="34" charset="0"/>
                <a:ea typeface="华文行楷" pitchFamily="2" charset="-122"/>
              </a:rPr>
              <a:t>安得广厦千万间，大庇天下寒士俱欢颜！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2529" name="Picture 2" descr="月亮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6475" y="0"/>
            <a:ext cx="5562600" cy="4187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0" name="Text Box 3"/>
          <p:cNvSpPr txBox="1"/>
          <p:nvPr/>
        </p:nvSpPr>
        <p:spPr>
          <a:xfrm>
            <a:off x="93663" y="533400"/>
            <a:ext cx="8782050" cy="5035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/>
            <a:r>
              <a:rPr lang="zh-CN" altLang="en-US" sz="360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情境三：</a:t>
            </a:r>
          </a:p>
          <a:p>
            <a:pPr lvl="0" indent="0" algn="l"/>
            <a:r>
              <a:rPr lang="zh-CN" altLang="en-US" sz="360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中秋佳节，远在</a:t>
            </a:r>
          </a:p>
          <a:p>
            <a:pPr lvl="0" indent="0" algn="l"/>
            <a:r>
              <a:rPr lang="zh-CN" altLang="en-US" sz="360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美国留学的小王</a:t>
            </a:r>
          </a:p>
          <a:p>
            <a:pPr lvl="0" indent="0" algn="l"/>
            <a:r>
              <a:rPr lang="zh-CN" altLang="en-US" sz="360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无法回国和家人</a:t>
            </a:r>
          </a:p>
          <a:p>
            <a:pPr lvl="0" indent="0" algn="l"/>
            <a:r>
              <a:rPr lang="zh-CN" altLang="en-US" sz="360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团聚，只能通过</a:t>
            </a:r>
          </a:p>
          <a:p>
            <a:pPr lvl="0" indent="0" algn="l"/>
            <a:r>
              <a:rPr lang="zh-CN" altLang="en-US" sz="360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贺卡祝家人身体</a:t>
            </a:r>
          </a:p>
          <a:p>
            <a:pPr lvl="0" indent="0" algn="l"/>
            <a:r>
              <a:rPr lang="zh-CN" altLang="en-US" sz="360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健康，生活平安，</a:t>
            </a:r>
          </a:p>
          <a:p>
            <a:pPr lvl="0" indent="0" algn="l"/>
            <a:r>
              <a:rPr lang="zh-CN" altLang="en-US" sz="360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请你替小王在他的贺卡上写一句诗，来表达他对家人的美好祝愿：</a:t>
            </a:r>
            <a:r>
              <a:rPr lang="zh-CN" altLang="en-US" sz="360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23556" name="Text Box 4"/>
          <p:cNvSpPr txBox="1"/>
          <p:nvPr/>
        </p:nvSpPr>
        <p:spPr>
          <a:xfrm>
            <a:off x="379413" y="5661025"/>
            <a:ext cx="8567737" cy="9144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zh-CN" altLang="en-US" sz="5400" b="0" u="sng">
                <a:solidFill>
                  <a:srgbClr val="FF3300"/>
                </a:solidFill>
                <a:latin typeface="Arial" panose="020b0604020202020204" pitchFamily="34" charset="0"/>
                <a:ea typeface="华文行楷" pitchFamily="2" charset="-122"/>
              </a:rPr>
              <a:t>但愿人长久，千里共婵娟。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1" name="Rectangle 2"/>
          <p:cNvSpPr>
            <a:spLocks noGrp="1"/>
          </p:cNvSpPr>
          <p:nvPr>
            <p:ph type="title"/>
          </p:nvPr>
        </p:nvSpPr>
        <p:spPr>
          <a:xfrm>
            <a:off x="522288" y="-241300"/>
            <a:ext cx="7742237" cy="1141413"/>
          </a:xfrm>
        </p:spPr>
        <p:txBody>
          <a:bodyPr wrap="square" lIns="91440" tIns="45720" rIns="91440" bIns="45720" anchor="b"/>
          <a:lstStyle/>
          <a:p>
            <a:pPr algn="ctr" eaLnBrk="1" hangingPunct="1"/>
            <a:r>
              <a:rPr lang="zh-CN" altLang="en-US" b="1"/>
              <a:t>中考常见诗词默写题型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306388" y="981075"/>
            <a:ext cx="7993063" cy="50419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514350" lvl="0" indent="-514350" defTabSz="914400" eaLnBrk="1" latinLnBrk="0" hangingPunct="1">
              <a:lnSpc>
                <a:spcPct val="90000"/>
              </a:lnSpc>
              <a:buNone/>
            </a:pPr>
            <a:r>
              <a:rPr lang="en-US" altLang="zh-CN" u="none" baseline="0">
                <a:solidFill>
                  <a:srgbClr val="333300"/>
                </a:solidFill>
                <a:latin typeface="宋体" panose="02010600030101010101" pitchFamily="2" charset="-122"/>
              </a:rPr>
              <a:t>1.</a:t>
            </a:r>
            <a:r>
              <a:rPr lang="zh-CN" altLang="en-US" u="none" baseline="0">
                <a:solidFill>
                  <a:srgbClr val="333300"/>
                </a:solidFill>
                <a:latin typeface="宋体" panose="02010600030101010101" pitchFamily="2" charset="-122"/>
              </a:rPr>
              <a:t>＿＿＿＿＿＿＿＿，悠然见南山。                                                                                              </a:t>
            </a:r>
            <a:r>
              <a:rPr lang="zh-CN" altLang="en-US" u="none" baseline="0">
                <a:solidFill>
                  <a:srgbClr val="333300"/>
                </a:solidFill>
                <a:latin typeface="仿宋" pitchFamily="49" charset="-122"/>
                <a:ea typeface="仿宋" pitchFamily="49" charset="-122"/>
              </a:rPr>
              <a:t>（陶渊明</a:t>
            </a:r>
            <a:r>
              <a:rPr lang="en-US" altLang="zh-CN" u="none" baseline="0">
                <a:solidFill>
                  <a:srgbClr val="333300"/>
                </a:solidFill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u="none" baseline="0">
                <a:solidFill>
                  <a:srgbClr val="333300"/>
                </a:solidFill>
                <a:latin typeface="仿宋" pitchFamily="49" charset="-122"/>
                <a:ea typeface="仿宋" pitchFamily="49" charset="-122"/>
              </a:rPr>
              <a:t>饮酒</a:t>
            </a:r>
            <a:r>
              <a:rPr lang="en-US" altLang="zh-CN" u="none" baseline="0">
                <a:solidFill>
                  <a:srgbClr val="333300"/>
                </a:solidFill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u="none" baseline="0">
                <a:solidFill>
                  <a:srgbClr val="333300"/>
                </a:solidFill>
                <a:latin typeface="仿宋" pitchFamily="49" charset="-122"/>
                <a:ea typeface="仿宋" pitchFamily="49" charset="-122"/>
              </a:rPr>
              <a:t>）</a:t>
            </a:r>
            <a:endParaRPr lang="en-US" altLang="zh-CN" u="none" baseline="0">
              <a:solidFill>
                <a:srgbClr val="333300"/>
              </a:solidFill>
              <a:latin typeface="仿宋" pitchFamily="49" charset="-122"/>
              <a:ea typeface="仿宋" pitchFamily="49" charset="-122"/>
            </a:endParaRPr>
          </a:p>
          <a:p>
            <a:pPr marL="514350" lvl="0" indent="-514350" defTabSz="914400" eaLnBrk="1" latinLnBrk="0" hangingPunct="1">
              <a:lnSpc>
                <a:spcPct val="90000"/>
              </a:lnSpc>
              <a:buNone/>
            </a:pPr>
            <a:r>
              <a:rPr lang="en-US" altLang="zh-CN" u="none" baseline="0">
                <a:solidFill>
                  <a:srgbClr val="333300"/>
                </a:solidFill>
                <a:latin typeface="宋体" panose="02010600030101010101" pitchFamily="2" charset="-122"/>
              </a:rPr>
              <a:t>2.</a:t>
            </a:r>
            <a:r>
              <a:rPr lang="zh-CN" altLang="en-US" u="none" baseline="0">
                <a:solidFill>
                  <a:srgbClr val="333300"/>
                </a:solidFill>
                <a:latin typeface="宋体" panose="02010600030101010101" pitchFamily="2" charset="-122"/>
              </a:rPr>
              <a:t>范仲淹在</a:t>
            </a:r>
            <a:r>
              <a:rPr lang="en-US" altLang="zh-CN" u="none" baseline="0">
                <a:solidFill>
                  <a:srgbClr val="333300"/>
                </a:solidFill>
                <a:latin typeface="宋体" panose="02010600030101010101" pitchFamily="2" charset="-122"/>
              </a:rPr>
              <a:t>《</a:t>
            </a:r>
            <a:r>
              <a:rPr lang="zh-CN" altLang="en-US" u="none" baseline="0">
                <a:solidFill>
                  <a:srgbClr val="333300"/>
                </a:solidFill>
                <a:latin typeface="宋体" panose="02010600030101010101" pitchFamily="2" charset="-122"/>
              </a:rPr>
              <a:t>岳阳楼记</a:t>
            </a:r>
            <a:r>
              <a:rPr lang="en-US" altLang="zh-CN" u="none" baseline="0">
                <a:solidFill>
                  <a:srgbClr val="333300"/>
                </a:solidFill>
                <a:latin typeface="宋体" panose="02010600030101010101" pitchFamily="2" charset="-122"/>
              </a:rPr>
              <a:t>》</a:t>
            </a:r>
            <a:r>
              <a:rPr lang="zh-CN" altLang="en-US" u="none" baseline="0">
                <a:solidFill>
                  <a:srgbClr val="333300"/>
                </a:solidFill>
                <a:latin typeface="宋体" panose="02010600030101010101" pitchFamily="2" charset="-122"/>
              </a:rPr>
              <a:t>中赞扬滕子京政绩的诗句是： ＿＿＿＿＿，＿＿＿＿＿。</a:t>
            </a:r>
          </a:p>
          <a:p>
            <a:pPr marL="514350" lvl="0" indent="-514350" defTabSz="914400" eaLnBrk="1" latinLnBrk="0" hangingPunct="1">
              <a:lnSpc>
                <a:spcPct val="90000"/>
              </a:lnSpc>
              <a:buNone/>
            </a:pPr>
            <a:r>
              <a:rPr lang="en-US" altLang="zh-CN" u="none" baseline="0">
                <a:solidFill>
                  <a:srgbClr val="333300"/>
                </a:solidFill>
                <a:latin typeface="宋体" panose="02010600030101010101" pitchFamily="2" charset="-122"/>
              </a:rPr>
              <a:t>3.</a:t>
            </a:r>
            <a:r>
              <a:rPr lang="zh-CN" altLang="en-US" u="none" baseline="0">
                <a:solidFill>
                  <a:srgbClr val="333300"/>
                </a:solidFill>
                <a:latin typeface="宋体" panose="02010600030101010101" pitchFamily="2" charset="-122"/>
              </a:rPr>
              <a:t>怀才不遇的人常感叹： ＿＿＿＿＿＿，＿＿＿＿＿＿。</a:t>
            </a:r>
            <a:r>
              <a:rPr lang="zh-CN" altLang="en-US" u="none" baseline="0">
                <a:solidFill>
                  <a:srgbClr val="333300"/>
                </a:solidFill>
                <a:latin typeface="仿宋" pitchFamily="49" charset="-122"/>
                <a:ea typeface="仿宋" pitchFamily="49" charset="-122"/>
              </a:rPr>
              <a:t>（用</a:t>
            </a:r>
            <a:r>
              <a:rPr lang="en-US" altLang="zh-CN" u="none" baseline="0">
                <a:solidFill>
                  <a:srgbClr val="333300"/>
                </a:solidFill>
                <a:latin typeface="仿宋" pitchFamily="49" charset="-122"/>
                <a:ea typeface="仿宋" pitchFamily="49" charset="-122"/>
              </a:rPr>
              <a:t>《</a:t>
            </a:r>
            <a:r>
              <a:rPr lang="zh-CN" altLang="en-US" u="none" baseline="0">
                <a:solidFill>
                  <a:srgbClr val="333300"/>
                </a:solidFill>
                <a:latin typeface="仿宋" pitchFamily="49" charset="-122"/>
                <a:ea typeface="仿宋" pitchFamily="49" charset="-122"/>
              </a:rPr>
              <a:t>马说</a:t>
            </a:r>
            <a:r>
              <a:rPr lang="en-US" altLang="zh-CN" u="none" baseline="0">
                <a:solidFill>
                  <a:srgbClr val="333300"/>
                </a:solidFill>
                <a:latin typeface="仿宋" pitchFamily="49" charset="-122"/>
                <a:ea typeface="仿宋" pitchFamily="49" charset="-122"/>
              </a:rPr>
              <a:t>》</a:t>
            </a:r>
            <a:r>
              <a:rPr lang="zh-CN" altLang="en-US" u="none" baseline="0">
                <a:solidFill>
                  <a:srgbClr val="333300"/>
                </a:solidFill>
                <a:latin typeface="仿宋" pitchFamily="49" charset="-122"/>
                <a:ea typeface="仿宋" pitchFamily="49" charset="-122"/>
              </a:rPr>
              <a:t>中的句子回答）</a:t>
            </a:r>
          </a:p>
          <a:p>
            <a:pPr marL="514350" lvl="0" indent="-514350" defTabSz="914400" eaLnBrk="1" latinLnBrk="0" hangingPunct="1">
              <a:lnSpc>
                <a:spcPct val="90000"/>
              </a:lnSpc>
              <a:buNone/>
            </a:pPr>
            <a:r>
              <a:rPr lang="en-US" altLang="zh-CN" u="none" baseline="0">
                <a:solidFill>
                  <a:srgbClr val="333300"/>
                </a:solidFill>
                <a:latin typeface="宋体" panose="02010600030101010101" pitchFamily="2" charset="-122"/>
              </a:rPr>
              <a:t>4.</a:t>
            </a:r>
            <a:r>
              <a:rPr lang="zh-CN" altLang="en-US" u="none" baseline="0">
                <a:solidFill>
                  <a:srgbClr val="333300"/>
                </a:solidFill>
                <a:latin typeface="宋体" panose="02010600030101010101" pitchFamily="2" charset="-122"/>
              </a:rPr>
              <a:t>中国古代诗词中，描写“花”、“鸟”的句子很多，请写出连续的两句： ＿＿＿＿＿＿，＿＿＿＿＿＿。</a:t>
            </a:r>
          </a:p>
        </p:txBody>
      </p:sp>
      <p:sp>
        <p:nvSpPr>
          <p:cNvPr id="6148" name="Text Box 4"/>
          <p:cNvSpPr txBox="1"/>
          <p:nvPr/>
        </p:nvSpPr>
        <p:spPr>
          <a:xfrm>
            <a:off x="411163" y="3000375"/>
            <a:ext cx="7961312" cy="3600450"/>
          </a:xfrm>
          <a:prstGeom prst="rect">
            <a:avLst/>
          </a:prstGeom>
          <a:solidFill>
            <a:srgbClr val="FF9900"/>
          </a:solidFill>
          <a:ln w="9525">
            <a:noFill/>
          </a:ln>
        </p:spPr>
        <p:txBody>
          <a:bodyPr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en-US" altLang="zh-CN">
                <a:solidFill>
                  <a:srgbClr val="9F051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>
                <a:solidFill>
                  <a:srgbClr val="9F051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直接型默写题：</a:t>
            </a:r>
            <a: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主要是出上句（下句）写下句（上句），或是出两头写中间（出中间写两头）等</a:t>
            </a:r>
          </a:p>
          <a:p>
            <a:pPr lvl="0" indent="0" algn="l">
              <a:spcBef>
                <a:spcPct val="50000"/>
              </a:spcBef>
            </a:pPr>
            <a:r>
              <a:rPr lang="en-US" altLang="zh-CN">
                <a:solidFill>
                  <a:srgbClr val="9F051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>
                <a:solidFill>
                  <a:srgbClr val="9F051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理解型默写题：</a:t>
            </a:r>
            <a: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提供诗人及诗篇，点出某一诗句的含义或特点，要求填写这一诗句</a:t>
            </a:r>
          </a:p>
          <a:p>
            <a:pPr lvl="0" indent="0" algn="l">
              <a:spcBef>
                <a:spcPct val="50000"/>
              </a:spcBef>
            </a:pPr>
            <a:r>
              <a:rPr lang="en-US" altLang="zh-CN">
                <a:solidFill>
                  <a:srgbClr val="9F051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en-US">
                <a:solidFill>
                  <a:srgbClr val="9F051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情境运用型默写题：</a:t>
            </a:r>
            <a: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设置生活中的一个具体情境，要求根据这一情境，填写指定篇目的相应诗句。</a:t>
            </a:r>
          </a:p>
          <a:p>
            <a:pPr lvl="0" indent="0" algn="l">
              <a:spcBef>
                <a:spcPct val="50000"/>
              </a:spcBef>
            </a:pPr>
            <a:r>
              <a:rPr lang="en-US" altLang="zh-CN">
                <a:solidFill>
                  <a:srgbClr val="9F051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zh-CN" altLang="en-US">
                <a:solidFill>
                  <a:srgbClr val="9F051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综合归纳型默写题：</a:t>
            </a:r>
            <a: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设置一定情境，让学生根据提示按要求默写一句或一组同类的古诗文名句</a:t>
            </a:r>
            <a:r>
              <a:rPr lang="zh-CN" altLang="en-US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答案是开放的。</a:t>
            </a:r>
            <a:r>
              <a:rPr lang="zh-CN" altLang="en-US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0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0.5" calcmode="lin" valueType="num">
                                      <p:cBhvr override="childStyle">
                                        <p:cTn id="10" dur="2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0.5" calcmode="lin" valueType="num">
                                      <p:cBhvr override="childStyle">
                                        <p:cTn id="14" dur="20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0.5" calcmode="lin" valueType="num">
                                      <p:cBhvr override="childStyle">
                                        <p:cTn id="18" dur="20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uiExpand="1" build="p"/>
      <p:bldP spid="614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3553" name="Picture 2" descr="衡山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09075" cy="4351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4" name="Text Box 3"/>
          <p:cNvSpPr txBox="1"/>
          <p:nvPr/>
        </p:nvSpPr>
        <p:spPr>
          <a:xfrm>
            <a:off x="0" y="4365625"/>
            <a:ext cx="9109075" cy="22891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/>
            <a:r>
              <a:rPr lang="zh-CN" altLang="en-US" sz="3600">
                <a:solidFill>
                  <a:srgbClr val="FF0066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情境四：</a:t>
            </a:r>
          </a:p>
          <a:p>
            <a:pPr lvl="0" indent="0" algn="l"/>
            <a:r>
              <a:rPr lang="zh-CN" altLang="en-US" sz="360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暑假期间，李明到南岳旅游，当他爬上衡山祝融峰顶时，面对眼前美景，一句诗从他的口中脱口而出，你猜会是哪一句？</a:t>
            </a:r>
          </a:p>
        </p:txBody>
      </p:sp>
      <p:grpSp>
        <p:nvGrpSpPr>
          <p:cNvPr id="2" name="Group 4"/>
          <p:cNvGrpSpPr/>
          <p:nvPr/>
        </p:nvGrpSpPr>
        <p:grpSpPr>
          <a:xfrm>
            <a:off x="3617913" y="0"/>
            <a:ext cx="3871912" cy="3048000"/>
            <a:chExt cx="1885" cy="1152"/>
          </a:xfrm>
        </p:grpSpPr>
        <p:sp>
          <p:nvSpPr>
            <p:cNvPr id="23556" name="Oval 5"/>
            <p:cNvSpPr/>
            <p:nvPr/>
          </p:nvSpPr>
          <p:spPr>
            <a:xfrm>
              <a:off x="0" y="816"/>
              <a:ext cx="144" cy="96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indent="0" algn="ctr"/>
              <a:endParaRPr lang="zh-CN" altLang="zh-CN" sz="28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557" name="Oval 6"/>
            <p:cNvSpPr/>
            <p:nvPr/>
          </p:nvSpPr>
          <p:spPr>
            <a:xfrm>
              <a:off x="192" y="720"/>
              <a:ext cx="192" cy="144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indent="0" algn="ctr"/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3558" name="Oval 7"/>
            <p:cNvSpPr/>
            <p:nvPr/>
          </p:nvSpPr>
          <p:spPr>
            <a:xfrm>
              <a:off x="432" y="0"/>
              <a:ext cx="1392" cy="1152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indent="0" algn="ctr"/>
              <a:endParaRPr lang="zh-CN" altLang="zh-CN" sz="28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559" name="Text Box 8"/>
            <p:cNvSpPr txBox="1"/>
            <p:nvPr/>
          </p:nvSpPr>
          <p:spPr>
            <a:xfrm>
              <a:off x="460" y="253"/>
              <a:ext cx="1425" cy="4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 algn="l"/>
              <a:r>
                <a:rPr lang="zh-CN" altLang="en-US" sz="3600" b="0" u="sng">
                  <a:solidFill>
                    <a:srgbClr val="FF3300"/>
                  </a:solidFill>
                  <a:latin typeface="Arial" panose="020b0604020202020204" pitchFamily="34" charset="0"/>
                  <a:ea typeface="华文行楷" pitchFamily="2" charset="-122"/>
                </a:rPr>
                <a:t>会当凌绝顶，</a:t>
              </a:r>
            </a:p>
            <a:p>
              <a:pPr lvl="0" indent="0" algn="l"/>
              <a:r>
                <a:rPr lang="zh-CN" altLang="en-US" sz="3600" b="0" u="sng">
                  <a:solidFill>
                    <a:srgbClr val="FF3300"/>
                  </a:solidFill>
                  <a:latin typeface="Arial" panose="020b0604020202020204" pitchFamily="34" charset="0"/>
                  <a:ea typeface="华文行楷" pitchFamily="2" charset="-122"/>
                </a:rPr>
                <a:t>一览众山小。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4577" name="Picture 2" descr="SS140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986338" cy="4437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8" name="Text Box 3"/>
          <p:cNvSpPr txBox="1"/>
          <p:nvPr/>
        </p:nvSpPr>
        <p:spPr>
          <a:xfrm>
            <a:off x="4933950" y="304800"/>
            <a:ext cx="4402138" cy="4359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/>
            <a:r>
              <a:rPr lang="zh-CN" altLang="en-US" sz="400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情境五：</a:t>
            </a:r>
          </a:p>
          <a:p>
            <a:pPr lvl="0" indent="0" algn="l"/>
            <a:r>
              <a:rPr lang="zh-CN" altLang="en-US" sz="4000">
                <a:solidFill>
                  <a:srgbClr val="00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初中毕业在即，同窗好友就要分离，在写给你好友的同学录上，你将用一句什么诗句来表达你对他的友情？</a:t>
            </a:r>
          </a:p>
        </p:txBody>
      </p:sp>
      <p:sp>
        <p:nvSpPr>
          <p:cNvPr id="25604" name="Text Box 4"/>
          <p:cNvSpPr txBox="1"/>
          <p:nvPr/>
        </p:nvSpPr>
        <p:spPr>
          <a:xfrm>
            <a:off x="581025" y="4594225"/>
            <a:ext cx="7286625" cy="17367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zh-CN" altLang="en-US" sz="5400" b="0" u="sng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  <a:t>海内存知己，</a:t>
            </a:r>
            <a:r>
              <a:rPr lang="zh-CN" altLang="en-US" sz="5400" b="0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  <a:t>                 </a:t>
            </a:r>
            <a:r>
              <a:rPr lang="zh-CN" altLang="en-US" sz="5400" b="0" u="sng">
                <a:solidFill>
                  <a:srgbClr val="FF3300"/>
                </a:solidFill>
                <a:latin typeface="华文行楷" pitchFamily="2" charset="-122"/>
                <a:ea typeface="华文行楷" pitchFamily="2" charset="-122"/>
              </a:rPr>
              <a:t>天涯若比邻。</a:t>
            </a:r>
            <a:r>
              <a:rPr lang="zh-CN" altLang="en-US" sz="440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1" name="Rectangle 2"/>
          <p:cNvSpPr>
            <a:spLocks noGrp="1"/>
          </p:cNvSpPr>
          <p:nvPr>
            <p:ph type="title"/>
          </p:nvPr>
        </p:nvSpPr>
        <p:spPr/>
        <p:txBody>
          <a:bodyPr wrap="square" lIns="91440" tIns="45720" rIns="91440" bIns="45720" anchor="b"/>
          <a:lstStyle/>
          <a:p>
            <a:pPr eaLnBrk="1" hangingPunct="1"/>
            <a:endParaRPr lang="zh-CN" altLang="zh-CN"/>
          </a:p>
        </p:txBody>
      </p:sp>
      <p:sp>
        <p:nvSpPr>
          <p:cNvPr id="25602" name="Rectangle 3"/>
          <p:cNvSpPr>
            <a:spLocks noGrp="1"/>
          </p:cNvSpPr>
          <p:nvPr>
            <p:ph idx="1"/>
          </p:nvPr>
        </p:nvSpPr>
        <p:spPr/>
        <p:txBody>
          <a:bodyPr wrap="square" lIns="91440" tIns="45720" rIns="91440" bIns="45720" anchor="t"/>
          <a:lstStyle/>
          <a:p>
            <a:pPr eaLnBrk="1" hangingPunct="1"/>
            <a:endParaRPr lang="zh-CN" altLang="zh-CN"/>
          </a:p>
        </p:txBody>
      </p:sp>
      <p:pic>
        <p:nvPicPr>
          <p:cNvPr id="25603" name="Picture 4" descr="369_202532_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267200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4" name="Picture 5" descr="126170950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200" y="0"/>
            <a:ext cx="4841875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5" name="Picture 6" descr="fa4f175518f1bc378435246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429000"/>
            <a:ext cx="4267200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6" name="Picture 7" descr="c40957b3675fc002082302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67200" y="3429000"/>
            <a:ext cx="4841875" cy="34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7" name="Text Box 8"/>
          <p:cNvSpPr txBox="1"/>
          <p:nvPr/>
        </p:nvSpPr>
        <p:spPr>
          <a:xfrm>
            <a:off x="3762375" y="2708275"/>
            <a:ext cx="4318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雨</a:t>
            </a:r>
          </a:p>
        </p:txBody>
      </p:sp>
      <p:sp>
        <p:nvSpPr>
          <p:cNvPr id="25608" name="Text Box 9"/>
          <p:cNvSpPr txBox="1"/>
          <p:nvPr/>
        </p:nvSpPr>
        <p:spPr>
          <a:xfrm>
            <a:off x="4267200" y="2708275"/>
            <a:ext cx="50482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雪</a:t>
            </a:r>
          </a:p>
        </p:txBody>
      </p:sp>
      <p:sp>
        <p:nvSpPr>
          <p:cNvPr id="25609" name="Text Box 10"/>
          <p:cNvSpPr txBox="1"/>
          <p:nvPr/>
        </p:nvSpPr>
        <p:spPr>
          <a:xfrm>
            <a:off x="3690938" y="3573463"/>
            <a:ext cx="360362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月</a:t>
            </a:r>
          </a:p>
        </p:txBody>
      </p:sp>
      <p:sp>
        <p:nvSpPr>
          <p:cNvPr id="25610" name="Text Box 11"/>
          <p:cNvSpPr txBox="1"/>
          <p:nvPr/>
        </p:nvSpPr>
        <p:spPr>
          <a:xfrm>
            <a:off x="4267200" y="3573463"/>
            <a:ext cx="504825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柳</a:t>
            </a:r>
          </a:p>
        </p:txBody>
      </p:sp>
      <p:sp>
        <p:nvSpPr>
          <p:cNvPr id="25611" name="Text Box 12"/>
          <p:cNvSpPr txBox="1"/>
          <p:nvPr/>
        </p:nvSpPr>
        <p:spPr>
          <a:xfrm>
            <a:off x="377825" y="333375"/>
            <a:ext cx="74168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en-US" altLang="zh-CN" sz="32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、看图，写出跟图画相关的诗句。</a:t>
            </a: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5" name="Rectangle 2"/>
          <p:cNvSpPr>
            <a:spLocks noGrp="1"/>
          </p:cNvSpPr>
          <p:nvPr>
            <p:ph type="title"/>
          </p:nvPr>
        </p:nvSpPr>
        <p:spPr>
          <a:xfrm>
            <a:off x="233363" y="260350"/>
            <a:ext cx="7742237" cy="1143000"/>
          </a:xfrm>
        </p:spPr>
        <p:txBody>
          <a:bodyPr wrap="square" lIns="91440" tIns="45720" rIns="91440" bIns="45720" anchor="b"/>
          <a:lstStyle/>
          <a:p>
            <a:pPr eaLnBrk="1" hangingPunct="1"/>
            <a:r>
              <a:rPr lang="zh-CN" altLang="en-US" sz="4000"/>
              <a:t>课堂小结：</a:t>
            </a:r>
          </a:p>
        </p:txBody>
      </p:sp>
      <p:sp>
        <p:nvSpPr>
          <p:cNvPr id="27651" name="Rectangle 3"/>
          <p:cNvSpPr>
            <a:spLocks noGrp="1"/>
          </p:cNvSpPr>
          <p:nvPr>
            <p:ph idx="1"/>
          </p:nvPr>
        </p:nvSpPr>
        <p:spPr>
          <a:xfrm>
            <a:off x="593725" y="1412875"/>
            <a:ext cx="7742238" cy="5256213"/>
          </a:xfrm>
        </p:spPr>
        <p:txBody>
          <a:bodyPr wrap="square" lIns="91440" tIns="45720" rIns="91440" bIns="45720" anchor="t"/>
          <a:lstStyle/>
          <a:p>
            <a:pPr algn="ctr" eaLnBrk="1" hangingPunct="1"/>
            <a:r>
              <a:rPr lang="zh-CN" altLang="en-US" sz="7200" b="1">
                <a:solidFill>
                  <a:srgbClr val="FF66FF"/>
                </a:solidFill>
              </a:rPr>
              <a:t>背 诵  </a:t>
            </a:r>
          </a:p>
          <a:p>
            <a:pPr algn="ctr" eaLnBrk="1" hangingPunct="1"/>
            <a:r>
              <a:rPr lang="zh-CN" altLang="en-US" sz="7200" b="1">
                <a:solidFill>
                  <a:srgbClr val="FF66FF"/>
                </a:solidFill>
              </a:rPr>
              <a:t>理 解 </a:t>
            </a:r>
          </a:p>
          <a:p>
            <a:pPr algn="ctr" eaLnBrk="1" hangingPunct="1"/>
            <a:r>
              <a:rPr lang="zh-CN" altLang="en-US" sz="7200" b="1">
                <a:solidFill>
                  <a:srgbClr val="FF66FF"/>
                </a:solidFill>
              </a:rPr>
              <a:t>归 纳</a:t>
            </a:r>
          </a:p>
          <a:p>
            <a:pPr algn="ctr" eaLnBrk="1" hangingPunct="1"/>
            <a:r>
              <a:rPr lang="zh-CN" altLang="en-US" sz="7200" b="1">
                <a:solidFill>
                  <a:srgbClr val="FF66FF"/>
                </a:solidFill>
              </a:rPr>
              <a:t>书 写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8674" name="Picture 2" descr="图片1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09075" cy="6858000"/>
          </a:xfrm>
        </p:spPr>
      </p:pic>
      <p:sp>
        <p:nvSpPr>
          <p:cNvPr id="28675" name="Rectangle 3"/>
          <p:cNvSpPr/>
          <p:nvPr/>
        </p:nvSpPr>
        <p:spPr>
          <a:xfrm>
            <a:off x="1025525" y="1341438"/>
            <a:ext cx="7273925" cy="46148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zh-CN" altLang="en-US" sz="400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　　</a:t>
            </a:r>
            <a:r>
              <a:rPr lang="zh-CN" altLang="en-US" sz="540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祝同学们：</a:t>
            </a:r>
          </a:p>
          <a:p>
            <a:pPr lvl="0" indent="0" algn="l">
              <a:spcBef>
                <a:spcPct val="50000"/>
              </a:spcBef>
            </a:pPr>
            <a:endParaRPr lang="zh-CN" altLang="en-US" sz="5400" b="0">
              <a:solidFill>
                <a:srgbClr val="FF3300"/>
              </a:solidFill>
              <a:latin typeface="Times New Roman" panose="02020603050405020304" pitchFamily="18" charset="0"/>
              <a:ea typeface="隶书" pitchFamily="49" charset="-122"/>
            </a:endParaRPr>
          </a:p>
          <a:p>
            <a:pPr lvl="0" indent="0" algn="l">
              <a:spcBef>
                <a:spcPct val="50000"/>
              </a:spcBef>
            </a:pPr>
            <a:r>
              <a:rPr lang="zh-CN" altLang="en-US" sz="540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　　长风破浪会有时，</a:t>
            </a:r>
          </a:p>
          <a:p>
            <a:pPr lvl="0" indent="0" algn="l">
              <a:spcBef>
                <a:spcPct val="50000"/>
              </a:spcBef>
            </a:pPr>
            <a:r>
              <a:rPr lang="zh-CN" altLang="en-US" sz="5400">
                <a:solidFill>
                  <a:srgbClr val="FF3300"/>
                </a:solidFill>
                <a:latin typeface="Times New Roman" panose="02020603050405020304" pitchFamily="18" charset="0"/>
                <a:ea typeface="隶书" pitchFamily="49" charset="-122"/>
              </a:rPr>
              <a:t>　　直挂云帆济沧海。</a:t>
            </a:r>
          </a:p>
        </p:txBody>
      </p:sp>
      <p:pic>
        <p:nvPicPr>
          <p:cNvPr id="28676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065000" y="108585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70" name="Text Box 2"/>
          <p:cNvSpPr txBox="1"/>
          <p:nvPr/>
        </p:nvSpPr>
        <p:spPr>
          <a:xfrm>
            <a:off x="0" y="0"/>
            <a:ext cx="9001125" cy="823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/>
            <a:r>
              <a:rPr lang="zh-CN" altLang="en-US" sz="4800" b="0">
                <a:solidFill>
                  <a:srgbClr val="0000CC"/>
                </a:solidFill>
                <a:latin typeface="隶书" pitchFamily="49" charset="-122"/>
                <a:ea typeface="隶书" pitchFamily="49" charset="-122"/>
              </a:rPr>
              <a:t>一、续写型默写：</a:t>
            </a:r>
          </a:p>
        </p:txBody>
      </p:sp>
      <p:sp>
        <p:nvSpPr>
          <p:cNvPr id="7171" name="Text Box 3"/>
          <p:cNvSpPr txBox="1"/>
          <p:nvPr/>
        </p:nvSpPr>
        <p:spPr>
          <a:xfrm>
            <a:off x="47625" y="762000"/>
            <a:ext cx="90614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l"/>
            <a:r>
              <a:rPr lang="en-US" altLang="zh-CN" sz="4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en-US" altLang="zh-CN" sz="4000" u="sng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</a:t>
            </a:r>
            <a:r>
              <a:rPr lang="zh-CN" altLang="en-US" sz="4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，衡阳雁去无留意。</a:t>
            </a:r>
            <a:r>
              <a:rPr lang="zh-CN" altLang="en-US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7172" name="Text Box 4"/>
          <p:cNvSpPr txBox="1"/>
          <p:nvPr/>
        </p:nvSpPr>
        <p:spPr>
          <a:xfrm>
            <a:off x="76200" y="1479550"/>
            <a:ext cx="9367838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l"/>
            <a:r>
              <a:rPr lang="en-US" altLang="zh-CN" sz="4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4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几处早莺争暖树，</a:t>
            </a:r>
            <a:r>
              <a:rPr lang="zh-CN" altLang="en-US" sz="4000" u="sng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</a:t>
            </a:r>
            <a:r>
              <a:rPr lang="zh-CN" altLang="en-US" sz="4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4000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7173" name="Text Box 5"/>
          <p:cNvSpPr txBox="1"/>
          <p:nvPr/>
        </p:nvSpPr>
        <p:spPr>
          <a:xfrm>
            <a:off x="76200" y="2895600"/>
            <a:ext cx="91122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l"/>
            <a:r>
              <a:rPr lang="en-US" altLang="zh-CN" sz="4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en-US" altLang="zh-CN" sz="4000" u="sng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</a:t>
            </a:r>
            <a:r>
              <a:rPr lang="zh-CN" altLang="en-US" sz="4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，病树前头万木春。</a:t>
            </a:r>
            <a:r>
              <a:rPr lang="zh-CN" altLang="en-US" sz="4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7174" name="Text Box 6"/>
          <p:cNvSpPr txBox="1"/>
          <p:nvPr/>
        </p:nvSpPr>
        <p:spPr>
          <a:xfrm>
            <a:off x="76200" y="3657600"/>
            <a:ext cx="10383838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/>
            <a:r>
              <a:rPr lang="en-US" altLang="zh-CN" sz="4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5.</a:t>
            </a:r>
            <a:r>
              <a:rPr lang="zh-CN" altLang="en-US" sz="4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黄鹤一去不复返，</a:t>
            </a:r>
            <a:r>
              <a:rPr lang="zh-CN" altLang="en-US" sz="4000" u="sng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</a:t>
            </a:r>
            <a:r>
              <a:rPr lang="zh-CN" altLang="en-US" sz="4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7175" name="Text Box 7"/>
          <p:cNvSpPr txBox="1"/>
          <p:nvPr/>
        </p:nvSpPr>
        <p:spPr>
          <a:xfrm>
            <a:off x="0" y="4652963"/>
            <a:ext cx="8291513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l"/>
            <a:r>
              <a:rPr lang="en-US" altLang="zh-CN" sz="4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6. </a:t>
            </a:r>
            <a:r>
              <a:rPr lang="zh-CN" altLang="en-US" sz="4000" b="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＿＿＿＿</a:t>
            </a:r>
            <a:r>
              <a:rPr lang="en-US" altLang="zh-CN" sz="4000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 </a:t>
            </a:r>
            <a:r>
              <a:rPr lang="zh-CN" altLang="en-US" sz="4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鬓先秋</a:t>
            </a:r>
            <a:r>
              <a:rPr lang="zh-CN" altLang="en-US" sz="4000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 </a:t>
            </a:r>
            <a:r>
              <a:rPr lang="zh-CN" altLang="en-US" b="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＿＿＿＿＿＿＿＿</a:t>
            </a:r>
            <a:r>
              <a:rPr lang="zh-CN" altLang="en-US" sz="4000" b="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4000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  <a:r>
              <a:rPr lang="zh-CN" altLang="en-US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7176" name="Text Box 8"/>
          <p:cNvSpPr txBox="1"/>
          <p:nvPr/>
        </p:nvSpPr>
        <p:spPr>
          <a:xfrm>
            <a:off x="457200" y="685800"/>
            <a:ext cx="41910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zh-CN" altLang="en-US" sz="400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塞下秋来风景异</a:t>
            </a:r>
            <a:r>
              <a:rPr lang="zh-CN" altLang="en-US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7177" name="Text Box 9"/>
          <p:cNvSpPr txBox="1"/>
          <p:nvPr/>
        </p:nvSpPr>
        <p:spPr>
          <a:xfrm>
            <a:off x="4699000" y="1412875"/>
            <a:ext cx="41148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/>
            <a:r>
              <a:rPr lang="zh-CN" altLang="en-US" sz="400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谁家新燕啄春泥</a:t>
            </a:r>
            <a:r>
              <a:rPr lang="zh-CN" altLang="en-US" sz="40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7178" name="Text Box 10"/>
          <p:cNvSpPr txBox="1"/>
          <p:nvPr/>
        </p:nvSpPr>
        <p:spPr>
          <a:xfrm>
            <a:off x="457200" y="2819400"/>
            <a:ext cx="3786188" cy="7080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l"/>
            <a:r>
              <a:rPr lang="zh-CN" altLang="en-US" sz="400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沉舟侧畔千帆过</a:t>
            </a:r>
          </a:p>
        </p:txBody>
      </p:sp>
      <p:sp>
        <p:nvSpPr>
          <p:cNvPr id="7179" name="Text Box 11"/>
          <p:cNvSpPr txBox="1"/>
          <p:nvPr/>
        </p:nvSpPr>
        <p:spPr>
          <a:xfrm>
            <a:off x="4783138" y="3565525"/>
            <a:ext cx="3827462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l"/>
            <a:r>
              <a:rPr lang="zh-CN" altLang="en-US" sz="400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白云千载空悠悠</a:t>
            </a:r>
            <a:r>
              <a:rPr lang="zh-CN" altLang="en-US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7180" name="Text Box 12"/>
          <p:cNvSpPr txBox="1"/>
          <p:nvPr/>
        </p:nvSpPr>
        <p:spPr>
          <a:xfrm>
            <a:off x="5281613" y="4508500"/>
            <a:ext cx="1789112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l"/>
            <a:r>
              <a:rPr lang="zh-CN" altLang="en-US" sz="40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泪空流</a:t>
            </a:r>
            <a:r>
              <a:rPr lang="zh-CN" altLang="en-US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7181" name="Text Box 13"/>
          <p:cNvSpPr txBox="1"/>
          <p:nvPr/>
        </p:nvSpPr>
        <p:spPr>
          <a:xfrm>
            <a:off x="0" y="2205038"/>
            <a:ext cx="4818063" cy="7080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en-US" altLang="zh-CN" sz="4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4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不畏浮云遮望眼，</a:t>
            </a:r>
          </a:p>
        </p:txBody>
      </p:sp>
      <p:sp>
        <p:nvSpPr>
          <p:cNvPr id="7182" name="Text Box 14"/>
          <p:cNvSpPr txBox="1"/>
          <p:nvPr/>
        </p:nvSpPr>
        <p:spPr>
          <a:xfrm>
            <a:off x="4625975" y="2205038"/>
            <a:ext cx="4300538" cy="7080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zh-CN" altLang="en-US" sz="4000" u="sng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自缘身在最高层。</a:t>
            </a:r>
          </a:p>
        </p:txBody>
      </p:sp>
      <p:sp>
        <p:nvSpPr>
          <p:cNvPr id="7183" name="Text Box 15"/>
          <p:cNvSpPr txBox="1"/>
          <p:nvPr/>
        </p:nvSpPr>
        <p:spPr>
          <a:xfrm>
            <a:off x="666750" y="4584700"/>
            <a:ext cx="2087563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zh-CN" altLang="en-US" sz="40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胡未灭</a:t>
            </a:r>
          </a:p>
        </p:txBody>
      </p:sp>
      <p:sp>
        <p:nvSpPr>
          <p:cNvPr id="6159" name="AutoShape 16"/>
          <p:cNvSpPr/>
          <p:nvPr/>
        </p:nvSpPr>
        <p:spPr>
          <a:xfrm>
            <a:off x="2178050" y="5589588"/>
            <a:ext cx="3168650" cy="863600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noFill/>
          <a:ln w="9525">
            <a:noFill/>
          </a:ln>
        </p:spPr>
        <p:txBody>
          <a:bodyPr anchor="t"/>
          <a:lstStyle/>
          <a:p>
            <a:pPr lvl="0" indent="0" algn="ctr">
              <a:spcBef>
                <a:spcPct val="50000"/>
              </a:spcBef>
            </a:pPr>
            <a:endParaRPr lang="zh-CN" altLang="zh-CN" b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85" name="AutoShape 17"/>
          <p:cNvSpPr/>
          <p:nvPr/>
        </p:nvSpPr>
        <p:spPr>
          <a:xfrm>
            <a:off x="2339975" y="2571750"/>
            <a:ext cx="5545138" cy="3240088"/>
          </a:xfrm>
          <a:prstGeom prst="wedgeRoundRectCallout">
            <a:avLst>
              <a:gd name="adj1" fmla="val -46593"/>
              <a:gd name="adj2" fmla="val 55782"/>
              <a:gd name="adj3" fmla="val 16667"/>
            </a:avLst>
          </a:prstGeom>
          <a:solidFill>
            <a:srgbClr val="FF9900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 algn="l">
              <a:spcBef>
                <a:spcPct val="50000"/>
              </a:spcBef>
            </a:pPr>
            <a:r>
              <a:rPr lang="zh-CN" altLang="en-US" sz="36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直接型默写</a:t>
            </a:r>
          </a:p>
          <a:p>
            <a:pPr lvl="0" indent="0" algn="l">
              <a:spcBef>
                <a:spcPct val="50000"/>
              </a:spcBef>
            </a:pPr>
            <a:r>
              <a:rPr lang="zh-CN" altLang="en-US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平时要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熟记熟背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，答题时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认真细致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，务必做到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不添字、漏字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不写错别字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。</a:t>
            </a:r>
          </a:p>
          <a:p>
            <a:pPr lvl="0" indent="0" algn="l">
              <a:spcBef>
                <a:spcPct val="50000"/>
              </a:spcBef>
            </a:pPr>
            <a:endParaRPr lang="zh-CN" altLang="en-US" sz="320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 algn="ctr">
              <a:spcBef>
                <a:spcPct val="50000"/>
              </a:spcBef>
            </a:pPr>
            <a:endParaRPr lang="en-US" altLang="zh-CN" sz="3200" b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86" name="Text Box 18"/>
          <p:cNvSpPr txBox="1"/>
          <p:nvPr/>
        </p:nvSpPr>
        <p:spPr>
          <a:xfrm>
            <a:off x="233363" y="5734050"/>
            <a:ext cx="388937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zh-CN" altLang="en-US" sz="3200" i="1">
                <a:solidFill>
                  <a:srgbClr val="99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老师的话。。。。。。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1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1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7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2" dur="2000" fill="hold"/>
                                        <p:tgtEl>
                                          <p:spTgt spid="718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  <p:bldP spid="7183" grpId="0"/>
      <p:bldP spid="7185" grpId="0"/>
      <p:bldP spid="7185" grpId="1"/>
      <p:bldP spid="718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9" name="Text Box 2"/>
          <p:cNvSpPr txBox="1"/>
          <p:nvPr/>
        </p:nvSpPr>
        <p:spPr>
          <a:xfrm>
            <a:off x="-317" y="158433"/>
            <a:ext cx="9001125" cy="822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/>
            <a:r>
              <a:rPr lang="zh-CN" altLang="en-US" sz="4800" b="0">
                <a:solidFill>
                  <a:srgbClr val="3333FF"/>
                </a:solidFill>
                <a:latin typeface="隶书" pitchFamily="49" charset="-122"/>
                <a:ea typeface="隶书" pitchFamily="49" charset="-122"/>
              </a:rPr>
              <a:t>二、理解型默写：</a:t>
            </a:r>
          </a:p>
        </p:txBody>
      </p:sp>
      <p:sp>
        <p:nvSpPr>
          <p:cNvPr id="8195" name="Text Box 3"/>
          <p:cNvSpPr txBox="1"/>
          <p:nvPr/>
        </p:nvSpPr>
        <p:spPr>
          <a:xfrm>
            <a:off x="0" y="4365625"/>
            <a:ext cx="9091613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just"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李白在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行路难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一诗中，用过河、登山来比喻自己因受到重重阻力，而无法实现远大理想的诗句是：</a:t>
            </a:r>
            <a:endParaRPr lang="zh-CN" altLang="en-US" sz="2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6" name="Text Box 4"/>
          <p:cNvSpPr txBox="1"/>
          <p:nvPr/>
        </p:nvSpPr>
        <p:spPr>
          <a:xfrm>
            <a:off x="0" y="981075"/>
            <a:ext cx="9109075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/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辛弃疾在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破阵子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中，从视觉听觉两方面表现激烈战斗场面的句子是</a:t>
            </a:r>
            <a:r>
              <a:rPr lang="en-US" altLang="zh-CN"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</a:p>
        </p:txBody>
      </p:sp>
      <p:sp>
        <p:nvSpPr>
          <p:cNvPr id="8197" name="Text Box 5"/>
          <p:cNvSpPr txBox="1"/>
          <p:nvPr/>
        </p:nvSpPr>
        <p:spPr>
          <a:xfrm>
            <a:off x="449263" y="2008188"/>
            <a:ext cx="51625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zh-CN" altLang="en-US" sz="2800" u="sng">
                <a:solidFill>
                  <a:srgbClr val="FF0066"/>
                </a:solidFill>
                <a:latin typeface="Times New Roman" panose="02020603050405020304" pitchFamily="18" charset="0"/>
                <a:ea typeface="华文楷体" pitchFamily="2" charset="-122"/>
              </a:rPr>
              <a:t>马作的卢飞快，弓如霹雳弦惊。</a:t>
            </a:r>
          </a:p>
        </p:txBody>
      </p:sp>
      <p:sp>
        <p:nvSpPr>
          <p:cNvPr id="8198" name="Text Box 6"/>
          <p:cNvSpPr txBox="1"/>
          <p:nvPr/>
        </p:nvSpPr>
        <p:spPr>
          <a:xfrm>
            <a:off x="0" y="2636838"/>
            <a:ext cx="9109075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just">
              <a:spcBef>
                <a:spcPct val="50000"/>
              </a:spcBef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陶渊明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饮酒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一诗中表现自己在俯仰之间悠然自得，与自然融为一体的诗句是：</a:t>
            </a:r>
          </a:p>
        </p:txBody>
      </p:sp>
      <p:sp>
        <p:nvSpPr>
          <p:cNvPr id="8199" name="Text Box 7"/>
          <p:cNvSpPr txBox="1"/>
          <p:nvPr/>
        </p:nvSpPr>
        <p:spPr>
          <a:xfrm>
            <a:off x="666750" y="3736975"/>
            <a:ext cx="4451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zh-CN" altLang="en-US" sz="2800" u="sng">
                <a:solidFill>
                  <a:srgbClr val="FF0066"/>
                </a:solidFill>
                <a:latin typeface="Times New Roman" panose="02020603050405020304" pitchFamily="18" charset="0"/>
                <a:ea typeface="华文楷体" pitchFamily="2" charset="-122"/>
              </a:rPr>
              <a:t>采菊东篱下，悠然见南山。</a:t>
            </a:r>
            <a:endParaRPr lang="zh-CN" altLang="en-US" sz="2800" u="sng">
              <a:solidFill>
                <a:srgbClr val="FF0066"/>
              </a:solidFill>
              <a:latin typeface="Arial" panose="020b0604020202020204" pitchFamily="34" charset="0"/>
              <a:ea typeface="华文楷体" pitchFamily="2" charset="-122"/>
            </a:endParaRPr>
          </a:p>
        </p:txBody>
      </p:sp>
      <p:sp>
        <p:nvSpPr>
          <p:cNvPr id="8200" name="Text Box 8"/>
          <p:cNvSpPr txBox="1"/>
          <p:nvPr/>
        </p:nvSpPr>
        <p:spPr>
          <a:xfrm>
            <a:off x="449263" y="5445125"/>
            <a:ext cx="6985000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just">
              <a:spcBef>
                <a:spcPct val="50000"/>
              </a:spcBef>
            </a:pPr>
            <a:r>
              <a:rPr lang="zh-CN" altLang="en-US" sz="2800" u="sng">
                <a:solidFill>
                  <a:srgbClr val="FF0066"/>
                </a:solidFill>
                <a:latin typeface="Times New Roman" panose="02020603050405020304" pitchFamily="18" charset="0"/>
                <a:ea typeface="华文楷体" pitchFamily="2" charset="-122"/>
              </a:rPr>
              <a:t>欲渡黄河冰塞川，将登太行雪满山。</a:t>
            </a:r>
            <a:endParaRPr lang="zh-CN" altLang="en-US" sz="2800" u="sng">
              <a:solidFill>
                <a:srgbClr val="FF0066"/>
              </a:solidFill>
              <a:latin typeface="Arial" panose="020b0604020202020204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6" grpId="0"/>
      <p:bldP spid="8197" grpId="0"/>
      <p:bldP spid="8198" grpId="0"/>
      <p:bldP spid="8199" grpId="0"/>
      <p:bldP spid="82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Text Box 2"/>
          <p:cNvSpPr txBox="1"/>
          <p:nvPr/>
        </p:nvSpPr>
        <p:spPr>
          <a:xfrm>
            <a:off x="0" y="1484313"/>
            <a:ext cx="9109075" cy="13731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/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.《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酬乐天扬州初逢席上见赠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中表现诗人对仕宦升沉、世事变迁的豁达胸襟，揭示新事物必将取代旧事物的千古名句是：</a:t>
            </a:r>
          </a:p>
        </p:txBody>
      </p:sp>
      <p:sp>
        <p:nvSpPr>
          <p:cNvPr id="9219" name="Text Box 3"/>
          <p:cNvSpPr txBox="1"/>
          <p:nvPr/>
        </p:nvSpPr>
        <p:spPr>
          <a:xfrm>
            <a:off x="666750" y="2781300"/>
            <a:ext cx="66865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l"/>
            <a:r>
              <a:rPr lang="zh-CN" altLang="en-US" sz="3200" u="sng">
                <a:solidFill>
                  <a:srgbClr val="FF0066"/>
                </a:solidFill>
                <a:latin typeface="Times New Roman" panose="02020603050405020304" pitchFamily="18" charset="0"/>
                <a:ea typeface="华文楷体" pitchFamily="2" charset="-122"/>
              </a:rPr>
              <a:t>沉舟侧畔千帆过，病树前头万木春。</a:t>
            </a:r>
          </a:p>
        </p:txBody>
      </p:sp>
      <p:sp>
        <p:nvSpPr>
          <p:cNvPr id="9220" name="Text Box 4"/>
          <p:cNvSpPr txBox="1"/>
          <p:nvPr/>
        </p:nvSpPr>
        <p:spPr>
          <a:xfrm>
            <a:off x="0" y="3644900"/>
            <a:ext cx="8577263" cy="9461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l"/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6.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李贺在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雁门太守行</a:t>
            </a: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中写敌人兵临城下，战云笼</a:t>
            </a:r>
          </a:p>
          <a:p>
            <a:pPr lvl="0" indent="0" algn="l"/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罩，而战士整装待发，士气旺盛的诗句是：</a:t>
            </a:r>
          </a:p>
        </p:txBody>
      </p:sp>
      <p:sp>
        <p:nvSpPr>
          <p:cNvPr id="9221" name="Text Box 5"/>
          <p:cNvSpPr txBox="1"/>
          <p:nvPr/>
        </p:nvSpPr>
        <p:spPr>
          <a:xfrm>
            <a:off x="809625" y="4581525"/>
            <a:ext cx="68897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l"/>
            <a:r>
              <a:rPr lang="zh-CN" altLang="en-US" sz="3200" u="sng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黑云压城城欲摧， 甲光向日金鳞开。</a:t>
            </a:r>
          </a:p>
        </p:txBody>
      </p:sp>
      <p:sp>
        <p:nvSpPr>
          <p:cNvPr id="9222" name="Text Box 6"/>
          <p:cNvSpPr txBox="1"/>
          <p:nvPr/>
        </p:nvSpPr>
        <p:spPr>
          <a:xfrm>
            <a:off x="0" y="404813"/>
            <a:ext cx="9109075" cy="15875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/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8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　　 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altLang="en-US" sz="2800" u="sng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　　        </a:t>
            </a:r>
            <a:r>
              <a:rPr lang="zh-CN" altLang="en-US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”是诸葛亮总结西汉兴盛的主要原因。</a:t>
            </a:r>
          </a:p>
          <a:p>
            <a:pPr lvl="0" indent="0" algn="l">
              <a:spcBef>
                <a:spcPct val="50000"/>
              </a:spcBef>
            </a:pPr>
            <a:endParaRPr lang="en-US" altLang="zh-CN" sz="2800" b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3" name="Text Box 7"/>
          <p:cNvSpPr txBox="1"/>
          <p:nvPr/>
        </p:nvSpPr>
        <p:spPr>
          <a:xfrm>
            <a:off x="1339850" y="338138"/>
            <a:ext cx="3168650" cy="519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zh-CN" altLang="en-US" sz="280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亲贤臣        远小人</a:t>
            </a:r>
          </a:p>
        </p:txBody>
      </p:sp>
      <p:sp>
        <p:nvSpPr>
          <p:cNvPr id="9224" name="Text Box 8"/>
          <p:cNvSpPr txBox="1"/>
          <p:nvPr/>
        </p:nvSpPr>
        <p:spPr>
          <a:xfrm>
            <a:off x="522288" y="5949950"/>
            <a:ext cx="3455987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zh-CN" altLang="en-US" sz="2800" i="1">
                <a:solidFill>
                  <a:srgbClr val="99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老师的话。。。。。。</a:t>
            </a:r>
          </a:p>
        </p:txBody>
      </p:sp>
      <p:sp>
        <p:nvSpPr>
          <p:cNvPr id="9225" name="AutoShape 9"/>
          <p:cNvSpPr/>
          <p:nvPr/>
        </p:nvSpPr>
        <p:spPr>
          <a:xfrm>
            <a:off x="2106613" y="1844675"/>
            <a:ext cx="5257800" cy="3024188"/>
          </a:xfrm>
          <a:prstGeom prst="wedgeRoundRectCallout">
            <a:avLst>
              <a:gd name="adj1" fmla="val -35958"/>
              <a:gd name="adj2" fmla="val 79083"/>
              <a:gd name="adj3" fmla="val 16667"/>
            </a:avLst>
          </a:prstGeom>
          <a:solidFill>
            <a:srgbClr val="FF9900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 algn="l">
              <a:spcBef>
                <a:spcPct val="50000"/>
              </a:spcBef>
            </a:pPr>
            <a:r>
              <a:rPr lang="zh-CN" altLang="en-US" sz="3200">
                <a:solidFill>
                  <a:srgbClr val="008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理解型默写</a:t>
            </a:r>
          </a:p>
          <a:p>
            <a:pPr lvl="0" indent="0" algn="ctr">
              <a:spcBef>
                <a:spcPct val="50000"/>
              </a:spcBef>
            </a:pPr>
            <a:r>
              <a:rPr lang="zh-CN" altLang="en-US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复习时应准确把握诗文的意思，做题时应审清题意，根据题目的提示找出相应的语句，正确默写。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2000" fill="hold"/>
                                        <p:tgtEl>
                                          <p:spTgt spid="92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/>
      <p:bldP spid="9220" grpId="0"/>
      <p:bldP spid="9221" grpId="0"/>
      <p:bldP spid="9224" grpId="0"/>
      <p:bldP spid="9225" grpId="0"/>
      <p:bldP spid="922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7" name="Rectangle 2"/>
          <p:cNvSpPr>
            <a:spLocks noGrp="1"/>
          </p:cNvSpPr>
          <p:nvPr>
            <p:ph type="title"/>
          </p:nvPr>
        </p:nvSpPr>
        <p:spPr>
          <a:xfrm>
            <a:off x="306388" y="333375"/>
            <a:ext cx="7742237" cy="1143000"/>
          </a:xfrm>
        </p:spPr>
        <p:txBody>
          <a:bodyPr wrap="square" lIns="91440" tIns="45720" rIns="91440" bIns="45720" anchor="b"/>
          <a:lstStyle/>
          <a:p>
            <a:pPr eaLnBrk="1" hangingPunct="1"/>
            <a:r>
              <a:rPr lang="zh-CN" altLang="en-US"/>
              <a:t>三、情境运用型默写：</a:t>
            </a:r>
          </a:p>
        </p:txBody>
      </p:sp>
      <p:sp>
        <p:nvSpPr>
          <p:cNvPr id="9218" name="Rectangle 3"/>
          <p:cNvSpPr>
            <a:spLocks noGrp="1"/>
          </p:cNvSpPr>
          <p:nvPr>
            <p:ph idx="1"/>
          </p:nvPr>
        </p:nvSpPr>
        <p:spPr>
          <a:xfrm>
            <a:off x="0" y="1557338"/>
            <a:ext cx="8515350" cy="4967287"/>
          </a:xfrm>
        </p:spPr>
        <p:txBody>
          <a:bodyPr wrap="square" lIns="91440" tIns="45720" rIns="91440" bIns="45720" anchor="t"/>
          <a:lstStyle/>
          <a:p>
            <a:pPr eaLnBrk="1" hangingPunct="1"/>
            <a:r>
              <a:rPr lang="en-US" altLang="zh-CN" b="1"/>
              <a:t>1.</a:t>
            </a:r>
            <a:r>
              <a:rPr lang="zh-CN" altLang="en-US" b="1"/>
              <a:t>面对人生中成功的欢乐和失败的痛苦，我们应拥有＿＿＿＿</a:t>
            </a:r>
            <a:r>
              <a:rPr lang="en-US" altLang="zh-CN" b="1"/>
              <a:t>,</a:t>
            </a:r>
            <a:r>
              <a:rPr lang="zh-CN" altLang="en-US" b="1"/>
              <a:t>＿＿＿＿ 的心态</a:t>
            </a:r>
            <a:r>
              <a:rPr lang="zh-CN" altLang="en-US" sz="2800" b="1"/>
              <a:t>。（用</a:t>
            </a:r>
            <a:r>
              <a:rPr lang="en-US" altLang="zh-CN" sz="2800" b="1"/>
              <a:t>《</a:t>
            </a:r>
            <a:r>
              <a:rPr lang="zh-CN" altLang="en-US" sz="2800" b="1"/>
              <a:t>岳阳楼记</a:t>
            </a:r>
            <a:r>
              <a:rPr lang="en-US" altLang="zh-CN" sz="2800" b="1"/>
              <a:t>》</a:t>
            </a:r>
            <a:r>
              <a:rPr lang="zh-CN" altLang="en-US" sz="2800" b="1"/>
              <a:t>中原句填写）</a:t>
            </a:r>
          </a:p>
          <a:p>
            <a:pPr eaLnBrk="1" hangingPunct="1"/>
            <a:r>
              <a:rPr lang="en-US" altLang="zh-CN" b="1"/>
              <a:t>2.</a:t>
            </a:r>
            <a:r>
              <a:rPr lang="zh-CN" altLang="en-US" b="1"/>
              <a:t>如何正确对待别人的优点和缺点呢？孔子曾说过：＿＿＿＿＿＿＿＿＿＿＿＿＿＿</a:t>
            </a:r>
          </a:p>
          <a:p>
            <a:pPr eaLnBrk="1" hangingPunct="1"/>
            <a:r>
              <a:rPr lang="en-US" altLang="zh-CN" b="1"/>
              <a:t>3.</a:t>
            </a:r>
            <a:r>
              <a:rPr lang="zh-CN" altLang="en-US" b="1"/>
              <a:t>人们常用出自欧阳修的</a:t>
            </a:r>
            <a:r>
              <a:rPr lang="en-US" altLang="zh-CN" b="1"/>
              <a:t>《</a:t>
            </a:r>
            <a:r>
              <a:rPr lang="zh-CN" altLang="en-US" b="1"/>
              <a:t>醉翁亭记</a:t>
            </a:r>
            <a:r>
              <a:rPr lang="en-US" altLang="zh-CN" b="1"/>
              <a:t>》</a:t>
            </a:r>
            <a:r>
              <a:rPr lang="zh-CN" altLang="en-US" b="1"/>
              <a:t>中的＿＿＿＿＿＿＿＿来比喻本意不在此而在别的方面，也比喻别有用心。</a:t>
            </a:r>
          </a:p>
        </p:txBody>
      </p:sp>
      <p:sp>
        <p:nvSpPr>
          <p:cNvPr id="10244" name="Text Box 4"/>
          <p:cNvSpPr txBox="1"/>
          <p:nvPr/>
        </p:nvSpPr>
        <p:spPr>
          <a:xfrm>
            <a:off x="2682875" y="1989138"/>
            <a:ext cx="33083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zh-CN" altLang="en-US" sz="28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不以物喜   不以己悲</a:t>
            </a:r>
          </a:p>
        </p:txBody>
      </p:sp>
      <p:sp>
        <p:nvSpPr>
          <p:cNvPr id="10245" name="Text Box 5"/>
          <p:cNvSpPr txBox="1"/>
          <p:nvPr/>
        </p:nvSpPr>
        <p:spPr>
          <a:xfrm>
            <a:off x="2249488" y="3573463"/>
            <a:ext cx="6138862" cy="11604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Char char="n"/>
            </a:pPr>
            <a:r>
              <a:rPr lang="zh-CN" altLang="en-US" sz="28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择其善者而从之，其不善者而改之。</a:t>
            </a:r>
            <a:r>
              <a:rPr lang="zh-CN" altLang="en-US" sz="2800" b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  <a:p>
            <a:pPr lvl="0" indent="0" algn="l">
              <a:spcBef>
                <a:spcPct val="50000"/>
              </a:spcBef>
            </a:pPr>
            <a:endParaRPr lang="en-US" altLang="zh-CN" sz="2800" b="0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46" name="Text Box 6"/>
          <p:cNvSpPr txBox="1"/>
          <p:nvPr/>
        </p:nvSpPr>
        <p:spPr>
          <a:xfrm>
            <a:off x="1169988" y="4581525"/>
            <a:ext cx="2808287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zh-CN" altLang="en-US" sz="28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醉翁之意不在酒</a:t>
            </a:r>
          </a:p>
        </p:txBody>
      </p:sp>
      <p:sp>
        <p:nvSpPr>
          <p:cNvPr id="10247" name="Text Box 7"/>
          <p:cNvSpPr txBox="1"/>
          <p:nvPr/>
        </p:nvSpPr>
        <p:spPr>
          <a:xfrm>
            <a:off x="306388" y="6035675"/>
            <a:ext cx="3527425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2800" i="1">
                <a:solidFill>
                  <a:srgbClr val="99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老师的话。。。。。。</a:t>
            </a:r>
          </a:p>
        </p:txBody>
      </p:sp>
      <p:sp>
        <p:nvSpPr>
          <p:cNvPr id="10248" name="AutoShape 8"/>
          <p:cNvSpPr/>
          <p:nvPr/>
        </p:nvSpPr>
        <p:spPr>
          <a:xfrm>
            <a:off x="2178050" y="2420938"/>
            <a:ext cx="4897438" cy="3455987"/>
          </a:xfrm>
          <a:prstGeom prst="wedgeRoundRectCallout">
            <a:avLst>
              <a:gd name="adj1" fmla="val -38458"/>
              <a:gd name="adj2" fmla="val 59648"/>
              <a:gd name="adj3" fmla="val 16667"/>
            </a:avLst>
          </a:prstGeom>
          <a:solidFill>
            <a:srgbClr val="FF9900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 algn="l">
              <a:spcBef>
                <a:spcPct val="50000"/>
              </a:spcBef>
            </a:pP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情境运用型默写</a:t>
            </a:r>
          </a:p>
          <a:p>
            <a:pPr lvl="0" indent="0" algn="l">
              <a:spcBef>
                <a:spcPct val="50000"/>
              </a:spcBef>
            </a:pPr>
            <a:r>
              <a: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审清题意，根据情境的要求默写出正确的文句。答题的要领在于对情境的把握，切忌所答非所问。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2000" fill="hold"/>
                                        <p:tgtEl>
                                          <p:spTgt spid="102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/>
      <p:bldP spid="10246" grpId="0"/>
      <p:bldP spid="10248" grpId="0"/>
      <p:bldP spid="1024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Rectangle 2"/>
          <p:cNvSpPr/>
          <p:nvPr/>
        </p:nvSpPr>
        <p:spPr>
          <a:xfrm>
            <a:off x="0" y="836613"/>
            <a:ext cx="9109075" cy="2530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/>
            <a:r>
              <a:rPr lang="en-US" altLang="zh-CN" sz="4000">
                <a:solidFill>
                  <a:schemeClr val="tx1"/>
                </a:solidFill>
                <a:latin typeface="幼圆" pitchFamily="49" charset="-122"/>
                <a:ea typeface="幼圆" pitchFamily="49" charset="-122"/>
              </a:rPr>
              <a:t>   1.</a:t>
            </a:r>
            <a:r>
              <a:rPr lang="zh-CN" altLang="en-US" sz="4000">
                <a:solidFill>
                  <a:schemeClr val="tx1"/>
                </a:solidFill>
                <a:latin typeface="幼圆" pitchFamily="49" charset="-122"/>
                <a:ea typeface="幼圆" pitchFamily="49" charset="-122"/>
              </a:rPr>
              <a:t> 抒发思乡之情是我国古代诗词曲中的一个经久不衰的主题，其中有许多名句，请你任意写出两句：</a:t>
            </a:r>
            <a:r>
              <a:rPr lang="zh-CN" altLang="en-US" sz="4000">
                <a:solidFill>
                  <a:schemeClr val="tx1"/>
                </a:solidFill>
                <a:latin typeface="_x000B__x000C_" charset="0"/>
                <a:ea typeface="幼圆" pitchFamily="49" charset="-122"/>
              </a:rPr>
              <a:t>“</a:t>
            </a:r>
            <a:r>
              <a:rPr lang="en-US" altLang="zh-CN" sz="4000">
                <a:solidFill>
                  <a:schemeClr val="tx1"/>
                </a:solidFill>
                <a:latin typeface="幼圆" pitchFamily="49" charset="-122"/>
                <a:ea typeface="幼圆" pitchFamily="49" charset="-122"/>
              </a:rPr>
              <a:t>_____________</a:t>
            </a:r>
            <a:r>
              <a:rPr lang="zh-CN" altLang="en-US" sz="4000">
                <a:solidFill>
                  <a:schemeClr val="tx1"/>
                </a:solidFill>
                <a:latin typeface="幼圆" pitchFamily="49" charset="-122"/>
                <a:ea typeface="幼圆" pitchFamily="49" charset="-122"/>
              </a:rPr>
              <a:t>、</a:t>
            </a:r>
            <a:r>
              <a:rPr lang="en-US" altLang="zh-CN" sz="4000">
                <a:solidFill>
                  <a:schemeClr val="tx1"/>
                </a:solidFill>
                <a:latin typeface="幼圆" pitchFamily="49" charset="-122"/>
                <a:ea typeface="幼圆" pitchFamily="49" charset="-122"/>
              </a:rPr>
              <a:t>_____________</a:t>
            </a:r>
            <a:r>
              <a:rPr lang="en-US" altLang="zh-CN" sz="4000">
                <a:solidFill>
                  <a:schemeClr val="tx1"/>
                </a:solidFill>
                <a:latin typeface="_x000B__x000C_" charset="0"/>
                <a:ea typeface="幼圆" pitchFamily="49" charset="-122"/>
              </a:rPr>
              <a:t>”</a:t>
            </a:r>
            <a:r>
              <a:rPr lang="zh-CN" altLang="en-US" sz="4000">
                <a:solidFill>
                  <a:schemeClr val="tx1"/>
                </a:solidFill>
                <a:latin typeface="幼圆" pitchFamily="49" charset="-122"/>
                <a:ea typeface="幼圆" pitchFamily="49" charset="-122"/>
              </a:rPr>
              <a:t>。 </a:t>
            </a:r>
          </a:p>
        </p:txBody>
      </p:sp>
      <p:sp>
        <p:nvSpPr>
          <p:cNvPr id="11267" name="Text Box 3"/>
          <p:cNvSpPr txBox="1"/>
          <p:nvPr/>
        </p:nvSpPr>
        <p:spPr>
          <a:xfrm>
            <a:off x="269875" y="3213100"/>
            <a:ext cx="8642350" cy="27717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/>
            <a:r>
              <a:rPr lang="zh-CN" altLang="en-US" sz="4400">
                <a:solidFill>
                  <a:srgbClr val="CC0000"/>
                </a:solidFill>
                <a:latin typeface="隶书" pitchFamily="49" charset="-122"/>
                <a:ea typeface="隶书" pitchFamily="49" charset="-122"/>
              </a:rPr>
              <a:t>乡书何处达，归雁洛阳边 </a:t>
            </a:r>
          </a:p>
          <a:p>
            <a:pPr lvl="0" indent="0" algn="l"/>
            <a:r>
              <a:rPr lang="zh-CN" altLang="en-US" sz="4400">
                <a:solidFill>
                  <a:srgbClr val="CC0000"/>
                </a:solidFill>
                <a:latin typeface="隶书" pitchFamily="49" charset="-122"/>
                <a:ea typeface="隶书" pitchFamily="49" charset="-122"/>
              </a:rPr>
              <a:t>日暮乡关何处是，烟波江上使人愁</a:t>
            </a:r>
          </a:p>
          <a:p>
            <a:pPr lvl="0" indent="0" algn="l"/>
            <a:r>
              <a:rPr lang="zh-CN" altLang="en-US" sz="4400">
                <a:solidFill>
                  <a:srgbClr val="CC0000"/>
                </a:solidFill>
                <a:latin typeface="隶书" pitchFamily="49" charset="-122"/>
                <a:ea typeface="隶书" pitchFamily="49" charset="-122"/>
              </a:rPr>
              <a:t>夕阳西下，断肠人在天涯 </a:t>
            </a:r>
          </a:p>
          <a:p>
            <a:pPr lvl="0" indent="0" algn="l"/>
            <a:r>
              <a:rPr lang="zh-CN" altLang="en-US" sz="4400">
                <a:solidFill>
                  <a:srgbClr val="CC0000"/>
                </a:solidFill>
                <a:latin typeface="隶书" pitchFamily="49" charset="-122"/>
                <a:ea typeface="隶书" pitchFamily="49" charset="-122"/>
              </a:rPr>
              <a:t>人不寐，将军白发征夫泪</a:t>
            </a:r>
            <a:r>
              <a:rPr lang="zh-CN" altLang="en-US" sz="4400">
                <a:solidFill>
                  <a:srgbClr val="CC0000"/>
                </a:solidFill>
                <a:latin typeface="_x000B__x000C_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10243" name="Rectangle 4"/>
          <p:cNvSpPr/>
          <p:nvPr/>
        </p:nvSpPr>
        <p:spPr>
          <a:xfrm>
            <a:off x="306388" y="80963"/>
            <a:ext cx="5280025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l">
              <a:spcBef>
                <a:spcPct val="50000"/>
              </a:spcBef>
            </a:pPr>
            <a:r>
              <a:rPr lang="zh-CN" altLang="en-US" sz="4000">
                <a:solidFill>
                  <a:srgbClr val="00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四、综合归纳型默写：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5" name="Rectangle 2"/>
          <p:cNvSpPr/>
          <p:nvPr/>
        </p:nvSpPr>
        <p:spPr>
          <a:xfrm>
            <a:off x="0" y="0"/>
            <a:ext cx="9109075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/>
            <a:r>
              <a:rPr lang="en-US" altLang="zh-CN" sz="4400" b="0">
                <a:solidFill>
                  <a:srgbClr val="643716"/>
                </a:solidFill>
                <a:latin typeface="幼圆" pitchFamily="49" charset="-122"/>
                <a:ea typeface="幼圆" pitchFamily="49" charset="-122"/>
              </a:rPr>
              <a:t>    </a:t>
            </a:r>
            <a:endParaRPr lang="en-US" altLang="zh-CN" sz="4400" b="0">
              <a:solidFill>
                <a:schemeClr val="folHlink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1266" name="Text Box 3"/>
          <p:cNvSpPr txBox="1"/>
          <p:nvPr/>
        </p:nvSpPr>
        <p:spPr>
          <a:xfrm>
            <a:off x="895350" y="401638"/>
            <a:ext cx="5405438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/>
            <a:r>
              <a:rPr lang="en-US" altLang="zh-CN" sz="4000" b="0">
                <a:solidFill>
                  <a:srgbClr val="008000"/>
                </a:solidFill>
                <a:latin typeface="_x000B__x000C_" charset="0"/>
                <a:ea typeface="宋体" panose="02010600030101010101" pitchFamily="2" charset="-122"/>
              </a:rPr>
              <a:t>        </a:t>
            </a:r>
            <a:endParaRPr lang="en-US" altLang="zh-CN" sz="4000">
              <a:solidFill>
                <a:srgbClr val="66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67" name="Rectangle 4"/>
          <p:cNvSpPr/>
          <p:nvPr/>
        </p:nvSpPr>
        <p:spPr>
          <a:xfrm>
            <a:off x="809625" y="1219200"/>
            <a:ext cx="7720013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l"/>
            <a:r>
              <a:rPr lang="en-US" altLang="zh-CN" sz="4000" b="0">
                <a:solidFill>
                  <a:schemeClr val="tx1"/>
                </a:solidFill>
                <a:latin typeface="_x000B__x000C_" charset="0"/>
                <a:ea typeface="宋体" panose="02010600030101010101" pitchFamily="2" charset="-122"/>
              </a:rPr>
              <a:t>2</a:t>
            </a:r>
            <a:r>
              <a:rPr lang="zh-CN" altLang="en-US" sz="4000" b="0">
                <a:solidFill>
                  <a:schemeClr val="tx1"/>
                </a:solidFill>
                <a:latin typeface="_x000B__x000C_" charset="0"/>
                <a:ea typeface="宋体" panose="02010600030101010101" pitchFamily="2" charset="-122"/>
              </a:rPr>
              <a:t>、 </a:t>
            </a:r>
            <a:r>
              <a:rPr lang="zh-CN" altLang="en-US" sz="4000">
                <a:solidFill>
                  <a:srgbClr val="660066"/>
                </a:solidFill>
                <a:latin typeface="隶书" pitchFamily="49" charset="-122"/>
                <a:ea typeface="隶书" pitchFamily="49" charset="-122"/>
              </a:rPr>
              <a:t>古诗词中有很多抒写爱国情怀</a:t>
            </a:r>
          </a:p>
          <a:p>
            <a:pPr lvl="0" indent="0" algn="l"/>
            <a:r>
              <a:rPr lang="zh-CN" altLang="en-US" sz="4000">
                <a:solidFill>
                  <a:srgbClr val="660066"/>
                </a:solidFill>
                <a:latin typeface="隶书" pitchFamily="49" charset="-122"/>
                <a:ea typeface="隶书" pitchFamily="49" charset="-122"/>
              </a:rPr>
              <a:t>的名句，请你写出两句 </a:t>
            </a:r>
          </a:p>
        </p:txBody>
      </p:sp>
      <p:sp>
        <p:nvSpPr>
          <p:cNvPr id="12293" name="Text Box 5"/>
          <p:cNvSpPr txBox="1"/>
          <p:nvPr/>
        </p:nvSpPr>
        <p:spPr>
          <a:xfrm>
            <a:off x="227013" y="2816225"/>
            <a:ext cx="9707562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/>
            <a:r>
              <a:rPr lang="zh-CN" altLang="en-US" sz="4400">
                <a:solidFill>
                  <a:srgbClr val="164E04"/>
                </a:solidFill>
                <a:latin typeface="隶书" pitchFamily="49" charset="-122"/>
                <a:ea typeface="隶书" pitchFamily="49" charset="-122"/>
              </a:rPr>
              <a:t>人生自古谁无死，留取丹心照汗青。</a:t>
            </a:r>
            <a:r>
              <a:rPr lang="zh-CN" altLang="en-US" sz="4400">
                <a:solidFill>
                  <a:schemeClr val="tx1"/>
                </a:solidFill>
                <a:latin typeface="隶书" pitchFamily="49" charset="-122"/>
                <a:ea typeface="隶书" pitchFamily="49" charset="-122"/>
              </a:rPr>
              <a:t> </a:t>
            </a:r>
          </a:p>
        </p:txBody>
      </p:sp>
      <p:sp>
        <p:nvSpPr>
          <p:cNvPr id="12294" name="Text Box 6"/>
          <p:cNvSpPr txBox="1"/>
          <p:nvPr/>
        </p:nvSpPr>
        <p:spPr>
          <a:xfrm>
            <a:off x="233363" y="3716338"/>
            <a:ext cx="9109075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l"/>
            <a:r>
              <a:rPr lang="zh-CN" altLang="en-US" sz="4400">
                <a:solidFill>
                  <a:srgbClr val="164E04"/>
                </a:solidFill>
                <a:latin typeface="Times New Roman" panose="02020603050405020304" pitchFamily="18" charset="0"/>
                <a:ea typeface="隶书" pitchFamily="49" charset="-122"/>
              </a:rPr>
              <a:t>先天下之忧而忧，后天下之乐而乐。</a:t>
            </a:r>
          </a:p>
        </p:txBody>
      </p:sp>
      <p:sp>
        <p:nvSpPr>
          <p:cNvPr id="11270" name="Text Box 7"/>
          <p:cNvSpPr txBox="1"/>
          <p:nvPr/>
        </p:nvSpPr>
        <p:spPr>
          <a:xfrm>
            <a:off x="161925" y="5805488"/>
            <a:ext cx="2881313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/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296" name="Text Box 8"/>
          <p:cNvSpPr txBox="1"/>
          <p:nvPr/>
        </p:nvSpPr>
        <p:spPr>
          <a:xfrm>
            <a:off x="161925" y="5734050"/>
            <a:ext cx="3475038" cy="519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zh-CN" altLang="en-US" sz="2800" i="1">
                <a:solidFill>
                  <a:srgbClr val="9966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老师的话。。。。。。</a:t>
            </a:r>
          </a:p>
        </p:txBody>
      </p:sp>
      <p:sp>
        <p:nvSpPr>
          <p:cNvPr id="12297" name="AutoShape 9"/>
          <p:cNvSpPr/>
          <p:nvPr/>
        </p:nvSpPr>
        <p:spPr>
          <a:xfrm>
            <a:off x="2106613" y="1773238"/>
            <a:ext cx="4392612" cy="3600450"/>
          </a:xfrm>
          <a:prstGeom prst="wedgeRoundRectCallout">
            <a:avLst>
              <a:gd name="adj1" fmla="val -46745"/>
              <a:gd name="adj2" fmla="val 64505"/>
              <a:gd name="adj3" fmla="val 16667"/>
            </a:avLst>
          </a:prstGeom>
          <a:solidFill>
            <a:srgbClr val="FF9900"/>
          </a:solidFill>
          <a:ln w="9525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lvl="0" indent="0" algn="l">
              <a:spcBef>
                <a:spcPct val="50000"/>
              </a:spcBef>
            </a:pPr>
            <a:r>
              <a:rPr lang="zh-CN" altLang="en-US" sz="28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综合归纳型默写</a:t>
            </a:r>
          </a:p>
          <a:p>
            <a:pPr lvl="0" indent="0" algn="l">
              <a:spcBef>
                <a:spcPct val="50000"/>
              </a:spcBef>
            </a:pPr>
            <a:r>
              <a:rPr lang="zh-CN" altLang="en-US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平时多注意积累诗句，并认真归纳整理积累的诗文；做题时要看清题意，写出符合要求的诗句。</a:t>
            </a:r>
          </a:p>
          <a:p>
            <a:pPr lvl="0" indent="0" algn="l">
              <a:spcBef>
                <a:spcPct val="50000"/>
              </a:spcBef>
            </a:pPr>
            <a:endParaRPr lang="en-US" altLang="zh-CN">
              <a:solidFill>
                <a:srgbClr val="FF33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1229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  <p:bldP spid="12294" grpId="0"/>
      <p:bldP spid="12296" grpId="0"/>
      <p:bldP spid="12297" grpId="0"/>
      <p:bldP spid="1229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289" name="Picture 2" descr="20041141743548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090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Text Box 3">
            <a:hlinkClick r:id="rId3" action="ppaction://hlinksldjump"/>
          </p:cNvPr>
          <p:cNvSpPr txBox="1"/>
          <p:nvPr/>
        </p:nvSpPr>
        <p:spPr>
          <a:xfrm>
            <a:off x="111125" y="409575"/>
            <a:ext cx="5222875" cy="21050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l"/>
            <a:r>
              <a:rPr lang="zh-CN" altLang="en-US" sz="6600" i="1">
                <a:solidFill>
                  <a:srgbClr val="9966FF"/>
                </a:solidFill>
                <a:latin typeface="Times New Roman" panose="02020603050405020304" pitchFamily="18" charset="0"/>
                <a:ea typeface="华文彩云" pitchFamily="2" charset="-122"/>
              </a:rPr>
              <a:t>你们来做做</a:t>
            </a:r>
          </a:p>
          <a:p>
            <a:pPr lvl="0" indent="0" algn="l"/>
            <a:r>
              <a:rPr lang="zh-CN" altLang="en-US" sz="6600" i="1">
                <a:solidFill>
                  <a:srgbClr val="9966FF"/>
                </a:solidFill>
                <a:latin typeface="Times New Roman" panose="02020603050405020304" pitchFamily="18" charset="0"/>
                <a:ea typeface="华文彩云" pitchFamily="2" charset="-122"/>
              </a:rPr>
              <a:t>。。。。。。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33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Nature">
  <a:themeElements>
    <a:clrScheme name="Nature 2">
      <a:dk1>
        <a:srgbClr val="5B5249"/>
      </a:dk1>
      <a:lt1>
        <a:srgbClr val="FFFFFF"/>
      </a:lt1>
      <a:dk2>
        <a:srgbClr val="2A3D7A"/>
      </a:dk2>
      <a:lt2>
        <a:srgbClr val="CEC8BA"/>
      </a:lt2>
      <a:accent1>
        <a:srgbClr val="C9DDF1"/>
      </a:accent1>
      <a:accent2>
        <a:srgbClr val="FAC164"/>
      </a:accent2>
      <a:accent3>
        <a:srgbClr val="FFFFFF"/>
      </a:accent3>
      <a:accent4>
        <a:srgbClr val="4C453D"/>
      </a:accent4>
      <a:accent5>
        <a:srgbClr val="E1EBF7"/>
      </a:accent5>
      <a:accent6>
        <a:srgbClr val="E3AF5A"/>
      </a:accent6>
      <a:hlink>
        <a:srgbClr val="B0AE6A"/>
      </a:hlink>
      <a:folHlink>
        <a:srgbClr val="C3E684"/>
      </a:folHlink>
    </a:clrScheme>
    <a:fontScheme name="Nature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en-US" sz="2400" b="1" i="0" u="none" strike="noStrike" cap="none" normalizeH="0" baseline="0" smtClean="0">
            <a:ln>
              <a:noFill/>
            </a:ln>
            <a:solidFill>
              <a:srgbClr val="FF00FF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en-US" sz="2400" b="1" i="0" u="none" strike="noStrike" cap="none" normalizeH="0" baseline="0" smtClean="0">
            <a:ln>
              <a:noFill/>
            </a:ln>
            <a:solidFill>
              <a:srgbClr val="FF00FF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Nature 1">
        <a:dk1>
          <a:srgbClr val="666699"/>
        </a:dk1>
        <a:lt1>
          <a:srgbClr val="FFFFCC"/>
        </a:lt1>
        <a:dk2>
          <a:srgbClr val="687FCA"/>
        </a:dk2>
        <a:lt2>
          <a:srgbClr val="192449"/>
        </a:lt2>
        <a:accent1>
          <a:srgbClr val="C9DDF1"/>
        </a:accent1>
        <a:accent2>
          <a:srgbClr val="FAC164"/>
        </a:accent2>
        <a:accent3>
          <a:srgbClr val="B9C0E1"/>
        </a:accent3>
        <a:accent4>
          <a:srgbClr val="DADAAE"/>
        </a:accent4>
        <a:accent5>
          <a:srgbClr val="E1EB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ture 2">
        <a:dk1>
          <a:srgbClr val="5B5249"/>
        </a:dk1>
        <a:lt1>
          <a:srgbClr val="FFFFFF"/>
        </a:lt1>
        <a:dk2>
          <a:srgbClr val="2A3D7A"/>
        </a:dk2>
        <a:lt2>
          <a:srgbClr val="CEC8BA"/>
        </a:lt2>
        <a:accent1>
          <a:srgbClr val="C9DDF1"/>
        </a:accent1>
        <a:accent2>
          <a:srgbClr val="FAC164"/>
        </a:accent2>
        <a:accent3>
          <a:srgbClr val="FFFFFF"/>
        </a:accent3>
        <a:accent4>
          <a:srgbClr val="4C453D"/>
        </a:accent4>
        <a:accent5>
          <a:srgbClr val="E1EB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ture 3">
        <a:dk1>
          <a:srgbClr val="333333"/>
        </a:dk1>
        <a:lt1>
          <a:srgbClr val="FFFFFF"/>
        </a:lt1>
        <a:dk2>
          <a:srgbClr val="000000"/>
        </a:dk2>
        <a:lt2>
          <a:srgbClr val="DDDDDD"/>
        </a:lt2>
        <a:accent1>
          <a:srgbClr val="DDDDDD"/>
        </a:accent1>
        <a:accent2>
          <a:srgbClr val="B2B2B2"/>
        </a:accent2>
        <a:accent3>
          <a:srgbClr val="FFFFFF"/>
        </a:accent3>
        <a:accent4>
          <a:srgbClr val="2A2A2A"/>
        </a:accent4>
        <a:accent5>
          <a:srgbClr val="EBEBEB"/>
        </a:accent5>
        <a:accent6>
          <a:srgbClr val="A1A1A1"/>
        </a:accent6>
        <a:hlink>
          <a:srgbClr val="808080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ture 4">
        <a:dk1>
          <a:srgbClr val="8061A5"/>
        </a:dk1>
        <a:lt1>
          <a:srgbClr val="FFFFCC"/>
        </a:lt1>
        <a:dk2>
          <a:srgbClr val="967DB5"/>
        </a:dk2>
        <a:lt2>
          <a:srgbClr val="192449"/>
        </a:lt2>
        <a:accent1>
          <a:srgbClr val="D6C9F1"/>
        </a:accent1>
        <a:accent2>
          <a:srgbClr val="FAC164"/>
        </a:accent2>
        <a:accent3>
          <a:srgbClr val="C9BFD7"/>
        </a:accent3>
        <a:accent4>
          <a:srgbClr val="DADAAE"/>
        </a:accent4>
        <a:accent5>
          <a:srgbClr val="E8E1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ture 5">
        <a:dk1>
          <a:srgbClr val="5B5249"/>
        </a:dk1>
        <a:lt1>
          <a:srgbClr val="FFFFFF"/>
        </a:lt1>
        <a:dk2>
          <a:srgbClr val="2A3D7A"/>
        </a:dk2>
        <a:lt2>
          <a:srgbClr val="CEC8BA"/>
        </a:lt2>
        <a:accent1>
          <a:srgbClr val="C9DDF1"/>
        </a:accent1>
        <a:accent2>
          <a:srgbClr val="FAC164"/>
        </a:accent2>
        <a:accent3>
          <a:srgbClr val="FFFFFF"/>
        </a:accent3>
        <a:accent4>
          <a:srgbClr val="4C453D"/>
        </a:accent4>
        <a:accent5>
          <a:srgbClr val="E1EBF7"/>
        </a:accent5>
        <a:accent6>
          <a:srgbClr val="E3AF5A"/>
        </a:accent6>
        <a:hlink>
          <a:srgbClr val="993333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189</Paragraphs>
  <Slides>24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37">
      <vt:lpstr>Arial</vt:lpstr>
      <vt:lpstr>Times New Roman</vt:lpstr>
      <vt:lpstr>宋体</vt:lpstr>
      <vt:lpstr>Wingdings</vt:lpstr>
      <vt:lpstr>Calibri</vt:lpstr>
      <vt:lpstr>仿宋</vt:lpstr>
      <vt:lpstr>隶书</vt:lpstr>
      <vt:lpstr>华文楷体</vt:lpstr>
      <vt:lpstr>幼圆</vt:lpstr>
      <vt:lpstr>_x000B__x000C_</vt:lpstr>
      <vt:lpstr>华文彩云</vt:lpstr>
      <vt:lpstr>华文行楷</vt:lpstr>
      <vt:lpstr>Nature</vt:lpstr>
      <vt:lpstr>PowerPoint Presentation</vt:lpstr>
      <vt:lpstr>中考常见诗词默写题型</vt:lpstr>
      <vt:lpstr>PowerPoint Presentation</vt:lpstr>
      <vt:lpstr>PowerPoint Presentation</vt:lpstr>
      <vt:lpstr>PowerPoint Presentation</vt:lpstr>
      <vt:lpstr>三、情境运用型默写：</vt:lpstr>
      <vt:lpstr>PowerPoint Presentation</vt:lpstr>
      <vt:lpstr>PowerPoint Presentation</vt:lpstr>
      <vt:lpstr>PowerPoint Presentation</vt:lpstr>
      <vt:lpstr>PowerPoint Presentation</vt:lpstr>
      <vt:lpstr>二、按要求写句子：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课堂小结：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2021-07-27T19:49:21.074</cp:lastPrinted>
  <dcterms:created xsi:type="dcterms:W3CDTF">2021-07-27T19:49:21Z</dcterms:created>
  <dcterms:modified xsi:type="dcterms:W3CDTF">2021-07-27T11:49:21Z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