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87" r:id="rId1"/>
    <p:sldMasterId id="2147483699" r:id="rId2"/>
    <p:sldMasterId id="2147483726" r:id="rId3"/>
  </p:sldMasterIdLst>
  <p:notesMasterIdLst>
    <p:notesMasterId r:id="rId4"/>
  </p:notesMasterIdLst>
  <p:sldIdLst>
    <p:sldId id="668" r:id="rId5"/>
    <p:sldId id="538" r:id="rId6"/>
    <p:sldId id="713" r:id="rId7"/>
    <p:sldId id="623" r:id="rId8"/>
    <p:sldId id="622" r:id="rId9"/>
    <p:sldId id="539" r:id="rId10"/>
    <p:sldId id="624" r:id="rId11"/>
    <p:sldId id="714" r:id="rId12"/>
    <p:sldId id="717" r:id="rId13"/>
    <p:sldId id="861" r:id="rId14"/>
    <p:sldId id="856" r:id="rId15"/>
    <p:sldId id="862" r:id="rId16"/>
    <p:sldId id="857" r:id="rId17"/>
    <p:sldId id="827" r:id="rId18"/>
    <p:sldId id="817" r:id="rId19"/>
    <p:sldId id="859" r:id="rId20"/>
    <p:sldId id="860" r:id="rId21"/>
    <p:sldId id="855" r:id="rId22"/>
    <p:sldId id="672" r:id="rId23"/>
    <p:sldId id="785" r:id="rId24"/>
    <p:sldId id="863" r:id="rId25"/>
    <p:sldId id="809" r:id="rId26"/>
    <p:sldId id="866" r:id="rId27"/>
    <p:sldId id="812" r:id="rId28"/>
    <p:sldId id="820" r:id="rId29"/>
    <p:sldId id="814" r:id="rId30"/>
    <p:sldId id="815" r:id="rId31"/>
    <p:sldId id="670" r:id="rId32"/>
    <p:sldId id="865" r:id="rId33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itchFamily="34" charset="0"/>
      <a:defRPr sz="6000" b="1" u="sng" kern="1200">
        <a:solidFill>
          <a:srgbClr val="990099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6000" b="1" u="sng" kern="1200">
        <a:solidFill>
          <a:srgbClr val="990099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6000" b="1" u="sng" kern="1200">
        <a:solidFill>
          <a:srgbClr val="990099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6000" b="1" u="sng" kern="1200">
        <a:solidFill>
          <a:srgbClr val="990099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6000" b="1" u="sng" kern="1200">
        <a:solidFill>
          <a:srgbClr val="990099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6000" b="1" u="sng" kern="1200">
        <a:solidFill>
          <a:srgbClr val="990099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6000" b="1" u="sng" kern="1200">
        <a:solidFill>
          <a:srgbClr val="990099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6000" b="1" u="sng" kern="1200">
        <a:solidFill>
          <a:srgbClr val="990099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6000" b="1" u="sng" kern="1200">
        <a:solidFill>
          <a:srgbClr val="990099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8F88E-ED86-4F05-B519-BEED9BFEC0F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07054-3400-40DF-9C54-0F0626505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35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07054-3400-40DF-9C54-0F06265057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96050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C31CE9-28ED-4202-8C4F-CA6ADD60799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998348"/>
      </p:ext>
    </p:extLst>
  </p:cSld>
  <p:clrMapOvr>
    <a:masterClrMapping/>
  </p:clrMapOvr>
  <p:transition spd="med">
    <p:checker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45FDC-841C-4858-9A2A-E0644953678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411362"/>
      </p:ext>
    </p:extLst>
  </p:cSld>
  <p:clrMapOvr>
    <a:masterClrMapping/>
  </p:clrMapOvr>
  <p:transition spd="med">
    <p:checker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4B710-F0B9-4661-8CA6-BA40F735298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63550"/>
      </p:ext>
    </p:extLst>
  </p:cSld>
  <p:clrMapOvr>
    <a:masterClrMapping/>
  </p:clrMapOvr>
  <p:transition spd="med">
    <p:checker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13EC9-1EBA-4556-ADF5-1F4B2EFD838C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033426"/>
      </p:ext>
    </p:extLst>
  </p:cSld>
  <p:clrMapOvr>
    <a:masterClrMapping/>
  </p:clrMapOvr>
  <p:transition spd="med">
    <p:checker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49EA9-C7F4-47D9-B0D8-695FCC9316C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222626"/>
      </p:ext>
    </p:extLst>
  </p:cSld>
  <p:clrMapOvr>
    <a:masterClrMapping/>
  </p:clrMapOvr>
  <p:transition spd="med">
    <p:checker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668C4-36DF-46A3-BD76-2A26F946E81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051393"/>
      </p:ext>
    </p:extLst>
  </p:cSld>
  <p:clrMapOvr>
    <a:masterClrMapping/>
  </p:clrMapOvr>
  <p:transition spd="med">
    <p:checker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FFDDE-B5D5-4345-BA6A-F59FDD08F69C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37622"/>
      </p:ext>
    </p:extLst>
  </p:cSld>
  <p:clrMapOvr>
    <a:masterClrMapping/>
  </p:clrMapOvr>
  <p:transition spd="med">
    <p:checker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64E87C-D914-478C-995D-95C5E91D41A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138055"/>
      </p:ext>
    </p:extLst>
  </p:cSld>
  <p:clrMapOvr>
    <a:masterClrMapping/>
  </p:clrMapOvr>
  <p:transition spd="med">
    <p:checker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7E337-7BBD-4EA8-82C9-741287C6E43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262601"/>
      </p:ext>
    </p:extLst>
  </p:cSld>
  <p:clrMapOvr>
    <a:masterClrMapping/>
  </p:clrMapOvr>
  <p:transition spd="med">
    <p:checker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08329-10EB-4029-883F-7A83233FB54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916918"/>
      </p:ext>
    </p:extLst>
  </p:cSld>
  <p:clrMapOvr>
    <a:masterClrMapping/>
  </p:clrMapOvr>
  <p:transition spd="med">
    <p:checker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F0EC92-22FB-41E0-ACC4-01ACF5406C9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384762"/>
      </p:ext>
    </p:extLst>
  </p:cSld>
  <p:clrMapOvr>
    <a:masterClrMapping/>
  </p:clrMapOvr>
  <p:transition spd="med">
    <p:checker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EFBF1-1023-4571-BEC7-0D87E0A56CC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86251"/>
      </p:ext>
    </p:extLst>
  </p:cSld>
  <p:clrMapOvr>
    <a:masterClrMapping/>
  </p:clrMapOvr>
  <p:transition spd="med">
    <p:checker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EC64A-3A6D-4BDF-9006-1E3944E2630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699037"/>
      </p:ext>
    </p:extLst>
  </p:cSld>
  <p:clrMapOvr>
    <a:masterClrMapping/>
  </p:clrMapOvr>
  <p:transition spd="med">
    <p:checker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8A26B-D449-49C8-8342-2AFEA66EE33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068474"/>
      </p:ext>
    </p:extLst>
  </p:cSld>
  <p:clrMapOvr>
    <a:masterClrMapping/>
  </p:clrMapOvr>
  <p:transition spd="med">
    <p:checker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9D7EA-764F-47AA-8FA9-393EEEF6797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607359"/>
      </p:ext>
    </p:extLst>
  </p:cSld>
  <p:clrMapOvr>
    <a:masterClrMapping/>
  </p:clrMapOvr>
  <p:transition spd="med">
    <p:checker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26D0A-897D-43D2-B723-11E00EBF8BE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446586"/>
      </p:ext>
    </p:extLst>
  </p:cSld>
  <p:clrMapOvr>
    <a:masterClrMapping/>
  </p:clrMapOvr>
  <p:transition spd="med">
    <p:checker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6F93B-34AA-40DB-A2A7-A09586ECF5AA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554140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00B7E-6402-4620-9532-5DC732A83777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397595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FC8AB-8587-40A2-AE11-529DAED4E562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562886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6F11E-23BF-4757-AB54-9CBDCA646D22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152320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2D397-E713-4364-80D7-388AA7ED681A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839828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C6F58-B091-4C27-9849-1F676A8A5DF1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187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5DFA0-5F46-456F-BAC2-4C2DCA03ECB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756713"/>
      </p:ext>
    </p:extLst>
  </p:cSld>
  <p:clrMapOvr>
    <a:masterClrMapping/>
  </p:clrMapOvr>
  <p:transition spd="med">
    <p:checker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ECF6F-A966-4622-A3C2-613FBDFD53A1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766411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74EC1-40A3-45E5-81D1-21B160EB0756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41250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8F66C-8E75-4105-BE3C-8FB369C8A143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331923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F0D43-85CD-445C-BCD9-56BA45783367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062106"/>
      </p:ext>
    </p:extLst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34435-1271-4B28-B3D0-5C3321E9AFC5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320162"/>
      </p:ext>
    </p:extLst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/>
          <a:lstStyle>
            <a:lvl1pPr fontAlgn="base">
              <a:defRPr b="0" u="none" noProof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47594D5-02D6-4F17-8452-A07F1766677E}" type="datetime1">
              <a:rPr lang="zh-CN" altLang="en-US"/>
              <a:pPr>
                <a:defRPr/>
              </a:pPr>
              <a:t>2021/6/22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/>
          <a:lstStyle>
            <a:lvl1pPr fontAlgn="base">
              <a:defRPr b="0" u="none" noProof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u="none">
                <a:latin typeface="Arial" pitchFamily="34" charset="0"/>
              </a:defRPr>
            </a:lvl1pPr>
          </a:lstStyle>
          <a:p>
            <a:fld id="{E47AF836-69FB-4D1C-A9BD-1C4533E5F32F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9607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A6ED0-D47B-44DD-BC82-AFC73318C2B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879156"/>
      </p:ext>
    </p:extLst>
  </p:cSld>
  <p:clrMapOvr>
    <a:masterClrMapping/>
  </p:clrMapOvr>
  <p:transition spd="med">
    <p:checker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13C01B-E0B6-45C1-B023-E0BB1D37678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488665"/>
      </p:ext>
    </p:extLst>
  </p:cSld>
  <p:clrMapOvr>
    <a:masterClrMapping/>
  </p:clrMapOvr>
  <p:transition spd="med">
    <p:checker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4BFEF-1856-4B2F-A21A-65AFBC6C1F5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8085"/>
      </p:ext>
    </p:extLst>
  </p:cSld>
  <p:clrMapOvr>
    <a:masterClrMapping/>
  </p:clrMapOvr>
  <p:transition spd="med">
    <p:checker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FA079-7398-4C9F-B239-5E0ACF1AFDC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068000"/>
      </p:ext>
    </p:extLst>
  </p:cSld>
  <p:clrMapOvr>
    <a:masterClrMapping/>
  </p:clrMapOvr>
  <p:transition spd="med">
    <p:checker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D73EAA-393A-4F96-B99F-86F7DA6DFB3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333259"/>
      </p:ext>
    </p:extLst>
  </p:cSld>
  <p:clrMapOvr>
    <a:masterClrMapping/>
  </p:clrMapOvr>
  <p:transition spd="med">
    <p:checker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33567-F165-4E2E-BFFE-0449EA8CF2F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537593"/>
      </p:ext>
    </p:extLst>
  </p:cSld>
  <p:clrMapOvr>
    <a:masterClrMapping/>
  </p:clrMapOvr>
  <p:transition spd="med">
    <p:checker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slideLayout" Target="../slideLayouts/slideLayout35.xml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noProof="1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noProof="1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fld id="{755DCEE6-798B-49D2-AAE7-6795A96F103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4" r:id="rId2"/>
    <p:sldLayoutId id="2147483773" r:id="rId3"/>
    <p:sldLayoutId id="2147483772" r:id="rId4"/>
    <p:sldLayoutId id="2147483771" r:id="rId5"/>
    <p:sldLayoutId id="2147483770" r:id="rId6"/>
    <p:sldLayoutId id="2147483769" r:id="rId7"/>
    <p:sldLayoutId id="2147483768" r:id="rId8"/>
    <p:sldLayoutId id="2147483767" r:id="rId9"/>
    <p:sldLayoutId id="2147483766" r:id="rId10"/>
    <p:sldLayoutId id="2147483765" r:id="rId11"/>
    <p:sldLayoutId id="2147483764" r:id="rId12"/>
  </p:sldLayoutIdLst>
  <p:transition spd="med">
    <p:checker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noProof="1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noProof="1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fld id="{4230AE72-605E-4D00-AC29-D696A6489AC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5" r:id="rId2"/>
    <p:sldLayoutId id="2147483784" r:id="rId3"/>
    <p:sldLayoutId id="2147483783" r:id="rId4"/>
    <p:sldLayoutId id="2147483782" r:id="rId5"/>
    <p:sldLayoutId id="2147483781" r:id="rId6"/>
    <p:sldLayoutId id="2147483780" r:id="rId7"/>
    <p:sldLayoutId id="2147483779" r:id="rId8"/>
    <p:sldLayoutId id="2147483778" r:id="rId9"/>
    <p:sldLayoutId id="2147483777" r:id="rId10"/>
    <p:sldLayoutId id="2147483776" r:id="rId11"/>
  </p:sldLayoutIdLst>
  <p:transition spd="med">
    <p:checker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6000" b="1" i="0" u="sng" kern="1200" baseline="0">
          <a:solidFill>
            <a:srgbClr val="990099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/>
              <a:t>2021/6/22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F16D0EB-DEE4-4893-87A6-3732244AA1E7}" type="slidenum">
              <a:rPr lang="zh-CN" altLang="en-US"/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7" r:id="rId2"/>
    <p:sldLayoutId id="2147483796" r:id="rId3"/>
    <p:sldLayoutId id="2147483795" r:id="rId4"/>
    <p:sldLayoutId id="2147483794" r:id="rId5"/>
    <p:sldLayoutId id="2147483793" r:id="rId6"/>
    <p:sldLayoutId id="2147483792" r:id="rId7"/>
    <p:sldLayoutId id="2147483791" r:id="rId8"/>
    <p:sldLayoutId id="2147483790" r:id="rId9"/>
    <p:sldLayoutId id="2147483789" r:id="rId10"/>
    <p:sldLayoutId id="2147483788" r:id="rId11"/>
    <p:sldLayoutId id="2147483800" r:id="rId12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image" Target="../media/image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11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4" descr="5d03b1cf0f5fde0af9dc616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35175" y="0"/>
            <a:ext cx="7072313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文本框 19458"/>
          <p:cNvSpPr txBox="1">
            <a:spLocks noChangeArrowheads="1"/>
          </p:cNvSpPr>
          <p:nvPr/>
        </p:nvSpPr>
        <p:spPr bwMode="auto">
          <a:xfrm>
            <a:off x="107504" y="1589891"/>
            <a:ext cx="66594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800" u="none">
                <a:solidFill>
                  <a:srgbClr val="FF0000"/>
                </a:solidFill>
                <a:ea typeface="楷体_GB2312" pitchFamily="1" charset="-122"/>
              </a:rPr>
              <a:t>含英咀华</a:t>
            </a:r>
            <a:r>
              <a:rPr lang="zh-CN" altLang="en-US" sz="4800" u="none" smtClean="0">
                <a:solidFill>
                  <a:srgbClr val="FF0000"/>
                </a:solidFill>
                <a:ea typeface="楷体_GB2312" pitchFamily="1" charset="-122"/>
              </a:rPr>
              <a:t>，课文集美</a:t>
            </a:r>
            <a:endParaRPr lang="zh-CN" altLang="en-US" sz="4800" u="none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1" name="文本框 19459"/>
          <p:cNvSpPr txBox="1">
            <a:spLocks noChangeArrowheads="1"/>
          </p:cNvSpPr>
          <p:nvPr/>
        </p:nvSpPr>
        <p:spPr bwMode="auto">
          <a:xfrm>
            <a:off x="101600" y="3573016"/>
            <a:ext cx="666534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000" u="none">
                <a:solidFill>
                  <a:schemeClr val="tx1"/>
                </a:solidFill>
                <a:latin typeface="方正古隶简体" charset="-122"/>
                <a:ea typeface="方正古隶简体" charset="-122"/>
              </a:rPr>
              <a:t>     </a:t>
            </a:r>
            <a:r>
              <a:rPr lang="zh-CN" altLang="zh-CN" sz="4000" u="none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zh-CN" sz="4000" u="none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《昆明的雨》</a:t>
            </a:r>
            <a:r>
              <a:rPr lang="zh-CN" altLang="en-US" sz="4000" u="none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说课</a:t>
            </a:r>
            <a:endParaRPr lang="zh-CN" altLang="zh-CN" sz="4000" u="none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5232" y="1772816"/>
            <a:ext cx="7787208" cy="3340967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smtClean="0">
                <a:latin typeface="+mn-ea"/>
              </a:rPr>
              <a:t>    自由朗读课文，圈画出在文章内容和结构上比较重要的词语或句子，理清这篇散文的行文思路。</a:t>
            </a:r>
          </a:p>
          <a:p>
            <a:pPr marL="0" indent="0">
              <a:buNone/>
            </a:pPr>
            <a:endParaRPr lang="en-US" altLang="zh-CN" sz="1800" b="1" smtClean="0">
              <a:latin typeface="+mn-ea"/>
            </a:endParaRPr>
          </a:p>
          <a:p>
            <a:pPr marL="0" indent="0">
              <a:buNone/>
            </a:pPr>
            <a:r>
              <a:rPr lang="zh-CN" altLang="en-US" b="1" smtClean="0">
                <a:latin typeface="+mn-ea"/>
              </a:rPr>
              <a:t>    </a:t>
            </a:r>
            <a:r>
              <a:rPr lang="zh-CN" altLang="en-US" b="1" smtClean="0">
                <a:solidFill>
                  <a:srgbClr val="000099"/>
                </a:solidFill>
                <a:latin typeface="+mn-ea"/>
              </a:rPr>
              <a:t>提示：可以用思维导图的形式呈现。</a:t>
            </a:r>
            <a:endParaRPr lang="zh-CN" altLang="en-US" b="1">
              <a:solidFill>
                <a:srgbClr val="000099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554"/>
            <a:ext cx="2915816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活动一：画一画</a:t>
            </a:r>
            <a:endParaRPr lang="zh-CN" altLang="en-US" sz="2800" u="none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5479997"/>
      </p:ext>
    </p:extLst>
  </p:cSld>
  <p:clrMapOvr>
    <a:masterClrMapping/>
  </p:clrMapOvr>
  <p:transition spd="med">
    <p:checker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448073"/>
            <a:ext cx="2818656" cy="6046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/>
              <a:t>思维导图：</a:t>
            </a:r>
            <a:endParaRPr lang="en-US" altLang="zh-CN" b="1" smtClean="0"/>
          </a:p>
        </p:txBody>
      </p:sp>
      <p:grpSp>
        <p:nvGrpSpPr>
          <p:cNvPr id="37" name="组合 36"/>
          <p:cNvGrpSpPr/>
          <p:nvPr/>
        </p:nvGrpSpPr>
        <p:grpSpPr>
          <a:xfrm>
            <a:off x="683568" y="836712"/>
            <a:ext cx="8030371" cy="4320481"/>
            <a:chOff x="1463105" y="2651073"/>
            <a:chExt cx="6127710" cy="3564983"/>
          </a:xfrm>
        </p:grpSpPr>
        <p:sp>
          <p:nvSpPr>
            <p:cNvPr id="7" name="流程图: 可选过程 6"/>
            <p:cNvSpPr/>
            <p:nvPr/>
          </p:nvSpPr>
          <p:spPr>
            <a:xfrm>
              <a:off x="3563888" y="2651073"/>
              <a:ext cx="1512168" cy="504056"/>
            </a:xfrm>
            <a:prstGeom prst="flowChartAlternateProcess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99"/>
                </a:solidFill>
              </a:endParaRPr>
            </a:p>
          </p:txBody>
        </p:sp>
        <p:sp>
          <p:nvSpPr>
            <p:cNvPr id="11" name="流程图: 可选过程 10"/>
            <p:cNvSpPr/>
            <p:nvPr/>
          </p:nvSpPr>
          <p:spPr>
            <a:xfrm>
              <a:off x="3386247" y="3542318"/>
              <a:ext cx="1888555" cy="504056"/>
            </a:xfrm>
            <a:prstGeom prst="flowChartAlternateProcess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2" name="流程图: 可选过程 11"/>
            <p:cNvSpPr/>
            <p:nvPr/>
          </p:nvSpPr>
          <p:spPr>
            <a:xfrm>
              <a:off x="3276354" y="5553235"/>
              <a:ext cx="2075640" cy="662821"/>
            </a:xfrm>
            <a:prstGeom prst="flowChartAlternateProcess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流程图: 可选过程 12"/>
            <p:cNvSpPr/>
            <p:nvPr/>
          </p:nvSpPr>
          <p:spPr>
            <a:xfrm>
              <a:off x="1463105" y="4509120"/>
              <a:ext cx="1512168" cy="504056"/>
            </a:xfrm>
            <a:prstGeom prst="flowChartAlternateProcess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4" name="流程图: 可选过程 13"/>
            <p:cNvSpPr/>
            <p:nvPr/>
          </p:nvSpPr>
          <p:spPr>
            <a:xfrm>
              <a:off x="3578560" y="4511749"/>
              <a:ext cx="1512168" cy="504056"/>
            </a:xfrm>
            <a:prstGeom prst="flowChartAlternateProcess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5" name="流程图: 可选过程 14"/>
            <p:cNvSpPr/>
            <p:nvPr/>
          </p:nvSpPr>
          <p:spPr>
            <a:xfrm>
              <a:off x="5796136" y="4509120"/>
              <a:ext cx="1512168" cy="504056"/>
            </a:xfrm>
            <a:prstGeom prst="flowChartAlternateProcess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6" name="流程图: 可选过程 15"/>
            <p:cNvSpPr/>
            <p:nvPr/>
          </p:nvSpPr>
          <p:spPr>
            <a:xfrm>
              <a:off x="5748965" y="5550954"/>
              <a:ext cx="1841850" cy="665102"/>
            </a:xfrm>
            <a:prstGeom prst="flowChartAlternateProcess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cxnSp>
          <p:nvCxnSpPr>
            <p:cNvPr id="21" name="直接连接符 20"/>
            <p:cNvCxnSpPr>
              <a:stCxn id="7" idx="2"/>
            </p:cNvCxnSpPr>
            <p:nvPr/>
          </p:nvCxnSpPr>
          <p:spPr>
            <a:xfrm flipH="1">
              <a:off x="4319972" y="3155129"/>
              <a:ext cx="0" cy="349374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endCxn id="14" idx="0"/>
            </p:cNvCxnSpPr>
            <p:nvPr/>
          </p:nvCxnSpPr>
          <p:spPr>
            <a:xfrm>
              <a:off x="4331463" y="4077065"/>
              <a:ext cx="3181" cy="434684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219189" y="4349278"/>
              <a:ext cx="4585059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endCxn id="13" idx="0"/>
            </p:cNvCxnSpPr>
            <p:nvPr/>
          </p:nvCxnSpPr>
          <p:spPr>
            <a:xfrm flipH="1">
              <a:off x="2219189" y="4349278"/>
              <a:ext cx="0" cy="15984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6804248" y="4349278"/>
              <a:ext cx="0" cy="15984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6628115" y="5013175"/>
              <a:ext cx="0" cy="51719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3725880" y="908720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/>
              <a:t>朋友约画</a:t>
            </a:r>
            <a:endParaRPr lang="zh-CN" altLang="en-US" sz="2400"/>
          </a:p>
        </p:txBody>
      </p:sp>
      <p:sp>
        <p:nvSpPr>
          <p:cNvPr id="39" name="TextBox 38"/>
          <p:cNvSpPr txBox="1"/>
          <p:nvPr/>
        </p:nvSpPr>
        <p:spPr>
          <a:xfrm>
            <a:off x="3467161" y="1988840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/>
              <a:t>想念昆明的雨</a:t>
            </a:r>
            <a:endParaRPr lang="zh-CN" altLang="en-US" sz="2400"/>
          </a:p>
        </p:txBody>
      </p:sp>
      <p:sp>
        <p:nvSpPr>
          <p:cNvPr id="40" name="TextBox 39"/>
          <p:cNvSpPr txBox="1"/>
          <p:nvPr/>
        </p:nvSpPr>
        <p:spPr>
          <a:xfrm>
            <a:off x="917568" y="314096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/>
              <a:t>雨季特点</a:t>
            </a:r>
            <a:endParaRPr lang="zh-CN" altLang="en-US" sz="2400"/>
          </a:p>
        </p:txBody>
      </p:sp>
      <p:sp>
        <p:nvSpPr>
          <p:cNvPr id="41" name="TextBox 40"/>
          <p:cNvSpPr txBox="1"/>
          <p:nvPr/>
        </p:nvSpPr>
        <p:spPr>
          <a:xfrm>
            <a:off x="3707904" y="3183359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雨中的景</a:t>
            </a:r>
            <a:endParaRPr lang="zh-CN" altLang="en-US" sz="2400"/>
          </a:p>
        </p:txBody>
      </p:sp>
      <p:sp>
        <p:nvSpPr>
          <p:cNvPr id="42" name="TextBox 41"/>
          <p:cNvSpPr txBox="1"/>
          <p:nvPr/>
        </p:nvSpPr>
        <p:spPr>
          <a:xfrm>
            <a:off x="6606200" y="314096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/>
              <a:t>雨中的事</a:t>
            </a:r>
            <a:endParaRPr lang="zh-CN" altLang="en-US" sz="2400"/>
          </a:p>
        </p:txBody>
      </p:sp>
      <p:sp>
        <p:nvSpPr>
          <p:cNvPr id="43" name="TextBox 42"/>
          <p:cNvSpPr txBox="1"/>
          <p:nvPr/>
        </p:nvSpPr>
        <p:spPr>
          <a:xfrm>
            <a:off x="3467161" y="4326195"/>
            <a:ext cx="2040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/>
              <a:t>仙人掌、菌子</a:t>
            </a:r>
            <a:endParaRPr lang="en-US" altLang="zh-CN" sz="2400" smtClean="0"/>
          </a:p>
          <a:p>
            <a:r>
              <a:rPr lang="zh-CN" altLang="en-US" sz="2400" smtClean="0"/>
              <a:t>杨梅、缅桂花</a:t>
            </a:r>
            <a:endParaRPr lang="zh-CN" altLang="en-US" sz="2400"/>
          </a:p>
        </p:txBody>
      </p:sp>
      <p:sp>
        <p:nvSpPr>
          <p:cNvPr id="44" name="TextBox 43"/>
          <p:cNvSpPr txBox="1"/>
          <p:nvPr/>
        </p:nvSpPr>
        <p:spPr>
          <a:xfrm>
            <a:off x="6228184" y="4365104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/>
              <a:t>卖杨梅、送缅桂花</a:t>
            </a:r>
            <a:endParaRPr lang="en-US" altLang="zh-CN" sz="2400" smtClean="0"/>
          </a:p>
          <a:p>
            <a:r>
              <a:rPr lang="zh-CN" altLang="en-US" sz="2400" smtClean="0"/>
              <a:t>与朋友小酌</a:t>
            </a:r>
            <a:endParaRPr lang="zh-CN" altLang="en-US" sz="2400"/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4427984" y="3717032"/>
            <a:ext cx="0" cy="626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323528" y="5301208"/>
            <a:ext cx="3167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</a:rPr>
              <a:t>【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  <a:sym typeface="宋体" pitchFamily="2" charset="-122"/>
              </a:rPr>
              <a:t>设计意图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</a:rPr>
              <a:t>】</a:t>
            </a:r>
            <a:endParaRPr lang="zh-CN" altLang="en-US" sz="2800" u="none">
              <a:solidFill>
                <a:srgbClr val="000099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50" name="文本框 16387"/>
          <p:cNvSpPr txBox="1">
            <a:spLocks noChangeArrowheads="1"/>
          </p:cNvSpPr>
          <p:nvPr/>
        </p:nvSpPr>
        <p:spPr bwMode="auto">
          <a:xfrm>
            <a:off x="539552" y="5877272"/>
            <a:ext cx="82763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此环节</a:t>
            </a:r>
            <a:r>
              <a:rPr lang="zh-CN" altLang="en-US" sz="24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通过绘制思维导图的方式，引导学生感知文章的主要内容。利用平板投屏展示，由学生进行个性化解读。</a:t>
            </a:r>
            <a:endParaRPr lang="zh-CN" altLang="en-US" sz="2400" u="none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8578170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39552" y="1628800"/>
            <a:ext cx="8064896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u="none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作者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曾经说过：</a:t>
            </a:r>
            <a:r>
              <a:rPr lang="zh-CN" altLang="en-US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“我想把生活中真实的东西、美好的东西、人的美、人的诗意告诉人们，使人们的心灵得到滋润，增强对生活的信心、信念。”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3916855"/>
            <a:ext cx="8303804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u="none" smtClean="0">
                <a:solidFill>
                  <a:schemeClr val="tx1"/>
                </a:solidFill>
                <a:latin typeface="+mn-ea"/>
                <a:ea typeface="+mn-ea"/>
              </a:rPr>
              <a:t>    本文正是这样一篇充满美感和诗意的作品，其中有景物的美、滋味的美、人情的美、氛围的美。小组合作，任选一个主题，开展课文集美活动。</a:t>
            </a:r>
            <a:endParaRPr lang="zh-CN" altLang="en-US" sz="2800" u="none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554"/>
            <a:ext cx="2987824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活动二：</a:t>
            </a:r>
            <a:r>
              <a:rPr lang="zh-CN" altLang="en-US" sz="2800" u="none">
                <a:latin typeface="隶书" pitchFamily="49" charset="-122"/>
                <a:ea typeface="隶书" pitchFamily="49" charset="-122"/>
              </a:rPr>
              <a:t>集</a:t>
            </a:r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一集</a:t>
            </a:r>
            <a:endParaRPr lang="zh-CN" altLang="en-US" sz="2800" u="none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2561734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99"/>
          <p:cNvSpPr txBox="1">
            <a:spLocks noChangeArrowheads="1"/>
          </p:cNvSpPr>
          <p:nvPr/>
        </p:nvSpPr>
        <p:spPr bwMode="auto">
          <a:xfrm>
            <a:off x="2084437" y="1052736"/>
            <a:ext cx="34956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景物</a:t>
            </a:r>
            <a:r>
              <a:rPr lang="zh-CN" altLang="en-US" sz="40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zh-CN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美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128" y="116632"/>
            <a:ext cx="3275379" cy="2046993"/>
          </a:xfrm>
          <a:prstGeom prst="cloud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1386" y="2420888"/>
            <a:ext cx="7993062" cy="2306637"/>
          </a:xfrm>
          <a:prstGeom prst="rect">
            <a:avLst/>
          </a:prstGeom>
          <a:solidFill>
            <a:srgbClr val="CCFFFF">
              <a:alpha val="30980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xtLst/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000" u="none">
                <a:solidFill>
                  <a:schemeClr val="accent5">
                    <a:lumMod val="2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000">
                <a:solidFill>
                  <a:schemeClr val="accent5">
                    <a:lumMod val="25000"/>
                  </a:schemeClr>
                </a:solidFill>
                <a:latin typeface="楷体" pitchFamily="49" charset="-122"/>
                <a:ea typeface="楷体" pitchFamily="49" charset="-122"/>
              </a:rPr>
              <a:t>昆明的雨季是明亮的、丰满的，使人动情的。</a:t>
            </a:r>
            <a:r>
              <a:rPr lang="zh-CN" altLang="en-US" sz="3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城春草木深，孟夏草木长。</a:t>
            </a:r>
            <a:r>
              <a:rPr lang="zh-CN" altLang="en-US" sz="3000">
                <a:solidFill>
                  <a:schemeClr val="accent5">
                    <a:lumMod val="25000"/>
                  </a:schemeClr>
                </a:solidFill>
                <a:latin typeface="楷体" pitchFamily="49" charset="-122"/>
                <a:ea typeface="楷体" pitchFamily="49" charset="-122"/>
              </a:rPr>
              <a:t>昆明的雨季，是浓绿的。草木的枝叶里的水分都到了饱和状态，显示出过分的、近于夸张的旺盛</a:t>
            </a:r>
            <a:r>
              <a:rPr lang="zh-CN" altLang="en-US" sz="3000" u="none">
                <a:solidFill>
                  <a:schemeClr val="accent5">
                    <a:lumMod val="2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74812" y="5008289"/>
            <a:ext cx="1655763" cy="1008063"/>
            <a:chOff x="1259632" y="2643758"/>
            <a:chExt cx="1656184" cy="1008112"/>
          </a:xfrm>
        </p:grpSpPr>
        <p:sp>
          <p:nvSpPr>
            <p:cNvPr id="8" name="心形 7"/>
            <p:cNvSpPr/>
            <p:nvPr/>
          </p:nvSpPr>
          <p:spPr>
            <a:xfrm>
              <a:off x="1259632" y="2643758"/>
              <a:ext cx="1656184" cy="1008112"/>
            </a:xfrm>
            <a:prstGeom prst="heart">
              <a:avLst/>
            </a:prstGeom>
            <a:solidFill>
              <a:srgbClr val="66FFCC"/>
            </a:solidFill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00" b="0" u="none"/>
            </a:p>
          </p:txBody>
        </p:sp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1583419" y="2855426"/>
              <a:ext cx="999744" cy="583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200">
                  <a:solidFill>
                    <a:srgbClr val="0000FF"/>
                  </a:solidFill>
                  <a:latin typeface="Calibri" pitchFamily="34" charset="0"/>
                </a:rPr>
                <a:t>明亮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90937" y="5008289"/>
            <a:ext cx="1657350" cy="1008063"/>
            <a:chOff x="1259632" y="2643758"/>
            <a:chExt cx="1656184" cy="1008112"/>
          </a:xfrm>
        </p:grpSpPr>
        <p:sp>
          <p:nvSpPr>
            <p:cNvPr id="11" name="心形 10"/>
            <p:cNvSpPr/>
            <p:nvPr/>
          </p:nvSpPr>
          <p:spPr>
            <a:xfrm>
              <a:off x="1259632" y="2643758"/>
              <a:ext cx="1656184" cy="1008112"/>
            </a:xfrm>
            <a:prstGeom prst="heart">
              <a:avLst/>
            </a:prstGeom>
            <a:solidFill>
              <a:srgbClr val="66FFCC"/>
            </a:solidFill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00" b="0" u="none"/>
            </a:p>
          </p:txBody>
        </p:sp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1583419" y="2855426"/>
              <a:ext cx="998787" cy="583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200">
                  <a:solidFill>
                    <a:srgbClr val="0000FF"/>
                  </a:solidFill>
                  <a:latin typeface="Calibri" pitchFamily="34" charset="0"/>
                </a:rPr>
                <a:t>丰满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22962" y="4797152"/>
            <a:ext cx="1657350" cy="1008062"/>
            <a:chOff x="1259632" y="2643758"/>
            <a:chExt cx="1656184" cy="1008112"/>
          </a:xfrm>
        </p:grpSpPr>
        <p:sp>
          <p:nvSpPr>
            <p:cNvPr id="14" name="心形 13"/>
            <p:cNvSpPr/>
            <p:nvPr/>
          </p:nvSpPr>
          <p:spPr>
            <a:xfrm>
              <a:off x="1259632" y="2643758"/>
              <a:ext cx="1656184" cy="1008112"/>
            </a:xfrm>
            <a:prstGeom prst="heart">
              <a:avLst/>
            </a:prstGeom>
            <a:solidFill>
              <a:srgbClr val="66FFCC"/>
            </a:solidFill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800" b="0" u="none"/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1583419" y="2855426"/>
              <a:ext cx="998787" cy="583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200">
                  <a:solidFill>
                    <a:srgbClr val="0000FF"/>
                  </a:solidFill>
                  <a:latin typeface="Calibri" pitchFamily="34" charset="0"/>
                </a:rPr>
                <a:t>旺盛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0" y="4554"/>
            <a:ext cx="248376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集一集（一）：</a:t>
            </a:r>
            <a:endParaRPr lang="zh-CN" altLang="en-US" sz="2800" u="none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6021288"/>
            <a:ext cx="8388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u="none" smtClean="0">
                <a:solidFill>
                  <a:schemeClr val="tx2"/>
                </a:solidFill>
                <a:latin typeface="+mn-ea"/>
                <a:ea typeface="+mn-ea"/>
              </a:rPr>
              <a:t>出自杜甫</a:t>
            </a:r>
            <a:r>
              <a:rPr lang="en-US" altLang="zh-CN" sz="2000" u="none" smtClean="0">
                <a:solidFill>
                  <a:schemeClr val="tx2"/>
                </a:solidFill>
                <a:latin typeface="+mn-ea"/>
                <a:ea typeface="+mn-ea"/>
              </a:rPr>
              <a:t>《</a:t>
            </a:r>
            <a:r>
              <a:rPr lang="zh-CN" altLang="en-US" sz="2000" u="none" smtClean="0">
                <a:solidFill>
                  <a:schemeClr val="tx2"/>
                </a:solidFill>
                <a:latin typeface="+mn-ea"/>
                <a:ea typeface="+mn-ea"/>
              </a:rPr>
              <a:t>春望</a:t>
            </a:r>
            <a:r>
              <a:rPr lang="en-US" altLang="zh-CN" sz="2000" u="none" smtClean="0">
                <a:solidFill>
                  <a:schemeClr val="tx2"/>
                </a:solidFill>
                <a:latin typeface="+mn-ea"/>
                <a:ea typeface="+mn-ea"/>
              </a:rPr>
              <a:t>》</a:t>
            </a:r>
            <a:r>
              <a:rPr lang="zh-CN" altLang="en-US" sz="2000" u="none" smtClean="0">
                <a:solidFill>
                  <a:schemeClr val="tx2"/>
                </a:solidFill>
                <a:latin typeface="+mn-ea"/>
                <a:ea typeface="+mn-ea"/>
              </a:rPr>
              <a:t>和陶渊明</a:t>
            </a:r>
            <a:r>
              <a:rPr lang="en-US" altLang="zh-CN" sz="2000" u="none" smtClean="0">
                <a:solidFill>
                  <a:schemeClr val="tx2"/>
                </a:solidFill>
                <a:latin typeface="+mn-ea"/>
                <a:ea typeface="+mn-ea"/>
              </a:rPr>
              <a:t>《</a:t>
            </a:r>
            <a:r>
              <a:rPr lang="zh-CN" altLang="en-US" sz="2000" u="none" smtClean="0">
                <a:solidFill>
                  <a:schemeClr val="tx2"/>
                </a:solidFill>
                <a:latin typeface="+mn-ea"/>
                <a:ea typeface="+mn-ea"/>
              </a:rPr>
              <a:t>读</a:t>
            </a:r>
            <a:r>
              <a:rPr lang="en-US" altLang="zh-CN" sz="2000" u="none" smtClean="0">
                <a:solidFill>
                  <a:schemeClr val="tx2"/>
                </a:solidFill>
                <a:latin typeface="+mn-ea"/>
                <a:ea typeface="+mn-ea"/>
              </a:rPr>
              <a:t>&lt;</a:t>
            </a:r>
            <a:r>
              <a:rPr lang="zh-CN" altLang="en-US" sz="2000" u="none" smtClean="0">
                <a:solidFill>
                  <a:schemeClr val="tx2"/>
                </a:solidFill>
                <a:latin typeface="+mn-ea"/>
                <a:ea typeface="+mn-ea"/>
              </a:rPr>
              <a:t>山海经</a:t>
            </a:r>
            <a:r>
              <a:rPr lang="en-US" altLang="zh-CN" sz="2000" u="none" smtClean="0">
                <a:solidFill>
                  <a:schemeClr val="tx2"/>
                </a:solidFill>
                <a:latin typeface="+mn-ea"/>
                <a:ea typeface="+mn-ea"/>
              </a:rPr>
              <a:t>&gt;》</a:t>
            </a:r>
            <a:r>
              <a:rPr lang="zh-CN" altLang="en-US" sz="2000" u="none" smtClean="0">
                <a:solidFill>
                  <a:schemeClr val="tx2"/>
                </a:solidFill>
                <a:latin typeface="+mn-ea"/>
                <a:ea typeface="+mn-ea"/>
              </a:rPr>
              <a:t>，描绘出昆明雨季水分充足，植被茂盛的情景，语言</a:t>
            </a:r>
            <a:r>
              <a:rPr lang="zh-CN" altLang="zh-CN" sz="2000" u="none" smtClean="0">
                <a:solidFill>
                  <a:schemeClr val="tx2"/>
                </a:solidFill>
                <a:latin typeface="+mn-ea"/>
                <a:ea typeface="+mn-ea"/>
              </a:rPr>
              <a:t>典雅</a:t>
            </a:r>
            <a:r>
              <a:rPr lang="zh-CN" altLang="zh-CN" sz="2000" u="none">
                <a:solidFill>
                  <a:schemeClr val="tx2"/>
                </a:solidFill>
                <a:latin typeface="+mn-ea"/>
                <a:ea typeface="+mn-ea"/>
              </a:rPr>
              <a:t>别致、富有</a:t>
            </a:r>
            <a:r>
              <a:rPr lang="zh-CN" altLang="zh-CN" sz="2000" u="none" smtClean="0">
                <a:solidFill>
                  <a:schemeClr val="tx2"/>
                </a:solidFill>
                <a:latin typeface="+mn-ea"/>
                <a:ea typeface="+mn-ea"/>
              </a:rPr>
              <a:t>诗意</a:t>
            </a:r>
            <a:r>
              <a:rPr lang="zh-CN" altLang="en-US" sz="2000" u="none" smtClean="0">
                <a:solidFill>
                  <a:schemeClr val="tx2"/>
                </a:solidFill>
                <a:latin typeface="+mn-ea"/>
                <a:ea typeface="+mn-ea"/>
              </a:rPr>
              <a:t>。</a:t>
            </a:r>
            <a:r>
              <a:rPr lang="zh-CN" altLang="zh-CN" sz="2000" u="none" smtClean="0">
                <a:solidFill>
                  <a:schemeClr val="tx2"/>
                </a:solidFill>
                <a:latin typeface="+mn-ea"/>
                <a:ea typeface="+mn-ea"/>
              </a:rPr>
              <a:t> </a:t>
            </a:r>
            <a:endParaRPr lang="zh-CN" altLang="en-US" sz="2000">
              <a:solidFill>
                <a:schemeClr val="tx2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9793384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2876525" y="980728"/>
            <a:ext cx="34956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56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滋味</a:t>
            </a:r>
            <a:r>
              <a:rPr lang="zh-CN" altLang="en-US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zh-CN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美</a:t>
            </a:r>
            <a:endParaRPr lang="zh-CN" altLang="zh-CN" sz="4000" u="none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95536" y="2492896"/>
            <a:ext cx="798936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牛肝菌</a:t>
            </a:r>
            <a:r>
              <a:rPr lang="zh-CN" altLang="en-US" sz="28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色如牛肝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滑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嫩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鲜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香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，很好吃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189315" y="116632"/>
            <a:ext cx="1775173" cy="2414137"/>
            <a:chOff x="395536" y="1203598"/>
            <a:chExt cx="2139061" cy="288433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03598"/>
              <a:ext cx="2139061" cy="241533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2"/>
            <p:cNvSpPr>
              <a:spLocks noChangeArrowheads="1"/>
            </p:cNvSpPr>
            <p:nvPr/>
          </p:nvSpPr>
          <p:spPr bwMode="auto">
            <a:xfrm>
              <a:off x="755576" y="3627440"/>
              <a:ext cx="1101450" cy="460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牛肝菌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0" y="4554"/>
            <a:ext cx="248376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集一集（二）：</a:t>
            </a:r>
            <a:endParaRPr lang="zh-CN" altLang="en-US" sz="2800" u="none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3735264"/>
            <a:ext cx="772260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  运用生活中常见的事物来比喻，写出牛肝菌的色泽，富有浓厚的生活气息。滑、嫩、鲜、香，一字一停顿，写出了牛肝菌的口感和味道，美味至极，令人垂涎欲滴。</a:t>
            </a:r>
            <a:endParaRPr lang="zh-CN" altLang="en-US" sz="2400" u="none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7544" y="1340768"/>
            <a:ext cx="8066088" cy="267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昆明的杨梅很大，有一个乒乓球那样大，颜色黑红黑红的，叫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作</a:t>
            </a:r>
            <a:r>
              <a:rPr lang="zh-CN" altLang="zh-CN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“火炭梅”。这个名字起得真好，真是像一球烧得炽红的火炭！一点都不酸！我吃过苏州洞庭山的杨梅、井冈山的杨梅，好像都比不上昆明的火炭梅。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7979" y="4704795"/>
            <a:ext cx="3258517" cy="2036573"/>
          </a:xfrm>
          <a:prstGeom prst="teardrop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连接符 5"/>
          <p:cNvCxnSpPr/>
          <p:nvPr/>
        </p:nvCxnSpPr>
        <p:spPr>
          <a:xfrm flipV="1">
            <a:off x="4268788" y="1844824"/>
            <a:ext cx="4179887" cy="1587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076056" y="2924944"/>
            <a:ext cx="2479675" cy="635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7544" y="4581128"/>
            <a:ext cx="5130800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4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语言</a:t>
            </a:r>
            <a:r>
              <a:rPr lang="zh-CN" altLang="en-US" sz="2400" u="none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直白，口语化，更易让人感受杨梅的外形</a:t>
            </a:r>
            <a:r>
              <a:rPr lang="zh-CN" altLang="en-US" sz="24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、滋味</a:t>
            </a:r>
            <a:r>
              <a:rPr lang="zh-CN" altLang="en-US" sz="2400" u="none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，又通过与洞庭山的杨梅、井冈山的杨梅对比，反衬昆明的火炭梅味道很好。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95536" y="2420888"/>
            <a:ext cx="2347912" cy="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1" y="-27384"/>
            <a:ext cx="1763688" cy="40011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square">
            <a:spAutoFit/>
          </a:bodyPr>
          <a:lstStyle>
            <a:lvl1pPr indent="3556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滋味</a:t>
            </a:r>
            <a:r>
              <a:rPr lang="zh-CN" altLang="en-US" sz="2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zh-CN" sz="2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美</a:t>
            </a:r>
            <a:endParaRPr lang="zh-CN" altLang="zh-CN" sz="2000" u="none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Picture 4" descr="5d03b1cf0f5fde0af9dc61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65545"/>
            <a:ext cx="3908201" cy="29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文本框 99"/>
          <p:cNvSpPr txBox="1">
            <a:spLocks noChangeArrowheads="1"/>
          </p:cNvSpPr>
          <p:nvPr/>
        </p:nvSpPr>
        <p:spPr bwMode="auto">
          <a:xfrm>
            <a:off x="1619672" y="1268760"/>
            <a:ext cx="42484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56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风土</a:t>
            </a:r>
            <a:r>
              <a:rPr lang="zh-CN" altLang="zh-CN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人情</a:t>
            </a:r>
            <a:r>
              <a:rPr lang="zh-CN" altLang="zh-CN" sz="40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美</a:t>
            </a:r>
            <a:endParaRPr lang="zh-CN" altLang="zh-CN" sz="4000" u="none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2708920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u="none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zh-CN" sz="2800" u="none" smtClean="0">
                <a:solidFill>
                  <a:schemeClr val="tx1"/>
                </a:solidFill>
                <a:latin typeface="+mn-ea"/>
                <a:ea typeface="+mn-ea"/>
              </a:rPr>
              <a:t>旧日</a:t>
            </a:r>
            <a:r>
              <a:rPr lang="zh-CN" altLang="zh-CN" sz="2800" u="none">
                <a:solidFill>
                  <a:schemeClr val="tx1"/>
                </a:solidFill>
                <a:latin typeface="+mn-ea"/>
                <a:ea typeface="+mn-ea"/>
              </a:rPr>
              <a:t>昆明人家门头上用以辟邪的多是这样一些东西：一面小镜子，周围画着八卦，下面便是一片仙人掌，——在仙人掌上扎一个洞，用麻线穿了，挂在钉子上。昆明仙人掌多，且极肥大。有些人家在菜园的周围种了一圈仙人掌以代替篱笆。——种了仙人掌，猪羊便不敢进园吃菜了。仙人掌有刺，猪和羊怕扎。</a:t>
            </a:r>
            <a:endParaRPr lang="zh-CN" altLang="en-US" sz="2800" u="none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554"/>
            <a:ext cx="2555776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集一集（三）：</a:t>
            </a:r>
            <a:endParaRPr lang="zh-CN" altLang="en-US" sz="2800" u="none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27584" y="6098754"/>
            <a:ext cx="792088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4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既是写仙人掌的肥大及其功用，亦展现昆明的风俗文化。</a:t>
            </a:r>
            <a:endParaRPr lang="zh-CN" altLang="en-US" sz="2400" u="none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793384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文本框 1"/>
          <p:cNvSpPr txBox="1">
            <a:spLocks noChangeArrowheads="1"/>
          </p:cNvSpPr>
          <p:nvPr/>
        </p:nvSpPr>
        <p:spPr bwMode="auto">
          <a:xfrm>
            <a:off x="461392" y="1039376"/>
            <a:ext cx="569478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u="none">
                <a:solidFill>
                  <a:schemeClr val="tx1"/>
                </a:solidFill>
                <a:latin typeface="宋体" pitchFamily="2" charset="-122"/>
              </a:rPr>
              <a:t>   </a:t>
            </a:r>
            <a:r>
              <a:rPr lang="en-US" altLang="zh-CN" sz="2800" u="none" smtClean="0">
                <a:solidFill>
                  <a:schemeClr val="tx1"/>
                </a:solidFill>
                <a:latin typeface="宋体" pitchFamily="2" charset="-122"/>
              </a:rPr>
              <a:t> </a:t>
            </a:r>
            <a:r>
              <a:rPr lang="zh-CN" altLang="en-US" sz="2800" u="none" smtClean="0">
                <a:solidFill>
                  <a:schemeClr val="tx1"/>
                </a:solidFill>
                <a:latin typeface="宋体" pitchFamily="2" charset="-122"/>
              </a:rPr>
              <a:t>卖</a:t>
            </a:r>
            <a:r>
              <a:rPr lang="zh-CN" altLang="en-US" sz="2800" u="none">
                <a:solidFill>
                  <a:schemeClr val="tx1"/>
                </a:solidFill>
                <a:latin typeface="宋体" pitchFamily="2" charset="-122"/>
              </a:rPr>
              <a:t>杨梅的都是苗族女孩子，戴一顶小花帽子，穿着扳尖的绣了满帮花的鞋，坐在人家阶石的一角，不时吆唤一声：“卖杨梅——”声音娇娇的。她们的声音使得昆明雨季的空气更加柔和了。 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07838" y="4725144"/>
            <a:ext cx="734853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en-US" sz="24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运用人物的外貌、语言描写(细节描写)。用卖花女孩的娇美情态衬托出昆明雨季的柔美，抒发作者对昆明的怀念、喜爱之情。 </a:t>
            </a:r>
          </a:p>
          <a:p>
            <a:endParaRPr lang="zh-CN" altLang="en-US" sz="2400" u="none">
              <a:solidFill>
                <a:srgbClr val="0000CC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160" y="260648"/>
            <a:ext cx="2908647" cy="1778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93635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Text Box 4"/>
          <p:cNvSpPr txBox="1">
            <a:spLocks noChangeArrowheads="1"/>
          </p:cNvSpPr>
          <p:nvPr/>
        </p:nvSpPr>
        <p:spPr bwMode="auto">
          <a:xfrm>
            <a:off x="324173" y="1193065"/>
            <a:ext cx="6264051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时常给各家送去一些，有时送来一个七寸盘子，里面摆得</a:t>
            </a:r>
            <a:r>
              <a:rPr lang="zh-CN" altLang="en-US" sz="28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满满的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缅桂花！带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着雨珠的缅桂花使我的心</a:t>
            </a:r>
            <a:r>
              <a:rPr lang="zh-CN" altLang="en-US" sz="2800" u="none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软软的，不是怀人，不是思乡。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5020" y="260648"/>
            <a:ext cx="2389468" cy="23107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11560" y="4159879"/>
            <a:ext cx="7920880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4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摆得“满满的”可见房东太太的淳朴热情；“心软软的”</a:t>
            </a:r>
            <a:r>
              <a:rPr lang="zh-CN" altLang="en-US" sz="24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是作者看到那带着雨珠的缅桂花</a:t>
            </a:r>
            <a:r>
              <a:rPr lang="zh-CN" altLang="en-US" sz="24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，高洁</a:t>
            </a:r>
            <a:r>
              <a:rPr lang="zh-CN" altLang="en-US" sz="24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、清香，十分喜爱。“不是怀人，不是思乡”</a:t>
            </a:r>
            <a:r>
              <a:rPr lang="zh-CN" altLang="en-US" sz="24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那</a:t>
            </a:r>
            <a:r>
              <a:rPr lang="zh-CN" altLang="en-US" sz="24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是什么？</a:t>
            </a:r>
            <a:r>
              <a:rPr lang="zh-CN" altLang="en-US" sz="24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这样的语句说一半，留一半，富有余味</a:t>
            </a:r>
            <a:r>
              <a:rPr lang="zh-CN" altLang="en-US" sz="24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u="none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Picture 4" descr="5d03b1cf0f5fde0af9dc61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6" y="44624"/>
            <a:ext cx="3240360" cy="243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文本框 99"/>
          <p:cNvSpPr txBox="1">
            <a:spLocks noChangeArrowheads="1"/>
          </p:cNvSpPr>
          <p:nvPr/>
        </p:nvSpPr>
        <p:spPr bwMode="auto">
          <a:xfrm>
            <a:off x="2516485" y="1064930"/>
            <a:ext cx="3279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56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氛围</a:t>
            </a:r>
            <a:r>
              <a:rPr lang="zh-CN" altLang="zh-CN" sz="40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40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美</a:t>
            </a:r>
          </a:p>
        </p:txBody>
      </p:sp>
      <p:sp>
        <p:nvSpPr>
          <p:cNvPr id="2" name="矩形 1"/>
          <p:cNvSpPr/>
          <p:nvPr/>
        </p:nvSpPr>
        <p:spPr>
          <a:xfrm>
            <a:off x="539552" y="2492896"/>
            <a:ext cx="820891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u="none" smtClean="0">
                <a:solidFill>
                  <a:schemeClr val="tx1"/>
                </a:solidFill>
              </a:rPr>
              <a:t>       </a:t>
            </a:r>
            <a:r>
              <a:rPr lang="zh-CN" altLang="en-US" sz="2800" u="none" smtClean="0">
                <a:solidFill>
                  <a:schemeClr val="tx1"/>
                </a:solidFill>
              </a:rPr>
              <a:t>有一个酒店，我们走进去，</a:t>
            </a:r>
            <a:r>
              <a:rPr lang="en-US" altLang="zh-CN" sz="2800" u="none" smtClean="0">
                <a:solidFill>
                  <a:schemeClr val="tx1"/>
                </a:solidFill>
              </a:rPr>
              <a:t>……</a:t>
            </a:r>
            <a:r>
              <a:rPr lang="zh-CN" altLang="zh-CN" sz="2800" u="none" smtClean="0">
                <a:solidFill>
                  <a:schemeClr val="tx1"/>
                </a:solidFill>
              </a:rPr>
              <a:t>一</a:t>
            </a:r>
            <a:r>
              <a:rPr lang="zh-CN" altLang="zh-CN" sz="2800" u="none">
                <a:solidFill>
                  <a:schemeClr val="tx1"/>
                </a:solidFill>
              </a:rPr>
              <a:t>棵木香，爬在架上，把院子遮得严严的。密匝匝的细碎的绿叶，数不清的半开的白花和饱涨的花骨朵，都被雨水淋得湿透了。我们走不了，就这样一直坐到午后。</a:t>
            </a:r>
            <a:endParaRPr lang="zh-CN" altLang="en-US" sz="2800" u="none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5013176"/>
            <a:ext cx="82804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4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段环境描写很有意境。外面是大雨，院子里是淋湿的绿叶、白花，这样一种氛围，两个人静静地坐着，给人以宁静、闲适、恬淡之感。</a:t>
            </a:r>
            <a:endParaRPr lang="zh-CN" altLang="en-US" sz="2400" u="none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554"/>
            <a:ext cx="2627784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集一集（四）：</a:t>
            </a:r>
            <a:endParaRPr lang="zh-CN" altLang="en-US" sz="2800" u="none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468313" y="1481138"/>
            <a:ext cx="8318500" cy="452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none">
                <a:solidFill>
                  <a:srgbClr val="000099"/>
                </a:solidFill>
                <a:latin typeface="Calibri" pitchFamily="34" charset="0"/>
                <a:ea typeface="楷体" pitchFamily="49" charset="-122"/>
              </a:rPr>
              <a:t>（一）教材简析</a:t>
            </a:r>
            <a:endParaRPr lang="zh-CN" altLang="en-US" sz="3600" u="none">
              <a:solidFill>
                <a:srgbClr val="000099"/>
              </a:solidFill>
              <a:latin typeface="Calibri" pitchFamily="34" charset="0"/>
              <a:ea typeface="楷体" pitchFamily="49" charset="-122"/>
            </a:endParaRPr>
          </a:p>
          <a:p>
            <a:r>
              <a:rPr lang="zh-CN" altLang="en-US" sz="3200" u="none">
                <a:solidFill>
                  <a:srgbClr val="000099"/>
                </a:solidFill>
                <a:latin typeface="Calibri" pitchFamily="34" charset="0"/>
                <a:ea typeface="楷体" pitchFamily="49" charset="-122"/>
              </a:rPr>
              <a:t>        </a:t>
            </a:r>
            <a:r>
              <a:rPr lang="zh-CN" altLang="en-US" sz="2800" u="none">
                <a:solidFill>
                  <a:schemeClr val="tx1"/>
                </a:solidFill>
                <a:latin typeface="Calibri" pitchFamily="34" charset="0"/>
                <a:ea typeface="楷体" pitchFamily="49" charset="-122"/>
              </a:rPr>
              <a:t>这篇课文选自人教版语文八年级上册第四单元。这个单元学习的散文类型多样，或写人记事，或托物言志，或阐发哲理，或写景抒情，展示了丰富多彩的自然现象和社会生活，表达出独特的情感体验和深刻的人生感悟。阅读这些散文，领会作品的情思，可以培养审美情趣，丰富精神世界。</a:t>
            </a:r>
          </a:p>
          <a:p>
            <a:r>
              <a:rPr lang="zh-CN" altLang="en-US" sz="2800" u="none">
                <a:solidFill>
                  <a:schemeClr val="tx1"/>
                </a:solidFill>
                <a:latin typeface="Calibri" pitchFamily="34" charset="0"/>
                <a:ea typeface="楷体" pitchFamily="49" charset="-122"/>
              </a:rPr>
              <a:t>         学习这个单元，要反复品味、欣赏语言，体会、理解作者对生活的感受和思考，并了解不同类型散文的特点。</a:t>
            </a:r>
          </a:p>
        </p:txBody>
      </p:sp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658813" y="544513"/>
            <a:ext cx="31162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u="none">
                <a:solidFill>
                  <a:srgbClr val="CC0000"/>
                </a:solidFill>
                <a:latin typeface="Calibri" pitchFamily="34" charset="0"/>
                <a:ea typeface="楷体" pitchFamily="49" charset="-122"/>
              </a:rPr>
              <a:t>一、说教材</a:t>
            </a:r>
          </a:p>
        </p:txBody>
      </p:sp>
    </p:spTree>
  </p:cSld>
  <p:clrMapOvr>
    <a:masterClrMapping/>
  </p:clrMapOvr>
  <p:transition spd="med">
    <p:checker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4" descr="5d03b1cf0f5fde0af9dc61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4975" y="116632"/>
            <a:ext cx="5472131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09" name="Text Box 3"/>
          <p:cNvSpPr txBox="1">
            <a:spLocks noChangeArrowheads="1"/>
          </p:cNvSpPr>
          <p:nvPr/>
        </p:nvSpPr>
        <p:spPr bwMode="auto">
          <a:xfrm>
            <a:off x="0" y="533400"/>
            <a:ext cx="9144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u="none">
                <a:solidFill>
                  <a:schemeClr val="tx1"/>
                </a:solidFill>
                <a:latin typeface="Times New Roman" pitchFamily="18" charset="0"/>
              </a:rPr>
              <a:t>        </a:t>
            </a:r>
            <a:endParaRPr lang="zh-CN" altLang="en-US" sz="4800" u="none">
              <a:solidFill>
                <a:srgbClr val="0080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52809" y="1556792"/>
            <a:ext cx="3167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</a:rPr>
              <a:t>【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  <a:sym typeface="宋体" pitchFamily="2" charset="-122"/>
              </a:rPr>
              <a:t>设计意图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</a:rPr>
              <a:t>】</a:t>
            </a:r>
            <a:endParaRPr lang="zh-CN" altLang="en-US" sz="2800" u="none">
              <a:solidFill>
                <a:srgbClr val="000099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7" name="文本框 16387"/>
          <p:cNvSpPr txBox="1">
            <a:spLocks noChangeArrowheads="1"/>
          </p:cNvSpPr>
          <p:nvPr/>
        </p:nvSpPr>
        <p:spPr bwMode="auto">
          <a:xfrm>
            <a:off x="467544" y="2852936"/>
            <a:ext cx="5304531" cy="341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作者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离开昆明</a:t>
            </a:r>
            <a:r>
              <a:rPr lang="en-US" altLang="zh-CN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40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载，回忆起昆明的雨，满满的都是对雨美好的记忆。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此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环节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通过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集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美活动，引导学生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用一双善于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发现美的眼睛，去探究文中提及的景、人、事，体会真挚动人的情感美，平淡、雅致的语言美。</a:t>
            </a:r>
            <a:endParaRPr lang="zh-CN" altLang="en-US" sz="2800" u="none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6" name="文本框 99"/>
          <p:cNvSpPr txBox="1"/>
          <p:nvPr/>
        </p:nvSpPr>
        <p:spPr>
          <a:xfrm>
            <a:off x="2555776" y="2577098"/>
            <a:ext cx="4392488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u="none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sym typeface="+mn-ea"/>
              </a:rPr>
              <a:t>我</a:t>
            </a:r>
            <a:r>
              <a:rPr lang="zh-CN" altLang="en-US" sz="4000" u="non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sym typeface="+mn-ea"/>
              </a:rPr>
              <a:t>想念昆明的雨</a:t>
            </a:r>
            <a:r>
              <a:rPr lang="zh-CN" altLang="en-US" sz="4000" u="none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sym typeface="+mn-ea"/>
              </a:rPr>
              <a:t>。</a:t>
            </a:r>
            <a:endParaRPr lang="zh-CN" altLang="zh-CN" sz="4000" u="none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21508" name="文本框 1"/>
          <p:cNvSpPr txBox="1">
            <a:spLocks noChangeArrowheads="1"/>
          </p:cNvSpPr>
          <p:nvPr/>
        </p:nvSpPr>
        <p:spPr bwMode="auto">
          <a:xfrm>
            <a:off x="881063" y="2618680"/>
            <a:ext cx="18907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段：</a:t>
            </a:r>
            <a:endParaRPr lang="zh-CN" altLang="en-US" sz="2800" u="none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899592" y="3986832"/>
            <a:ext cx="201622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段：</a:t>
            </a:r>
            <a:endParaRPr lang="zh-CN" altLang="en-US" sz="2800" u="none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2627784" y="3945250"/>
            <a:ext cx="4392488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u="none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sym typeface="+mn-ea"/>
              </a:rPr>
              <a:t>我</a:t>
            </a:r>
            <a:r>
              <a:rPr lang="zh-CN" altLang="en-US" sz="4000" u="non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sym typeface="+mn-ea"/>
              </a:rPr>
              <a:t>想念昆明的雨</a:t>
            </a:r>
            <a:r>
              <a:rPr lang="zh-CN" altLang="en-US" sz="4000" u="none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sym typeface="+mn-ea"/>
              </a:rPr>
              <a:t>。</a:t>
            </a:r>
            <a:endParaRPr lang="zh-CN" altLang="zh-CN" sz="4000" u="none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8" name="文本框 99"/>
          <p:cNvSpPr txBox="1"/>
          <p:nvPr/>
        </p:nvSpPr>
        <p:spPr>
          <a:xfrm>
            <a:off x="2447764" y="1280954"/>
            <a:ext cx="3852428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u="none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sym typeface="+mn-ea"/>
              </a:rPr>
              <a:t>《</a:t>
            </a:r>
            <a:r>
              <a:rPr lang="zh-CN" altLang="en-US" sz="4000" u="none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sym typeface="+mn-ea"/>
              </a:rPr>
              <a:t>昆明的雨</a:t>
            </a:r>
            <a:r>
              <a:rPr lang="en-US" altLang="zh-CN" sz="4000" u="none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sym typeface="+mn-ea"/>
              </a:rPr>
              <a:t>》</a:t>
            </a:r>
            <a:endParaRPr lang="zh-CN" altLang="zh-CN" sz="4000" u="none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899592" y="1322536"/>
            <a:ext cx="172819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u="none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标 题：</a:t>
            </a:r>
            <a:endParaRPr lang="zh-CN" altLang="en-US" sz="2800" u="none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554"/>
            <a:ext cx="176368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议一</a:t>
            </a:r>
            <a:r>
              <a:rPr lang="zh-CN" altLang="en-US" sz="2800" u="none">
                <a:latin typeface="隶书" pitchFamily="49" charset="-122"/>
                <a:ea typeface="隶书" pitchFamily="49" charset="-122"/>
              </a:rPr>
              <a:t>议</a:t>
            </a:r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：</a:t>
            </a:r>
            <a:endParaRPr lang="zh-CN" altLang="en-US" sz="2800" u="none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1" name="Picture 4" descr="5d03b1cf0f5fde0af9dc61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6" y="44624"/>
            <a:ext cx="3240360" cy="243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99"/>
          <p:cNvSpPr txBox="1"/>
          <p:nvPr/>
        </p:nvSpPr>
        <p:spPr>
          <a:xfrm>
            <a:off x="899592" y="5283205"/>
            <a:ext cx="7772400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u="none" noProof="1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zh-CN" sz="2800" u="none" noProof="1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+mn-ea"/>
              </a:rPr>
              <a:t>汪曾祺先生写的仅仅是雨吗？让他四十年念念不忘的也仅仅是雨吗？</a:t>
            </a:r>
            <a:endParaRPr lang="zh-CN" altLang="zh-CN" sz="2800" u="none" noProof="1">
              <a:solidFill>
                <a:srgbClr val="0000CC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9758065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7" grpId="0"/>
      <p:bldP spid="8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矩形 1"/>
          <p:cNvSpPr>
            <a:spLocks noChangeArrowheads="1"/>
          </p:cNvSpPr>
          <p:nvPr/>
        </p:nvSpPr>
        <p:spPr bwMode="auto">
          <a:xfrm>
            <a:off x="293812" y="2155825"/>
            <a:ext cx="5853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 algn="ctr" eaLnBrk="0" hangingPunct="0"/>
            <a:r>
              <a:rPr lang="zh-CN" altLang="en-US" sz="32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门头倒挂着的肥大的仙人掌</a:t>
            </a:r>
          </a:p>
        </p:txBody>
      </p:sp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584200" y="569913"/>
            <a:ext cx="6107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与“雨”有关联的景物、人、事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91880" y="4574580"/>
            <a:ext cx="43211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/>
            <a:r>
              <a:rPr lang="zh-CN" altLang="en-US" sz="32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送缅桂花的房东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15717" y="3708896"/>
            <a:ext cx="368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卖杨梅的苗族女孩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9512" y="5366667"/>
            <a:ext cx="596582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/>
            <a:r>
              <a:rPr lang="zh-CN" altLang="en-US" sz="32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莲花池边酒店里与友人小酌</a:t>
            </a: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2034" y="4256404"/>
            <a:ext cx="1663700" cy="15335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28799" y="1339850"/>
            <a:ext cx="26035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为宁坤作画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17687" y="2918395"/>
            <a:ext cx="42656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好吃和不太好吃的菌子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17649" y="3708896"/>
            <a:ext cx="28987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/>
            <a:r>
              <a:rPr lang="zh-CN" altLang="en-US" sz="32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火炭般的杨梅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11299" y="4574580"/>
            <a:ext cx="330835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/>
            <a:r>
              <a:rPr lang="zh-CN" altLang="en-US" sz="3200" u="none">
                <a:solidFill>
                  <a:srgbClr val="0000CC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带雨珠的缅桂花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156176" y="2327175"/>
            <a:ext cx="2943900" cy="1461865"/>
            <a:chOff x="35496" y="269219"/>
            <a:chExt cx="5147189" cy="3372673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496" y="269219"/>
              <a:ext cx="5147189" cy="27344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"/>
            <p:cNvSpPr txBox="1">
              <a:spLocks noChangeArrowheads="1"/>
            </p:cNvSpPr>
            <p:nvPr/>
          </p:nvSpPr>
          <p:spPr bwMode="auto">
            <a:xfrm>
              <a:off x="1690492" y="3003940"/>
              <a:ext cx="2003492" cy="637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干巴菌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040106" y="44624"/>
            <a:ext cx="9963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/>
              <a:t>形散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3" grpId="0"/>
      <p:bldP spid="4" grpId="0"/>
      <p:bldP spid="5" grpId="0"/>
      <p:bldP spid="7" grpId="0"/>
      <p:bldP spid="8" grpId="0"/>
      <p:bldP spid="9" grpId="0"/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文本框 99"/>
          <p:cNvSpPr txBox="1">
            <a:spLocks noChangeArrowheads="1"/>
          </p:cNvSpPr>
          <p:nvPr/>
        </p:nvSpPr>
        <p:spPr bwMode="auto">
          <a:xfrm>
            <a:off x="611560" y="3287016"/>
            <a:ext cx="7920880" cy="2878288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280988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u="none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1939年</a:t>
            </a:r>
            <a:r>
              <a:rPr lang="zh-CN" altLang="zh-CN" sz="2800" u="none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开始，汪曾祺在西南联大中文系学习，在这里生活学习了七年，他走遍了昆明的大街小巷、遇到了终身难忘的良师益友，</a:t>
            </a:r>
            <a:r>
              <a:rPr lang="zh-CN" altLang="en-US" sz="2800" u="none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开始了文学创作之路。对于作者来说，昆明无异于他的第二故乡。</a:t>
            </a:r>
            <a:r>
              <a:rPr lang="zh-CN" altLang="zh-CN" sz="2800" u="none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四十多年后，汪曾祺还对这个地方念念不忘，于1984年写下了这篇散文《昆明的雨》。</a:t>
            </a:r>
            <a:endParaRPr lang="zh-CN" altLang="en-US" sz="2800" u="none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32104" y="58688"/>
            <a:ext cx="1676400" cy="236220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内容占位符 2"/>
          <p:cNvSpPr>
            <a:spLocks noGrp="1" noChangeArrowheads="1"/>
          </p:cNvSpPr>
          <p:nvPr>
            <p:ph idx="1"/>
          </p:nvPr>
        </p:nvSpPr>
        <p:spPr>
          <a:xfrm>
            <a:off x="601216" y="980728"/>
            <a:ext cx="6779096" cy="1682700"/>
          </a:xfrm>
        </p:spPr>
        <p:txBody>
          <a:bodyPr/>
          <a:lstStyle/>
          <a:p>
            <a:pPr marL="0" indent="0">
              <a:lnSpc>
                <a:spcPct val="110000"/>
              </a:lnSpc>
              <a:buFont typeface="Arial" pitchFamily="34" charset="0"/>
              <a:buNone/>
            </a:pP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作者想念的是昆明的民风、人情和当年在那里的生活及动乱年代里少有的宁静、恬然。</a:t>
            </a:r>
          </a:p>
        </p:txBody>
      </p:sp>
    </p:spTree>
    <p:extLst>
      <p:ext uri="{BB962C8B-B14F-4D97-AF65-F5344CB8AC3E}">
        <p14:creationId xmlns:p14="http://schemas.microsoft.com/office/powerpoint/2010/main" val="1971200684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358775" y="4551363"/>
            <a:ext cx="31670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</a:rPr>
              <a:t>【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  <a:sym typeface="宋体" pitchFamily="2" charset="-122"/>
              </a:rPr>
              <a:t>设计意图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</a:rPr>
              <a:t>】</a:t>
            </a:r>
            <a:endParaRPr lang="zh-CN" altLang="en-US" sz="2800" u="none">
              <a:solidFill>
                <a:srgbClr val="000099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1560" y="5432425"/>
            <a:ext cx="81486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en-US" sz="24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通过“议一议”的形式，解读作者</a:t>
            </a:r>
            <a:r>
              <a:rPr lang="zh-CN" altLang="en-US" sz="24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深厚的</a:t>
            </a:r>
            <a:r>
              <a:rPr lang="zh-CN" altLang="en-US" sz="24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感情，同时</a:t>
            </a:r>
            <a:r>
              <a:rPr lang="zh-CN" altLang="en-US" sz="24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，体会散文</a:t>
            </a:r>
            <a:r>
              <a:rPr lang="en-US" altLang="zh-CN" sz="24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2400" u="none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形散神聚</a:t>
            </a:r>
            <a:r>
              <a:rPr lang="en-US" altLang="zh-CN" sz="24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24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的特点。</a:t>
            </a:r>
          </a:p>
        </p:txBody>
      </p:sp>
      <p:sp>
        <p:nvSpPr>
          <p:cNvPr id="22529" name="矩形 1"/>
          <p:cNvSpPr>
            <a:spLocks noChangeArrowheads="1"/>
          </p:cNvSpPr>
          <p:nvPr/>
        </p:nvSpPr>
        <p:spPr bwMode="auto">
          <a:xfrm>
            <a:off x="468313" y="1628800"/>
            <a:ext cx="8216900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    文章信笔所至，无拘无束，看起来有些</a:t>
            </a:r>
            <a:r>
              <a:rPr lang="en-US" altLang="zh-CN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“</a:t>
            </a:r>
            <a:r>
              <a:rPr lang="zh-CN" altLang="en-US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散</a:t>
            </a:r>
            <a:r>
              <a:rPr lang="en-US" altLang="zh-CN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”</a:t>
            </a:r>
            <a:r>
              <a:rPr lang="zh-CN" altLang="en-US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，但其中贯串着</a:t>
            </a:r>
            <a:r>
              <a:rPr lang="zh-CN" altLang="en-US" sz="2400" u="none">
                <a:solidFill>
                  <a:srgbClr val="FF0000"/>
                </a:solidFill>
                <a:latin typeface="宋体" pitchFamily="2" charset="-122"/>
                <a:sym typeface="Calibri" pitchFamily="34" charset="0"/>
              </a:rPr>
              <a:t>一条情感线索</a:t>
            </a:r>
            <a:r>
              <a:rPr lang="en-US" altLang="zh-CN" sz="2400" u="none">
                <a:solidFill>
                  <a:srgbClr val="FF0000"/>
                </a:solidFill>
                <a:latin typeface="宋体" pitchFamily="2" charset="-122"/>
                <a:sym typeface="Calibri" pitchFamily="34" charset="0"/>
              </a:rPr>
              <a:t>——</a:t>
            </a:r>
            <a:r>
              <a:rPr lang="zh-CN" altLang="en-US" sz="2400" u="none">
                <a:solidFill>
                  <a:srgbClr val="FF0000"/>
                </a:solidFill>
                <a:latin typeface="宋体" pitchFamily="2" charset="-122"/>
                <a:sym typeface="Calibri" pitchFamily="34" charset="0"/>
              </a:rPr>
              <a:t>对昆明生活的喜爱与想念</a:t>
            </a:r>
            <a:r>
              <a:rPr lang="zh-CN" altLang="en-US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。作者用这样一条线索将零散的素材聚拢起来，鲜活、立体地描绘出一个</a:t>
            </a:r>
            <a:r>
              <a:rPr lang="en-US" altLang="zh-CN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“</a:t>
            </a:r>
            <a:r>
              <a:rPr lang="zh-CN" altLang="en-US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明亮的、丰满的、使人动情的</a:t>
            </a:r>
            <a:r>
              <a:rPr lang="en-US" altLang="zh-CN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”</a:t>
            </a:r>
            <a:r>
              <a:rPr lang="zh-CN" altLang="en-US" sz="2400" u="none">
                <a:solidFill>
                  <a:schemeClr val="tx1"/>
                </a:solidFill>
                <a:latin typeface="宋体" pitchFamily="2" charset="-122"/>
                <a:sym typeface="Calibri" pitchFamily="34" charset="0"/>
              </a:rPr>
              <a:t>昆明雨季。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273422"/>
            <a:ext cx="182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/>
              <a:t>神聚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4" grpId="0"/>
      <p:bldP spid="22529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58528"/>
            <a:ext cx="8352928" cy="2102520"/>
          </a:xfrm>
        </p:spPr>
        <p:txBody>
          <a:bodyPr>
            <a:normAutofit/>
          </a:bodyPr>
          <a:lstStyle/>
          <a:p>
            <a:pPr marL="0" indent="0" fontAlgn="auto">
              <a:buNone/>
            </a:pPr>
            <a:r>
              <a:rPr lang="en-US" altLang="zh-CN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作者对昆明的爱是深沉的，寄托感情的载体越小，越显得爱得醇厚，仙人掌</a:t>
            </a:r>
            <a:r>
              <a:rPr lang="zh-CN" altLang="en-US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zh-CN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各类菌子</a:t>
            </a:r>
            <a:r>
              <a:rPr lang="zh-CN" altLang="en-US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zh-CN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杨梅、缅桂花等作为承载感情的载体，都具有非凡的意义，它们共同昭示了汪老散文的“</a:t>
            </a:r>
            <a:r>
              <a:rPr lang="zh-CN" altLang="zh-CN" sz="24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凡人小事</a:t>
            </a:r>
            <a:r>
              <a:rPr lang="zh-CN" altLang="zh-CN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”之</a:t>
            </a:r>
            <a:r>
              <a:rPr lang="zh-CN" altLang="en-US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特点</a:t>
            </a:r>
            <a:r>
              <a:rPr lang="zh-CN" altLang="zh-CN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，共同彰显着</a:t>
            </a:r>
            <a:r>
              <a:rPr lang="zh-CN" altLang="en-US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汪曾祺先生</a:t>
            </a:r>
            <a:r>
              <a:rPr lang="zh-CN" altLang="zh-CN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对昆明对生活的热爱</a:t>
            </a:r>
            <a:r>
              <a:rPr lang="zh-CN" altLang="en-US" sz="2400" b="1" noProof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noProof="1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39552" y="552227"/>
            <a:ext cx="2411884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u="none" smtClean="0">
                <a:latin typeface="隶书" pitchFamily="49" charset="-122"/>
                <a:ea typeface="隶书" pitchFamily="49" charset="-122"/>
                <a:sym typeface="宋体" pitchFamily="2" charset="-122"/>
              </a:rPr>
              <a:t>结束语</a:t>
            </a:r>
            <a:r>
              <a:rPr lang="zh-CN" altLang="en-US" sz="3600" u="none">
                <a:latin typeface="隶书" pitchFamily="49" charset="-122"/>
                <a:ea typeface="隶书" pitchFamily="49" charset="-122"/>
                <a:sym typeface="宋体" pitchFamily="2" charset="-122"/>
              </a:rPr>
              <a:t>：</a:t>
            </a:r>
            <a:r>
              <a:rPr lang="zh-CN" altLang="en-US" sz="3600" u="none">
                <a:latin typeface="隶书" pitchFamily="49" charset="-122"/>
                <a:ea typeface="隶书" pitchFamily="49" charset="-122"/>
              </a:rPr>
              <a:t>   </a:t>
            </a:r>
          </a:p>
        </p:txBody>
      </p:sp>
      <p:sp>
        <p:nvSpPr>
          <p:cNvPr id="2" name="矩形 1"/>
          <p:cNvSpPr/>
          <p:nvPr/>
        </p:nvSpPr>
        <p:spPr>
          <a:xfrm>
            <a:off x="539552" y="4163596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auto" hangingPunct="0">
              <a:spcBef>
                <a:spcPct val="20000"/>
              </a:spcBef>
            </a:pPr>
            <a:r>
              <a:rPr lang="zh-CN" altLang="en-US" sz="2400" u="none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汪曾祺</a:t>
            </a:r>
            <a:r>
              <a:rPr lang="zh-CN" altLang="en-US" sz="2400" u="none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先生一生坎坷，但他</a:t>
            </a:r>
            <a:r>
              <a:rPr lang="zh-CN" altLang="en-US" sz="2400" u="none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始终能够保持平静旷达的心态，以平淡的心感受人生艰难，并且创造了积极的、乐观的、诗意的、美的文学人生。也希望同学们课下能多读读他的文章，真正体会先生浓烈如火的真情怀。</a:t>
            </a:r>
            <a:endParaRPr lang="en-US" altLang="zh-CN" sz="2400" u="none" noProof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checker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15616" y="2325067"/>
            <a:ext cx="3960440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None/>
              <a:defRPr/>
            </a:pPr>
            <a:r>
              <a:rPr lang="en-US" altLang="zh-CN" sz="40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《</a:t>
            </a:r>
            <a:r>
              <a:rPr lang="zh-CN" altLang="en-US" sz="4000" u="none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端午</a:t>
            </a:r>
            <a:r>
              <a:rPr lang="zh-CN" altLang="en-US" sz="40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的</a:t>
            </a:r>
            <a:r>
              <a:rPr lang="zh-CN" altLang="en-US" sz="4000" u="none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鸭蛋</a:t>
            </a:r>
            <a:r>
              <a:rPr lang="en-US" altLang="zh-CN" sz="40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》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None/>
              <a:defRPr/>
            </a:pPr>
            <a:r>
              <a:rPr lang="en-US" altLang="zh-CN" sz="40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《</a:t>
            </a:r>
            <a:r>
              <a:rPr lang="zh-CN" altLang="en-US" sz="40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故乡的食物</a:t>
            </a:r>
            <a:r>
              <a:rPr lang="en-US" altLang="zh-CN" sz="40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》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Tx/>
              <a:buNone/>
              <a:defRPr/>
            </a:pPr>
            <a:r>
              <a:rPr lang="en-US" altLang="zh-CN" sz="40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《</a:t>
            </a:r>
            <a:r>
              <a:rPr lang="zh-CN" altLang="en-US" sz="40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翠湖心影</a:t>
            </a:r>
            <a:r>
              <a:rPr lang="en-US" altLang="zh-CN" sz="4000" u="none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》</a:t>
            </a:r>
            <a:endParaRPr lang="en-US" altLang="zh-CN" sz="4000" u="none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grpSp>
        <p:nvGrpSpPr>
          <p:cNvPr id="33795" name="组合 1"/>
          <p:cNvGrpSpPr/>
          <p:nvPr/>
        </p:nvGrpSpPr>
        <p:grpSpPr>
          <a:xfrm>
            <a:off x="882353" y="764704"/>
            <a:ext cx="2249487" cy="584775"/>
            <a:chOff x="251073" y="195486"/>
            <a:chExt cx="2249488" cy="584714"/>
          </a:xfrm>
        </p:grpSpPr>
        <p:sp>
          <p:nvSpPr>
            <p:cNvPr id="33796" name="文本框 13"/>
            <p:cNvSpPr txBox="1">
              <a:spLocks noChangeArrowheads="1"/>
            </p:cNvSpPr>
            <p:nvPr/>
          </p:nvSpPr>
          <p:spPr bwMode="auto">
            <a:xfrm>
              <a:off x="253093" y="195486"/>
              <a:ext cx="1943462" cy="584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6000" b="1" u="sng">
                  <a:solidFill>
                    <a:srgbClr val="990099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/>
              <a:r>
                <a:rPr lang="zh-CN" altLang="en-US" sz="3200" smtClean="0">
                  <a:solidFill>
                    <a:srgbClr val="00B050"/>
                  </a:solidFill>
                  <a:latin typeface="黑体" pitchFamily="49" charset="-122"/>
                  <a:ea typeface="黑体" pitchFamily="49" charset="-122"/>
                </a:rPr>
                <a:t>推荐阅读</a:t>
              </a:r>
              <a:endParaRPr lang="zh-CN" altLang="en-US" sz="3200">
                <a:solidFill>
                  <a:srgbClr val="00B05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51073" y="770101"/>
              <a:ext cx="2016126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3798" name="Group 4"/>
            <p:cNvGrpSpPr>
              <a:grpSpLocks noChangeAspect="1"/>
            </p:cNvGrpSpPr>
            <p:nvPr/>
          </p:nvGrpSpPr>
          <p:grpSpPr>
            <a:xfrm>
              <a:off x="2051298" y="411386"/>
              <a:ext cx="449263" cy="292100"/>
              <a:chOff x="2432" y="1329"/>
              <a:chExt cx="657" cy="426"/>
            </a:xfrm>
          </p:grpSpPr>
          <p:sp>
            <p:nvSpPr>
              <p:cNvPr id="1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buFontTx/>
                  <a:buNone/>
                  <a:defRPr/>
                </a:pPr>
                <a:endParaRPr lang="zh-CN" altLang="en-US" sz="1350" b="0" u="none">
                  <a:solidFill>
                    <a:schemeClr val="tx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1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buFontTx/>
                  <a:buNone/>
                  <a:defRPr/>
                </a:pPr>
                <a:endParaRPr lang="zh-CN" altLang="en-US" sz="1350" b="0" u="none">
                  <a:solidFill>
                    <a:schemeClr val="tx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2432" y="1334"/>
                <a:ext cx="634" cy="400"/>
              </a:xfrm>
              <a:custGeom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buFontTx/>
                  <a:buNone/>
                  <a:defRPr/>
                </a:pPr>
                <a:endParaRPr lang="zh-CN" altLang="en-US" sz="1350" b="0" u="none"/>
              </a:p>
            </p:txBody>
          </p:sp>
          <p:sp>
            <p:nvSpPr>
              <p:cNvPr id="14" name="Freeform 7"/>
              <p:cNvSpPr/>
              <p:nvPr/>
            </p:nvSpPr>
            <p:spPr bwMode="auto">
              <a:xfrm>
                <a:off x="2432" y="1604"/>
                <a:ext cx="100" cy="127"/>
              </a:xfrm>
              <a:custGeom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buFontTx/>
                  <a:buNone/>
                  <a:defRPr/>
                </a:pPr>
                <a:endParaRPr lang="zh-CN" altLang="en-US" sz="1350" b="0" u="none"/>
              </a:p>
            </p:txBody>
          </p:sp>
          <p:sp>
            <p:nvSpPr>
              <p:cNvPr id="15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buFontTx/>
                  <a:buNone/>
                  <a:defRPr/>
                </a:pPr>
                <a:endParaRPr lang="zh-CN" altLang="en-US" sz="1350" b="0" u="none">
                  <a:solidFill>
                    <a:schemeClr val="tx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buFontTx/>
                  <a:buNone/>
                  <a:defRPr/>
                </a:pPr>
                <a:endParaRPr lang="zh-CN" altLang="en-US" sz="1350" b="0" u="none">
                  <a:solidFill>
                    <a:schemeClr val="tx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buFontTx/>
                  <a:buNone/>
                  <a:defRPr/>
                </a:pPr>
                <a:endParaRPr lang="zh-CN" altLang="en-US" sz="1350" b="0" u="none">
                  <a:solidFill>
                    <a:schemeClr val="tx1"/>
                  </a:solidFill>
                  <a:latin typeface="+mn-lt"/>
                  <a:ea typeface="+mn-ea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30696"/>
            <a:ext cx="1676400" cy="236220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738" y="3168352"/>
            <a:ext cx="2571750" cy="3429000"/>
          </a:xfrm>
          <a:prstGeom prst="rect">
            <a:avLst/>
          </a:prstGeom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文本框 32"/>
          <p:cNvSpPr txBox="1">
            <a:spLocks noChangeArrowheads="1"/>
          </p:cNvSpPr>
          <p:nvPr/>
        </p:nvSpPr>
        <p:spPr bwMode="auto">
          <a:xfrm>
            <a:off x="4475163" y="3783013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500">
                <a:solidFill>
                  <a:srgbClr val="FFFFFF"/>
                </a:solidFill>
              </a:rPr>
              <a:t>状元成才路</a:t>
            </a:r>
            <a:endParaRPr lang="zh-CN" altLang="zh-CN" sz="500">
              <a:solidFill>
                <a:srgbClr val="FFFFFF"/>
              </a:solidFill>
            </a:endParaRPr>
          </a:p>
        </p:txBody>
      </p:sp>
      <p:sp>
        <p:nvSpPr>
          <p:cNvPr id="34818" name="文本框 34"/>
          <p:cNvSpPr txBox="1">
            <a:spLocks noChangeArrowheads="1"/>
          </p:cNvSpPr>
          <p:nvPr/>
        </p:nvSpPr>
        <p:spPr bwMode="auto">
          <a:xfrm rot="-280097">
            <a:off x="8066088" y="248443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19" name="文本框 36"/>
          <p:cNvSpPr txBox="1">
            <a:spLocks noChangeArrowheads="1"/>
          </p:cNvSpPr>
          <p:nvPr/>
        </p:nvSpPr>
        <p:spPr bwMode="auto">
          <a:xfrm rot="-5350866">
            <a:off x="5859463" y="21717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0" name="文本框 37"/>
          <p:cNvSpPr txBox="1">
            <a:spLocks noChangeArrowheads="1"/>
          </p:cNvSpPr>
          <p:nvPr/>
        </p:nvSpPr>
        <p:spPr bwMode="auto">
          <a:xfrm rot="-4150866">
            <a:off x="5329238" y="25796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1" name="文本框 45"/>
          <p:cNvSpPr txBox="1">
            <a:spLocks noChangeArrowheads="1"/>
          </p:cNvSpPr>
          <p:nvPr/>
        </p:nvSpPr>
        <p:spPr bwMode="auto">
          <a:xfrm rot="-5350866">
            <a:off x="6421438" y="219551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2" name="文本框 46"/>
          <p:cNvSpPr txBox="1">
            <a:spLocks noChangeArrowheads="1"/>
          </p:cNvSpPr>
          <p:nvPr/>
        </p:nvSpPr>
        <p:spPr bwMode="auto">
          <a:xfrm rot="-424911">
            <a:off x="7067550" y="2427288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3" name="文本框 47"/>
          <p:cNvSpPr txBox="1">
            <a:spLocks noChangeArrowheads="1"/>
          </p:cNvSpPr>
          <p:nvPr/>
        </p:nvSpPr>
        <p:spPr bwMode="auto">
          <a:xfrm rot="-4150866">
            <a:off x="7653338" y="33543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4" name="文本框 49"/>
          <p:cNvSpPr txBox="1">
            <a:spLocks noChangeArrowheads="1"/>
          </p:cNvSpPr>
          <p:nvPr/>
        </p:nvSpPr>
        <p:spPr bwMode="auto">
          <a:xfrm rot="657351">
            <a:off x="8167688" y="203993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5" name="文本框 50"/>
          <p:cNvSpPr txBox="1">
            <a:spLocks noChangeArrowheads="1"/>
          </p:cNvSpPr>
          <p:nvPr/>
        </p:nvSpPr>
        <p:spPr bwMode="auto">
          <a:xfrm rot="1480325">
            <a:off x="7391400" y="2101850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6" name="文本框 51"/>
          <p:cNvSpPr txBox="1">
            <a:spLocks noChangeArrowheads="1"/>
          </p:cNvSpPr>
          <p:nvPr/>
        </p:nvSpPr>
        <p:spPr bwMode="auto">
          <a:xfrm rot="-5350866">
            <a:off x="8364538" y="35702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7" name="文本框 32"/>
          <p:cNvSpPr txBox="1">
            <a:spLocks noChangeArrowheads="1"/>
          </p:cNvSpPr>
          <p:nvPr/>
        </p:nvSpPr>
        <p:spPr bwMode="auto">
          <a:xfrm>
            <a:off x="3262313" y="4418013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8" name="文本框 34"/>
          <p:cNvSpPr txBox="1">
            <a:spLocks noChangeArrowheads="1"/>
          </p:cNvSpPr>
          <p:nvPr/>
        </p:nvSpPr>
        <p:spPr bwMode="auto">
          <a:xfrm rot="4149897">
            <a:off x="4464051" y="43561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29" name="文本框 36"/>
          <p:cNvSpPr txBox="1">
            <a:spLocks noChangeArrowheads="1"/>
          </p:cNvSpPr>
          <p:nvPr/>
        </p:nvSpPr>
        <p:spPr bwMode="auto">
          <a:xfrm rot="-1380000">
            <a:off x="3900488" y="2159000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0" name="文本框 37"/>
          <p:cNvSpPr txBox="1">
            <a:spLocks noChangeArrowheads="1"/>
          </p:cNvSpPr>
          <p:nvPr/>
        </p:nvSpPr>
        <p:spPr bwMode="auto">
          <a:xfrm rot="-180000">
            <a:off x="4130675" y="2911475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1" name="文本框 45"/>
          <p:cNvSpPr txBox="1">
            <a:spLocks noChangeArrowheads="1"/>
          </p:cNvSpPr>
          <p:nvPr/>
        </p:nvSpPr>
        <p:spPr bwMode="auto">
          <a:xfrm rot="-1380000">
            <a:off x="4460875" y="2181225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2" name="文本框 46"/>
          <p:cNvSpPr txBox="1">
            <a:spLocks noChangeArrowheads="1"/>
          </p:cNvSpPr>
          <p:nvPr/>
        </p:nvSpPr>
        <p:spPr bwMode="auto">
          <a:xfrm rot="-1380000">
            <a:off x="4830763" y="239553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3" name="文本框 47"/>
          <p:cNvSpPr txBox="1">
            <a:spLocks noChangeArrowheads="1"/>
          </p:cNvSpPr>
          <p:nvPr/>
        </p:nvSpPr>
        <p:spPr bwMode="auto">
          <a:xfrm rot="-180000">
            <a:off x="5064125" y="3092450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4" name="文本框 49"/>
          <p:cNvSpPr txBox="1">
            <a:spLocks noChangeArrowheads="1"/>
          </p:cNvSpPr>
          <p:nvPr/>
        </p:nvSpPr>
        <p:spPr bwMode="auto">
          <a:xfrm rot="-5350866">
            <a:off x="6310313" y="29670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5" name="文本框 50"/>
          <p:cNvSpPr txBox="1">
            <a:spLocks noChangeArrowheads="1"/>
          </p:cNvSpPr>
          <p:nvPr/>
        </p:nvSpPr>
        <p:spPr bwMode="auto">
          <a:xfrm rot="-170103">
            <a:off x="5589588" y="3448050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6" name="文本框 51"/>
          <p:cNvSpPr txBox="1">
            <a:spLocks noChangeArrowheads="1"/>
          </p:cNvSpPr>
          <p:nvPr/>
        </p:nvSpPr>
        <p:spPr bwMode="auto">
          <a:xfrm rot="-5350866">
            <a:off x="5843588" y="42894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7" name="文本框 32"/>
          <p:cNvSpPr txBox="1">
            <a:spLocks noChangeArrowheads="1"/>
          </p:cNvSpPr>
          <p:nvPr/>
        </p:nvSpPr>
        <p:spPr bwMode="auto">
          <a:xfrm rot="1209897">
            <a:off x="1136650" y="4732338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8" name="文本框 34"/>
          <p:cNvSpPr txBox="1">
            <a:spLocks noChangeArrowheads="1"/>
          </p:cNvSpPr>
          <p:nvPr/>
        </p:nvSpPr>
        <p:spPr bwMode="auto">
          <a:xfrm rot="4149897">
            <a:off x="2143126" y="43132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39" name="文本框 36"/>
          <p:cNvSpPr txBox="1">
            <a:spLocks noChangeArrowheads="1"/>
          </p:cNvSpPr>
          <p:nvPr/>
        </p:nvSpPr>
        <p:spPr bwMode="auto">
          <a:xfrm rot="-1380000">
            <a:off x="1604963" y="4086225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0" name="文本框 37"/>
          <p:cNvSpPr txBox="1">
            <a:spLocks noChangeArrowheads="1"/>
          </p:cNvSpPr>
          <p:nvPr/>
        </p:nvSpPr>
        <p:spPr bwMode="auto">
          <a:xfrm rot="1029897">
            <a:off x="2486025" y="3611563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1" name="文本框 45"/>
          <p:cNvSpPr txBox="1">
            <a:spLocks noChangeArrowheads="1"/>
          </p:cNvSpPr>
          <p:nvPr/>
        </p:nvSpPr>
        <p:spPr bwMode="auto">
          <a:xfrm rot="-1380000">
            <a:off x="3162300" y="4003675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2" name="文本框 46"/>
          <p:cNvSpPr txBox="1">
            <a:spLocks noChangeArrowheads="1"/>
          </p:cNvSpPr>
          <p:nvPr/>
        </p:nvSpPr>
        <p:spPr bwMode="auto">
          <a:xfrm rot="-170103">
            <a:off x="787400" y="2387600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3" name="文本框 47"/>
          <p:cNvSpPr txBox="1">
            <a:spLocks noChangeArrowheads="1"/>
          </p:cNvSpPr>
          <p:nvPr/>
        </p:nvSpPr>
        <p:spPr bwMode="auto">
          <a:xfrm rot="1029897">
            <a:off x="828675" y="4257675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4" name="文本框 49"/>
          <p:cNvSpPr txBox="1">
            <a:spLocks noChangeArrowheads="1"/>
          </p:cNvSpPr>
          <p:nvPr/>
        </p:nvSpPr>
        <p:spPr bwMode="auto">
          <a:xfrm rot="-170103">
            <a:off x="3009900" y="4694238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5" name="文本框 50"/>
          <p:cNvSpPr txBox="1">
            <a:spLocks noChangeArrowheads="1"/>
          </p:cNvSpPr>
          <p:nvPr/>
        </p:nvSpPr>
        <p:spPr bwMode="auto">
          <a:xfrm rot="-170103">
            <a:off x="4157663" y="402748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6" name="文本框 51"/>
          <p:cNvSpPr txBox="1">
            <a:spLocks noChangeArrowheads="1"/>
          </p:cNvSpPr>
          <p:nvPr/>
        </p:nvSpPr>
        <p:spPr bwMode="auto">
          <a:xfrm rot="-170103">
            <a:off x="4324350" y="4786313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7" name="文本框 32"/>
          <p:cNvSpPr txBox="1">
            <a:spLocks noChangeArrowheads="1"/>
          </p:cNvSpPr>
          <p:nvPr/>
        </p:nvSpPr>
        <p:spPr bwMode="auto">
          <a:xfrm rot="-5070842">
            <a:off x="320676" y="28971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8" name="文本框 34"/>
          <p:cNvSpPr txBox="1">
            <a:spLocks noChangeArrowheads="1"/>
          </p:cNvSpPr>
          <p:nvPr/>
        </p:nvSpPr>
        <p:spPr bwMode="auto">
          <a:xfrm rot="4149897">
            <a:off x="1339851" y="30162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49" name="文本框 36"/>
          <p:cNvSpPr txBox="1">
            <a:spLocks noChangeArrowheads="1"/>
          </p:cNvSpPr>
          <p:nvPr/>
        </p:nvSpPr>
        <p:spPr bwMode="auto">
          <a:xfrm rot="-170103">
            <a:off x="322263" y="2193925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0" name="文本框 37"/>
          <p:cNvSpPr txBox="1">
            <a:spLocks noChangeArrowheads="1"/>
          </p:cNvSpPr>
          <p:nvPr/>
        </p:nvSpPr>
        <p:spPr bwMode="auto">
          <a:xfrm rot="1029897">
            <a:off x="1338263" y="254158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1" name="文本框 45"/>
          <p:cNvSpPr txBox="1">
            <a:spLocks noChangeArrowheads="1"/>
          </p:cNvSpPr>
          <p:nvPr/>
        </p:nvSpPr>
        <p:spPr bwMode="auto">
          <a:xfrm rot="-1380000">
            <a:off x="2117725" y="2003425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2" name="文本框 46"/>
          <p:cNvSpPr txBox="1">
            <a:spLocks noChangeArrowheads="1"/>
          </p:cNvSpPr>
          <p:nvPr/>
        </p:nvSpPr>
        <p:spPr bwMode="auto">
          <a:xfrm rot="-1380000">
            <a:off x="2687638" y="217328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3" name="文本框 47"/>
          <p:cNvSpPr txBox="1">
            <a:spLocks noChangeArrowheads="1"/>
          </p:cNvSpPr>
          <p:nvPr/>
        </p:nvSpPr>
        <p:spPr bwMode="auto">
          <a:xfrm rot="-180000">
            <a:off x="2416175" y="2736850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4" name="文本框 49"/>
          <p:cNvSpPr txBox="1">
            <a:spLocks noChangeArrowheads="1"/>
          </p:cNvSpPr>
          <p:nvPr/>
        </p:nvSpPr>
        <p:spPr bwMode="auto">
          <a:xfrm rot="-1380000">
            <a:off x="3276600" y="2395538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5" name="文本框 50"/>
          <p:cNvSpPr txBox="1">
            <a:spLocks noChangeArrowheads="1"/>
          </p:cNvSpPr>
          <p:nvPr/>
        </p:nvSpPr>
        <p:spPr bwMode="auto">
          <a:xfrm rot="-1380000">
            <a:off x="2849563" y="2976563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6" name="文本框 51"/>
          <p:cNvSpPr txBox="1">
            <a:spLocks noChangeArrowheads="1"/>
          </p:cNvSpPr>
          <p:nvPr/>
        </p:nvSpPr>
        <p:spPr bwMode="auto">
          <a:xfrm rot="-1380000">
            <a:off x="3484563" y="311308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7" name="文本框 32"/>
          <p:cNvSpPr txBox="1">
            <a:spLocks noChangeArrowheads="1"/>
          </p:cNvSpPr>
          <p:nvPr/>
        </p:nvSpPr>
        <p:spPr bwMode="auto">
          <a:xfrm rot="1209897">
            <a:off x="5114925" y="4395788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8" name="文本框 36"/>
          <p:cNvSpPr txBox="1">
            <a:spLocks noChangeArrowheads="1"/>
          </p:cNvSpPr>
          <p:nvPr/>
        </p:nvSpPr>
        <p:spPr bwMode="auto">
          <a:xfrm rot="368503">
            <a:off x="5773738" y="371633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59" name="文本框 37"/>
          <p:cNvSpPr txBox="1">
            <a:spLocks noChangeArrowheads="1"/>
          </p:cNvSpPr>
          <p:nvPr/>
        </p:nvSpPr>
        <p:spPr bwMode="auto">
          <a:xfrm rot="829244">
            <a:off x="5284788" y="4830763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0" name="文本框 46"/>
          <p:cNvSpPr txBox="1">
            <a:spLocks noChangeArrowheads="1"/>
          </p:cNvSpPr>
          <p:nvPr/>
        </p:nvSpPr>
        <p:spPr bwMode="auto">
          <a:xfrm rot="2702238">
            <a:off x="7567613" y="39195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1" name="文本框 47"/>
          <p:cNvSpPr txBox="1">
            <a:spLocks noChangeArrowheads="1"/>
          </p:cNvSpPr>
          <p:nvPr/>
        </p:nvSpPr>
        <p:spPr bwMode="auto">
          <a:xfrm rot="-3456638">
            <a:off x="6742113" y="425926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2" name="文本框 49"/>
          <p:cNvSpPr txBox="1">
            <a:spLocks noChangeArrowheads="1"/>
          </p:cNvSpPr>
          <p:nvPr/>
        </p:nvSpPr>
        <p:spPr bwMode="auto">
          <a:xfrm rot="-3180423">
            <a:off x="8107363" y="41227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3" name="文本框 50"/>
          <p:cNvSpPr txBox="1">
            <a:spLocks noChangeArrowheads="1"/>
          </p:cNvSpPr>
          <p:nvPr/>
        </p:nvSpPr>
        <p:spPr bwMode="auto">
          <a:xfrm rot="-3640556">
            <a:off x="7237413" y="44465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4" name="文本框 51"/>
          <p:cNvSpPr txBox="1">
            <a:spLocks noChangeArrowheads="1"/>
          </p:cNvSpPr>
          <p:nvPr/>
        </p:nvSpPr>
        <p:spPr bwMode="auto">
          <a:xfrm rot="1549510">
            <a:off x="8029575" y="3259138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5" name="文本框 32"/>
          <p:cNvSpPr txBox="1">
            <a:spLocks noChangeArrowheads="1"/>
          </p:cNvSpPr>
          <p:nvPr/>
        </p:nvSpPr>
        <p:spPr bwMode="auto">
          <a:xfrm rot="4190103">
            <a:off x="4287838" y="336391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6" name="文本框 34"/>
          <p:cNvSpPr txBox="1">
            <a:spLocks noChangeArrowheads="1"/>
          </p:cNvSpPr>
          <p:nvPr/>
        </p:nvSpPr>
        <p:spPr bwMode="auto">
          <a:xfrm rot="8340000">
            <a:off x="4922838" y="399573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7" name="文本框 36"/>
          <p:cNvSpPr txBox="1">
            <a:spLocks noChangeArrowheads="1"/>
          </p:cNvSpPr>
          <p:nvPr/>
        </p:nvSpPr>
        <p:spPr bwMode="auto">
          <a:xfrm rot="-1160763">
            <a:off x="5773738" y="2608263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8" name="文本框 37"/>
          <p:cNvSpPr txBox="1">
            <a:spLocks noChangeArrowheads="1"/>
          </p:cNvSpPr>
          <p:nvPr/>
        </p:nvSpPr>
        <p:spPr bwMode="auto">
          <a:xfrm rot="39237">
            <a:off x="5649913" y="3130550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69" name="文本框 45"/>
          <p:cNvSpPr txBox="1">
            <a:spLocks noChangeArrowheads="1"/>
          </p:cNvSpPr>
          <p:nvPr/>
        </p:nvSpPr>
        <p:spPr bwMode="auto">
          <a:xfrm rot="-1160763">
            <a:off x="6334125" y="2630488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0" name="文本框 46"/>
          <p:cNvSpPr txBox="1">
            <a:spLocks noChangeArrowheads="1"/>
          </p:cNvSpPr>
          <p:nvPr/>
        </p:nvSpPr>
        <p:spPr bwMode="auto">
          <a:xfrm rot="-1160763">
            <a:off x="6704013" y="2844800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1" name="文本框 47"/>
          <p:cNvSpPr txBox="1">
            <a:spLocks noChangeArrowheads="1"/>
          </p:cNvSpPr>
          <p:nvPr/>
        </p:nvSpPr>
        <p:spPr bwMode="auto">
          <a:xfrm rot="39237">
            <a:off x="7185025" y="3314700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2" name="文本框 49"/>
          <p:cNvSpPr txBox="1">
            <a:spLocks noChangeArrowheads="1"/>
          </p:cNvSpPr>
          <p:nvPr/>
        </p:nvSpPr>
        <p:spPr bwMode="auto">
          <a:xfrm rot="-1160763">
            <a:off x="8021638" y="2924175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3" name="文本框 50"/>
          <p:cNvSpPr txBox="1">
            <a:spLocks noChangeArrowheads="1"/>
          </p:cNvSpPr>
          <p:nvPr/>
        </p:nvSpPr>
        <p:spPr bwMode="auto">
          <a:xfrm rot="-1160763">
            <a:off x="7488238" y="2790825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4" name="文本框 51"/>
          <p:cNvSpPr txBox="1">
            <a:spLocks noChangeArrowheads="1"/>
          </p:cNvSpPr>
          <p:nvPr/>
        </p:nvSpPr>
        <p:spPr bwMode="auto">
          <a:xfrm rot="-1160763">
            <a:off x="7964488" y="3651250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5" name="文本框 32"/>
          <p:cNvSpPr txBox="1">
            <a:spLocks noChangeArrowheads="1"/>
          </p:cNvSpPr>
          <p:nvPr/>
        </p:nvSpPr>
        <p:spPr bwMode="auto">
          <a:xfrm rot="4190103">
            <a:off x="2763838" y="419576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6" name="文本框 34"/>
          <p:cNvSpPr txBox="1">
            <a:spLocks noChangeArrowheads="1"/>
          </p:cNvSpPr>
          <p:nvPr/>
        </p:nvSpPr>
        <p:spPr bwMode="auto">
          <a:xfrm rot="8340000">
            <a:off x="3924300" y="3673475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7" name="文本框 36"/>
          <p:cNvSpPr txBox="1">
            <a:spLocks noChangeArrowheads="1"/>
          </p:cNvSpPr>
          <p:nvPr/>
        </p:nvSpPr>
        <p:spPr bwMode="auto">
          <a:xfrm rot="2810103">
            <a:off x="3811588" y="25908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8" name="文本框 37"/>
          <p:cNvSpPr txBox="1">
            <a:spLocks noChangeArrowheads="1"/>
          </p:cNvSpPr>
          <p:nvPr/>
        </p:nvSpPr>
        <p:spPr bwMode="auto">
          <a:xfrm rot="4010103">
            <a:off x="3811588" y="31337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79" name="文本框 45"/>
          <p:cNvSpPr txBox="1">
            <a:spLocks noChangeArrowheads="1"/>
          </p:cNvSpPr>
          <p:nvPr/>
        </p:nvSpPr>
        <p:spPr bwMode="auto">
          <a:xfrm rot="2810103">
            <a:off x="4373563" y="261461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0" name="文本框 46"/>
          <p:cNvSpPr txBox="1">
            <a:spLocks noChangeArrowheads="1"/>
          </p:cNvSpPr>
          <p:nvPr/>
        </p:nvSpPr>
        <p:spPr bwMode="auto">
          <a:xfrm rot="2810103">
            <a:off x="4741863" y="28273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1" name="文本框 47"/>
          <p:cNvSpPr txBox="1">
            <a:spLocks noChangeArrowheads="1"/>
          </p:cNvSpPr>
          <p:nvPr/>
        </p:nvSpPr>
        <p:spPr bwMode="auto">
          <a:xfrm rot="4010103">
            <a:off x="4741863" y="337026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2" name="文本框 49"/>
          <p:cNvSpPr txBox="1">
            <a:spLocks noChangeArrowheads="1"/>
          </p:cNvSpPr>
          <p:nvPr/>
        </p:nvSpPr>
        <p:spPr bwMode="auto">
          <a:xfrm rot="-1160763">
            <a:off x="6224588" y="3402013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3" name="文本框 50"/>
          <p:cNvSpPr txBox="1">
            <a:spLocks noChangeArrowheads="1"/>
          </p:cNvSpPr>
          <p:nvPr/>
        </p:nvSpPr>
        <p:spPr bwMode="auto">
          <a:xfrm rot="4020000">
            <a:off x="5218113" y="34877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4" name="文本框 51"/>
          <p:cNvSpPr txBox="1">
            <a:spLocks noChangeArrowheads="1"/>
          </p:cNvSpPr>
          <p:nvPr/>
        </p:nvSpPr>
        <p:spPr bwMode="auto">
          <a:xfrm rot="-1160763">
            <a:off x="5599113" y="4076700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5" name="文本框 32"/>
          <p:cNvSpPr txBox="1">
            <a:spLocks noChangeArrowheads="1"/>
          </p:cNvSpPr>
          <p:nvPr/>
        </p:nvSpPr>
        <p:spPr bwMode="auto">
          <a:xfrm rot="5400000">
            <a:off x="1139826" y="40846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6" name="文本框 34"/>
          <p:cNvSpPr txBox="1">
            <a:spLocks noChangeArrowheads="1"/>
          </p:cNvSpPr>
          <p:nvPr/>
        </p:nvSpPr>
        <p:spPr bwMode="auto">
          <a:xfrm rot="8340000">
            <a:off x="1881188" y="4410075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7" name="文本框 36"/>
          <p:cNvSpPr txBox="1">
            <a:spLocks noChangeArrowheads="1"/>
          </p:cNvSpPr>
          <p:nvPr/>
        </p:nvSpPr>
        <p:spPr bwMode="auto">
          <a:xfrm rot="2810103">
            <a:off x="1862138" y="35893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8" name="文本框 37"/>
          <p:cNvSpPr txBox="1">
            <a:spLocks noChangeArrowheads="1"/>
          </p:cNvSpPr>
          <p:nvPr/>
        </p:nvSpPr>
        <p:spPr bwMode="auto">
          <a:xfrm rot="5220000">
            <a:off x="2297113" y="387191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89" name="文本框 45"/>
          <p:cNvSpPr txBox="1">
            <a:spLocks noChangeArrowheads="1"/>
          </p:cNvSpPr>
          <p:nvPr/>
        </p:nvSpPr>
        <p:spPr bwMode="auto">
          <a:xfrm rot="2810103">
            <a:off x="2808288" y="36020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0" name="文本框 46"/>
          <p:cNvSpPr txBox="1">
            <a:spLocks noChangeArrowheads="1"/>
          </p:cNvSpPr>
          <p:nvPr/>
        </p:nvSpPr>
        <p:spPr bwMode="auto">
          <a:xfrm rot="4020000">
            <a:off x="700088" y="28209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1" name="文本框 47"/>
          <p:cNvSpPr txBox="1">
            <a:spLocks noChangeArrowheads="1"/>
          </p:cNvSpPr>
          <p:nvPr/>
        </p:nvSpPr>
        <p:spPr bwMode="auto">
          <a:xfrm rot="5220000">
            <a:off x="700088" y="3752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2" name="文本框 49"/>
          <p:cNvSpPr txBox="1">
            <a:spLocks noChangeArrowheads="1"/>
          </p:cNvSpPr>
          <p:nvPr/>
        </p:nvSpPr>
        <p:spPr bwMode="auto">
          <a:xfrm rot="4020000">
            <a:off x="2462213" y="459581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3" name="文本框 50"/>
          <p:cNvSpPr txBox="1">
            <a:spLocks noChangeArrowheads="1"/>
          </p:cNvSpPr>
          <p:nvPr/>
        </p:nvSpPr>
        <p:spPr bwMode="auto">
          <a:xfrm rot="4020000">
            <a:off x="3700463" y="42227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4" name="文本框 51"/>
          <p:cNvSpPr txBox="1">
            <a:spLocks noChangeArrowheads="1"/>
          </p:cNvSpPr>
          <p:nvPr/>
        </p:nvSpPr>
        <p:spPr bwMode="auto">
          <a:xfrm rot="4020000">
            <a:off x="4070351" y="443706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5" name="文本框 32"/>
          <p:cNvSpPr txBox="1">
            <a:spLocks noChangeArrowheads="1"/>
          </p:cNvSpPr>
          <p:nvPr/>
        </p:nvSpPr>
        <p:spPr bwMode="auto">
          <a:xfrm rot="-880739">
            <a:off x="514350" y="3371850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6" name="文本框 34"/>
          <p:cNvSpPr txBox="1">
            <a:spLocks noChangeArrowheads="1"/>
          </p:cNvSpPr>
          <p:nvPr/>
        </p:nvSpPr>
        <p:spPr bwMode="auto">
          <a:xfrm rot="8340000">
            <a:off x="1254125" y="3449638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7" name="文本框 36"/>
          <p:cNvSpPr txBox="1">
            <a:spLocks noChangeArrowheads="1"/>
          </p:cNvSpPr>
          <p:nvPr/>
        </p:nvSpPr>
        <p:spPr bwMode="auto">
          <a:xfrm rot="4020000">
            <a:off x="1668463" y="236696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8" name="文本框 37"/>
          <p:cNvSpPr txBox="1">
            <a:spLocks noChangeArrowheads="1"/>
          </p:cNvSpPr>
          <p:nvPr/>
        </p:nvSpPr>
        <p:spPr bwMode="auto">
          <a:xfrm rot="5220000">
            <a:off x="1668463" y="29098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899" name="文本框 45"/>
          <p:cNvSpPr txBox="1">
            <a:spLocks noChangeArrowheads="1"/>
          </p:cNvSpPr>
          <p:nvPr/>
        </p:nvSpPr>
        <p:spPr bwMode="auto">
          <a:xfrm rot="2810103">
            <a:off x="2228851" y="23891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0" name="文本框 46"/>
          <p:cNvSpPr txBox="1">
            <a:spLocks noChangeArrowheads="1"/>
          </p:cNvSpPr>
          <p:nvPr/>
        </p:nvSpPr>
        <p:spPr bwMode="auto">
          <a:xfrm rot="2810103">
            <a:off x="2598738" y="26035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1" name="文本框 47"/>
          <p:cNvSpPr txBox="1">
            <a:spLocks noChangeArrowheads="1"/>
          </p:cNvSpPr>
          <p:nvPr/>
        </p:nvSpPr>
        <p:spPr bwMode="auto">
          <a:xfrm rot="4010103">
            <a:off x="2328863" y="31702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2" name="文本框 49"/>
          <p:cNvSpPr txBox="1">
            <a:spLocks noChangeArrowheads="1"/>
          </p:cNvSpPr>
          <p:nvPr/>
        </p:nvSpPr>
        <p:spPr bwMode="auto">
          <a:xfrm rot="2810103">
            <a:off x="3186113" y="282733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3" name="文本框 50"/>
          <p:cNvSpPr txBox="1">
            <a:spLocks noChangeArrowheads="1"/>
          </p:cNvSpPr>
          <p:nvPr/>
        </p:nvSpPr>
        <p:spPr bwMode="auto">
          <a:xfrm rot="2810103">
            <a:off x="3073401" y="326231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4" name="文本框 51"/>
          <p:cNvSpPr txBox="1">
            <a:spLocks noChangeArrowheads="1"/>
          </p:cNvSpPr>
          <p:nvPr/>
        </p:nvSpPr>
        <p:spPr bwMode="auto">
          <a:xfrm rot="2810103">
            <a:off x="3443288" y="34766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5" name="文本框 32"/>
          <p:cNvSpPr txBox="1">
            <a:spLocks noChangeArrowheads="1"/>
          </p:cNvSpPr>
          <p:nvPr/>
        </p:nvSpPr>
        <p:spPr bwMode="auto">
          <a:xfrm rot="5400000">
            <a:off x="4749801" y="4538662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6" name="文本框 34"/>
          <p:cNvSpPr txBox="1">
            <a:spLocks noChangeArrowheads="1"/>
          </p:cNvSpPr>
          <p:nvPr/>
        </p:nvSpPr>
        <p:spPr bwMode="auto">
          <a:xfrm rot="3159237">
            <a:off x="5819776" y="48641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7" name="文本框 36"/>
          <p:cNvSpPr txBox="1">
            <a:spLocks noChangeArrowheads="1"/>
          </p:cNvSpPr>
          <p:nvPr/>
        </p:nvSpPr>
        <p:spPr bwMode="auto">
          <a:xfrm rot="-1160763">
            <a:off x="6237288" y="3783013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8" name="文本框 37"/>
          <p:cNvSpPr txBox="1">
            <a:spLocks noChangeArrowheads="1"/>
          </p:cNvSpPr>
          <p:nvPr/>
        </p:nvSpPr>
        <p:spPr bwMode="auto">
          <a:xfrm rot="39237">
            <a:off x="6237288" y="4325938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09" name="文本框 46"/>
          <p:cNvSpPr txBox="1">
            <a:spLocks noChangeArrowheads="1"/>
          </p:cNvSpPr>
          <p:nvPr/>
        </p:nvSpPr>
        <p:spPr bwMode="auto">
          <a:xfrm rot="-1160763">
            <a:off x="7167563" y="4019550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10" name="文本框 47"/>
          <p:cNvSpPr txBox="1">
            <a:spLocks noChangeArrowheads="1"/>
          </p:cNvSpPr>
          <p:nvPr/>
        </p:nvSpPr>
        <p:spPr bwMode="auto">
          <a:xfrm rot="39237">
            <a:off x="6854825" y="4587875"/>
            <a:ext cx="5000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11" name="文本框 49"/>
          <p:cNvSpPr txBox="1">
            <a:spLocks noChangeArrowheads="1"/>
          </p:cNvSpPr>
          <p:nvPr/>
        </p:nvSpPr>
        <p:spPr bwMode="auto">
          <a:xfrm rot="-1160763">
            <a:off x="7688263" y="4310063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4912" name="文本框 51"/>
          <p:cNvSpPr txBox="1">
            <a:spLocks noChangeArrowheads="1"/>
          </p:cNvSpPr>
          <p:nvPr/>
        </p:nvSpPr>
        <p:spPr bwMode="auto">
          <a:xfrm rot="-1160763">
            <a:off x="6780213" y="2003425"/>
            <a:ext cx="5000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504950" y="1879600"/>
            <a:ext cx="265113" cy="3651250"/>
          </a:xfrm>
          <a:prstGeom prst="leftBrace">
            <a:avLst>
              <a:gd name="adj1" fmla="val 88532"/>
              <a:gd name="adj2" fmla="val 5000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2800" u="none"/>
          </a:p>
        </p:txBody>
      </p:sp>
      <p:sp>
        <p:nvSpPr>
          <p:cNvPr id="34914" name="Text Box 6"/>
          <p:cNvSpPr txBox="1">
            <a:spLocks noChangeArrowheads="1"/>
          </p:cNvSpPr>
          <p:nvPr/>
        </p:nvSpPr>
        <p:spPr bwMode="auto">
          <a:xfrm>
            <a:off x="4832350" y="2708275"/>
            <a:ext cx="1044575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深切怀念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热爱生活</a:t>
            </a:r>
          </a:p>
        </p:txBody>
      </p:sp>
      <p:sp>
        <p:nvSpPr>
          <p:cNvPr id="34915" name="文本框 4"/>
          <p:cNvSpPr txBox="1">
            <a:spLocks noChangeArrowheads="1"/>
          </p:cNvSpPr>
          <p:nvPr/>
        </p:nvSpPr>
        <p:spPr bwMode="auto">
          <a:xfrm>
            <a:off x="698500" y="2660650"/>
            <a:ext cx="77311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昆明的雨</a:t>
            </a:r>
          </a:p>
        </p:txBody>
      </p:sp>
      <p:sp>
        <p:nvSpPr>
          <p:cNvPr id="34916" name="Text Box 6"/>
          <p:cNvSpPr txBox="1">
            <a:spLocks noChangeArrowheads="1"/>
          </p:cNvSpPr>
          <p:nvPr/>
        </p:nvSpPr>
        <p:spPr bwMode="auto">
          <a:xfrm>
            <a:off x="2255838" y="2298700"/>
            <a:ext cx="393382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景物的美</a:t>
            </a:r>
            <a:endParaRPr lang="en-US" altLang="zh-CN" sz="28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滋味的美</a:t>
            </a:r>
          </a:p>
          <a:p>
            <a:endParaRPr lang="zh-CN" altLang="en-US" sz="28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人情的美</a:t>
            </a:r>
          </a:p>
          <a:p>
            <a:endParaRPr lang="zh-CN" altLang="en-US" sz="28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氛围的美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1920875" y="1349375"/>
            <a:ext cx="42433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“我”想念昆明的雨</a:t>
            </a:r>
          </a:p>
        </p:txBody>
      </p:sp>
      <p:sp>
        <p:nvSpPr>
          <p:cNvPr id="34918" name="文本框 13315"/>
          <p:cNvSpPr txBox="1">
            <a:spLocks noChangeArrowheads="1"/>
          </p:cNvSpPr>
          <p:nvPr/>
        </p:nvSpPr>
        <p:spPr bwMode="auto">
          <a:xfrm>
            <a:off x="541338" y="263525"/>
            <a:ext cx="5080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none">
                <a:solidFill>
                  <a:srgbClr val="C0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五</a:t>
            </a:r>
            <a:r>
              <a:rPr lang="zh-CN" altLang="en-US" sz="3200" u="none" smtClean="0">
                <a:solidFill>
                  <a:srgbClr val="C0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zh-CN" altLang="en-US" sz="3200" u="none">
                <a:solidFill>
                  <a:srgbClr val="C0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说板书设计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497638" y="1403350"/>
            <a:ext cx="1549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u="none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语言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911975" y="2822575"/>
            <a:ext cx="7302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u="none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平淡</a:t>
            </a:r>
            <a:r>
              <a:rPr lang="zh-CN" altLang="en-US" sz="2800" u="none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雅致</a:t>
            </a:r>
          </a:p>
        </p:txBody>
      </p:sp>
      <p:pic>
        <p:nvPicPr>
          <p:cNvPr id="106" name="Picture 2" descr="http://www.tucoo.com/vector/JapC_Plant/images/BAI010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9"/>
          <a:stretch>
            <a:fillRect/>
          </a:stretch>
        </p:blipFill>
        <p:spPr bwMode="auto">
          <a:xfrm>
            <a:off x="8050658" y="5165551"/>
            <a:ext cx="985838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文本占位符 9218"/>
          <p:cNvSpPr>
            <a:spLocks noGrp="1" noChangeArrowheads="1"/>
          </p:cNvSpPr>
          <p:nvPr>
            <p:ph idx="1"/>
          </p:nvPr>
        </p:nvSpPr>
        <p:spPr>
          <a:xfrm>
            <a:off x="914400" y="2286000"/>
            <a:ext cx="8229600" cy="1600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8000" b="1" smtClean="0">
                <a:solidFill>
                  <a:schemeClr val="accent2"/>
                </a:solidFill>
                <a:ea typeface="楷体_GB2312" pitchFamily="1" charset="-122"/>
              </a:rPr>
              <a:t>     </a:t>
            </a:r>
            <a:r>
              <a:rPr lang="zh-CN" altLang="en-US" sz="8000" b="1" smtClean="0">
                <a:solidFill>
                  <a:schemeClr val="accent2"/>
                </a:solidFill>
                <a:ea typeface="楷体_GB2312" pitchFamily="1" charset="-122"/>
              </a:rPr>
              <a:t>感谢倾听！</a:t>
            </a:r>
          </a:p>
        </p:txBody>
      </p:sp>
      <p:sp>
        <p:nvSpPr>
          <p:cNvPr id="35842" name="文本框 9219"/>
          <p:cNvSpPr txBox="1">
            <a:spLocks noChangeArrowheads="1"/>
          </p:cNvSpPr>
          <p:nvPr/>
        </p:nvSpPr>
        <p:spPr bwMode="auto">
          <a:xfrm>
            <a:off x="533400" y="304800"/>
            <a:ext cx="2438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>
                <a:latin typeface="Arial Black" pitchFamily="34" charset="0"/>
                <a:ea typeface="黑体" pitchFamily="49" charset="-122"/>
              </a:rPr>
              <a:t>The  end</a:t>
            </a:r>
          </a:p>
        </p:txBody>
      </p:sp>
    </p:spTree>
  </p:cSld>
  <p:clrMapOvr>
    <a:masterClrMapping/>
  </p:clrMapOvr>
  <p:transition spd="med">
    <p:checker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11559" y="2348880"/>
            <a:ext cx="792088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u="none" smtClean="0">
                <a:solidFill>
                  <a:schemeClr val="tx2"/>
                </a:solidFill>
                <a:latin typeface="+mn-ea"/>
                <a:ea typeface="+mn-ea"/>
              </a:rPr>
              <a:t>    一定</a:t>
            </a:r>
            <a:r>
              <a:rPr lang="zh-CN" altLang="en-US" sz="3600" u="none">
                <a:solidFill>
                  <a:schemeClr val="tx2"/>
                </a:solidFill>
                <a:latin typeface="+mn-ea"/>
                <a:ea typeface="+mn-ea"/>
              </a:rPr>
              <a:t>要爱着点儿什么，恰似草木对光阴的钟情。 </a:t>
            </a:r>
          </a:p>
        </p:txBody>
      </p:sp>
      <p:sp>
        <p:nvSpPr>
          <p:cNvPr id="5" name="矩形 4"/>
          <p:cNvSpPr/>
          <p:nvPr/>
        </p:nvSpPr>
        <p:spPr>
          <a:xfrm>
            <a:off x="3347864" y="4428401"/>
            <a:ext cx="50902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u="none">
                <a:solidFill>
                  <a:schemeClr val="tx2"/>
                </a:solidFill>
                <a:latin typeface="+mn-ea"/>
                <a:ea typeface="+mn-ea"/>
              </a:rPr>
              <a:t>——</a:t>
            </a:r>
            <a:r>
              <a:rPr lang="zh-CN" altLang="en-US" sz="3200" u="none">
                <a:solidFill>
                  <a:schemeClr val="tx2"/>
                </a:solidFill>
                <a:latin typeface="+mn-ea"/>
                <a:ea typeface="+mn-ea"/>
              </a:rPr>
              <a:t>汪曾祺 </a:t>
            </a:r>
            <a:r>
              <a:rPr lang="en-US" altLang="zh-CN" sz="3200" u="none">
                <a:solidFill>
                  <a:schemeClr val="tx2"/>
                </a:solidFill>
                <a:latin typeface="+mn-ea"/>
                <a:ea typeface="+mn-ea"/>
              </a:rPr>
              <a:t>《</a:t>
            </a:r>
            <a:r>
              <a:rPr lang="zh-CN" altLang="en-US" sz="3200" u="none">
                <a:solidFill>
                  <a:schemeClr val="tx2"/>
                </a:solidFill>
                <a:latin typeface="+mn-ea"/>
                <a:ea typeface="+mn-ea"/>
              </a:rPr>
              <a:t>人间草木</a:t>
            </a:r>
            <a:r>
              <a:rPr lang="en-US" altLang="zh-CN" sz="3200" u="none">
                <a:solidFill>
                  <a:schemeClr val="tx2"/>
                </a:solidFill>
                <a:latin typeface="+mn-ea"/>
                <a:ea typeface="+mn-ea"/>
              </a:rPr>
              <a:t>》</a:t>
            </a:r>
            <a:endParaRPr lang="zh-CN" altLang="en-US" sz="3200" u="none">
              <a:solidFill>
                <a:schemeClr val="tx2"/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60096" y="130696"/>
            <a:ext cx="1676400" cy="236220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25300" y="12344400"/>
            <a:ext cx="3302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367167571"/>
      </p:ext>
    </p:extLst>
  </p:cSld>
  <p:clrMapOvr>
    <a:masterClrMapping/>
  </p:clrMapOvr>
  <p:transition spd="slow">
    <p:circl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754063" y="1839913"/>
            <a:ext cx="794067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u="none">
                <a:solidFill>
                  <a:schemeClr val="tx1"/>
                </a:solidFill>
                <a:latin typeface="Calibri" pitchFamily="34" charset="0"/>
                <a:ea typeface="楷体" pitchFamily="49" charset="-122"/>
              </a:rPr>
              <a:t>1. </a:t>
            </a:r>
            <a:r>
              <a:rPr lang="zh-CN" altLang="en-US" sz="2800" u="none">
                <a:solidFill>
                  <a:schemeClr val="tx1"/>
                </a:solidFill>
                <a:latin typeface="Calibri" pitchFamily="34" charset="0"/>
                <a:ea typeface="楷体" pitchFamily="49" charset="-122"/>
              </a:rPr>
              <a:t>感知课文内容，体会文章表达的情感，理解作者对生活的感悟和思考，丰富自己的精神世界。</a:t>
            </a:r>
          </a:p>
          <a:p>
            <a:endParaRPr lang="en-US" altLang="zh-CN" sz="2800" u="none">
              <a:solidFill>
                <a:schemeClr val="tx1"/>
              </a:solidFill>
              <a:latin typeface="Calibri" pitchFamily="34" charset="0"/>
              <a:ea typeface="楷体" pitchFamily="49" charset="-122"/>
            </a:endParaRPr>
          </a:p>
          <a:p>
            <a:r>
              <a:rPr lang="en-US" altLang="zh-CN" sz="2800" u="none">
                <a:solidFill>
                  <a:schemeClr val="tx1"/>
                </a:solidFill>
                <a:latin typeface="Calibri" pitchFamily="34" charset="0"/>
                <a:ea typeface="楷体" pitchFamily="49" charset="-122"/>
              </a:rPr>
              <a:t>2. </a:t>
            </a:r>
            <a:r>
              <a:rPr lang="zh-CN" altLang="en-US" sz="2800" u="none">
                <a:solidFill>
                  <a:schemeClr val="tx1"/>
                </a:solidFill>
                <a:latin typeface="Calibri" pitchFamily="34" charset="0"/>
                <a:ea typeface="楷体" pitchFamily="49" charset="-122"/>
              </a:rPr>
              <a:t>了解不同类型散文的特点，着重把握各类散文在写法上的独特之处。</a:t>
            </a:r>
          </a:p>
          <a:p>
            <a:endParaRPr lang="en-US" altLang="zh-CN" sz="2800" u="none">
              <a:solidFill>
                <a:schemeClr val="tx1"/>
              </a:solidFill>
              <a:latin typeface="Calibri" pitchFamily="34" charset="0"/>
              <a:ea typeface="楷体" pitchFamily="49" charset="-122"/>
            </a:endParaRPr>
          </a:p>
          <a:p>
            <a:r>
              <a:rPr lang="en-US" altLang="zh-CN" sz="2800" u="none">
                <a:solidFill>
                  <a:schemeClr val="tx1"/>
                </a:solidFill>
                <a:latin typeface="Calibri" pitchFamily="34" charset="0"/>
                <a:ea typeface="楷体" pitchFamily="49" charset="-122"/>
              </a:rPr>
              <a:t>3. </a:t>
            </a:r>
            <a:r>
              <a:rPr lang="zh-CN" altLang="en-US" sz="2800" u="none">
                <a:solidFill>
                  <a:schemeClr val="tx1"/>
                </a:solidFill>
                <a:latin typeface="Calibri" pitchFamily="34" charset="0"/>
                <a:ea typeface="楷体" pitchFamily="49" charset="-122"/>
              </a:rPr>
              <a:t>反复朗读课文，品味、欣赏各具特色的语言，培养对散文语言的赏析能力。</a:t>
            </a:r>
          </a:p>
          <a:p>
            <a:endParaRPr lang="zh-CN" altLang="en-US" sz="2800" u="none">
              <a:solidFill>
                <a:schemeClr val="tx1"/>
              </a:solidFill>
              <a:latin typeface="Calibri" pitchFamily="34" charset="0"/>
              <a:ea typeface="楷体" pitchFamily="49" charset="-122"/>
            </a:endParaRPr>
          </a:p>
        </p:txBody>
      </p:sp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600075" y="754063"/>
            <a:ext cx="38433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none">
                <a:solidFill>
                  <a:srgbClr val="000099"/>
                </a:solidFill>
                <a:latin typeface="Calibri" pitchFamily="34" charset="0"/>
                <a:ea typeface="楷体" pitchFamily="49" charset="-122"/>
              </a:rPr>
              <a:t>（二）单元目标</a:t>
            </a:r>
          </a:p>
        </p:txBody>
      </p:sp>
    </p:spTree>
  </p:cSld>
  <p:clrMapOvr>
    <a:masterClrMapping/>
  </p:clrMapOvr>
  <p:transition spd="med">
    <p:checker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1" name="Picture 4" descr="5d03b1cf0f5fde0af9dc61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4163" y="358775"/>
            <a:ext cx="6267450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文本框 6146"/>
          <p:cNvSpPr txBox="1">
            <a:spLocks noChangeArrowheads="1"/>
          </p:cNvSpPr>
          <p:nvPr/>
        </p:nvSpPr>
        <p:spPr bwMode="auto">
          <a:xfrm>
            <a:off x="3957638" y="1617663"/>
            <a:ext cx="3095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0243" name="文本框 6147"/>
          <p:cNvSpPr txBox="1">
            <a:spLocks noChangeArrowheads="1"/>
          </p:cNvSpPr>
          <p:nvPr/>
        </p:nvSpPr>
        <p:spPr bwMode="auto">
          <a:xfrm>
            <a:off x="333375" y="908720"/>
            <a:ext cx="4532313" cy="5248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u="none">
                <a:solidFill>
                  <a:srgbClr val="000099"/>
                </a:solidFill>
                <a:latin typeface="宋体" pitchFamily="2" charset="-122"/>
                <a:sym typeface="宋体" pitchFamily="2" charset="-122"/>
              </a:rPr>
              <a:t>  </a:t>
            </a:r>
            <a:r>
              <a:rPr lang="en-US" altLang="zh-CN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《</a:t>
            </a:r>
            <a:r>
              <a:rPr lang="zh-CN" altLang="en-US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昆明的雨</a:t>
            </a:r>
            <a:r>
              <a:rPr lang="en-US" altLang="zh-CN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》</a:t>
            </a:r>
            <a:r>
              <a:rPr lang="zh-CN" altLang="en-US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是当代作家汪曾祺先生于</a:t>
            </a:r>
            <a:r>
              <a:rPr lang="en-US" altLang="zh-CN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1984</a:t>
            </a:r>
            <a:r>
              <a:rPr lang="zh-CN" altLang="en-US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年创作，是一篇很有韵味的写景抒情散文，通过</a:t>
            </a:r>
            <a:r>
              <a:rPr lang="en-US" altLang="zh-CN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雨</a:t>
            </a:r>
            <a:r>
              <a:rPr lang="en-US" altLang="zh-CN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串联起当年的一系列往事，</a:t>
            </a:r>
            <a:r>
              <a:rPr lang="en-US" altLang="zh-CN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雨</a:t>
            </a:r>
            <a:r>
              <a:rPr lang="en-US" altLang="zh-CN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28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被情感化、意象化了，而文中的景、物、人、事又有着很鲜明的昆明雨季的特征。全文充满了景物的美、滋味的美、人情的美、氛围的美，堪称美文的代表。</a:t>
            </a:r>
          </a:p>
        </p:txBody>
      </p:sp>
    </p:spTree>
  </p:cSld>
  <p:clrMapOvr>
    <a:masterClrMapping/>
  </p:clrMapOvr>
  <p:transition spd="med">
    <p:checker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文本框 7170"/>
          <p:cNvSpPr txBox="1">
            <a:spLocks noChangeArrowheads="1"/>
          </p:cNvSpPr>
          <p:nvPr/>
        </p:nvSpPr>
        <p:spPr bwMode="auto">
          <a:xfrm>
            <a:off x="1522413" y="1184275"/>
            <a:ext cx="3095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291" name="文本框 7171"/>
          <p:cNvSpPr txBox="1">
            <a:spLocks noChangeArrowheads="1"/>
          </p:cNvSpPr>
          <p:nvPr/>
        </p:nvSpPr>
        <p:spPr bwMode="auto">
          <a:xfrm>
            <a:off x="827088" y="2198688"/>
            <a:ext cx="7932737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u="none">
                <a:solidFill>
                  <a:schemeClr val="tx1"/>
                </a:solidFill>
                <a:latin typeface="宋体" pitchFamily="2" charset="-122"/>
                <a:sym typeface="宋体" pitchFamily="2" charset="-122"/>
              </a:rPr>
              <a:t>1</a:t>
            </a:r>
            <a:r>
              <a:rPr lang="en-US" altLang="zh-CN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理解课文内容，把握全文行文脉络。</a:t>
            </a:r>
            <a:endParaRPr lang="zh-CN" altLang="en-US" sz="1600" u="none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endParaRPr lang="zh-CN" altLang="en-US" sz="1600" u="none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r>
              <a:rPr lang="en-US" altLang="zh-CN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2.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品味语言，体会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作者深厚的情感和平淡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自然的语言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风格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zh-CN" altLang="en-US" sz="28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重点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zh-CN" altLang="en-US" sz="1600" u="none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endParaRPr lang="zh-CN" altLang="en-US" sz="1600" u="none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r>
              <a:rPr lang="en-US" altLang="zh-CN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3.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把握课文叙写景、事、物的线索，体会课文形散神聚的特点。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zh-CN" altLang="en-US" sz="28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难点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zh-CN" altLang="en-US" sz="1600" u="none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2292" name="文本框 1"/>
          <p:cNvSpPr txBox="1">
            <a:spLocks noChangeArrowheads="1"/>
          </p:cNvSpPr>
          <p:nvPr/>
        </p:nvSpPr>
        <p:spPr bwMode="auto">
          <a:xfrm>
            <a:off x="744538" y="811213"/>
            <a:ext cx="4251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（三）教学目标</a:t>
            </a:r>
            <a:endParaRPr lang="zh-CN" altLang="en-US" sz="3200" b="0" u="none">
              <a:solidFill>
                <a:srgbClr val="000099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>
    <p:checker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Picture 4" descr="5d03b1cf0f5fde0af9dc61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2783" y="44624"/>
            <a:ext cx="4885721" cy="366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1"/>
          <p:cNvSpPr txBox="1">
            <a:spLocks noChangeArrowheads="1"/>
          </p:cNvSpPr>
          <p:nvPr/>
        </p:nvSpPr>
        <p:spPr bwMode="auto">
          <a:xfrm>
            <a:off x="531813" y="480219"/>
            <a:ext cx="29352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u="none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二、说学情</a:t>
            </a:r>
            <a:r>
              <a:rPr lang="zh-CN" altLang="en-US" sz="3600" b="0" u="none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</a:t>
            </a:r>
          </a:p>
        </p:txBody>
      </p:sp>
      <p:sp>
        <p:nvSpPr>
          <p:cNvPr id="2" name="矩形 1"/>
          <p:cNvSpPr/>
          <p:nvPr/>
        </p:nvSpPr>
        <p:spPr>
          <a:xfrm>
            <a:off x="531813" y="1864446"/>
            <a:ext cx="5192315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八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年级学生思维能力发展较快，自我意识增强，有较强的求知欲和表现欲。经过一年多新课程理念的熏陶及实践，学生已有了初步的自主学习、合作探究的能力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。且多次进行散文篇目的学习，已经</a:t>
            </a:r>
            <a:r>
              <a:rPr lang="zh-CN" altLang="en-US" sz="28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能够初步赏析散文这种文学</a:t>
            </a:r>
            <a:r>
              <a:rPr lang="zh-CN" altLang="en-US" sz="28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作品。</a:t>
            </a:r>
            <a:endParaRPr lang="zh-CN" altLang="en-US" sz="2800" u="none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>
    <p:checker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10242"/>
          <p:cNvSpPr txBox="1">
            <a:spLocks noChangeArrowheads="1"/>
          </p:cNvSpPr>
          <p:nvPr/>
        </p:nvSpPr>
        <p:spPr bwMode="auto">
          <a:xfrm>
            <a:off x="757238" y="1556792"/>
            <a:ext cx="7848600" cy="2006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2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1.</a:t>
            </a:r>
            <a:r>
              <a:rPr lang="zh-CN" altLang="en-US" sz="32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情景教学法</a:t>
            </a:r>
            <a:endParaRPr lang="zh-CN" altLang="en-US" sz="3600" u="none">
              <a:solidFill>
                <a:srgbClr val="000099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u="none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运用多媒体手段，创设情景，把课文、图片、音乐完美结合，寓情于景。为学生创设和谐、快乐的学习情景。</a:t>
            </a:r>
          </a:p>
        </p:txBody>
      </p:sp>
      <p:sp>
        <p:nvSpPr>
          <p:cNvPr id="14339" name="文本框 1"/>
          <p:cNvSpPr txBox="1">
            <a:spLocks noChangeArrowheads="1"/>
          </p:cNvSpPr>
          <p:nvPr/>
        </p:nvSpPr>
        <p:spPr bwMode="auto">
          <a:xfrm>
            <a:off x="636588" y="620688"/>
            <a:ext cx="47752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b="0" u="none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Symbol" pitchFamily="18" charset="2"/>
              </a:rPr>
              <a:t>三、</a:t>
            </a:r>
            <a:r>
              <a:rPr lang="zh-CN" altLang="en-US" sz="4000" u="none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说教、学方法</a:t>
            </a:r>
          </a:p>
        </p:txBody>
      </p:sp>
      <p:sp>
        <p:nvSpPr>
          <p:cNvPr id="14340" name="文本框 2"/>
          <p:cNvSpPr txBox="1">
            <a:spLocks noChangeArrowheads="1"/>
          </p:cNvSpPr>
          <p:nvPr/>
        </p:nvSpPr>
        <p:spPr bwMode="auto">
          <a:xfrm>
            <a:off x="836612" y="3938280"/>
            <a:ext cx="791185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200" u="none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2.</a:t>
            </a:r>
            <a:r>
              <a:rPr lang="zh-CN" altLang="en-US" sz="3200" u="none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活动探究法</a:t>
            </a:r>
            <a:endParaRPr lang="en-US" altLang="zh-CN" sz="3200" u="none" smtClean="0">
              <a:solidFill>
                <a:srgbClr val="000099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u="none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3200" u="none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</a:t>
            </a:r>
            <a:r>
              <a:rPr lang="zh-CN" altLang="en-US" sz="28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以</a:t>
            </a:r>
            <a:r>
              <a:rPr lang="zh-CN" altLang="en-US" sz="2800" u="none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“画一画”</a:t>
            </a:r>
            <a:r>
              <a:rPr lang="zh-CN" altLang="en-US" sz="2800" u="none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zh-CN" altLang="en-US" sz="2800" u="none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“集一集”</a:t>
            </a:r>
            <a:r>
              <a:rPr lang="zh-CN" altLang="en-US" sz="2800" u="none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两个活动贯穿于整个课堂，让学生在活动中学和悟，调动学生学习的主动性</a:t>
            </a:r>
            <a:r>
              <a:rPr lang="zh-CN" altLang="en-US" sz="28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0" u="none">
              <a:solidFill>
                <a:schemeClr val="tx2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>
    <p:checker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13315"/>
          <p:cNvSpPr txBox="1">
            <a:spLocks noChangeArrowheads="1"/>
          </p:cNvSpPr>
          <p:nvPr/>
        </p:nvSpPr>
        <p:spPr bwMode="auto">
          <a:xfrm>
            <a:off x="467544" y="336203"/>
            <a:ext cx="50800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u="none">
                <a:solidFill>
                  <a:srgbClr val="C0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四、说教学过程</a:t>
            </a:r>
          </a:p>
        </p:txBody>
      </p:sp>
      <p:sp>
        <p:nvSpPr>
          <p:cNvPr id="4" name="矩形 3"/>
          <p:cNvSpPr/>
          <p:nvPr/>
        </p:nvSpPr>
        <p:spPr>
          <a:xfrm>
            <a:off x="611560" y="2682551"/>
            <a:ext cx="7776864" cy="3194721"/>
          </a:xfrm>
          <a:prstGeom prst="rect">
            <a:avLst/>
          </a:prstGeom>
          <a:ln>
            <a:solidFill>
              <a:srgbClr val="99CC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u="none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2400" u="none" smtClean="0">
                <a:solidFill>
                  <a:schemeClr val="tx1"/>
                </a:solidFill>
                <a:latin typeface="+mn-ea"/>
                <a:ea typeface="+mn-ea"/>
              </a:rPr>
              <a:t>他</a:t>
            </a:r>
            <a: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  <a:t>是一个美食家，就算你刚饱餐一顿，看他写吃、写食物，你还是会饿得</a:t>
            </a:r>
            <a:r>
              <a:rPr lang="zh-CN" altLang="en-US" sz="2400" u="none" smtClean="0">
                <a:solidFill>
                  <a:schemeClr val="tx1"/>
                </a:solidFill>
                <a:latin typeface="+mn-ea"/>
                <a:ea typeface="+mn-ea"/>
              </a:rPr>
              <a:t>咕咕叫</a:t>
            </a:r>
            <a: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b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en-US" altLang="zh-CN" sz="2400" u="none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  <a:t>他是作家中最会吃的，也是吃货中最会写</a:t>
            </a:r>
            <a:r>
              <a:rPr lang="zh-CN" altLang="en-US" sz="2400" u="none" smtClean="0">
                <a:solidFill>
                  <a:schemeClr val="tx1"/>
                </a:solidFill>
                <a:latin typeface="+mn-ea"/>
                <a:ea typeface="+mn-ea"/>
              </a:rPr>
              <a:t>的。</a:t>
            </a:r>
            <a:b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en-US" altLang="zh-CN" sz="2400" u="none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  <a:t>有人问他</a:t>
            </a:r>
            <a:r>
              <a:rPr lang="en-US" altLang="zh-CN" sz="2400" u="none">
                <a:solidFill>
                  <a:schemeClr val="tx1"/>
                </a:solidFill>
                <a:latin typeface="+mn-ea"/>
                <a:ea typeface="+mn-ea"/>
              </a:rPr>
              <a:t>:</a:t>
            </a:r>
            <a: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  <a:t>你怎么就成为作家了</a:t>
            </a:r>
            <a:r>
              <a:rPr lang="en-US" altLang="zh-CN" sz="2400" u="none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  <a:t>他回答</a:t>
            </a:r>
            <a:r>
              <a:rPr lang="en-US" altLang="zh-CN" sz="2400" u="none">
                <a:solidFill>
                  <a:schemeClr val="tx1"/>
                </a:solidFill>
                <a:latin typeface="+mn-ea"/>
                <a:ea typeface="+mn-ea"/>
              </a:rPr>
              <a:t>:</a:t>
            </a:r>
            <a: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  <a:t>因我</a:t>
            </a:r>
            <a:r>
              <a:rPr lang="zh-CN" altLang="en-US" sz="2400" u="none" smtClean="0">
                <a:solidFill>
                  <a:schemeClr val="tx1"/>
                </a:solidFill>
                <a:latin typeface="+mn-ea"/>
                <a:ea typeface="+mn-ea"/>
              </a:rPr>
              <a:t>爱</a:t>
            </a:r>
            <a:r>
              <a:rPr lang="en-US" altLang="zh-CN" sz="2400" u="none">
                <a:solidFill>
                  <a:schemeClr val="tx1"/>
                </a:solidFill>
                <a:latin typeface="+mn-ea"/>
                <a:ea typeface="+mn-ea"/>
              </a:rPr>
              <a:t>——</a:t>
            </a:r>
            <a:r>
              <a:rPr lang="zh-CN" altLang="en-US" sz="2400" u="none" smtClean="0">
                <a:solidFill>
                  <a:schemeClr val="tx1"/>
                </a:solidFill>
                <a:latin typeface="+mn-ea"/>
                <a:ea typeface="+mn-ea"/>
              </a:rPr>
              <a:t>东张西望</a:t>
            </a:r>
            <a:r>
              <a:rPr lang="en-US" altLang="zh-CN" sz="2400" u="none" smtClean="0">
                <a:solidFill>
                  <a:schemeClr val="tx1"/>
                </a:solidFill>
                <a:latin typeface="+mn-ea"/>
                <a:ea typeface="+mn-ea"/>
              </a:rPr>
              <a:t>!</a:t>
            </a:r>
            <a:br>
              <a:rPr lang="en-US" altLang="zh-CN" sz="2400" u="none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en-US" altLang="zh-CN" sz="2400" u="none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en-US" altLang="zh-CN" sz="2400" u="none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2400" u="none" smtClean="0">
                <a:solidFill>
                  <a:schemeClr val="tx1"/>
                </a:solidFill>
                <a:latin typeface="+mn-ea"/>
                <a:ea typeface="+mn-ea"/>
              </a:rPr>
              <a:t>他</a:t>
            </a:r>
            <a: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  <a:t>说生活是很好玩的，然后一笔一划把这好玩写给了</a:t>
            </a:r>
            <a:r>
              <a:rPr lang="zh-CN" altLang="en-US" sz="2400" u="none" smtClean="0">
                <a:solidFill>
                  <a:schemeClr val="tx1"/>
                </a:solidFill>
                <a:latin typeface="+mn-ea"/>
                <a:ea typeface="+mn-ea"/>
              </a:rPr>
              <a:t>我们</a:t>
            </a:r>
            <a:r>
              <a:rPr lang="zh-CN" altLang="en-US" sz="2400" u="none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560" y="1465620"/>
            <a:ext cx="3600400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2800" u="none">
                <a:latin typeface="隶书" pitchFamily="49" charset="-122"/>
                <a:ea typeface="隶书" pitchFamily="49" charset="-122"/>
              </a:rPr>
              <a:t>激趣</a:t>
            </a:r>
            <a:r>
              <a:rPr lang="zh-CN" altLang="en-US" sz="2800" u="none" smtClean="0">
                <a:latin typeface="隶书" pitchFamily="49" charset="-122"/>
                <a:ea typeface="隶书" pitchFamily="49" charset="-122"/>
              </a:rPr>
              <a:t>导入：猜一</a:t>
            </a:r>
            <a:r>
              <a:rPr lang="zh-CN" altLang="en-US" sz="2800" u="none">
                <a:latin typeface="隶书" pitchFamily="49" charset="-122"/>
                <a:ea typeface="隶书" pitchFamily="49" charset="-122"/>
              </a:rPr>
              <a:t>猜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32104" y="58688"/>
            <a:ext cx="1676400" cy="236220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141451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u="none" smtClean="0">
                <a:latin typeface="隶书" pitchFamily="49" charset="-122"/>
                <a:ea typeface="隶书" pitchFamily="49" charset="-122"/>
              </a:rPr>
              <a:t>他是谁？</a:t>
            </a:r>
            <a:endParaRPr lang="zh-CN" altLang="en-US" sz="3600" u="none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Text Box 3"/>
          <p:cNvSpPr txBox="1">
            <a:spLocks noChangeArrowheads="1"/>
          </p:cNvSpPr>
          <p:nvPr/>
        </p:nvSpPr>
        <p:spPr bwMode="auto">
          <a:xfrm>
            <a:off x="574675" y="4622800"/>
            <a:ext cx="3167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u="none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</a:rPr>
              <a:t>【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  <a:sym typeface="宋体" pitchFamily="2" charset="-122"/>
              </a:rPr>
              <a:t>设计意图</a:t>
            </a:r>
            <a:r>
              <a:rPr lang="zh-CN" altLang="en-US" sz="2800" u="none">
                <a:solidFill>
                  <a:srgbClr val="000099"/>
                </a:solidFill>
                <a:latin typeface="宋体" pitchFamily="2" charset="-122"/>
              </a:rPr>
              <a:t>】</a:t>
            </a:r>
            <a:endParaRPr lang="zh-CN" altLang="en-US" sz="2800" u="none">
              <a:solidFill>
                <a:srgbClr val="000099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6386" name="文本框 16387"/>
          <p:cNvSpPr txBox="1">
            <a:spLocks noChangeArrowheads="1"/>
          </p:cNvSpPr>
          <p:nvPr/>
        </p:nvSpPr>
        <p:spPr bwMode="auto">
          <a:xfrm>
            <a:off x="755576" y="5334307"/>
            <a:ext cx="78488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此环节</a:t>
            </a:r>
            <a:r>
              <a:rPr lang="zh-CN" altLang="en-US" sz="24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通过“猜一猜”的形式，引出</a:t>
            </a:r>
            <a:r>
              <a:rPr lang="zh-CN" altLang="en-US" sz="2400" u="none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汪曾祺</a:t>
            </a:r>
            <a:r>
              <a:rPr lang="zh-CN" altLang="en-US" sz="2400" u="none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先生其人其事，激发学生对作者和此文的兴趣。</a:t>
            </a:r>
            <a:endParaRPr lang="zh-CN" altLang="en-US" sz="2400" u="none">
              <a:solidFill>
                <a:schemeClr val="tx1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6387" name="文本框 99"/>
          <p:cNvSpPr txBox="1">
            <a:spLocks noChangeArrowheads="1"/>
          </p:cNvSpPr>
          <p:nvPr/>
        </p:nvSpPr>
        <p:spPr bwMode="auto">
          <a:xfrm>
            <a:off x="683568" y="998960"/>
            <a:ext cx="7863656" cy="1421928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280988"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6000" b="1" u="sng">
                <a:solidFill>
                  <a:srgbClr val="990099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u="none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汪曾祺</a:t>
            </a:r>
            <a:r>
              <a:rPr lang="zh-CN" altLang="en-US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1920-1997</a:t>
            </a:r>
            <a:r>
              <a:rPr lang="zh-CN" altLang="en-US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en-US" sz="2400" u="none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江苏高邮人，作家。</a:t>
            </a:r>
            <a:r>
              <a:rPr lang="zh-CN" altLang="en-US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代表作品有</a:t>
            </a:r>
            <a:r>
              <a:rPr lang="en-US" altLang="zh-CN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受戒</a:t>
            </a:r>
            <a:r>
              <a:rPr lang="en-US" altLang="zh-CN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大淖记事</a:t>
            </a:r>
            <a:r>
              <a:rPr lang="en-US" altLang="zh-CN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u="none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等。被誉为“抒情的人道主义者，中国最后一个纯粹的文人，中国最后一个士大夫。</a:t>
            </a:r>
            <a:endParaRPr lang="en-US" altLang="zh-CN" sz="2400" u="none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2852936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u="none" smtClean="0">
                <a:latin typeface="楷体" pitchFamily="49" charset="-122"/>
                <a:ea typeface="楷体" pitchFamily="49" charset="-122"/>
              </a:rPr>
              <a:t>    汪曾祺</a:t>
            </a:r>
            <a:r>
              <a:rPr lang="zh-CN" altLang="en-US" sz="2400" u="none">
                <a:latin typeface="楷体" pitchFamily="49" charset="-122"/>
                <a:ea typeface="楷体" pitchFamily="49" charset="-122"/>
              </a:rPr>
              <a:t>曾被誉为“中国最后一个士大夫”，因为他</a:t>
            </a:r>
            <a:r>
              <a:rPr lang="zh-CN" altLang="en-US" sz="2400" u="none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u="none">
                <a:latin typeface="楷体" pitchFamily="49" charset="-122"/>
                <a:ea typeface="楷体" pitchFamily="49" charset="-122"/>
              </a:rPr>
              <a:t>作品</a:t>
            </a:r>
            <a:r>
              <a:rPr lang="zh-CN" altLang="en-US" sz="2400" u="none" smtClean="0">
                <a:latin typeface="楷体" pitchFamily="49" charset="-122"/>
                <a:ea typeface="楷体" pitchFamily="49" charset="-122"/>
              </a:rPr>
              <a:t>里</a:t>
            </a:r>
            <a:r>
              <a:rPr lang="zh-CN" altLang="en-US" sz="2400" u="none">
                <a:latin typeface="楷体" pitchFamily="49" charset="-122"/>
                <a:ea typeface="楷体" pitchFamily="49" charset="-122"/>
              </a:rPr>
              <a:t>有一种文人雅士的闲适、恬淡和从容。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221</Paragraphs>
  <Slides>29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3">
      <vt:lpstr>Arial</vt:lpstr>
      <vt:lpstr>宋体</vt:lpstr>
      <vt:lpstr>Calibri</vt:lpstr>
      <vt:lpstr>楷体_GB2312</vt:lpstr>
      <vt:lpstr>方正古隶简体</vt:lpstr>
      <vt:lpstr>黑体</vt:lpstr>
      <vt:lpstr>楷体</vt:lpstr>
      <vt:lpstr>Symbol</vt:lpstr>
      <vt:lpstr>隶书</vt:lpstr>
      <vt:lpstr>Times New Roman</vt:lpstr>
      <vt:lpstr>Wingdings</vt:lpstr>
      <vt:lpstr>华文新魏</vt:lpstr>
      <vt:lpstr>Arial Black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2021-06-22T10:20:52.844</cp:lastPrinted>
  <dcterms:created xsi:type="dcterms:W3CDTF">2021-06-22T10:20:52Z</dcterms:created>
  <dcterms:modified xsi:type="dcterms:W3CDTF">2021-06-22T02:20:57Z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