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56" r:id="rId3"/>
    <p:sldId id="258" r:id="rId4"/>
    <p:sldId id="259" r:id="rId5"/>
    <p:sldId id="260" r:id="rId6"/>
    <p:sldId id="261" r:id="rId7"/>
    <p:sldId id="295" r:id="rId8"/>
    <p:sldId id="296" r:id="rId9"/>
    <p:sldId id="262" r:id="rId10"/>
    <p:sldId id="264" r:id="rId11"/>
    <p:sldId id="265" r:id="rId12"/>
    <p:sldId id="266" r:id="rId13"/>
    <p:sldId id="267" r:id="rId14"/>
    <p:sldId id="268" r:id="rId15"/>
    <p:sldId id="277" r:id="rId16"/>
    <p:sldId id="269" r:id="rId17"/>
    <p:sldId id="270" r:id="rId18"/>
    <p:sldId id="271" r:id="rId19"/>
    <p:sldId id="272" r:id="rId20"/>
    <p:sldId id="273" r:id="rId21"/>
    <p:sldId id="274" r:id="rId22"/>
    <p:sldId id="275" r:id="rId23"/>
    <p:sldId id="287" r:id="rId24"/>
    <p:sldId id="286" r:id="rId25"/>
    <p:sldId id="288" r:id="rId26"/>
    <p:sldId id="276" r:id="rId27"/>
    <p:sldId id="278" r:id="rId28"/>
    <p:sldId id="279" r:id="rId29"/>
    <p:sldId id="280" r:id="rId30"/>
    <p:sldId id="281" r:id="rId31"/>
    <p:sldId id="282" r:id="rId32"/>
    <p:sldId id="283" r:id="rId33"/>
    <p:sldId id="284" r:id="rId34"/>
    <p:sldId id="285" r:id="rId35"/>
    <p:sldId id="289" r:id="rId36"/>
    <p:sldId id="291" r:id="rId37"/>
    <p:sldId id="290" r:id="rId38"/>
    <p:sldId id="292" r:id="rId39"/>
    <p:sldId id="293" r:id="rId40"/>
    <p:sldId id="294" r:id="rId41"/>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0">
          <p15:clr>
            <a:srgbClr val="A4A3A4"/>
          </p15:clr>
        </p15:guide>
        <p15:guide id="2" pos="387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Administrator" initials="A" lastIdx="1"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96" y="162"/>
      </p:cViewPr>
      <p:guideLst>
        <p:guide orient="horz" pos="2230"/>
        <p:guide pos="387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tags" Target="tags/tag110.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omments/comment1.xml><?xml version="1.0" encoding="utf-8"?>
<p:cmLst xmlns:a="http://schemas.openxmlformats.org/drawingml/2006/main" xmlns:p="http://schemas.openxmlformats.org/presentationml/2006/main">
  <p:cm authorId="1" dt="2021-08-16T20:07:46.1390000" idx="1">
    <p:pos x="10" y="10"/>
    <p:text/>
    <p:extLst>
      <p:ext xmlns:p15="http://schemas.microsoft.com/office/powerpoint/2012/main" uri="{C676402C-5697-4E1C-873F-D02D1690AC5C}">
        <p15:threadingInfo timeZoneBias="0"/>
      </p:ext>
    </p:extLst>
  </p:cm>
</p:cmLst>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2021/8/16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media/image1.jpeg"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7">
            <a:alphaModFix amt="14000"/>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2021/8/16</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image" Target="../media/image2.jpeg" /><Relationship Id="rId5" Type="http://schemas.openxmlformats.org/officeDocument/2006/relationships/image" Target="../media/image3.jpeg" /><Relationship Id="rId6" Type="http://schemas.openxmlformats.org/officeDocument/2006/relationships/image" Target="../media/image4.jpeg" /><Relationship Id="rId7"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xml" /><Relationship Id="rId3" Type="http://schemas.openxmlformats.org/officeDocument/2006/relationships/tags" Target="../tags/tag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9.png" /><Relationship Id="rId4" Type="http://schemas.openxmlformats.org/officeDocument/2006/relationships/tags" Target="../tags/tag7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omments" Target="../comments/comment1.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10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 Id="rId5"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2"/>
            </p:custDataLst>
          </p:nvPr>
        </p:nvSpPr>
        <p:spPr/>
        <p:txBody>
          <a:bodyPr/>
          <a:lstStyle/>
          <a:p>
            <a:r>
              <a:rPr lang="zh-CN" altLang="zh-CN"/>
              <a:t>空白演示</a:t>
            </a:r>
          </a:p>
        </p:txBody>
      </p:sp>
      <p:sp>
        <p:nvSpPr>
          <p:cNvPr id="3" name="副标题 2"/>
          <p:cNvSpPr>
            <a:spLocks noGrp="1"/>
          </p:cNvSpPr>
          <p:nvPr>
            <p:ph type="subTitle" idx="1"/>
            <p:custDataLst>
              <p:tags r:id="rId3"/>
            </p:custDataLst>
          </p:nvPr>
        </p:nvSpPr>
        <p:spPr/>
        <p:txBody>
          <a:bodyPr/>
          <a:lstStyle/>
          <a:p>
            <a:r>
              <a:rPr lang="zh-CN" altLang="en-US"/>
              <a:t>单击输入您的封面副标题</a:t>
            </a:r>
          </a:p>
        </p:txBody>
      </p:sp>
      <p:pic>
        <p:nvPicPr>
          <p:cNvPr id="4" name="图片 3" descr="t01700fff9ca5445ba3"/>
          <p:cNvPicPr>
            <a:picLocks noChangeAspect="1"/>
          </p:cNvPicPr>
          <p:nvPr/>
        </p:nvPicPr>
        <p:blipFill>
          <a:blip r:embed="rId4"/>
          <a:stretch>
            <a:fillRect/>
          </a:stretch>
        </p:blipFill>
        <p:spPr>
          <a:xfrm>
            <a:off x="-163830" y="3560445"/>
            <a:ext cx="7188200" cy="3147060"/>
          </a:xfrm>
          <a:prstGeom prst="rect">
            <a:avLst/>
          </a:prstGeom>
        </p:spPr>
      </p:pic>
      <p:pic>
        <p:nvPicPr>
          <p:cNvPr id="5" name="图片 4" descr="1013.jpg_wh300"/>
          <p:cNvPicPr>
            <a:picLocks noChangeAspect="1"/>
          </p:cNvPicPr>
          <p:nvPr/>
        </p:nvPicPr>
        <p:blipFill>
          <a:blip r:embed="rId5"/>
          <a:stretch>
            <a:fillRect/>
          </a:stretch>
        </p:blipFill>
        <p:spPr>
          <a:xfrm>
            <a:off x="-294005" y="0"/>
            <a:ext cx="7318375" cy="3560445"/>
          </a:xfrm>
          <a:prstGeom prst="rect">
            <a:avLst/>
          </a:prstGeom>
        </p:spPr>
      </p:pic>
      <p:sp>
        <p:nvSpPr>
          <p:cNvPr id="6" name="文本框 5"/>
          <p:cNvSpPr txBox="1"/>
          <p:nvPr/>
        </p:nvSpPr>
        <p:spPr>
          <a:xfrm>
            <a:off x="-471170" y="1567180"/>
            <a:ext cx="7802880" cy="4707890"/>
          </a:xfrm>
          <a:prstGeom prst="rect">
            <a:avLst/>
          </a:prstGeom>
          <a:noFill/>
        </p:spPr>
        <p:txBody>
          <a:bodyPr wrap="none" rtlCol="0">
            <a:spAutoFit/>
          </a:bodyPr>
          <a:lstStyle/>
          <a:p>
            <a:r>
              <a:rPr lang="zh-CN" altLang="en-US" sz="30000">
                <a:solidFill>
                  <a:srgbClr val="FF0000"/>
                </a:solidFill>
                <a:latin typeface="方正舒体" panose="02010601030101010101" charset="-122"/>
                <a:ea typeface="方正舒体" panose="02010601030101010101" charset="-122"/>
              </a:rPr>
              <a:t>万岁</a:t>
            </a:r>
          </a:p>
        </p:txBody>
      </p:sp>
      <p:sp>
        <p:nvSpPr>
          <p:cNvPr id="7" name="文本框 6"/>
          <p:cNvSpPr txBox="1"/>
          <p:nvPr/>
        </p:nvSpPr>
        <p:spPr>
          <a:xfrm>
            <a:off x="2598420" y="5351145"/>
            <a:ext cx="3531870" cy="1106805"/>
          </a:xfrm>
          <a:prstGeom prst="rect">
            <a:avLst/>
          </a:prstGeom>
          <a:noFill/>
        </p:spPr>
        <p:txBody>
          <a:bodyPr wrap="square" rtlCol="0">
            <a:spAutoFit/>
          </a:bodyPr>
          <a:lstStyle/>
          <a:p>
            <a:r>
              <a:rPr lang="zh-CN" altLang="en-US" sz="6600" b="1"/>
              <a:t>杨成武</a:t>
            </a:r>
          </a:p>
        </p:txBody>
      </p:sp>
      <p:pic>
        <p:nvPicPr>
          <p:cNvPr id="9" name="图片 8" descr="t01ade0c6944e647279"/>
          <p:cNvPicPr>
            <a:picLocks noChangeAspect="1"/>
          </p:cNvPicPr>
          <p:nvPr/>
        </p:nvPicPr>
        <p:blipFill>
          <a:blip r:embed="rId6"/>
          <a:stretch>
            <a:fillRect/>
          </a:stretch>
        </p:blipFill>
        <p:spPr>
          <a:xfrm>
            <a:off x="7024370" y="-18415"/>
            <a:ext cx="4680585" cy="6707505"/>
          </a:xfrm>
          <a:prstGeom prst="rect">
            <a:avLst/>
          </a:prstGeom>
        </p:spPr>
      </p:pic>
      <p:sp>
        <p:nvSpPr>
          <p:cNvPr id="10" name="文本框 9"/>
          <p:cNvSpPr txBox="1"/>
          <p:nvPr/>
        </p:nvSpPr>
        <p:spPr>
          <a:xfrm>
            <a:off x="7203440" y="-18415"/>
            <a:ext cx="1325880" cy="6739255"/>
          </a:xfrm>
          <a:prstGeom prst="rect">
            <a:avLst/>
          </a:prstGeom>
          <a:noFill/>
        </p:spPr>
        <p:txBody>
          <a:bodyPr wrap="none" rtlCol="0">
            <a:spAutoFit/>
          </a:bodyPr>
          <a:lstStyle/>
          <a:p>
            <a:r>
              <a:rPr lang="zh-CN" altLang="en-US" sz="7200">
                <a:solidFill>
                  <a:srgbClr val="FF0000"/>
                </a:solidFill>
                <a:latin typeface="方正舒体" panose="02010601030101010101" charset="-122"/>
                <a:ea typeface="方正舒体" panose="02010601030101010101" charset="-122"/>
              </a:rPr>
              <a:t>大</a:t>
            </a:r>
          </a:p>
          <a:p>
            <a:r>
              <a:rPr lang="zh-CN" altLang="en-US" sz="7200">
                <a:solidFill>
                  <a:srgbClr val="FF0000"/>
                </a:solidFill>
                <a:latin typeface="方正舒体" panose="02010601030101010101" charset="-122"/>
                <a:ea typeface="方正舒体" panose="02010601030101010101" charset="-122"/>
              </a:rPr>
              <a:t>战</a:t>
            </a:r>
          </a:p>
          <a:p>
            <a:r>
              <a:rPr lang="zh-CN" altLang="en-US" sz="7200">
                <a:solidFill>
                  <a:srgbClr val="FF0000"/>
                </a:solidFill>
                <a:latin typeface="方正舒体" panose="02010601030101010101" charset="-122"/>
                <a:ea typeface="方正舒体" panose="02010601030101010101" charset="-122"/>
              </a:rPr>
              <a:t>中</a:t>
            </a:r>
          </a:p>
          <a:p>
            <a:r>
              <a:rPr lang="zh-CN" altLang="en-US" sz="7200">
                <a:solidFill>
                  <a:srgbClr val="FF0000"/>
                </a:solidFill>
                <a:latin typeface="方正舒体" panose="02010601030101010101" charset="-122"/>
                <a:ea typeface="方正舒体" panose="02010601030101010101" charset="-122"/>
              </a:rPr>
              <a:t>的</a:t>
            </a:r>
            <a:r>
              <a:rPr lang="en-US" altLang="zh-CN" sz="7200">
                <a:solidFill>
                  <a:srgbClr val="FF0000"/>
                </a:solidFill>
                <a:latin typeface="方正舒体" panose="02010601030101010101" charset="-122"/>
                <a:ea typeface="方正舒体" panose="02010601030101010101" charset="-122"/>
              </a:rPr>
              <a:t> </a:t>
            </a:r>
          </a:p>
          <a:p>
            <a:r>
              <a:rPr lang="zh-CN" altLang="en-US" sz="7200">
                <a:solidFill>
                  <a:srgbClr val="FF0000"/>
                </a:solidFill>
                <a:latin typeface="方正舒体" panose="02010601030101010101" charset="-122"/>
                <a:ea typeface="方正舒体" panose="02010601030101010101" charset="-122"/>
              </a:rPr>
              <a:t>插</a:t>
            </a:r>
          </a:p>
          <a:p>
            <a:r>
              <a:rPr lang="zh-CN" altLang="en-US" sz="7200">
                <a:solidFill>
                  <a:srgbClr val="FF0000"/>
                </a:solidFill>
                <a:latin typeface="方正舒体" panose="02010601030101010101" charset="-122"/>
                <a:ea typeface="方正舒体" panose="02010601030101010101" charset="-122"/>
              </a:rPr>
              <a:t>曲</a:t>
            </a:r>
          </a:p>
        </p:txBody>
      </p:sp>
      <p:sp>
        <p:nvSpPr>
          <p:cNvPr id="11" name="文本框 10"/>
          <p:cNvSpPr txBox="1"/>
          <p:nvPr/>
        </p:nvSpPr>
        <p:spPr>
          <a:xfrm>
            <a:off x="10845165" y="1846580"/>
            <a:ext cx="153035" cy="2122805"/>
          </a:xfrm>
          <a:prstGeom prst="rect">
            <a:avLst/>
          </a:prstGeom>
          <a:noFill/>
        </p:spPr>
        <p:txBody>
          <a:bodyPr wrap="square" rtlCol="0">
            <a:spAutoFit/>
          </a:bodyPr>
          <a:lstStyle/>
          <a:p>
            <a:r>
              <a:rPr lang="zh-CN" altLang="en-US" sz="4400">
                <a:solidFill>
                  <a:schemeClr val="tx1"/>
                </a:solidFill>
              </a:rPr>
              <a:t>聂荣臻</a:t>
            </a:r>
          </a:p>
        </p:txBody>
      </p:sp>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a:t>学习任务一</a:t>
            </a:r>
            <a:r>
              <a:rPr lang="en-US" altLang="zh-CN"/>
              <a:t>    </a:t>
            </a:r>
            <a:r>
              <a:rPr lang="zh-CN" altLang="en-US">
                <a:sym typeface="+mn-ea"/>
              </a:rPr>
              <a:t>概括课文内容</a:t>
            </a:r>
            <a:r>
              <a:rPr lang="en-US" altLang="zh-CN">
                <a:sym typeface="+mn-ea"/>
              </a:rPr>
              <a:t> </a:t>
            </a:r>
            <a:r>
              <a:rPr lang="en-US" altLang="zh-CN"/>
              <a:t> </a:t>
            </a:r>
          </a:p>
        </p:txBody>
      </p:sp>
      <p:graphicFrame>
        <p:nvGraphicFramePr>
          <p:cNvPr id="8" name="内容占位符 7"/>
          <p:cNvGraphicFramePr>
            <a:graphicFrameLocks noGrp="1"/>
          </p:cNvGraphicFramePr>
          <p:nvPr>
            <p:ph idx="1"/>
            <p:custDataLst>
              <p:tags r:id="rId2"/>
            </p:custDataLst>
          </p:nvPr>
        </p:nvGraphicFramePr>
        <p:xfrm>
          <a:off x="207010" y="1474470"/>
          <a:ext cx="11753215" cy="5166360"/>
        </p:xfrm>
        <a:graphic>
          <a:graphicData uri="http://schemas.openxmlformats.org/drawingml/2006/table">
            <a:tbl>
              <a:tblPr firstRow="1" bandRow="1">
                <a:tableStyleId>{5C22544A-7EE6-4342-B048-85BDC9FD1C3A}</a:tableStyleId>
              </a:tblPr>
              <a:tblGrid>
                <a:gridCol w="2106295"/>
                <a:gridCol w="5017770"/>
                <a:gridCol w="4629150"/>
              </a:tblGrid>
              <a:tr h="1895475">
                <a:tc>
                  <a:txBody>
                    <a:bodyPr vert="horz" wrap="square"/>
                    <a:lstStyle/>
                    <a:p>
                      <a:pPr algn="ctr">
                        <a:buNone/>
                      </a:pPr>
                      <a:r>
                        <a:rPr lang="zh-CN" altLang="en-US" sz="3200">
                          <a:solidFill>
                            <a:schemeClr val="tx1"/>
                          </a:solidFill>
                        </a:rPr>
                        <a:t>题目</a:t>
                      </a:r>
                    </a:p>
                  </a:txBody>
                  <a:tcPr anchor="ctr">
                    <a:solidFill>
                      <a:schemeClr val="accent1">
                        <a:alpha val="33000"/>
                      </a:schemeClr>
                    </a:solidFill>
                  </a:tcPr>
                </a:tc>
                <a:tc>
                  <a:txBody>
                    <a:bodyPr vert="horz" wrap="square"/>
                    <a:lstStyle/>
                    <a:p>
                      <a:pPr algn="ctr">
                        <a:buNone/>
                      </a:pPr>
                      <a:endParaRPr lang="zh-CN" altLang="en-US" sz="3200" spc="130">
                        <a:solidFill>
                          <a:schemeClr val="tx1"/>
                        </a:solidFill>
                        <a:latin typeface="微软雅黑" panose="020b0503020204020204" pitchFamily="34" charset="-122"/>
                        <a:ea typeface="微软雅黑" panose="020b0503020204020204" pitchFamily="34" charset="-122"/>
                        <a:sym typeface="+mn-ea"/>
                      </a:endParaRPr>
                    </a:p>
                    <a:p>
                      <a:pPr algn="ctr">
                        <a:buNone/>
                      </a:pPr>
                      <a:r>
                        <a:rPr lang="zh-CN" altLang="en-US" sz="3200" spc="130">
                          <a:solidFill>
                            <a:schemeClr val="tx1"/>
                          </a:solidFill>
                          <a:latin typeface="微软雅黑" panose="020b0503020204020204" pitchFamily="34" charset="-122"/>
                          <a:ea typeface="微软雅黑" panose="020b0503020204020204" pitchFamily="34" charset="-122"/>
                          <a:sym typeface="+mn-ea"/>
                        </a:rPr>
                        <a:t>长征胜利万岁</a:t>
                      </a:r>
                    </a:p>
                    <a:p>
                      <a:pPr algn="ctr">
                        <a:buNone/>
                      </a:pPr>
                      <a:endParaRPr lang="zh-CN" altLang="en-US" sz="3200" spc="130">
                        <a:solidFill>
                          <a:schemeClr val="tx1"/>
                        </a:solidFill>
                        <a:latin typeface="微软雅黑" panose="020b0503020204020204" pitchFamily="34" charset="-122"/>
                        <a:ea typeface="微软雅黑" panose="020b0503020204020204" pitchFamily="34" charset="-122"/>
                        <a:sym typeface="+mn-ea"/>
                      </a:endParaRPr>
                    </a:p>
                  </a:txBody>
                  <a:tcPr anchor="ctr">
                    <a:solidFill>
                      <a:schemeClr val="accent1">
                        <a:alpha val="33000"/>
                      </a:schemeClr>
                    </a:solidFill>
                  </a:tcPr>
                </a:tc>
                <a:tc>
                  <a:txBody>
                    <a:bodyPr vert="horz" wrap="square"/>
                    <a:lstStyle/>
                    <a:p>
                      <a:pPr algn="ctr">
                        <a:buNone/>
                      </a:pPr>
                      <a:endParaRPr lang="zh-CN" altLang="en-US" sz="3200" spc="130">
                        <a:solidFill>
                          <a:schemeClr val="tx1"/>
                        </a:solidFill>
                        <a:latin typeface="微软雅黑" panose="020b0503020204020204" pitchFamily="34" charset="-122"/>
                        <a:ea typeface="微软雅黑" panose="020b0503020204020204" pitchFamily="34" charset="-122"/>
                        <a:sym typeface="+mn-ea"/>
                      </a:endParaRPr>
                    </a:p>
                    <a:p>
                      <a:pPr algn="ctr">
                        <a:buNone/>
                      </a:pPr>
                      <a:r>
                        <a:rPr lang="zh-CN" altLang="en-US" sz="3200" spc="130">
                          <a:solidFill>
                            <a:schemeClr val="tx1"/>
                          </a:solidFill>
                          <a:latin typeface="微软雅黑" panose="020b0503020204020204" pitchFamily="34" charset="-122"/>
                          <a:ea typeface="微软雅黑" panose="020b0503020204020204" pitchFamily="34" charset="-122"/>
                          <a:sym typeface="+mn-ea"/>
                        </a:rPr>
                        <a:t>大战中的插曲</a:t>
                      </a:r>
                    </a:p>
                    <a:p>
                      <a:pPr algn="ctr">
                        <a:buNone/>
                      </a:pPr>
                      <a:endParaRPr lang="zh-CN" altLang="en-US" sz="3200" spc="130">
                        <a:solidFill>
                          <a:schemeClr val="tx1"/>
                        </a:solidFill>
                        <a:latin typeface="微软雅黑" panose="020b0503020204020204" pitchFamily="34" charset="-122"/>
                        <a:ea typeface="微软雅黑" panose="020b0503020204020204" pitchFamily="34" charset="-122"/>
                        <a:sym typeface="+mn-ea"/>
                      </a:endParaRPr>
                    </a:p>
                  </a:txBody>
                  <a:tcPr anchor="ctr">
                    <a:solidFill>
                      <a:schemeClr val="accent1">
                        <a:alpha val="33000"/>
                      </a:schemeClr>
                    </a:solidFill>
                  </a:tcPr>
                </a:tc>
              </a:tr>
              <a:tr h="3270885">
                <a:tc>
                  <a:txBody>
                    <a:bodyPr vert="horz" wrap="square"/>
                    <a:lstStyle/>
                    <a:p>
                      <a:pPr algn="ctr">
                        <a:buNone/>
                      </a:pPr>
                      <a:r>
                        <a:rPr lang="zh-CN" altLang="en-US" sz="3200"/>
                        <a:t>主要内容</a:t>
                      </a:r>
                    </a:p>
                  </a:txBody>
                  <a:tcPr anchor="ctr">
                    <a:solidFill>
                      <a:schemeClr val="accent1">
                        <a:alpha val="33000"/>
                      </a:schemeClr>
                    </a:solidFill>
                  </a:tcPr>
                </a:tc>
                <a:tc>
                  <a:txBody>
                    <a:bodyPr vert="horz" wrap="square"/>
                    <a:lstStyle/>
                    <a:p>
                      <a:pPr algn="l">
                        <a:buNone/>
                      </a:pPr>
                      <a:r>
                        <a:rPr lang="en-US" altLang="zh-CN" sz="3200"/>
                        <a:t>      </a:t>
                      </a:r>
                      <a:endParaRPr lang="zh-CN" altLang="en-US" sz="3200"/>
                    </a:p>
                  </a:txBody>
                  <a:tcPr>
                    <a:solidFill>
                      <a:schemeClr val="accent1">
                        <a:alpha val="33000"/>
                      </a:schemeClr>
                    </a:solidFill>
                  </a:tcPr>
                </a:tc>
                <a:tc>
                  <a:txBody>
                    <a:bodyPr vert="horz" wrap="square"/>
                    <a:lstStyle/>
                    <a:p>
                      <a:pPr algn="l">
                        <a:buNone/>
                      </a:pPr>
                      <a:r>
                        <a:rPr lang="en-US" altLang="zh-CN" sz="3200"/>
                        <a:t>      </a:t>
                      </a:r>
                      <a:endParaRPr lang="zh-CN" altLang="en-US" sz="3200"/>
                    </a:p>
                  </a:txBody>
                  <a:tcPr>
                    <a:solidFill>
                      <a:schemeClr val="accent1">
                        <a:alpha val="33000"/>
                      </a:schemeClr>
                    </a:solidFill>
                  </a:tcPr>
                </a:tc>
              </a:tr>
            </a:tbl>
          </a:graphicData>
        </a:graphic>
      </p:graphicFrame>
      <p:sp>
        <p:nvSpPr>
          <p:cNvPr id="9" name="文本框 8"/>
          <p:cNvSpPr txBox="1"/>
          <p:nvPr/>
        </p:nvSpPr>
        <p:spPr>
          <a:xfrm>
            <a:off x="2313940" y="3522345"/>
            <a:ext cx="5006340" cy="2861310"/>
          </a:xfrm>
          <a:prstGeom prst="rect">
            <a:avLst/>
          </a:prstGeom>
          <a:noFill/>
        </p:spPr>
        <p:txBody>
          <a:bodyPr wrap="square" rtlCol="0">
            <a:spAutoFit/>
          </a:bodyPr>
          <a:lstStyle/>
          <a:p>
            <a:pPr algn="l">
              <a:buNone/>
            </a:pPr>
            <a:r>
              <a:rPr lang="en-US" altLang="zh-CN">
                <a:sym typeface="+mn-ea"/>
              </a:rPr>
              <a:t>             </a:t>
            </a:r>
            <a:r>
              <a:rPr lang="zh-CN" altLang="en-US" sz="3600">
                <a:sym typeface="+mn-ea"/>
              </a:rPr>
              <a:t>本文是杨成武将军对1935年10月红军胜利到达吴起镇后发生的一些事情的回忆，记录了他的所思、所想、所感。</a:t>
            </a:r>
            <a:endParaRPr lang="zh-CN" altLang="en-US" sz="3600"/>
          </a:p>
        </p:txBody>
      </p:sp>
      <p:sp>
        <p:nvSpPr>
          <p:cNvPr id="10" name="文本框 9"/>
          <p:cNvSpPr txBox="1"/>
          <p:nvPr/>
        </p:nvSpPr>
        <p:spPr>
          <a:xfrm>
            <a:off x="7320280" y="3522345"/>
            <a:ext cx="4639310" cy="3415030"/>
          </a:xfrm>
          <a:prstGeom prst="rect">
            <a:avLst/>
          </a:prstGeom>
          <a:noFill/>
        </p:spPr>
        <p:txBody>
          <a:bodyPr wrap="square" rtlCol="0">
            <a:spAutoFit/>
          </a:bodyPr>
          <a:lstStyle/>
          <a:p>
            <a:pPr algn="l"/>
            <a:r>
              <a:rPr lang="en-US" altLang="zh-CN" sz="3600">
                <a:sym typeface="+mn-ea"/>
              </a:rPr>
              <a:t>       </a:t>
            </a:r>
            <a:r>
              <a:rPr lang="zh-CN" altLang="en-US" sz="3600">
                <a:sym typeface="+mn-ea"/>
              </a:rPr>
              <a:t>本文记述了聂荣臻将军关心和照顾在战火中失去父母的两个日本小女孩，并将她们送回日方的故事。</a:t>
            </a:r>
            <a:endParaRPr lang="zh-CN" altLang="en-US" sz="3600"/>
          </a:p>
          <a:p>
            <a:endParaRPr lang="zh-CN" altLang="en-US" sz="36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学习任务二</a:t>
            </a:r>
            <a:r>
              <a:rPr lang="en-US" altLang="zh-CN"/>
              <a:t>  </a:t>
            </a:r>
            <a:r>
              <a:rPr lang="zh-CN" altLang="en-US"/>
              <a:t>理清思路</a:t>
            </a:r>
          </a:p>
        </p:txBody>
      </p:sp>
      <p:graphicFrame>
        <p:nvGraphicFramePr>
          <p:cNvPr id="4" name="内容占位符 3"/>
          <p:cNvGraphicFramePr>
            <a:graphicFrameLocks noGrp="1"/>
          </p:cNvGraphicFramePr>
          <p:nvPr>
            <p:ph idx="1"/>
            <p:custDataLst>
              <p:tags r:id="rId2"/>
            </p:custDataLst>
          </p:nvPr>
        </p:nvGraphicFramePr>
        <p:xfrm>
          <a:off x="201930" y="1423670"/>
          <a:ext cx="11624945" cy="5067300"/>
        </p:xfrm>
        <a:graphic>
          <a:graphicData uri="http://schemas.openxmlformats.org/drawingml/2006/table">
            <a:tbl>
              <a:tblPr firstRow="1" bandRow="1">
                <a:tableStyleId>{5C22544A-7EE6-4342-B048-85BDC9FD1C3A}</a:tableStyleId>
              </a:tblPr>
              <a:tblGrid>
                <a:gridCol w="1175385"/>
                <a:gridCol w="4152265"/>
                <a:gridCol w="6297295"/>
              </a:tblGrid>
              <a:tr h="844550">
                <a:tc rowSpan="6">
                  <a:txBody>
                    <a:bodyPr vert="horz" wrap="square"/>
                    <a:lstStyle/>
                    <a:p>
                      <a:pPr>
                        <a:buNone/>
                      </a:pPr>
                      <a:r>
                        <a:rPr lang="zh-CN" altLang="en-US" sz="4400">
                          <a:solidFill>
                            <a:srgbClr val="FF0000"/>
                          </a:solidFill>
                        </a:rPr>
                        <a:t>长</a:t>
                      </a:r>
                    </a:p>
                    <a:p>
                      <a:pPr>
                        <a:buNone/>
                      </a:pPr>
                      <a:r>
                        <a:rPr lang="zh-CN" altLang="en-US" sz="4400">
                          <a:solidFill>
                            <a:srgbClr val="FF0000"/>
                          </a:solidFill>
                        </a:rPr>
                        <a:t>征</a:t>
                      </a:r>
                    </a:p>
                    <a:p>
                      <a:pPr>
                        <a:buNone/>
                      </a:pPr>
                      <a:r>
                        <a:rPr lang="zh-CN" altLang="en-US" sz="4400">
                          <a:solidFill>
                            <a:srgbClr val="FF0000"/>
                          </a:solidFill>
                        </a:rPr>
                        <a:t>胜</a:t>
                      </a:r>
                    </a:p>
                    <a:p>
                      <a:pPr>
                        <a:buNone/>
                      </a:pPr>
                      <a:r>
                        <a:rPr lang="zh-CN" altLang="en-US" sz="4400">
                          <a:solidFill>
                            <a:srgbClr val="FF0000"/>
                          </a:solidFill>
                        </a:rPr>
                        <a:t>利</a:t>
                      </a:r>
                    </a:p>
                    <a:p>
                      <a:pPr>
                        <a:buNone/>
                      </a:pPr>
                      <a:r>
                        <a:rPr lang="zh-CN" altLang="en-US" sz="4400">
                          <a:solidFill>
                            <a:srgbClr val="FF0000"/>
                          </a:solidFill>
                        </a:rPr>
                        <a:t>万</a:t>
                      </a:r>
                    </a:p>
                    <a:p>
                      <a:pPr>
                        <a:buNone/>
                      </a:pPr>
                      <a:r>
                        <a:rPr lang="zh-CN" altLang="en-US" sz="4400">
                          <a:solidFill>
                            <a:srgbClr val="FF0000"/>
                          </a:solidFill>
                        </a:rPr>
                        <a:t>岁</a:t>
                      </a:r>
                    </a:p>
                  </a:txBody>
                  <a:tcPr anchor="ctr">
                    <a:solidFill>
                      <a:schemeClr val="accent1">
                        <a:alpha val="33000"/>
                      </a:schemeClr>
                    </a:solidFill>
                  </a:tcPr>
                </a:tc>
                <a:tc rowSpan="4">
                  <a:txBody>
                    <a:bodyPr vert="horz" wrap="square"/>
                    <a:lstStyle/>
                    <a:p>
                      <a:pPr>
                        <a:buNone/>
                      </a:pPr>
                      <a:r>
                        <a:rPr lang="en-US" altLang="zh-CN" sz="3600">
                          <a:solidFill>
                            <a:srgbClr val="FF0000"/>
                          </a:solidFill>
                        </a:rPr>
                        <a:t>   </a:t>
                      </a:r>
                      <a:endParaRPr lang="zh-CN" altLang="en-US" sz="3600">
                        <a:solidFill>
                          <a:srgbClr val="FF0000"/>
                        </a:solidFill>
                      </a:endParaRPr>
                    </a:p>
                  </a:txBody>
                  <a:tcPr anchor="ctr">
                    <a:solidFill>
                      <a:schemeClr val="accent1">
                        <a:alpha val="33000"/>
                      </a:schemeClr>
                    </a:solidFill>
                  </a:tcPr>
                </a:tc>
                <a:tc>
                  <a:txBody>
                    <a:bodyPr vert="horz" wrap="square"/>
                    <a:lstStyle/>
                    <a:p>
                      <a:pPr>
                        <a:buNone/>
                      </a:pPr>
                      <a:r>
                        <a:rPr lang="zh-CN" altLang="en-US" sz="3600">
                          <a:solidFill>
                            <a:schemeClr val="tx2"/>
                          </a:solidFill>
                        </a:rPr>
                        <a:t>（</a:t>
                      </a:r>
                      <a:r>
                        <a:rPr lang="en-US" altLang="zh-CN" sz="3600">
                          <a:solidFill>
                            <a:schemeClr val="tx2"/>
                          </a:solidFill>
                        </a:rPr>
                        <a:t>1~8</a:t>
                      </a:r>
                      <a:r>
                        <a:rPr lang="zh-CN" altLang="en-US" sz="3600">
                          <a:solidFill>
                            <a:schemeClr val="tx2"/>
                          </a:solidFill>
                        </a:rPr>
                        <a:t>）</a:t>
                      </a:r>
                    </a:p>
                  </a:txBody>
                  <a:tcPr anchor="ctr">
                    <a:solidFill>
                      <a:schemeClr val="accent1">
                        <a:alpha val="33000"/>
                      </a:schemeClr>
                    </a:solidFill>
                  </a:tcPr>
                </a:tc>
              </a:tr>
              <a:tr h="844550">
                <a:tc vMerge="1">
                  <a:txBody>
                    <a:bodyPr vert="horz" wrap="square"/>
                    <a:lstStyle/>
                    <a:p>
                      <a:endParaRPr lang="zh-CN"/>
                    </a:p>
                  </a:txBody>
                  <a:tcPr/>
                </a:tc>
                <a:tc vMerge="1">
                  <a:txBody>
                    <a:bodyPr vert="horz" wrap="square"/>
                    <a:lstStyle/>
                    <a:p>
                      <a:endParaRPr lang="zh-CN"/>
                    </a:p>
                  </a:txBody>
                  <a:tcPr/>
                </a:tc>
                <a:tc>
                  <a:txBody>
                    <a:bodyPr vert="horz" wrap="square"/>
                    <a:lstStyle/>
                    <a:p>
                      <a:pPr>
                        <a:buNone/>
                      </a:pPr>
                      <a:r>
                        <a:rPr lang="zh-CN" altLang="en-US" sz="3600"/>
                        <a:t>（</a:t>
                      </a:r>
                      <a:r>
                        <a:rPr lang="en-US" altLang="zh-CN" sz="3600"/>
                        <a:t>9~20)</a:t>
                      </a:r>
                    </a:p>
                  </a:txBody>
                  <a:tcPr anchor="ctr">
                    <a:solidFill>
                      <a:schemeClr val="accent1">
                        <a:tint val="40000"/>
                        <a:alpha val="33000"/>
                      </a:schemeClr>
                    </a:solidFill>
                  </a:tcPr>
                </a:tc>
              </a:tr>
              <a:tr h="844550">
                <a:tc vMerge="1">
                  <a:txBody>
                    <a:bodyPr vert="horz" wrap="square"/>
                    <a:lstStyle/>
                    <a:p>
                      <a:endParaRPr lang="zh-CN"/>
                    </a:p>
                  </a:txBody>
                  <a:tcPr/>
                </a:tc>
                <a:tc vMerge="1">
                  <a:txBody>
                    <a:bodyPr vert="horz" wrap="square"/>
                    <a:lstStyle/>
                    <a:p>
                      <a:endParaRPr lang="zh-CN"/>
                    </a:p>
                  </a:txBody>
                  <a:tcPr/>
                </a:tc>
                <a:tc>
                  <a:txBody>
                    <a:bodyPr vert="horz" wrap="square"/>
                    <a:lstStyle/>
                    <a:p>
                      <a:pPr>
                        <a:buNone/>
                      </a:pPr>
                      <a:r>
                        <a:rPr lang="zh-CN" altLang="en-US" sz="3600"/>
                        <a:t>（</a:t>
                      </a:r>
                      <a:r>
                        <a:rPr lang="en-US" altLang="zh-CN" sz="3600"/>
                        <a:t>21</a:t>
                      </a:r>
                      <a:r>
                        <a:rPr lang="zh-CN" altLang="en-US" sz="3600"/>
                        <a:t>）</a:t>
                      </a:r>
                    </a:p>
                  </a:txBody>
                  <a:tcPr anchor="ctr">
                    <a:solidFill>
                      <a:schemeClr val="accent1">
                        <a:tint val="20000"/>
                        <a:alpha val="33000"/>
                      </a:schemeClr>
                    </a:solidFill>
                  </a:tcPr>
                </a:tc>
              </a:tr>
              <a:tr h="844550">
                <a:tc vMerge="1">
                  <a:txBody>
                    <a:bodyPr vert="horz" wrap="square"/>
                    <a:lstStyle/>
                    <a:p>
                      <a:endParaRPr lang="zh-CN"/>
                    </a:p>
                  </a:txBody>
                  <a:tcPr/>
                </a:tc>
                <a:tc vMerge="1">
                  <a:txBody>
                    <a:bodyPr vert="horz" wrap="square"/>
                    <a:lstStyle/>
                    <a:p>
                      <a:endParaRPr lang="zh-CN"/>
                    </a:p>
                  </a:txBody>
                  <a:tcPr/>
                </a:tc>
                <a:tc>
                  <a:txBody>
                    <a:bodyPr vert="horz" wrap="square"/>
                    <a:lstStyle/>
                    <a:p>
                      <a:pPr>
                        <a:buNone/>
                      </a:pPr>
                      <a:r>
                        <a:rPr lang="zh-CN" altLang="en-US" sz="3600"/>
                        <a:t>（</a:t>
                      </a:r>
                      <a:r>
                        <a:rPr lang="en-US" altLang="zh-CN" sz="3600"/>
                        <a:t>22</a:t>
                      </a:r>
                      <a:r>
                        <a:rPr lang="zh-CN" altLang="en-US" sz="3600"/>
                        <a:t>）</a:t>
                      </a:r>
                    </a:p>
                  </a:txBody>
                  <a:tcPr anchor="ctr">
                    <a:solidFill>
                      <a:schemeClr val="accent1">
                        <a:tint val="40000"/>
                        <a:alpha val="33000"/>
                      </a:schemeClr>
                    </a:solidFill>
                  </a:tcPr>
                </a:tc>
              </a:tr>
              <a:tr h="844550">
                <a:tc vMerge="1">
                  <a:txBody>
                    <a:bodyPr vert="horz" wrap="square"/>
                    <a:lstStyle/>
                    <a:p>
                      <a:endParaRPr lang="zh-CN"/>
                    </a:p>
                  </a:txBody>
                  <a:tcPr/>
                </a:tc>
                <a:tc rowSpan="2">
                  <a:txBody>
                    <a:bodyPr vert="horz" wrap="square"/>
                    <a:lstStyle/>
                    <a:p>
                      <a:pPr>
                        <a:buNone/>
                      </a:pPr>
                      <a:endParaRPr lang="zh-CN" altLang="en-US" sz="3600">
                        <a:solidFill>
                          <a:srgbClr val="FF0000"/>
                        </a:solidFill>
                      </a:endParaRPr>
                    </a:p>
                  </a:txBody>
                  <a:tcPr anchor="ctr">
                    <a:solidFill>
                      <a:schemeClr val="accent1">
                        <a:tint val="20000"/>
                        <a:alpha val="33000"/>
                      </a:schemeClr>
                    </a:solidFill>
                  </a:tcPr>
                </a:tc>
                <a:tc>
                  <a:txBody>
                    <a:bodyPr vert="horz" wrap="square"/>
                    <a:lstStyle/>
                    <a:p>
                      <a:pPr>
                        <a:buNone/>
                      </a:pPr>
                      <a:r>
                        <a:rPr lang="zh-CN" altLang="en-US" sz="3600"/>
                        <a:t>（</a:t>
                      </a:r>
                      <a:r>
                        <a:rPr lang="en-US" altLang="zh-CN" sz="3600"/>
                        <a:t>23~31</a:t>
                      </a:r>
                      <a:r>
                        <a:rPr lang="zh-CN" altLang="en-US" sz="3600"/>
                        <a:t>）</a:t>
                      </a:r>
                    </a:p>
                  </a:txBody>
                  <a:tcPr anchor="ctr">
                    <a:solidFill>
                      <a:schemeClr val="accent1">
                        <a:tint val="20000"/>
                        <a:alpha val="33000"/>
                      </a:schemeClr>
                    </a:solidFill>
                  </a:tcPr>
                </a:tc>
              </a:tr>
              <a:tr h="844550">
                <a:tc vMerge="1">
                  <a:txBody>
                    <a:bodyPr vert="horz" wrap="square"/>
                    <a:lstStyle/>
                    <a:p>
                      <a:endParaRPr lang="zh-CN"/>
                    </a:p>
                  </a:txBody>
                  <a:tcPr/>
                </a:tc>
                <a:tc vMerge="1">
                  <a:txBody>
                    <a:bodyPr vert="horz" wrap="square"/>
                    <a:lstStyle/>
                    <a:p>
                      <a:endParaRPr lang="zh-CN"/>
                    </a:p>
                  </a:txBody>
                  <a:tcPr/>
                </a:tc>
                <a:tc>
                  <a:txBody>
                    <a:bodyPr vert="horz" wrap="square"/>
                    <a:lstStyle/>
                    <a:p>
                      <a:pPr>
                        <a:buNone/>
                      </a:pPr>
                      <a:r>
                        <a:rPr lang="zh-CN" altLang="en-US" sz="3600"/>
                        <a:t>（</a:t>
                      </a:r>
                      <a:r>
                        <a:rPr lang="en-US" altLang="zh-CN" sz="3600"/>
                        <a:t>32~46</a:t>
                      </a:r>
                      <a:r>
                        <a:rPr lang="zh-CN" altLang="en-US" sz="3600"/>
                        <a:t>）</a:t>
                      </a:r>
                    </a:p>
                  </a:txBody>
                  <a:tcPr anchor="ctr">
                    <a:solidFill>
                      <a:schemeClr val="accent1">
                        <a:tint val="40000"/>
                        <a:alpha val="33000"/>
                      </a:schemeClr>
                    </a:solidFill>
                  </a:tcPr>
                </a:tc>
              </a:tr>
            </a:tbl>
          </a:graphicData>
        </a:graphic>
      </p:graphicFrame>
      <p:sp>
        <p:nvSpPr>
          <p:cNvPr id="5" name="文本框 4"/>
          <p:cNvSpPr txBox="1"/>
          <p:nvPr/>
        </p:nvSpPr>
        <p:spPr>
          <a:xfrm>
            <a:off x="9824720" y="1862455"/>
            <a:ext cx="309880" cy="368300"/>
          </a:xfrm>
          <a:prstGeom prst="rect">
            <a:avLst/>
          </a:prstGeom>
          <a:noFill/>
        </p:spPr>
        <p:txBody>
          <a:bodyPr wrap="none" rtlCol="0">
            <a:spAutoFit/>
          </a:bodyPr>
          <a:lstStyle/>
          <a:p>
            <a:endParaRPr lang="zh-CN" altLang="en-US"/>
          </a:p>
        </p:txBody>
      </p:sp>
      <p:sp>
        <p:nvSpPr>
          <p:cNvPr id="6" name="文本框 5"/>
          <p:cNvSpPr txBox="1"/>
          <p:nvPr/>
        </p:nvSpPr>
        <p:spPr>
          <a:xfrm>
            <a:off x="7270750" y="1535430"/>
            <a:ext cx="2962910" cy="645160"/>
          </a:xfrm>
          <a:prstGeom prst="rect">
            <a:avLst/>
          </a:prstGeom>
          <a:noFill/>
        </p:spPr>
        <p:txBody>
          <a:bodyPr wrap="square" rtlCol="0">
            <a:spAutoFit/>
          </a:bodyPr>
          <a:lstStyle/>
          <a:p>
            <a:pPr algn="l"/>
            <a:r>
              <a:rPr lang="zh-CN" altLang="en-US" sz="3600">
                <a:sym typeface="+mn-ea"/>
              </a:rPr>
              <a:t>抵达吴起镇</a:t>
            </a:r>
            <a:endParaRPr lang="zh-CN" altLang="en-US" sz="3600"/>
          </a:p>
        </p:txBody>
      </p:sp>
      <p:sp>
        <p:nvSpPr>
          <p:cNvPr id="7" name="文本框 6"/>
          <p:cNvSpPr txBox="1"/>
          <p:nvPr/>
        </p:nvSpPr>
        <p:spPr>
          <a:xfrm>
            <a:off x="7270750" y="2402205"/>
            <a:ext cx="2962910" cy="645160"/>
          </a:xfrm>
          <a:prstGeom prst="rect">
            <a:avLst/>
          </a:prstGeom>
          <a:noFill/>
        </p:spPr>
        <p:txBody>
          <a:bodyPr wrap="square" rtlCol="0">
            <a:spAutoFit/>
          </a:bodyPr>
          <a:lstStyle/>
          <a:p>
            <a:pPr algn="l"/>
            <a:r>
              <a:rPr lang="zh-CN" altLang="en-US" sz="3600">
                <a:sym typeface="+mn-ea"/>
              </a:rPr>
              <a:t>歼灭追兵</a:t>
            </a:r>
            <a:endParaRPr lang="zh-CN" altLang="en-US" sz="3600"/>
          </a:p>
        </p:txBody>
      </p:sp>
      <p:sp>
        <p:nvSpPr>
          <p:cNvPr id="8" name="文本框 7"/>
          <p:cNvSpPr txBox="1"/>
          <p:nvPr/>
        </p:nvSpPr>
        <p:spPr>
          <a:xfrm>
            <a:off x="7171690" y="3218815"/>
            <a:ext cx="2962910" cy="645160"/>
          </a:xfrm>
          <a:prstGeom prst="rect">
            <a:avLst/>
          </a:prstGeom>
          <a:noFill/>
        </p:spPr>
        <p:txBody>
          <a:bodyPr wrap="square" rtlCol="0">
            <a:spAutoFit/>
          </a:bodyPr>
          <a:lstStyle/>
          <a:p>
            <a:pPr algn="l"/>
            <a:r>
              <a:rPr lang="zh-CN" altLang="en-US" sz="3600">
                <a:sym typeface="+mn-ea"/>
              </a:rPr>
              <a:t>消灭反动民团</a:t>
            </a:r>
            <a:endParaRPr lang="zh-CN" altLang="en-US" sz="3600"/>
          </a:p>
        </p:txBody>
      </p:sp>
      <p:sp>
        <p:nvSpPr>
          <p:cNvPr id="9" name="文本框 8"/>
          <p:cNvSpPr txBox="1"/>
          <p:nvPr/>
        </p:nvSpPr>
        <p:spPr>
          <a:xfrm>
            <a:off x="7171690" y="4135755"/>
            <a:ext cx="2962910" cy="645160"/>
          </a:xfrm>
          <a:prstGeom prst="rect">
            <a:avLst/>
          </a:prstGeom>
          <a:noFill/>
        </p:spPr>
        <p:txBody>
          <a:bodyPr wrap="square" rtlCol="0">
            <a:spAutoFit/>
          </a:bodyPr>
          <a:lstStyle/>
          <a:p>
            <a:pPr algn="l"/>
            <a:r>
              <a:rPr lang="zh-CN" altLang="en-US" sz="3600">
                <a:sym typeface="+mn-ea"/>
              </a:rPr>
              <a:t>胜利会师</a:t>
            </a:r>
            <a:endParaRPr lang="zh-CN" altLang="en-US" sz="3600"/>
          </a:p>
        </p:txBody>
      </p:sp>
      <p:sp>
        <p:nvSpPr>
          <p:cNvPr id="10" name="文本框 9"/>
          <p:cNvSpPr txBox="1"/>
          <p:nvPr/>
        </p:nvSpPr>
        <p:spPr>
          <a:xfrm>
            <a:off x="7750810" y="4902200"/>
            <a:ext cx="3667125" cy="645160"/>
          </a:xfrm>
          <a:prstGeom prst="rect">
            <a:avLst/>
          </a:prstGeom>
          <a:noFill/>
        </p:spPr>
        <p:txBody>
          <a:bodyPr wrap="square" rtlCol="0">
            <a:spAutoFit/>
          </a:bodyPr>
          <a:lstStyle/>
          <a:p>
            <a:pPr algn="l"/>
            <a:r>
              <a:rPr lang="zh-CN" altLang="en-US" sz="3600">
                <a:sym typeface="+mn-ea"/>
              </a:rPr>
              <a:t>偶遇邓小平同志</a:t>
            </a:r>
            <a:endParaRPr lang="zh-CN" altLang="en-US" sz="3600"/>
          </a:p>
        </p:txBody>
      </p:sp>
      <p:sp>
        <p:nvSpPr>
          <p:cNvPr id="11" name="文本框 10"/>
          <p:cNvSpPr txBox="1"/>
          <p:nvPr/>
        </p:nvSpPr>
        <p:spPr>
          <a:xfrm>
            <a:off x="7751445" y="5668645"/>
            <a:ext cx="4160520" cy="645160"/>
          </a:xfrm>
          <a:prstGeom prst="rect">
            <a:avLst/>
          </a:prstGeom>
          <a:noFill/>
        </p:spPr>
        <p:txBody>
          <a:bodyPr wrap="square" rtlCol="0">
            <a:spAutoFit/>
          </a:bodyPr>
          <a:lstStyle/>
          <a:p>
            <a:pPr algn="l"/>
            <a:r>
              <a:rPr lang="zh-CN" altLang="en-US" sz="3600">
                <a:sym typeface="+mn-ea"/>
              </a:rPr>
              <a:t>全军干部会议召开</a:t>
            </a:r>
            <a:endParaRPr lang="zh-CN" altLang="en-US" sz="3600"/>
          </a:p>
        </p:txBody>
      </p:sp>
      <p:sp>
        <p:nvSpPr>
          <p:cNvPr id="12" name="文本框 11"/>
          <p:cNvSpPr txBox="1"/>
          <p:nvPr/>
        </p:nvSpPr>
        <p:spPr>
          <a:xfrm>
            <a:off x="1626870" y="2573655"/>
            <a:ext cx="3582670" cy="645160"/>
          </a:xfrm>
          <a:prstGeom prst="rect">
            <a:avLst/>
          </a:prstGeom>
          <a:noFill/>
        </p:spPr>
        <p:txBody>
          <a:bodyPr wrap="square" rtlCol="0">
            <a:spAutoFit/>
          </a:bodyPr>
          <a:lstStyle/>
          <a:p>
            <a:pPr>
              <a:buNone/>
            </a:pPr>
            <a:r>
              <a:rPr lang="zh-CN" altLang="en-US" sz="3600" b="1">
                <a:solidFill>
                  <a:srgbClr val="FF0000"/>
                </a:solidFill>
                <a:sym typeface="+mn-ea"/>
              </a:rPr>
              <a:t>长征胜利会师</a:t>
            </a:r>
            <a:endParaRPr lang="zh-CN" altLang="en-US" sz="3600" b="1"/>
          </a:p>
        </p:txBody>
      </p:sp>
      <p:sp>
        <p:nvSpPr>
          <p:cNvPr id="13" name="文本框 12"/>
          <p:cNvSpPr txBox="1"/>
          <p:nvPr/>
        </p:nvSpPr>
        <p:spPr>
          <a:xfrm>
            <a:off x="1457960" y="5114925"/>
            <a:ext cx="3921760" cy="645160"/>
          </a:xfrm>
          <a:prstGeom prst="rect">
            <a:avLst/>
          </a:prstGeom>
          <a:noFill/>
        </p:spPr>
        <p:txBody>
          <a:bodyPr wrap="square" rtlCol="0">
            <a:spAutoFit/>
          </a:bodyPr>
          <a:lstStyle/>
          <a:p>
            <a:pPr>
              <a:buNone/>
            </a:pPr>
            <a:r>
              <a:rPr lang="zh-CN" altLang="en-US" sz="3600" b="1">
                <a:solidFill>
                  <a:srgbClr val="FF0000"/>
                </a:solidFill>
                <a:sym typeface="+mn-ea"/>
              </a:rPr>
              <a:t>参加全军干部会议</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515110" y="1083310"/>
            <a:ext cx="1247140" cy="4691380"/>
          </a:xfrm>
        </p:spPr>
        <p:txBody>
          <a:bodyPr>
            <a:normAutofit/>
          </a:bodyPr>
          <a:lstStyle/>
          <a:p>
            <a:pPr algn="ctr"/>
            <a:r>
              <a:rPr lang="zh-CN" altLang="en-US" sz="4800"/>
              <a:t>大</a:t>
            </a:r>
            <a:br>
              <a:rPr lang="zh-CN" altLang="en-US" sz="4800"/>
            </a:br>
            <a:r>
              <a:rPr lang="zh-CN" altLang="en-US" sz="4800"/>
              <a:t>战</a:t>
            </a:r>
            <a:br>
              <a:rPr lang="zh-CN" altLang="en-US" sz="4800"/>
            </a:br>
            <a:r>
              <a:rPr lang="zh-CN" altLang="en-US" sz="4800"/>
              <a:t>中</a:t>
            </a:r>
            <a:br>
              <a:rPr lang="zh-CN" altLang="en-US" sz="4800"/>
            </a:br>
            <a:r>
              <a:rPr lang="zh-CN" altLang="en-US" sz="4800"/>
              <a:t>的</a:t>
            </a:r>
            <a:br>
              <a:rPr lang="zh-CN" altLang="en-US" sz="4800"/>
            </a:br>
            <a:r>
              <a:rPr lang="zh-CN" altLang="en-US" sz="4800"/>
              <a:t>插</a:t>
            </a:r>
            <a:br>
              <a:rPr lang="zh-CN" altLang="en-US" sz="4800"/>
            </a:br>
            <a:r>
              <a:rPr lang="zh-CN" altLang="en-US" sz="4800"/>
              <a:t>曲</a:t>
            </a:r>
          </a:p>
        </p:txBody>
      </p:sp>
      <p:pic>
        <p:nvPicPr>
          <p:cNvPr id="3" name="内容占位符 -2147482624" descr="20语文下-5.TIF"/>
          <p:cNvPicPr>
            <a:picLocks noGrp="1" noChangeAspect="1"/>
          </p:cNvPicPr>
          <p:nvPr>
            <p:ph idx="1"/>
          </p:nvPr>
        </p:nvPicPr>
        <p:blipFill>
          <a:blip r:embed="rId3" r:link="rId2"/>
          <a:stretch>
            <a:fillRect/>
          </a:stretch>
        </p:blipFill>
        <p:spPr>
          <a:xfrm>
            <a:off x="2762250" y="885190"/>
            <a:ext cx="7275830" cy="5087620"/>
          </a:xfrm>
          <a:prstGeom prst="rect">
            <a:avLst/>
          </a:prstGeom>
          <a:noFill/>
          <a:ln w="9525">
            <a:noFill/>
          </a:ln>
        </p:spPr>
      </p:pic>
      <p:sp>
        <p:nvSpPr>
          <p:cNvPr id="4" name="文本框 3"/>
          <p:cNvSpPr txBox="1"/>
          <p:nvPr/>
        </p:nvSpPr>
        <p:spPr>
          <a:xfrm>
            <a:off x="6923405" y="661670"/>
            <a:ext cx="1719580" cy="706755"/>
          </a:xfrm>
          <a:prstGeom prst="rect">
            <a:avLst/>
          </a:prstGeom>
          <a:noFill/>
        </p:spPr>
        <p:txBody>
          <a:bodyPr wrap="square" rtlCol="0">
            <a:spAutoFit/>
          </a:bodyPr>
          <a:lstStyle/>
          <a:p>
            <a:r>
              <a:rPr lang="zh-CN" altLang="en-US" sz="4000"/>
              <a:t>照顾</a:t>
            </a:r>
          </a:p>
        </p:txBody>
      </p:sp>
      <p:sp>
        <p:nvSpPr>
          <p:cNvPr id="5" name="文本框 4"/>
          <p:cNvSpPr txBox="1"/>
          <p:nvPr/>
        </p:nvSpPr>
        <p:spPr>
          <a:xfrm>
            <a:off x="6876415" y="5266055"/>
            <a:ext cx="1719580" cy="706755"/>
          </a:xfrm>
          <a:prstGeom prst="rect">
            <a:avLst/>
          </a:prstGeom>
          <a:noFill/>
        </p:spPr>
        <p:txBody>
          <a:bodyPr wrap="square" rtlCol="0">
            <a:spAutoFit/>
          </a:bodyPr>
          <a:lstStyle/>
          <a:p>
            <a:r>
              <a:rPr lang="zh-CN" altLang="en-US" sz="4000"/>
              <a:t>感恩</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608330"/>
            <a:ext cx="10968990" cy="1751965"/>
          </a:xfrm>
        </p:spPr>
        <p:txBody>
          <a:bodyPr>
            <a:noAutofit/>
          </a:bodyPr>
          <a:lstStyle/>
          <a:p>
            <a:pPr algn="ctr"/>
            <a:r>
              <a:rPr lang="zh-CN" altLang="en-US" sz="4800"/>
              <a:t>学习任务群三</a:t>
            </a:r>
          </a:p>
        </p:txBody>
      </p:sp>
      <p:sp>
        <p:nvSpPr>
          <p:cNvPr id="3" name="内容占位符 2"/>
          <p:cNvSpPr>
            <a:spLocks noGrp="1"/>
          </p:cNvSpPr>
          <p:nvPr>
            <p:ph idx="1"/>
          </p:nvPr>
        </p:nvSpPr>
        <p:spPr>
          <a:xfrm>
            <a:off x="608330" y="2818130"/>
            <a:ext cx="10968990" cy="3431540"/>
          </a:xfrm>
        </p:spPr>
        <p:txBody>
          <a:bodyPr/>
          <a:lstStyle/>
          <a:p>
            <a:pPr marL="0" indent="0" algn="ctr">
              <a:buNone/>
            </a:pPr>
            <a:r>
              <a:rPr lang="zh-CN" altLang="en-US" sz="4800">
                <a:sym typeface="+mn-ea"/>
              </a:rPr>
              <a:t>精读文本</a:t>
            </a:r>
            <a:r>
              <a:rPr lang="en-US" altLang="zh-CN" sz="4800">
                <a:sym typeface="+mn-ea"/>
              </a:rPr>
              <a:t>          </a:t>
            </a:r>
            <a:r>
              <a:rPr lang="zh-CN" altLang="en-US" sz="4800">
                <a:sym typeface="+mn-ea"/>
              </a:rPr>
              <a:t>交流心得</a:t>
            </a:r>
            <a:endParaRPr lang="zh-CN" altLang="en-US" sz="4800"/>
          </a:p>
          <a:p>
            <a:pPr algn="ctr"/>
            <a:endParaRPr lang="zh-CN" altLang="en-US" sz="48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347540" y="2615635"/>
            <a:ext cx="10969200" cy="705600"/>
          </a:xfrm>
        </p:spPr>
        <p:txBody>
          <a:bodyPr>
            <a:normAutofit fontScale="90000"/>
          </a:bodyPr>
          <a:lstStyle/>
          <a:p>
            <a:r>
              <a:rPr lang="zh-CN" altLang="en-US" sz="6665">
                <a:sym typeface="+mn-ea"/>
              </a:rPr>
              <a:t>（一）长征胜利万岁</a:t>
            </a:r>
            <a:br>
              <a:rPr lang="zh-CN" altLang="en-US" sz="6665"/>
            </a:br>
            <a:endParaRPr lang="zh-CN" altLang="en-US" sz="6665"/>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11505" y="226060"/>
            <a:ext cx="10968990" cy="1424305"/>
          </a:xfrm>
        </p:spPr>
        <p:txBody>
          <a:bodyPr/>
          <a:lstStyle/>
          <a:p>
            <a:pPr marL="0" indent="0">
              <a:buNone/>
            </a:pPr>
            <a:r>
              <a:rPr lang="zh-CN" altLang="en-US" sz="3600"/>
              <a:t>活动</a:t>
            </a:r>
            <a:r>
              <a:rPr lang="en-US" altLang="zh-CN" sz="3600"/>
              <a:t>1</a:t>
            </a:r>
            <a:r>
              <a:rPr lang="zh-CN" altLang="en-US" sz="3600"/>
              <a:t>：</a:t>
            </a:r>
          </a:p>
        </p:txBody>
      </p:sp>
      <p:sp>
        <p:nvSpPr>
          <p:cNvPr id="4" name="内容占位符 2"/>
          <p:cNvSpPr>
            <a:spLocks noGrp="1"/>
          </p:cNvSpPr>
          <p:nvPr/>
        </p:nvSpPr>
        <p:spPr>
          <a:xfrm>
            <a:off x="518160" y="2667635"/>
            <a:ext cx="10968990" cy="388874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700">
                <a:sym typeface="+mn-ea"/>
              </a:rPr>
              <a:t>答案　①总结了红军长征的时间。包含了总的长征时间、战斗时间、休息时间、行军时间。②总结了红军长征途经地。共走过十一个省，走了二万五千里，是前所未有的长征。③总结了红军长征的成就。占领了几十个城镇，筹款数百万元，建立了数百个苏维埃政府。④总结了红军长征的困难。路途遥远，敌人围追堵截，说不尽的艰难险阻。⑤总结了红军长征的意义。长征是宣言书，长征是宣传队，长征是播种机。</a:t>
            </a:r>
          </a:p>
        </p:txBody>
      </p:sp>
      <p:sp>
        <p:nvSpPr>
          <p:cNvPr id="5" name="内容占位符 2"/>
          <p:cNvSpPr>
            <a:spLocks noGrp="1"/>
          </p:cNvSpPr>
          <p:nvPr/>
        </p:nvSpPr>
        <p:spPr>
          <a:xfrm>
            <a:off x="518160" y="1137920"/>
            <a:ext cx="10968990" cy="142430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a:t>1.</a:t>
            </a:r>
            <a:r>
              <a:rPr lang="zh-CN" altLang="en-US" sz="3200"/>
              <a:t>仔细阅读毛主席关于长征的论述，说说这一论述主要讲了哪些内容。</a:t>
            </a:r>
          </a:p>
          <a:p>
            <a:pPr marL="0" indent="0">
              <a:buNone/>
            </a:pP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9415" y="351790"/>
            <a:ext cx="11570970" cy="705485"/>
          </a:xfrm>
        </p:spPr>
        <p:txBody>
          <a:bodyPr>
            <a:normAutofit fontScale="90000"/>
          </a:bodyPr>
          <a:lstStyle/>
          <a:p>
            <a:r>
              <a:rPr lang="zh-CN" altLang="en-US"/>
              <a:t>2</a:t>
            </a:r>
            <a:r>
              <a:rPr lang="en-US" altLang="zh-CN"/>
              <a:t>.</a:t>
            </a:r>
            <a:r>
              <a:rPr lang="zh-CN" altLang="en-US"/>
              <a:t>本文是回忆录，属记叙类文体，精读课文第一部分(1～8段)，找出其中运用了哪些手法来表现指战员的兴奋和激动。</a:t>
            </a:r>
          </a:p>
        </p:txBody>
      </p:sp>
      <p:sp>
        <p:nvSpPr>
          <p:cNvPr id="3" name="内容占位符 2"/>
          <p:cNvSpPr>
            <a:spLocks noGrp="1"/>
          </p:cNvSpPr>
          <p:nvPr>
            <p:ph idx="1"/>
          </p:nvPr>
        </p:nvSpPr>
        <p:spPr>
          <a:xfrm>
            <a:off x="172720" y="1489710"/>
            <a:ext cx="11797030" cy="4427855"/>
          </a:xfrm>
        </p:spPr>
        <p:txBody>
          <a:bodyPr>
            <a:noAutofit/>
          </a:bodyPr>
          <a:lstStyle/>
          <a:p>
            <a:pPr marL="0" indent="0">
              <a:buNone/>
            </a:pPr>
            <a:r>
              <a:rPr lang="zh-CN" altLang="en-US" sz="2800"/>
              <a:t>答案　①场面描写：如第二段红四团到达吴起镇后同志们“欢叫着冲着跑了下去”，描写了欢乐热烈的场面。</a:t>
            </a:r>
          </a:p>
          <a:p>
            <a:pPr marL="0" indent="0">
              <a:buNone/>
            </a:pPr>
            <a:r>
              <a:rPr lang="zh-CN" altLang="en-US" sz="2800"/>
              <a:t>②动作描写：如第二段红四团到达吴起镇后同志们“欢叫”“冲”“跑”的动作描写。</a:t>
            </a:r>
          </a:p>
          <a:p>
            <a:pPr marL="0" indent="0">
              <a:buNone/>
            </a:pPr>
            <a:r>
              <a:rPr lang="zh-CN" altLang="en-US" sz="2800"/>
              <a:t>③心理描写：如第二段“我们都很高兴”。</a:t>
            </a:r>
          </a:p>
          <a:p>
            <a:pPr marL="0" indent="0">
              <a:buNone/>
            </a:pPr>
            <a:r>
              <a:rPr lang="zh-CN" altLang="en-US" sz="2800"/>
              <a:t>④侧面描写、拟人、寓情于景：如第四段“吴起镇披着灿烂的阳光在欢迎我们”，“灿烂的阳光”寓情于景，侧面烘托出同志们喜悦的心情；“欢迎我们”运用拟人手法，表现同志们见到吴起镇时的喜悦之情。</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238830"/>
            <a:ext cx="10969200" cy="705600"/>
          </a:xfrm>
        </p:spPr>
        <p:txBody>
          <a:bodyPr>
            <a:noAutofit/>
          </a:bodyPr>
          <a:lstStyle/>
          <a:p>
            <a:r>
              <a:rPr lang="zh-CN" altLang="en-US" sz="4000"/>
              <a:t>活动</a:t>
            </a:r>
            <a:r>
              <a:rPr lang="en-US" altLang="zh-CN" sz="4000"/>
              <a:t>2</a:t>
            </a:r>
            <a:r>
              <a:rPr lang="zh-CN" altLang="en-US" sz="4000"/>
              <a:t>：</a:t>
            </a:r>
          </a:p>
        </p:txBody>
      </p:sp>
      <p:sp>
        <p:nvSpPr>
          <p:cNvPr id="3" name="内容占位符 2"/>
          <p:cNvSpPr>
            <a:spLocks noGrp="1"/>
          </p:cNvSpPr>
          <p:nvPr>
            <p:ph idx="1"/>
          </p:nvPr>
        </p:nvSpPr>
        <p:spPr>
          <a:xfrm>
            <a:off x="329565" y="2098675"/>
            <a:ext cx="11525885" cy="4759325"/>
          </a:xfrm>
        </p:spPr>
        <p:txBody>
          <a:bodyPr/>
          <a:lstStyle/>
          <a:p>
            <a:r>
              <a:rPr lang="zh-CN" altLang="en-US" sz="3200"/>
              <a:t>答案　(1)文中的邓小平同志是一个爱护战士、平易近人的首长。(2)文章主要运用了语言描写来刻画人物，从邓小平同志与“我”的交谈中可以看出邓小平同志对战士们的关心和爱护。“小鬼”这一亲昵的称呼，更拉近了邓小平同志与战士们之间的关系，显得他尤为平易近人。“小平同志与我们热烈握手”则是运用动作描写，写出了邓小平同志丝毫没有首长架子。</a:t>
            </a:r>
          </a:p>
        </p:txBody>
      </p:sp>
      <p:sp>
        <p:nvSpPr>
          <p:cNvPr id="4" name="标题 1"/>
          <p:cNvSpPr>
            <a:spLocks noGrp="1"/>
          </p:cNvSpPr>
          <p:nvPr/>
        </p:nvSpPr>
        <p:spPr>
          <a:xfrm>
            <a:off x="611575" y="1217365"/>
            <a:ext cx="10969200" cy="7056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en-US" sz="3500"/>
              <a:t>1.</a:t>
            </a:r>
            <a:r>
              <a:rPr lang="zh-CN" altLang="en-US" sz="3500">
                <a:sym typeface="+mn-ea"/>
              </a:rPr>
              <a:t>从本文中，你看到了一个怎样的邓小平？文章是如何展现其形象特点的？</a:t>
            </a:r>
            <a:endParaRPr lang="zh-CN" altLang="en-US" sz="3500"/>
          </a:p>
          <a:p>
            <a:endParaRPr lang="zh-CN" altLang="en-US" sz="20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sym typeface="+mn-ea"/>
              </a:rPr>
              <a:t>2.</a:t>
            </a:r>
            <a:r>
              <a:rPr lang="zh-CN" altLang="en-US">
                <a:sym typeface="+mn-ea"/>
              </a:rPr>
              <a:t>这篇文章展现了红军战士们怎样的形象特点？请简要分析。</a:t>
            </a:r>
            <a:br>
              <a:rPr lang="zh-CN" altLang="en-US"/>
            </a:br>
            <a:endParaRPr lang="zh-CN" altLang="en-US"/>
          </a:p>
        </p:txBody>
      </p:sp>
      <p:sp>
        <p:nvSpPr>
          <p:cNvPr id="3" name="内容占位符 2"/>
          <p:cNvSpPr>
            <a:spLocks noGrp="1"/>
          </p:cNvSpPr>
          <p:nvPr>
            <p:ph idx="1"/>
          </p:nvPr>
        </p:nvSpPr>
        <p:spPr/>
        <p:txBody>
          <a:bodyPr>
            <a:noAutofit/>
          </a:bodyPr>
          <a:lstStyle/>
          <a:p>
            <a:r>
              <a:rPr lang="zh-CN" altLang="en-US" sz="3200"/>
              <a:t>答案　①这篇文章通过描写红军战士们歼灭敌人的追剿骑兵团，刻画了红军战士们骁勇善战、有勇有谋的形象；②通过描写红军战士们消灭反动民团，刻画了红军战士们为人民服务、热爱人民的形象；③通过描写红军战士们见到区苏维埃政府的牌子时感到亲切，刻画了红军战士们热爱中国共产党的形象；④通过对长征过程的描述，刻画了红军战士们不畏艰难险阻、勇往直前、不屈不挠、自强不息的形象。</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75" y="337255"/>
            <a:ext cx="10969200" cy="705600"/>
          </a:xfrm>
        </p:spPr>
        <p:txBody>
          <a:bodyPr>
            <a:noAutofit/>
          </a:bodyPr>
          <a:lstStyle/>
          <a:p>
            <a:r>
              <a:rPr lang="zh-CN" altLang="en-US" sz="4400"/>
              <a:t>活动</a:t>
            </a:r>
            <a:r>
              <a:rPr lang="en-US" altLang="zh-CN" sz="4400"/>
              <a:t>3:</a:t>
            </a:r>
          </a:p>
        </p:txBody>
      </p:sp>
      <p:sp>
        <p:nvSpPr>
          <p:cNvPr id="3" name="内容占位符 2"/>
          <p:cNvSpPr>
            <a:spLocks noGrp="1"/>
          </p:cNvSpPr>
          <p:nvPr>
            <p:ph idx="1"/>
          </p:nvPr>
        </p:nvSpPr>
        <p:spPr>
          <a:xfrm>
            <a:off x="306705" y="1042670"/>
            <a:ext cx="11273790" cy="1365250"/>
          </a:xfrm>
        </p:spPr>
        <p:txBody>
          <a:bodyPr>
            <a:noAutofit/>
          </a:bodyPr>
          <a:lstStyle/>
          <a:p>
            <a:pPr marL="0" indent="0">
              <a:buNone/>
            </a:pPr>
            <a:r>
              <a:rPr lang="en-US" altLang="zh-CN" sz="3200"/>
              <a:t>1.</a:t>
            </a:r>
            <a:r>
              <a:rPr lang="zh-CN" altLang="en-US" sz="3200"/>
              <a:t>文章记录了长征胜利这一重大的历史时刻，并融入了恰当的议论和抒情来表达感受。请赏析下面的议论、抒情句子。</a:t>
            </a:r>
          </a:p>
        </p:txBody>
      </p:sp>
      <p:sp>
        <p:nvSpPr>
          <p:cNvPr id="4" name="内容占位符 2"/>
          <p:cNvSpPr>
            <a:spLocks noGrp="1"/>
          </p:cNvSpPr>
          <p:nvPr/>
        </p:nvSpPr>
        <p:spPr>
          <a:xfrm>
            <a:off x="306705" y="2407920"/>
            <a:ext cx="11543665" cy="363474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a:t>（</a:t>
            </a:r>
            <a:r>
              <a:rPr lang="en-US" altLang="zh-CN" sz="2800"/>
              <a:t>1</a:t>
            </a:r>
            <a:r>
              <a:rPr lang="zh-CN" altLang="en-US" sz="2800"/>
              <a:t>）是的，今天在这里开干部会，同志们格外兴奋。毛主席、周副主席、张闻天总书记，以及其他许许多多的领导同志和大家一起，度过了长途跋涉、征战万里的艰难岁月。你们——党的领导人，为了中国人民的解放事业，为了党的事业，为了红军的胜利，不知疲倦地操劳着，全都消瘦了，花去了多少心血啊！你们在这艰苦卓绝的斗争中，运筹帷幄，把我们从一个胜利引向一个新的胜利，是多么不易啊！要说辛苦，你们最辛苦了！想到这里，我的心情和同志们一样，十分激动。</a:t>
            </a:r>
          </a:p>
          <a:p>
            <a:pPr marL="0" indent="0">
              <a:buNone/>
            </a:pPr>
            <a:r>
              <a:rPr lang="zh-CN" altLang="en-US" sz="2800"/>
              <a:t>　　　　　　　　　　　　　　　　　　</a:t>
            </a:r>
          </a:p>
          <a:p>
            <a:pPr marL="0" indent="0">
              <a:buNone/>
            </a:pPr>
            <a:r>
              <a:rPr lang="zh-CN" altLang="en-US" sz="2800"/>
              <a:t>“</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sz="4890">
                <a:latin typeface="Times New Roman" panose="02020603050405020304" charset="0"/>
                <a:cs typeface="Times New Roman" panose="02020603050405020304" charset="0"/>
                <a:sym typeface="+mn-ea"/>
              </a:rPr>
              <a:t>任务情境</a:t>
            </a:r>
            <a:br>
              <a:rPr lang="en-US" altLang="en-US" sz="4890" b="1">
                <a:latin typeface="Times New Roman" panose="02020603050405020304" charset="0"/>
                <a:ea typeface="Times New Roman" panose="02020603050405020304" charset="0"/>
                <a:cs typeface="Times New Roman" panose="02020603050405020304" charset="0"/>
              </a:rPr>
            </a:br>
            <a:endParaRPr lang="zh-CN" altLang="en-US" sz="4890"/>
          </a:p>
        </p:txBody>
      </p:sp>
      <p:sp>
        <p:nvSpPr>
          <p:cNvPr id="3" name="内容占位符 2"/>
          <p:cNvSpPr>
            <a:spLocks noGrp="1"/>
          </p:cNvSpPr>
          <p:nvPr>
            <p:ph idx="1"/>
          </p:nvPr>
        </p:nvSpPr>
        <p:spPr/>
        <p:txBody>
          <a:bodyPr>
            <a:normAutofit fontScale="25000"/>
          </a:bodyPr>
          <a:lstStyle/>
          <a:p>
            <a:pPr marL="0" indent="0">
              <a:buNone/>
            </a:pPr>
            <a:r>
              <a:rPr lang="en-US" sz="2800" b="1">
                <a:latin typeface="宋体" panose="02010600030101010101" pitchFamily="2" charset="-122"/>
                <a:ea typeface="宋体" panose="02010600030101010101" pitchFamily="2" charset="-122"/>
                <a:cs typeface="Times New Roman" panose="02020603050405020304" charset="0"/>
                <a:sym typeface="+mn-ea"/>
              </a:rPr>
              <a:t>            </a:t>
            </a:r>
            <a:r>
              <a:rPr lang="en-US" sz="12000" b="1">
                <a:latin typeface="宋体" panose="02010600030101010101" pitchFamily="2" charset="-122"/>
                <a:ea typeface="宋体" panose="02010600030101010101" pitchFamily="2" charset="-122"/>
                <a:cs typeface="Times New Roman" panose="02020603050405020304" charset="0"/>
                <a:sym typeface="+mn-ea"/>
              </a:rPr>
              <a:t>在旧中国，人民在帝国主义的侵略和黑暗势力的压迫下，处于水深火热中，但人性的美好和正义的抗争从未缺席。《长征胜利万岁》展示了中国工农红军长征的伟大壮举，《大战中的插曲》叙写了中国人民在残酷战争中对革命人道主义的坚守。这两篇纪实性作品从不同侧面表达了对中国革命的认识和思考。今天，就让我们通过杨成武将军的回忆录，来感受长征胜利给作者带来的欣喜和激动之情；跟随聂荣臻将军的回忆，来体会残酷战争中可贵的革命人道主义精神。</a:t>
            </a:r>
            <a:endParaRPr lang="en-US" altLang="en-US" sz="12000" b="1">
              <a:latin typeface="宋体" panose="02010600030101010101" pitchFamily="2" charset="-122"/>
              <a:ea typeface="宋体" panose="02010600030101010101" pitchFamily="2" charset="-122"/>
              <a:cs typeface="Times New Roman" panose="02020603050405020304" charset="0"/>
            </a:endParaRPr>
          </a:p>
          <a:p>
            <a:endParaRPr lang="zh-CN" altLang="en-US" sz="12000">
              <a:latin typeface="宋体" panose="02010600030101010101" pitchFamily="2" charset="-122"/>
              <a:ea typeface="宋体" panose="02010600030101010101" pitchFamily="2" charset="-122"/>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27355" y="1891030"/>
            <a:ext cx="10968990" cy="2831465"/>
          </a:xfrm>
        </p:spPr>
        <p:txBody>
          <a:bodyPr>
            <a:normAutofit fontScale="90000"/>
          </a:bodyPr>
          <a:lstStyle/>
          <a:p>
            <a:r>
              <a:rPr lang="zh-CN" altLang="en-US" sz="3555">
                <a:sym typeface="+mn-ea"/>
              </a:rPr>
              <a:t>(</a:t>
            </a:r>
            <a:r>
              <a:rPr lang="en-US" altLang="zh-CN" sz="3555">
                <a:sym typeface="+mn-ea"/>
              </a:rPr>
              <a:t>2</a:t>
            </a:r>
            <a:r>
              <a:rPr lang="zh-CN" altLang="en-US" sz="3555">
                <a:sym typeface="+mn-ea"/>
              </a:rPr>
              <a:t>)“长征万岁！”会场里霎时升起欢呼声。</a:t>
            </a:r>
            <a:br>
              <a:rPr lang="zh-CN" altLang="en-US" sz="3555">
                <a:sym typeface="+mn-ea"/>
              </a:rPr>
            </a:br>
            <a:br>
              <a:rPr lang="zh-CN" altLang="en-US" sz="3555">
                <a:sym typeface="+mn-ea"/>
              </a:rPr>
            </a:br>
            <a:r>
              <a:rPr lang="en-US" altLang="zh-CN" sz="3555">
                <a:sym typeface="+mn-ea"/>
              </a:rPr>
              <a:t>“</a:t>
            </a:r>
            <a:r>
              <a:rPr lang="zh-CN" altLang="en-US" sz="3555">
                <a:sym typeface="+mn-ea"/>
              </a:rPr>
              <a:t>二万五千里长征万岁！”口号声此起彼伏。</a:t>
            </a:r>
            <a:br>
              <a:rPr lang="zh-CN" altLang="en-US" sz="3555"/>
            </a:br>
            <a:br>
              <a:rPr lang="zh-CN" altLang="en-US" sz="3555"/>
            </a:br>
            <a:endParaRPr lang="zh-CN" altLang="en-US" sz="3555"/>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lnSpcReduction="10000"/>
          </a:bodyPr>
          <a:lstStyle/>
          <a:p>
            <a:pPr marL="0" indent="0">
              <a:buNone/>
            </a:pPr>
            <a:r>
              <a:rPr lang="zh-CN" altLang="en-US" sz="3200"/>
              <a:t>答案：(</a:t>
            </a:r>
            <a:r>
              <a:rPr lang="en-US" altLang="zh-CN" sz="3200"/>
              <a:t>1</a:t>
            </a:r>
            <a:r>
              <a:rPr lang="zh-CN" altLang="en-US" sz="3200"/>
              <a:t>)这段文字主要运用抒情的方式表达了对党的领导人运筹帷幄、引领我们走向胜利的由衷的钦佩、赞美之情，同时也表达了对党的领导人日夜操劳、辛苦付出的理解、感动。</a:t>
            </a:r>
          </a:p>
          <a:p>
            <a:pPr marL="0" indent="0">
              <a:buNone/>
            </a:pPr>
            <a:r>
              <a:rPr lang="zh-CN" altLang="en-US" sz="3200"/>
              <a:t>(</a:t>
            </a:r>
            <a:r>
              <a:rPr lang="en-US" altLang="zh-CN" sz="3200"/>
              <a:t>2</a:t>
            </a:r>
            <a:r>
              <a:rPr lang="zh-CN" altLang="en-US" sz="3200"/>
              <a:t>)这简短的议论、抒情完全是发自内心的真诚呼喊，包含了经过无数浴血奋战、艰难困苦才取得胜利之后的激动、感慨之情。</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活动</a:t>
            </a:r>
            <a:r>
              <a:rPr lang="en-US" altLang="zh-CN"/>
              <a:t>4</a:t>
            </a:r>
            <a:r>
              <a:rPr lang="zh-CN" altLang="en-US"/>
              <a:t>：</a:t>
            </a:r>
          </a:p>
        </p:txBody>
      </p:sp>
      <p:sp>
        <p:nvSpPr>
          <p:cNvPr id="3" name="内容占位符 2"/>
          <p:cNvSpPr>
            <a:spLocks noGrp="1"/>
          </p:cNvSpPr>
          <p:nvPr>
            <p:ph idx="1"/>
          </p:nvPr>
        </p:nvSpPr>
        <p:spPr>
          <a:xfrm>
            <a:off x="608330" y="1490345"/>
            <a:ext cx="10968990" cy="2318385"/>
          </a:xfrm>
        </p:spPr>
        <p:txBody>
          <a:bodyPr>
            <a:normAutofit fontScale="90000" lnSpcReduction="20000"/>
          </a:bodyPr>
          <a:lstStyle/>
          <a:p>
            <a:pPr marL="0" indent="0">
              <a:buNone/>
            </a:pPr>
            <a:r>
              <a:rPr lang="en-US" altLang="zh-CN" sz="3200">
                <a:sym typeface="+mn-ea"/>
              </a:rPr>
              <a:t>      </a:t>
            </a:r>
            <a:r>
              <a:rPr lang="zh-CN" altLang="en-US" sz="3200">
                <a:sym typeface="+mn-ea"/>
              </a:rPr>
              <a:t>有同学认为如今社会安定，物质生活富裕，我们不必再忆苦思甜、回顾艰辛的长征历程了。请思考并讨论学习长征精神在当下的意义。</a:t>
            </a:r>
            <a:br>
              <a:rPr lang="zh-CN" altLang="en-US" sz="3200">
                <a:sym typeface="+mn-ea"/>
              </a:rPr>
            </a:br>
            <a:endParaRPr lang="zh-CN" altLang="en-US" sz="3200"/>
          </a:p>
          <a:p>
            <a:endParaRPr lang="zh-CN" altLang="en-US" sz="3200"/>
          </a:p>
        </p:txBody>
      </p:sp>
      <p:sp>
        <p:nvSpPr>
          <p:cNvPr id="4" name="文本框 3"/>
          <p:cNvSpPr txBox="1"/>
          <p:nvPr/>
        </p:nvSpPr>
        <p:spPr>
          <a:xfrm>
            <a:off x="457200" y="3248660"/>
            <a:ext cx="11120120" cy="3415030"/>
          </a:xfrm>
          <a:prstGeom prst="rect">
            <a:avLst/>
          </a:prstGeom>
          <a:noFill/>
        </p:spPr>
        <p:txBody>
          <a:bodyPr wrap="square" rtlCol="0" anchor="t">
            <a:spAutoFit/>
          </a:bodyPr>
          <a:lstStyle/>
          <a:p>
            <a:r>
              <a:rPr lang="zh-CN" altLang="en-US" sz="3600">
                <a:sym typeface="+mn-ea"/>
              </a:rPr>
              <a:t>【参考示例】(观点一)树立崇高的理想与坚定的信念。在风雨如磐的长征路上，崇高的理想、坚定的信念，激励和指引着红军一路向前。崇高的理想与坚定的信念，能够为我们的学习与生活指明前进的方向，提供前进的动力。</a:t>
            </a:r>
            <a:br>
              <a:rPr lang="zh-CN" altLang="en-US" sz="3600">
                <a:sym typeface="+mn-ea"/>
              </a:rPr>
            </a:br>
            <a:endParaRPr lang="zh-CN" altLang="en-US" sz="36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4505" y="972185"/>
            <a:ext cx="11588750" cy="4913630"/>
          </a:xfrm>
        </p:spPr>
        <p:txBody>
          <a:bodyPr>
            <a:noAutofit/>
          </a:bodyPr>
          <a:lstStyle/>
          <a:p>
            <a:pPr marL="0" indent="0">
              <a:buNone/>
            </a:pPr>
            <a:r>
              <a:rPr lang="zh-CN" altLang="en-US" sz="2800"/>
              <a:t>(观点二)不畏艰险，坚持奋斗。红军战士正是凭借着不畏艰险、坚持奋斗的精神，才能在敌军的围追堵截之下取得长征的胜利的。在物质生活富裕的今天，长征精神启示我们应戒骄戒躁，以时不我待、只争朝夕的奋斗精神，走好自己的人生路。</a:t>
            </a:r>
          </a:p>
          <a:p>
            <a:pPr marL="0" indent="0">
              <a:buNone/>
            </a:pPr>
            <a:r>
              <a:rPr lang="zh-CN" altLang="en-US" sz="2800"/>
              <a:t>(观点三)团结一心，顾全大局。在红军长征途中，曾发生过一个个感人的故事，不论是行进路上的彼此搀扶，还是把最后的食物留给战友，都体现了团结一心、顾全大局的精神。正是这种精神带领红军走向了最终的胜利。独木不成林，只有团结协作，才能取得成功。这对我们具有重要的教育意义。</a:t>
            </a:r>
          </a:p>
          <a:p>
            <a:pPr marL="0" indent="0">
              <a:buNone/>
            </a:pPr>
            <a:endParaRPr lang="zh-CN" altLang="en-US" sz="2800"/>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75" y="2625795"/>
            <a:ext cx="10969200" cy="705600"/>
          </a:xfrm>
        </p:spPr>
        <p:txBody>
          <a:bodyPr>
            <a:normAutofit fontScale="90000"/>
          </a:bodyPr>
          <a:lstStyle/>
          <a:p>
            <a:r>
              <a:rPr lang="zh-CN" altLang="en-US">
                <a:sym typeface="+mn-ea"/>
              </a:rPr>
              <a:t>(观点四)始终保持乐观主义精神。革命乐观主义精神，也是长征胜利的关键因素。虽然山高水险、饥寒交迫，但红军战士们始终没有放弃希望，他们脸上始终充满阳光的笑容，眼中始终流露出坚毅的光芒，正是这样的乐观精神，让他们成为不可战胜的队伍。这启示我们在遭遇挫折时，不要轻易低头，要坚信希望就在前方。</a:t>
            </a:r>
            <a:br>
              <a:rPr lang="zh-CN" altLang="en-US"/>
            </a:br>
            <a:endParaRPr lang="zh-CN" altLang="en-US"/>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42595" y="2464435"/>
            <a:ext cx="10968990" cy="916940"/>
          </a:xfrm>
        </p:spPr>
        <p:txBody>
          <a:bodyPr>
            <a:noAutofit/>
          </a:bodyPr>
          <a:lstStyle/>
          <a:p>
            <a:pPr algn="ctr"/>
            <a:r>
              <a:rPr lang="zh-CN" altLang="en-US" sz="6600"/>
              <a:t>（二）大战中的插曲</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任务一：理解内容</a:t>
            </a:r>
          </a:p>
        </p:txBody>
      </p:sp>
      <p:sp>
        <p:nvSpPr>
          <p:cNvPr id="3" name="内容占位符 2"/>
          <p:cNvSpPr>
            <a:spLocks noGrp="1"/>
          </p:cNvSpPr>
          <p:nvPr>
            <p:ph idx="1"/>
          </p:nvPr>
        </p:nvSpPr>
        <p:spPr>
          <a:xfrm>
            <a:off x="608330" y="1626235"/>
            <a:ext cx="10968990" cy="1077595"/>
          </a:xfrm>
        </p:spPr>
        <p:txBody>
          <a:bodyPr>
            <a:noAutofit/>
          </a:bodyPr>
          <a:lstStyle/>
          <a:p>
            <a:pPr marL="0" indent="0">
              <a:buNone/>
            </a:pPr>
            <a:r>
              <a:rPr lang="zh-CN" altLang="en-US" sz="4000"/>
              <a:t>1．聂荣臻正在指挥部队向日军发起全面进攻，为什么还要救两个日本小女孩呢？</a:t>
            </a:r>
          </a:p>
        </p:txBody>
      </p:sp>
      <p:sp>
        <p:nvSpPr>
          <p:cNvPr id="4" name="内容占位符 2"/>
          <p:cNvSpPr>
            <a:spLocks noGrp="1"/>
          </p:cNvSpPr>
          <p:nvPr/>
        </p:nvSpPr>
        <p:spPr>
          <a:xfrm>
            <a:off x="502920" y="3632835"/>
            <a:ext cx="10968990" cy="107759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a:t>答案：　因为他认为：孩子是无辜的。应该让所有人明白，虽然日军残忍地杀害了我们无数的同胞，但我们决不伤害日本儿童。这充分体现了聂荣臻伟大的革命人道主义精神。 </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sym typeface="+mn-ea"/>
              </a:rPr>
              <a:t>2.</a:t>
            </a:r>
            <a:r>
              <a:rPr lang="zh-CN" altLang="en-US">
                <a:sym typeface="+mn-ea"/>
              </a:rPr>
              <a:t>聂荣臻在送回日本女孩的时候，为什么要写一封没有加封的信给日本官兵？</a:t>
            </a:r>
            <a:br>
              <a:rPr lang="zh-CN" altLang="en-US"/>
            </a:br>
            <a:endParaRPr lang="zh-CN" altLang="en-US"/>
          </a:p>
        </p:txBody>
      </p:sp>
      <p:sp>
        <p:nvSpPr>
          <p:cNvPr id="3" name="内容占位符 2"/>
          <p:cNvSpPr>
            <a:spLocks noGrp="1"/>
          </p:cNvSpPr>
          <p:nvPr>
            <p:ph idx="1"/>
          </p:nvPr>
        </p:nvSpPr>
        <p:spPr>
          <a:xfrm>
            <a:off x="238125" y="1049020"/>
            <a:ext cx="11708765" cy="4759325"/>
          </a:xfrm>
        </p:spPr>
        <p:txBody>
          <a:bodyPr>
            <a:noAutofit/>
          </a:bodyPr>
          <a:lstStyle/>
          <a:p>
            <a:pPr marL="0" indent="0">
              <a:buNone/>
            </a:pPr>
            <a:r>
              <a:rPr lang="zh-CN" altLang="en-US" sz="2800"/>
              <a:t>答案　①聂荣臻写这封信是为了交代事件的原委并表明自己的立场。聂荣臻送回两个日本女孩是为了让她们回到自己的祖国，回到她们的亲人身边，这么做是出于对孩子的照顾，为孩子的安全和将来考虑。</a:t>
            </a:r>
          </a:p>
          <a:p>
            <a:pPr marL="0" indent="0">
              <a:buNone/>
            </a:pPr>
            <a:r>
              <a:rPr lang="zh-CN" altLang="en-US" sz="2800"/>
              <a:t>②信件不加封是为了让更多的日本下层人员看到，以此了解我军的思想和精神，聂荣臻的信义正词严、不卑不亢，展现了其作为政治家、军事家的远见卓识，体现了其革命人道主义精神和至仁至义的品质，体现了我们的军队是一支不畏强敌的仁义之师、正义之师。</a:t>
            </a:r>
          </a:p>
          <a:p>
            <a:pPr marL="0" indent="0">
              <a:buNone/>
            </a:pPr>
            <a:r>
              <a:rPr lang="zh-CN" altLang="en-US" sz="2800"/>
              <a:t>③战火中的信件体现了我们八路军对战争的认识和态度，日本士兵和日本人民都是战争的受害者，我们应给予同情；对于侵略我们的日本法西斯，为了民族的生存和人类的和平，我们要抗战到底。</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608330"/>
            <a:ext cx="10968990" cy="882015"/>
          </a:xfrm>
        </p:spPr>
        <p:txBody>
          <a:bodyPr>
            <a:normAutofit fontScale="90000"/>
          </a:bodyPr>
          <a:lstStyle/>
          <a:p>
            <a:r>
              <a:rPr lang="zh-CN" altLang="en-US"/>
              <a:t>3．“没有想到，百团大战中这个小小的‘插曲’，四十年后，竟成了中日人民友好的佳话。”试分析这句话的丰富内涵。</a:t>
            </a:r>
          </a:p>
        </p:txBody>
      </p:sp>
      <p:sp>
        <p:nvSpPr>
          <p:cNvPr id="3" name="内容占位符 2"/>
          <p:cNvSpPr>
            <a:spLocks noGrp="1"/>
          </p:cNvSpPr>
          <p:nvPr>
            <p:ph idx="1"/>
          </p:nvPr>
        </p:nvSpPr>
        <p:spPr>
          <a:xfrm>
            <a:off x="397510" y="1864995"/>
            <a:ext cx="11315065" cy="4653915"/>
          </a:xfrm>
        </p:spPr>
        <p:txBody>
          <a:bodyPr>
            <a:noAutofit/>
          </a:bodyPr>
          <a:lstStyle/>
          <a:p>
            <a:pPr marL="0" indent="0">
              <a:buNone/>
            </a:pPr>
            <a:r>
              <a:rPr lang="zh-CN" altLang="en-US" sz="2800"/>
              <a:t>答案　①看起来是一个小小的“插曲”，但其中却蕴含了我党我军的革命人道主义精神，而这成为中日人民友好的良好基础。②正是这样一个小小的“插曲”，触动了不少日本旧军人的灵魂，促使他们反思侵略战争给中国人民带来的伤痛；同时，美穗子这件事，使日本人民很受感动，对中日友好产生了很好的影响。③反对战争、热爱和平是中日两国人民的共同愿望，而这个小小的“插曲”恰恰是这一愿望的见证者、承载者，很好地充当了友好、和平的信使，自然就成为中日人民友好的佳话。</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306775"/>
            <a:ext cx="10969200" cy="705600"/>
          </a:xfrm>
        </p:spPr>
        <p:txBody>
          <a:bodyPr>
            <a:noAutofit/>
          </a:bodyPr>
          <a:lstStyle/>
          <a:p>
            <a:r>
              <a:rPr lang="zh-CN" altLang="en-US" sz="4400"/>
              <a:t>任务二：分析人物形象</a:t>
            </a:r>
          </a:p>
        </p:txBody>
      </p:sp>
      <p:sp>
        <p:nvSpPr>
          <p:cNvPr id="3" name="内容占位符 2"/>
          <p:cNvSpPr>
            <a:spLocks noGrp="1"/>
          </p:cNvSpPr>
          <p:nvPr>
            <p:ph idx="1"/>
          </p:nvPr>
        </p:nvSpPr>
        <p:spPr>
          <a:xfrm>
            <a:off x="271780" y="1931670"/>
            <a:ext cx="11584305" cy="4759325"/>
          </a:xfrm>
        </p:spPr>
        <p:txBody>
          <a:bodyPr>
            <a:noAutofit/>
          </a:bodyPr>
          <a:lstStyle/>
          <a:p>
            <a:pPr marL="0" indent="0">
              <a:buNone/>
            </a:pPr>
            <a:r>
              <a:rPr lang="zh-CN" altLang="en-US" sz="2800"/>
              <a:t>答案　①井陉之战中，聂荣臻拯救了两个日本女孩，认为“孩子是无罪的”，表现了他的博大胸怀和革命人道主义精神；②通过照料孤女的细节，我们可以看出他的细心慈爱、和善亲切；③从给日本官兵的信中，我们可以看出他的深明大义、胸怀宽广、富有正义；④在送回孤女之后，“每逢想起这件事，还常常为她们担心”，体现出他的善良仁慈。</a:t>
            </a:r>
          </a:p>
          <a:p>
            <a:pPr marL="0" indent="0">
              <a:buNone/>
            </a:pPr>
            <a:r>
              <a:rPr lang="zh-CN" altLang="en-US" sz="2800"/>
              <a:t>综上，聂荣臻具有革命人道主义精神和至仁至义的品质，具有政治家、军事家的远见卓识，是一位慈善仁义、和蔼可亲、宽厚细心的将军。</a:t>
            </a:r>
          </a:p>
        </p:txBody>
      </p:sp>
      <p:sp>
        <p:nvSpPr>
          <p:cNvPr id="4" name="标题 1"/>
          <p:cNvSpPr>
            <a:spLocks noGrp="1"/>
          </p:cNvSpPr>
          <p:nvPr/>
        </p:nvSpPr>
        <p:spPr>
          <a:xfrm>
            <a:off x="732860" y="116275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marL="0" indent="0">
              <a:buNone/>
            </a:pPr>
            <a:r>
              <a:rPr lang="en-US" altLang="zh-CN">
                <a:sym typeface="+mn-ea"/>
              </a:rPr>
              <a:t>1.</a:t>
            </a:r>
            <a:r>
              <a:rPr lang="zh-CN" altLang="en-US">
                <a:sym typeface="+mn-ea"/>
              </a:rPr>
              <a:t>读完这篇文章，你看到了一个怎样的聂荣臻？</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608330"/>
            <a:ext cx="10968990" cy="4192905"/>
          </a:xfrm>
        </p:spPr>
        <p:txBody>
          <a:bodyPr>
            <a:normAutofit/>
          </a:bodyPr>
          <a:lstStyle/>
          <a:p>
            <a:pPr algn="ctr"/>
            <a:r>
              <a:rPr lang="zh-CN" altLang="en-US" sz="6000"/>
              <a:t>学习任务群一</a:t>
            </a:r>
            <a:br>
              <a:rPr lang="zh-CN" altLang="en-US" sz="6000"/>
            </a:br>
            <a:r>
              <a:rPr lang="en-US" altLang="zh-CN"/>
              <a:t>      </a:t>
            </a:r>
            <a:br>
              <a:rPr lang="en-US" altLang="zh-CN"/>
            </a:br>
            <a:r>
              <a:rPr lang="en-US" altLang="zh-CN"/>
              <a:t> </a:t>
            </a:r>
            <a:r>
              <a:rPr lang="zh-CN" altLang="en-US" sz="4800"/>
              <a:t>常识积累</a:t>
            </a:r>
            <a:r>
              <a:rPr lang="en-US" altLang="zh-CN" sz="4800"/>
              <a:t>        </a:t>
            </a:r>
            <a:r>
              <a:rPr lang="zh-CN" altLang="en-US" sz="4800"/>
              <a:t>背景解读</a:t>
            </a: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291535"/>
            <a:ext cx="10969200" cy="705600"/>
          </a:xfrm>
        </p:spPr>
        <p:txBody>
          <a:bodyPr>
            <a:noAutofit/>
          </a:bodyPr>
          <a:lstStyle/>
          <a:p>
            <a:r>
              <a:rPr lang="zh-CN" altLang="en-US" sz="4400"/>
              <a:t>任务三：表达技巧</a:t>
            </a:r>
          </a:p>
        </p:txBody>
      </p:sp>
      <p:sp>
        <p:nvSpPr>
          <p:cNvPr id="3" name="内容占位符 2"/>
          <p:cNvSpPr>
            <a:spLocks noGrp="1"/>
          </p:cNvSpPr>
          <p:nvPr>
            <p:ph idx="1"/>
          </p:nvPr>
        </p:nvSpPr>
        <p:spPr>
          <a:xfrm>
            <a:off x="217170" y="2290445"/>
            <a:ext cx="11481435" cy="4759325"/>
          </a:xfrm>
        </p:spPr>
        <p:txBody>
          <a:bodyPr/>
          <a:lstStyle/>
          <a:p>
            <a:pPr marL="0" indent="0">
              <a:buNone/>
            </a:pPr>
            <a:r>
              <a:rPr lang="zh-CN" altLang="en-US" sz="2800"/>
              <a:t>答案　①文章第一自然段介绍故事背景，点题并引出“插曲”。再用倒叙的方式，叙述大战中聂荣臻拯救两个日本女孩并将她们送回日方的故事，体现了中国军人的革命人道主义精神。②文章以小见大，通过叙述大战中的一个小小的“插曲”，写出中国军人处理战争中各种问题的方式和态度，体现出中国军人的革命人道主义精神，这个故事也成为中日友谊的象征。③文章用质朴、自然、亲切的语言回忆过去，用第一人称的方式叙述，流露出作者理性又真诚的感情。</a:t>
            </a:r>
          </a:p>
        </p:txBody>
      </p:sp>
      <p:sp>
        <p:nvSpPr>
          <p:cNvPr id="4" name="标题 1"/>
          <p:cNvSpPr>
            <a:spLocks noGrp="1"/>
          </p:cNvSpPr>
          <p:nvPr/>
        </p:nvSpPr>
        <p:spPr>
          <a:xfrm>
            <a:off x="473710" y="1162685"/>
            <a:ext cx="10968990" cy="1127760"/>
          </a:xfrm>
          <a:prstGeom prst="rect">
            <a:avLst/>
          </a:prstGeom>
        </p:spPr>
        <p:txBody>
          <a:bodyPr vert="horz" lIns="90000" tIns="46800" rIns="90000" bIns="46800" rtlCol="0" anchor="ctr" anchorCtr="0">
            <a:normAutofit fontScale="35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en-US" altLang="zh-CN" sz="9000"/>
              <a:t>1.</a:t>
            </a:r>
            <a:r>
              <a:rPr lang="zh-CN" altLang="en-US" sz="9000">
                <a:sym typeface="+mn-ea"/>
              </a:rPr>
              <a:t>本文的标题为“大战中的插曲”，作者是如何叙述这一“插曲”的？</a:t>
            </a:r>
            <a:endParaRPr lang="zh-CN" altLang="en-US"/>
          </a:p>
          <a:p>
            <a:endParaRPr lang="en-US" altLang="zh-CN"/>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812870"/>
            <a:ext cx="10969200" cy="705600"/>
          </a:xfrm>
        </p:spPr>
        <p:txBody>
          <a:bodyPr>
            <a:normAutofit fontScale="90000"/>
          </a:bodyPr>
          <a:lstStyle/>
          <a:p>
            <a:r>
              <a:rPr lang="zh-CN" altLang="en-US" sz="4445">
                <a:sym typeface="+mn-ea"/>
              </a:rPr>
              <a:t>2</a:t>
            </a:r>
            <a:r>
              <a:rPr lang="en-US" altLang="zh-CN" sz="4445">
                <a:sym typeface="+mn-ea"/>
              </a:rPr>
              <a:t>.</a:t>
            </a:r>
            <a:r>
              <a:rPr lang="zh-CN" altLang="en-US" sz="4445">
                <a:sym typeface="+mn-ea"/>
              </a:rPr>
              <a:t>什么是人道主义精神？本文是如何体现中国军队的革命人道主义精神的？</a:t>
            </a:r>
            <a:br>
              <a:rPr lang="zh-CN" altLang="en-US" sz="4445"/>
            </a:br>
            <a:endParaRPr lang="zh-CN" altLang="en-US" sz="4445"/>
          </a:p>
        </p:txBody>
      </p:sp>
      <p:sp>
        <p:nvSpPr>
          <p:cNvPr id="3" name="内容占位符 2"/>
          <p:cNvSpPr>
            <a:spLocks noGrp="1"/>
          </p:cNvSpPr>
          <p:nvPr>
            <p:ph idx="1"/>
          </p:nvPr>
        </p:nvSpPr>
        <p:spPr>
          <a:xfrm>
            <a:off x="608400" y="1709475"/>
            <a:ext cx="10969200" cy="4759200"/>
          </a:xfrm>
        </p:spPr>
        <p:txBody>
          <a:bodyPr/>
          <a:lstStyle/>
          <a:p>
            <a:pPr marL="0" indent="0">
              <a:buNone/>
            </a:pPr>
            <a:r>
              <a:rPr lang="zh-CN" altLang="en-US" sz="2800"/>
              <a:t>答案　(1)人道主义是一种美好的道德情操。它的前提是心存善念，尊重他人的生命和人格尊严。</a:t>
            </a:r>
          </a:p>
          <a:p>
            <a:pPr marL="0" indent="0">
              <a:buNone/>
            </a:pPr>
            <a:r>
              <a:rPr lang="zh-CN" altLang="en-US" sz="2800"/>
              <a:t>(2)①救日本小姑娘。孩子是无罪的，也是战争的受害者，对日本人民尽最大力量给予爱护和关心。②通过一封写给日本官兵的信，表达齐心合力共谋和平的愿望。③通过聂荣臻元帅的讲述。通过被俘投诚的日本兵中西及其他日兵的表现，八十年代日本人民对此事的反应，日本各地寄来的电报、书信、礼物，以及美穗子的感恩，侧面衬托中国军队的革命人道主义精神。</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3"/>
            </p:custDataLst>
          </p:nvPr>
        </p:nvSpPr>
        <p:spPr>
          <a:xfrm>
            <a:off x="311150" y="287655"/>
            <a:ext cx="11198225" cy="2570480"/>
          </a:xfrm>
        </p:spPr>
        <p:txBody>
          <a:bodyPr>
            <a:normAutofit fontScale="90000"/>
          </a:bodyPr>
          <a:lstStyle/>
          <a:p>
            <a:pPr algn="l"/>
            <a:r>
              <a:rPr lang="en-US" altLang="zh-CN" sz="4000"/>
              <a:t>3.</a:t>
            </a:r>
            <a:r>
              <a:rPr lang="zh-CN" altLang="zh-CN" sz="4000"/>
              <a:t>文章开头就交代，本文是写“我们部队拯救日本小姑娘的故事”，为什么要在文中插入日本兵中西的故事？</a:t>
            </a:r>
            <a:br>
              <a:rPr lang="zh-CN" altLang="zh-CN" sz="4000"/>
            </a:br>
            <a:endParaRPr lang="zh-CN" altLang="zh-CN" sz="4000"/>
          </a:p>
        </p:txBody>
      </p:sp>
      <p:sp>
        <p:nvSpPr>
          <p:cNvPr id="3" name="副标题 2"/>
          <p:cNvSpPr>
            <a:spLocks noGrp="1"/>
          </p:cNvSpPr>
          <p:nvPr>
            <p:ph type="subTitle" idx="1"/>
            <p:custDataLst>
              <p:tags r:id="rId4"/>
            </p:custDataLst>
          </p:nvPr>
        </p:nvSpPr>
        <p:spPr>
          <a:xfrm>
            <a:off x="668020" y="2692400"/>
            <a:ext cx="10554970" cy="3982085"/>
          </a:xfrm>
        </p:spPr>
        <p:txBody>
          <a:bodyPr>
            <a:noAutofit/>
          </a:bodyPr>
          <a:lstStyle/>
          <a:p>
            <a:pPr algn="l"/>
            <a:r>
              <a:rPr lang="zh-CN" altLang="zh-CN" sz="3100">
                <a:sym typeface="+mn-ea"/>
              </a:rPr>
              <a:t>答案　①无论是拯救日本小姑娘还是优待日军俘虏，都体现了共产党、八路军的革命人道主义精神。而这样做，将会对扼制战争、尽早结束战争起到积极推动作用，符合我们抗战的初衷，契合文章的主旨。②插入日本兵中西的故事，使文章的内容更加丰满，增强了文章的可读性。</a:t>
            </a:r>
            <a:endParaRPr lang="zh-CN" altLang="zh-CN" sz="3100"/>
          </a:p>
          <a:p>
            <a:endParaRPr lang="zh-CN" altLang="zh-CN" sz="21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sz="4000">
                <a:sym typeface="+mn-ea"/>
              </a:rPr>
              <a:t>3.</a:t>
            </a:r>
            <a:r>
              <a:rPr lang="zh-CN" altLang="en-US" sz="4000">
                <a:sym typeface="+mn-ea"/>
              </a:rPr>
              <a:t>作者在讲述救助日本小姑娘的故事时插入致日本军人的信，信的内容是否可以删掉？为什么？</a:t>
            </a:r>
          </a:p>
        </p:txBody>
      </p:sp>
      <p:sp>
        <p:nvSpPr>
          <p:cNvPr id="3" name="内容占位符 2"/>
          <p:cNvSpPr>
            <a:spLocks noGrp="1"/>
          </p:cNvSpPr>
          <p:nvPr>
            <p:ph idx="1"/>
          </p:nvPr>
        </p:nvSpPr>
        <p:spPr/>
        <p:txBody>
          <a:bodyPr/>
          <a:lstStyle/>
          <a:p>
            <a:endParaRPr lang="zh-CN" altLang="en-US"/>
          </a:p>
          <a:p>
            <a:pPr marL="0" indent="0">
              <a:buNone/>
            </a:pPr>
            <a:r>
              <a:rPr lang="zh-CN" altLang="en-US" sz="3200"/>
              <a:t>答案　不能删。这封信件既交代了对两名日本孤女的转交和安置，又谴责了日本军国主义对中日两国人民的残酷迫害，更传达出中国军民爱好和平、善待无辜日本百姓的人道主义精神。信件全文插入，真实全面地还原了事件原貌，使叙述更加严谨，也使这篇文章有了令人瞩目的历史意义和政治高度。</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任务四：合作探究</a:t>
            </a:r>
          </a:p>
        </p:txBody>
      </p:sp>
      <p:sp>
        <p:nvSpPr>
          <p:cNvPr id="3" name="内容占位符 2"/>
          <p:cNvSpPr>
            <a:spLocks noGrp="1"/>
          </p:cNvSpPr>
          <p:nvPr>
            <p:ph idx="1"/>
          </p:nvPr>
        </p:nvSpPr>
        <p:spPr/>
        <p:txBody>
          <a:bodyPr/>
          <a:lstStyle/>
          <a:p>
            <a:pPr marL="0" indent="0">
              <a:buNone/>
            </a:pPr>
            <a:r>
              <a:rPr lang="en-US" altLang="zh-CN" sz="3200"/>
              <a:t>       1.</a:t>
            </a:r>
            <a:r>
              <a:rPr lang="zh-CN" altLang="en-US" sz="3200"/>
              <a:t>聂荣臻在统帅军队向日本侵略军发起大规模进攻和“反扫荡”战争的间隙，以送还日本小女孩为契机，对日本侵略军进行了一次有效的政治工作。那么你认为，在战争中，是军事上的对抗谋略更重要，还是对敌人开展政治工作更重要？说说理由。</a:t>
            </a:r>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283915"/>
            <a:ext cx="10969200" cy="705600"/>
          </a:xfrm>
        </p:spPr>
        <p:txBody>
          <a:bodyPr>
            <a:normAutofit fontScale="90000"/>
          </a:bodyPr>
          <a:lstStyle/>
          <a:p>
            <a:r>
              <a:rPr lang="zh-CN" altLang="en-US">
                <a:sym typeface="+mn-ea"/>
              </a:rPr>
              <a:t>【参考示例】(观点一)军事上的对抗谋略更重要。</a:t>
            </a:r>
            <a:br>
              <a:rPr lang="zh-CN" altLang="en-US"/>
            </a:br>
            <a:endParaRPr lang="zh-CN" altLang="en-US"/>
          </a:p>
        </p:txBody>
      </p:sp>
      <p:sp>
        <p:nvSpPr>
          <p:cNvPr id="3" name="内容占位符 2"/>
          <p:cNvSpPr>
            <a:spLocks noGrp="1"/>
          </p:cNvSpPr>
          <p:nvPr>
            <p:ph idx="1"/>
          </p:nvPr>
        </p:nvSpPr>
        <p:spPr>
          <a:xfrm>
            <a:off x="308610" y="989330"/>
            <a:ext cx="11574780" cy="4759325"/>
          </a:xfrm>
        </p:spPr>
        <p:txBody>
          <a:bodyPr>
            <a:noAutofit/>
          </a:bodyPr>
          <a:lstStyle/>
          <a:p>
            <a:r>
              <a:rPr lang="zh-CN" altLang="en-US" sz="2800"/>
              <a:t>没有高超的军事谋略，就难以在战争中处于有利地位，并战胜敌人。战争最直接地体现为军事上的对抗和冲突，因此，过人的军事智慧和军事谋略是战争取得胜利的关键因素。比如，课文故事发生的背景百团大战，打击了日伪军的反动气焰，有力地配合了国民党正面战场的作战，极大地振奋了全国的抗战信心，对抗日战争的最终胜利具有重大意义。</a:t>
            </a:r>
          </a:p>
          <a:p>
            <a:r>
              <a:rPr lang="zh-CN" altLang="en-US" sz="2800"/>
              <a:t>在军事谋略上处于优势，是对敌开展政治工作的前提和基础。没有军事上的胜利或局部胜利，就失去了话语权。因此，如果不能使军事谋略在军事对抗中处于有利地位或相对稳固的地位，对敌开展政治工作就失去了前提和基础。</a:t>
            </a:r>
          </a:p>
          <a:p>
            <a:endParaRPr lang="zh-CN" altLang="en-US" sz="2800"/>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sym typeface="+mn-ea"/>
              </a:rPr>
              <a:t>(观点二)对敌人开展政治工作更重要。</a:t>
            </a:r>
            <a:br>
              <a:rPr lang="zh-CN" altLang="en-US"/>
            </a:br>
            <a:endParaRPr lang="zh-CN" altLang="en-US"/>
          </a:p>
        </p:txBody>
      </p:sp>
      <p:sp>
        <p:nvSpPr>
          <p:cNvPr id="3" name="内容占位符 2"/>
          <p:cNvSpPr>
            <a:spLocks noGrp="1"/>
          </p:cNvSpPr>
          <p:nvPr>
            <p:ph idx="1"/>
          </p:nvPr>
        </p:nvSpPr>
        <p:spPr>
          <a:xfrm>
            <a:off x="414655" y="1670685"/>
            <a:ext cx="11363325" cy="4759325"/>
          </a:xfrm>
        </p:spPr>
        <p:txBody>
          <a:bodyPr>
            <a:noAutofit/>
          </a:bodyPr>
          <a:lstStyle/>
          <a:p>
            <a:pPr marL="0" indent="0">
              <a:buNone/>
            </a:pPr>
            <a:r>
              <a:rPr lang="en-US" altLang="zh-CN" sz="2800">
                <a:sym typeface="+mn-ea"/>
              </a:rPr>
              <a:t>      </a:t>
            </a:r>
            <a:r>
              <a:rPr lang="zh-CN" altLang="en-US" sz="2800">
                <a:sym typeface="+mn-ea"/>
              </a:rPr>
              <a:t>政治工作能使己方获得更多道义上的支持。孟子云，“得道多助，失道寡助”。政治工作是争取更多道义支持的渠道，使战争向着有利于己方的目标发展。聂荣臻通过送还日本小女孩，对日军开展政治工作，触动了当时日军士兵的内心，使他们回信表示感谢；在战后又引发日本人民和参加过侵华战争的日本旧军人的反省和悔过，这些作用都是军事谋略和军事手段难以产生的。</a:t>
            </a:r>
            <a:endParaRPr lang="zh-CN" altLang="en-US" sz="2800"/>
          </a:p>
          <a:p>
            <a:endParaRPr lang="zh-CN" altLang="en-US" sz="2800"/>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508000" y="162560"/>
            <a:ext cx="11326495" cy="5786755"/>
          </a:xfrm>
        </p:spPr>
        <p:txBody>
          <a:bodyPr>
            <a:normAutofit/>
          </a:bodyPr>
          <a:lstStyle/>
          <a:p>
            <a:pPr algn="l"/>
            <a:r>
              <a:rPr lang="en-US" altLang="zh-CN" sz="3200">
                <a:sym typeface="+mn-ea"/>
              </a:rPr>
              <a:t>       </a:t>
            </a:r>
            <a:r>
              <a:rPr lang="zh-CN" altLang="en-US" sz="3200">
                <a:sym typeface="+mn-ea"/>
              </a:rPr>
              <a:t>政治工作可以“不战而屈人之兵”。《孙子兵法》云，“是故百战百胜，非善之善者也；不战而屈人之兵，善之善者也”“上兵伐谋，其次伐交，其次伐兵，其下攻城”。“不战而屈人之兵”要好于“百战百胜”，而这一目的的达成，更多的是在于带有政治工作色彩的“伐谋”“伐交”，而不是在于体现军事谋略色彩的“伐兵”和“攻城”。</a:t>
            </a:r>
            <a:br>
              <a:rPr lang="zh-CN" altLang="en-US" sz="3200"/>
            </a:br>
            <a:endParaRPr lang="zh-CN" altLang="zh-CN" sz="3200"/>
          </a:p>
        </p:txBody>
      </p:sp>
      <p:sp>
        <p:nvSpPr>
          <p:cNvPr id="3" name="副标题 2"/>
          <p:cNvSpPr>
            <a:spLocks noGrp="1"/>
          </p:cNvSpPr>
          <p:nvPr>
            <p:ph type="subTitle" idx="1"/>
            <p:custDataLst>
              <p:tags r:id="rId3"/>
            </p:custDataLst>
          </p:nvPr>
        </p:nvSpPr>
        <p:spPr/>
        <p:txBody>
          <a:bodyPr/>
          <a:lstStyle/>
          <a:p>
            <a:r>
              <a:rPr lang="zh-CN" altLang="en-US"/>
              <a:t>单击输入您的封面副标题</a:t>
            </a:r>
          </a:p>
        </p:txBody>
      </p:sp>
    </p:spTree>
    <p:custDataLst>
      <p:tags r:id="rId4"/>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sym typeface="+mn-ea"/>
              </a:rPr>
              <a:t>2.</a:t>
            </a:r>
            <a:r>
              <a:rPr lang="zh-CN" altLang="en-US">
                <a:sym typeface="+mn-ea"/>
              </a:rPr>
              <a:t>结合《长征胜利万岁》《大战中的插曲》，说说中国革命精神的内涵是什么？</a:t>
            </a:r>
            <a:br>
              <a:rPr lang="zh-CN" altLang="en-US"/>
            </a:br>
            <a:endParaRPr lang="zh-CN" altLang="en-US"/>
          </a:p>
        </p:txBody>
      </p:sp>
      <p:sp>
        <p:nvSpPr>
          <p:cNvPr id="3" name="内容占位符 2"/>
          <p:cNvSpPr>
            <a:spLocks noGrp="1"/>
          </p:cNvSpPr>
          <p:nvPr>
            <p:ph idx="1"/>
          </p:nvPr>
        </p:nvSpPr>
        <p:spPr>
          <a:xfrm>
            <a:off x="410845" y="1425575"/>
            <a:ext cx="11370310" cy="4951730"/>
          </a:xfrm>
        </p:spPr>
        <p:txBody>
          <a:bodyPr>
            <a:noAutofit/>
          </a:bodyPr>
          <a:lstStyle/>
          <a:p>
            <a:pPr marL="0" indent="0">
              <a:buNone/>
            </a:pPr>
            <a:r>
              <a:rPr lang="zh-CN" altLang="en-US" sz="1000"/>
              <a:t>　</a:t>
            </a:r>
            <a:r>
              <a:rPr lang="zh-CN" altLang="en-US" sz="2700"/>
              <a:t>【参考示例】中国革命精神是指一切先进分子和人民群众在中国革命和建设中所形成的优良精神传统，特别是在中国新民主主义革命时期，在中国共产党领导的人民革命的实践中产生的，反映革命的性质、体现革命者品格的精神。它是中华民族优良道德传统的继承和发展，是革命前辈留给我们的宝贵精神财富。</a:t>
            </a:r>
          </a:p>
          <a:p>
            <a:pPr marL="0" indent="0">
              <a:buNone/>
            </a:pPr>
            <a:r>
              <a:rPr lang="en-US" altLang="zh-CN" sz="2700"/>
              <a:t>      </a:t>
            </a:r>
            <a:r>
              <a:rPr lang="zh-CN" altLang="en-US" sz="2700"/>
              <a:t>它的内容十分丰富，可以从多方面去研究概括。大体说来，包括追求真理的精神、艰苦奋斗的精神、毫不利己专门利人的精神、全心全意为人民服务的精神。还应包括英雄主义的献身精神、百折不挠的革命意志、军民一致的鱼水之情等。</a:t>
            </a:r>
          </a:p>
        </p:txBody>
      </p:sp>
    </p:spTree>
    <p:custDataLst>
      <p:tags r:id="rId2"/>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97960" y="1266895"/>
            <a:ext cx="10969200" cy="705600"/>
          </a:xfrm>
        </p:spPr>
        <p:txBody>
          <a:bodyPr/>
          <a:lstStyle/>
          <a:p>
            <a:r>
              <a:rPr lang="zh-CN" altLang="en-US">
                <a:sym typeface="+mn-ea"/>
              </a:rPr>
              <a:t>写作语言如何做到朴实无华</a:t>
            </a:r>
            <a:endParaRPr lang="zh-CN" altLang="en-US"/>
          </a:p>
        </p:txBody>
      </p:sp>
      <p:sp>
        <p:nvSpPr>
          <p:cNvPr id="3" name="内容占位符 2"/>
          <p:cNvSpPr>
            <a:spLocks noGrp="1"/>
          </p:cNvSpPr>
          <p:nvPr>
            <p:ph idx="1"/>
          </p:nvPr>
        </p:nvSpPr>
        <p:spPr>
          <a:xfrm>
            <a:off x="612210" y="2102540"/>
            <a:ext cx="10969200" cy="4759200"/>
          </a:xfrm>
        </p:spPr>
        <p:txBody>
          <a:bodyPr/>
          <a:lstStyle/>
          <a:p>
            <a:r>
              <a:rPr lang="zh-CN" altLang="en-US" sz="3200"/>
              <a:t>1．要在写作中有朴素真实的情感。</a:t>
            </a:r>
          </a:p>
          <a:p>
            <a:r>
              <a:rPr lang="zh-CN" altLang="en-US" sz="3200"/>
              <a:t>2．要学会通过典型细节描写来传情达意。</a:t>
            </a:r>
          </a:p>
          <a:p>
            <a:r>
              <a:rPr lang="zh-CN" altLang="en-US" sz="3200"/>
              <a:t>3．思想要睿智深刻。</a:t>
            </a:r>
          </a:p>
        </p:txBody>
      </p:sp>
      <p:sp>
        <p:nvSpPr>
          <p:cNvPr id="4" name="标题 1"/>
          <p:cNvSpPr>
            <a:spLocks noGrp="1"/>
          </p:cNvSpPr>
          <p:nvPr/>
        </p:nvSpPr>
        <p:spPr>
          <a:xfrm>
            <a:off x="612210" y="431235"/>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zh-CN" altLang="en-US"/>
              <a:t>任务五：学以致用</a:t>
            </a:r>
          </a:p>
        </p:txBody>
      </p:sp>
      <p:pic>
        <p:nvPicPr>
          <p:cNvPr id="5" name="New picture"/>
          <p:cNvPicPr/>
          <p:nvPr/>
        </p:nvPicPr>
        <p:blipFill>
          <a:blip r:embed="rId2"/>
          <a:stretch>
            <a:fillRect/>
          </a:stretch>
        </p:blipFill>
        <p:spPr>
          <a:xfrm>
            <a:off x="11645900" y="11684000"/>
            <a:ext cx="355600" cy="254000"/>
          </a:xfrm>
          <a:prstGeom prst="cube">
            <a:avLst/>
          </a:prstGeom>
        </p:spPr>
      </p:pic>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75" y="131515"/>
            <a:ext cx="10969200" cy="705600"/>
          </a:xfrm>
        </p:spPr>
        <p:txBody>
          <a:bodyPr/>
          <a:lstStyle/>
          <a:p>
            <a:r>
              <a:rPr lang="zh-CN" altLang="en-US"/>
              <a:t>学习任务一</a:t>
            </a:r>
            <a:r>
              <a:rPr lang="en-US" altLang="zh-CN"/>
              <a:t>     </a:t>
            </a:r>
            <a:r>
              <a:rPr lang="zh-CN" altLang="en-US"/>
              <a:t>作者简介</a:t>
            </a:r>
            <a:r>
              <a:rPr lang="en-US" altLang="zh-CN"/>
              <a:t>      </a:t>
            </a:r>
            <a:r>
              <a:rPr lang="zh-CN" altLang="en-US"/>
              <a:t>背景解读</a:t>
            </a:r>
          </a:p>
        </p:txBody>
      </p:sp>
      <p:sp>
        <p:nvSpPr>
          <p:cNvPr id="3" name="内容占位符 2"/>
          <p:cNvSpPr>
            <a:spLocks noGrp="1"/>
          </p:cNvSpPr>
          <p:nvPr>
            <p:ph idx="1"/>
          </p:nvPr>
        </p:nvSpPr>
        <p:spPr>
          <a:xfrm>
            <a:off x="250825" y="836295"/>
            <a:ext cx="5603875" cy="6022340"/>
          </a:xfrm>
        </p:spPr>
        <p:txBody>
          <a:bodyPr>
            <a:normAutofit fontScale="25000"/>
          </a:bodyPr>
          <a:lstStyle/>
          <a:p>
            <a:pPr marL="0" indent="0">
              <a:buNone/>
            </a:pPr>
            <a:r>
              <a:rPr lang="en-US" altLang="zh-CN" sz="2800"/>
              <a:t>               </a:t>
            </a:r>
            <a:r>
              <a:rPr lang="zh-CN" altLang="en-US" sz="11200">
                <a:latin typeface="宋体" panose="02010600030101010101" pitchFamily="2" charset="-122"/>
                <a:ea typeface="宋体" panose="02010600030101010101" pitchFamily="2" charset="-122"/>
                <a:cs typeface="宋体" panose="02010600030101010101" pitchFamily="2" charset="-122"/>
              </a:rPr>
              <a:t>杨成武(1914—2004)，福建省长汀县客家人。1929年参加革命，1930年加入中国共产党。17岁当上团政委。后任红1军团第1师政治委员，指挥过抗日战争、解放战争，为创建新中国立下了不朽功勋。1955年被授予上将军衔。</a:t>
            </a:r>
          </a:p>
          <a:p>
            <a:pPr marL="0" indent="0">
              <a:buNone/>
            </a:pPr>
            <a:r>
              <a:rPr lang="zh-CN" altLang="en-US" sz="11200">
                <a:latin typeface="宋体" panose="02010600030101010101" pitchFamily="2" charset="-122"/>
                <a:ea typeface="宋体" panose="02010600030101010101" pitchFamily="2" charset="-122"/>
                <a:cs typeface="宋体" panose="02010600030101010101" pitchFamily="2" charset="-122"/>
              </a:rPr>
              <a:t>作品：《杨成武军事文选》《忆长征》《杨成武回忆录》等。</a:t>
            </a:r>
          </a:p>
        </p:txBody>
      </p:sp>
      <p:sp>
        <p:nvSpPr>
          <p:cNvPr id="4" name="内容占位符 2"/>
          <p:cNvSpPr>
            <a:spLocks noGrp="1"/>
          </p:cNvSpPr>
          <p:nvPr/>
        </p:nvSpPr>
        <p:spPr>
          <a:xfrm>
            <a:off x="6346825" y="835660"/>
            <a:ext cx="5440045" cy="6022340"/>
          </a:xfrm>
          <a:prstGeom prst="rect">
            <a:avLst/>
          </a:prstGeom>
        </p:spPr>
        <p:txBody>
          <a:bodyPr vert="horz" lIns="90000" tIns="46800" rIns="90000" bIns="46800" rtlCol="0">
            <a:normAutofit fontScale="2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a:t>               </a:t>
            </a:r>
            <a:r>
              <a:rPr lang="zh-CN" altLang="en-US" sz="11200">
                <a:latin typeface="宋体" panose="02010600030101010101" pitchFamily="2" charset="-122"/>
                <a:ea typeface="宋体" panose="02010600030101010101" pitchFamily="2" charset="-122"/>
                <a:cs typeface="宋体" panose="02010600030101010101" pitchFamily="2" charset="-122"/>
              </a:rPr>
              <a:t>聂荣臻(1899—1992)，字福骈，四川江津(现重庆市江津区)人。中华人民共和国著名革命家、政治家、军事家。中国人民解放军创建人和领导人之一，中华人民共和国十大元帅之一，为我国人民解放和日后国防军事现代化做出了重大贡献。终年93岁。</a:t>
            </a:r>
          </a:p>
          <a:p>
            <a:pPr marL="0" indent="0">
              <a:buNone/>
            </a:pPr>
            <a:r>
              <a:rPr lang="zh-CN" altLang="en-US" sz="11200">
                <a:latin typeface="宋体" panose="02010600030101010101" pitchFamily="2" charset="-122"/>
                <a:ea typeface="宋体" panose="02010600030101010101" pitchFamily="2" charset="-122"/>
                <a:cs typeface="宋体" panose="02010600030101010101" pitchFamily="2" charset="-122"/>
              </a:rPr>
              <a:t>作品：《聂荣臻回忆录》等。</a:t>
            </a:r>
          </a:p>
        </p:txBody>
      </p:sp>
      <p:sp>
        <p:nvSpPr>
          <p:cNvPr id="5" name="圆角矩形 4"/>
          <p:cNvSpPr/>
          <p:nvPr/>
        </p:nvSpPr>
        <p:spPr>
          <a:xfrm>
            <a:off x="5871845" y="1073785"/>
            <a:ext cx="267970" cy="52165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31140" y="116840"/>
            <a:ext cx="6727825" cy="6358255"/>
          </a:xfrm>
        </p:spPr>
        <p:txBody>
          <a:bodyPr>
            <a:noAutofit/>
          </a:bodyPr>
          <a:lstStyle/>
          <a:p>
            <a:pPr marL="0" indent="0">
              <a:buNone/>
            </a:pPr>
            <a:r>
              <a:rPr lang="en-US" altLang="zh-CN" sz="2400"/>
              <a:t>       </a:t>
            </a:r>
            <a:r>
              <a:rPr lang="zh-CN" altLang="en-US" sz="2400"/>
              <a:t>1930年到1934年，在毛泽东同志正确路线的指引下，红军取得了四次反“围剿”的伟大胜利。由于王明的错误路线排斥了毛泽东同志的正确领导，造成第五次反“围剿”的失败。1934年10月，中央主力红军为摆脱国民党军队的包围追击，被迫实行战略性转移，进行长征。中央红军共进行了380余次战斗，共击溃国民党军队数百个团。红一方面军于1935年10月到达陕北，与陕北红军胜利会师。1936年10月，红二、四方面军到达甘肃会宁地区，同红一方面军会师。红军三大主力会师，标志着万里长征的胜利结束。本文是杨成武将军对1935年10月红军胜利到达吴起镇后发生的一些事情的回忆，记录了他的所思、所想、所感。</a:t>
            </a:r>
          </a:p>
        </p:txBody>
      </p:sp>
      <p:sp>
        <p:nvSpPr>
          <p:cNvPr id="4" name="内容占位符 2"/>
          <p:cNvSpPr>
            <a:spLocks noGrp="1"/>
          </p:cNvSpPr>
          <p:nvPr/>
        </p:nvSpPr>
        <p:spPr>
          <a:xfrm>
            <a:off x="7502525" y="116840"/>
            <a:ext cx="4509135" cy="635825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t>      </a:t>
            </a:r>
            <a:r>
              <a:rPr sz="2400"/>
              <a:t>《大战中的插曲》一文选自《聂荣臻回忆录》。1940年，八路军发动了有105个团参战的大规模对日作战，这就是大家所熟悉的百团大战。晋察冀军区正向井陉矿区进攻时，救起了两位日本小姑娘，她们的父母是井陉矿站的工作人员，在战争中死亡。战士们立刻把两姐妹抱起来，放到两只大箩筐里，抬回了晋察冀军区司令部。这件“曲折有趣”又“很有意义”的事件，成为中日人民友好的佳话。</a:t>
            </a: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8400" y="1462460"/>
            <a:ext cx="10969200" cy="4759200"/>
          </a:xfrm>
        </p:spPr>
        <p:txBody>
          <a:bodyPr/>
          <a:lstStyle/>
          <a:p>
            <a:endParaRPr lang="zh-CN" altLang="en-US"/>
          </a:p>
        </p:txBody>
      </p:sp>
      <p:pic>
        <p:nvPicPr>
          <p:cNvPr id="4" name="图片 3" descr="t0198dd2d5561887ef7"/>
          <p:cNvPicPr>
            <a:picLocks noChangeAspect="1"/>
          </p:cNvPicPr>
          <p:nvPr/>
        </p:nvPicPr>
        <p:blipFill>
          <a:blip r:embed="rId2"/>
          <a:stretch>
            <a:fillRect/>
          </a:stretch>
        </p:blipFill>
        <p:spPr>
          <a:xfrm>
            <a:off x="340360" y="196215"/>
            <a:ext cx="11360785" cy="6336030"/>
          </a:xfrm>
          <a:prstGeom prst="rect">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descr="00003"/>
          <p:cNvPicPr>
            <a:picLocks noGrp="1" noChangeAspect="1"/>
          </p:cNvPicPr>
          <p:nvPr>
            <p:ph idx="1"/>
          </p:nvPr>
        </p:nvPicPr>
        <p:blipFill>
          <a:blip r:embed="rId2"/>
          <a:stretch>
            <a:fillRect/>
          </a:stretch>
        </p:blipFill>
        <p:spPr>
          <a:xfrm>
            <a:off x="0" y="-635"/>
            <a:ext cx="12192000" cy="6858000"/>
          </a:xfrm>
          <a:prstGeom prst="rect">
            <a:avLst/>
          </a:prstGeom>
        </p:spPr>
      </p:pic>
      <p:pic>
        <p:nvPicPr>
          <p:cNvPr id="5" name="图片 4" descr="t01c2d67fd7a3234ae1"/>
          <p:cNvPicPr>
            <a:picLocks noChangeAspect="1"/>
          </p:cNvPicPr>
          <p:nvPr/>
        </p:nvPicPr>
        <p:blipFill>
          <a:blip r:embed="rId3"/>
          <a:stretch>
            <a:fillRect/>
          </a:stretch>
        </p:blipFill>
        <p:spPr>
          <a:xfrm>
            <a:off x="157480" y="0"/>
            <a:ext cx="12118975" cy="6858000"/>
          </a:xfrm>
          <a:prstGeom prst="rect">
            <a:avLst/>
          </a:prstGeom>
        </p:spPr>
      </p:pic>
      <p:pic>
        <p:nvPicPr>
          <p:cNvPr id="6" name="图片 5" descr="t01212696b1c44cf764"/>
          <p:cNvPicPr>
            <a:picLocks noChangeAspect="1"/>
          </p:cNvPicPr>
          <p:nvPr/>
        </p:nvPicPr>
        <p:blipFill>
          <a:blip r:embed="rId4"/>
          <a:stretch>
            <a:fillRect/>
          </a:stretch>
        </p:blipFill>
        <p:spPr>
          <a:xfrm>
            <a:off x="157480" y="-635"/>
            <a:ext cx="12118975" cy="7371080"/>
          </a:xfrm>
          <a:prstGeom prst="rect">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44565" y="95320"/>
            <a:ext cx="10969200" cy="705600"/>
          </a:xfrm>
        </p:spPr>
        <p:txBody>
          <a:bodyPr/>
          <a:lstStyle/>
          <a:p>
            <a:r>
              <a:rPr lang="zh-CN" altLang="en-US"/>
              <a:t>学习任务二</a:t>
            </a:r>
            <a:r>
              <a:rPr lang="en-US" altLang="zh-CN"/>
              <a:t>   </a:t>
            </a:r>
            <a:r>
              <a:rPr lang="zh-CN" altLang="en-US"/>
              <a:t>文化常识积累</a:t>
            </a:r>
            <a:r>
              <a:rPr lang="en-US" altLang="zh-CN"/>
              <a:t>  </a:t>
            </a:r>
          </a:p>
        </p:txBody>
      </p:sp>
      <p:sp>
        <p:nvSpPr>
          <p:cNvPr id="3" name="内容占位符 2"/>
          <p:cNvSpPr>
            <a:spLocks noGrp="1"/>
          </p:cNvSpPr>
          <p:nvPr>
            <p:ph idx="1"/>
          </p:nvPr>
        </p:nvSpPr>
        <p:spPr>
          <a:xfrm>
            <a:off x="268605" y="421005"/>
            <a:ext cx="11646535" cy="4759325"/>
          </a:xfrm>
        </p:spPr>
        <p:txBody>
          <a:bodyPr>
            <a:noAutofit/>
          </a:bodyPr>
          <a:lstStyle/>
          <a:p>
            <a:pPr marL="0" indent="0">
              <a:buNone/>
            </a:pPr>
            <a:r>
              <a:rPr lang="zh-CN" altLang="en-US" sz="2700" b="1"/>
              <a:t>1．三皇五帝</a:t>
            </a:r>
          </a:p>
          <a:p>
            <a:pPr marL="0" indent="0">
              <a:buNone/>
            </a:pPr>
            <a:r>
              <a:rPr lang="zh-CN" altLang="en-US" sz="2700" b="1"/>
              <a:t>三皇五帝是中国在夏朝以前出现在传说中的“帝王”。通常称伏羲、燧人、神农为三皇。或者称天皇、地皇、人皇为三皇。五帝通常指黄帝、颛顼(Zhuān xū)、帝喾(Kù)、唐尧、虞舜。</a:t>
            </a:r>
          </a:p>
          <a:p>
            <a:pPr marL="0" indent="0">
              <a:buNone/>
            </a:pPr>
            <a:r>
              <a:rPr lang="zh-CN" altLang="en-US" sz="2700" b="1"/>
              <a:t>2．长征精神</a:t>
            </a:r>
          </a:p>
          <a:p>
            <a:pPr marL="0" indent="0">
              <a:buNone/>
            </a:pPr>
            <a:r>
              <a:rPr lang="zh-CN" altLang="en-US" sz="2700" b="1"/>
              <a:t>1934年至1936年中国工农红军经历的二万五千里长征是人类战争史上的奇迹。红军指战员在长征途中表现出对革命理想和事业无比的忠诚、坚定的信念，表现出不怕牺牲、敢于斗争的无产阶级革命乐观主义精神，表现出顾全大局、严守纪律、亲密团结的高尚品德，创造了伟大的长征精神。长征精神是中华民族百折不挠、自强不息的民族精神的最高表现，是保证我们的革命和建设事业走向胜利的强大精神力量。</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9460" y="593090"/>
            <a:ext cx="10968990" cy="1414145"/>
          </a:xfrm>
        </p:spPr>
        <p:txBody>
          <a:bodyPr>
            <a:noAutofit/>
          </a:bodyPr>
          <a:lstStyle/>
          <a:p>
            <a:pPr algn="ctr"/>
            <a:r>
              <a:rPr lang="zh-CN" altLang="en-US" sz="5400"/>
              <a:t>学习任务群二　</a:t>
            </a:r>
          </a:p>
        </p:txBody>
      </p:sp>
      <p:sp>
        <p:nvSpPr>
          <p:cNvPr id="3" name="内容占位符 2"/>
          <p:cNvSpPr>
            <a:spLocks noGrp="1"/>
          </p:cNvSpPr>
          <p:nvPr>
            <p:ph idx="1"/>
          </p:nvPr>
        </p:nvSpPr>
        <p:spPr>
          <a:xfrm>
            <a:off x="611505" y="3064510"/>
            <a:ext cx="10968990" cy="3793490"/>
          </a:xfrm>
        </p:spPr>
        <p:txBody>
          <a:bodyPr/>
          <a:lstStyle/>
          <a:p>
            <a:pPr marL="0" indent="0" algn="ctr">
              <a:buNone/>
            </a:pPr>
            <a:r>
              <a:rPr lang="zh-CN" altLang="en-US" sz="4400" b="1"/>
              <a:t>概括课文内容</a:t>
            </a:r>
            <a:r>
              <a:rPr lang="en-US" altLang="zh-CN" sz="4400" b="1"/>
              <a:t>      </a:t>
            </a:r>
            <a:r>
              <a:rPr lang="zh-CN" altLang="en-US" sz="4400" b="1"/>
              <a:t>理清课文思路</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06.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10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UNIT_TABLE_BEAUTIFY" val="smartTable{5388428e-248b-44ec-9628-04749682bd2a}"/>
  <p:tag name="TABLE_ENDDRAG_ORIGIN_RECT" val="925*406"/>
  <p:tag name="TABLE_ENDDRAG_RECT" val="16*116*925*406"/>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UNIT_TABLE_BEAUTIFY" val="smartTable{a92cb56e-6092-420c-95c7-2542e70c329b}"/>
  <p:tag name="TABLE_ENDDRAG_ORIGIN_RECT" val="915*398"/>
  <p:tag name="TABLE_ENDDRAG_RECT" val="15*112*915*398"/>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99.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114</Paragraphs>
  <Slides>39</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39</vt:i4>
      </vt:variant>
    </vt:vector>
  </HeadingPairs>
  <TitlesOfParts>
    <vt:vector baseType="lpstr" size="46">
      <vt:lpstr>Arial</vt:lpstr>
      <vt:lpstr>微软雅黑</vt:lpstr>
      <vt:lpstr>Wingdings</vt:lpstr>
      <vt:lpstr>方正舒体</vt:lpstr>
      <vt:lpstr>Times New Roman</vt:lpstr>
      <vt:lpstr>宋体</vt:lpstr>
      <vt:lpstr>Office 主题​​</vt:lpstr>
      <vt:lpstr>空白演示</vt:lpstr>
      <vt:lpstr>任务情境</vt:lpstr>
      <vt:lpstr>学习任务群一       常识积累        背景解读</vt:lpstr>
      <vt:lpstr>学习任务一     作者简介      背景解读</vt:lpstr>
      <vt:lpstr>PowerPoint Presentation</vt:lpstr>
      <vt:lpstr>PowerPoint Presentation</vt:lpstr>
      <vt:lpstr>PowerPoint Presentation</vt:lpstr>
      <vt:lpstr>学习任务二   文化常识积累  </vt:lpstr>
      <vt:lpstr>学习任务群二　</vt:lpstr>
      <vt:lpstr>学习任务一    概括课文内容  </vt:lpstr>
      <vt:lpstr>学习任务二  理清思路</vt:lpstr>
      <vt:lpstr>大战中的插曲</vt:lpstr>
      <vt:lpstr>学习任务群三</vt:lpstr>
      <vt:lpstr>（一）长征胜利万岁</vt:lpstr>
      <vt:lpstr>PowerPoint Presentation</vt:lpstr>
      <vt:lpstr>2.本文是回忆录，属记叙类文体，精读课文第一部分(1～8段)，找出其中运用了哪些手法来表现指战员的兴奋和激动。</vt:lpstr>
      <vt:lpstr>活动2：</vt:lpstr>
      <vt:lpstr>2.这篇文章展现了红军战士们怎样的形象特点？请简要分析。</vt:lpstr>
      <vt:lpstr>活动3:</vt:lpstr>
      <vt:lpstr>(2)“长征万岁！”会场里霎时升起欢呼声。“二万五千里长征万岁！”口号声此起彼伏。</vt:lpstr>
      <vt:lpstr>PowerPoint Presentation</vt:lpstr>
      <vt:lpstr>活动4：</vt:lpstr>
      <vt:lpstr>PowerPoint Presentation</vt:lpstr>
      <vt:lpstr>(观点四)始终保持乐观主义精神。革命乐观主义精神，也是长征胜利的关键因素。虽然山高水险、饥寒交迫，但红军战士们始终没有放弃希望，他们脸上始终充满阳光的笑容，眼中始终流露出坚毅的光芒，正是这样的乐观精神，让他们成为不可战胜的队伍。这启示我们在遭遇挫折时，不要轻易低头，要坚信希望就在前方。</vt:lpstr>
      <vt:lpstr>（二）大战中的插曲</vt:lpstr>
      <vt:lpstr>任务一：理解内容</vt:lpstr>
      <vt:lpstr>2.聂荣臻在送回日本女孩的时候，为什么要写一封没有加封的信给日本官兵？</vt:lpstr>
      <vt:lpstr>3．“没有想到，百团大战中这个小小的‘插曲’，四十年后，竟成了中日人民友好的佳话。”试分析这句话的丰富内涵。</vt:lpstr>
      <vt:lpstr>任务二：分析人物形象</vt:lpstr>
      <vt:lpstr>任务三：表达技巧</vt:lpstr>
      <vt:lpstr>2.什么是人道主义精神？本文是如何体现中国军队的革命人道主义精神的？</vt:lpstr>
      <vt:lpstr>3.文章开头就交代，本文是写“我们部队拯救日本小姑娘的故事”，为什么要在文中插入日本兵中西的故事？</vt:lpstr>
      <vt:lpstr>3.作者在讲述救助日本小姑娘的故事时插入致日本军人的信，信的内容是否可以删掉？为什么？</vt:lpstr>
      <vt:lpstr>任务四：合作探究</vt:lpstr>
      <vt:lpstr>【参考示例】(观点一)军事上的对抗谋略更重要。</vt:lpstr>
      <vt:lpstr>(观点二)对敌人开展政治工作更重要。</vt:lpstr>
      <vt:lpstr>       政治工作可以“不战而屈人之兵”。《孙子兵法》云，“是故百战百胜，非善之善者也；不战而屈人之兵，善之善者也”“上兵伐谋，其次伐交，其次伐兵，其下攻城”。“不战而屈人之兵”要好于“百战百胜”，而这一目的的达成，更多的是在于带有政治工作色彩的“伐谋”“伐交”，而不是在于体现军事谋略色彩的“伐兵”和“攻城”。</vt:lpstr>
      <vt:lpstr>2.结合《长征胜利万岁》《大战中的插曲》，说说中国革命精神的内涵是什么？</vt:lpstr>
      <vt:lpstr>写作语言如何做到朴实无华</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2021-08-16T21:06:56.679</cp:lastPrinted>
  <dcterms:created xsi:type="dcterms:W3CDTF">2021-08-16T21:06:56Z</dcterms:created>
  <dcterms:modified xsi:type="dcterms:W3CDTF">2021-08-16T13:06:58Z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