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1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wmf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oleObject" Target="../embeddings/oleObject1.bin"/><Relationship Id="rId4" Type="http://schemas.openxmlformats.org/officeDocument/2006/relationships/audio" Target="../media/audio5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DBF\My Documents\My Pictures\k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914400" y="0"/>
            <a:ext cx="7620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PMingLiU" pitchFamily="18" charset="-120"/>
                <a:ea typeface="PMingLiU" pitchFamily="18" charset="-120"/>
              </a:rPr>
              <a:t>复有贫妇人，         抱子在其旁。                            右手秉遗穗，         左臂悬</a:t>
            </a:r>
            <a:r>
              <a:rPr lang="zh-CN" altLang="en-US" sz="3600" b="1">
                <a:solidFill>
                  <a:schemeClr val="bg1"/>
                </a:solidFill>
                <a:latin typeface="PMingLiU" pitchFamily="18" charset="-120"/>
              </a:rPr>
              <a:t>敝</a:t>
            </a:r>
            <a:r>
              <a:rPr lang="zh-CN" altLang="en-US" sz="3600" b="1">
                <a:solidFill>
                  <a:schemeClr val="bg1"/>
                </a:solidFill>
                <a:latin typeface="PMingLiU" pitchFamily="18" charset="-120"/>
                <a:ea typeface="PMingLiU" pitchFamily="18" charset="-120"/>
              </a:rPr>
              <a:t>筐。                     听其相顾言，         闻者为悲伤。                       田家输税尽，         拾此充饥肠。 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0" y="2209800"/>
            <a:ext cx="9144000" cy="511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笫三层八句，镜头转向一个贫妇人，她被捐税弄得破了产，现时只能以拾麦穗为生，这是比前述全家忙于收麦者更低一个层次的人。你看她的形象：左手抱着一个孩子，臂弯里挂着一个破竹筐，右手在那里捡人家落下的麦穗。这有多么累，而收获又是多么少啊！但有什么办法呢?现在是收麦的时候，还有麦穗可捡，换个别的时候，就只有去沿街乞讨了。而她们家在去年、前年，也是有地可种、有麦可收的人家呀，只是后来让捐税弄得走投无路，把家产，土地都折变了，至使今天落到了这个地步。秉：拿着。田家：这里指一个庄稼户的产业。输：交纳。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/>
            </a:r>
            <a:b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</a:b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这一层写拾穗，从肖像、语言，突出生活的悲惨。揭示了赋税的繁重。</a:t>
            </a:r>
            <a:b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</a:br>
            <a:endParaRPr lang="zh-CN" alt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C:\Documents and Settings\DBF\My Documents\My Pictures\017B94F9.jf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304800" y="304800"/>
            <a:ext cx="6858000" cy="1143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solidFill>
                  <a:srgbClr val="FFFF00"/>
                </a:solidFill>
                <a:latin typeface="宋体"/>
                <a:ea typeface="宋体"/>
              </a:rPr>
              <a:t>今我何功德，曾不事农桑。</a:t>
            </a:r>
          </a:p>
        </p:txBody>
      </p:sp>
      <p:sp>
        <p:nvSpPr>
          <p:cNvPr id="25607" name="WordArt 7"/>
          <p:cNvSpPr>
            <a:spLocks noChangeArrowheads="1" noChangeShapeType="1" noTextEdit="1"/>
          </p:cNvSpPr>
          <p:nvPr/>
        </p:nvSpPr>
        <p:spPr bwMode="auto">
          <a:xfrm>
            <a:off x="609600" y="1752600"/>
            <a:ext cx="7086600" cy="1371600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吏禄三百石，岁晏有余粮。</a:t>
            </a:r>
          </a:p>
        </p:txBody>
      </p:sp>
      <p:sp>
        <p:nvSpPr>
          <p:cNvPr id="25608" name="WordArt 8"/>
          <p:cNvSpPr>
            <a:spLocks noChangeArrowheads="1" noChangeShapeType="1" noTextEdit="1"/>
          </p:cNvSpPr>
          <p:nvPr/>
        </p:nvSpPr>
        <p:spPr bwMode="auto">
          <a:xfrm>
            <a:off x="914400" y="3124200"/>
            <a:ext cx="6400800" cy="1066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宋体"/>
                <a:ea typeface="宋体"/>
              </a:rPr>
              <a:t>念此私自愧，尽日不能忘。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04800" y="4572000"/>
            <a:ext cx="8839200" cy="126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dirty="0">
                <a:latin typeface="宋体" pitchFamily="2" charset="-122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</a:rPr>
              <a:t>第四层六句，写诗人面对丰收下出现如此悲惨景象的自疚自愧。事：从事。岁晏：年底。</a:t>
            </a:r>
            <a:r>
              <a:rPr lang="zh-CN" altLang="en-US" sz="3200" b="1" dirty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latin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  <p:bldP spid="25607" grpId="0" animBg="1"/>
      <p:bldP spid="25608" grpId="0" animBg="1"/>
      <p:bldP spid="2560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DBF\My Documents\My Pictures\d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39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>
                <a:latin typeface="宋体" pitchFamily="2" charset="-122"/>
              </a:rPr>
              <a:t>   </a:t>
            </a: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</a:rPr>
              <a:t>作品的题目叫《观刈麦》，而画面上实际出现的，除了刈麦者之外，却还有一个拾麦者，而且作者的关心也恰恰是更偏重在后者身上。他们二者目前的贫富苦乐程度是</a:t>
            </a:r>
            <a:r>
              <a:rPr lang="zh-CN" altLang="en-US" sz="2800" b="1">
                <a:solidFill>
                  <a:schemeClr val="bg1"/>
                </a:solidFill>
                <a:latin typeface="宋体" pitchFamily="2" charset="-122"/>
              </a:rPr>
              <a:t>不同的，但是他们的命运却有着紧密的联系。今日凄凉可怜的拾麦穗者是昨日辛劳忙碌的刈麦者；又安知今日辛劳忙碌的刈麦者明日不沦落成凄凉可怜的拾麦者呢?只要有繁重的捐税在，劳动人民就永远摆脱不了破产的命运。作者在这里对当时害民的赋税制度提出了尖锐批评，对劳动人民</a:t>
            </a:r>
            <a:r>
              <a:rPr lang="zh-CN" altLang="en-US" sz="2800" b="1">
                <a:solidFill>
                  <a:srgbClr val="FF33CC"/>
                </a:solidFill>
                <a:latin typeface="宋体" pitchFamily="2" charset="-122"/>
              </a:rPr>
              <a:t>所蒙受的苦难寄寓了深切的同情。而且不是一般的同情，是进而把自己摆进去，觉得自己和劳动人民的差别太大了，自己问心有愧。这时的白居易的诗歌确实反映了劳动人民的思想情绪，呼出了劳动人民的声音。表现了对劳动人民的同情。</a:t>
            </a:r>
          </a:p>
          <a:p>
            <a:pPr>
              <a:spcBef>
                <a:spcPct val="50000"/>
              </a:spcBef>
            </a:pP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066800"/>
            <a:ext cx="9144000" cy="2895600"/>
          </a:xfrm>
        </p:spPr>
        <p:txBody>
          <a:bodyPr/>
          <a:lstStyle/>
          <a:p>
            <a:pPr eaLnBrk="1" hangingPunct="1"/>
            <a:endParaRPr lang="zh-CN" altLang="en-US" sz="9600" b="1" smtClean="0">
              <a:ea typeface="隶书" pitchFamily="49" charset="-122"/>
            </a:endParaRPr>
          </a:p>
        </p:txBody>
      </p:sp>
      <p:pic>
        <p:nvPicPr>
          <p:cNvPr id="14339" name="Picture 4" descr="NA01441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50163" y="5172075"/>
            <a:ext cx="1493837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C:\Documents and Settings\DBF\My Documents\My Pictures\桂林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1030288" y="1052513"/>
            <a:ext cx="4621212" cy="186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1500" b="1" dirty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ea typeface="华文彩云" pitchFamily="2" charset="-122"/>
              </a:rPr>
              <a:t>观刈麦</a:t>
            </a:r>
          </a:p>
        </p:txBody>
      </p:sp>
      <p:sp>
        <p:nvSpPr>
          <p:cNvPr id="6159" name="Text Box 15"/>
          <p:cNvSpPr>
            <a:spLocks noChangeArrowheads="1"/>
          </p:cNvSpPr>
          <p:nvPr>
            <p:ph type="subTitle" idx="1"/>
          </p:nvPr>
        </p:nvSpPr>
        <p:spPr>
          <a:xfrm>
            <a:off x="6372225" y="4868863"/>
            <a:ext cx="2133600" cy="838200"/>
          </a:xfrm>
          <a:noFill/>
        </p:spPr>
        <p:txBody>
          <a:bodyPr/>
          <a:lstStyle/>
          <a:p>
            <a:pPr algn="l" eaLnBrk="1" hangingPunct="1">
              <a:spcBef>
                <a:spcPct val="50000"/>
              </a:spcBef>
            </a:pPr>
            <a:r>
              <a:rPr lang="zh-CN" altLang="en-US" sz="4400" b="1" smtClean="0">
                <a:solidFill>
                  <a:srgbClr val="FFFF00"/>
                </a:solidFill>
                <a:ea typeface="华文隶书" pitchFamily="2" charset="-122"/>
              </a:rPr>
              <a:t>白居易</a:t>
            </a:r>
          </a:p>
        </p:txBody>
      </p:sp>
      <p:sp>
        <p:nvSpPr>
          <p:cNvPr id="10" name="矩形 9"/>
          <p:cNvSpPr/>
          <p:nvPr/>
        </p:nvSpPr>
        <p:spPr>
          <a:xfrm>
            <a:off x="2627313" y="6015038"/>
            <a:ext cx="4191000" cy="407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defRPr/>
            </a:pPr>
            <a:r>
              <a:rPr lang="zh-CN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autoUpdateAnimBg="0"/>
      <p:bldP spid="6159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7162800" y="2971800"/>
          <a:ext cx="1981200" cy="3581400"/>
        </p:xfrm>
        <a:graphic>
          <a:graphicData uri="http://schemas.openxmlformats.org/presentationml/2006/ole">
            <p:oleObj spid="_x0000_s1026" name="Photo Editor 照片" r:id="rId5" imgW="1286055" imgH="1724266" progId="MSPhotoEd.3">
              <p:embed/>
            </p:oleObj>
          </a:graphicData>
        </a:graphic>
      </p:graphicFrame>
      <p:pic>
        <p:nvPicPr>
          <p:cNvPr id="17417" name="Picture 9" descr="C:\Documents and Settings\DBF\My Documents\My Pictures\12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0" y="177800"/>
            <a:ext cx="9144000" cy="625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白居易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(公元772年-846年)，唐代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"/>
                <a:cs typeface=""/>
              </a:rPr>
              <a:t>伟大的现实主义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诗人。字乐天，晚年号香山居士。祖籍太原(今山西太原南)，后迁下(今陕西渭南北)，一身经历了代宗、德宗、宪宗、穆宗、敬宗、文宗、武宗七朝。曾任过周至尉、左拾遗、左赞善大夫、江州司马、杭州刺史、苏州刺史、太子少傅等官。白居易前期有热情，有锐气，是个同情人民，敢于反映民间疾苦，敢于揭露官场贵族黑暗面的官吏和诗人。后期锐气消失，棱角磨平，潜心佛事，以知足长乐 “独善其身”自居。白居易的诗歌以通俗浅显著称,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宋体" pitchFamily="2" charset="-122"/>
                <a:ea typeface="华文宋体" pitchFamily="2" charset="-122"/>
              </a:rPr>
              <a:t>据说能                    够流传于老太太、兵士、僧徒口中。现存白诗近                   三千首，数量当推为唐代诗人之冠。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今留有作品             三千多首，他自己分之为讽谕诗、闲适诗、感                      伤诗、杂律诗四类,元稹为之编辑为《白氏长庆                集》。</a:t>
            </a:r>
          </a:p>
        </p:txBody>
      </p:sp>
      <p:graphicFrame>
        <p:nvGraphicFramePr>
          <p:cNvPr id="17419" name="Object 11"/>
          <p:cNvGraphicFramePr>
            <a:graphicFrameLocks noChangeAspect="1"/>
          </p:cNvGraphicFramePr>
          <p:nvPr/>
        </p:nvGraphicFramePr>
        <p:xfrm>
          <a:off x="7620000" y="3973513"/>
          <a:ext cx="1524000" cy="2884487"/>
        </p:xfrm>
        <a:graphic>
          <a:graphicData uri="http://schemas.openxmlformats.org/presentationml/2006/ole">
            <p:oleObj spid="_x0000_s1027" name="Photo Editor 照片" r:id="rId7" imgW="1286055" imgH="1724266" progId="MSPhotoEd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304800" y="3048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18437" name="Picture 5" descr="C:\Documents and Settings\DBF\My Documents\My Pictures\F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457200" y="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-3175" y="228600"/>
            <a:ext cx="9144000" cy="613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《观刈麦》是白居易任周至县县尉时有感于当地人民劳动艰苦、生活贫困所写的一首诗，作品对造成人民贫困之源的繁重租税提出</a:t>
            </a:r>
            <a:r>
              <a:rPr lang="zh-CN" altLang="en-US" sz="3600" b="1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指责．对于自己无功无德又不劳动却能丰衣足食而深感愧疚，表现了一个有良心的封建官吏的人道主义精神。这首诗作于唐宪宗元和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二年(807)，诗人三十六岁。周至县在今陕西省西安市西。县尉在县里主管缉捕盗贼、征收捐税等事。正因为白居易主管此事；所以他对劳动人民在这方面所受的灾难也知道得最清楚 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C:\Documents and Settings\DBF\My Documents\My Pictures\险峻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04800" y="0"/>
            <a:ext cx="88392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幼圆" pitchFamily="49" charset="-122"/>
                <a:ea typeface="幼圆" pitchFamily="49" charset="-122"/>
              </a:rPr>
              <a:t>田家少闲月，</a:t>
            </a:r>
            <a:r>
              <a:rPr lang="zh-CN" altLang="en-US" sz="3600" b="1">
                <a:solidFill>
                  <a:srgbClr val="FF66FF"/>
                </a:solidFill>
                <a:latin typeface="幼圆" pitchFamily="49" charset="-122"/>
                <a:ea typeface="幼圆" pitchFamily="49" charset="-122"/>
              </a:rPr>
              <a:t>五月人倍忙。夜来南风起，</a:t>
            </a:r>
            <a:r>
              <a:rPr lang="zh-CN" altLang="en-US" sz="3600" b="1">
                <a:solidFill>
                  <a:schemeClr val="bg1"/>
                </a:solidFill>
                <a:latin typeface="幼圆" pitchFamily="49" charset="-122"/>
                <a:ea typeface="幼圆" pitchFamily="49" charset="-122"/>
              </a:rPr>
              <a:t>小麦覆陇黄。</a:t>
            </a:r>
            <a:r>
              <a:rPr lang="zh-CN" altLang="en-US" sz="3600" b="1">
                <a:solidFill>
                  <a:srgbClr val="FF0066"/>
                </a:solidFill>
                <a:latin typeface="幼圆" pitchFamily="49" charset="-122"/>
                <a:ea typeface="幼圆" pitchFamily="49" charset="-122"/>
              </a:rPr>
              <a:t>/</a:t>
            </a:r>
            <a:r>
              <a:rPr lang="zh-CN" altLang="en-US" sz="3600" b="1">
                <a:solidFill>
                  <a:srgbClr val="FF66FF"/>
                </a:solidFill>
                <a:latin typeface="幼圆" pitchFamily="49" charset="-122"/>
                <a:ea typeface="幼圆" pitchFamily="49" charset="-122"/>
              </a:rPr>
              <a:t>妇</a:t>
            </a:r>
            <a:r>
              <a:rPr lang="zh-CN" altLang="en-US" sz="3600" b="1">
                <a:solidFill>
                  <a:srgbClr val="FF66FF"/>
                </a:solidFill>
                <a:latin typeface="宋体" pitchFamily="2" charset="-122"/>
                <a:ea typeface="幼圆" pitchFamily="49" charset="-122"/>
              </a:rPr>
              <a:t>姑荷箪食，童稚携壶浆。</a:t>
            </a: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  <a:ea typeface="幼圆" pitchFamily="49" charset="-122"/>
              </a:rPr>
              <a:t>相随饷田去，</a:t>
            </a:r>
            <a:r>
              <a:rPr lang="zh-CN" altLang="en-US" sz="3600" b="1">
                <a:solidFill>
                  <a:srgbClr val="FF6600"/>
                </a:solidFill>
                <a:latin typeface="宋体" pitchFamily="2" charset="-122"/>
                <a:ea typeface="幼圆" pitchFamily="49" charset="-122"/>
              </a:rPr>
              <a:t>丁壮在南冈。足蒸暑土气，</a:t>
            </a: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  <a:ea typeface="幼圆" pitchFamily="49" charset="-122"/>
              </a:rPr>
              <a:t>背灼炎天光。</a:t>
            </a:r>
            <a:r>
              <a:rPr lang="zh-CN" altLang="en-US" sz="3600" b="1">
                <a:solidFill>
                  <a:srgbClr val="FF6600"/>
                </a:solidFill>
                <a:latin typeface="宋体" pitchFamily="2" charset="-122"/>
                <a:ea typeface="幼圆" pitchFamily="49" charset="-122"/>
              </a:rPr>
              <a:t>力尽不知热，但惜夏日长。</a:t>
            </a:r>
            <a:r>
              <a:rPr lang="zh-CN" altLang="en-US" sz="3600" b="1">
                <a:solidFill>
                  <a:srgbClr val="FF0066"/>
                </a:solidFill>
                <a:latin typeface="宋体" pitchFamily="2" charset="-122"/>
                <a:ea typeface="幼圆" pitchFamily="49" charset="-122"/>
              </a:rPr>
              <a:t>/</a:t>
            </a: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  <a:ea typeface="幼圆" pitchFamily="49" charset="-122"/>
              </a:rPr>
              <a:t>复有贫妇人，</a:t>
            </a:r>
            <a:r>
              <a:rPr lang="zh-CN" altLang="en-US" sz="3600" b="1">
                <a:solidFill>
                  <a:srgbClr val="FF6600"/>
                </a:solidFill>
                <a:latin typeface="宋体" pitchFamily="2" charset="-122"/>
                <a:ea typeface="幼圆" pitchFamily="49" charset="-122"/>
              </a:rPr>
              <a:t>抱子在其旁。右手秉遗穗，</a:t>
            </a: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  <a:ea typeface="幼圆" pitchFamily="49" charset="-122"/>
              </a:rPr>
              <a:t>左臂悬敝筐。</a:t>
            </a:r>
            <a:r>
              <a:rPr lang="zh-CN" altLang="en-US" sz="3600" b="1">
                <a:solidFill>
                  <a:srgbClr val="FF6600"/>
                </a:solidFill>
                <a:latin typeface="宋体" pitchFamily="2" charset="-122"/>
                <a:ea typeface="幼圆" pitchFamily="49" charset="-122"/>
              </a:rPr>
              <a:t>听其相顾言，闻者为悲伤。</a:t>
            </a: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  <a:ea typeface="幼圆" pitchFamily="49" charset="-122"/>
              </a:rPr>
              <a:t>田家输税尽，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  <a:ea typeface="幼圆" pitchFamily="49" charset="-122"/>
              </a:rPr>
              <a:t>拾此充饥肠。</a:t>
            </a: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  <a:ea typeface="幼圆" pitchFamily="49" charset="-122"/>
              </a:rPr>
              <a:t>/</a:t>
            </a:r>
            <a:r>
              <a:rPr lang="zh-CN" altLang="en-US" sz="3600" b="1">
                <a:solidFill>
                  <a:schemeClr val="tx2"/>
                </a:solidFill>
                <a:latin typeface="宋体" pitchFamily="2" charset="-122"/>
                <a:ea typeface="幼圆" pitchFamily="49" charset="-122"/>
              </a:rPr>
              <a:t>今我何功德，</a:t>
            </a: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  <a:ea typeface="幼圆" pitchFamily="49" charset="-122"/>
              </a:rPr>
              <a:t>曾不事农桑。</a:t>
            </a:r>
            <a:r>
              <a:rPr lang="zh-CN" altLang="en-US" sz="3600" b="1">
                <a:solidFill>
                  <a:srgbClr val="FF0066"/>
                </a:solidFill>
                <a:latin typeface="宋体" pitchFamily="2" charset="-122"/>
                <a:ea typeface="幼圆" pitchFamily="49" charset="-122"/>
              </a:rPr>
              <a:t>吏禄三百石，岁晏有余粮。</a:t>
            </a:r>
            <a:r>
              <a:rPr lang="zh-CN" altLang="en-US" sz="3600" b="1">
                <a:solidFill>
                  <a:schemeClr val="bg1"/>
                </a:solidFill>
                <a:latin typeface="宋体" pitchFamily="2" charset="-122"/>
                <a:ea typeface="幼圆" pitchFamily="49" charset="-122"/>
              </a:rPr>
              <a:t>念此私自愧，尽日不能忘。</a:t>
            </a:r>
            <a:endParaRPr lang="zh-CN" altLang="en-US" sz="3600" b="1">
              <a:solidFill>
                <a:schemeClr val="bg1"/>
              </a:solidFill>
              <a:latin typeface="Arial Unicode MS" pitchFamily="34" charset="-122"/>
              <a:ea typeface="幼圆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chemeClr val="bg1"/>
              </a:solidFill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Documents and Settings\DBF\My Documents\My Pictures\1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85800" y="609600"/>
            <a:ext cx="80010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</a:rPr>
              <a:t>田家少闲月，五月人倍忙。</a:t>
            </a:r>
            <a:br>
              <a:rPr lang="zh-CN" altLang="en-US" sz="4400" b="1" dirty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</a:rPr>
            </a:br>
            <a:r>
              <a:rPr lang="zh-CN" altLang="en-US" sz="4400" b="1" dirty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</a:rPr>
              <a:t>夜来南风起，小麦覆陇黄。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0" y="2438400"/>
            <a:ext cx="9144000" cy="432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itchFamily="2" charset="-122"/>
              </a:rPr>
              <a:t>第一层四句，交代时间及其环境气氛。"农家少闲月，五月人倍忙"，下文要说的事情就发生"人倍忙"的五月。这两句总领全篇，而且一开头就流露出了作者对劳动人民的同情；"夜来南风起，小麦覆陇黄"，一派丰收景象，大画面是让人喜悦的。可是谁又能想到在这丰收景象下农民的悲哀呢?</a:t>
            </a:r>
            <a:endParaRPr lang="zh-CN" altLang="en-US" sz="3200" b="1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 autoUpdateAnimBg="0"/>
      <p:bldP spid="2048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:\Documents and Settings\DBF\My Documents\My Pictures\017B94DE.jf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33400" y="533400"/>
            <a:ext cx="78486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妇姑荷箪食，     童稚携壶桨。</a:t>
            </a:r>
            <a:br>
              <a:rPr lang="zh-CN" alt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相随饷田去，     丁壮在南冈。</a:t>
            </a:r>
            <a:br>
              <a:rPr lang="zh-CN" alt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足蒸暑土气，      背灼炎天光。</a:t>
            </a:r>
            <a:br>
              <a:rPr lang="zh-CN" alt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力尽不知热，      但惜夏日长。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57200" y="3276600"/>
            <a:ext cx="7696200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00"/>
                </a:solidFill>
                <a:latin typeface="宋体" pitchFamily="2" charset="-122"/>
              </a:rPr>
              <a:t>第二层八句，通过具体的一户人家来展现这</a:t>
            </a:r>
            <a:r>
              <a:rPr lang="zh-CN" altLang="en-US" sz="2800" b="1">
                <a:solidFill>
                  <a:srgbClr val="FF6600"/>
                </a:solidFill>
              </a:rPr>
              <a:t>“</a:t>
            </a:r>
            <a:r>
              <a:rPr lang="zh-CN" altLang="en-US" sz="2800" b="1">
                <a:solidFill>
                  <a:srgbClr val="FF6600"/>
                </a:solidFill>
                <a:latin typeface="宋体" pitchFamily="2" charset="-122"/>
              </a:rPr>
              <a:t>人倍忙</a:t>
            </a:r>
            <a:r>
              <a:rPr lang="zh-CN" altLang="en-US" sz="2800" b="1">
                <a:solidFill>
                  <a:srgbClr val="FF6600"/>
                </a:solidFill>
              </a:rPr>
              <a:t>”</a:t>
            </a:r>
            <a:r>
              <a:rPr lang="zh-CN" altLang="en-US" sz="2800" b="1">
                <a:solidFill>
                  <a:srgbClr val="FF6600"/>
                </a:solidFill>
                <a:latin typeface="宋体" pitchFamily="2" charset="-122"/>
              </a:rPr>
              <a:t>的</a:t>
            </a:r>
            <a:r>
              <a:rPr lang="zh-CN" altLang="en-US" sz="3600" b="1">
                <a:solidFill>
                  <a:srgbClr val="FF66FF"/>
                </a:solidFill>
                <a:latin typeface="宋体" pitchFamily="2" charset="-122"/>
              </a:rPr>
              <a:t>割麦</a:t>
            </a:r>
            <a:r>
              <a:rPr lang="zh-CN" altLang="en-US" sz="2800" b="1">
                <a:solidFill>
                  <a:srgbClr val="FF6600"/>
                </a:solidFill>
                <a:latin typeface="宋体" pitchFamily="2" charset="-122"/>
              </a:rPr>
              <a:t>情景。婆婆、儿媳妇担着饭篮子，小孙儿提着水壶，他们是去给地里干活儿的男人们送饭的。男人天不亮就下地了；女人起床后先忙家务，而后做饭；小孙子跟着奶奶、妈妈送饭时一齐到地里。她们是要在饭后和男人们一道干下去的。你看这一家忙不忙呢?"</a:t>
            </a:r>
            <a:r>
              <a:rPr lang="zh-CN" altLang="en-US" sz="2800" b="1">
                <a:solidFill>
                  <a:srgbClr val="FF66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utoUpdateAnimBg="0"/>
      <p:bldP spid="21510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DBF\My Documents\My Pictures\蓝天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457200"/>
            <a:ext cx="8763000" cy="607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00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“</a:t>
            </a:r>
            <a:r>
              <a:rPr lang="zh-CN" altLang="en-US" sz="28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足蒸暑土气，背灼炎天光。力尽不知热，但惜夏日长。</a:t>
            </a:r>
            <a:r>
              <a:rPr lang="zh-CN" altLang="en-US" sz="2800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"</a:t>
            </a:r>
            <a:r>
              <a:rPr lang="zh-CN" altLang="en-US" sz="2800" dirty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这四句正面描写收麦劳动。他们脸对着大地，背对着蓝天，下面如同笼蒸，上面如同火烤，但是他们用尽一切力量挥舞着镰刀一路向前割去，似乎完全忘记了炎热，因为这是"虎口夺粮"，时间必须抓紧呀！</a:t>
            </a:r>
            <a:r>
              <a:rPr lang="zh-CN" alt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妇姑</a:t>
            </a:r>
            <a:r>
              <a:rPr lang="zh-CN" altLang="en-US" sz="2800" dirty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：媳妇、婆婆，古时媳妇称婆婆叫姑，称公公叫舅。</a:t>
            </a:r>
            <a:r>
              <a:rPr lang="zh-CN" altLang="en-US" sz="280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荷</a:t>
            </a:r>
            <a:r>
              <a:rPr lang="zh-CN" altLang="en-US" sz="2800" dirty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：肩挑；用篮子盛着食物，这里即指饭篮。</a:t>
            </a:r>
            <a:r>
              <a:rPr lang="zh-CN" alt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壶浆</a:t>
            </a:r>
            <a:r>
              <a:rPr lang="zh-CN" altLang="en-US" sz="2800" dirty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：用壶装着水，这里即指水壶。</a:t>
            </a:r>
            <a:r>
              <a:rPr lang="zh-CN" alt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田</a:t>
            </a:r>
            <a:r>
              <a:rPr lang="zh-CN" altLang="en-US" sz="2800" dirty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：给田里干活的人送饭。</a:t>
            </a:r>
            <a:r>
              <a:rPr lang="zh-CN" alt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丁壮</a:t>
            </a:r>
            <a:r>
              <a:rPr lang="zh-CN" altLang="en-US" sz="2800" dirty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：成年的男劳力。</a:t>
            </a:r>
            <a:r>
              <a:rPr lang="zh-CN" alt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惜</a:t>
            </a:r>
            <a:r>
              <a:rPr lang="zh-CN" altLang="en-US" sz="2800" dirty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：珍惜．舍不得浪费。天气如此之热，白天又如此之长，而人们却竭力苦干，就怕浪费一点时间，可见人们对即将到手的麦子的珍惜程度。"</a:t>
            </a:r>
            <a:r>
              <a:rPr lang="zh-CN" altLang="en-US" sz="2800" dirty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惜</a:t>
            </a:r>
            <a:r>
              <a:rPr lang="zh-CN" altLang="en-US" sz="2800" dirty="0">
                <a:solidFill>
                  <a:srgbClr val="CC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"字在这里用得非常好，是用一种违背人之常情的写法来突出人们此时此地的感情烈度</a:t>
            </a:r>
            <a:r>
              <a:rPr lang="zh-CN" altLang="en-US" sz="2800" dirty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latin typeface="宋体" pitchFamily="2" charset="-122"/>
              </a:rPr>
              <a:t>。</a:t>
            </a:r>
            <a:br>
              <a:rPr lang="zh-CN" altLang="en-US" sz="2800" dirty="0">
                <a:solidFill>
                  <a:srgbClr val="FFCC99"/>
                </a:solidFill>
                <a:effectDag name="">
                  <a:cont type="tree" name="">
                    <a:effect ref="fillLine"/>
                    <a:outerShdw dist="38100" dir="13500000" algn="br">
                      <a:srgbClr val="FFDDBB"/>
                    </a:outerShdw>
                  </a:cont>
                  <a:cont type="tree" name="">
                    <a:effect ref="fillLine"/>
                    <a:outerShdw dist="38100" dir="2700000" algn="tl">
                      <a:srgbClr val="997A5B"/>
                    </a:outerShdw>
                  </a:cont>
                  <a:effect ref="fillLine"/>
                </a:effectDag>
                <a:latin typeface="宋体" pitchFamily="2" charset="-122"/>
              </a:rPr>
            </a:br>
            <a:endParaRPr lang="zh-CN" altLang="en-US" sz="2800" dirty="0">
              <a:solidFill>
                <a:srgbClr val="FFCC99"/>
              </a:solidFill>
              <a:effectDag name="">
                <a:cont type="tree" name="">
                  <a:effect ref="fillLine"/>
                  <a:outerShdw dist="38100" dir="13500000" algn="br">
                    <a:srgbClr val="FFDDBB"/>
                  </a:outerShdw>
                </a:cont>
                <a:cont type="tree" name="">
                  <a:effect ref="fillLine"/>
                  <a:outerShdw dist="38100" dir="2700000" algn="tl">
                    <a:srgbClr val="997A5B"/>
                  </a:outerShdw>
                </a:cont>
                <a:effect ref="fillLine"/>
              </a:effectDag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DBF\My Documents\My Pictures\k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85800" y="1447800"/>
            <a:ext cx="815340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latin typeface="宋体" pitchFamily="2" charset="-122"/>
              </a:rPr>
              <a:t>白居易的《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卖炭翁</a:t>
            </a:r>
            <a:r>
              <a:rPr lang="zh-CN" altLang="en-US" sz="3200" b="1">
                <a:solidFill>
                  <a:srgbClr val="FFFF00"/>
                </a:solidFill>
                <a:latin typeface="宋体" pitchFamily="2" charset="-122"/>
              </a:rPr>
              <a:t>》中有</a:t>
            </a:r>
            <a:r>
              <a:rPr lang="zh-CN" altLang="en-US" sz="3200" b="1">
                <a:solidFill>
                  <a:srgbClr val="FFFF00"/>
                </a:solidFill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可怜身上衣正单，心忧炭贱愿天寒</a:t>
            </a:r>
            <a:r>
              <a:rPr lang="zh-CN" altLang="en-US" sz="3200" b="1">
                <a:solidFill>
                  <a:srgbClr val="FF0066"/>
                </a:solidFill>
              </a:rPr>
              <a:t>”</a:t>
            </a:r>
            <a:r>
              <a:rPr lang="zh-CN" altLang="en-US" sz="3200" b="1">
                <a:solidFill>
                  <a:srgbClr val="FFFF00"/>
                </a:solidFill>
                <a:latin typeface="宋体" pitchFamily="2" charset="-122"/>
              </a:rPr>
              <a:t>之语，</a:t>
            </a:r>
            <a:r>
              <a:rPr lang="zh-CN" altLang="en-US" sz="3200" b="1">
                <a:solidFill>
                  <a:srgbClr val="FFFF00"/>
                </a:solidFill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itchFamily="2" charset="-122"/>
              </a:rPr>
              <a:t>愿</a:t>
            </a:r>
            <a:r>
              <a:rPr lang="zh-CN" altLang="en-US" sz="3200" b="1">
                <a:solidFill>
                  <a:srgbClr val="FFFF00"/>
                </a:solidFill>
              </a:rPr>
              <a:t>”</a:t>
            </a:r>
            <a:r>
              <a:rPr lang="zh-CN" altLang="en-US" sz="3200" b="1">
                <a:solidFill>
                  <a:srgbClr val="FFFF00"/>
                </a:solidFill>
                <a:latin typeface="宋体" pitchFamily="2" charset="-122"/>
              </a:rPr>
              <a:t>字的用法与此处</a:t>
            </a:r>
            <a:r>
              <a:rPr lang="zh-CN" altLang="en-US" sz="3200" b="1">
                <a:solidFill>
                  <a:srgbClr val="FFFF00"/>
                </a:solidFill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宋体" pitchFamily="2" charset="-122"/>
              </a:rPr>
              <a:t>惜</a:t>
            </a:r>
            <a:r>
              <a:rPr lang="zh-CN" altLang="en-US" sz="3200" b="1">
                <a:solidFill>
                  <a:srgbClr val="FFFF00"/>
                </a:solidFill>
              </a:rPr>
              <a:t>”</a:t>
            </a:r>
            <a:r>
              <a:rPr lang="zh-CN" altLang="en-US" sz="3200" b="1">
                <a:solidFill>
                  <a:srgbClr val="FFFF00"/>
                </a:solidFill>
                <a:latin typeface="宋体" pitchFamily="2" charset="-122"/>
              </a:rPr>
              <a:t>字的用法正同。</a:t>
            </a:r>
            <a:br>
              <a:rPr lang="zh-CN" altLang="en-US" sz="3200" b="1">
                <a:solidFill>
                  <a:srgbClr val="FFFF00"/>
                </a:solidFill>
                <a:latin typeface="宋体" pitchFamily="2" charset="-122"/>
              </a:rPr>
            </a:b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</a:rPr>
              <a:t>这一层交代了</a:t>
            </a:r>
            <a:r>
              <a:rPr lang="zh-CN" altLang="en-US" sz="3600" b="1">
                <a:solidFill>
                  <a:srgbClr val="FF0066"/>
                </a:solidFill>
                <a:latin typeface="宋体" pitchFamily="2" charset="-122"/>
              </a:rPr>
              <a:t>人物、环境、心里</a:t>
            </a:r>
            <a:r>
              <a:rPr lang="zh-CN" altLang="en-US" sz="2800" b="1">
                <a:solidFill>
                  <a:srgbClr val="FFFF00"/>
                </a:solidFill>
                <a:latin typeface="宋体" pitchFamily="2" charset="-122"/>
              </a:rPr>
              <a:t>，</a:t>
            </a:r>
            <a:r>
              <a:rPr lang="zh-CN" altLang="en-US" sz="2800" b="1">
                <a:solidFill>
                  <a:srgbClr val="FFFF00"/>
                </a:solidFill>
              </a:rPr>
              <a:t>表现了劳动人民的</a:t>
            </a:r>
            <a:r>
              <a:rPr lang="zh-CN" altLang="en-US" sz="2800" b="1" u="sng">
                <a:solidFill>
                  <a:srgbClr val="FFFF00"/>
                </a:solidFill>
              </a:rPr>
              <a:t> </a:t>
            </a:r>
            <a:r>
              <a:rPr lang="zh-CN" altLang="en-US" sz="4400" b="1">
                <a:solidFill>
                  <a:srgbClr val="FF0066"/>
                </a:solidFill>
                <a:ea typeface="华文新魏" pitchFamily="2" charset="-122"/>
              </a:rPr>
              <a:t>艰辛</a:t>
            </a:r>
            <a:r>
              <a:rPr lang="zh-CN" altLang="en-US" sz="2800" b="1">
                <a:solidFill>
                  <a:srgbClr val="FFFF00"/>
                </a:solidFill>
              </a:rPr>
              <a:t>。</a:t>
            </a:r>
            <a:r>
              <a:rPr lang="zh-CN" altLang="en-US" sz="2800">
                <a:solidFill>
                  <a:srgbClr val="FF6600"/>
                </a:solidFill>
              </a:rPr>
              <a:t>             </a:t>
            </a:r>
          </a:p>
          <a:p>
            <a:pPr>
              <a:lnSpc>
                <a:spcPct val="135000"/>
              </a:lnSpc>
              <a:spcBef>
                <a:spcPct val="50000"/>
              </a:spcBef>
            </a:pPr>
            <a:endParaRPr lang="en-US" altLang="zh-CN" sz="2800">
              <a:solidFill>
                <a:srgbClr val="FF66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1427</Words>
  <PresentationFormat>全屏显示(4:3)</PresentationFormat>
  <Paragraphs>19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Microsoft Photo Editor 3.0 照片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1</cp:revision>
  <dcterms:created xsi:type="dcterms:W3CDTF">2016-09-05T13:29:22Z</dcterms:created>
  <dcterms:modified xsi:type="dcterms:W3CDTF">2016-09-05T13:30:11Z</dcterms:modified>
</cp:coreProperties>
</file>