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26" r:id="rId4"/>
    <p:sldId id="298" r:id="rId5"/>
    <p:sldId id="430" r:id="rId6"/>
    <p:sldId id="475" r:id="rId7"/>
    <p:sldId id="378" r:id="rId8"/>
    <p:sldId id="329" r:id="rId9"/>
    <p:sldId id="415" r:id="rId10"/>
    <p:sldId id="428" r:id="rId11"/>
    <p:sldId id="429" r:id="rId12"/>
    <p:sldId id="464" r:id="rId13"/>
    <p:sldId id="454" r:id="rId14"/>
    <p:sldId id="460" r:id="rId15"/>
    <p:sldId id="379" r:id="rId16"/>
    <p:sldId id="380" r:id="rId17"/>
    <p:sldId id="492" r:id="rId18"/>
    <p:sldId id="467" r:id="rId19"/>
    <p:sldId id="346" r:id="rId20"/>
    <p:sldId id="427" r:id="rId21"/>
    <p:sldId id="381" r:id="rId22"/>
    <p:sldId id="472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828" y="-96"/>
      </p:cViewPr>
      <p:guideLst>
        <p:guide orient="horz" pos="21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png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10.emf" /><Relationship Id="rId5" Type="http://schemas.openxmlformats.org/officeDocument/2006/relationships/audio" Target="NULL" /><Relationship Id="rId6" Type="http://schemas.microsoft.com/office/2007/relationships/media" Target="file:///H:\&#20843;&#24180;&#32423;&#19978;&#20876;&#35821;&#25991;&#35838;&#20214;\&#12298;&#23500;&#36149;&#19981;&#33021;&#28139;&#12299;\&#12298;&#23500;&#36149;&#19981;&#33021;&#28139;&#12299;&#38899;&#39057;&#26391;&#35835;_128k.mp3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图片 54" descr="山底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3455988"/>
            <a:ext cx="9196388" cy="308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圆角矩形 21"/>
          <p:cNvSpPr/>
          <p:nvPr/>
        </p:nvSpPr>
        <p:spPr>
          <a:xfrm>
            <a:off x="1862138" y="2019300"/>
            <a:ext cx="5419725" cy="101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AutoShape 18" descr="http://img3.imgtn.bdimg.com/it/u=287956326,2076146697&amp;fm=21&amp;gp=0.jpg"/>
          <p:cNvSpPr>
            <a:spLocks noChangeAspect="1"/>
          </p:cNvSpPr>
          <p:nvPr/>
        </p:nvSpPr>
        <p:spPr>
          <a:xfrm>
            <a:off x="1250950" y="7493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35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AutoShape 20" descr="http://img3.imgtn.bdimg.com/it/u=287956326,2076146697&amp;fm=21&amp;gp=0.jpg"/>
          <p:cNvSpPr>
            <a:spLocks noChangeAspect="1"/>
          </p:cNvSpPr>
          <p:nvPr/>
        </p:nvSpPr>
        <p:spPr>
          <a:xfrm>
            <a:off x="1250950" y="7493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35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Text Box 2"/>
          <p:cNvSpPr txBox="1"/>
          <p:nvPr/>
        </p:nvSpPr>
        <p:spPr>
          <a:xfrm>
            <a:off x="3028950" y="1342708"/>
            <a:ext cx="4075113" cy="77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5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富贵不能淫</a:t>
            </a:r>
            <a:endParaRPr lang="zh-CN" altLang="en-US" sz="45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4" name="Picture 17" descr="http://www.zsguoxue.org/upload/image/002ors73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2259013"/>
            <a:ext cx="6956425" cy="327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文本框 2"/>
          <p:cNvSpPr txBox="1"/>
          <p:nvPr/>
        </p:nvSpPr>
        <p:spPr>
          <a:xfrm>
            <a:off x="7935913" y="1771650"/>
            <a:ext cx="685800" cy="37084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en-US" altLang="zh-CN" sz="33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  滕文公下</a:t>
            </a:r>
            <a:r>
              <a:rPr lang="en-US" altLang="zh-CN" sz="33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Rectangle 3"/>
          <p:cNvSpPr>
            <a:spLocks noGrp="1"/>
          </p:cNvSpPr>
          <p:nvPr>
            <p:ph idx="1"/>
          </p:nvPr>
        </p:nvSpPr>
        <p:spPr>
          <a:xfrm>
            <a:off x="379413" y="2439988"/>
            <a:ext cx="8385175" cy="3394075"/>
          </a:xfrm>
        </p:spPr>
        <p:txBody>
          <a:bodyPr wrap="square" lIns="68580" tIns="34290" rIns="68580" bIns="34290" anchor="t"/>
          <a:lstStyle/>
          <a:p>
            <a:pPr marL="0" indent="0" latinLnBrk="0">
              <a:lnSpc>
                <a:spcPts val="3765"/>
              </a:lnSpc>
              <a:buNone/>
            </a:pPr>
            <a:r>
              <a:rPr lang="zh-CN" altLang="en-US" b="1"/>
              <a:t>    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结合注释和工具书，疏通课文大意。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latinLnBrk="0">
              <a:lnSpc>
                <a:spcPts val="3765"/>
              </a:lnSpc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先对照课文自主学习，再进行小组交流，有疑问的地方画出来，班级共同解决。）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latinLnBrk="0">
              <a:lnSpc>
                <a:spcPts val="3765"/>
              </a:lnSpc>
              <a:buNone/>
            </a:pP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latinLnBrk="0">
              <a:lnSpc>
                <a:spcPts val="3765"/>
              </a:lnSpc>
              <a:buNone/>
            </a:pP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Text Box 4"/>
          <p:cNvSpPr txBox="1"/>
          <p:nvPr/>
        </p:nvSpPr>
        <p:spPr>
          <a:xfrm>
            <a:off x="542925" y="1092200"/>
            <a:ext cx="8058150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自学交流三    文意疏通，积累词语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50" y="3095625"/>
            <a:ext cx="2022475" cy="3389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3"/>
          <p:cNvSpPr/>
          <p:nvPr/>
        </p:nvSpPr>
        <p:spPr>
          <a:xfrm>
            <a:off x="438150" y="788988"/>
            <a:ext cx="1931988" cy="614362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重点实词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3"/>
          <p:cNvSpPr/>
          <p:nvPr/>
        </p:nvSpPr>
        <p:spPr>
          <a:xfrm>
            <a:off x="149225" y="1403350"/>
            <a:ext cx="3216275" cy="6142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岂不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大丈夫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丈夫之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之曰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必敬必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夫子</a:t>
            </a:r>
            <a:endParaRPr lang="zh-CN" altLang="en-US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en-US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与民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富贵不能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贫贱不能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威武不能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endParaRPr lang="zh-CN" altLang="en-US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0" name="组合 4"/>
          <p:cNvGrpSpPr/>
          <p:nvPr/>
        </p:nvGrpSpPr>
        <p:grpSpPr>
          <a:xfrm>
            <a:off x="2292350" y="146050"/>
            <a:ext cx="4954588" cy="1257300"/>
            <a:chOff x="-673887" y="-24642"/>
            <a:chExt cx="4565750" cy="955148"/>
          </a:xfrm>
        </p:grpSpPr>
        <p:pic>
          <p:nvPicPr>
            <p:cNvPr id="14341" name="图片 5"/>
            <p:cNvPicPr>
              <a:picLocks noChangeAspect="1"/>
            </p:cNvPicPr>
            <p:nvPr/>
          </p:nvPicPr>
          <p:blipFill>
            <a:blip r:embed="rId3"/>
            <a:srcRect t="10387" r="2299"/>
            <a:stretch>
              <a:fillRect/>
            </a:stretch>
          </p:blipFill>
          <p:spPr>
            <a:xfrm>
              <a:off x="-673887" y="-24642"/>
              <a:ext cx="4466513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文本框 6"/>
            <p:cNvSpPr txBox="1"/>
            <p:nvPr/>
          </p:nvSpPr>
          <p:spPr>
            <a:xfrm>
              <a:off x="-137423" y="101505"/>
              <a:ext cx="4029286" cy="5325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0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文意疏通</a:t>
              </a:r>
              <a:endParaRPr lang="zh-CN" altLang="en-US" sz="4000" b="1">
                <a:solidFill>
                  <a:srgbClr val="FFFF00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22613" y="1096963"/>
            <a:ext cx="50800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4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真正，确实 </a:t>
            </a:r>
            <a:endParaRPr lang="zh-CN" altLang="zh-CN" sz="24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指有大志、有作为、有气节的男子。</a:t>
            </a:r>
            <a:endParaRPr lang="zh-CN" altLang="zh-CN" sz="24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3067050" y="1919288"/>
            <a:ext cx="4535488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古代男子成年行加冠礼。</a:t>
            </a:r>
            <a:endParaRPr lang="zh-CN" altLang="zh-CN" sz="28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3178175" y="2811463"/>
            <a:ext cx="50165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去，到。</a:t>
            </a:r>
            <a:r>
              <a:rPr lang="zh-CN" altLang="zh-CN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78175" y="2393950"/>
            <a:ext cx="31543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教导、训诲。</a:t>
            </a:r>
            <a:r>
              <a:rPr lang="zh-CN" altLang="en-US" sz="2800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5500" y="3330575"/>
            <a:ext cx="53340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告诫。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谨慎。</a:t>
            </a:r>
            <a:endParaRPr lang="zh-CN" altLang="zh-CN" sz="28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5500" y="3749675"/>
            <a:ext cx="3810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违背。</a:t>
            </a:r>
            <a:endParaRPr lang="zh-CN" altLang="zh-CN" sz="28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78175" y="4216400"/>
            <a:ext cx="44243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顺:顺从。 正:准则、标准</a:t>
            </a:r>
            <a:r>
              <a:rPr lang="zh-CN" altLang="zh-CN" sz="21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100" b="1">
              <a:solidFill>
                <a:srgbClr val="0C5E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36938" y="4732338"/>
            <a:ext cx="3810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遵循。</a:t>
            </a:r>
            <a:r>
              <a:rPr lang="zh-CN" altLang="zh-CN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65500" y="5656263"/>
            <a:ext cx="3810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动摇</a:t>
            </a:r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8988" y="6088063"/>
            <a:ext cx="3810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屈服</a:t>
            </a:r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9000" y="5151438"/>
            <a:ext cx="3810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迷惑</a:t>
            </a:r>
            <a:r>
              <a:rPr lang="zh-CN" altLang="zh-CN" sz="2800" b="1">
                <a:solidFill>
                  <a:srgbClr val="0C5E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4" grpId="0"/>
      <p:bldP spid="3" grpId="0"/>
      <p:bldP spid="100" grpId="0"/>
      <p:bldP spid="5" grpId="0"/>
      <p:bldP spid="12" grpId="0"/>
      <p:bldP spid="13" grpId="0"/>
      <p:bldP spid="14" grpId="0"/>
      <p:bldP spid="15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113" y="3094038"/>
            <a:ext cx="2020887" cy="3389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3"/>
          <p:cNvSpPr/>
          <p:nvPr/>
        </p:nvSpPr>
        <p:spPr>
          <a:xfrm>
            <a:off x="403225" y="1628775"/>
            <a:ext cx="3063875" cy="67786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重点语句翻译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4"/>
          <p:cNvGrpSpPr/>
          <p:nvPr/>
        </p:nvGrpSpPr>
        <p:grpSpPr>
          <a:xfrm>
            <a:off x="2662238" y="336550"/>
            <a:ext cx="4813300" cy="1598613"/>
            <a:chOff x="-677757" y="0"/>
            <a:chExt cx="4528721" cy="955148"/>
          </a:xfrm>
        </p:grpSpPr>
        <p:pic>
          <p:nvPicPr>
            <p:cNvPr id="15364" name="图片 5"/>
            <p:cNvPicPr>
              <a:picLocks noChangeAspect="1"/>
            </p:cNvPicPr>
            <p:nvPr/>
          </p:nvPicPr>
          <p:blipFill>
            <a:blip r:embed="rId3"/>
            <a:srcRect t="10387" r="2299"/>
            <a:stretch>
              <a:fillRect/>
            </a:stretch>
          </p:blipFill>
          <p:spPr>
            <a:xfrm>
              <a:off x="-677757" y="0"/>
              <a:ext cx="4466513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文本框 6"/>
            <p:cNvSpPr txBox="1"/>
            <p:nvPr/>
          </p:nvSpPr>
          <p:spPr>
            <a:xfrm>
              <a:off x="-178322" y="160309"/>
              <a:ext cx="4029286" cy="4186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0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文意疏通</a:t>
              </a:r>
              <a:endParaRPr lang="zh-CN" altLang="en-US" sz="4000" b="1">
                <a:solidFill>
                  <a:srgbClr val="FFFF00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  <p:sp>
        <p:nvSpPr>
          <p:cNvPr id="15366" name="文本框 1"/>
          <p:cNvSpPr txBox="1"/>
          <p:nvPr/>
        </p:nvSpPr>
        <p:spPr>
          <a:xfrm>
            <a:off x="403225" y="2411413"/>
            <a:ext cx="8228013" cy="32654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1、一怒而诸侯惧，安居而天下熄。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2、是焉得为大丈夫乎?子未学礼乎?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3、往之女家，必敬必戒，无违夫子!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4、居天下之广居，立天下之正位，行天下之大道。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5、富贵不能淫，贫贱不能移，威武不能屈，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165"/>
              </a:lnSpc>
            </a:pPr>
            <a:r>
              <a:rPr lang="en-US" altLang="zh-CN" sz="2800" b="1">
                <a:solidFill>
                  <a:srgbClr val="1F4E7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此之谓大丈夫。</a:t>
            </a:r>
            <a:endParaRPr lang="en-US" altLang="zh-CN" sz="28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4"/>
          <p:cNvSpPr/>
          <p:nvPr/>
        </p:nvSpPr>
        <p:spPr>
          <a:xfrm>
            <a:off x="80963" y="2205038"/>
            <a:ext cx="30956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6" name="AutoShape 4"/>
          <p:cNvSpPr/>
          <p:nvPr/>
        </p:nvSpPr>
        <p:spPr>
          <a:xfrm>
            <a:off x="3192463" y="985838"/>
            <a:ext cx="5224462" cy="960437"/>
          </a:xfrm>
          <a:prstGeom prst="horizontalScroll">
            <a:avLst>
              <a:gd name="adj" fmla="val 12500"/>
            </a:avLst>
          </a:prstGeom>
          <a:solidFill>
            <a:srgbClr val="B2F3F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defTabSz="514350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深入探究，理解精髓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98475" y="2205038"/>
            <a:ext cx="8301038" cy="48244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32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景春心目中的大丈夫形象是怎样的？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</a:t>
            </a:r>
            <a:r>
              <a: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孟子否定景春的理由是什么？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</a:t>
            </a:r>
            <a:r>
              <a:rPr lang="zh-CN" altLang="zh-CN" sz="3200" b="1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孟子</a:t>
            </a:r>
            <a:r>
              <a:rPr lang="zh-CN" altLang="en-US" sz="3200" b="1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认为，怎样的人称得上“</a:t>
            </a:r>
            <a:r>
              <a:rPr lang="zh-CN" altLang="zh-CN" sz="3200" b="1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大丈夫</a:t>
            </a:r>
            <a:r>
              <a:rPr lang="zh-CN" altLang="en-US" sz="3200" b="1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思考以上问题，小组交流后，班级展示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时间：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5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分钟</a:t>
            </a:r>
            <a:endParaRPr kumimoji="0" lang="zh-CN" altLang="en-US" sz="3200" b="1" i="0" u="none" strike="noStrike" kern="100" cap="none" spc="0" normalizeH="0" baseline="0" noProof="1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0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1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  <a:sym typeface="+mn-ea"/>
            </a:endParaRPr>
          </a:p>
        </p:txBody>
      </p:sp>
      <p:sp>
        <p:nvSpPr>
          <p:cNvPr id="16388" name="标题 1"/>
          <p:cNvSpPr>
            <a:spLocks noGrp="1"/>
          </p:cNvSpPr>
          <p:nvPr>
            <p:ph type="title"/>
          </p:nvPr>
        </p:nvSpPr>
        <p:spPr>
          <a:xfrm>
            <a:off x="390525" y="1031875"/>
            <a:ext cx="2959100" cy="866775"/>
          </a:xfrm>
        </p:spPr>
        <p:txBody>
          <a:bodyPr wrap="square" lIns="69056" tIns="34528" rIns="69056" bIns="34528"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自学交流四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矩形 4"/>
          <p:cNvSpPr/>
          <p:nvPr/>
        </p:nvSpPr>
        <p:spPr>
          <a:xfrm>
            <a:off x="80963" y="2205038"/>
            <a:ext cx="30956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669925" y="1208088"/>
            <a:ext cx="7748588" cy="57721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32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景春心目中的大丈夫形象是怎样的？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、 </a:t>
            </a:r>
            <a:r>
              <a: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孟子否定景春的理由是什么？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1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  <a:sym typeface="+mn-ea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750888" y="2881313"/>
            <a:ext cx="7496175" cy="3852862"/>
          </a:xfrm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endParaRPr lang="zh-CN" altLang="en-US" sz="2400" b="1">
              <a:solidFill>
                <a:srgbClr val="242424"/>
              </a:solidFill>
              <a:ea typeface="华文中宋" pitchFamily="2" charset="-122"/>
            </a:endParaRPr>
          </a:p>
          <a:p>
            <a:pPr marL="0" indent="0" eaLnBrk="1" hangingPunct="1">
              <a:buNone/>
            </a:pPr>
            <a:endParaRPr lang="zh-CN" altLang="en-US" sz="2400" b="1">
              <a:solidFill>
                <a:srgbClr val="242424"/>
              </a:solidFill>
              <a:ea typeface="华文中宋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2400" b="1">
                <a:solidFill>
                  <a:srgbClr val="242424"/>
                </a:solidFill>
                <a:ea typeface="华文中宋" pitchFamily="2" charset="-122"/>
              </a:rPr>
              <a:t>   </a:t>
            </a:r>
            <a:endParaRPr lang="zh-CN" altLang="en-US" b="1">
              <a:ea typeface="华文中宋" pitchFamily="2" charset="-122"/>
            </a:endParaRPr>
          </a:p>
        </p:txBody>
      </p:sp>
      <p:sp>
        <p:nvSpPr>
          <p:cNvPr id="21509" name="文本框 2"/>
          <p:cNvSpPr txBox="1"/>
          <p:nvPr/>
        </p:nvSpPr>
        <p:spPr>
          <a:xfrm>
            <a:off x="309563" y="4344988"/>
            <a:ext cx="8642350" cy="2076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/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孟子认为</a:t>
            </a:r>
            <a:r>
              <a:rPr lang="zh-CN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公孙衍、张仪之流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靠摇唇鼓舌、曲意顺从诸侯的意思往上爬，</a:t>
            </a:r>
            <a:r>
              <a:rPr lang="zh-CN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没有仁义道德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的原则，因此，不过是小人、女人，</a:t>
            </a:r>
            <a:r>
              <a:rPr lang="zh-CN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奉行的是</a:t>
            </a:r>
            <a:r>
              <a:rPr lang="en-US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妾妇之道</a:t>
            </a:r>
            <a:r>
              <a:rPr lang="en-US" altLang="zh-CN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，哪里谈得上是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大丈夫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文本框 3"/>
          <p:cNvSpPr txBox="1"/>
          <p:nvPr/>
        </p:nvSpPr>
        <p:spPr>
          <a:xfrm>
            <a:off x="750888" y="1944688"/>
            <a:ext cx="7667625" cy="1589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景春认为</a:t>
            </a:r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公孙衍、张仪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能够左右诸侯，挑起国与国之间的战争，</a:t>
            </a:r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位高权重，令人望而生畏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，是了不得的男子汉大丈夫。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AutoShape 4"/>
          <p:cNvSpPr/>
          <p:nvPr/>
        </p:nvSpPr>
        <p:spPr>
          <a:xfrm>
            <a:off x="2000250" y="222250"/>
            <a:ext cx="5249863" cy="906463"/>
          </a:xfrm>
          <a:prstGeom prst="horizontalScroll">
            <a:avLst>
              <a:gd name="adj" fmla="val 12500"/>
            </a:avLst>
          </a:prstGeom>
          <a:solidFill>
            <a:srgbClr val="B2F3F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defTabSz="514350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深入探究，理解精髓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37889"/>
          <p:cNvSpPr>
            <a:spLocks noGrp="1"/>
          </p:cNvSpPr>
          <p:nvPr>
            <p:ph type="title" idx="4294967295"/>
          </p:nvPr>
        </p:nvSpPr>
        <p:spPr>
          <a:xfrm>
            <a:off x="269875" y="1219200"/>
            <a:ext cx="8154988" cy="857250"/>
          </a:xfrm>
        </p:spPr>
        <p:txBody>
          <a:bodyPr vert="horz" wrap="square" lIns="69056" tIns="34527" rIns="69056" bIns="34527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宋体" panose="02010600030101010101" pitchFamily="2" charset="-122"/>
              </a:rPr>
              <a:t>3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宋体" panose="02010600030101010101" pitchFamily="2" charset="-122"/>
              </a:rPr>
              <a:t>、</a:t>
            </a:r>
            <a:r>
              <a: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j-cs"/>
                <a:sym typeface="+mn-ea"/>
              </a:rPr>
              <a:t>孟子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j-cs"/>
                <a:sym typeface="+mn-ea"/>
              </a:rPr>
              <a:t>认为，怎样的人称得上“</a:t>
            </a:r>
            <a:r>
              <a: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j-cs"/>
                <a:sym typeface="+mn-ea"/>
              </a:rPr>
              <a:t>大丈夫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j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？</a:t>
            </a:r>
            <a:b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</a:b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3795" name="内容占位符 37890"/>
          <p:cNvSpPr>
            <a:spLocks noGrp="1"/>
          </p:cNvSpPr>
          <p:nvPr>
            <p:ph idx="4294967295"/>
          </p:nvPr>
        </p:nvSpPr>
        <p:spPr>
          <a:xfrm>
            <a:off x="119063" y="2360613"/>
            <a:ext cx="8905875" cy="3392488"/>
          </a:xfrm>
        </p:spPr>
        <p:txBody>
          <a:bodyPr vert="horz" wrap="square" lIns="68580" tIns="34290" rIns="68580" bIns="34290" anchor="t"/>
          <a:lstStyle/>
          <a:p>
            <a:pPr lvl="0" eaLnBrk="1" fontAlgn="base" hangingPunct="1"/>
            <a:r>
              <a:rPr lang="zh-CN" altLang="en-US" sz="3200" b="1" strike="noStrike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居天下之广居，立天下之正位，行天下之大道。</a:t>
            </a:r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r>
              <a:rPr lang="zh-CN" altLang="en-US" sz="3200" b="1" strike="noStrike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得志与民由之；不得志独行其道。</a:t>
            </a:r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r>
              <a:rPr lang="zh-CN" altLang="en-US" sz="3200" b="1" strike="noStrike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富贵不能淫，贫贱不能移，威武不能屈。</a:t>
            </a:r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eaLnBrk="1" fontAlgn="base" hangingPunct="1">
              <a:buNone/>
            </a:pPr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/>
            <a:endParaRPr lang="zh-CN" altLang="en-US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>
              <a:buNone/>
            </a:pPr>
            <a:endParaRPr lang="zh-CN" altLang="en-US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fontAlgn="base" hangingPunct="1">
              <a:buNone/>
            </a:pPr>
            <a:endParaRPr lang="zh-CN" altLang="en-US" sz="3200" b="1" strike="noStrike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0825" y="2909888"/>
            <a:ext cx="5883275" cy="531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7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坚守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儒家倡导的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仁、礼、 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7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350" y="5270500"/>
            <a:ext cx="5016500" cy="48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不因外界因素改变自己的追求</a:t>
            </a:r>
            <a:r>
              <a:rPr lang="zh-CN" altLang="en-US" sz="24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9988" y="3992563"/>
            <a:ext cx="7854950" cy="48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有“穷则独善其身，达则兼济天下”的立身处世态度</a:t>
            </a:r>
            <a:r>
              <a:rPr lang="zh-CN" altLang="en-US" sz="24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矩形 2"/>
          <p:cNvSpPr/>
          <p:nvPr/>
        </p:nvSpPr>
        <p:spPr>
          <a:xfrm>
            <a:off x="215900" y="309563"/>
            <a:ext cx="2011363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总结提升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矩形 3"/>
          <p:cNvSpPr/>
          <p:nvPr/>
        </p:nvSpPr>
        <p:spPr>
          <a:xfrm>
            <a:off x="80963" y="1987550"/>
            <a:ext cx="309562" cy="334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215900" y="987425"/>
            <a:ext cx="8266113" cy="3109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66700" algn="just" defTabSz="914400" rtl="0" eaLnBrk="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孟子通过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驳斥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景春关于</a:t>
            </a:r>
            <a:r>
              <a:rPr kumimoji="0" lang="en-US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“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魏国著名的纵横家公孙衍和张仪是真正大丈夫”的观点，提出了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大丈夫应该具备坚守节操、大义凛然的心性与志向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(</a:t>
            </a:r>
            <a:endParaRPr kumimoji="0" altLang="zh-CN" sz="2800" b="0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266700" algn="just" defTabSz="914400" rtl="0" eaLnBrk="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800" b="0" i="0" u="sng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                                                 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)；明确了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大丈夫应该具备的标准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</a:t>
            </a:r>
            <a:r>
              <a:rPr kumimoji="0" altLang="zh-CN" sz="2800" b="0" i="0" u="sng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endParaRPr kumimoji="0" altLang="zh-CN" sz="2800" b="0" i="0" u="sng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266700" algn="just" defTabSz="914400" rtl="0" eaLnBrk="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altLang="zh-CN" sz="2800" strike="noStrike" kern="100" noProof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“</a:t>
            </a:r>
            <a:r>
              <a:rPr kumimoji="0" altLang="zh-CN" sz="2800" b="0" i="0" u="sng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                                                </a:t>
            </a:r>
            <a:r>
              <a:rPr kumimoji="0" altLang="zh-CN" sz="2800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”体现了孟子的浩然正气。</a:t>
            </a:r>
            <a:endParaRPr kumimoji="0" altLang="zh-CN" sz="2800" b="0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985" y="4097019"/>
            <a:ext cx="5398765" cy="259905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822325" y="3154363"/>
            <a:ext cx="6503988" cy="549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altLang="zh-CN" sz="2800" kern="100" cap="none" spc="0" normalizeH="0" baseline="0" noProof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富贵不能淫，贫贱不能移，威武不能屈。</a:t>
            </a:r>
            <a:endParaRPr kumimoji="0" lang="zh-CN" altLang="zh-CN" sz="2800" kern="100" cap="none" spc="0" normalizeH="0" baseline="0" noProof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825" y="2268538"/>
            <a:ext cx="5927725" cy="547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altLang="zh-CN" sz="2800" kern="100" cap="none" spc="0" normalizeH="0" baseline="0" noProof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得志，与民由之；不得志，独行其道</a:t>
            </a:r>
            <a:endParaRPr kumimoji="0" lang="zh-CN" altLang="zh-CN" sz="2800" kern="100" cap="none" spc="0" normalizeH="0" baseline="0" noProof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960438" y="2078038"/>
            <a:ext cx="7510462" cy="1179512"/>
          </a:xfrm>
        </p:spPr>
        <p:txBody>
          <a:bodyPr wrap="square" lIns="68580" tIns="34290" rIns="68580" bIns="34290" anchor="ctr"/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中华民族流淌了五千年的历史长河孕育出了无数的“大丈夫”形象，谈谈你所了解的大丈夫形象？请举例说明。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960438" y="3703638"/>
            <a:ext cx="6921500" cy="2963863"/>
          </a:xfrm>
        </p:spPr>
        <p:txBody>
          <a:bodyPr vert="horz" wrap="square" lIns="68580" tIns="34290" rIns="68580" bIns="34290" numCol="1" anchor="t" anchorCtr="0" compatLnSpc="1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富贵不能淫</a:t>
            </a:r>
            <a:r>
              <a:rPr kumimoji="0" lang="en-US" altLang="zh-CN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关羽、文天祥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苏武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7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贫贱不能移</a:t>
            </a:r>
            <a:r>
              <a:rPr kumimoji="0" lang="en-US" altLang="zh-CN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陶渊明、杜甫、朱自清。</a:t>
            </a:r>
            <a:endParaRPr kumimoji="0" lang="zh-CN" altLang="en-US" sz="27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威武不能屈</a:t>
            </a:r>
            <a:r>
              <a:rPr kumimoji="0" lang="en-US" altLang="zh-CN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闻一多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刘胡兰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方志敏</a:t>
            </a:r>
            <a:endParaRPr kumimoji="0" lang="zh-CN" altLang="en-US" sz="27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r>
              <a:rPr kumimoji="0" lang="zh-CN" altLang="en-US" sz="2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endParaRPr kumimoji="0" lang="zh-CN" altLang="en-US" sz="27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483" name="Picture 4" descr="2010091408394847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8172450" y="5319713"/>
            <a:ext cx="863600" cy="647700"/>
          </a:xfrm>
        </p:spPr>
      </p:pic>
      <p:sp>
        <p:nvSpPr>
          <p:cNvPr id="2" name="文本框 1"/>
          <p:cNvSpPr txBox="1"/>
          <p:nvPr/>
        </p:nvSpPr>
        <p:spPr>
          <a:xfrm>
            <a:off x="733425" y="989965"/>
            <a:ext cx="643001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拓展延伸 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</a:t>
            </a:r>
            <a:r>
              <a:rPr kumimoji="0" lang="zh-CN" altLang="en-US" sz="5400" b="1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畅谈榜样</a:t>
            </a:r>
            <a:endParaRPr kumimoji="0" lang="zh-CN" altLang="en-US" sz="54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38100" y="741363"/>
            <a:ext cx="9067800" cy="4083050"/>
          </a:xfrm>
        </p:spPr>
        <p:txBody>
          <a:bodyPr wrap="square" lIns="68580" tIns="34290" rIns="68580" bIns="34290" anchor="t"/>
          <a:lstStyle/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大丈夫是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“一箪食，一瓢饮，居陋巷。人不堪其忧，回也不该其乐。”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安贫乐道的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颜回；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“安能摧眉折腰事权贵，使我不得开心颜！”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仙风道骨的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李白；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“生当作人杰，死亦为鬼雄。”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豪气冲天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的李清照；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“人生自古谁无死，留取丹心照汗青。”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凛然正气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的文天祥；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“砍头不要紧，只要主义真。”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宁死不屈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的夏明翰；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“此去泉台招旧部，旌旗十万斩阎罗。”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黄泉碧落、仁义永存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的陈毅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……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latinLnBrk="0">
              <a:lnSpc>
                <a:spcPts val="3575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他们，都用行动在诠释：富贵不能淫，贫贱不能移，威武不能屈！ 我们，举起这面仁、礼、义的大旗做一个真正的大丈夫！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文本框 5"/>
          <p:cNvSpPr txBox="1"/>
          <p:nvPr/>
        </p:nvSpPr>
        <p:spPr>
          <a:xfrm>
            <a:off x="2876550" y="161925"/>
            <a:ext cx="30289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大丈夫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64513"/>
          <p:cNvSpPr>
            <a:spLocks noGrp="1"/>
          </p:cNvSpPr>
          <p:nvPr>
            <p:ph type="title"/>
          </p:nvPr>
        </p:nvSpPr>
        <p:spPr>
          <a:xfrm>
            <a:off x="3092450" y="177800"/>
            <a:ext cx="2674938" cy="730250"/>
          </a:xfrm>
        </p:spPr>
        <p:txBody>
          <a:bodyPr wrap="square" lIns="68580" tIns="34290" rIns="68580" bIns="34290" anchor="b"/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目标反馈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占位符 64514"/>
          <p:cNvSpPr>
            <a:spLocks noGrp="1"/>
          </p:cNvSpPr>
          <p:nvPr>
            <p:ph idx="1"/>
          </p:nvPr>
        </p:nvSpPr>
        <p:spPr>
          <a:xfrm>
            <a:off x="211138" y="796925"/>
            <a:ext cx="8694738" cy="3265488"/>
          </a:xfrm>
        </p:spPr>
        <p:txBody>
          <a:bodyPr vert="horz" wrap="square" lIns="68580" tIns="34290" rIns="68580" bIns="34290" anchor="t"/>
          <a:lstStyle/>
          <a:p>
            <a:pPr marL="0" indent="0" fontAlgn="base">
              <a:buNone/>
            </a:pP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一、文学常识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base">
              <a:buNone/>
            </a:pP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孟子，名</a:t>
            </a:r>
            <a:r>
              <a:rPr lang="en-US" altLang="zh-CN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</a:t>
            </a: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，字子舆。</a:t>
            </a:r>
            <a:r>
              <a:rPr lang="en-US" altLang="zh-CN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</a:t>
            </a: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时期邹国人。中国古代著名思想家、教育家，</a:t>
            </a:r>
            <a:r>
              <a:rPr lang="en-US" altLang="zh-CN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</a:t>
            </a: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家学派代表人物之一。</a:t>
            </a:r>
            <a:endParaRPr lang="zh-CN" altLang="en-US" strike="noStrike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fontAlgn="base">
              <a:buNone/>
            </a:pP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解释下面句子中红色字的词语。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buNone/>
            </a:pP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、安居而天下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熄      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、父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之           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戒</a:t>
            </a:r>
            <a:r>
              <a:rPr lang="en-US" altLang="zh-CN" strike="noStrike" noProof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之曰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buNone/>
            </a:pP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与民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、独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富贵不能</a:t>
            </a:r>
            <a:r>
              <a:rPr lang="zh-CN" altLang="en-US" strike="noStrike" noProof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淫</a:t>
            </a:r>
            <a:endParaRPr lang="zh-CN" altLang="en-US" strike="noStrike" noProof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base">
              <a:buNone/>
            </a:pP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三、用现代汉语翻译下列句子。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buNone/>
            </a:pP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天下之广居，立天下之正位，行天下之大道。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buNone/>
            </a:pP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、富贵不能淫，贫贱不能移，威武不能屈，此之谓大丈夫。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buNone/>
            </a:pP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四、孟子说：“</a:t>
            </a:r>
            <a:r>
              <a:rPr lang="zh-CN" altLang="en-US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穷则独善其身，达则兼善天下</a:t>
            </a: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”。文中哪句话与这句话的</a:t>
            </a:r>
            <a:r>
              <a:rPr lang="zh-CN" altLang="en-US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意思相近</a:t>
            </a:r>
            <a:r>
              <a:rPr lang="zh-CN" altLang="en-US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？</a:t>
            </a:r>
            <a:endParaRPr lang="zh-CN" altLang="en-US" strike="noStrike" noProof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727607"/>
            <a:ext cx="9143999" cy="1246436"/>
          </a:xfrm>
          <a:prstGeom prst="rect">
            <a:avLst/>
          </a:prstGeom>
          <a:noFill/>
          <a:ln w="9525" cmpd="sng">
            <a:noFill/>
            <a:miter lim="800000"/>
          </a:ln>
          <a:effectLst>
            <a:softEdge rad="317500"/>
          </a:effectLst>
        </p:spPr>
      </p:pic>
      <p:sp>
        <p:nvSpPr>
          <p:cNvPr id="5122" name="矩形 44"/>
          <p:cNvSpPr/>
          <p:nvPr/>
        </p:nvSpPr>
        <p:spPr>
          <a:xfrm>
            <a:off x="168275" y="1295400"/>
            <a:ext cx="2716213" cy="809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矩形 45"/>
          <p:cNvSpPr/>
          <p:nvPr/>
        </p:nvSpPr>
        <p:spPr>
          <a:xfrm>
            <a:off x="80963" y="1868488"/>
            <a:ext cx="309562" cy="334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Rectangle 2"/>
          <p:cNvSpPr/>
          <p:nvPr/>
        </p:nvSpPr>
        <p:spPr>
          <a:xfrm>
            <a:off x="0" y="1930400"/>
            <a:ext cx="8610600" cy="3314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了解孟子及《孟子》一书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en-US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识记重点字词并翻译文章。</a:t>
            </a:r>
            <a:endParaRPr lang="zh-CN" alt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en-US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小组互助学习，理解本文意思，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rPr>
              <a:t>感受大丈夫的英雄气度。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endParaRPr lang="zh-CN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1363" y="1409700"/>
            <a:ext cx="3263900" cy="210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857250"/>
            <a:ext cx="9132887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内容占位符 2"/>
          <p:cNvSpPr>
            <a:spLocks noGrp="1"/>
          </p:cNvSpPr>
          <p:nvPr/>
        </p:nvSpPr>
        <p:spPr>
          <a:xfrm>
            <a:off x="1912938" y="2916238"/>
            <a:ext cx="6172200" cy="33956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228600" lvl="0" indent="-228600" eaLnBrk="1" fontAlgn="base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405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今日阳光灿烂好少年</a:t>
            </a:r>
            <a:endParaRPr lang="en-US" altLang="zh-CN" sz="4050" b="1" strike="noStrike" noProof="1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228600" lvl="0" indent="-228600" eaLnBrk="1" fontAlgn="base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405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明朝顶天立地伟丈夫</a:t>
            </a:r>
            <a:endParaRPr lang="zh-CN" altLang="en-US" sz="4050" b="1" strike="noStrike" noProof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5" name="标题 1"/>
          <p:cNvSpPr>
            <a:spLocks noGrp="1"/>
          </p:cNvSpPr>
          <p:nvPr/>
        </p:nvSpPr>
        <p:spPr>
          <a:xfrm>
            <a:off x="1481138" y="1855788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500" b="1">
                <a:solidFill>
                  <a:srgbClr val="0C5EF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寄     语</a:t>
            </a:r>
            <a:endParaRPr lang="zh-CN" altLang="en-US" sz="4500" b="1">
              <a:solidFill>
                <a:srgbClr val="0C5EF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65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63400" y="12496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0" y="2098675"/>
            <a:ext cx="2649538" cy="44434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6" name="组合 4"/>
          <p:cNvGrpSpPr/>
          <p:nvPr/>
        </p:nvGrpSpPr>
        <p:grpSpPr>
          <a:xfrm>
            <a:off x="3254375" y="695325"/>
            <a:ext cx="4733925" cy="1195388"/>
            <a:chOff x="-678155" y="0"/>
            <a:chExt cx="4466911" cy="955148"/>
          </a:xfrm>
        </p:grpSpPr>
        <p:pic>
          <p:nvPicPr>
            <p:cNvPr id="6147" name="图片 5"/>
            <p:cNvPicPr>
              <a:picLocks noChangeAspect="1"/>
            </p:cNvPicPr>
            <p:nvPr/>
          </p:nvPicPr>
          <p:blipFill>
            <a:blip r:embed="rId3"/>
            <a:srcRect t="10387" r="2299"/>
            <a:stretch>
              <a:fillRect/>
            </a:stretch>
          </p:blipFill>
          <p:spPr>
            <a:xfrm>
              <a:off x="-677757" y="0"/>
              <a:ext cx="4466513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6"/>
            <p:cNvSpPr txBox="1"/>
            <p:nvPr/>
          </p:nvSpPr>
          <p:spPr>
            <a:xfrm>
              <a:off x="-678155" y="163348"/>
              <a:ext cx="4029286" cy="4628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  </a:t>
              </a:r>
              <a:r>
                <a:rPr lang="zh-CN" altLang="en-US" sz="32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文学常识知多少</a:t>
              </a:r>
              <a:endParaRPr lang="zh-CN" altLang="en-US" sz="3200" b="1">
                <a:solidFill>
                  <a:srgbClr val="FFFF00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  <p:sp>
        <p:nvSpPr>
          <p:cNvPr id="12296" name="矩形 3"/>
          <p:cNvSpPr/>
          <p:nvPr/>
        </p:nvSpPr>
        <p:spPr>
          <a:xfrm>
            <a:off x="1001713" y="2374900"/>
            <a:ext cx="6907212" cy="3425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6225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通过手头的工具书，查阅了解孟子。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225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《孟子》这部著作。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文本框 1"/>
          <p:cNvSpPr txBox="1"/>
          <p:nvPr/>
        </p:nvSpPr>
        <p:spPr>
          <a:xfrm>
            <a:off x="776288" y="973138"/>
            <a:ext cx="2478087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自学交流一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3575050"/>
            <a:ext cx="1684338" cy="3140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组合 4"/>
          <p:cNvGrpSpPr/>
          <p:nvPr/>
        </p:nvGrpSpPr>
        <p:grpSpPr>
          <a:xfrm>
            <a:off x="3254375" y="504825"/>
            <a:ext cx="4721225" cy="1282700"/>
            <a:chOff x="-677757" y="-83211"/>
            <a:chExt cx="4466513" cy="955148"/>
          </a:xfrm>
        </p:grpSpPr>
        <p:pic>
          <p:nvPicPr>
            <p:cNvPr id="7171" name="图片 5"/>
            <p:cNvPicPr>
              <a:picLocks noChangeAspect="1"/>
            </p:cNvPicPr>
            <p:nvPr/>
          </p:nvPicPr>
          <p:blipFill>
            <a:blip r:embed="rId3"/>
            <a:srcRect t="10387" r="2299"/>
            <a:stretch>
              <a:fillRect/>
            </a:stretch>
          </p:blipFill>
          <p:spPr>
            <a:xfrm>
              <a:off x="-677757" y="-83211"/>
              <a:ext cx="4466513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6"/>
            <p:cNvSpPr txBox="1"/>
            <p:nvPr/>
          </p:nvSpPr>
          <p:spPr>
            <a:xfrm>
              <a:off x="-677554" y="99622"/>
              <a:ext cx="4029286" cy="4314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  </a:t>
              </a:r>
              <a:r>
                <a:rPr lang="zh-CN" altLang="en-US" sz="32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文学常识知多少</a:t>
              </a:r>
              <a:endParaRPr lang="zh-CN" altLang="en-US" sz="3200" b="1">
                <a:solidFill>
                  <a:srgbClr val="FFFF00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  <p:sp>
        <p:nvSpPr>
          <p:cNvPr id="7173" name="文本框 1"/>
          <p:cNvSpPr txBox="1"/>
          <p:nvPr/>
        </p:nvSpPr>
        <p:spPr>
          <a:xfrm>
            <a:off x="776288" y="749300"/>
            <a:ext cx="247808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自学交流一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74" name="文本框 1"/>
          <p:cNvSpPr txBox="1"/>
          <p:nvPr/>
        </p:nvSpPr>
        <p:spPr>
          <a:xfrm>
            <a:off x="293688" y="1565275"/>
            <a:ext cx="8193087" cy="551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665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、孟子（前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372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年－前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289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年），名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时期邹国人。中国古代著名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，他是继孔子之后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学派的又一位大师，有“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”之称，与孔子合称为“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665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是记录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的著作，共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篇。一般认为是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合著的，记录了孟子治国思想、政治观点和政治行动，属儒家经典著作，与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合称四书。</a:t>
            </a:r>
            <a:endParaRPr lang="en-US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400"/>
              </a:lnSpc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623175" y="2132013"/>
            <a:ext cx="7937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432300" y="930275"/>
            <a:ext cx="3376613" cy="857250"/>
          </a:xfrm>
        </p:spPr>
        <p:txBody>
          <a:bodyPr wrap="square" lIns="78386" tIns="39192" rIns="78386" bIns="39192" anchor="ctr"/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孟子知多少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2659063" y="1600200"/>
            <a:ext cx="6311900" cy="4625975"/>
          </a:xfrm>
        </p:spPr>
        <p:txBody>
          <a:bodyPr wrap="square" lIns="78386" tIns="39192" rIns="78386" bIns="39192" anchor="t"/>
          <a:lstStyle/>
          <a:p>
            <a:pPr marL="0" indent="0">
              <a:lnSpc>
                <a:spcPts val="5400"/>
              </a:lnSpc>
              <a:buNone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孟子（前</a:t>
            </a:r>
            <a:r>
              <a:rPr lang="zh-CN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372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年－前</a:t>
            </a:r>
            <a:r>
              <a:rPr lang="zh-CN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289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年），名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 时期邹国人。中国古代著名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，他是继孔子之后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学派的又一位大师，有“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”之称，与孔子合称为“</a:t>
            </a:r>
            <a:r>
              <a:rPr lang="zh-CN" altLang="en-US" sz="3000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Picture 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822325"/>
            <a:ext cx="2036762" cy="64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3" descr="孟子画像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1600200"/>
            <a:ext cx="2667000" cy="448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"/>
          <p:cNvSpPr txBox="1"/>
          <p:nvPr/>
        </p:nvSpPr>
        <p:spPr>
          <a:xfrm>
            <a:off x="7904163" y="4540250"/>
            <a:ext cx="10668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孔孟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7" name="文本框 2"/>
          <p:cNvSpPr txBox="1"/>
          <p:nvPr/>
        </p:nvSpPr>
        <p:spPr>
          <a:xfrm>
            <a:off x="2954338" y="4540250"/>
            <a:ext cx="12366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亚圣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8" name="文本框 3"/>
          <p:cNvSpPr txBox="1"/>
          <p:nvPr/>
        </p:nvSpPr>
        <p:spPr>
          <a:xfrm>
            <a:off x="3832225" y="3860800"/>
            <a:ext cx="12382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儒家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9" name="文本框 4"/>
          <p:cNvSpPr txBox="1"/>
          <p:nvPr/>
        </p:nvSpPr>
        <p:spPr>
          <a:xfrm>
            <a:off x="5810250" y="3178175"/>
            <a:ext cx="13509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教育家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30" name="文本框 5"/>
          <p:cNvSpPr txBox="1"/>
          <p:nvPr/>
        </p:nvSpPr>
        <p:spPr>
          <a:xfrm>
            <a:off x="4537075" y="3178175"/>
            <a:ext cx="12541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思想家</a:t>
            </a:r>
            <a:r>
              <a:rPr lang="zh-CN" altLang="en-US" sz="270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135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lang="zh-CN" altLang="en-US" sz="135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31" name="文本框 6"/>
          <p:cNvSpPr txBox="1"/>
          <p:nvPr/>
        </p:nvSpPr>
        <p:spPr>
          <a:xfrm>
            <a:off x="4875213" y="2463800"/>
            <a:ext cx="10144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32" name="文本框 7"/>
          <p:cNvSpPr txBox="1"/>
          <p:nvPr/>
        </p:nvSpPr>
        <p:spPr>
          <a:xfrm>
            <a:off x="3495675" y="2463800"/>
            <a:ext cx="113188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子舆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33" name="文本框 8"/>
          <p:cNvSpPr txBox="1"/>
          <p:nvPr/>
        </p:nvSpPr>
        <p:spPr>
          <a:xfrm>
            <a:off x="8174038" y="1787525"/>
            <a:ext cx="62388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轲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8007350" y="2330450"/>
            <a:ext cx="665163" cy="127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921625" y="5010150"/>
            <a:ext cx="84296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  <p:bldP spid="5132" grpId="0"/>
      <p:bldP spid="5131" grpId="0"/>
      <p:bldP spid="5130" grpId="0"/>
      <p:bldP spid="5129" grpId="0"/>
      <p:bldP spid="5128" grpId="0"/>
      <p:bldP spid="5127" grpId="0"/>
      <p:bldP spid="5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Text Box 2"/>
          <p:cNvSpPr txBox="1"/>
          <p:nvPr/>
        </p:nvSpPr>
        <p:spPr>
          <a:xfrm>
            <a:off x="806450" y="701675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作品简介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Text Box 3"/>
          <p:cNvSpPr txBox="1"/>
          <p:nvPr/>
        </p:nvSpPr>
        <p:spPr>
          <a:xfrm>
            <a:off x="3382963" y="1058863"/>
            <a:ext cx="5534025" cy="520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660"/>
              </a:lnSpc>
            </a:pPr>
            <a:r>
              <a:rPr lang="en-US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《</a:t>
            </a:r>
            <a:r>
              <a:rPr lang="en-US" altLang="en-US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孟子</a:t>
            </a:r>
            <a:r>
              <a:rPr lang="en-US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》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是记录</a:t>
            </a:r>
            <a:r>
              <a:rPr lang="en-US" altLang="en-US" sz="2800" u="sng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的著作，共</a:t>
            </a:r>
            <a:r>
              <a:rPr lang="en-US" altLang="en-US" sz="2800" u="sng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篇。一般认为是                                                </a:t>
            </a:r>
            <a:endParaRPr lang="en-US" altLang="en-US" sz="28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660"/>
              </a:lnSpc>
            </a:pPr>
            <a:endParaRPr lang="en-US" altLang="en-US" sz="28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660"/>
              </a:lnSpc>
            </a:pP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合著的，记录了孟子治国思想、政治观点和政治行动，属儒家经典著作，与</a:t>
            </a:r>
            <a:r>
              <a:rPr lang="en-US" altLang="en-US" sz="2800" u="sng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en-US" altLang="en-US" sz="2800" u="sng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en-US" altLang="en-US" sz="2800" u="sng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</a:t>
            </a:r>
            <a:r>
              <a:rPr lang="en-US" altLang="en-US" sz="28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合称四书。</a:t>
            </a:r>
            <a:endParaRPr lang="en-US" altLang="en-US" sz="28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660"/>
              </a:lnSpc>
            </a:pP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《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孟子</a:t>
            </a: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》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是以</a:t>
            </a:r>
            <a:r>
              <a:rPr lang="zh-CN" altLang="en-US" sz="2800" u="sng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记言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为主的</a:t>
            </a: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语录体散文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，其中有许多长篇大论，气势磅礴，议论尖锐、机智而雄辩，对后世的散文写作产生了深刻的影响。</a:t>
            </a:r>
            <a:endParaRPr lang="en-US" altLang="en-US" sz="28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Picture 4" descr="9259933-1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1573213"/>
            <a:ext cx="3011487" cy="442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1"/>
          <p:cNvSpPr txBox="1"/>
          <p:nvPr/>
        </p:nvSpPr>
        <p:spPr>
          <a:xfrm>
            <a:off x="6027738" y="10588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孟子言行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0" name="文本框 2"/>
          <p:cNvSpPr txBox="1"/>
          <p:nvPr/>
        </p:nvSpPr>
        <p:spPr>
          <a:xfrm>
            <a:off x="3548063" y="1973263"/>
            <a:ext cx="51609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孟子及其弟子万章、公孙丑等人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1" name="文本框 3"/>
          <p:cNvSpPr txBox="1"/>
          <p:nvPr/>
        </p:nvSpPr>
        <p:spPr>
          <a:xfrm>
            <a:off x="3833813" y="1573213"/>
            <a:ext cx="7524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2" name="文本框 5"/>
          <p:cNvSpPr txBox="1"/>
          <p:nvPr/>
        </p:nvSpPr>
        <p:spPr>
          <a:xfrm>
            <a:off x="4210050" y="3455988"/>
            <a:ext cx="13430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3" name="文本框 6"/>
          <p:cNvSpPr txBox="1"/>
          <p:nvPr/>
        </p:nvSpPr>
        <p:spPr>
          <a:xfrm>
            <a:off x="6719888" y="3455988"/>
            <a:ext cx="13731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4" name="文本框 7"/>
          <p:cNvSpPr txBox="1"/>
          <p:nvPr/>
        </p:nvSpPr>
        <p:spPr>
          <a:xfrm>
            <a:off x="5429250" y="3455988"/>
            <a:ext cx="14509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48063" y="2479675"/>
            <a:ext cx="5097463" cy="127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1" grpId="0"/>
      <p:bldP spid="6150" grpId="0"/>
      <p:bldP spid="6152" grpId="0"/>
      <p:bldP spid="6154" grpId="0"/>
      <p:bldP spid="61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 Box 2"/>
          <p:cNvSpPr txBox="1"/>
          <p:nvPr/>
        </p:nvSpPr>
        <p:spPr>
          <a:xfrm>
            <a:off x="3351213" y="822325"/>
            <a:ext cx="5526087" cy="5213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040"/>
              </a:lnSpc>
            </a:pPr>
            <a:r>
              <a:rPr lang="zh-CN" altLang="en-US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孟子生活在社会动荡不安，人民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民不聊生，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生活十分痛苦的年代。面对这样的一个社会，孟子提出了“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民贵君轻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”的主张，呼吁各国重视人民的作用；强烈反对不义战争，宣扬“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仁政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王道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”，并将这一希望寄托在统治阶级发“仁心”上。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Picture 3" descr="孟子画像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3" y="1763713"/>
            <a:ext cx="3170237" cy="417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4148" y="729451"/>
            <a:ext cx="2953226" cy="914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背景透视</a:t>
            </a:r>
            <a:endParaRPr kumimoji="0" lang="zh-CN" altLang="en-US" sz="5400" b="1" i="0" u="none" strike="noStrike" kern="1200" cap="none" spc="0" normalizeH="0" baseline="0" noProof="1">
              <a:ln w="1270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013" y="2070100"/>
            <a:ext cx="2651125" cy="44434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6" name="组合 4"/>
          <p:cNvGrpSpPr/>
          <p:nvPr/>
        </p:nvGrpSpPr>
        <p:grpSpPr>
          <a:xfrm>
            <a:off x="3298825" y="500063"/>
            <a:ext cx="4387850" cy="1427162"/>
            <a:chOff x="-458948" y="-27039"/>
            <a:chExt cx="4466513" cy="955148"/>
          </a:xfrm>
        </p:grpSpPr>
        <p:pic>
          <p:nvPicPr>
            <p:cNvPr id="11267" name="图片 5"/>
            <p:cNvPicPr>
              <a:picLocks noChangeAspect="1"/>
            </p:cNvPicPr>
            <p:nvPr/>
          </p:nvPicPr>
          <p:blipFill>
            <a:blip r:embed="rId3"/>
            <a:srcRect t="10387" r="2299"/>
            <a:stretch>
              <a:fillRect/>
            </a:stretch>
          </p:blipFill>
          <p:spPr>
            <a:xfrm>
              <a:off x="-458948" y="-27039"/>
              <a:ext cx="4466513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8" name="文本框 6"/>
            <p:cNvSpPr txBox="1"/>
            <p:nvPr/>
          </p:nvSpPr>
          <p:spPr>
            <a:xfrm>
              <a:off x="-355463" y="115351"/>
              <a:ext cx="4029286" cy="4692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36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  </a:t>
              </a:r>
              <a:r>
                <a:rPr lang="zh-CN" altLang="en-US" sz="4000" b="1">
                  <a:solidFill>
                    <a:srgbClr val="FFFF00"/>
                  </a:solidFill>
                  <a:latin typeface="叶根友毛笔行书2.0版" charset="-122"/>
                  <a:ea typeface="叶根友毛笔行书2.0版" charset="-122"/>
                </a:rPr>
                <a:t>美文共读</a:t>
              </a:r>
              <a:endParaRPr lang="zh-CN" altLang="en-US" sz="4000" b="1">
                <a:solidFill>
                  <a:srgbClr val="FFFF00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  <p:sp>
        <p:nvSpPr>
          <p:cNvPr id="11269" name="矩形 3"/>
          <p:cNvSpPr/>
          <p:nvPr/>
        </p:nvSpPr>
        <p:spPr>
          <a:xfrm>
            <a:off x="585788" y="2070100"/>
            <a:ext cx="6892925" cy="386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225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诵读全文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听读课文，听准字音、节奏。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525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自读课文，读准字音、节奏。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文本框 1"/>
          <p:cNvSpPr txBox="1"/>
          <p:nvPr/>
        </p:nvSpPr>
        <p:spPr>
          <a:xfrm>
            <a:off x="665163" y="712788"/>
            <a:ext cx="2735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自学交流二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《富贵不能淫》音频朗读_128k.mp3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7100" y="5191125"/>
            <a:ext cx="717550" cy="73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矩形 2"/>
          <p:cNvSpPr/>
          <p:nvPr/>
        </p:nvSpPr>
        <p:spPr>
          <a:xfrm>
            <a:off x="247650" y="1120775"/>
            <a:ext cx="862647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719455">
              <a:lnSpc>
                <a:spcPts val="4725"/>
              </a:lnSpc>
              <a:buClr>
                <a:schemeClr val="tx2"/>
              </a:buClr>
              <a:buSzPct val="50000"/>
              <a:buFont typeface="Wingdings 2" pitchFamily="18" charset="2"/>
            </a:pP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景春曰：“公孙</a:t>
            </a:r>
            <a:r>
              <a:rPr lang="zh-CN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衍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yǎn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、张仪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岂不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诚大丈夫哉？一怒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而诸侯惧，安居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而天下熄</a:t>
            </a: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en-US" altLang="zh-CN" sz="27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indent="719455">
              <a:lnSpc>
                <a:spcPts val="4725"/>
              </a:lnSpc>
              <a:buClr>
                <a:schemeClr val="tx2"/>
              </a:buClr>
              <a:buSzPct val="50000"/>
              <a:buFont typeface="Wingdings 2" pitchFamily="18" charset="2"/>
            </a:pP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孟子曰：“是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焉得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为大丈夫乎？子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未学礼乎？丈夫之</a:t>
            </a:r>
            <a:r>
              <a:rPr lang="zh-CN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冠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guàn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也，父命之；女子之嫁也，母命之，往送之门，戒之曰：‘往之</a:t>
            </a:r>
            <a:r>
              <a:rPr lang="zh-CN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rǔ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家，必敬必戒，无违夫子！’以顺为正者，妾妇之道也</a:t>
            </a: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居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天下之广居，立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天下之正位，行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天下之大道。得志，与民由之</a:t>
            </a: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不得志，独行其道。富贵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不能淫，贫贱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不能移，威武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不能屈，此之谓</a:t>
            </a: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zh-CN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大丈夫</a:t>
            </a: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。”</a:t>
            </a:r>
            <a:endParaRPr altLang="zh-CN" sz="2700">
              <a:solidFill>
                <a:srgbClr val="1F4E7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2271713" y="87313"/>
            <a:ext cx="5175250" cy="1319212"/>
            <a:chOff x="-382059" y="-96229"/>
            <a:chExt cx="4449210" cy="1121406"/>
          </a:xfrm>
        </p:grpSpPr>
        <p:pic>
          <p:nvPicPr>
            <p:cNvPr id="12291" name="图片 4"/>
            <p:cNvPicPr>
              <a:picLocks noChangeAspect="1"/>
            </p:cNvPicPr>
            <p:nvPr/>
          </p:nvPicPr>
          <p:blipFill>
            <a:blip r:embed="rId2"/>
            <a:srcRect t="10387" r="2299"/>
            <a:stretch>
              <a:fillRect/>
            </a:stretch>
          </p:blipFill>
          <p:spPr>
            <a:xfrm>
              <a:off x="-382059" y="-96229"/>
              <a:ext cx="4449210" cy="11214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文本框 5"/>
            <p:cNvSpPr txBox="1"/>
            <p:nvPr/>
          </p:nvSpPr>
          <p:spPr>
            <a:xfrm>
              <a:off x="11043" y="68942"/>
              <a:ext cx="3008586" cy="5439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叶根友毛笔行书2.0版" charset="-122"/>
                  <a:ea typeface="叶根友毛笔行书2.0版" charset="-122"/>
                </a:rPr>
                <a:t>富贵不能淫</a:t>
              </a:r>
              <a:endParaRPr lang="zh-CN" altLang="en-US" sz="3600" b="1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endParaRPr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137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3">
      <vt:lpstr>Arial</vt:lpstr>
      <vt:lpstr>Calibri Light</vt:lpstr>
      <vt:lpstr>Calibri</vt:lpstr>
      <vt:lpstr>宋体</vt:lpstr>
      <vt:lpstr>黑体</vt:lpstr>
      <vt:lpstr>微软雅黑</vt:lpstr>
      <vt:lpstr>叶根友毛笔行书2.0版</vt:lpstr>
      <vt:lpstr>楷体</vt:lpstr>
      <vt:lpstr>Wingdings 2</vt:lpstr>
      <vt:lpstr>Times New Roman</vt:lpstr>
      <vt:lpstr>Courier New</vt:lpstr>
      <vt:lpstr>华文中宋</vt:lpstr>
      <vt:lpstr>2_自定义设计方案</vt:lpstr>
      <vt:lpstr>PowerPoint Presentation</vt:lpstr>
      <vt:lpstr>PowerPoint Presentation</vt:lpstr>
      <vt:lpstr>PowerPoint Presentation</vt:lpstr>
      <vt:lpstr>PowerPoint Presentation</vt:lpstr>
      <vt:lpstr>孟子知多少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自学交流四</vt:lpstr>
      <vt:lpstr>PowerPoint Presentation</vt:lpstr>
      <vt:lpstr>3、孟子认为，怎样的人称得上“大丈夫”？</vt:lpstr>
      <vt:lpstr>PowerPoint Presentation</vt:lpstr>
      <vt:lpstr>中华民族流淌了五千年的历史长河孕育出了无数的“大丈夫”形象，谈谈你所了解的大丈夫形象？请举例说明。</vt:lpstr>
      <vt:lpstr>PowerPoint Presentation</vt:lpstr>
      <vt:lpstr>目标反馈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2021-01-07T19:17:10.668</cp:lastPrinted>
  <dcterms:created xsi:type="dcterms:W3CDTF">2021-01-07T19:17:10Z</dcterms:created>
  <dcterms:modified xsi:type="dcterms:W3CDTF">2021-01-07T11:17:11Z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