
<file path=[Content_Types].xml><?xml version="1.0" encoding="utf-8"?>
<Types xmlns="http://schemas.openxmlformats.org/package/2006/content-types">
  <Default Extension="png" ContentType="image/png"/>
  <Default Extension="svg" ContentType="image/sv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8.xml" ContentType="application/vnd.openxmlformats-officedocument.presentationml.tags+xml"/>
  <Override PartName="/ppt/notesSlides/notesSlide6.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dia/image1.svg" ContentType="image/sv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1"/>
  </p:notesMasterIdLst>
  <p:sldIdLst>
    <p:sldId id="532" r:id="rId2"/>
    <p:sldId id="626" r:id="rId3"/>
    <p:sldId id="672" r:id="rId4"/>
    <p:sldId id="627" r:id="rId5"/>
    <p:sldId id="630" r:id="rId6"/>
    <p:sldId id="631" r:id="rId7"/>
    <p:sldId id="659" r:id="rId8"/>
    <p:sldId id="660" r:id="rId9"/>
    <p:sldId id="661" r:id="rId10"/>
    <p:sldId id="662" r:id="rId11"/>
    <p:sldId id="663" r:id="rId12"/>
    <p:sldId id="552" r:id="rId13"/>
    <p:sldId id="629" r:id="rId14"/>
    <p:sldId id="632" r:id="rId15"/>
    <p:sldId id="587" r:id="rId16"/>
    <p:sldId id="588" r:id="rId17"/>
    <p:sldId id="589" r:id="rId18"/>
    <p:sldId id="645" r:id="rId19"/>
    <p:sldId id="633" r:id="rId20"/>
    <p:sldId id="610" r:id="rId21"/>
    <p:sldId id="666" r:id="rId22"/>
    <p:sldId id="652" r:id="rId23"/>
    <p:sldId id="653" r:id="rId24"/>
    <p:sldId id="654" r:id="rId25"/>
    <p:sldId id="655" r:id="rId26"/>
    <p:sldId id="656" r:id="rId27"/>
    <p:sldId id="657" r:id="rId28"/>
    <p:sldId id="634" r:id="rId29"/>
    <p:sldId id="635" r:id="rId30"/>
    <p:sldId id="643" r:id="rId31"/>
    <p:sldId id="637" r:id="rId32"/>
    <p:sldId id="638" r:id="rId33"/>
    <p:sldId id="639" r:id="rId34"/>
    <p:sldId id="640" r:id="rId35"/>
    <p:sldId id="641" r:id="rId36"/>
    <p:sldId id="651" r:id="rId37"/>
    <p:sldId id="673" r:id="rId38"/>
    <p:sldId id="674" r:id="rId39"/>
    <p:sldId id="642" r:id="rId40"/>
    <p:sldId id="646" r:id="rId41"/>
    <p:sldId id="647" r:id="rId42"/>
    <p:sldId id="648" r:id="rId43"/>
    <p:sldId id="649" r:id="rId44"/>
    <p:sldId id="650" r:id="rId45"/>
    <p:sldId id="667" r:id="rId46"/>
    <p:sldId id="668" r:id="rId47"/>
    <p:sldId id="669" r:id="rId48"/>
    <p:sldId id="670" r:id="rId49"/>
    <p:sldId id="671" r:id="rId50"/>
  </p:sldIdLst>
  <p:sldSz cx="12192000" cy="6858000"/>
  <p:notesSz cx="6858000" cy="9144000"/>
  <p:embeddedFontLst>
    <p:embeddedFont>
      <p:font typeface="等线" charset="-122"/>
      <p:regular r:id="rId52"/>
    </p:embeddedFont>
    <p:embeddedFont>
      <p:font typeface="字魂105号-简雅黑" charset="-122"/>
      <p:regular r:id="rId53"/>
    </p:embeddedFont>
    <p:embeddedFont>
      <p:font typeface="微软雅黑" pitchFamily="34" charset="-122"/>
      <p:regular r:id="rId54"/>
      <p:bold r:id="rId55"/>
    </p:embeddedFont>
    <p:embeddedFont>
      <p:font typeface="黑体" pitchFamily="2" charset="-122"/>
      <p:regular r:id="rId56"/>
    </p:embeddedFont>
    <p:embeddedFont>
      <p:font typeface="华文新魏" pitchFamily="2" charset="-122"/>
      <p:regular r:id="rId57"/>
    </p:embeddedFont>
    <p:embeddedFont>
      <p:font typeface="Calibri" pitchFamily="34" charset="0"/>
      <p:regular r:id="rId58"/>
      <p:bold r:id="rId59"/>
      <p:italic r:id="rId60"/>
      <p:boldItalic r:id="rId61"/>
    </p:embeddedFont>
    <p:embeddedFont>
      <p:font typeface="汉仪字酷堂义山楷W" charset="-122"/>
      <p:regular r:id="rId62"/>
    </p:embeddedFont>
    <p:embeddedFont>
      <p:font typeface="华文中宋" pitchFamily="2" charset="-122"/>
      <p:regular r:id="rId63"/>
    </p:embeddedFont>
    <p:embeddedFont>
      <p:font typeface="字魂73号-江南手书" charset="-122"/>
      <p:regular r:id="rId64"/>
    </p:embeddedFont>
    <p:embeddedFont>
      <p:font typeface="楷体" charset="-122"/>
      <p:regular r:id="rId65"/>
    </p:embeddedFont>
    <p:embeddedFont>
      <p:font typeface="方正姚体" pitchFamily="2" charset="-122"/>
      <p:regular r:id="rId66"/>
    </p:embeddedFont>
    <p:embeddedFont>
      <p:font typeface="Garamond" pitchFamily="18" charset="0"/>
      <p:regular r:id="rId67"/>
      <p:bold r:id="rId68"/>
      <p:italic r:id="rId69"/>
    </p:embeddedFont>
    <p:embeddedFont>
      <p:font typeface="楷体_GB2312" pitchFamily="49" charset="-122"/>
      <p:regular r:id="rId70"/>
    </p:embeddedFont>
  </p:embeddedFontLst>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243" autoAdjust="0"/>
  </p:normalViewPr>
  <p:slideViewPr>
    <p:cSldViewPr snapToGrid="0">
      <p:cViewPr>
        <p:scale>
          <a:sx n="50" d="100"/>
          <a:sy n="50" d="100"/>
        </p:scale>
        <p:origin x="-594" y="-70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4.fntdata"/><Relationship Id="rId63" Type="http://schemas.openxmlformats.org/officeDocument/2006/relationships/font" Target="fonts/font12.fntdata"/><Relationship Id="rId68" Type="http://schemas.openxmlformats.org/officeDocument/2006/relationships/font" Target="fonts/font17.fntdata"/><Relationship Id="rId7" Type="http://schemas.openxmlformats.org/officeDocument/2006/relationships/slide" Target="slides/slide6.xml"/><Relationship Id="rId71"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notesMaster" Target="notesMasters/notesMaster1.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105号-简雅黑" panose="00000500000000000000" pitchFamily="2" charset="-122"/>
                <a:ea typeface="字魂105号-简雅黑"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105号-简雅黑" panose="00000500000000000000" pitchFamily="2" charset="-122"/>
                <a:ea typeface="字魂105号-简雅黑" panose="00000500000000000000" pitchFamily="2" charset="-122"/>
              </a:defRPr>
            </a:lvl1pPr>
          </a:lstStyle>
          <a:p>
            <a:fld id="{87024613-BD0C-4660-8960-58B20747E336}" type="datetimeFigureOut">
              <a:rPr lang="zh-CN" altLang="en-US" smtClean="0"/>
              <a:pPr/>
              <a:t>2021-8-26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105号-简雅黑" panose="00000500000000000000" pitchFamily="2" charset="-122"/>
                <a:ea typeface="字魂105号-简雅黑"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105号-简雅黑" panose="00000500000000000000" pitchFamily="2" charset="-122"/>
                <a:ea typeface="字魂105号-简雅黑" panose="00000500000000000000" pitchFamily="2" charset="-122"/>
              </a:defRPr>
            </a:lvl1pPr>
          </a:lstStyle>
          <a:p>
            <a:fld id="{62FCAFAE-00BB-44C1-8AE6-7D50D8C07F1F}" type="slidenum">
              <a:rPr lang="zh-CN" altLang="en-US" smtClean="0"/>
              <a:pPr/>
              <a:t>‹#›</a:t>
            </a:fld>
            <a:endParaRPr lang="zh-CN" altLang="en-US"/>
          </a:p>
        </p:txBody>
      </p:sp>
    </p:spTree>
    <p:extLst>
      <p:ext uri="{BB962C8B-B14F-4D97-AF65-F5344CB8AC3E}">
        <p14:creationId xmlns:p14="http://schemas.microsoft.com/office/powerpoint/2010/main" val="350569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1pPr>
    <a:lvl2pPr marL="45720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2pPr>
    <a:lvl3pPr marL="91440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3pPr>
    <a:lvl4pPr marL="137160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4pPr>
    <a:lvl5pPr marL="182880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pPr/>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p:sp>
      <p:sp>
        <p:nvSpPr>
          <p:cNvPr id="33794" name="备注占位符 2"/>
          <p:cNvSpPr>
            <a:spLocks noGrp="1"/>
          </p:cNvSpPr>
          <p:nvPr>
            <p:ph type="body" idx="1"/>
          </p:nvPr>
        </p:nvSpPr>
        <p:spPr/>
        <p:txBody>
          <a:bodyPr vert="horz" lIns="91440" tIns="45720" rIns="91440" bIns="45720" anchor="t" anchorCtr="0"/>
          <a:lstStyle/>
          <a:p>
            <a:pPr lvl="0"/>
            <a:endParaRPr lang="zh-CN" altLang="en-US">
              <a:ea typeface="宋体" panose="02010600030101010101" pitchFamily="2" charset="-122"/>
            </a:endParaRPr>
          </a:p>
        </p:txBody>
      </p:sp>
      <p:sp>
        <p:nvSpPr>
          <p:cNvPr id="33795" name="灯片编号占位符 3"/>
          <p:cNvSpPr>
            <a:spLocks noGrp="1"/>
          </p:cNvSpPr>
          <p:nvPr>
            <p:ph type="sldNum" sz="quarter" idx="10"/>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等线"/>
                <a:ea typeface="宋体" panose="02010600030101010101" pitchFamily="2" charset="-122"/>
              </a:rPr>
              <a:pPr lvl="0" algn="r"/>
              <a:t>23</a:t>
            </a:fld>
            <a:endParaRPr lang="zh-CN" altLang="en-US" sz="1200">
              <a:latin typeface="等线"/>
              <a:ea typeface="宋体" panose="02010600030101010101" pitchFamily="2" charset="-122"/>
            </a:endParaRPr>
          </a:p>
        </p:txBody>
      </p:sp>
    </p:spTree>
    <p:extLst>
      <p:ext uri="{BB962C8B-B14F-4D97-AF65-F5344CB8AC3E}">
        <p14:creationId xmlns:p14="http://schemas.microsoft.com/office/powerpoint/2010/main" val="588332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p:sp>
      <p:sp>
        <p:nvSpPr>
          <p:cNvPr id="36866" name="备注占位符 2"/>
          <p:cNvSpPr>
            <a:spLocks noGrp="1"/>
          </p:cNvSpPr>
          <p:nvPr>
            <p:ph type="body" idx="1"/>
          </p:nvPr>
        </p:nvSpPr>
        <p:spPr/>
        <p:txBody>
          <a:bodyPr vert="horz" lIns="91440" tIns="45720" rIns="91440" bIns="45720" anchor="t" anchorCtr="0"/>
          <a:lstStyle/>
          <a:p>
            <a:pPr lvl="0"/>
            <a:endParaRPr lang="zh-CN" altLang="en-US">
              <a:ea typeface="宋体" panose="02010600030101010101" pitchFamily="2" charset="-122"/>
            </a:endParaRPr>
          </a:p>
        </p:txBody>
      </p:sp>
      <p:sp>
        <p:nvSpPr>
          <p:cNvPr id="36867" name="灯片编号占位符 3"/>
          <p:cNvSpPr>
            <a:spLocks noGrp="1"/>
          </p:cNvSpPr>
          <p:nvPr>
            <p:ph type="sldNum" sz="quarter" idx="10"/>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等线"/>
                <a:ea typeface="宋体" panose="02010600030101010101" pitchFamily="2" charset="-122"/>
              </a:rPr>
              <a:pPr lvl="0" algn="r"/>
              <a:t>25</a:t>
            </a:fld>
            <a:endParaRPr lang="zh-CN" altLang="en-US" sz="1200">
              <a:latin typeface="等线"/>
              <a:ea typeface="宋体" panose="02010600030101010101" pitchFamily="2" charset="-122"/>
            </a:endParaRPr>
          </a:p>
        </p:txBody>
      </p:sp>
    </p:spTree>
    <p:extLst>
      <p:ext uri="{BB962C8B-B14F-4D97-AF65-F5344CB8AC3E}">
        <p14:creationId xmlns:p14="http://schemas.microsoft.com/office/powerpoint/2010/main" val="2742602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p:sp>
      <p:sp>
        <p:nvSpPr>
          <p:cNvPr id="39938" name="备注占位符 2"/>
          <p:cNvSpPr>
            <a:spLocks noGrp="1"/>
          </p:cNvSpPr>
          <p:nvPr>
            <p:ph type="body" idx="1"/>
          </p:nvPr>
        </p:nvSpPr>
        <p:spPr/>
        <p:txBody>
          <a:bodyPr vert="horz" lIns="91440" tIns="45720" rIns="91440" bIns="45720" anchor="t" anchorCtr="0"/>
          <a:lstStyle/>
          <a:p>
            <a:pPr lvl="0"/>
            <a:endParaRPr lang="zh-CN" altLang="en-US">
              <a:ea typeface="宋体" panose="02010600030101010101" pitchFamily="2" charset="-122"/>
            </a:endParaRPr>
          </a:p>
        </p:txBody>
      </p:sp>
      <p:sp>
        <p:nvSpPr>
          <p:cNvPr id="39939" name="灯片编号占位符 3"/>
          <p:cNvSpPr>
            <a:spLocks noGrp="1"/>
          </p:cNvSpPr>
          <p:nvPr>
            <p:ph type="sldNum" sz="quarter" idx="10"/>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等线"/>
                <a:ea typeface="宋体" panose="02010600030101010101" pitchFamily="2" charset="-122"/>
              </a:rPr>
              <a:pPr lvl="0" algn="r"/>
              <a:t>27</a:t>
            </a:fld>
            <a:endParaRPr lang="zh-CN" altLang="en-US" sz="1200">
              <a:latin typeface="等线"/>
              <a:ea typeface="宋体" panose="02010600030101010101" pitchFamily="2" charset="-122"/>
            </a:endParaRPr>
          </a:p>
        </p:txBody>
      </p:sp>
    </p:spTree>
    <p:extLst>
      <p:ext uri="{BB962C8B-B14F-4D97-AF65-F5344CB8AC3E}">
        <p14:creationId xmlns:p14="http://schemas.microsoft.com/office/powerpoint/2010/main" val="2654916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FCAFAE-00BB-44C1-8AE6-7D50D8C07F1F}" type="slidenum">
              <a:rPr lang="zh-CN" altLang="en-US" smtClean="0"/>
              <a:pPr/>
              <a:t>29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FCAFAE-00BB-44C1-8AE6-7D50D8C07F1F}" type="slidenum">
              <a:rPr lang="zh-CN" altLang="en-US" smtClean="0"/>
              <a:pPr/>
              <a:t>30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1"/>
            <a:ext cx="5384800"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9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9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90204" pitchFamily="34" charset="0"/>
                <a:ea typeface="宋体" panose="02010600030101010101" pitchFamily="2" charset="-122"/>
                <a:cs typeface="+mn-cs"/>
              </a:rPr>
              <a:pPr lvl="0" eaLnBrk="1" fontAlgn="base" hangingPunct="1">
                <a:buNone/>
              </a:pPr>
              <a:t>‹#›</a:t>
            </a:fld>
            <a:endParaRPr lang="zh-CN" altLang="en-US" strike="noStrike" noProof="1">
              <a:latin typeface="Arial" panose="020B0604020202090204" pitchFamily="34"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2575D-8A1E-42D2-98DE-95D0125EE575}" type="datetimeFigureOut">
              <a:rPr lang="zh-CN" altLang="en-US" smtClean="0"/>
              <a:pPr/>
              <a:t>2021-8-26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C9F13A-FEFD-453E-B4C7-1DC5AB64D70D}"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105号-简雅黑" panose="00000500000000000000" pitchFamily="2" charset="-122"/>
                <a:ea typeface="字魂105号-简雅黑" panose="00000500000000000000" pitchFamily="2" charset="-122"/>
              </a:defRPr>
            </a:lvl1pPr>
          </a:lstStyle>
          <a:p>
            <a:fld id="{C9A2575D-8A1E-42D2-98DE-95D0125EE575}" type="datetimeFigureOut">
              <a:rPr lang="zh-CN" altLang="en-US" smtClean="0"/>
              <a:pPr/>
              <a:t>2021-8-26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105号-简雅黑" panose="00000500000000000000" pitchFamily="2" charset="-122"/>
                <a:ea typeface="字魂105号-简雅黑"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105号-简雅黑" panose="00000500000000000000" pitchFamily="2" charset="-122"/>
                <a:ea typeface="字魂105号-简雅黑" panose="00000500000000000000" pitchFamily="2" charset="-122"/>
              </a:defRPr>
            </a:lvl1pPr>
          </a:lstStyle>
          <a:p>
            <a:fld id="{03C9F13A-FEFD-453E-B4C7-1DC5AB64D70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字魂105号-简雅黑" panose="00000500000000000000" pitchFamily="2" charset="-122"/>
          <a:ea typeface="字魂105号-简雅黑"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105号-简雅黑" panose="00000500000000000000" pitchFamily="2" charset="-122"/>
          <a:ea typeface="字魂105号-简雅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105号-简雅黑" panose="00000500000000000000" pitchFamily="2" charset="-122"/>
          <a:ea typeface="字魂105号-简雅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105号-简雅黑" panose="00000500000000000000" pitchFamily="2" charset="-122"/>
          <a:ea typeface="字魂105号-简雅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105号-简雅黑" panose="00000500000000000000" pitchFamily="2" charset="-122"/>
          <a:ea typeface="字魂105号-简雅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105号-简雅黑" panose="00000500000000000000" pitchFamily="2" charset="-122"/>
          <a:ea typeface="字魂105号-简雅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3.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4.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22.xml"/><Relationship Id="rId7"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10" Type="http://schemas.openxmlformats.org/officeDocument/2006/relationships/image" Target="../media/image19.emf"/><Relationship Id="rId4" Type="http://schemas.openxmlformats.org/officeDocument/2006/relationships/tags" Target="../tags/tag23.xml"/><Relationship Id="rId9" Type="http://schemas.openxmlformats.org/officeDocument/2006/relationships/image" Target="../media/image18.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27.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32.sv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svg"/><Relationship Id="rId2" Type="http://schemas.openxmlformats.org/officeDocument/2006/relationships/slideLayout" Target="../slideLayouts/slideLayout12.xml"/><Relationship Id="rId1" Type="http://schemas.openxmlformats.org/officeDocument/2006/relationships/tags" Target="../tags/tag2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image" Target="../media/image11.emf"/><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image" Target="../media/image10.emf"/><Relationship Id="rId2" Type="http://schemas.openxmlformats.org/officeDocument/2006/relationships/tags" Target="../tags/tag30.xml"/><Relationship Id="rId16" Type="http://schemas.openxmlformats.org/officeDocument/2006/relationships/image" Target="../media/image24.emf"/><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image" Target="../media/image9.emf"/><Relationship Id="rId5" Type="http://schemas.openxmlformats.org/officeDocument/2006/relationships/tags" Target="../tags/tag33.xml"/><Relationship Id="rId15" Type="http://schemas.openxmlformats.org/officeDocument/2006/relationships/image" Target="../media/image13.emf"/><Relationship Id="rId10" Type="http://schemas.openxmlformats.org/officeDocument/2006/relationships/image" Target="../media/image8.emf"/><Relationship Id="rId4" Type="http://schemas.openxmlformats.org/officeDocument/2006/relationships/tags" Target="../tags/tag32.xml"/><Relationship Id="rId9" Type="http://schemas.openxmlformats.org/officeDocument/2006/relationships/slideLayout" Target="../slideLayouts/slideLayout7.xml"/><Relationship Id="rId14" Type="http://schemas.openxmlformats.org/officeDocument/2006/relationships/image" Target="../media/image12.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image" Target="../media/image11.emf"/><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image" Target="../media/image10.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image" Target="../media/image9.emf"/><Relationship Id="rId5" Type="http://schemas.openxmlformats.org/officeDocument/2006/relationships/tags" Target="../tags/tag8.xml"/><Relationship Id="rId15" Type="http://schemas.openxmlformats.org/officeDocument/2006/relationships/image" Target="../media/image13.emf"/><Relationship Id="rId10" Type="http://schemas.openxmlformats.org/officeDocument/2006/relationships/image" Target="../media/image8.emf"/><Relationship Id="rId4" Type="http://schemas.openxmlformats.org/officeDocument/2006/relationships/tags" Target="../tags/tag7.xml"/><Relationship Id="rId9" Type="http://schemas.openxmlformats.org/officeDocument/2006/relationships/slideLayout" Target="../slideLayouts/slideLayout7.xml"/><Relationship Id="rId14" Type="http://schemas.openxmlformats.org/officeDocument/2006/relationships/image" Target="../media/image12.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flipH="1">
            <a:off x="4070459" y="-1959447"/>
            <a:ext cx="4286976" cy="10472093"/>
          </a:xfrm>
          <a:prstGeom prst="rect">
            <a:avLst/>
          </a:prstGeom>
        </p:spPr>
      </p:pic>
      <p:pic>
        <p:nvPicPr>
          <p:cNvPr id="40" name="图片 39"/>
          <p:cNvPicPr>
            <a:picLocks noChangeAspect="1"/>
          </p:cNvPicPr>
          <p:nvPr/>
        </p:nvPicPr>
        <p:blipFill>
          <a:blip r:embed="rId5" cstate="print">
            <a:extLst>
              <a:ext uri="{28A0092B-C50C-407E-A947-70E740481C1C}">
                <a14:useLocalDpi xmlns:a14="http://schemas.microsoft.com/office/drawing/2010/main" val="0"/>
              </a:ext>
            </a:extLst>
          </a:blip>
          <a:srcRect l="18560" t="86667" r="65185" b="3855"/>
          <a:stretch>
            <a:fillRect/>
          </a:stretch>
        </p:blipFill>
        <p:spPr>
          <a:xfrm rot="16200000">
            <a:off x="10161407" y="4011791"/>
            <a:ext cx="771889" cy="2349504"/>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02206" y="3276599"/>
            <a:ext cx="3860800" cy="3860800"/>
          </a:xfrm>
          <a:prstGeom prst="rect">
            <a:avLst/>
          </a:prstGeom>
        </p:spPr>
      </p:pic>
      <p:grpSp>
        <p:nvGrpSpPr>
          <p:cNvPr id="2" name="组合 1"/>
          <p:cNvGrpSpPr/>
          <p:nvPr/>
        </p:nvGrpSpPr>
        <p:grpSpPr>
          <a:xfrm>
            <a:off x="4765675" y="4162425"/>
            <a:ext cx="2896870" cy="795020"/>
            <a:chOff x="7527" y="6878"/>
            <a:chExt cx="4562" cy="1252"/>
          </a:xfrm>
        </p:grpSpPr>
        <p:grpSp>
          <p:nvGrpSpPr>
            <p:cNvPr id="9" name="组合 8"/>
            <p:cNvGrpSpPr/>
            <p:nvPr>
              <p:custDataLst>
                <p:tags r:id="rId1"/>
              </p:custDataLst>
            </p:nvPr>
          </p:nvGrpSpPr>
          <p:grpSpPr>
            <a:xfrm>
              <a:off x="7527" y="6878"/>
              <a:ext cx="4563" cy="1253"/>
              <a:chOff x="3427770" y="1399334"/>
              <a:chExt cx="2568987" cy="568423"/>
            </a:xfrm>
            <a:solidFill>
              <a:srgbClr val="C00000"/>
            </a:solidFill>
          </p:grpSpPr>
          <p:sp>
            <p:nvSpPr>
              <p:cNvPr id="11"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TextBox 7"/>
            <p:cNvSpPr txBox="1"/>
            <p:nvPr/>
          </p:nvSpPr>
          <p:spPr>
            <a:xfrm>
              <a:off x="8085" y="6948"/>
              <a:ext cx="3421" cy="1113"/>
            </a:xfrm>
            <a:prstGeom prst="rect">
              <a:avLst/>
            </a:prstGeom>
            <a:noFill/>
          </p:spPr>
          <p:txBody>
            <a:bodyPr wrap="square" rtlCol="0">
              <a:spAutoFit/>
            </a:bodyPr>
            <a:lstStyle/>
            <a:p>
              <a:pPr algn="ctr"/>
              <a:r>
                <a:rPr lang="zh-CN" altLang="en-US" sz="4000" b="1">
                  <a:solidFill>
                    <a:schemeClr val="bg1"/>
                  </a:solidFill>
                  <a:latin typeface="字魂73号-江南手书" panose="00000500000000000000" pitchFamily="2" charset="-122"/>
                  <a:ea typeface="字魂73号-江南手书" panose="00000500000000000000" pitchFamily="2" charset="-122"/>
                </a:rPr>
                <a:t>《庄子》</a:t>
              </a:r>
            </a:p>
          </p:txBody>
        </p:sp>
      </p:grpSp>
      <p:sp>
        <p:nvSpPr>
          <p:cNvPr id="8" name="标题 1"/>
          <p:cNvSpPr txBox="1">
            <a:spLocks noChangeArrowheads="1"/>
          </p:cNvSpPr>
          <p:nvPr/>
        </p:nvSpPr>
        <p:spPr bwMode="auto">
          <a:xfrm>
            <a:off x="1171575" y="1790065"/>
            <a:ext cx="10083800" cy="1633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a:scene3d>
              <a:camera prst="orthographicFront"/>
              <a:lightRig rig="threePt" dir="t"/>
            </a:scene3d>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3800" b="1">
                <a:ln w="10160">
                  <a:solidFill>
                    <a:sysClr val="windowText" lastClr="000000"/>
                  </a:solidFill>
                  <a:prstDash val="solid"/>
                </a:ln>
                <a:solidFill>
                  <a:schemeClr val="accent4">
                    <a:lumMod val="50000"/>
                  </a:schemeClr>
                </a:solidFill>
                <a:effectLst>
                  <a:outerShdw blurRad="38100" dist="22860" dir="5400000" algn="tl" rotWithShape="0">
                    <a:srgbClr val="000000">
                      <a:alpha val="30000"/>
                    </a:srgbClr>
                  </a:outerShdw>
                </a:effectLst>
                <a:latin typeface="华文新魏" panose="02010800040101010101" charset="-122"/>
                <a:ea typeface="华文新魏" panose="02010800040101010101" charset="-122"/>
              </a:rPr>
              <a:t>五石之瓠</a:t>
            </a:r>
          </a:p>
        </p:txBody>
      </p:sp>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773718">
            <a:off x="8197135" y="4074330"/>
            <a:ext cx="2944413" cy="2944413"/>
          </a:xfrm>
          <a:prstGeom prst="rect">
            <a:avLst/>
          </a:prstGeom>
        </p:spPr>
      </p:pic>
      <p:sp>
        <p:nvSpPr>
          <p:cNvPr id="13" name="矩形 12"/>
          <p:cNvSpPr/>
          <p:nvPr/>
        </p:nvSpPr>
        <p:spPr>
          <a:xfrm>
            <a:off x="3615519" y="0"/>
            <a:ext cx="5113361" cy="2246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Font typeface="Arial" pitchFamily="34" charset="0"/>
              <a:buNone/>
            </a:pPr>
            <a:r>
              <a:rPr lang="zh-CN" altLang="en-US" sz="2800" b="1" dirty="0" smtClean="0">
                <a:solidFill>
                  <a:srgbClr val="008651"/>
                </a:solidFill>
                <a:latin typeface="微软雅黑" pitchFamily="34" charset="-122"/>
                <a:ea typeface="微软雅黑" pitchFamily="34" charset="-122"/>
                <a:sym typeface="微软雅黑" pitchFamily="34" charset="-122"/>
              </a:rPr>
              <a:t>语文部编版 </a:t>
            </a:r>
            <a:endParaRPr lang="en-US" altLang="zh-CN" sz="2800" b="1" dirty="0" smtClean="0">
              <a:solidFill>
                <a:srgbClr val="008651"/>
              </a:solidFill>
              <a:latin typeface="微软雅黑" pitchFamily="34" charset="-122"/>
              <a:ea typeface="微软雅黑" pitchFamily="34" charset="-122"/>
              <a:sym typeface="微软雅黑" pitchFamily="34" charset="-122"/>
            </a:endParaRPr>
          </a:p>
          <a:p>
            <a:pPr algn="ctr">
              <a:buFont typeface="Arial" pitchFamily="34" charset="0"/>
              <a:buNone/>
            </a:pPr>
            <a:r>
              <a:rPr lang="zh-CN" altLang="en-US" sz="2800" b="1" dirty="0" smtClean="0">
                <a:solidFill>
                  <a:srgbClr val="008651"/>
                </a:solidFill>
                <a:latin typeface="微软雅黑" pitchFamily="34" charset="-122"/>
                <a:ea typeface="微软雅黑" pitchFamily="34" charset="-122"/>
                <a:sym typeface="微软雅黑" pitchFamily="34" charset="-122"/>
              </a:rPr>
              <a:t>     </a:t>
            </a:r>
            <a:endParaRPr lang="en-US" altLang="zh-CN" sz="2800" b="1" dirty="0" smtClean="0">
              <a:solidFill>
                <a:srgbClr val="008651"/>
              </a:solidFill>
              <a:latin typeface="微软雅黑" pitchFamily="34" charset="-122"/>
              <a:ea typeface="微软雅黑" pitchFamily="34" charset="-122"/>
              <a:sym typeface="微软雅黑" pitchFamily="34" charset="-122"/>
            </a:endParaRPr>
          </a:p>
          <a:p>
            <a:pPr algn="ctr">
              <a:buFont typeface="Arial" pitchFamily="34" charset="0"/>
              <a:buNone/>
            </a:pPr>
            <a:r>
              <a:rPr lang="zh-CN" altLang="en-US" sz="2800" b="1" dirty="0" smtClean="0">
                <a:solidFill>
                  <a:srgbClr val="008651"/>
                </a:solidFill>
                <a:latin typeface="微软雅黑" pitchFamily="34" charset="-122"/>
                <a:ea typeface="微软雅黑" pitchFamily="34" charset="-122"/>
                <a:sym typeface="微软雅黑" pitchFamily="34" charset="-122"/>
              </a:rPr>
              <a:t>  高二选择性必修上</a:t>
            </a:r>
            <a:endParaRPr lang="en-US" altLang="zh-CN" sz="2800" b="1" dirty="0" smtClean="0">
              <a:solidFill>
                <a:srgbClr val="008651"/>
              </a:solidFill>
              <a:latin typeface="微软雅黑" pitchFamily="34" charset="-122"/>
              <a:ea typeface="微软雅黑" pitchFamily="34" charset="-122"/>
              <a:sym typeface="微软雅黑" pitchFamily="34" charset="-122"/>
            </a:endParaRPr>
          </a:p>
          <a:p>
            <a:pPr algn="ctr">
              <a:buFont typeface="Arial" pitchFamily="34" charset="0"/>
              <a:buNone/>
            </a:pPr>
            <a:endParaRPr lang="en-US" altLang="zh-CN" sz="2800" b="1" dirty="0" smtClean="0">
              <a:solidFill>
                <a:srgbClr val="008651"/>
              </a:solidFill>
              <a:latin typeface="微软雅黑" pitchFamily="34" charset="-122"/>
              <a:ea typeface="微软雅黑" pitchFamily="34" charset="-122"/>
              <a:sym typeface="微软雅黑" pitchFamily="34" charset="-122"/>
            </a:endParaRPr>
          </a:p>
          <a:p>
            <a:pPr algn="ctr">
              <a:buFont typeface="Arial" pitchFamily="34" charset="0"/>
              <a:buNone/>
            </a:pPr>
            <a:r>
              <a:rPr lang="zh-CN" altLang="en-US" sz="2800" b="1" dirty="0" smtClean="0">
                <a:solidFill>
                  <a:srgbClr val="008651"/>
                </a:solidFill>
                <a:latin typeface="微软雅黑" pitchFamily="34" charset="-122"/>
                <a:ea typeface="微软雅黑" pitchFamily="34" charset="-122"/>
                <a:sym typeface="微软雅黑" pitchFamily="34" charset="-122"/>
              </a:rPr>
              <a:t>   </a:t>
            </a:r>
            <a:endParaRPr lang="en-US" altLang="zh-CN" sz="2800" b="1" dirty="0">
              <a:solidFill>
                <a:srgbClr val="008651"/>
              </a:solidFill>
              <a:latin typeface="微软雅黑" pitchFamily="34" charset="-122"/>
              <a:ea typeface="微软雅黑" pitchFamily="34" charset="-122"/>
              <a:sym typeface="微软雅黑"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14985" y="863600"/>
            <a:ext cx="10515600" cy="4351338"/>
          </a:xfrm>
        </p:spPr>
        <p:txBody>
          <a:bodyPr>
            <a:noAutofit/>
          </a:bodyPr>
          <a:lstStyle/>
          <a:p>
            <a:pPr marL="0" indent="0">
              <a:buNone/>
            </a:pPr>
            <a:r>
              <a:rPr lang="zh-CN" altLang="en-US" sz="3200"/>
              <a:t>(三)“言意”之辩</a:t>
            </a:r>
          </a:p>
          <a:p>
            <a:pPr marL="0" indent="0">
              <a:buNone/>
            </a:pPr>
            <a:r>
              <a:rPr lang="zh-CN" altLang="en-US" sz="3200"/>
              <a:t>《庄子》中多次谈到“言”和“意”的关系，《天道》篇云：“语之所贵者意也，意有所随；意之所随者，不可以言传也。”《秋水》篇云：“可以言论者，物之粗也；可以意致者，物之精也。”在《外物》篇，作者更明确地提出了“言者所以在意，得意而妄言”的命题。这些说法，上承《周易》，下启汉魏的“言意之辨”，虽属哲学命题，但对于文学来说，同样极有意义。“言”和“意”的关系，反映了文学创作中内容和形式的关系。</a:t>
            </a:r>
            <a:r>
              <a:rPr lang="zh-CN" altLang="en-US" sz="3200">
                <a:solidFill>
                  <a:srgbClr val="C00000"/>
                </a:solidFill>
              </a:rPr>
              <a:t>在庄子看来。无疑应以意为主，以言为辅，言只是达意的工具，得意可以妄言，且言有尽，而意无尽。</a:t>
            </a:r>
            <a:r>
              <a:rPr lang="zh-CN" altLang="en-US" sz="3200">
                <a:solidFill>
                  <a:schemeClr val="tx1"/>
                </a:solidFill>
              </a:rPr>
              <a:t>“只可意会，不可言传”等许多说法和术语，都是从这儿滋生出来的。</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70255" y="726440"/>
            <a:ext cx="10515600" cy="4351338"/>
          </a:xfrm>
        </p:spPr>
        <p:txBody>
          <a:bodyPr>
            <a:noAutofit/>
          </a:bodyPr>
          <a:lstStyle/>
          <a:p>
            <a:pPr marL="0" indent="0">
              <a:buNone/>
            </a:pPr>
            <a:r>
              <a:rPr lang="zh-CN" altLang="en-US" sz="3200"/>
              <a:t>（四)遗形取神</a:t>
            </a:r>
          </a:p>
          <a:p>
            <a:pPr marL="0" indent="0">
              <a:buNone/>
            </a:pPr>
            <a:r>
              <a:rPr lang="zh-CN" altLang="en-US" sz="3200"/>
              <a:t>与“言意”之辩相联系，庄子还讨论了形、神问题。庄子认为，人只要与道通为一，便是美的，不论其形体的美与丑。</a:t>
            </a:r>
            <a:r>
              <a:rPr lang="zh-CN" altLang="en-US" sz="3200">
                <a:solidFill>
                  <a:srgbClr val="C00000"/>
                </a:solidFill>
              </a:rPr>
              <a:t>庄子特重人的精神而轻视形体，善于“化腐臭为神奇”，把丑纳入审美对象，</a:t>
            </a:r>
            <a:r>
              <a:rPr lang="zh-CN" altLang="en-US" sz="3200"/>
              <a:t>这是很有意义的。它打破了传统的思想原则，改变了人们的审美观念，开辟出一个前所未有的新奇怪异的审美世界。</a:t>
            </a:r>
          </a:p>
          <a:p>
            <a:pPr marL="0" indent="0">
              <a:buNone/>
            </a:pPr>
            <a:r>
              <a:rPr lang="zh-CN" altLang="en-US" sz="3200"/>
              <a:t>绘画上的“以形写神”、“气韵生动”。雕塑上的“秀骨清相”、“婉雅俊逸”和诗文创作上的“神韵”说，都和庄子的重神、神似之旨相通或相承。</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74621" y="-2666892"/>
            <a:ext cx="6857999" cy="12192002"/>
          </a:xfrm>
          <a:prstGeom prst="rect">
            <a:avLst/>
          </a:prstGeom>
        </p:spPr>
      </p:pic>
      <p:grpSp>
        <p:nvGrpSpPr>
          <p:cNvPr id="11" name="组合 10"/>
          <p:cNvGrpSpPr/>
          <p:nvPr>
            <p:custDataLst>
              <p:tags r:id="rId1"/>
            </p:custDataLst>
          </p:nvPr>
        </p:nvGrpSpPr>
        <p:grpSpPr>
          <a:xfrm>
            <a:off x="4287943" y="297532"/>
            <a:ext cx="3870634" cy="856430"/>
            <a:chOff x="3427770" y="1399334"/>
            <a:chExt cx="2568987" cy="568423"/>
          </a:xfrm>
          <a:solidFill>
            <a:srgbClr val="C00000"/>
          </a:solidFill>
        </p:grpSpPr>
        <p:sp>
          <p:nvSpPr>
            <p:cNvPr id="12"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740910" y="334645"/>
            <a:ext cx="3013710" cy="708025"/>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作品简介</a:t>
            </a:r>
          </a:p>
        </p:txBody>
      </p:sp>
      <p:grpSp>
        <p:nvGrpSpPr>
          <p:cNvPr id="16" name="组合 15"/>
          <p:cNvGrpSpPr/>
          <p:nvPr/>
        </p:nvGrpSpPr>
        <p:grpSpPr>
          <a:xfrm>
            <a:off x="406400" y="1441119"/>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3415030" y="2745105"/>
            <a:ext cx="7764780" cy="4008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en-US" altLang="zh-CN" sz="2800" b="1">
                <a:latin typeface="宋体" panose="02010600030101010101" pitchFamily="2" charset="-122"/>
                <a:cs typeface="宋体" panose="02010600030101010101" pitchFamily="2" charset="-122"/>
              </a:rPr>
              <a:t>    </a:t>
            </a:r>
            <a:r>
              <a:rPr lang="en-US" altLang="zh-CN" sz="2400">
                <a:latin typeface="微软雅黑" panose="020B0503020204020204" charset="-122"/>
                <a:ea typeface="微软雅黑" panose="020B0503020204020204" charset="-122"/>
                <a:cs typeface="楷体" panose="02010609060101010101" charset="-122"/>
                <a:sym typeface="+mn-ea"/>
              </a:rPr>
              <a:t>《</a:t>
            </a:r>
            <a:r>
              <a:rPr lang="zh-CN" altLang="en-US" sz="2400">
                <a:latin typeface="微软雅黑" panose="020B0503020204020204" charset="-122"/>
                <a:ea typeface="微软雅黑" panose="020B0503020204020204" charset="-122"/>
                <a:cs typeface="楷体" panose="02010609060101010101" charset="-122"/>
                <a:sym typeface="+mn-ea"/>
              </a:rPr>
              <a:t>庄子</a:t>
            </a:r>
            <a:r>
              <a:rPr lang="en-US" altLang="zh-CN" sz="2400">
                <a:latin typeface="微软雅黑" panose="020B0503020204020204" charset="-122"/>
                <a:ea typeface="微软雅黑" panose="020B0503020204020204" charset="-122"/>
                <a:cs typeface="楷体" panose="02010609060101010101" charset="-122"/>
                <a:sym typeface="+mn-ea"/>
              </a:rPr>
              <a:t>》</a:t>
            </a:r>
            <a:r>
              <a:rPr lang="zh-CN" altLang="en-US" sz="2400">
                <a:latin typeface="微软雅黑" panose="020B0503020204020204" charset="-122"/>
                <a:ea typeface="微软雅黑" panose="020B0503020204020204" charset="-122"/>
                <a:cs typeface="楷体" panose="02010609060101010101" charset="-122"/>
                <a:sym typeface="+mn-ea"/>
              </a:rPr>
              <a:t>又名</a:t>
            </a:r>
            <a:r>
              <a:rPr lang="en-US" altLang="zh-CN" sz="2400">
                <a:solidFill>
                  <a:srgbClr val="C00000"/>
                </a:solidFill>
                <a:latin typeface="微软雅黑" panose="020B0503020204020204" charset="-122"/>
                <a:ea typeface="微软雅黑" panose="020B0503020204020204" charset="-122"/>
                <a:cs typeface="楷体" panose="02010609060101010101" charset="-122"/>
                <a:sym typeface="+mn-ea"/>
              </a:rPr>
              <a:t>《</a:t>
            </a:r>
            <a:r>
              <a:rPr lang="zh-CN" altLang="en-US" sz="2400">
                <a:solidFill>
                  <a:srgbClr val="C00000"/>
                </a:solidFill>
                <a:latin typeface="微软雅黑" panose="020B0503020204020204" charset="-122"/>
                <a:ea typeface="微软雅黑" panose="020B0503020204020204" charset="-122"/>
                <a:cs typeface="楷体" panose="02010609060101010101" charset="-122"/>
                <a:sym typeface="+mn-ea"/>
              </a:rPr>
              <a:t>南华经</a:t>
            </a:r>
            <a:r>
              <a:rPr lang="en-US" altLang="zh-CN" sz="2400">
                <a:solidFill>
                  <a:srgbClr val="C00000"/>
                </a:solidFill>
                <a:latin typeface="微软雅黑" panose="020B0503020204020204" charset="-122"/>
                <a:ea typeface="微软雅黑" panose="020B0503020204020204" charset="-122"/>
                <a:cs typeface="楷体" panose="02010609060101010101" charset="-122"/>
                <a:sym typeface="+mn-ea"/>
              </a:rPr>
              <a:t>》</a:t>
            </a:r>
            <a:r>
              <a:rPr lang="zh-CN" altLang="en-US" sz="2400">
                <a:latin typeface="微软雅黑" panose="020B0503020204020204" charset="-122"/>
                <a:ea typeface="微软雅黑" panose="020B0503020204020204" charset="-122"/>
                <a:cs typeface="楷体" panose="02010609060101010101" charset="-122"/>
                <a:sym typeface="+mn-ea"/>
              </a:rPr>
              <a:t>，是战国中期庄子及其后学所著道家经文。到了汉代以后，尊庄子为南华真人，因此</a:t>
            </a:r>
            <a:r>
              <a:rPr lang="en-US" altLang="zh-CN" sz="2400">
                <a:latin typeface="微软雅黑" panose="020B0503020204020204" charset="-122"/>
                <a:ea typeface="微软雅黑" panose="020B0503020204020204" charset="-122"/>
                <a:cs typeface="楷体" panose="02010609060101010101" charset="-122"/>
                <a:sym typeface="+mn-ea"/>
              </a:rPr>
              <a:t>《</a:t>
            </a:r>
            <a:r>
              <a:rPr lang="zh-CN" altLang="en-US" sz="2400">
                <a:latin typeface="微软雅黑" panose="020B0503020204020204" charset="-122"/>
                <a:ea typeface="微软雅黑" panose="020B0503020204020204" charset="-122"/>
                <a:cs typeface="楷体" panose="02010609060101010101" charset="-122"/>
                <a:sym typeface="+mn-ea"/>
              </a:rPr>
              <a:t>庄子</a:t>
            </a:r>
            <a:r>
              <a:rPr lang="en-US" altLang="zh-CN" sz="2400">
                <a:latin typeface="微软雅黑" panose="020B0503020204020204" charset="-122"/>
                <a:ea typeface="微软雅黑" panose="020B0503020204020204" charset="-122"/>
                <a:cs typeface="楷体" panose="02010609060101010101" charset="-122"/>
                <a:sym typeface="+mn-ea"/>
              </a:rPr>
              <a:t>》</a:t>
            </a:r>
            <a:r>
              <a:rPr lang="zh-CN" altLang="en-US" sz="2400">
                <a:latin typeface="微软雅黑" panose="020B0503020204020204" charset="-122"/>
                <a:ea typeface="微软雅黑" panose="020B0503020204020204" charset="-122"/>
                <a:cs typeface="楷体" panose="02010609060101010101" charset="-122"/>
                <a:sym typeface="+mn-ea"/>
              </a:rPr>
              <a:t>亦称</a:t>
            </a:r>
            <a:r>
              <a:rPr lang="en-US" altLang="zh-CN" sz="2400">
                <a:latin typeface="微软雅黑" panose="020B0503020204020204" charset="-122"/>
                <a:ea typeface="微软雅黑" panose="020B0503020204020204" charset="-122"/>
                <a:cs typeface="楷体" panose="02010609060101010101" charset="-122"/>
                <a:sym typeface="+mn-ea"/>
              </a:rPr>
              <a:t>《</a:t>
            </a:r>
            <a:r>
              <a:rPr lang="zh-CN" altLang="en-US" sz="2400">
                <a:latin typeface="微软雅黑" panose="020B0503020204020204" charset="-122"/>
                <a:ea typeface="微软雅黑" panose="020B0503020204020204" charset="-122"/>
                <a:cs typeface="楷体" panose="02010609060101010101" charset="-122"/>
                <a:sym typeface="+mn-ea"/>
              </a:rPr>
              <a:t>南华经</a:t>
            </a:r>
            <a:r>
              <a:rPr lang="en-US" altLang="zh-CN" sz="2400">
                <a:latin typeface="微软雅黑" panose="020B0503020204020204" charset="-122"/>
                <a:ea typeface="微软雅黑" panose="020B0503020204020204" charset="-122"/>
                <a:cs typeface="楷体" panose="02010609060101010101" charset="-122"/>
                <a:sym typeface="+mn-ea"/>
              </a:rPr>
              <a:t>》</a:t>
            </a:r>
            <a:r>
              <a:rPr lang="zh-CN" altLang="en-US" sz="2400">
                <a:latin typeface="微软雅黑" panose="020B0503020204020204" charset="-122"/>
                <a:ea typeface="微软雅黑" panose="020B0503020204020204" charset="-122"/>
                <a:cs typeface="楷体" panose="02010609060101010101" charset="-122"/>
                <a:sym typeface="+mn-ea"/>
              </a:rPr>
              <a:t>。</a:t>
            </a:r>
            <a:r>
              <a:rPr lang="zh-CN" altLang="en-US" sz="2400">
                <a:solidFill>
                  <a:srgbClr val="C00000"/>
                </a:solidFill>
                <a:latin typeface="微软雅黑" panose="020B0503020204020204" charset="-122"/>
                <a:ea typeface="微软雅黑" panose="020B0503020204020204" charset="-122"/>
                <a:cs typeface="楷体" panose="02010609060101010101" charset="-122"/>
                <a:sym typeface="+mn-ea"/>
              </a:rPr>
              <a:t>其书与</a:t>
            </a:r>
            <a:r>
              <a:rPr lang="en-US" altLang="zh-CN" sz="2400">
                <a:solidFill>
                  <a:srgbClr val="C00000"/>
                </a:solidFill>
                <a:latin typeface="微软雅黑" panose="020B0503020204020204" charset="-122"/>
                <a:ea typeface="微软雅黑" panose="020B0503020204020204" charset="-122"/>
                <a:cs typeface="楷体" panose="02010609060101010101" charset="-122"/>
                <a:sym typeface="+mn-ea"/>
              </a:rPr>
              <a:t>《</a:t>
            </a:r>
            <a:r>
              <a:rPr lang="zh-CN" altLang="en-US" sz="2400">
                <a:solidFill>
                  <a:srgbClr val="C00000"/>
                </a:solidFill>
                <a:latin typeface="微软雅黑" panose="020B0503020204020204" charset="-122"/>
                <a:ea typeface="微软雅黑" panose="020B0503020204020204" charset="-122"/>
                <a:cs typeface="楷体" panose="02010609060101010101" charset="-122"/>
                <a:sym typeface="+mn-ea"/>
              </a:rPr>
              <a:t>老子</a:t>
            </a:r>
            <a:r>
              <a:rPr lang="en-US" altLang="zh-CN" sz="2400">
                <a:solidFill>
                  <a:srgbClr val="C00000"/>
                </a:solidFill>
                <a:latin typeface="微软雅黑" panose="020B0503020204020204" charset="-122"/>
                <a:ea typeface="微软雅黑" panose="020B0503020204020204" charset="-122"/>
                <a:cs typeface="楷体" panose="02010609060101010101" charset="-122"/>
                <a:sym typeface="+mn-ea"/>
              </a:rPr>
              <a:t>》《</a:t>
            </a:r>
            <a:r>
              <a:rPr lang="zh-CN" altLang="en-US" sz="2400">
                <a:solidFill>
                  <a:srgbClr val="C00000"/>
                </a:solidFill>
                <a:latin typeface="微软雅黑" panose="020B0503020204020204" charset="-122"/>
                <a:ea typeface="微软雅黑" panose="020B0503020204020204" charset="-122"/>
                <a:cs typeface="楷体" panose="02010609060101010101" charset="-122"/>
                <a:sym typeface="+mn-ea"/>
              </a:rPr>
              <a:t>周易</a:t>
            </a:r>
            <a:r>
              <a:rPr lang="en-US" altLang="zh-CN" sz="2400">
                <a:solidFill>
                  <a:srgbClr val="C00000"/>
                </a:solidFill>
                <a:latin typeface="微软雅黑" panose="020B0503020204020204" charset="-122"/>
                <a:ea typeface="微软雅黑" panose="020B0503020204020204" charset="-122"/>
                <a:cs typeface="楷体" panose="02010609060101010101" charset="-122"/>
                <a:sym typeface="+mn-ea"/>
              </a:rPr>
              <a:t>》</a:t>
            </a:r>
            <a:r>
              <a:rPr lang="zh-CN" altLang="en-US" sz="2400">
                <a:solidFill>
                  <a:srgbClr val="C00000"/>
                </a:solidFill>
                <a:latin typeface="微软雅黑" panose="020B0503020204020204" charset="-122"/>
                <a:ea typeface="微软雅黑" panose="020B0503020204020204" charset="-122"/>
                <a:cs typeface="楷体" panose="02010609060101010101" charset="-122"/>
                <a:sym typeface="+mn-ea"/>
              </a:rPr>
              <a:t>合称“三玄”</a:t>
            </a:r>
            <a:r>
              <a:rPr lang="zh-CN" altLang="en-US" sz="2400">
                <a:latin typeface="微软雅黑" panose="020B0503020204020204" charset="-122"/>
                <a:ea typeface="微软雅黑" panose="020B0503020204020204" charset="-122"/>
                <a:cs typeface="楷体" panose="02010609060101010101" charset="-122"/>
                <a:sym typeface="+mn-ea"/>
              </a:rPr>
              <a:t>。</a:t>
            </a:r>
            <a:r>
              <a:rPr lang="en-US" altLang="zh-CN" sz="2400">
                <a:latin typeface="微软雅黑" panose="020B0503020204020204" charset="-122"/>
                <a:ea typeface="微软雅黑" panose="020B0503020204020204" charset="-122"/>
                <a:cs typeface="楷体" panose="02010609060101010101" charset="-122"/>
                <a:sym typeface="+mn-ea"/>
              </a:rPr>
              <a:t>《</a:t>
            </a:r>
            <a:r>
              <a:rPr lang="zh-CN" altLang="en-US" sz="2400">
                <a:latin typeface="微软雅黑" panose="020B0503020204020204" charset="-122"/>
                <a:ea typeface="微软雅黑" panose="020B0503020204020204" charset="-122"/>
                <a:cs typeface="楷体" panose="02010609060101010101" charset="-122"/>
                <a:sym typeface="+mn-ea"/>
              </a:rPr>
              <a:t>庄子</a:t>
            </a:r>
            <a:r>
              <a:rPr lang="en-US" altLang="zh-CN" sz="2400">
                <a:latin typeface="微软雅黑" panose="020B0503020204020204" charset="-122"/>
                <a:ea typeface="微软雅黑" panose="020B0503020204020204" charset="-122"/>
                <a:cs typeface="楷体" panose="02010609060101010101" charset="-122"/>
                <a:sym typeface="+mn-ea"/>
              </a:rPr>
              <a:t>》</a:t>
            </a:r>
            <a:r>
              <a:rPr lang="zh-CN" altLang="en-US" sz="2400">
                <a:latin typeface="微软雅黑" panose="020B0503020204020204" charset="-122"/>
                <a:ea typeface="微软雅黑" panose="020B0503020204020204" charset="-122"/>
                <a:cs typeface="楷体" panose="02010609060101010101" charset="-122"/>
                <a:sym typeface="+mn-ea"/>
              </a:rPr>
              <a:t>一书主要反映了庄子的批判哲学、艺术、美学、审美观等。其内容丰富，博大精深，涉及</a:t>
            </a:r>
            <a:r>
              <a:rPr lang="zh-CN" altLang="en-US" sz="2400">
                <a:solidFill>
                  <a:srgbClr val="C00000"/>
                </a:solidFill>
                <a:latin typeface="微软雅黑" panose="020B0503020204020204" charset="-122"/>
                <a:ea typeface="微软雅黑" panose="020B0503020204020204" charset="-122"/>
                <a:cs typeface="楷体" panose="02010609060101010101" charset="-122"/>
                <a:sym typeface="+mn-ea"/>
              </a:rPr>
              <a:t>哲学、人生、政治、社会、艺术、宇宙生成论</a:t>
            </a:r>
            <a:r>
              <a:rPr lang="zh-CN" altLang="en-US" sz="2400">
                <a:latin typeface="微软雅黑" panose="020B0503020204020204" charset="-122"/>
                <a:ea typeface="微软雅黑" panose="020B0503020204020204" charset="-122"/>
                <a:cs typeface="楷体" panose="02010609060101010101" charset="-122"/>
                <a:sym typeface="+mn-ea"/>
              </a:rPr>
              <a:t>等诸多方面。</a:t>
            </a:r>
            <a:endParaRPr lang="zh-CN" altLang="en-US" sz="2400">
              <a:latin typeface="微软雅黑" panose="020B0503020204020204" charset="-122"/>
              <a:ea typeface="微软雅黑" panose="020B0503020204020204" charset="-122"/>
              <a:cs typeface="楷体" panose="02010609060101010101" charset="-122"/>
            </a:endParaRPr>
          </a:p>
          <a:p>
            <a:pPr algn="just" eaLnBrk="1" hangingPunct="1">
              <a:lnSpc>
                <a:spcPct val="130000"/>
              </a:lnSpc>
            </a:pPr>
            <a:endParaRPr lang="zh-CN" altLang="en-US" sz="2400" b="1">
              <a:solidFill>
                <a:srgbClr val="FF0000"/>
              </a:solidFill>
              <a:latin typeface="宋体" panose="02010600030101010101" pitchFamily="2" charset="-122"/>
              <a:cs typeface="宋体" panose="02010600030101010101" pitchFamily="2" charset="-122"/>
            </a:endParaRPr>
          </a:p>
        </p:txBody>
      </p:sp>
      <p:cxnSp>
        <p:nvCxnSpPr>
          <p:cNvPr id="4" name="直接连接符 3"/>
          <p:cNvCxnSpPr/>
          <p:nvPr/>
        </p:nvCxnSpPr>
        <p:spPr>
          <a:xfrm>
            <a:off x="2770233" y="2744897"/>
            <a:ext cx="6840000" cy="0"/>
          </a:xfrm>
          <a:prstGeom prst="line">
            <a:avLst/>
          </a:prstGeom>
          <a:ln>
            <a:solidFill>
              <a:schemeClr val="tx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6" name="矩形 5"/>
          <p:cNvSpPr/>
          <p:nvPr/>
        </p:nvSpPr>
        <p:spPr>
          <a:xfrm>
            <a:off x="1466533" y="1813625"/>
            <a:ext cx="9258935" cy="829945"/>
          </a:xfrm>
          <a:prstGeom prst="rect">
            <a:avLst/>
          </a:prstGeom>
        </p:spPr>
        <p:txBody>
          <a:bodyPr wrap="none">
            <a:spAutoFit/>
          </a:bodyPr>
          <a:lstStyle/>
          <a:p>
            <a:pPr algn="ctr"/>
            <a:r>
              <a:rPr lang="en-US" altLang="zh-CN" sz="4800" b="1">
                <a:latin typeface="字魂105号-简雅黑" panose="00000500000000000000" pitchFamily="2" charset="-122"/>
                <a:ea typeface="字魂105号-简雅黑" panose="00000500000000000000" pitchFamily="2" charset="-122"/>
              </a:rPr>
              <a:t>《</a:t>
            </a:r>
            <a:r>
              <a:rPr lang="zh-CN" altLang="en-US" sz="4800" b="1">
                <a:latin typeface="字魂105号-简雅黑" panose="00000500000000000000" pitchFamily="2" charset="-122"/>
                <a:ea typeface="字魂105号-简雅黑" panose="00000500000000000000" pitchFamily="2" charset="-122"/>
              </a:rPr>
              <a:t>庄子</a:t>
            </a:r>
            <a:r>
              <a:rPr lang="en-US" altLang="zh-CN" sz="4800" b="1">
                <a:latin typeface="字魂105号-简雅黑" panose="00000500000000000000" pitchFamily="2" charset="-122"/>
                <a:ea typeface="字魂105号-简雅黑" panose="00000500000000000000" pitchFamily="2" charset="-122"/>
              </a:rPr>
              <a:t>》</a:t>
            </a:r>
            <a:r>
              <a:rPr lang="zh-CN" altLang="en-US" sz="3200" b="1">
                <a:latin typeface="字魂105号-简雅黑" panose="00000500000000000000" pitchFamily="2" charset="-122"/>
                <a:ea typeface="字魂105号-简雅黑" panose="00000500000000000000" pitchFamily="2" charset="-122"/>
              </a:rPr>
              <a:t>庄周及其后学的著作集</a:t>
            </a:r>
            <a:r>
              <a:rPr lang="en-US" altLang="zh-CN" sz="3200" b="1">
                <a:latin typeface="字魂105号-简雅黑" panose="00000500000000000000" pitchFamily="2" charset="-122"/>
                <a:ea typeface="字魂105号-简雅黑" panose="00000500000000000000" pitchFamily="2" charset="-122"/>
              </a:rPr>
              <a:t> </a:t>
            </a:r>
            <a:r>
              <a:rPr lang="zh-CN" altLang="en-US" sz="3200" b="1">
                <a:latin typeface="字魂105号-简雅黑" panose="00000500000000000000" pitchFamily="2" charset="-122"/>
                <a:ea typeface="字魂105号-简雅黑" panose="00000500000000000000" pitchFamily="2" charset="-122"/>
              </a:rPr>
              <a:t>道家经典之一</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rcRect l="50000"/>
          <a:stretch>
            <a:fillRect/>
          </a:stretch>
        </p:blipFill>
        <p:spPr>
          <a:xfrm>
            <a:off x="768350" y="2961005"/>
            <a:ext cx="2646680" cy="3095625"/>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74621" y="-2666892"/>
            <a:ext cx="6857999" cy="12192002"/>
          </a:xfrm>
          <a:prstGeom prst="rect">
            <a:avLst/>
          </a:prstGeom>
        </p:spPr>
      </p:pic>
      <p:grpSp>
        <p:nvGrpSpPr>
          <p:cNvPr id="11" name="组合 10"/>
          <p:cNvGrpSpPr/>
          <p:nvPr>
            <p:custDataLst>
              <p:tags r:id="rId1"/>
            </p:custDataLst>
          </p:nvPr>
        </p:nvGrpSpPr>
        <p:grpSpPr>
          <a:xfrm>
            <a:off x="4287943" y="297532"/>
            <a:ext cx="3870634" cy="856430"/>
            <a:chOff x="3427770" y="1399334"/>
            <a:chExt cx="2568987" cy="568423"/>
          </a:xfrm>
          <a:solidFill>
            <a:srgbClr val="C00000"/>
          </a:solidFill>
        </p:grpSpPr>
        <p:sp>
          <p:nvSpPr>
            <p:cNvPr id="12"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740910" y="334645"/>
            <a:ext cx="3013710" cy="708025"/>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作品简介</a:t>
            </a:r>
          </a:p>
        </p:txBody>
      </p:sp>
      <p:grpSp>
        <p:nvGrpSpPr>
          <p:cNvPr id="16" name="组合 15"/>
          <p:cNvGrpSpPr/>
          <p:nvPr/>
        </p:nvGrpSpPr>
        <p:grpSpPr>
          <a:xfrm>
            <a:off x="406400" y="1456359"/>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3446145" y="2992120"/>
            <a:ext cx="7764780" cy="3449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en-US" altLang="zh-CN" sz="2800" b="1">
                <a:latin typeface="宋体" panose="02010600030101010101" pitchFamily="2" charset="-122"/>
                <a:cs typeface="宋体" panose="02010600030101010101" pitchFamily="2" charset="-122"/>
              </a:rPr>
              <a:t>    《</a:t>
            </a:r>
            <a:r>
              <a:rPr lang="zh-CN" altLang="en-US" sz="2800" b="1">
                <a:latin typeface="宋体" panose="02010600030101010101" pitchFamily="2" charset="-122"/>
                <a:cs typeface="宋体" panose="02010600030101010101" pitchFamily="2" charset="-122"/>
              </a:rPr>
              <a:t>庄子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一书</a:t>
            </a:r>
            <a:r>
              <a:rPr lang="zh-CN" sz="2800" b="1">
                <a:latin typeface="宋体" panose="02010600030101010101" pitchFamily="2" charset="-122"/>
                <a:cs typeface="宋体" panose="02010600030101010101" pitchFamily="2" charset="-122"/>
              </a:rPr>
              <a:t>现存</a:t>
            </a:r>
            <a:r>
              <a:rPr lang="en-US" altLang="zh-CN" sz="2800" b="1">
                <a:latin typeface="宋体" panose="02010600030101010101" pitchFamily="2" charset="-122"/>
                <a:cs typeface="宋体" panose="02010600030101010101" pitchFamily="2" charset="-122"/>
              </a:rPr>
              <a:t>33</a:t>
            </a:r>
            <a:r>
              <a:rPr lang="zh-CN" altLang="en-US" sz="2800" b="1">
                <a:latin typeface="宋体" panose="02010600030101010101" pitchFamily="2" charset="-122"/>
                <a:cs typeface="宋体" panose="02010600030101010101" pitchFamily="2" charset="-122"/>
              </a:rPr>
              <a:t>篇，有内篇</a:t>
            </a:r>
            <a:r>
              <a:rPr lang="en-US" altLang="zh-CN" sz="2800" b="1">
                <a:latin typeface="宋体" panose="02010600030101010101" pitchFamily="2" charset="-122"/>
                <a:cs typeface="宋体" panose="02010600030101010101" pitchFamily="2" charset="-122"/>
              </a:rPr>
              <a:t>7</a:t>
            </a:r>
            <a:r>
              <a:rPr lang="zh-CN" altLang="en-US" sz="2800" b="1">
                <a:latin typeface="宋体" panose="02010600030101010101" pitchFamily="2" charset="-122"/>
                <a:cs typeface="宋体" panose="02010600030101010101" pitchFamily="2" charset="-122"/>
              </a:rPr>
              <a:t>篇，外篇</a:t>
            </a:r>
            <a:r>
              <a:rPr lang="en-US" altLang="zh-CN" sz="2800" b="1">
                <a:latin typeface="宋体" panose="02010600030101010101" pitchFamily="2" charset="-122"/>
                <a:cs typeface="宋体" panose="02010600030101010101" pitchFamily="2" charset="-122"/>
              </a:rPr>
              <a:t>15</a:t>
            </a:r>
            <a:r>
              <a:rPr lang="zh-CN" altLang="en-US" sz="2800" b="1">
                <a:latin typeface="宋体" panose="02010600030101010101" pitchFamily="2" charset="-122"/>
                <a:cs typeface="宋体" panose="02010600030101010101" pitchFamily="2" charset="-122"/>
              </a:rPr>
              <a:t>篇，杂篇</a:t>
            </a:r>
            <a:r>
              <a:rPr lang="en-US" altLang="zh-CN" sz="2800" b="1">
                <a:latin typeface="宋体" panose="02010600030101010101" pitchFamily="2" charset="-122"/>
                <a:cs typeface="宋体" panose="02010600030101010101" pitchFamily="2" charset="-122"/>
              </a:rPr>
              <a:t>11</a:t>
            </a:r>
            <a:r>
              <a:rPr lang="zh-CN" altLang="en-US" sz="2800" b="1">
                <a:latin typeface="宋体" panose="02010600030101010101" pitchFamily="2" charset="-122"/>
                <a:cs typeface="宋体" panose="02010600030101010101" pitchFamily="2" charset="-122"/>
              </a:rPr>
              <a:t>篇。</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庄子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散文在先秦诸子中独具风格，文章已完全</a:t>
            </a:r>
            <a:r>
              <a:rPr lang="zh-CN" altLang="en-US" sz="2800" b="1">
                <a:solidFill>
                  <a:srgbClr val="FF0000"/>
                </a:solidFill>
                <a:latin typeface="宋体" panose="02010600030101010101" pitchFamily="2" charset="-122"/>
                <a:cs typeface="宋体" panose="02010600030101010101" pitchFamily="2" charset="-122"/>
              </a:rPr>
              <a:t>突破了语录形式</a:t>
            </a:r>
            <a:r>
              <a:rPr lang="zh-CN" altLang="en-US" sz="2800" b="1">
                <a:latin typeface="宋体" panose="02010600030101010101" pitchFamily="2" charset="-122"/>
                <a:cs typeface="宋体" panose="02010600030101010101" pitchFamily="2" charset="-122"/>
              </a:rPr>
              <a:t>而发展成为专题论文。</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庄子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的散文</a:t>
            </a:r>
            <a:r>
              <a:rPr lang="zh-CN" altLang="en-US" sz="2800" b="1">
                <a:solidFill>
                  <a:srgbClr val="FF0000"/>
                </a:solidFill>
                <a:latin typeface="宋体" panose="02010600030101010101" pitchFamily="2" charset="-122"/>
                <a:cs typeface="宋体" panose="02010600030101010101" pitchFamily="2" charset="-122"/>
              </a:rPr>
              <a:t>想象奇特，结构变化多端，文字汪洋恣肆，意象雄浑，具有浓厚的浪漫主义色彩。</a:t>
            </a:r>
          </a:p>
        </p:txBody>
      </p:sp>
      <p:cxnSp>
        <p:nvCxnSpPr>
          <p:cNvPr id="4" name="直接连接符 3"/>
          <p:cNvCxnSpPr/>
          <p:nvPr/>
        </p:nvCxnSpPr>
        <p:spPr>
          <a:xfrm>
            <a:off x="2770233" y="2744897"/>
            <a:ext cx="6840000" cy="0"/>
          </a:xfrm>
          <a:prstGeom prst="line">
            <a:avLst/>
          </a:prstGeom>
          <a:ln>
            <a:solidFill>
              <a:schemeClr val="tx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6" name="矩形 5"/>
          <p:cNvSpPr/>
          <p:nvPr/>
        </p:nvSpPr>
        <p:spPr>
          <a:xfrm>
            <a:off x="1466533" y="1813625"/>
            <a:ext cx="9258935" cy="829945"/>
          </a:xfrm>
          <a:prstGeom prst="rect">
            <a:avLst/>
          </a:prstGeom>
        </p:spPr>
        <p:txBody>
          <a:bodyPr wrap="none">
            <a:spAutoFit/>
          </a:bodyPr>
          <a:lstStyle/>
          <a:p>
            <a:pPr algn="ctr"/>
            <a:r>
              <a:rPr lang="en-US" altLang="zh-CN" sz="4800" b="1">
                <a:latin typeface="字魂105号-简雅黑" panose="00000500000000000000" pitchFamily="2" charset="-122"/>
                <a:ea typeface="字魂105号-简雅黑" panose="00000500000000000000" pitchFamily="2" charset="-122"/>
              </a:rPr>
              <a:t>《</a:t>
            </a:r>
            <a:r>
              <a:rPr lang="zh-CN" altLang="en-US" sz="4800" b="1">
                <a:latin typeface="字魂105号-简雅黑" panose="00000500000000000000" pitchFamily="2" charset="-122"/>
                <a:ea typeface="字魂105号-简雅黑" panose="00000500000000000000" pitchFamily="2" charset="-122"/>
              </a:rPr>
              <a:t>庄子</a:t>
            </a:r>
            <a:r>
              <a:rPr lang="en-US" altLang="zh-CN" sz="4800" b="1">
                <a:latin typeface="字魂105号-简雅黑" panose="00000500000000000000" pitchFamily="2" charset="-122"/>
                <a:ea typeface="字魂105号-简雅黑" panose="00000500000000000000" pitchFamily="2" charset="-122"/>
              </a:rPr>
              <a:t>》</a:t>
            </a:r>
            <a:r>
              <a:rPr lang="zh-CN" altLang="en-US" sz="3200" b="1">
                <a:latin typeface="字魂105号-简雅黑" panose="00000500000000000000" pitchFamily="2" charset="-122"/>
                <a:ea typeface="字魂105号-简雅黑" panose="00000500000000000000" pitchFamily="2" charset="-122"/>
              </a:rPr>
              <a:t>庄周及其后学的著作集</a:t>
            </a:r>
            <a:r>
              <a:rPr lang="en-US" altLang="zh-CN" sz="3200" b="1">
                <a:latin typeface="字魂105号-简雅黑" panose="00000500000000000000" pitchFamily="2" charset="-122"/>
                <a:ea typeface="字魂105号-简雅黑" panose="00000500000000000000" pitchFamily="2" charset="-122"/>
              </a:rPr>
              <a:t> </a:t>
            </a:r>
            <a:r>
              <a:rPr lang="zh-CN" altLang="en-US" sz="3200" b="1">
                <a:latin typeface="字魂105号-简雅黑" panose="00000500000000000000" pitchFamily="2" charset="-122"/>
                <a:ea typeface="字魂105号-简雅黑" panose="00000500000000000000" pitchFamily="2" charset="-122"/>
              </a:rPr>
              <a:t>道家经典之一</a:t>
            </a:r>
          </a:p>
        </p:txBody>
      </p:sp>
      <p:pic>
        <p:nvPicPr>
          <p:cNvPr id="10" name="图片 9" descr="0361"/>
          <p:cNvPicPr>
            <a:picLocks noChangeAspect="1"/>
          </p:cNvPicPr>
          <p:nvPr/>
        </p:nvPicPr>
        <p:blipFill>
          <a:blip r:embed="rId4" cstate="print"/>
          <a:srcRect r="10418" b="6013"/>
          <a:stretch>
            <a:fillRect/>
          </a:stretch>
        </p:blipFill>
        <p:spPr>
          <a:xfrm>
            <a:off x="1029335" y="3017520"/>
            <a:ext cx="1994535" cy="2864485"/>
          </a:xfrm>
          <a:prstGeom prst="rect">
            <a:avLst/>
          </a:prstGeom>
          <a:ln>
            <a:noFill/>
          </a:ln>
          <a:effectLst>
            <a:outerShdw blurRad="190500" algn="tl" rotWithShape="0">
              <a:srgbClr val="000000">
                <a:alpha val="70000"/>
              </a:srgbClr>
            </a:outerShdw>
          </a:effec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文本框 99"/>
          <p:cNvSpPr/>
          <p:nvPr/>
        </p:nvSpPr>
        <p:spPr>
          <a:xfrm>
            <a:off x="152400" y="305435"/>
            <a:ext cx="2713990" cy="706755"/>
          </a:xfrm>
          <a:prstGeom prst="rect">
            <a:avLst/>
          </a:prstGeom>
          <a:solidFill>
            <a:schemeClr val="bg1"/>
          </a:solid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algn="ctr" eaLnBrk="1" hangingPunct="1"/>
            <a:r>
              <a:rPr lang="zh-CN" altLang="zh-CN" sz="4000">
                <a:solidFill>
                  <a:srgbClr val="3333FF"/>
                </a:solidFill>
                <a:latin typeface="Garamond" pitchFamily="18" charset="0"/>
              </a:rPr>
              <a:t>背景探寻</a:t>
            </a:r>
            <a:r>
              <a:rPr lang="zh-CN" altLang="zh-CN" sz="3200">
                <a:solidFill>
                  <a:srgbClr val="000000"/>
                </a:solidFill>
                <a:latin typeface="Garamond" pitchFamily="18" charset="0"/>
              </a:rPr>
              <a:t>    </a:t>
            </a:r>
            <a:endParaRPr lang="zh-CN" altLang="zh-CN" sz="3600">
              <a:solidFill>
                <a:srgbClr val="000000"/>
              </a:solidFill>
              <a:latin typeface="Garamond" pitchFamily="18" charset="0"/>
            </a:endParaRPr>
          </a:p>
        </p:txBody>
      </p:sp>
      <p:sp>
        <p:nvSpPr>
          <p:cNvPr id="4" name="文本框 3"/>
          <p:cNvSpPr txBox="1"/>
          <p:nvPr>
            <p:custDataLst>
              <p:tags r:id="rId2"/>
            </p:custDataLst>
          </p:nvPr>
        </p:nvSpPr>
        <p:spPr>
          <a:xfrm>
            <a:off x="635" y="1012190"/>
            <a:ext cx="12191365" cy="58464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indent="0" algn="just" fontAlgn="ctr">
              <a:lnSpc>
                <a:spcPct val="120000"/>
              </a:lnSpc>
              <a:spcBef>
                <a:spcPts val="1000"/>
              </a:spcBef>
              <a:spcAft>
                <a:spcPct val="0"/>
              </a:spcAft>
              <a:buClr>
                <a:schemeClr val="accent2"/>
              </a:buClr>
              <a:buSzTx/>
              <a:buFont typeface="WPS-Bullets" pitchFamily="2" charset="0"/>
              <a:buNone/>
            </a:pPr>
            <a:r>
              <a:rPr lang="en-US" altLang="zh-CN" sz="3200" b="1">
                <a:solidFill>
                  <a:schemeClr val="dk1">
                    <a:lumMod val="75000"/>
                    <a:lumOff val="25000"/>
                  </a:schemeClr>
                </a:solidFill>
                <a:latin typeface="微软雅黑" charset="-122"/>
                <a:ea typeface="微软雅黑" charset="-122"/>
                <a:cs typeface="微软雅黑" charset="-122"/>
              </a:rPr>
              <a:t>      </a:t>
            </a:r>
            <a:r>
              <a:rPr lang="zh-CN" altLang="en-US" sz="3200" b="1">
                <a:solidFill>
                  <a:schemeClr val="dk1">
                    <a:lumMod val="75000"/>
                    <a:lumOff val="25000"/>
                  </a:schemeClr>
                </a:solidFill>
                <a:latin typeface="微软雅黑" charset="-122"/>
                <a:ea typeface="微软雅黑" charset="-122"/>
                <a:cs typeface="微软雅黑" charset="-122"/>
              </a:rPr>
              <a:t>庄子所处的年代，一方面，社会经历着剧烈的动荡，战争频发，生灵涂炭；另一方面，正值百家争鸣的黄金时代，文化成为一种强烈的需要。“士”这一阶层大量出现。这种社会与文化状况对庄子思想的形成起着重大作用，彼时孟子正游说各国。墨家门徒遍及天下，齐国“稷下之学”也正当鼎盛，面庄子却主动地选择了“无用”和贫困。身处政治黑暗、尔虞我诈、民不聊生的环境中，庄子对昏君及趋炎附势之徒无比憎恶，而对苦难中的平民寄子了无限的同情。庄子大体上继承了老子的学说，但他并非仅仅对老子思想进行发挥，而是有其独自见解，形成了其个性鲜明的哲学、艺术特色。</a:t>
            </a:r>
          </a:p>
        </p:txBody>
      </p:sp>
    </p:spTree>
    <p:custDataLst>
      <p:tags r:id="rId1"/>
    </p:custData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7001" y="-2666892"/>
            <a:ext cx="6857999" cy="12192002"/>
          </a:xfrm>
          <a:prstGeom prst="rect">
            <a:avLst/>
          </a:prstGeom>
        </p:spPr>
      </p:pic>
      <p:grpSp>
        <p:nvGrpSpPr>
          <p:cNvPr id="3" name="组合 2"/>
          <p:cNvGrpSpPr/>
          <p:nvPr/>
        </p:nvGrpSpPr>
        <p:grpSpPr>
          <a:xfrm>
            <a:off x="398145" y="1493189"/>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4055745" y="3077210"/>
            <a:ext cx="7055485" cy="267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en-US" sz="2800" b="1">
                <a:latin typeface="宋体" panose="02010600030101010101" pitchFamily="2" charset="-122"/>
                <a:cs typeface="宋体" panose="02010600030101010101" pitchFamily="2" charset="-122"/>
              </a:rPr>
              <a:t>    </a:t>
            </a:r>
            <a:r>
              <a:rPr sz="2800" b="1">
                <a:latin typeface="宋体" panose="02010600030101010101" pitchFamily="2" charset="-122"/>
                <a:cs typeface="宋体" panose="02010600030101010101" pitchFamily="2" charset="-122"/>
              </a:rPr>
              <a:t>惠氏，名施，即惠子，战国中期宋国（今河南商丘）人。著名的政治家、哲学家，名家学派的开山鼻祖和主要代表人物，也是文哲大师庄子的至交好友</a:t>
            </a:r>
            <a:r>
              <a:rPr lang="zh-CN" altLang="en-US" sz="2800" b="1">
                <a:latin typeface="宋体" panose="02010600030101010101" pitchFamily="2" charset="-122"/>
                <a:cs typeface="宋体" panose="02010600030101010101" pitchFamily="2" charset="-122"/>
              </a:rPr>
              <a:t>。他是合纵抗秦的主要倡导者，魏齐楚对抗秦国。</a:t>
            </a:r>
          </a:p>
        </p:txBody>
      </p:sp>
      <p:cxnSp>
        <p:nvCxnSpPr>
          <p:cNvPr id="4" name="直接连接符 3"/>
          <p:cNvCxnSpPr/>
          <p:nvPr/>
        </p:nvCxnSpPr>
        <p:spPr>
          <a:xfrm>
            <a:off x="2134417" y="2836337"/>
            <a:ext cx="7923166" cy="0"/>
          </a:xfrm>
          <a:prstGeom prst="line">
            <a:avLst/>
          </a:prstGeom>
          <a:ln>
            <a:solidFill>
              <a:schemeClr val="tx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6" name="矩形 5"/>
          <p:cNvSpPr/>
          <p:nvPr/>
        </p:nvSpPr>
        <p:spPr>
          <a:xfrm>
            <a:off x="4205288" y="1922210"/>
            <a:ext cx="3781425" cy="706755"/>
          </a:xfrm>
          <a:prstGeom prst="rect">
            <a:avLst/>
          </a:prstGeom>
        </p:spPr>
        <p:txBody>
          <a:bodyPr wrap="none">
            <a:spAutoFit/>
          </a:bodyPr>
          <a:lstStyle/>
          <a:p>
            <a:pPr algn="ctr"/>
            <a:r>
              <a:rPr lang="zh-CN" altLang="en-US" sz="4000" b="1">
                <a:latin typeface="字魂105号-简雅黑" panose="00000500000000000000" pitchFamily="2" charset="-122"/>
                <a:ea typeface="字魂105号-简雅黑" panose="00000500000000000000" pitchFamily="2" charset="-122"/>
              </a:rPr>
              <a:t>惠子</a:t>
            </a:r>
            <a:r>
              <a:rPr lang="en-US" altLang="zh-CN" sz="2400" b="1">
                <a:latin typeface="字魂105号-简雅黑" panose="00000500000000000000" pitchFamily="2" charset="-122"/>
                <a:ea typeface="字魂105号-简雅黑" panose="00000500000000000000" pitchFamily="2" charset="-122"/>
              </a:rPr>
              <a:t>(</a:t>
            </a:r>
            <a:r>
              <a:rPr lang="zh-CN" altLang="en-US" sz="2400" b="1">
                <a:latin typeface="字魂105号-简雅黑" panose="00000500000000000000" pitchFamily="2" charset="-122"/>
                <a:ea typeface="字魂105号-简雅黑" panose="00000500000000000000" pitchFamily="2" charset="-122"/>
              </a:rPr>
              <a:t>约前</a:t>
            </a:r>
            <a:r>
              <a:rPr lang="en-US" altLang="zh-CN" sz="2400" b="1">
                <a:latin typeface="字魂105号-简雅黑" panose="00000500000000000000" pitchFamily="2" charset="-122"/>
                <a:ea typeface="字魂105号-简雅黑" panose="00000500000000000000" pitchFamily="2" charset="-122"/>
              </a:rPr>
              <a:t>369</a:t>
            </a:r>
            <a:r>
              <a:rPr lang="zh-CN" altLang="en-US" sz="2400" b="1">
                <a:latin typeface="字魂105号-简雅黑" panose="00000500000000000000" pitchFamily="2" charset="-122"/>
                <a:ea typeface="字魂105号-简雅黑" panose="00000500000000000000" pitchFamily="2" charset="-122"/>
              </a:rPr>
              <a:t>一前</a:t>
            </a:r>
            <a:r>
              <a:rPr lang="en-US" altLang="zh-CN" sz="2400" b="1">
                <a:latin typeface="字魂105号-简雅黑" panose="00000500000000000000" pitchFamily="2" charset="-122"/>
                <a:ea typeface="字魂105号-简雅黑" panose="00000500000000000000" pitchFamily="2" charset="-122"/>
              </a:rPr>
              <a:t>286)</a:t>
            </a:r>
            <a:endParaRPr lang="zh-CN" altLang="en-US" sz="2400">
              <a:latin typeface="字魂105号-简雅黑" panose="00000500000000000000" pitchFamily="2" charset="-122"/>
              <a:ea typeface="字魂105号-简雅黑" panose="00000500000000000000" pitchFamily="2" charset="-122"/>
            </a:endParaRPr>
          </a:p>
        </p:txBody>
      </p:sp>
      <p:grpSp>
        <p:nvGrpSpPr>
          <p:cNvPr id="10" name="组合 9"/>
          <p:cNvGrpSpPr/>
          <p:nvPr>
            <p:custDataLst>
              <p:tags r:id="rId1"/>
            </p:custDataLst>
          </p:nvPr>
        </p:nvGrpSpPr>
        <p:grpSpPr>
          <a:xfrm>
            <a:off x="4287943" y="394052"/>
            <a:ext cx="3870634" cy="856430"/>
            <a:chOff x="3427770" y="1399334"/>
            <a:chExt cx="2568987" cy="568423"/>
          </a:xfrm>
          <a:solidFill>
            <a:srgbClr val="C00000"/>
          </a:solidFill>
        </p:grpSpPr>
        <p:sp>
          <p:nvSpPr>
            <p:cNvPr id="11"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223532" y="467606"/>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相关人物介绍</a:t>
            </a:r>
          </a:p>
        </p:txBody>
      </p:sp>
      <p:pic>
        <p:nvPicPr>
          <p:cNvPr id="2" name="图片 1"/>
          <p:cNvPicPr>
            <a:picLocks noChangeAspect="1"/>
          </p:cNvPicPr>
          <p:nvPr/>
        </p:nvPicPr>
        <p:blipFill>
          <a:blip r:embed="rId4" cstate="print"/>
          <a:stretch>
            <a:fillRect/>
          </a:stretch>
        </p:blipFill>
        <p:spPr>
          <a:xfrm>
            <a:off x="1106805" y="3077210"/>
            <a:ext cx="2505075" cy="2924175"/>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1" name="组合 30"/>
          <p:cNvGrpSpPr/>
          <p:nvPr/>
        </p:nvGrpSpPr>
        <p:grpSpPr>
          <a:xfrm>
            <a:off x="406400" y="1552879"/>
            <a:ext cx="11394259" cy="5010204"/>
            <a:chOff x="1212343" y="2011680"/>
            <a:chExt cx="8680383" cy="3816877"/>
          </a:xfrm>
        </p:grpSpPr>
        <p:sp>
          <p:nvSpPr>
            <p:cNvPr id="32" name="矩形 31"/>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grpSp>
        <p:nvGrpSpPr>
          <p:cNvPr id="26" name="组合 25"/>
          <p:cNvGrpSpPr/>
          <p:nvPr>
            <p:custDataLst>
              <p:tags r:id="rId1"/>
            </p:custDataLst>
          </p:nvPr>
        </p:nvGrpSpPr>
        <p:grpSpPr>
          <a:xfrm>
            <a:off x="4287943" y="394052"/>
            <a:ext cx="3870634" cy="856430"/>
            <a:chOff x="3427770" y="1399334"/>
            <a:chExt cx="2568987" cy="568423"/>
          </a:xfrm>
          <a:solidFill>
            <a:srgbClr val="C00000"/>
          </a:solidFill>
        </p:grpSpPr>
        <p:sp>
          <p:nvSpPr>
            <p:cNvPr id="27"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濠梁之辩</a:t>
            </a:r>
          </a:p>
        </p:txBody>
      </p:sp>
      <p:sp>
        <p:nvSpPr>
          <p:cNvPr id="4" name="矩形 3"/>
          <p:cNvSpPr/>
          <p:nvPr/>
        </p:nvSpPr>
        <p:spPr>
          <a:xfrm>
            <a:off x="1141730" y="2131060"/>
            <a:ext cx="9907905" cy="3969385"/>
          </a:xfrm>
          <a:prstGeom prst="rect">
            <a:avLst/>
          </a:prstGeom>
        </p:spPr>
        <p:txBody>
          <a:bodyPr wrap="square">
            <a:spAutoFit/>
          </a:bodyPr>
          <a:lstStyle/>
          <a:p>
            <a:pPr>
              <a:lnSpc>
                <a:spcPct val="140000"/>
              </a:lnSpc>
            </a:pPr>
            <a:r>
              <a:rPr lang="en-US" altLang="zh-CN" sz="3000" b="1">
                <a:latin typeface="宋体" panose="02010600030101010101" pitchFamily="2" charset="-122"/>
                <a:ea typeface="宋体" panose="02010600030101010101" pitchFamily="2" charset="-122"/>
              </a:rPr>
              <a:t>    </a:t>
            </a:r>
            <a:r>
              <a:rPr lang="zh-CN" altLang="en-US" sz="3000" b="1">
                <a:latin typeface="宋体" panose="02010600030101010101" pitchFamily="2" charset="-122"/>
                <a:ea typeface="宋体" panose="02010600030101010101" pitchFamily="2" charset="-122"/>
              </a:rPr>
              <a:t>庄子与惠子游于濠梁之上。庄子曰：“鲦鱼出游从容，是鱼乐也。”惠子曰：“</a:t>
            </a:r>
            <a:r>
              <a:rPr lang="zh-CN" altLang="en-US" sz="3000" b="1">
                <a:solidFill>
                  <a:srgbClr val="FF0000"/>
                </a:solidFill>
                <a:latin typeface="宋体" panose="02010600030101010101" pitchFamily="2" charset="-122"/>
                <a:ea typeface="宋体" panose="02010600030101010101" pitchFamily="2" charset="-122"/>
              </a:rPr>
              <a:t>子非鱼，安知鱼之乐</a:t>
            </a:r>
            <a:r>
              <a:rPr lang="zh-CN" altLang="en-US" sz="3000" b="1">
                <a:latin typeface="宋体" panose="02010600030101010101" pitchFamily="2" charset="-122"/>
                <a:ea typeface="宋体" panose="02010600030101010101" pitchFamily="2" charset="-122"/>
              </a:rPr>
              <a:t>？”庄子曰：“</a:t>
            </a:r>
            <a:r>
              <a:rPr lang="zh-CN" altLang="en-US" sz="3000" b="1">
                <a:solidFill>
                  <a:srgbClr val="FF0000"/>
                </a:solidFill>
                <a:latin typeface="宋体" panose="02010600030101010101" pitchFamily="2" charset="-122"/>
                <a:ea typeface="宋体" panose="02010600030101010101" pitchFamily="2" charset="-122"/>
              </a:rPr>
              <a:t>子非我，安知我不知鱼之乐？</a:t>
            </a:r>
            <a:r>
              <a:rPr lang="zh-CN" altLang="en-US" sz="3000" b="1">
                <a:latin typeface="宋体" panose="02010600030101010101" pitchFamily="2" charset="-122"/>
                <a:ea typeface="宋体" panose="02010600030101010101" pitchFamily="2" charset="-122"/>
              </a:rPr>
              <a:t>”惠子曰：“我非子，固不知子矣，子固非鱼也，子不知鱼之乐，全矣。”庄子曰：“请循其本。子曰汝安知鱼乐云者，既已知吾知之而问我，我知之濠上也。”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1" name="组合 30"/>
          <p:cNvGrpSpPr/>
          <p:nvPr/>
        </p:nvGrpSpPr>
        <p:grpSpPr>
          <a:xfrm>
            <a:off x="406400" y="1552879"/>
            <a:ext cx="11394259" cy="5010204"/>
            <a:chOff x="1212343" y="2011680"/>
            <a:chExt cx="8680383" cy="3816877"/>
          </a:xfrm>
        </p:grpSpPr>
        <p:sp>
          <p:nvSpPr>
            <p:cNvPr id="32" name="矩形 31"/>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grpSp>
        <p:nvGrpSpPr>
          <p:cNvPr id="26" name="组合 25"/>
          <p:cNvGrpSpPr/>
          <p:nvPr>
            <p:custDataLst>
              <p:tags r:id="rId1"/>
            </p:custDataLst>
          </p:nvPr>
        </p:nvGrpSpPr>
        <p:grpSpPr>
          <a:xfrm>
            <a:off x="4287943" y="394052"/>
            <a:ext cx="3870634" cy="856430"/>
            <a:chOff x="3427770" y="1399334"/>
            <a:chExt cx="2568987" cy="568423"/>
          </a:xfrm>
          <a:solidFill>
            <a:srgbClr val="C00000"/>
          </a:solidFill>
        </p:grpSpPr>
        <p:sp>
          <p:nvSpPr>
            <p:cNvPr id="27"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鸱得腐鼠</a:t>
            </a:r>
          </a:p>
        </p:txBody>
      </p:sp>
      <p:sp>
        <p:nvSpPr>
          <p:cNvPr id="4" name="矩形 3"/>
          <p:cNvSpPr/>
          <p:nvPr/>
        </p:nvSpPr>
        <p:spPr>
          <a:xfrm>
            <a:off x="1141730" y="2131060"/>
            <a:ext cx="9907905" cy="3969385"/>
          </a:xfrm>
          <a:prstGeom prst="rect">
            <a:avLst/>
          </a:prstGeom>
        </p:spPr>
        <p:txBody>
          <a:bodyPr wrap="square">
            <a:spAutoFit/>
          </a:bodyPr>
          <a:lstStyle/>
          <a:p>
            <a:pPr>
              <a:lnSpc>
                <a:spcPct val="140000"/>
              </a:lnSpc>
            </a:pPr>
            <a:r>
              <a:rPr lang="en-US" altLang="zh-CN" sz="3000" b="1">
                <a:latin typeface="宋体" panose="02010600030101010101" pitchFamily="2" charset="-122"/>
                <a:ea typeface="宋体" panose="02010600030101010101" pitchFamily="2" charset="-122"/>
              </a:rPr>
              <a:t>    </a:t>
            </a:r>
            <a:r>
              <a:rPr lang="zh-CN" altLang="en-US" sz="3000" b="1">
                <a:latin typeface="宋体" panose="02010600030101010101" pitchFamily="2" charset="-122"/>
                <a:ea typeface="宋体" panose="02010600030101010101" pitchFamily="2" charset="-122"/>
              </a:rPr>
              <a:t>“惠子相梁，庄子往见之，或谓惠子曰‘庄子来，欲代子相。’于是惠子恐，搜于国中，三日三夜，庄子往见之，曰：“南方有鸟，其名鹓鶵（yuān chú），子知之乎？夫鹓鶵发于南海而飞于北海，非梧桐不止，非练实不食，非醴泉不饮，于是鸱（chī）得腐鼠，鹓鶵过之，仰而视之曰：“吓！”今子欲以子之梁国吓我邪？”</a:t>
            </a:r>
          </a:p>
        </p:txBody>
      </p:sp>
      <p:sp>
        <p:nvSpPr>
          <p:cNvPr id="2" name="文本框 1"/>
          <p:cNvSpPr txBox="1"/>
          <p:nvPr/>
        </p:nvSpPr>
        <p:spPr>
          <a:xfrm>
            <a:off x="8070215" y="186055"/>
            <a:ext cx="3999865" cy="1198880"/>
          </a:xfrm>
          <a:prstGeom prst="rect">
            <a:avLst/>
          </a:prstGeom>
          <a:solidFill>
            <a:schemeClr val="accent2">
              <a:lumMod val="20000"/>
              <a:lumOff val="80000"/>
            </a:schemeClr>
          </a:solidFill>
          <a:ln>
            <a:solidFill>
              <a:schemeClr val="tx1"/>
            </a:solidFill>
          </a:ln>
        </p:spPr>
        <p:txBody>
          <a:bodyPr wrap="square" rtlCol="0">
            <a:spAutoFit/>
          </a:bodyPr>
          <a:lstStyle/>
          <a:p>
            <a:r>
              <a:rPr lang="zh-CN" altLang="en-US" sz="2400" b="1">
                <a:solidFill>
                  <a:srgbClr val="0066FF"/>
                </a:solidFill>
                <a:latin typeface="宋体" panose="02010600030101010101" pitchFamily="2" charset="-122"/>
                <a:ea typeface="宋体" panose="02010600030101010101" pitchFamily="2" charset="-122"/>
              </a:rPr>
              <a:t>比喻庸人俗辈，以卑陋、轻贱之物为珍，并且以已度人，害怕他人凌犯争夺。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8" cstate="print"/>
          <a:stretch>
            <a:fillRect/>
          </a:stretch>
        </p:blipFill>
        <p:spPr>
          <a:xfrm>
            <a:off x="-635" y="4165600"/>
            <a:ext cx="12193270" cy="2673985"/>
          </a:xfrm>
          <a:prstGeom prst="rect">
            <a:avLst/>
          </a:prstGeom>
        </p:spPr>
      </p:pic>
      <p:sp>
        <p:nvSpPr>
          <p:cNvPr id="3" name="矩形 2"/>
          <p:cNvSpPr/>
          <p:nvPr>
            <p:custDataLst>
              <p:tags r:id="rId2"/>
            </p:custDataLst>
          </p:nvPr>
        </p:nvSpPr>
        <p:spPr>
          <a:xfrm>
            <a:off x="1125855" y="0"/>
            <a:ext cx="1844040" cy="3414395"/>
          </a:xfrm>
          <a:prstGeom prst="rect">
            <a:avLst/>
          </a:prstGeom>
          <a:solidFill>
            <a:srgbClr val="A98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custDataLst>
              <p:tags r:id="rId3"/>
            </p:custDataLst>
          </p:nvPr>
        </p:nvSpPr>
        <p:spPr>
          <a:xfrm>
            <a:off x="3129456" y="362607"/>
            <a:ext cx="796159" cy="79615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custDataLst>
              <p:tags r:id="rId4"/>
            </p:custDataLst>
          </p:nvPr>
        </p:nvPicPr>
        <p:blipFill>
          <a:blip r:embed="rId9" cstate="print"/>
          <a:stretch>
            <a:fillRect/>
          </a:stretch>
        </p:blipFill>
        <p:spPr>
          <a:xfrm flipH="1">
            <a:off x="1217971" y="2393588"/>
            <a:ext cx="1911357" cy="1020106"/>
          </a:xfrm>
          <a:prstGeom prst="rect">
            <a:avLst/>
          </a:prstGeom>
        </p:spPr>
      </p:pic>
      <p:pic>
        <p:nvPicPr>
          <p:cNvPr id="11" name="图片 10"/>
          <p:cNvPicPr>
            <a:picLocks noChangeAspect="1"/>
          </p:cNvPicPr>
          <p:nvPr>
            <p:custDataLst>
              <p:tags r:id="rId5"/>
            </p:custDataLst>
          </p:nvPr>
        </p:nvPicPr>
        <p:blipFill>
          <a:blip r:embed="rId10" cstate="print"/>
          <a:stretch>
            <a:fillRect/>
          </a:stretch>
        </p:blipFill>
        <p:spPr>
          <a:xfrm>
            <a:off x="951992" y="609825"/>
            <a:ext cx="1271097" cy="302642"/>
          </a:xfrm>
          <a:prstGeom prst="rect">
            <a:avLst/>
          </a:prstGeom>
        </p:spPr>
      </p:pic>
      <p:sp>
        <p:nvSpPr>
          <p:cNvPr id="8" name="标题 1"/>
          <p:cNvSpPr txBox="1">
            <a:spLocks noChangeArrowheads="1"/>
          </p:cNvSpPr>
          <p:nvPr/>
        </p:nvSpPr>
        <p:spPr bwMode="auto">
          <a:xfrm>
            <a:off x="3925570" y="1548765"/>
            <a:ext cx="7910830" cy="2226945"/>
          </a:xfrm>
          <a:prstGeom prst="rect">
            <a:avLst/>
          </a:prstGeom>
          <a:solidFill>
            <a:schemeClr val="bg1">
              <a:lumMod val="8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a:scene3d>
              <a:camera prst="orthographicFront"/>
              <a:lightRig rig="threePt" dir="t"/>
            </a:scene3d>
          </a:bodyPr>
          <a:lstStyle>
            <a:lvl1pPr eaLnBrk="0" hangingPunct="0">
              <a:defRPr>
                <a:solidFill>
                  <a:schemeClr val="tx1"/>
                </a:solidFill>
                <a:latin typeface="Arial" panose="020B0604020202090204" pitchFamily="34" charset="0"/>
                <a:ea typeface="宋体" panose="02010600030101010101" pitchFamily="2" charset="-122"/>
              </a:defRPr>
            </a:lvl1pPr>
            <a:lvl2pPr eaLnBrk="0" hangingPunct="0">
              <a:defRPr>
                <a:solidFill>
                  <a:schemeClr val="tx1"/>
                </a:solidFill>
                <a:latin typeface="Arial" panose="020B0604020202090204" pitchFamily="34" charset="0"/>
                <a:ea typeface="宋体" panose="02010600030101010101" pitchFamily="2" charset="-122"/>
              </a:defRPr>
            </a:lvl2pPr>
            <a:lvl3pPr eaLnBrk="0" hangingPunct="0">
              <a:defRPr>
                <a:solidFill>
                  <a:schemeClr val="tx1"/>
                </a:solidFill>
                <a:latin typeface="Arial" panose="020B0604020202090204" pitchFamily="34" charset="0"/>
                <a:ea typeface="宋体" panose="02010600030101010101" pitchFamily="2" charset="-122"/>
              </a:defRPr>
            </a:lvl3pPr>
            <a:lvl4pPr eaLnBrk="0" hangingPunct="0">
              <a:defRPr>
                <a:solidFill>
                  <a:schemeClr val="tx1"/>
                </a:solidFill>
                <a:latin typeface="Arial" panose="020B0604020202090204" pitchFamily="34" charset="0"/>
                <a:ea typeface="宋体" panose="02010600030101010101" pitchFamily="2" charset="-122"/>
              </a:defRPr>
            </a:lvl4pPr>
            <a:lvl5pPr eaLnBrk="0" hangingPunct="0">
              <a:defRPr>
                <a:solidFill>
                  <a:schemeClr val="tx1"/>
                </a:solidFill>
                <a:latin typeface="Arial" panose="020B0604020202090204" pitchFamily="34" charset="0"/>
                <a:ea typeface="宋体" panose="02010600030101010101" pitchFamily="2" charset="-122"/>
              </a:defRPr>
            </a:lvl5pPr>
            <a:lvl6pPr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6pPr>
            <a:lvl7pPr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7pPr>
            <a:lvl8pPr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8pPr>
            <a:lvl9pPr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9pPr>
          </a:lstStyle>
          <a:p>
            <a:pPr algn="ctr" eaLnBrk="1" hangingPunct="1"/>
            <a:r>
              <a:rPr lang="zh-CN" altLang="en-US" sz="13800" b="1">
                <a:ln w="10160">
                  <a:solidFill>
                    <a:sysClr val="windowText" lastClr="000000"/>
                  </a:solidFill>
                  <a:prstDash val="solid"/>
                </a:ln>
                <a:solidFill>
                  <a:schemeClr val="accent4">
                    <a:lumMod val="50000"/>
                  </a:schemeClr>
                </a:solidFill>
                <a:effectLst>
                  <a:outerShdw blurRad="38100" dist="22860" dir="5400000" algn="tl" rotWithShape="0">
                    <a:srgbClr val="000000">
                      <a:alpha val="30000"/>
                    </a:srgbClr>
                  </a:outerShdw>
                </a:effectLst>
                <a:latin typeface="华文新魏" panose="02010800040101010101" pitchFamily="2" charset="-122"/>
                <a:ea typeface="华文新魏" panose="02010800040101010101" pitchFamily="2" charset="-122"/>
              </a:rPr>
              <a:t>五石之瓠</a:t>
            </a:r>
          </a:p>
        </p:txBody>
      </p:sp>
      <p:grpSp>
        <p:nvGrpSpPr>
          <p:cNvPr id="2" name="组合 8"/>
          <p:cNvGrpSpPr/>
          <p:nvPr/>
        </p:nvGrpSpPr>
        <p:grpSpPr>
          <a:xfrm>
            <a:off x="9179560" y="4341495"/>
            <a:ext cx="2896870" cy="795020"/>
            <a:chOff x="7527" y="6878"/>
            <a:chExt cx="4562" cy="1252"/>
          </a:xfrm>
        </p:grpSpPr>
        <p:grpSp>
          <p:nvGrpSpPr>
            <p:cNvPr id="5" name="组合 11"/>
            <p:cNvGrpSpPr/>
            <p:nvPr>
              <p:custDataLst>
                <p:tags r:id="rId6"/>
              </p:custDataLst>
            </p:nvPr>
          </p:nvGrpSpPr>
          <p:grpSpPr>
            <a:xfrm>
              <a:off x="7527" y="6878"/>
              <a:ext cx="4563" cy="1253"/>
              <a:chOff x="3427770" y="1399334"/>
              <a:chExt cx="2568987" cy="568423"/>
            </a:xfrm>
            <a:solidFill>
              <a:srgbClr val="C00000"/>
            </a:solidFill>
          </p:grpSpPr>
          <p:sp>
            <p:nvSpPr>
              <p:cNvPr id="13"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TextBox 7"/>
            <p:cNvSpPr txBox="1"/>
            <p:nvPr/>
          </p:nvSpPr>
          <p:spPr>
            <a:xfrm>
              <a:off x="8085" y="6948"/>
              <a:ext cx="3421" cy="1113"/>
            </a:xfrm>
            <a:prstGeom prst="rect">
              <a:avLst/>
            </a:prstGeom>
            <a:noFill/>
          </p:spPr>
          <p:txBody>
            <a:bodyPr wrap="square" rtlCol="0">
              <a:spAutoFit/>
            </a:bodyPr>
            <a:lstStyle/>
            <a:p>
              <a:pPr algn="ctr"/>
              <a:r>
                <a:rPr lang="zh-CN" altLang="en-US" sz="4000" b="1">
                  <a:solidFill>
                    <a:schemeClr val="bg1"/>
                  </a:solidFill>
                  <a:latin typeface="字魂73号-江南手书" panose="00000500000000000000" pitchFamily="2" charset="-122"/>
                  <a:ea typeface="字魂73号-江南手书" panose="00000500000000000000" pitchFamily="2" charset="-122"/>
                </a:rPr>
                <a:t>《庄子》</a:t>
              </a:r>
            </a:p>
          </p:txBody>
        </p:sp>
      </p:gr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3726180" y="233680"/>
            <a:ext cx="3909060" cy="1235710"/>
          </a:xfrm>
          <a:solidFill>
            <a:schemeClr val="bg2"/>
          </a:solidFill>
        </p:spPr>
        <p:txBody>
          <a:bodyPr>
            <a:noAutofit/>
          </a:bodyPr>
          <a:lstStyle/>
          <a:p>
            <a:pPr algn="ctr"/>
            <a:r>
              <a:rPr sz="6000" b="1">
                <a:solidFill>
                  <a:schemeClr val="tx2"/>
                </a:solidFill>
                <a:latin typeface="微软雅黑" charset="-122"/>
                <a:ea typeface="微软雅黑" charset="-122"/>
                <a:sym typeface="+mn-ea"/>
              </a:rPr>
              <a:t>题目解说</a:t>
            </a:r>
          </a:p>
        </p:txBody>
      </p:sp>
      <p:sp>
        <p:nvSpPr>
          <p:cNvPr id="100" name="文本框 99"/>
          <p:cNvSpPr txBox="1"/>
          <p:nvPr/>
        </p:nvSpPr>
        <p:spPr>
          <a:xfrm>
            <a:off x="732155" y="1721485"/>
            <a:ext cx="11231245" cy="3415030"/>
          </a:xfrm>
          <a:prstGeom prst="rect">
            <a:avLst/>
          </a:prstGeom>
          <a:solidFill>
            <a:schemeClr val="bg2"/>
          </a:solidFill>
          <a:ln w="9525">
            <a:noFill/>
          </a:ln>
        </p:spPr>
        <p:txBody>
          <a:bodyPr wrap="square">
            <a:spAutoFit/>
          </a:bodyPr>
          <a:lstStyle/>
          <a:p>
            <a:pPr indent="0" fontAlgn="auto">
              <a:lnSpc>
                <a:spcPct val="150000"/>
              </a:lnSpc>
            </a:pPr>
            <a:r>
              <a:rPr lang="zh-CN" sz="3600" b="0">
                <a:latin typeface="黑体" pitchFamily="49" charset="-122"/>
                <a:ea typeface="黑体" pitchFamily="49" charset="-122"/>
                <a:cs typeface="黑体" pitchFamily="49" charset="-122"/>
              </a:rPr>
              <a:t>本文节选自《庄子·逍遥游》。</a:t>
            </a:r>
          </a:p>
          <a:p>
            <a:pPr indent="0" fontAlgn="auto">
              <a:lnSpc>
                <a:spcPct val="150000"/>
              </a:lnSpc>
            </a:pPr>
            <a:r>
              <a:rPr lang="zh-CN" sz="3600" b="0">
                <a:latin typeface="黑体" pitchFamily="49" charset="-122"/>
                <a:ea typeface="黑体" pitchFamily="49" charset="-122"/>
                <a:cs typeface="黑体" pitchFamily="49" charset="-122"/>
              </a:rPr>
              <a:t>“石”,计算容量的单位,十斗为一石。“五石”是指数量。“瓠(hù)”是葫芦的一种。“五石之瓠”指可容五石的大葫芦。作者只是借“五石之瓠”来说明道理。</a:t>
            </a:r>
          </a:p>
        </p:txBody>
      </p:sp>
      <p:sp>
        <p:nvSpPr>
          <p:cNvPr id="5" name="文本框 4"/>
          <p:cNvSpPr txBox="1"/>
          <p:nvPr/>
        </p:nvSpPr>
        <p:spPr>
          <a:xfrm>
            <a:off x="1473835" y="5388610"/>
            <a:ext cx="7329805" cy="645160"/>
          </a:xfrm>
          <a:prstGeom prst="rect">
            <a:avLst/>
          </a:prstGeom>
          <a:noFill/>
        </p:spPr>
        <p:txBody>
          <a:bodyPr wrap="square" rtlCol="0" anchor="t">
            <a:spAutoFit/>
          </a:bodyPr>
          <a:lstStyle/>
          <a:p>
            <a:r>
              <a:rPr lang="zh-CN" altLang="en-US" sz="3600"/>
              <a:t>在古代：1斗=10升=15斤=7.5千克</a:t>
            </a:r>
          </a:p>
        </p:txBody>
      </p:sp>
      <p:sp>
        <p:nvSpPr>
          <p:cNvPr id="6" name="文本框 5"/>
          <p:cNvSpPr txBox="1"/>
          <p:nvPr/>
        </p:nvSpPr>
        <p:spPr>
          <a:xfrm>
            <a:off x="3270885" y="6212840"/>
            <a:ext cx="4079875" cy="645160"/>
          </a:xfrm>
          <a:prstGeom prst="rect">
            <a:avLst/>
          </a:prstGeom>
          <a:noFill/>
        </p:spPr>
        <p:txBody>
          <a:bodyPr wrap="square" rtlCol="0" anchor="t">
            <a:spAutoFit/>
          </a:bodyPr>
          <a:lstStyle/>
          <a:p>
            <a:r>
              <a:rPr lang="zh-CN" altLang="en-US" sz="3600"/>
              <a:t>1石=</a:t>
            </a:r>
            <a:r>
              <a:rPr lang="en-US" altLang="zh-CN" sz="3600"/>
              <a:t>10</a:t>
            </a:r>
            <a:r>
              <a:rPr lang="zh-CN" altLang="en-US" sz="3600"/>
              <a:t>斗</a:t>
            </a:r>
            <a:r>
              <a:rPr lang="en-US" altLang="zh-CN" sz="3600"/>
              <a:t>=</a:t>
            </a:r>
            <a:r>
              <a:rPr lang="zh-CN" altLang="en-US" sz="3600"/>
              <a:t>75千克</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6366" y="-2666892"/>
            <a:ext cx="6857999" cy="12192002"/>
          </a:xfrm>
          <a:prstGeom prst="rect">
            <a:avLst/>
          </a:prstGeom>
        </p:spPr>
      </p:pic>
      <p:grpSp>
        <p:nvGrpSpPr>
          <p:cNvPr id="3" name="组合 2"/>
          <p:cNvGrpSpPr/>
          <p:nvPr/>
        </p:nvGrpSpPr>
        <p:grpSpPr>
          <a:xfrm>
            <a:off x="398145" y="1565579"/>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4223385" y="2630170"/>
            <a:ext cx="739521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pPr>
            <a:r>
              <a:rPr lang="en-US" altLang="zh-CN" sz="2400" dirty="0">
                <a:latin typeface="微软雅黑" panose="020B0503020204020204" charset="-122"/>
                <a:ea typeface="微软雅黑" panose="020B0503020204020204" charset="-122"/>
                <a:cs typeface="楷体" panose="02010609060101010101" charset="-122"/>
                <a:sym typeface="+mn-ea"/>
              </a:rPr>
              <a:t>      </a:t>
            </a:r>
            <a:r>
              <a:rPr lang="zh-CN" altLang="en-US" sz="2400" dirty="0">
                <a:latin typeface="微软雅黑" panose="020B0503020204020204" charset="-122"/>
                <a:ea typeface="微软雅黑" panose="020B0503020204020204" charset="-122"/>
                <a:cs typeface="楷体" panose="02010609060101010101" charset="-122"/>
                <a:sym typeface="+mn-ea"/>
              </a:rPr>
              <a:t>庄子原系楚国公族，楚庄王后裔，后因乱迁至宋国，庄周曾做过宋国地方的漆园吏，与梁惠王、齐宣王是同时期人，以庄子之才学取财富高位如探囊取物，然庄周无意仕进，只在不长的时间里做过管漆园的小官。庄子是道家学说的主要创始人。与</a:t>
            </a:r>
            <a:r>
              <a:rPr lang="zh-CN" altLang="en-US" sz="2400" dirty="0">
                <a:solidFill>
                  <a:srgbClr val="C00000"/>
                </a:solidFill>
                <a:latin typeface="微软雅黑" panose="020B0503020204020204" charset="-122"/>
                <a:ea typeface="微软雅黑" panose="020B0503020204020204" charset="-122"/>
                <a:cs typeface="楷体" panose="02010609060101010101" charset="-122"/>
                <a:sym typeface="+mn-ea"/>
              </a:rPr>
              <a:t>道家始祖老子并称为“老庄”</a:t>
            </a:r>
            <a:r>
              <a:rPr lang="zh-CN" altLang="en-US" sz="2400" dirty="0">
                <a:latin typeface="微软雅黑" panose="020B0503020204020204" charset="-122"/>
                <a:ea typeface="微软雅黑" panose="020B0503020204020204" charset="-122"/>
                <a:cs typeface="楷体" panose="02010609060101010101" charset="-122"/>
                <a:sym typeface="+mn-ea"/>
              </a:rPr>
              <a:t>，他们的哲学思想体系，被思想学术界尊为</a:t>
            </a:r>
            <a:r>
              <a:rPr lang="zh-CN" altLang="en-US" sz="2400" dirty="0">
                <a:solidFill>
                  <a:srgbClr val="C00000"/>
                </a:solidFill>
                <a:latin typeface="微软雅黑" panose="020B0503020204020204" charset="-122"/>
                <a:ea typeface="微软雅黑" panose="020B0503020204020204" charset="-122"/>
                <a:cs typeface="楷体" panose="02010609060101010101" charset="-122"/>
                <a:sym typeface="+mn-ea"/>
              </a:rPr>
              <a:t>“老庄哲学”</a:t>
            </a:r>
            <a:r>
              <a:rPr lang="zh-CN" altLang="en-US" sz="2400" dirty="0">
                <a:latin typeface="微软雅黑" panose="020B0503020204020204" charset="-122"/>
                <a:ea typeface="微软雅黑" panose="020B0503020204020204" charset="-122"/>
                <a:cs typeface="楷体" panose="02010609060101010101" charset="-122"/>
                <a:sym typeface="+mn-ea"/>
              </a:rPr>
              <a:t>，然文采更胜老子。</a:t>
            </a:r>
            <a:endParaRPr lang="zh-CN" altLang="en-US" sz="2400" dirty="0">
              <a:latin typeface="微软雅黑" panose="020B0503020204020204" charset="-122"/>
              <a:ea typeface="微软雅黑" panose="020B0503020204020204" charset="-122"/>
              <a:cs typeface="楷体" panose="02010609060101010101" charset="-122"/>
            </a:endParaRPr>
          </a:p>
          <a:p>
            <a:pPr algn="just" eaLnBrk="1" hangingPunct="1">
              <a:lnSpc>
                <a:spcPct val="140000"/>
              </a:lnSpc>
            </a:pPr>
            <a:endParaRPr lang="zh-CN" altLang="en-US" sz="2400" b="1" dirty="0">
              <a:latin typeface="宋体" panose="02010600030101010101" pitchFamily="2" charset="-122"/>
              <a:cs typeface="宋体" panose="02010600030101010101" pitchFamily="2" charset="-122"/>
            </a:endParaRPr>
          </a:p>
        </p:txBody>
      </p:sp>
      <p:cxnSp>
        <p:nvCxnSpPr>
          <p:cNvPr id="4" name="直接连接符 3"/>
          <p:cNvCxnSpPr/>
          <p:nvPr/>
        </p:nvCxnSpPr>
        <p:spPr>
          <a:xfrm>
            <a:off x="2173787" y="2629962"/>
            <a:ext cx="7923166" cy="0"/>
          </a:xfrm>
          <a:prstGeom prst="line">
            <a:avLst/>
          </a:prstGeom>
          <a:ln>
            <a:solidFill>
              <a:schemeClr val="tx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6" name="矩形 5"/>
          <p:cNvSpPr/>
          <p:nvPr/>
        </p:nvSpPr>
        <p:spPr>
          <a:xfrm>
            <a:off x="4223532" y="1922210"/>
            <a:ext cx="3744936" cy="707886"/>
          </a:xfrm>
          <a:prstGeom prst="rect">
            <a:avLst/>
          </a:prstGeom>
        </p:spPr>
        <p:txBody>
          <a:bodyPr wrap="none">
            <a:spAutoFit/>
          </a:bodyPr>
          <a:lstStyle/>
          <a:p>
            <a:pPr algn="ctr"/>
            <a:r>
              <a:rPr lang="zh-CN" altLang="en-US" sz="4000" b="1">
                <a:latin typeface="字魂105号-简雅黑" panose="00000500000000000000" pitchFamily="2" charset="-122"/>
                <a:ea typeface="字魂105号-简雅黑" panose="00000500000000000000" pitchFamily="2" charset="-122"/>
              </a:rPr>
              <a:t>庄子</a:t>
            </a:r>
            <a:r>
              <a:rPr lang="en-US" altLang="zh-CN" sz="2400" b="1">
                <a:latin typeface="字魂105号-简雅黑" panose="00000500000000000000" pitchFamily="2" charset="-122"/>
                <a:ea typeface="字魂105号-简雅黑" panose="00000500000000000000" pitchFamily="2" charset="-122"/>
              </a:rPr>
              <a:t>(</a:t>
            </a:r>
            <a:r>
              <a:rPr lang="zh-CN" altLang="en-US" sz="2400" b="1">
                <a:latin typeface="字魂105号-简雅黑" panose="00000500000000000000" pitchFamily="2" charset="-122"/>
                <a:ea typeface="字魂105号-简雅黑" panose="00000500000000000000" pitchFamily="2" charset="-122"/>
              </a:rPr>
              <a:t>约前</a:t>
            </a:r>
            <a:r>
              <a:rPr lang="en-US" altLang="zh-CN" sz="2400" b="1">
                <a:latin typeface="字魂105号-简雅黑" panose="00000500000000000000" pitchFamily="2" charset="-122"/>
                <a:ea typeface="字魂105号-简雅黑" panose="00000500000000000000" pitchFamily="2" charset="-122"/>
              </a:rPr>
              <a:t>369</a:t>
            </a:r>
            <a:r>
              <a:rPr lang="zh-CN" altLang="en-US" sz="2400" b="1">
                <a:latin typeface="字魂105号-简雅黑" panose="00000500000000000000" pitchFamily="2" charset="-122"/>
                <a:ea typeface="字魂105号-简雅黑" panose="00000500000000000000" pitchFamily="2" charset="-122"/>
              </a:rPr>
              <a:t>一前</a:t>
            </a:r>
            <a:r>
              <a:rPr lang="en-US" altLang="zh-CN" sz="2400" b="1">
                <a:latin typeface="字魂105号-简雅黑" panose="00000500000000000000" pitchFamily="2" charset="-122"/>
                <a:ea typeface="字魂105号-简雅黑" panose="00000500000000000000" pitchFamily="2" charset="-122"/>
              </a:rPr>
              <a:t>286)</a:t>
            </a:r>
            <a:endParaRPr lang="zh-CN" altLang="en-US" sz="2400">
              <a:latin typeface="字魂105号-简雅黑" panose="00000500000000000000" pitchFamily="2" charset="-122"/>
              <a:ea typeface="字魂105号-简雅黑" panose="00000500000000000000" pitchFamily="2" charset="-122"/>
            </a:endParaRPr>
          </a:p>
        </p:txBody>
      </p:sp>
      <p:pic>
        <p:nvPicPr>
          <p:cNvPr id="12" name="Picture 2" descr="http://p3.so.qhmsg.com/t01f9c8ac81aafaf3e3.jpg"/>
          <p:cNvPicPr>
            <a:picLocks noChangeAspect="1" noChangeArrowheads="1"/>
          </p:cNvPicPr>
          <p:nvPr/>
        </p:nvPicPr>
        <p:blipFill>
          <a:blip r:embed="rId4" cstate="print">
            <a:extLst>
              <a:ext uri="{28A0092B-C50C-407E-A947-70E740481C1C}">
                <a14:useLocalDpi xmlns:a14="http://schemas.microsoft.com/office/drawing/2010/main" val="0"/>
              </a:ext>
            </a:extLst>
          </a:blip>
          <a:srcRect b="3799"/>
          <a:stretch>
            <a:fillRect/>
          </a:stretch>
        </p:blipFill>
        <p:spPr bwMode="auto">
          <a:xfrm>
            <a:off x="1326846" y="3114640"/>
            <a:ext cx="2634396" cy="292998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9"/>
          <p:cNvGrpSpPr/>
          <p:nvPr>
            <p:custDataLst>
              <p:tags r:id="rId1"/>
            </p:custDataLst>
          </p:nvPr>
        </p:nvGrpSpPr>
        <p:grpSpPr>
          <a:xfrm>
            <a:off x="4287943" y="394052"/>
            <a:ext cx="3870634" cy="856430"/>
            <a:chOff x="3427770" y="1399334"/>
            <a:chExt cx="2568987" cy="568423"/>
          </a:xfrm>
          <a:solidFill>
            <a:srgbClr val="C00000"/>
          </a:solidFill>
        </p:grpSpPr>
        <p:sp>
          <p:nvSpPr>
            <p:cNvPr id="11"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作者介绍</a:t>
            </a:r>
          </a:p>
        </p:txBody>
      </p:sp>
    </p:spTree>
  </p:cSld>
  <p:clrMapOvr>
    <a:masterClrMapping/>
  </p:clrMapOvr>
  <p:transition spd="med">
    <p:wheel spokes="8"/>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7001" y="-2666892"/>
            <a:ext cx="6857999" cy="12192002"/>
          </a:xfrm>
          <a:prstGeom prst="rect">
            <a:avLst/>
          </a:prstGeom>
        </p:spPr>
      </p:pic>
      <p:grpSp>
        <p:nvGrpSpPr>
          <p:cNvPr id="11" name="组合 10"/>
          <p:cNvGrpSpPr/>
          <p:nvPr>
            <p:custDataLst>
              <p:tags r:id="rId1"/>
            </p:custDataLst>
          </p:nvPr>
        </p:nvGrpSpPr>
        <p:grpSpPr>
          <a:xfrm>
            <a:off x="4287943" y="297532"/>
            <a:ext cx="3870634" cy="856430"/>
            <a:chOff x="3427770" y="1399334"/>
            <a:chExt cx="2568987" cy="568423"/>
          </a:xfrm>
          <a:solidFill>
            <a:srgbClr val="C00000"/>
          </a:solidFill>
        </p:grpSpPr>
        <p:sp>
          <p:nvSpPr>
            <p:cNvPr id="12"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740910" y="334645"/>
            <a:ext cx="3013710" cy="708025"/>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诵读课文</a:t>
            </a:r>
          </a:p>
        </p:txBody>
      </p:sp>
      <p:grpSp>
        <p:nvGrpSpPr>
          <p:cNvPr id="16" name="组合 15"/>
          <p:cNvGrpSpPr/>
          <p:nvPr/>
        </p:nvGrpSpPr>
        <p:grpSpPr>
          <a:xfrm>
            <a:off x="398780" y="1468424"/>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8039735" y="3951605"/>
            <a:ext cx="322199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60000"/>
              </a:lnSpc>
            </a:pP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读准字音、断句</a:t>
            </a:r>
          </a:p>
          <a:p>
            <a:pPr algn="just" eaLnBrk="1" hangingPunct="1">
              <a:lnSpc>
                <a:spcPct val="160000"/>
              </a:lnSpc>
            </a:pPr>
            <a:r>
              <a:rPr lang="en-US" altLang="zh-CN" sz="2800" b="1">
                <a:solidFill>
                  <a:schemeClr val="tx1"/>
                </a:solidFill>
                <a:latin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cs typeface="宋体" panose="02010600030101010101" pitchFamily="2" charset="-122"/>
              </a:rPr>
              <a:t>理解课文大意</a:t>
            </a:r>
          </a:p>
        </p:txBody>
      </p:sp>
      <p:pic>
        <p:nvPicPr>
          <p:cNvPr id="2" name="图片 1"/>
          <p:cNvPicPr>
            <a:picLocks noChangeAspect="1"/>
          </p:cNvPicPr>
          <p:nvPr/>
        </p:nvPicPr>
        <p:blipFill>
          <a:blip r:embed="rId4" cstate="print"/>
          <a:stretch>
            <a:fillRect/>
          </a:stretch>
        </p:blipFill>
        <p:spPr>
          <a:xfrm>
            <a:off x="891540" y="2127885"/>
            <a:ext cx="6623050" cy="3867150"/>
          </a:xfrm>
          <a:prstGeom prst="rect">
            <a:avLst/>
          </a:prstGeom>
          <a:effectLst>
            <a:softEdge rad="127000"/>
          </a:effectLst>
        </p:spPr>
      </p:pic>
      <p:grpSp>
        <p:nvGrpSpPr>
          <p:cNvPr id="19" name="组合 18"/>
          <p:cNvGrpSpPr/>
          <p:nvPr/>
        </p:nvGrpSpPr>
        <p:grpSpPr>
          <a:xfrm>
            <a:off x="7255510" y="2127885"/>
            <a:ext cx="3167380" cy="1275080"/>
            <a:chOff x="11426" y="3351"/>
            <a:chExt cx="4988" cy="2008"/>
          </a:xfrm>
        </p:grpSpPr>
        <p:sp>
          <p:nvSpPr>
            <p:cNvPr id="3" name="云形标注 2"/>
            <p:cNvSpPr/>
            <p:nvPr/>
          </p:nvSpPr>
          <p:spPr>
            <a:xfrm>
              <a:off x="11426" y="3351"/>
              <a:ext cx="4989" cy="2008"/>
            </a:xfrm>
            <a:prstGeom prst="cloudCallout">
              <a:avLst>
                <a:gd name="adj1" fmla="val -53908"/>
                <a:gd name="adj2" fmla="val 67430"/>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212" y="3944"/>
              <a:ext cx="3300" cy="822"/>
            </a:xfrm>
            <a:prstGeom prst="rect">
              <a:avLst/>
            </a:prstGeom>
            <a:noFill/>
          </p:spPr>
          <p:txBody>
            <a:bodyPr wrap="square" rtlCol="0">
              <a:spAutoFit/>
            </a:bodyPr>
            <a:lstStyle/>
            <a:p>
              <a:r>
                <a:rPr lang="zh-CN" altLang="en-US" sz="2800" b="1">
                  <a:latin typeface="楷体_GB2312" panose="02010609030101010101" charset="-122"/>
                  <a:ea typeface="楷体_GB2312" panose="02010609030101010101" charset="-122"/>
                </a:rPr>
                <a:t>惠子的困扰？</a:t>
              </a:r>
            </a:p>
          </p:txBody>
        </p:sp>
      </p:grpSp>
      <p:grpSp>
        <p:nvGrpSpPr>
          <p:cNvPr id="20" name="组合 19"/>
          <p:cNvGrpSpPr/>
          <p:nvPr/>
        </p:nvGrpSpPr>
        <p:grpSpPr>
          <a:xfrm>
            <a:off x="277495" y="852805"/>
            <a:ext cx="3180080" cy="1275080"/>
            <a:chOff x="437" y="1343"/>
            <a:chExt cx="5008" cy="2008"/>
          </a:xfrm>
        </p:grpSpPr>
        <p:sp>
          <p:nvSpPr>
            <p:cNvPr id="8" name="云形标注 7"/>
            <p:cNvSpPr/>
            <p:nvPr/>
          </p:nvSpPr>
          <p:spPr>
            <a:xfrm>
              <a:off x="437" y="1343"/>
              <a:ext cx="5008" cy="2008"/>
            </a:xfrm>
            <a:prstGeom prst="cloudCallout">
              <a:avLst>
                <a:gd name="adj1" fmla="val 37320"/>
                <a:gd name="adj2" fmla="val 110009"/>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91" y="1936"/>
              <a:ext cx="3300" cy="822"/>
            </a:xfrm>
            <a:prstGeom prst="rect">
              <a:avLst/>
            </a:prstGeom>
            <a:noFill/>
          </p:spPr>
          <p:txBody>
            <a:bodyPr wrap="square" rtlCol="0">
              <a:spAutoFit/>
            </a:bodyPr>
            <a:lstStyle/>
            <a:p>
              <a:r>
                <a:rPr lang="zh-CN" altLang="en-US" sz="2800" b="1">
                  <a:latin typeface="楷体_GB2312" panose="02010609030101010101" charset="-122"/>
                  <a:ea typeface="楷体_GB2312" panose="02010609030101010101" charset="-122"/>
                </a:rPr>
                <a:t>庄子的回答？</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t>自读课文，疏通大意</a:t>
            </a:r>
          </a:p>
        </p:txBody>
      </p:sp>
      <p:sp>
        <p:nvSpPr>
          <p:cNvPr id="4" name="文本框 3"/>
          <p:cNvSpPr txBox="1"/>
          <p:nvPr/>
        </p:nvSpPr>
        <p:spPr>
          <a:xfrm>
            <a:off x="1387081" y="2103677"/>
            <a:ext cx="7403553" cy="2889381"/>
          </a:xfrm>
          <a:prstGeom prst="rect">
            <a:avLst/>
          </a:prstGeom>
          <a:noFill/>
        </p:spPr>
        <p:txBody>
          <a:bodyPr wrap="square" rtlCol="0">
            <a:spAutoFit/>
          </a:bodyPr>
          <a:lstStyle/>
          <a:p>
            <a:pPr marL="457200" indent="-457200">
              <a:lnSpc>
                <a:spcPct val="150000"/>
              </a:lnSpc>
              <a:buFont typeface="Wingdings" panose="05000000000000000000" pitchFamily="2" charset="2"/>
              <a:buChar char="n"/>
            </a:pPr>
            <a:r>
              <a:rPr kumimoji="1" lang="zh-CN" altLang="en-US" sz="2800" b="1">
                <a:solidFill>
                  <a:schemeClr val="tx1">
                    <a:lumMod val="65000"/>
                    <a:lumOff val="35000"/>
                  </a:schemeClr>
                </a:solidFill>
                <a:latin typeface="微软雅黑" panose="020B0503020204020204" charset="-122"/>
                <a:ea typeface="微软雅黑" panose="020B0503020204020204" charset="-122"/>
              </a:rPr>
              <a:t>明确字音。</a:t>
            </a:r>
          </a:p>
          <a:p>
            <a:pPr>
              <a:lnSpc>
                <a:spcPct val="150000"/>
              </a:lnSpc>
            </a:pPr>
            <a:r>
              <a:rPr kumimoji="1" lang="zh-CN" altLang="en-US" sz="2400">
                <a:latin typeface="微软雅黑" panose="020B0503020204020204" charset="-122"/>
                <a:ea typeface="微软雅黑" panose="020B0503020204020204" charset="-122"/>
              </a:rPr>
              <a:t>五</a:t>
            </a:r>
            <a:r>
              <a:rPr kumimoji="1" lang="zh-CN" altLang="en-US" sz="2400" b="1">
                <a:solidFill>
                  <a:srgbClr val="C00000"/>
                </a:solidFill>
                <a:latin typeface="微软雅黑" panose="020B0503020204020204" charset="-122"/>
                <a:ea typeface="微软雅黑" panose="020B0503020204020204" charset="-122"/>
              </a:rPr>
              <a:t>石</a:t>
            </a:r>
            <a:r>
              <a:rPr kumimoji="1" lang="zh-CN" altLang="en-US" sz="2400">
                <a:latin typeface="微软雅黑" panose="020B0503020204020204" charset="-122"/>
                <a:ea typeface="微软雅黑" panose="020B0503020204020204" charset="-122"/>
              </a:rPr>
              <a:t>（</a:t>
            </a:r>
            <a:r>
              <a:rPr kumimoji="1" lang="en-US" altLang="zh-CN" sz="2400" b="1" err="1">
                <a:solidFill>
                  <a:srgbClr val="C00000"/>
                </a:solidFill>
                <a:latin typeface="微软雅黑" panose="020B0503020204020204" charset="-122"/>
                <a:ea typeface="微软雅黑" panose="020B0503020204020204" charset="-122"/>
              </a:rPr>
              <a:t>shí</a:t>
            </a:r>
            <a:r>
              <a:rPr kumimoji="1" lang="zh-CN" altLang="en-US" sz="2400">
                <a:latin typeface="微软雅黑" panose="020B0503020204020204" charset="-122"/>
                <a:ea typeface="微软雅黑" panose="020B0503020204020204" charset="-122"/>
              </a:rPr>
              <a:t>）      </a:t>
            </a:r>
            <a:r>
              <a:rPr kumimoji="1" lang="zh-CN" altLang="en-US" sz="2400" b="1">
                <a:solidFill>
                  <a:srgbClr val="C00000"/>
                </a:solidFill>
                <a:latin typeface="微软雅黑" panose="020B0503020204020204" charset="-122"/>
                <a:ea typeface="微软雅黑" panose="020B0503020204020204" charset="-122"/>
              </a:rPr>
              <a:t>瓠</a:t>
            </a:r>
            <a:r>
              <a:rPr kumimoji="1" lang="zh-CN" altLang="en-US" sz="2400">
                <a:latin typeface="微软雅黑" panose="020B0503020204020204" charset="-122"/>
                <a:ea typeface="微软雅黑" panose="020B0503020204020204" charset="-122"/>
              </a:rPr>
              <a:t>（</a:t>
            </a:r>
            <a:r>
              <a:rPr kumimoji="1" lang="en-US" altLang="zh-CN" sz="2400" b="1" err="1">
                <a:solidFill>
                  <a:srgbClr val="C00000"/>
                </a:solidFill>
                <a:latin typeface="微软雅黑" panose="020B0503020204020204" charset="-122"/>
                <a:ea typeface="微软雅黑" panose="020B0503020204020204" charset="-122"/>
              </a:rPr>
              <a:t>hù</a:t>
            </a:r>
            <a:r>
              <a:rPr kumimoji="1" lang="zh-CN" altLang="en-US" sz="2400">
                <a:latin typeface="微软雅黑" panose="020B0503020204020204" charset="-122"/>
                <a:ea typeface="微软雅黑" panose="020B0503020204020204" charset="-122"/>
              </a:rPr>
              <a:t>）         </a:t>
            </a:r>
            <a:r>
              <a:rPr kumimoji="1" lang="zh-CN" altLang="en-US" sz="2400" b="1">
                <a:solidFill>
                  <a:srgbClr val="C00000"/>
                </a:solidFill>
                <a:latin typeface="微软雅黑" panose="020B0503020204020204" charset="-122"/>
                <a:ea typeface="微软雅黑" panose="020B0503020204020204" charset="-122"/>
              </a:rPr>
              <a:t>瓠</a:t>
            </a:r>
            <a:r>
              <a:rPr kumimoji="1" lang="zh-CN" altLang="en-US" sz="2400">
                <a:latin typeface="微软雅黑" panose="020B0503020204020204" charset="-122"/>
                <a:ea typeface="微软雅黑" panose="020B0503020204020204" charset="-122"/>
              </a:rPr>
              <a:t>落（</a:t>
            </a:r>
            <a:r>
              <a:rPr kumimoji="1" lang="en-US" altLang="zh-CN" sz="2400" b="1" err="1">
                <a:solidFill>
                  <a:srgbClr val="C00000"/>
                </a:solidFill>
                <a:latin typeface="微软雅黑" panose="020B0503020204020204" charset="-122"/>
                <a:ea typeface="微软雅黑" panose="020B0503020204020204" charset="-122"/>
              </a:rPr>
              <a:t>huò</a:t>
            </a:r>
            <a:r>
              <a:rPr kumimoji="1" lang="zh-CN" altLang="en-US" sz="2400">
                <a:latin typeface="微软雅黑" panose="020B0503020204020204" charset="-122"/>
                <a:ea typeface="微软雅黑" panose="020B0503020204020204" charset="-122"/>
              </a:rPr>
              <a:t>）   </a:t>
            </a:r>
          </a:p>
          <a:p>
            <a:pPr>
              <a:lnSpc>
                <a:spcPct val="150000"/>
              </a:lnSpc>
            </a:pPr>
            <a:r>
              <a:rPr kumimoji="1" lang="zh-CN" altLang="en-US" sz="2400" b="1">
                <a:solidFill>
                  <a:srgbClr val="C00000"/>
                </a:solidFill>
                <a:latin typeface="微软雅黑" panose="020B0503020204020204" charset="-122"/>
                <a:ea typeface="微软雅黑" panose="020B0503020204020204" charset="-122"/>
              </a:rPr>
              <a:t>呺</a:t>
            </a:r>
            <a:r>
              <a:rPr kumimoji="1" lang="zh-CN" altLang="en-US" sz="2400">
                <a:latin typeface="微软雅黑" panose="020B0503020204020204" charset="-122"/>
                <a:ea typeface="微软雅黑" panose="020B0503020204020204" charset="-122"/>
              </a:rPr>
              <a:t>然（</a:t>
            </a:r>
            <a:r>
              <a:rPr kumimoji="1" lang="en-US" altLang="zh-CN" sz="2400" b="1" err="1">
                <a:solidFill>
                  <a:srgbClr val="C00000"/>
                </a:solidFill>
                <a:latin typeface="微软雅黑" panose="020B0503020204020204" charset="-122"/>
                <a:ea typeface="微软雅黑" panose="020B0503020204020204" charset="-122"/>
              </a:rPr>
              <a:t>xiāo</a:t>
            </a:r>
            <a:r>
              <a:rPr kumimoji="1" lang="zh-CN" altLang="en-US" sz="2400">
                <a:latin typeface="微软雅黑" panose="020B0503020204020204" charset="-122"/>
                <a:ea typeface="微软雅黑" panose="020B0503020204020204" charset="-122"/>
              </a:rPr>
              <a:t>）    </a:t>
            </a:r>
            <a:r>
              <a:rPr kumimoji="1" lang="zh-CN" altLang="en-US" sz="2400" b="1">
                <a:solidFill>
                  <a:srgbClr val="C00000"/>
                </a:solidFill>
                <a:latin typeface="微软雅黑" panose="020B0503020204020204" charset="-122"/>
                <a:ea typeface="微软雅黑" panose="020B0503020204020204" charset="-122"/>
              </a:rPr>
              <a:t>掊</a:t>
            </a:r>
            <a:r>
              <a:rPr kumimoji="1" lang="zh-CN" altLang="en-US" sz="2400">
                <a:latin typeface="微软雅黑" panose="020B0503020204020204" charset="-122"/>
                <a:ea typeface="微软雅黑" panose="020B0503020204020204" charset="-122"/>
              </a:rPr>
              <a:t>之（</a:t>
            </a:r>
            <a:r>
              <a:rPr kumimoji="1" lang="en-US" altLang="zh-CN" sz="2400" b="1" err="1">
                <a:solidFill>
                  <a:srgbClr val="C00000"/>
                </a:solidFill>
                <a:latin typeface="微软雅黑" panose="020B0503020204020204" charset="-122"/>
                <a:ea typeface="微软雅黑" panose="020B0503020204020204" charset="-122"/>
              </a:rPr>
              <a:t>pǒu</a:t>
            </a:r>
            <a:r>
              <a:rPr kumimoji="1" lang="zh-CN" altLang="en-US" sz="2400">
                <a:latin typeface="微软雅黑" panose="020B0503020204020204" charset="-122"/>
                <a:ea typeface="微软雅黑" panose="020B0503020204020204" charset="-122"/>
              </a:rPr>
              <a:t>）   不</a:t>
            </a:r>
            <a:r>
              <a:rPr kumimoji="1" lang="zh-CN" altLang="en-US" sz="2400" b="1">
                <a:solidFill>
                  <a:srgbClr val="C00000"/>
                </a:solidFill>
                <a:latin typeface="微软雅黑" panose="020B0503020204020204" charset="-122"/>
                <a:ea typeface="微软雅黑" panose="020B0503020204020204" charset="-122"/>
              </a:rPr>
              <a:t>龟</a:t>
            </a:r>
            <a:r>
              <a:rPr kumimoji="1" lang="zh-CN" altLang="en-US" sz="2400">
                <a:latin typeface="微软雅黑" panose="020B0503020204020204" charset="-122"/>
                <a:ea typeface="微软雅黑" panose="020B0503020204020204" charset="-122"/>
              </a:rPr>
              <a:t>手（</a:t>
            </a:r>
            <a:r>
              <a:rPr kumimoji="1" lang="en-US" altLang="zh-CN" sz="2400" b="1" err="1">
                <a:solidFill>
                  <a:srgbClr val="C00000"/>
                </a:solidFill>
                <a:latin typeface="微软雅黑" panose="020B0503020204020204" charset="-122"/>
                <a:ea typeface="微软雅黑" panose="020B0503020204020204" charset="-122"/>
              </a:rPr>
              <a:t>jūn</a:t>
            </a:r>
            <a:r>
              <a:rPr kumimoji="1" lang="zh-CN" altLang="en-US" sz="2400">
                <a:latin typeface="微软雅黑" panose="020B0503020204020204" charset="-122"/>
                <a:ea typeface="微软雅黑" panose="020B0503020204020204" charset="-122"/>
              </a:rPr>
              <a:t>）     </a:t>
            </a:r>
          </a:p>
          <a:p>
            <a:pPr>
              <a:lnSpc>
                <a:spcPct val="150000"/>
              </a:lnSpc>
            </a:pPr>
            <a:r>
              <a:rPr kumimoji="1" lang="zh-CN" altLang="en-US" sz="2400" b="1">
                <a:solidFill>
                  <a:srgbClr val="C00000"/>
                </a:solidFill>
                <a:latin typeface="微软雅黑" panose="020B0503020204020204" charset="-122"/>
                <a:ea typeface="微软雅黑" panose="020B0503020204020204" charset="-122"/>
              </a:rPr>
              <a:t>洴澼絖</a:t>
            </a:r>
            <a:r>
              <a:rPr kumimoji="1" lang="zh-CN" altLang="en-US" sz="2400">
                <a:latin typeface="微软雅黑" panose="020B0503020204020204" charset="-122"/>
                <a:ea typeface="微软雅黑" panose="020B0503020204020204" charset="-122"/>
              </a:rPr>
              <a:t>（</a:t>
            </a:r>
            <a:r>
              <a:rPr kumimoji="1" lang="en-US" altLang="zh-CN" sz="2400" b="1" err="1">
                <a:solidFill>
                  <a:srgbClr val="C00000"/>
                </a:solidFill>
                <a:latin typeface="微软雅黑" panose="020B0503020204020204" charset="-122"/>
                <a:ea typeface="微软雅黑" panose="020B0503020204020204" charset="-122"/>
              </a:rPr>
              <a:t>píng pì kuàng</a:t>
            </a:r>
            <a:r>
              <a:rPr kumimoji="1" lang="zh-CN" altLang="en-US" sz="2400">
                <a:latin typeface="微软雅黑" panose="020B0503020204020204" charset="-122"/>
                <a:ea typeface="微软雅黑" panose="020B0503020204020204" charset="-122"/>
              </a:rPr>
              <a:t>）     </a:t>
            </a:r>
            <a:endParaRPr kumimoji="1" lang="en-US" altLang="zh-CN" sz="2400">
              <a:latin typeface="微软雅黑" panose="020B0503020204020204" charset="-122"/>
              <a:ea typeface="微软雅黑" panose="020B0503020204020204" charset="-122"/>
            </a:endParaRPr>
          </a:p>
          <a:p>
            <a:pPr>
              <a:lnSpc>
                <a:spcPct val="150000"/>
              </a:lnSpc>
            </a:pPr>
            <a:r>
              <a:rPr kumimoji="1" lang="zh-CN" altLang="en-US" sz="2400" b="1">
                <a:solidFill>
                  <a:srgbClr val="C00000"/>
                </a:solidFill>
                <a:latin typeface="微软雅黑" panose="020B0503020204020204" charset="-122"/>
                <a:ea typeface="微软雅黑" panose="020B0503020204020204" charset="-122"/>
              </a:rPr>
              <a:t>鬻</a:t>
            </a:r>
            <a:r>
              <a:rPr kumimoji="1" lang="zh-CN" altLang="en-US" sz="2400">
                <a:latin typeface="微软雅黑" panose="020B0503020204020204" charset="-122"/>
                <a:ea typeface="微软雅黑" panose="020B0503020204020204" charset="-122"/>
              </a:rPr>
              <a:t>（</a:t>
            </a:r>
            <a:r>
              <a:rPr kumimoji="1" lang="en-US" altLang="zh-CN" sz="2400" b="1" err="1">
                <a:solidFill>
                  <a:srgbClr val="C00000"/>
                </a:solidFill>
                <a:latin typeface="微软雅黑" panose="020B0503020204020204" charset="-122"/>
                <a:ea typeface="微软雅黑" panose="020B0503020204020204" charset="-122"/>
              </a:rPr>
              <a:t>yù</a:t>
            </a:r>
            <a:r>
              <a:rPr kumimoji="1" lang="zh-CN" altLang="en-US" sz="2400">
                <a:latin typeface="微软雅黑" panose="020B0503020204020204" charset="-122"/>
                <a:ea typeface="微软雅黑" panose="020B0503020204020204" charset="-122"/>
              </a:rPr>
              <a:t>）    越有</a:t>
            </a:r>
            <a:r>
              <a:rPr kumimoji="1" lang="zh-CN" altLang="en-US" sz="2400" b="1">
                <a:solidFill>
                  <a:srgbClr val="C00000"/>
                </a:solidFill>
                <a:latin typeface="微软雅黑" panose="020B0503020204020204" charset="-122"/>
                <a:ea typeface="微软雅黑" panose="020B0503020204020204" charset="-122"/>
              </a:rPr>
              <a:t>难</a:t>
            </a:r>
            <a:r>
              <a:rPr kumimoji="1" lang="zh-CN" altLang="en-US" sz="2400">
                <a:latin typeface="微软雅黑" panose="020B0503020204020204" charset="-122"/>
                <a:ea typeface="微软雅黑" panose="020B0503020204020204" charset="-122"/>
              </a:rPr>
              <a:t>（</a:t>
            </a:r>
            <a:r>
              <a:rPr kumimoji="1" lang="en-US" altLang="zh-CN" sz="2400" b="1" err="1">
                <a:solidFill>
                  <a:srgbClr val="C00000"/>
                </a:solidFill>
                <a:latin typeface="微软雅黑" panose="020B0503020204020204" charset="-122"/>
                <a:ea typeface="微软雅黑" panose="020B0503020204020204" charset="-122"/>
              </a:rPr>
              <a:t>nàn</a:t>
            </a:r>
            <a:r>
              <a:rPr kumimoji="1" lang="zh-CN" altLang="en-US" sz="2400">
                <a:latin typeface="微软雅黑" panose="020B0503020204020204" charset="-122"/>
                <a:ea typeface="微软雅黑" panose="020B050302020402020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文本框 1"/>
          <p:cNvSpPr txBox="1"/>
          <p:nvPr/>
        </p:nvSpPr>
        <p:spPr>
          <a:xfrm>
            <a:off x="1443038" y="969963"/>
            <a:ext cx="9509125" cy="5429250"/>
          </a:xfrm>
          <a:prstGeom prst="rect">
            <a:avLst/>
          </a:prstGeom>
          <a:noFill/>
          <a:ln w="9525">
            <a:noFill/>
          </a:ln>
        </p:spPr>
        <p:txBody>
          <a:bodyPr>
            <a:spAutoFit/>
          </a:bodyPr>
          <a:lstStyle/>
          <a:p>
            <a:pPr>
              <a:lnSpc>
                <a:spcPct val="400000"/>
              </a:lnSpc>
            </a:pPr>
            <a:r>
              <a:rPr lang="zh-CN" altLang="en-US" sz="2400">
                <a:latin typeface="微软雅黑" panose="020B0503020204020204" charset="-122"/>
                <a:ea typeface="微软雅黑" panose="020B0503020204020204" charset="-122"/>
              </a:rPr>
              <a:t>      </a:t>
            </a:r>
            <a:r>
              <a:rPr lang="zh-CN" altLang="en-US" sz="2400" u="sng">
                <a:latin typeface="微软雅黑" panose="020B0503020204020204" charset="-122"/>
                <a:ea typeface="微软雅黑" panose="020B0503020204020204" charset="-122"/>
              </a:rPr>
              <a:t>惠子谓庄子曰：“魏王</a:t>
            </a:r>
            <a:r>
              <a:rPr lang="zh-CN" altLang="en-US" sz="2400" u="sng">
                <a:solidFill>
                  <a:srgbClr val="FF0000"/>
                </a:solidFill>
                <a:latin typeface="微软雅黑" panose="020B0503020204020204" charset="-122"/>
                <a:ea typeface="微软雅黑" panose="020B0503020204020204" charset="-122"/>
              </a:rPr>
              <a:t>贻</a:t>
            </a:r>
            <a:r>
              <a:rPr lang="zh-CN" altLang="en-US" sz="2400" u="sng">
                <a:latin typeface="微软雅黑" panose="020B0503020204020204" charset="-122"/>
                <a:ea typeface="微软雅黑" panose="020B0503020204020204" charset="-122"/>
              </a:rPr>
              <a:t>我大</a:t>
            </a:r>
            <a:r>
              <a:rPr lang="zh-CN" altLang="en-US" sz="2400" u="sng">
                <a:solidFill>
                  <a:srgbClr val="FF0000"/>
                </a:solidFill>
                <a:latin typeface="微软雅黑" panose="020B0503020204020204" charset="-122"/>
                <a:ea typeface="微软雅黑" panose="020B0503020204020204" charset="-122"/>
              </a:rPr>
              <a:t>瓠</a:t>
            </a:r>
            <a:r>
              <a:rPr lang="zh-CN" altLang="en-US" sz="2400" u="sng">
                <a:latin typeface="微软雅黑" panose="020B0503020204020204" charset="-122"/>
                <a:ea typeface="微软雅黑" panose="020B0503020204020204" charset="-122"/>
              </a:rPr>
              <a:t>（hù）之种，我</a:t>
            </a:r>
            <a:r>
              <a:rPr lang="zh-CN" altLang="en-US" sz="2400" u="sng">
                <a:solidFill>
                  <a:srgbClr val="FF0000"/>
                </a:solidFill>
                <a:latin typeface="微软雅黑" panose="020B0503020204020204" charset="-122"/>
                <a:ea typeface="微软雅黑" panose="020B0503020204020204" charset="-122"/>
              </a:rPr>
              <a:t>树</a:t>
            </a:r>
            <a:r>
              <a:rPr lang="zh-CN" altLang="en-US" sz="2400" u="sng">
                <a:latin typeface="微软雅黑" panose="020B0503020204020204" charset="-122"/>
                <a:ea typeface="微软雅黑" panose="020B0503020204020204" charset="-122"/>
              </a:rPr>
              <a:t>之成，而</a:t>
            </a:r>
            <a:r>
              <a:rPr lang="zh-CN" altLang="en-US" sz="2400" u="sng">
                <a:solidFill>
                  <a:srgbClr val="FF0000"/>
                </a:solidFill>
                <a:latin typeface="微软雅黑" panose="020B0503020204020204" charset="-122"/>
                <a:ea typeface="微软雅黑" panose="020B0503020204020204" charset="-122"/>
              </a:rPr>
              <a:t>实</a:t>
            </a:r>
            <a:r>
              <a:rPr lang="zh-CN" altLang="en-US" sz="2400" u="sng">
                <a:latin typeface="微软雅黑" panose="020B0503020204020204" charset="-122"/>
                <a:ea typeface="微软雅黑" panose="020B0503020204020204" charset="-122"/>
              </a:rPr>
              <a:t>五</a:t>
            </a:r>
            <a:endParaRPr lang="en-US" altLang="zh-CN" sz="2400" u="sng">
              <a:latin typeface="微软雅黑" panose="020B0503020204020204" charset="-122"/>
              <a:ea typeface="微软雅黑" panose="020B0503020204020204" charset="-122"/>
            </a:endParaRPr>
          </a:p>
          <a:p>
            <a:pPr>
              <a:lnSpc>
                <a:spcPct val="400000"/>
              </a:lnSpc>
            </a:pPr>
            <a:r>
              <a:rPr lang="zh-CN" altLang="en-US" sz="2400" u="sng">
                <a:solidFill>
                  <a:srgbClr val="FF0000"/>
                </a:solidFill>
                <a:latin typeface="微软雅黑" panose="020B0503020204020204" charset="-122"/>
                <a:ea typeface="微软雅黑" panose="020B0503020204020204" charset="-122"/>
              </a:rPr>
              <a:t>石</a:t>
            </a:r>
            <a:r>
              <a:rPr lang="zh-CN" altLang="en-US" sz="2400" u="sng">
                <a:latin typeface="微软雅黑" panose="020B0503020204020204" charset="-122"/>
                <a:ea typeface="微软雅黑" panose="020B0503020204020204" charset="-122"/>
              </a:rPr>
              <a:t>。以盛水浆，其</a:t>
            </a:r>
            <a:r>
              <a:rPr lang="zh-CN" altLang="en-US" sz="2400" u="sng">
                <a:solidFill>
                  <a:srgbClr val="FF0000"/>
                </a:solidFill>
                <a:latin typeface="微软雅黑" panose="020B0503020204020204" charset="-122"/>
                <a:ea typeface="微软雅黑" panose="020B0503020204020204" charset="-122"/>
              </a:rPr>
              <a:t>坚</a:t>
            </a:r>
            <a:r>
              <a:rPr lang="zh-CN" altLang="en-US" sz="2400" u="sng">
                <a:latin typeface="微软雅黑" panose="020B0503020204020204" charset="-122"/>
                <a:ea typeface="微软雅黑" panose="020B0503020204020204" charset="-122"/>
              </a:rPr>
              <a:t>不能自举也。剖之</a:t>
            </a:r>
            <a:r>
              <a:rPr lang="zh-CN" altLang="en-US" sz="2400" u="sng">
                <a:solidFill>
                  <a:srgbClr val="FF0000"/>
                </a:solidFill>
                <a:latin typeface="微软雅黑" panose="020B0503020204020204" charset="-122"/>
                <a:ea typeface="微软雅黑" panose="020B0503020204020204" charset="-122"/>
              </a:rPr>
              <a:t>以为</a:t>
            </a:r>
            <a:r>
              <a:rPr lang="zh-CN" altLang="en-US" sz="2400" u="sng">
                <a:latin typeface="微软雅黑" panose="020B0503020204020204" charset="-122"/>
                <a:ea typeface="微软雅黑" panose="020B0503020204020204" charset="-122"/>
              </a:rPr>
              <a:t>瓢，则</a:t>
            </a:r>
            <a:r>
              <a:rPr lang="zh-CN" altLang="en-US" sz="2400" u="sng">
                <a:solidFill>
                  <a:srgbClr val="FF0000"/>
                </a:solidFill>
                <a:latin typeface="微软雅黑" panose="020B0503020204020204" charset="-122"/>
                <a:ea typeface="微软雅黑" panose="020B0503020204020204" charset="-122"/>
              </a:rPr>
              <a:t>瓠落</a:t>
            </a:r>
            <a:r>
              <a:rPr lang="zh-CN" altLang="en-US" sz="2400" u="sng">
                <a:latin typeface="微软雅黑" panose="020B0503020204020204" charset="-122"/>
                <a:ea typeface="微软雅黑" panose="020B0503020204020204" charset="-122"/>
              </a:rPr>
              <a:t>无所容。非不</a:t>
            </a:r>
            <a:r>
              <a:rPr lang="zh-CN" altLang="en-US" sz="2400" u="sng">
                <a:solidFill>
                  <a:srgbClr val="FF0000"/>
                </a:solidFill>
                <a:latin typeface="微软雅黑" panose="020B0503020204020204" charset="-122"/>
                <a:ea typeface="微软雅黑" panose="020B0503020204020204" charset="-122"/>
              </a:rPr>
              <a:t>呺(xiāo)然</a:t>
            </a:r>
            <a:r>
              <a:rPr lang="zh-CN" altLang="en-US" sz="2400" u="sng">
                <a:latin typeface="微软雅黑" panose="020B0503020204020204" charset="-122"/>
                <a:ea typeface="微软雅黑" panose="020B0503020204020204" charset="-122"/>
              </a:rPr>
              <a:t>大也，吾</a:t>
            </a:r>
            <a:r>
              <a:rPr lang="zh-CN" altLang="en-US" sz="2400" u="sng">
                <a:solidFill>
                  <a:srgbClr val="FF0000"/>
                </a:solidFill>
                <a:latin typeface="微软雅黑" panose="020B0503020204020204" charset="-122"/>
                <a:ea typeface="微软雅黑" panose="020B0503020204020204" charset="-122"/>
              </a:rPr>
              <a:t>为</a:t>
            </a:r>
            <a:r>
              <a:rPr lang="zh-CN" altLang="en-US" sz="2400" u="sng">
                <a:latin typeface="微软雅黑" panose="020B0503020204020204" charset="-122"/>
                <a:ea typeface="微软雅黑" panose="020B0503020204020204" charset="-122"/>
              </a:rPr>
              <a:t>其无用而</a:t>
            </a:r>
            <a:r>
              <a:rPr lang="zh-CN" altLang="en-US" sz="2400" u="sng">
                <a:solidFill>
                  <a:srgbClr val="FF0000"/>
                </a:solidFill>
                <a:latin typeface="微软雅黑" panose="020B0503020204020204" charset="-122"/>
                <a:ea typeface="微软雅黑" panose="020B0503020204020204" charset="-122"/>
              </a:rPr>
              <a:t>掊</a:t>
            </a:r>
            <a:r>
              <a:rPr lang="zh-CN" altLang="en-US" sz="2400" u="sng">
                <a:latin typeface="微软雅黑" panose="020B0503020204020204" charset="-122"/>
                <a:ea typeface="微软雅黑" panose="020B0503020204020204" charset="-122"/>
              </a:rPr>
              <a:t>(pǒu)之。”</a:t>
            </a:r>
          </a:p>
          <a:p>
            <a:pPr>
              <a:lnSpc>
                <a:spcPct val="300000"/>
              </a:lnSpc>
            </a:pPr>
            <a:endParaRPr lang="zh-CN" altLang="en-US" sz="2400">
              <a:latin typeface="微软雅黑" panose="020B0503020204020204" charset="-122"/>
              <a:ea typeface="微软雅黑" panose="020B0503020204020204" charset="-122"/>
            </a:endParaRPr>
          </a:p>
        </p:txBody>
      </p:sp>
      <p:sp>
        <p:nvSpPr>
          <p:cNvPr id="3" name="文本框 2"/>
          <p:cNvSpPr txBox="1"/>
          <p:nvPr/>
        </p:nvSpPr>
        <p:spPr>
          <a:xfrm>
            <a:off x="4899025" y="2424113"/>
            <a:ext cx="852488" cy="461962"/>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赠给</a:t>
            </a:r>
          </a:p>
        </p:txBody>
      </p:sp>
      <p:sp>
        <p:nvSpPr>
          <p:cNvPr id="4" name="文本框 3"/>
          <p:cNvSpPr txBox="1"/>
          <p:nvPr/>
        </p:nvSpPr>
        <p:spPr>
          <a:xfrm>
            <a:off x="5829300" y="2417763"/>
            <a:ext cx="850900" cy="460375"/>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葫芦</a:t>
            </a:r>
          </a:p>
        </p:txBody>
      </p:sp>
      <p:sp>
        <p:nvSpPr>
          <p:cNvPr id="5" name="文本框 4"/>
          <p:cNvSpPr txBox="1"/>
          <p:nvPr/>
        </p:nvSpPr>
        <p:spPr>
          <a:xfrm>
            <a:off x="8074025" y="2417763"/>
            <a:ext cx="1766888" cy="460375"/>
          </a:xfrm>
          <a:prstGeom prst="rect">
            <a:avLst/>
          </a:prstGeom>
          <a:solidFill>
            <a:srgbClr val="D9D9D9"/>
          </a:solidFill>
          <a:ln w="9525">
            <a:noFill/>
          </a:ln>
        </p:spPr>
        <p:txBody>
          <a:bodyPr>
            <a:spAutoFit/>
          </a:bodyPr>
          <a:lstStyle/>
          <a:p>
            <a:r>
              <a:rPr lang="en-US" altLang="zh-CN" sz="2400">
                <a:latin typeface="楷体" panose="02010609060101010101" pitchFamily="49" charset="-122"/>
                <a:ea typeface="楷体" panose="02010609060101010101" pitchFamily="49" charset="-122"/>
              </a:rPr>
              <a:t>V</a:t>
            </a:r>
            <a:r>
              <a:rPr lang="zh-CN" altLang="en-US" sz="2400">
                <a:latin typeface="楷体" panose="02010609060101010101" pitchFamily="49" charset="-122"/>
                <a:ea typeface="楷体" panose="02010609060101010101" pitchFamily="49" charset="-122"/>
              </a:rPr>
              <a:t>，种植</a:t>
            </a:r>
          </a:p>
        </p:txBody>
      </p:sp>
      <p:sp>
        <p:nvSpPr>
          <p:cNvPr id="6" name="文本框 5"/>
          <p:cNvSpPr txBox="1"/>
          <p:nvPr/>
        </p:nvSpPr>
        <p:spPr>
          <a:xfrm>
            <a:off x="9744075" y="2238375"/>
            <a:ext cx="1785938" cy="831850"/>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果实</a:t>
            </a:r>
          </a:p>
          <a:p>
            <a:r>
              <a:rPr lang="zh-CN" altLang="en-US" sz="2400">
                <a:latin typeface="楷体" panose="02010609060101010101" pitchFamily="49" charset="-122"/>
                <a:ea typeface="楷体" panose="02010609060101010101" pitchFamily="49" charset="-122"/>
              </a:rPr>
              <a:t>结的葫芦</a:t>
            </a:r>
          </a:p>
        </p:txBody>
      </p:sp>
      <p:sp>
        <p:nvSpPr>
          <p:cNvPr id="7" name="文本框 6"/>
          <p:cNvSpPr txBox="1"/>
          <p:nvPr/>
        </p:nvSpPr>
        <p:spPr>
          <a:xfrm>
            <a:off x="271463" y="3879850"/>
            <a:ext cx="3525837" cy="646113"/>
          </a:xfrm>
          <a:prstGeom prst="rect">
            <a:avLst/>
          </a:prstGeom>
          <a:solidFill>
            <a:srgbClr val="D9D9D9"/>
          </a:solidFill>
          <a:ln w="9525">
            <a:noFill/>
          </a:ln>
        </p:spPr>
        <p:txBody>
          <a:bodyPr>
            <a:spAutoFit/>
          </a:bodyPr>
          <a:lstStyle/>
          <a:p>
            <a:r>
              <a:rPr lang="zh-CN" altLang="en-US">
                <a:latin typeface="楷体" panose="02010609060101010101" pitchFamily="49" charset="-122"/>
                <a:ea typeface="楷体" panose="02010609060101010101" pitchFamily="49" charset="-122"/>
              </a:rPr>
              <a:t>容量单位，十斗为一石。</a:t>
            </a:r>
          </a:p>
          <a:p>
            <a:r>
              <a:rPr lang="zh-CN" altLang="en-US">
                <a:latin typeface="楷体" panose="02010609060101010101" pitchFamily="49" charset="-122"/>
                <a:ea typeface="楷体" panose="02010609060101010101" pitchFamily="49" charset="-122"/>
              </a:rPr>
              <a:t>重量单位，一百二十斤为一石</a:t>
            </a:r>
          </a:p>
        </p:txBody>
      </p:sp>
      <p:sp>
        <p:nvSpPr>
          <p:cNvPr id="8" name="文本框 7"/>
          <p:cNvSpPr txBox="1"/>
          <p:nvPr/>
        </p:nvSpPr>
        <p:spPr>
          <a:xfrm>
            <a:off x="3856038" y="3695700"/>
            <a:ext cx="1316037" cy="830263"/>
          </a:xfrm>
          <a:prstGeom prst="rect">
            <a:avLst/>
          </a:prstGeom>
          <a:solidFill>
            <a:srgbClr val="D9D9D9"/>
          </a:solidFill>
          <a:ln w="9525">
            <a:noFill/>
          </a:ln>
        </p:spPr>
        <p:txBody>
          <a:bodyPr>
            <a:spAutoFit/>
          </a:bodyPr>
          <a:lstStyle/>
          <a:p>
            <a:r>
              <a:rPr lang="en-US" altLang="zh-CN" sz="2400">
                <a:latin typeface="楷体" panose="02010609060101010101" pitchFamily="49" charset="-122"/>
                <a:ea typeface="楷体" panose="02010609060101010101" pitchFamily="49" charset="-122"/>
              </a:rPr>
              <a:t>n.</a:t>
            </a:r>
            <a:r>
              <a:rPr lang="zh-CN" altLang="en-US" sz="2400">
                <a:latin typeface="楷体" panose="02010609060101010101" pitchFamily="49" charset="-122"/>
                <a:ea typeface="楷体" panose="02010609060101010101" pitchFamily="49" charset="-122"/>
              </a:rPr>
              <a:t>坚固的程度</a:t>
            </a:r>
          </a:p>
        </p:txBody>
      </p:sp>
      <p:sp>
        <p:nvSpPr>
          <p:cNvPr id="10" name="文本框 9"/>
          <p:cNvSpPr txBox="1"/>
          <p:nvPr/>
        </p:nvSpPr>
        <p:spPr>
          <a:xfrm>
            <a:off x="5880100" y="3840163"/>
            <a:ext cx="1827213" cy="461962"/>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把</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做成</a:t>
            </a:r>
          </a:p>
        </p:txBody>
      </p:sp>
      <p:sp>
        <p:nvSpPr>
          <p:cNvPr id="11" name="文本框 10"/>
          <p:cNvSpPr txBox="1"/>
          <p:nvPr/>
        </p:nvSpPr>
        <p:spPr>
          <a:xfrm>
            <a:off x="7862888" y="3687763"/>
            <a:ext cx="2528887" cy="830262"/>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又写作“廓落”，很大很大的样子。</a:t>
            </a:r>
          </a:p>
        </p:txBody>
      </p:sp>
      <p:sp>
        <p:nvSpPr>
          <p:cNvPr id="12" name="文本框 11"/>
          <p:cNvSpPr txBox="1"/>
          <p:nvPr/>
        </p:nvSpPr>
        <p:spPr>
          <a:xfrm>
            <a:off x="476250" y="5264150"/>
            <a:ext cx="3321050" cy="460375"/>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庞大而又中空的样子。</a:t>
            </a:r>
          </a:p>
        </p:txBody>
      </p:sp>
      <p:sp>
        <p:nvSpPr>
          <p:cNvPr id="13" name="文本框 12"/>
          <p:cNvSpPr txBox="1"/>
          <p:nvPr/>
        </p:nvSpPr>
        <p:spPr>
          <a:xfrm>
            <a:off x="3941763" y="5273675"/>
            <a:ext cx="1316037" cy="460375"/>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因为</a:t>
            </a:r>
          </a:p>
        </p:txBody>
      </p:sp>
      <p:sp>
        <p:nvSpPr>
          <p:cNvPr id="14" name="文本框 13"/>
          <p:cNvSpPr txBox="1"/>
          <p:nvPr/>
        </p:nvSpPr>
        <p:spPr>
          <a:xfrm>
            <a:off x="5449888" y="5264150"/>
            <a:ext cx="1316037" cy="460375"/>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砸破</a:t>
            </a:r>
          </a:p>
        </p:txBody>
      </p:sp>
      <p:sp>
        <p:nvSpPr>
          <p:cNvPr id="31757" name="文本框 1"/>
          <p:cNvSpPr txBox="1"/>
          <p:nvPr/>
        </p:nvSpPr>
        <p:spPr>
          <a:xfrm>
            <a:off x="947738" y="496888"/>
            <a:ext cx="3919537" cy="400050"/>
          </a:xfrm>
          <a:prstGeom prst="rect">
            <a:avLst/>
          </a:prstGeom>
          <a:noFill/>
          <a:ln w="9525">
            <a:noFill/>
          </a:ln>
        </p:spPr>
        <p:txBody>
          <a:bodyPr>
            <a:spAutoFit/>
          </a:bodyPr>
          <a:lstStyle/>
          <a:p>
            <a:r>
              <a:rPr lang="zh-CN" altLang="en-US" sz="2000">
                <a:latin typeface="微软雅黑" panose="020B0503020204020204" charset="-122"/>
                <a:ea typeface="微软雅黑" panose="020B0503020204020204" charset="-122"/>
              </a:rPr>
              <a:t>诵读课文，读懂文意</a:t>
            </a:r>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文本框 8"/>
          <p:cNvSpPr txBox="1"/>
          <p:nvPr/>
        </p:nvSpPr>
        <p:spPr>
          <a:xfrm>
            <a:off x="947738" y="496888"/>
            <a:ext cx="3919537" cy="400050"/>
          </a:xfrm>
          <a:prstGeom prst="rect">
            <a:avLst/>
          </a:prstGeom>
          <a:noFill/>
          <a:ln w="9525">
            <a:noFill/>
          </a:ln>
        </p:spPr>
        <p:txBody>
          <a:bodyPr>
            <a:spAutoFit/>
          </a:bodyPr>
          <a:lstStyle/>
          <a:p>
            <a:r>
              <a:rPr lang="zh-CN" altLang="en-US" sz="2000">
                <a:latin typeface="微软雅黑" panose="020B0503020204020204" charset="-122"/>
                <a:ea typeface="微软雅黑" panose="020B0503020204020204" charset="-122"/>
              </a:rPr>
              <a:t>诵读课文，读懂文意</a:t>
            </a:r>
          </a:p>
        </p:txBody>
      </p:sp>
      <p:sp>
        <p:nvSpPr>
          <p:cNvPr id="3" name="矩形 2"/>
          <p:cNvSpPr/>
          <p:nvPr/>
        </p:nvSpPr>
        <p:spPr>
          <a:xfrm>
            <a:off x="171450" y="1506538"/>
            <a:ext cx="11896725" cy="3844925"/>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字魂36号-正文宋楷"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5pPr>
          </a:lstStyle>
          <a:p>
            <a:pPr lvl="0" algn="ctr"/>
            <a:endParaRPr lang="zh-CN" altLang="en-US">
              <a:solidFill>
                <a:srgbClr val="FFFFFF"/>
              </a:solidFill>
              <a:latin typeface="字魂36号-正文宋楷" charset="0"/>
              <a:ea typeface="宋体" panose="02010600030101010101" pitchFamily="2" charset="-122"/>
            </a:endParaRPr>
          </a:p>
        </p:txBody>
      </p:sp>
      <p:sp>
        <p:nvSpPr>
          <p:cNvPr id="32771" name="文本框 7"/>
          <p:cNvSpPr txBox="1"/>
          <p:nvPr/>
        </p:nvSpPr>
        <p:spPr>
          <a:xfrm>
            <a:off x="828675" y="2308225"/>
            <a:ext cx="10514013" cy="2241550"/>
          </a:xfrm>
          <a:prstGeom prst="rect">
            <a:avLst/>
          </a:prstGeom>
          <a:noFill/>
          <a:ln w="9525">
            <a:noFill/>
          </a:ln>
        </p:spPr>
        <p:txBody>
          <a:bodyPr>
            <a:spAutoFit/>
          </a:bodyPr>
          <a:lstStyle/>
          <a:p>
            <a:pPr>
              <a:lnSpc>
                <a:spcPct val="150000"/>
              </a:lnSpc>
            </a:pPr>
            <a:r>
              <a:rPr lang="zh-CN" altLang="en-US" sz="2400">
                <a:solidFill>
                  <a:schemeClr val="bg1"/>
                </a:solidFill>
                <a:latin typeface="楷体" panose="02010609060101010101" pitchFamily="49" charset="-122"/>
                <a:ea typeface="楷体" panose="02010609060101010101" pitchFamily="49" charset="-122"/>
              </a:rPr>
              <a:t>译文：</a:t>
            </a:r>
            <a:r>
              <a:rPr lang="zh-CN" altLang="zh-CN" sz="2400">
                <a:solidFill>
                  <a:schemeClr val="bg1"/>
                </a:solidFill>
                <a:latin typeface="楷体" panose="02010609060101010101" pitchFamily="49" charset="-122"/>
                <a:ea typeface="楷体" panose="02010609060101010101" pitchFamily="49" charset="-122"/>
              </a:rPr>
              <a:t>惠子对庄子说：“魏王送我大葫芦种子，我将它培植起来后，结出的果实有五石容积。用大葫芦去盛水浆，可是它的坚固程度承受不了水的压力。把它剖开做瓢也太大了，没有什么地方可以放得下。这个葫芦不是不大呀，我因为它没有什么用处而砸烂了它。”</a:t>
            </a:r>
            <a:endParaRPr lang="zh-CN" altLang="en-US" sz="240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advClick="0" advTm="3000"/>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文本框 1"/>
          <p:cNvSpPr txBox="1"/>
          <p:nvPr/>
        </p:nvSpPr>
        <p:spPr>
          <a:xfrm>
            <a:off x="1214438" y="768350"/>
            <a:ext cx="9790112" cy="4227513"/>
          </a:xfrm>
          <a:prstGeom prst="rect">
            <a:avLst/>
          </a:prstGeom>
          <a:noFill/>
          <a:ln w="9525">
            <a:noFill/>
          </a:ln>
        </p:spPr>
        <p:txBody>
          <a:bodyPr>
            <a:spAutoFit/>
          </a:bodyPr>
          <a:lstStyle/>
          <a:p>
            <a:pPr>
              <a:lnSpc>
                <a:spcPct val="400000"/>
              </a:lnSpc>
            </a:pPr>
            <a:r>
              <a:rPr lang="zh-CN" altLang="en-US" sz="2400" u="sng">
                <a:latin typeface="微软雅黑" panose="020B0503020204020204" charset="-122"/>
                <a:ea typeface="微软雅黑" panose="020B0503020204020204" charset="-122"/>
              </a:rPr>
              <a:t>庄子曰：“夫子</a:t>
            </a:r>
            <a:r>
              <a:rPr lang="zh-CN" altLang="en-US" sz="2400" u="sng">
                <a:solidFill>
                  <a:srgbClr val="FF0000"/>
                </a:solidFill>
                <a:latin typeface="微软雅黑" panose="020B0503020204020204" charset="-122"/>
                <a:ea typeface="微软雅黑" panose="020B0503020204020204" charset="-122"/>
              </a:rPr>
              <a:t>固</a:t>
            </a:r>
            <a:r>
              <a:rPr lang="zh-CN" altLang="en-US" sz="2400" u="sng">
                <a:latin typeface="微软雅黑" panose="020B0503020204020204" charset="-122"/>
                <a:ea typeface="微软雅黑" panose="020B0503020204020204" charset="-122"/>
              </a:rPr>
              <a:t>拙于用</a:t>
            </a:r>
            <a:r>
              <a:rPr lang="zh-CN" altLang="en-US" sz="2400" u="sng">
                <a:solidFill>
                  <a:srgbClr val="FF0000"/>
                </a:solidFill>
                <a:latin typeface="微软雅黑" panose="020B0503020204020204" charset="-122"/>
                <a:ea typeface="微软雅黑" panose="020B0503020204020204" charset="-122"/>
              </a:rPr>
              <a:t>大</a:t>
            </a:r>
            <a:r>
              <a:rPr lang="zh-CN" altLang="en-US" sz="2400" u="sng">
                <a:latin typeface="微软雅黑" panose="020B0503020204020204" charset="-122"/>
                <a:ea typeface="微软雅黑" panose="020B0503020204020204" charset="-122"/>
              </a:rPr>
              <a:t>矣！宋人有善</a:t>
            </a:r>
            <a:r>
              <a:rPr lang="zh-CN" altLang="en-US" sz="2400" u="sng">
                <a:solidFill>
                  <a:srgbClr val="FF0000"/>
                </a:solidFill>
                <a:latin typeface="微软雅黑" panose="020B0503020204020204" charset="-122"/>
                <a:ea typeface="微软雅黑" panose="020B0503020204020204" charset="-122"/>
              </a:rPr>
              <a:t>为</a:t>
            </a:r>
            <a:r>
              <a:rPr lang="zh-CN" altLang="en-US" sz="2400" u="sng">
                <a:latin typeface="微软雅黑" panose="020B0503020204020204" charset="-122"/>
                <a:ea typeface="微软雅黑" panose="020B0503020204020204" charset="-122"/>
              </a:rPr>
              <a:t>不龟(jūn)手之药者，世世以</a:t>
            </a:r>
            <a:r>
              <a:rPr lang="zh-CN" altLang="en-US" sz="2400" u="sng">
                <a:solidFill>
                  <a:srgbClr val="FF0000"/>
                </a:solidFill>
                <a:latin typeface="微软雅黑" panose="020B0503020204020204" charset="-122"/>
                <a:ea typeface="微软雅黑" panose="020B0503020204020204" charset="-122"/>
              </a:rPr>
              <a:t>洴(píng)澼(pì )絖(</a:t>
            </a:r>
            <a:r>
              <a:rPr lang="zh-CN" altLang="en-US" sz="2400" u="sng">
                <a:latin typeface="微软雅黑" panose="020B0503020204020204" charset="-122"/>
                <a:ea typeface="微软雅黑" panose="020B0503020204020204" charset="-122"/>
              </a:rPr>
              <a:t>kuàng)为事。客闻之，</a:t>
            </a:r>
            <a:r>
              <a:rPr lang="zh-CN" altLang="en-US" sz="2400" u="sng">
                <a:solidFill>
                  <a:srgbClr val="346645"/>
                </a:solidFill>
                <a:latin typeface="微软雅黑" panose="020B0503020204020204" charset="-122"/>
                <a:ea typeface="微软雅黑" panose="020B0503020204020204" charset="-122"/>
              </a:rPr>
              <a:t>请买其方百金</a:t>
            </a:r>
            <a:r>
              <a:rPr lang="zh-CN" altLang="en-US" sz="2400" u="sng">
                <a:latin typeface="微软雅黑" panose="020B0503020204020204" charset="-122"/>
                <a:ea typeface="微软雅黑" panose="020B0503020204020204" charset="-122"/>
              </a:rPr>
              <a:t>。聚族而谋曰：‘我世世为洴澼絖，不过数金；今一朝而</a:t>
            </a:r>
            <a:r>
              <a:rPr lang="zh-CN" altLang="en-US" sz="2400" u="sng">
                <a:solidFill>
                  <a:srgbClr val="FF0000"/>
                </a:solidFill>
                <a:latin typeface="微软雅黑" panose="020B0503020204020204" charset="-122"/>
                <a:ea typeface="微软雅黑" panose="020B0503020204020204" charset="-122"/>
              </a:rPr>
              <a:t>鬻</a:t>
            </a:r>
            <a:r>
              <a:rPr lang="zh-CN" altLang="en-US" sz="2400" u="sng">
                <a:latin typeface="微软雅黑" panose="020B0503020204020204" charset="-122"/>
                <a:ea typeface="微软雅黑" panose="020B0503020204020204" charset="-122"/>
              </a:rPr>
              <a:t>(yù)技百金，请与之。’</a:t>
            </a:r>
          </a:p>
        </p:txBody>
      </p:sp>
      <p:sp>
        <p:nvSpPr>
          <p:cNvPr id="3" name="文本框 2"/>
          <p:cNvSpPr txBox="1"/>
          <p:nvPr/>
        </p:nvSpPr>
        <p:spPr>
          <a:xfrm>
            <a:off x="4232275" y="2128838"/>
            <a:ext cx="1747838" cy="461962"/>
          </a:xfrm>
          <a:prstGeom prst="rect">
            <a:avLst/>
          </a:prstGeom>
          <a:solidFill>
            <a:srgbClr val="D9D9D9"/>
          </a:solidFill>
          <a:ln w="9525">
            <a:noFill/>
          </a:ln>
        </p:spPr>
        <p:txBody>
          <a:bodyPr>
            <a:spAutoFit/>
          </a:bodyPr>
          <a:lstStyle/>
          <a:p>
            <a:r>
              <a:rPr lang="en-US" altLang="zh-CN" sz="2400">
                <a:latin typeface="楷体" panose="02010609060101010101" pitchFamily="49" charset="-122"/>
                <a:ea typeface="楷体" panose="02010609060101010101" pitchFamily="49" charset="-122"/>
              </a:rPr>
              <a:t>n.</a:t>
            </a:r>
            <a:r>
              <a:rPr lang="zh-CN" altLang="en-US" sz="2400">
                <a:latin typeface="楷体" panose="02010609060101010101" pitchFamily="49" charset="-122"/>
                <a:ea typeface="楷体" panose="02010609060101010101" pitchFamily="49" charset="-122"/>
              </a:rPr>
              <a:t>大的东西</a:t>
            </a:r>
          </a:p>
        </p:txBody>
      </p:sp>
      <p:sp>
        <p:nvSpPr>
          <p:cNvPr id="4" name="文本框 3"/>
          <p:cNvSpPr txBox="1"/>
          <p:nvPr/>
        </p:nvSpPr>
        <p:spPr>
          <a:xfrm>
            <a:off x="6597650" y="2128838"/>
            <a:ext cx="838200" cy="461962"/>
          </a:xfrm>
          <a:prstGeom prst="rect">
            <a:avLst/>
          </a:prstGeom>
          <a:solidFill>
            <a:srgbClr val="D9D9D9"/>
          </a:solidFill>
          <a:ln w="9525">
            <a:noFill/>
          </a:ln>
        </p:spPr>
        <p:txBody>
          <a:bodyPr>
            <a:spAutoFit/>
          </a:bodyPr>
          <a:lstStyle/>
          <a:p>
            <a:r>
              <a:rPr lang="en-US" altLang="zh-CN" sz="2400">
                <a:latin typeface="楷体" panose="02010609060101010101" pitchFamily="49" charset="-122"/>
                <a:ea typeface="楷体" panose="02010609060101010101" pitchFamily="49" charset="-122"/>
              </a:rPr>
              <a:t>V.</a:t>
            </a:r>
            <a:r>
              <a:rPr lang="zh-CN" altLang="en-US" sz="2400">
                <a:latin typeface="楷体" panose="02010609060101010101" pitchFamily="49" charset="-122"/>
                <a:ea typeface="楷体" panose="02010609060101010101" pitchFamily="49" charset="-122"/>
              </a:rPr>
              <a:t>做</a:t>
            </a:r>
          </a:p>
        </p:txBody>
      </p:sp>
      <p:sp>
        <p:nvSpPr>
          <p:cNvPr id="6" name="文本框 5"/>
          <p:cNvSpPr txBox="1"/>
          <p:nvPr/>
        </p:nvSpPr>
        <p:spPr>
          <a:xfrm>
            <a:off x="3248025" y="2128838"/>
            <a:ext cx="836613" cy="461962"/>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实在</a:t>
            </a:r>
          </a:p>
        </p:txBody>
      </p:sp>
      <p:sp>
        <p:nvSpPr>
          <p:cNvPr id="8" name="文本框 7"/>
          <p:cNvSpPr txBox="1"/>
          <p:nvPr/>
        </p:nvSpPr>
        <p:spPr>
          <a:xfrm>
            <a:off x="906463" y="3535363"/>
            <a:ext cx="3816350" cy="831850"/>
          </a:xfrm>
          <a:prstGeom prst="rect">
            <a:avLst/>
          </a:prstGeom>
          <a:solidFill>
            <a:srgbClr val="D9D9D9"/>
          </a:solidFill>
          <a:ln w="9525">
            <a:noFill/>
          </a:ln>
        </p:spPr>
        <p:txBody>
          <a:bodyPr>
            <a:spAutoFit/>
          </a:bodyPr>
          <a:lstStyle/>
          <a:p>
            <a:r>
              <a:rPr lang="zh-CN" altLang="zh-CN" sz="2400">
                <a:latin typeface="楷体" panose="02010609060101010101" pitchFamily="49" charset="-122"/>
                <a:ea typeface="楷体" panose="02010609060101010101" pitchFamily="49" charset="-122"/>
              </a:rPr>
              <a:t>洴：浮。澼：在水中漂洗。絖：丝絮。</a:t>
            </a:r>
          </a:p>
        </p:txBody>
      </p:sp>
      <p:sp>
        <p:nvSpPr>
          <p:cNvPr id="9" name="文本框 8"/>
          <p:cNvSpPr txBox="1"/>
          <p:nvPr/>
        </p:nvSpPr>
        <p:spPr>
          <a:xfrm>
            <a:off x="7016750" y="3659188"/>
            <a:ext cx="1581150" cy="461962"/>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状语后置</a:t>
            </a:r>
          </a:p>
        </p:txBody>
      </p:sp>
      <p:sp>
        <p:nvSpPr>
          <p:cNvPr id="11" name="文本框 10"/>
          <p:cNvSpPr txBox="1"/>
          <p:nvPr/>
        </p:nvSpPr>
        <p:spPr>
          <a:xfrm>
            <a:off x="6465888" y="5203825"/>
            <a:ext cx="2279650" cy="460375"/>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鬻：卖，出售。</a:t>
            </a:r>
          </a:p>
        </p:txBody>
      </p:sp>
      <p:sp>
        <p:nvSpPr>
          <p:cNvPr id="34824" name="文本框 1"/>
          <p:cNvSpPr txBox="1"/>
          <p:nvPr/>
        </p:nvSpPr>
        <p:spPr>
          <a:xfrm>
            <a:off x="947738" y="496888"/>
            <a:ext cx="3919537" cy="400050"/>
          </a:xfrm>
          <a:prstGeom prst="rect">
            <a:avLst/>
          </a:prstGeom>
          <a:noFill/>
          <a:ln w="9525">
            <a:noFill/>
          </a:ln>
        </p:spPr>
        <p:txBody>
          <a:bodyPr>
            <a:spAutoFit/>
          </a:bodyPr>
          <a:lstStyle/>
          <a:p>
            <a:r>
              <a:rPr lang="zh-CN" altLang="en-US" sz="2000">
                <a:latin typeface="微软雅黑" panose="020B0503020204020204" charset="-122"/>
                <a:ea typeface="微软雅黑" panose="020B0503020204020204" charset="-122"/>
              </a:rPr>
              <a:t>诵读课文，读懂文意</a:t>
            </a:r>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8" grpId="0" animBg="1"/>
      <p:bldP spid="9"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文本框 8"/>
          <p:cNvSpPr txBox="1"/>
          <p:nvPr/>
        </p:nvSpPr>
        <p:spPr>
          <a:xfrm>
            <a:off x="947738" y="496888"/>
            <a:ext cx="3919537" cy="400050"/>
          </a:xfrm>
          <a:prstGeom prst="rect">
            <a:avLst/>
          </a:prstGeom>
          <a:noFill/>
          <a:ln w="9525">
            <a:noFill/>
          </a:ln>
        </p:spPr>
        <p:txBody>
          <a:bodyPr>
            <a:spAutoFit/>
          </a:bodyPr>
          <a:lstStyle/>
          <a:p>
            <a:r>
              <a:rPr lang="zh-CN" altLang="en-US" sz="2000">
                <a:latin typeface="微软雅黑" panose="020B0503020204020204" charset="-122"/>
                <a:ea typeface="微软雅黑" panose="020B0503020204020204" charset="-122"/>
              </a:rPr>
              <a:t>诵读课文，读懂文意</a:t>
            </a:r>
          </a:p>
        </p:txBody>
      </p:sp>
      <p:sp>
        <p:nvSpPr>
          <p:cNvPr id="3" name="矩形 2"/>
          <p:cNvSpPr/>
          <p:nvPr/>
        </p:nvSpPr>
        <p:spPr>
          <a:xfrm>
            <a:off x="171450" y="1506538"/>
            <a:ext cx="11896725" cy="3844925"/>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字魂36号-正文宋楷"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5pPr>
          </a:lstStyle>
          <a:p>
            <a:pPr lvl="0" algn="ctr"/>
            <a:endParaRPr lang="zh-CN" altLang="en-US">
              <a:solidFill>
                <a:srgbClr val="FFFFFF"/>
              </a:solidFill>
              <a:latin typeface="字魂36号-正文宋楷" charset="0"/>
              <a:ea typeface="宋体" panose="02010600030101010101" pitchFamily="2" charset="-122"/>
            </a:endParaRPr>
          </a:p>
        </p:txBody>
      </p:sp>
      <p:sp>
        <p:nvSpPr>
          <p:cNvPr id="35843" name="文本框 7"/>
          <p:cNvSpPr txBox="1"/>
          <p:nvPr/>
        </p:nvSpPr>
        <p:spPr>
          <a:xfrm>
            <a:off x="1058863" y="2119313"/>
            <a:ext cx="10514012" cy="2774950"/>
          </a:xfrm>
          <a:prstGeom prst="rect">
            <a:avLst/>
          </a:prstGeom>
          <a:noFill/>
          <a:ln w="9525">
            <a:noFill/>
          </a:ln>
        </p:spPr>
        <p:txBody>
          <a:bodyPr>
            <a:spAutoFit/>
          </a:bodyPr>
          <a:lstStyle/>
          <a:p>
            <a:pPr>
              <a:lnSpc>
                <a:spcPct val="150000"/>
              </a:lnSpc>
            </a:pPr>
            <a:r>
              <a:rPr lang="zh-CN" altLang="en-US" sz="2400">
                <a:solidFill>
                  <a:schemeClr val="bg1"/>
                </a:solidFill>
                <a:latin typeface="楷体" panose="02010609060101010101" pitchFamily="49" charset="-122"/>
                <a:ea typeface="楷体" panose="02010609060101010101" pitchFamily="49" charset="-122"/>
              </a:rPr>
              <a:t>译文：庄子说：“先生实在是不善于使用大东西啊！宋国有一善于调制不皲手药物的人家，世世代代以漂洗丝絮为职业。有个游客听说了这件事，愿意用百金的高价收买他的药方。全家人聚集在一起商量：‘我们世世代代在河水里漂洗丝絮，所得不过数金，如今一下子就可卖得百金。还是把药方卖给他吧。</a:t>
            </a:r>
          </a:p>
        </p:txBody>
      </p:sp>
    </p:spTree>
  </p:cSld>
  <p:clrMapOvr>
    <a:masterClrMapping/>
  </p:clrMapOvr>
  <p:transition advClick="0" advTm="3000"/>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89" name="文本框 1"/>
          <p:cNvSpPr txBox="1"/>
          <p:nvPr/>
        </p:nvSpPr>
        <p:spPr>
          <a:xfrm>
            <a:off x="538163" y="777875"/>
            <a:ext cx="11425237" cy="5724525"/>
          </a:xfrm>
          <a:prstGeom prst="rect">
            <a:avLst/>
          </a:prstGeom>
          <a:noFill/>
          <a:ln w="9525">
            <a:noFill/>
          </a:ln>
        </p:spPr>
        <p:txBody>
          <a:bodyPr>
            <a:spAutoFit/>
          </a:bodyPr>
          <a:lstStyle/>
          <a:p>
            <a:pPr>
              <a:lnSpc>
                <a:spcPct val="400000"/>
              </a:lnSpc>
            </a:pPr>
            <a:r>
              <a:rPr lang="zh-CN" altLang="en-US" sz="2400" u="sng">
                <a:latin typeface="微软雅黑" panose="020B0503020204020204" charset="-122"/>
                <a:ea typeface="微软雅黑" panose="020B0503020204020204" charset="-122"/>
              </a:rPr>
              <a:t>客得之，以</a:t>
            </a:r>
            <a:r>
              <a:rPr lang="zh-CN" altLang="en-US" sz="2400" u="sng">
                <a:solidFill>
                  <a:srgbClr val="FF0000"/>
                </a:solidFill>
                <a:latin typeface="微软雅黑" panose="020B0503020204020204" charset="-122"/>
                <a:ea typeface="微软雅黑" panose="020B0503020204020204" charset="-122"/>
              </a:rPr>
              <a:t>说</a:t>
            </a:r>
            <a:r>
              <a:rPr lang="zh-CN" altLang="en-US" sz="2400" u="sng">
                <a:latin typeface="微软雅黑" panose="020B0503020204020204" charset="-122"/>
                <a:ea typeface="微软雅黑" panose="020B0503020204020204" charset="-122"/>
              </a:rPr>
              <a:t>吴王。越有</a:t>
            </a:r>
            <a:r>
              <a:rPr lang="zh-CN" altLang="en-US" sz="2400" u="sng">
                <a:solidFill>
                  <a:srgbClr val="FF0000"/>
                </a:solidFill>
                <a:latin typeface="微软雅黑" panose="020B0503020204020204" charset="-122"/>
                <a:ea typeface="微软雅黑" panose="020B0503020204020204" charset="-122"/>
              </a:rPr>
              <a:t>难</a:t>
            </a:r>
            <a:r>
              <a:rPr lang="zh-CN" altLang="en-US" sz="2400" u="sng">
                <a:latin typeface="微软雅黑" panose="020B0503020204020204" charset="-122"/>
                <a:ea typeface="微软雅黑" panose="020B0503020204020204" charset="-122"/>
              </a:rPr>
              <a:t>，吴王使之</a:t>
            </a:r>
            <a:r>
              <a:rPr lang="zh-CN" altLang="en-US" sz="2400" u="sng">
                <a:solidFill>
                  <a:srgbClr val="FF0000"/>
                </a:solidFill>
                <a:latin typeface="微软雅黑" panose="020B0503020204020204" charset="-122"/>
                <a:ea typeface="微软雅黑" panose="020B0503020204020204" charset="-122"/>
              </a:rPr>
              <a:t>将</a:t>
            </a:r>
            <a:r>
              <a:rPr lang="zh-CN" altLang="en-US" sz="2400" u="sng">
                <a:latin typeface="微软雅黑" panose="020B0503020204020204" charset="-122"/>
                <a:ea typeface="微软雅黑" panose="020B0503020204020204" charset="-122"/>
              </a:rPr>
              <a:t>，冬与越人水战，大败越人，</a:t>
            </a:r>
            <a:r>
              <a:rPr lang="zh-CN" altLang="en-US" sz="2400" u="sng">
                <a:solidFill>
                  <a:srgbClr val="FF0000"/>
                </a:solidFill>
                <a:latin typeface="微软雅黑" panose="020B0503020204020204" charset="-122"/>
                <a:ea typeface="微软雅黑" panose="020B0503020204020204" charset="-122"/>
              </a:rPr>
              <a:t>裂地</a:t>
            </a:r>
            <a:r>
              <a:rPr lang="zh-CN" altLang="en-US" sz="2400" u="sng">
                <a:latin typeface="微软雅黑" panose="020B0503020204020204" charset="-122"/>
                <a:ea typeface="微软雅黑" panose="020B0503020204020204" charset="-122"/>
              </a:rPr>
              <a:t>而封之。能不龟手</a:t>
            </a:r>
            <a:r>
              <a:rPr lang="zh-CN" altLang="en-US" sz="2400" u="sng">
                <a:solidFill>
                  <a:srgbClr val="FF0000"/>
                </a:solidFill>
                <a:latin typeface="微软雅黑" panose="020B0503020204020204" charset="-122"/>
                <a:ea typeface="微软雅黑" panose="020B0503020204020204" charset="-122"/>
              </a:rPr>
              <a:t>一</a:t>
            </a:r>
            <a:r>
              <a:rPr lang="zh-CN" altLang="en-US" sz="2400" u="sng">
                <a:latin typeface="微软雅黑" panose="020B0503020204020204" charset="-122"/>
                <a:ea typeface="微软雅黑" panose="020B0503020204020204" charset="-122"/>
              </a:rPr>
              <a:t>也，或以封，或不免于洴澼絖，则</a:t>
            </a:r>
            <a:r>
              <a:rPr lang="zh-CN" altLang="en-US" sz="2400" u="sng">
                <a:solidFill>
                  <a:srgbClr val="FF0000"/>
                </a:solidFill>
                <a:latin typeface="微软雅黑" panose="020B0503020204020204" charset="-122"/>
                <a:ea typeface="微软雅黑" panose="020B0503020204020204" charset="-122"/>
              </a:rPr>
              <a:t>所用</a:t>
            </a:r>
            <a:r>
              <a:rPr lang="zh-CN" altLang="en-US" sz="2400" u="sng">
                <a:latin typeface="微软雅黑" panose="020B0503020204020204" charset="-122"/>
                <a:ea typeface="微软雅黑" panose="020B0503020204020204" charset="-122"/>
              </a:rPr>
              <a:t>之异也。今子有五石之瓠，何不虑以为</a:t>
            </a:r>
            <a:r>
              <a:rPr lang="zh-CN" altLang="en-US" sz="2400" u="sng">
                <a:solidFill>
                  <a:srgbClr val="FF0000"/>
                </a:solidFill>
                <a:latin typeface="微软雅黑" panose="020B0503020204020204" charset="-122"/>
                <a:ea typeface="微软雅黑" panose="020B0503020204020204" charset="-122"/>
              </a:rPr>
              <a:t>大樽</a:t>
            </a:r>
            <a:r>
              <a:rPr lang="zh-CN" altLang="en-US" sz="2400" u="sng">
                <a:latin typeface="微软雅黑" panose="020B0503020204020204" charset="-122"/>
                <a:ea typeface="微软雅黑" panose="020B0503020204020204" charset="-122"/>
              </a:rPr>
              <a:t>，而浮于江湖，而忧其瓠落无所容？则夫子犹</a:t>
            </a:r>
            <a:r>
              <a:rPr lang="zh-CN" altLang="en-US" sz="2400" u="sng">
                <a:solidFill>
                  <a:srgbClr val="FF0000"/>
                </a:solidFill>
                <a:latin typeface="微软雅黑" panose="020B0503020204020204" charset="-122"/>
                <a:ea typeface="微软雅黑" panose="020B0503020204020204" charset="-122"/>
              </a:rPr>
              <a:t>有蓬之心</a:t>
            </a:r>
            <a:r>
              <a:rPr lang="zh-CN" altLang="en-US" sz="2400" u="sng">
                <a:latin typeface="微软雅黑" panose="020B0503020204020204" charset="-122"/>
                <a:ea typeface="微软雅黑" panose="020B0503020204020204" charset="-122"/>
              </a:rPr>
              <a:t>也夫！</a:t>
            </a:r>
          </a:p>
          <a:p>
            <a:pPr>
              <a:lnSpc>
                <a:spcPct val="300000"/>
              </a:lnSpc>
            </a:pPr>
            <a:endParaRPr lang="zh-CN" altLang="en-US" sz="3200" b="1">
              <a:latin typeface="Arial" panose="020B0604020202020204" pitchFamily="34" charset="0"/>
              <a:ea typeface="宋体" panose="02010600030101010101" pitchFamily="2" charset="-122"/>
            </a:endParaRPr>
          </a:p>
        </p:txBody>
      </p:sp>
      <p:sp>
        <p:nvSpPr>
          <p:cNvPr id="3" name="文本框 2"/>
          <p:cNvSpPr txBox="1"/>
          <p:nvPr/>
        </p:nvSpPr>
        <p:spPr>
          <a:xfrm>
            <a:off x="2811463" y="2025650"/>
            <a:ext cx="3009900" cy="830263"/>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难：发难，这里指越国对吴国有军事行动。</a:t>
            </a:r>
          </a:p>
        </p:txBody>
      </p:sp>
      <p:sp>
        <p:nvSpPr>
          <p:cNvPr id="4" name="文本框 3"/>
          <p:cNvSpPr txBox="1"/>
          <p:nvPr/>
        </p:nvSpPr>
        <p:spPr>
          <a:xfrm>
            <a:off x="5842000" y="2025650"/>
            <a:ext cx="1316038" cy="831850"/>
          </a:xfrm>
          <a:prstGeom prst="rect">
            <a:avLst/>
          </a:prstGeom>
          <a:solidFill>
            <a:srgbClr val="D9D9D9"/>
          </a:solidFill>
          <a:ln w="9525">
            <a:noFill/>
          </a:ln>
        </p:spPr>
        <p:txBody>
          <a:bodyPr>
            <a:spAutoFit/>
          </a:bodyPr>
          <a:lstStyle/>
          <a:p>
            <a:r>
              <a:rPr lang="en-US" altLang="zh-CN" sz="2400">
                <a:latin typeface="楷体" panose="02010609060101010101" pitchFamily="49" charset="-122"/>
                <a:ea typeface="楷体" panose="02010609060101010101" pitchFamily="49" charset="-122"/>
              </a:rPr>
              <a:t>V.</a:t>
            </a:r>
            <a:r>
              <a:rPr lang="zh-CN" altLang="en-US" sz="2400">
                <a:latin typeface="楷体" panose="02010609060101010101" pitchFamily="49" charset="-122"/>
                <a:ea typeface="楷体" panose="02010609060101010101" pitchFamily="49" charset="-122"/>
              </a:rPr>
              <a:t>带兵打仗</a:t>
            </a:r>
          </a:p>
        </p:txBody>
      </p:sp>
      <p:sp>
        <p:nvSpPr>
          <p:cNvPr id="6" name="文本框 5"/>
          <p:cNvSpPr txBox="1"/>
          <p:nvPr/>
        </p:nvSpPr>
        <p:spPr>
          <a:xfrm>
            <a:off x="1881188" y="2157413"/>
            <a:ext cx="827087" cy="461962"/>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说服</a:t>
            </a:r>
          </a:p>
        </p:txBody>
      </p:sp>
      <p:sp>
        <p:nvSpPr>
          <p:cNvPr id="8" name="文本框 7"/>
          <p:cNvSpPr txBox="1"/>
          <p:nvPr/>
        </p:nvSpPr>
        <p:spPr>
          <a:xfrm>
            <a:off x="9393238" y="2136775"/>
            <a:ext cx="1835150" cy="461963"/>
          </a:xfrm>
          <a:prstGeom prst="rect">
            <a:avLst/>
          </a:prstGeom>
          <a:solidFill>
            <a:srgbClr val="D9D9D9"/>
          </a:solidFill>
          <a:ln w="9525">
            <a:noFill/>
          </a:ln>
        </p:spPr>
        <p:txBody>
          <a:bodyPr>
            <a:spAutoFit/>
          </a:bodyPr>
          <a:lstStyle/>
          <a:p>
            <a:r>
              <a:rPr lang="zh-CN" altLang="zh-CN" sz="2400">
                <a:latin typeface="楷体" panose="02010609060101010101" pitchFamily="49" charset="-122"/>
                <a:ea typeface="楷体" panose="02010609060101010101" pitchFamily="49" charset="-122"/>
              </a:rPr>
              <a:t>划分出土地</a:t>
            </a:r>
          </a:p>
        </p:txBody>
      </p:sp>
      <p:sp>
        <p:nvSpPr>
          <p:cNvPr id="9" name="文本框 8"/>
          <p:cNvSpPr txBox="1"/>
          <p:nvPr/>
        </p:nvSpPr>
        <p:spPr>
          <a:xfrm>
            <a:off x="6500813" y="3640138"/>
            <a:ext cx="1671637" cy="461962"/>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使用方法</a:t>
            </a:r>
          </a:p>
        </p:txBody>
      </p:sp>
      <p:sp>
        <p:nvSpPr>
          <p:cNvPr id="11" name="文本框 10"/>
          <p:cNvSpPr txBox="1"/>
          <p:nvPr/>
        </p:nvSpPr>
        <p:spPr>
          <a:xfrm>
            <a:off x="644525" y="5122863"/>
            <a:ext cx="3821113" cy="830262"/>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可以拴在身上的一种凫水工具，俗称腰舟。</a:t>
            </a:r>
          </a:p>
        </p:txBody>
      </p:sp>
      <p:sp>
        <p:nvSpPr>
          <p:cNvPr id="5" name="文本框 4"/>
          <p:cNvSpPr txBox="1"/>
          <p:nvPr/>
        </p:nvSpPr>
        <p:spPr>
          <a:xfrm>
            <a:off x="935038" y="3640138"/>
            <a:ext cx="2471737" cy="461962"/>
          </a:xfrm>
          <a:prstGeom prst="rect">
            <a:avLst/>
          </a:prstGeom>
          <a:solidFill>
            <a:srgbClr val="D9D9D9"/>
          </a:solidFill>
          <a:ln w="9525">
            <a:noFill/>
          </a:ln>
        </p:spPr>
        <p:txBody>
          <a:bodyPr>
            <a:spAutoFit/>
          </a:bodyPr>
          <a:lstStyle/>
          <a:p>
            <a:r>
              <a:rPr lang="zh-CN" altLang="zh-CN" sz="2400">
                <a:latin typeface="楷体" panose="02010609060101010101" pitchFamily="49" charset="-122"/>
                <a:ea typeface="楷体" panose="02010609060101010101" pitchFamily="49" charset="-122"/>
              </a:rPr>
              <a:t>同一，一样的。</a:t>
            </a:r>
          </a:p>
        </p:txBody>
      </p:sp>
      <p:sp>
        <p:nvSpPr>
          <p:cNvPr id="7" name="文本框 6"/>
          <p:cNvSpPr txBox="1"/>
          <p:nvPr/>
        </p:nvSpPr>
        <p:spPr>
          <a:xfrm>
            <a:off x="6405563" y="5148263"/>
            <a:ext cx="4408487" cy="460375"/>
          </a:xfrm>
          <a:prstGeom prst="rect">
            <a:avLst/>
          </a:prstGeom>
          <a:solidFill>
            <a:srgbClr val="D9D9D9"/>
          </a:solidFill>
          <a:ln w="9525">
            <a:noFill/>
          </a:ln>
        </p:spPr>
        <p:txBody>
          <a:bodyPr>
            <a:spAutoFit/>
          </a:bodyPr>
          <a:lstStyle/>
          <a:p>
            <a:r>
              <a:rPr lang="zh-CN" altLang="en-US" sz="2400">
                <a:latin typeface="楷体" panose="02010609060101010101" pitchFamily="49" charset="-122"/>
                <a:ea typeface="楷体" panose="02010609060101010101" pitchFamily="49" charset="-122"/>
              </a:rPr>
              <a:t>喻指见识浅薄不能通晓大道理</a:t>
            </a:r>
          </a:p>
        </p:txBody>
      </p:sp>
      <p:sp>
        <p:nvSpPr>
          <p:cNvPr id="37898" name="文本框 1"/>
          <p:cNvSpPr txBox="1"/>
          <p:nvPr/>
        </p:nvSpPr>
        <p:spPr>
          <a:xfrm>
            <a:off x="947738" y="496888"/>
            <a:ext cx="3919537" cy="400050"/>
          </a:xfrm>
          <a:prstGeom prst="rect">
            <a:avLst/>
          </a:prstGeom>
          <a:noFill/>
          <a:ln w="9525">
            <a:noFill/>
          </a:ln>
        </p:spPr>
        <p:txBody>
          <a:bodyPr>
            <a:spAutoFit/>
          </a:bodyPr>
          <a:lstStyle/>
          <a:p>
            <a:r>
              <a:rPr lang="zh-CN" altLang="en-US" sz="2000">
                <a:latin typeface="微软雅黑" panose="020B0503020204020204" charset="-122"/>
                <a:ea typeface="微软雅黑" panose="020B0503020204020204" charset="-122"/>
              </a:rPr>
              <a:t>诵读课文，读懂文意</a:t>
            </a:r>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8" grpId="0" animBg="1"/>
      <p:bldP spid="9" grpId="0" animBg="1"/>
      <p:bldP spid="11" grpId="0" animBg="1"/>
      <p:bldP spid="5"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文本框 8"/>
          <p:cNvSpPr txBox="1"/>
          <p:nvPr/>
        </p:nvSpPr>
        <p:spPr>
          <a:xfrm>
            <a:off x="947738" y="496888"/>
            <a:ext cx="3919537" cy="400050"/>
          </a:xfrm>
          <a:prstGeom prst="rect">
            <a:avLst/>
          </a:prstGeom>
          <a:noFill/>
          <a:ln w="9525">
            <a:noFill/>
          </a:ln>
        </p:spPr>
        <p:txBody>
          <a:bodyPr>
            <a:spAutoFit/>
          </a:bodyPr>
          <a:lstStyle/>
          <a:p>
            <a:r>
              <a:rPr lang="zh-CN" altLang="en-US" sz="2000">
                <a:latin typeface="微软雅黑" panose="020B0503020204020204" charset="-122"/>
                <a:ea typeface="微软雅黑" panose="020B0503020204020204" charset="-122"/>
              </a:rPr>
              <a:t>诵读课文，读懂文意</a:t>
            </a:r>
          </a:p>
        </p:txBody>
      </p:sp>
      <p:sp>
        <p:nvSpPr>
          <p:cNvPr id="3" name="矩形 2"/>
          <p:cNvSpPr/>
          <p:nvPr/>
        </p:nvSpPr>
        <p:spPr>
          <a:xfrm>
            <a:off x="171450" y="1506538"/>
            <a:ext cx="11896725" cy="3844925"/>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字魂36号-正文宋楷"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字魂36号-正文宋楷" charset="0"/>
                <a:ea typeface="+mn-ea"/>
                <a:cs typeface="+mn-cs"/>
              </a:defRPr>
            </a:lvl5pPr>
          </a:lstStyle>
          <a:p>
            <a:pPr lvl="0" algn="ctr"/>
            <a:endParaRPr lang="zh-CN" altLang="en-US">
              <a:solidFill>
                <a:srgbClr val="FFFFFF"/>
              </a:solidFill>
              <a:latin typeface="字魂36号-正文宋楷" charset="0"/>
              <a:ea typeface="宋体" panose="02010600030101010101" pitchFamily="2" charset="-122"/>
            </a:endParaRPr>
          </a:p>
        </p:txBody>
      </p:sp>
      <p:sp>
        <p:nvSpPr>
          <p:cNvPr id="38915" name="文本框 7"/>
          <p:cNvSpPr txBox="1"/>
          <p:nvPr/>
        </p:nvSpPr>
        <p:spPr>
          <a:xfrm>
            <a:off x="947738" y="1741488"/>
            <a:ext cx="10512425" cy="3884612"/>
          </a:xfrm>
          <a:prstGeom prst="rect">
            <a:avLst/>
          </a:prstGeom>
          <a:noFill/>
          <a:ln w="9525">
            <a:noFill/>
          </a:ln>
        </p:spPr>
        <p:txBody>
          <a:bodyPr>
            <a:spAutoFit/>
          </a:bodyPr>
          <a:lstStyle/>
          <a:p>
            <a:pPr>
              <a:lnSpc>
                <a:spcPct val="150000"/>
              </a:lnSpc>
            </a:pPr>
            <a:r>
              <a:rPr lang="zh-CN" altLang="en-US" sz="2400">
                <a:solidFill>
                  <a:schemeClr val="bg1"/>
                </a:solidFill>
                <a:latin typeface="楷体" panose="02010609060101010101" pitchFamily="49" charset="-122"/>
                <a:ea typeface="楷体" panose="02010609060101010101" pitchFamily="49" charset="-122"/>
              </a:rPr>
              <a:t>译文：游客得到药方，来游说吴王。正巧越国发难，吴王派他统率部队，冬天跟越军在水上交战，大败越军，吴王划割土地封赏他。能使手不皲裂，药方是同样的，有的人用它来获得封赏，有的人却只能靠它在水中漂洗丝絮，这是使用的方法不同。如今你有五石容积的大葫芦，怎么不考虑用它来制成腰舟，而浮游于江湖之上，却担忧葫芦太大无处可容？看来先生你还是心窍不通啊！”</a:t>
            </a:r>
          </a:p>
          <a:p>
            <a:pPr>
              <a:lnSpc>
                <a:spcPct val="150000"/>
              </a:lnSpc>
            </a:pPr>
            <a:endParaRPr lang="zh-CN" altLang="en-US" sz="240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advClick="0" advTm="3000"/>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solidFill>
                  <a:srgbClr val="FF0000"/>
                </a:solidFill>
              </a:rPr>
              <a:t>探究问题</a:t>
            </a:r>
            <a:r>
              <a:rPr lang="en-US" altLang="zh-CN" smtClean="0">
                <a:solidFill>
                  <a:srgbClr val="FF0000"/>
                </a:solidFill>
              </a:rPr>
              <a:t>1</a:t>
            </a:r>
            <a:endParaRPr lang="zh-CN" altLang="en-US">
              <a:solidFill>
                <a:srgbClr val="FF0000"/>
              </a:solidFill>
            </a:endParaRPr>
          </a:p>
        </p:txBody>
      </p:sp>
      <p:sp>
        <p:nvSpPr>
          <p:cNvPr id="3" name="文本占位符 2"/>
          <p:cNvSpPr>
            <a:spLocks noGrp="1"/>
          </p:cNvSpPr>
          <p:nvPr>
            <p:ph type="body" sz="half" idx="1"/>
          </p:nvPr>
        </p:nvSpPr>
        <p:spPr>
          <a:xfrm>
            <a:off x="1224280" y="1869440"/>
            <a:ext cx="9940925" cy="3934460"/>
          </a:xfrm>
        </p:spPr>
        <p:txBody>
          <a:bodyPr>
            <a:normAutofit/>
          </a:bodyPr>
          <a:lstStyle/>
          <a:p>
            <a:pPr algn="just">
              <a:lnSpc>
                <a:spcPct val="140000"/>
              </a:lnSpc>
            </a:pPr>
            <a:r>
              <a:rPr lang="zh-CN" altLang="en-US" sz="3600" smtClean="0"/>
              <a:t>本文采用主客问答的形式，讲了几个故事？</a:t>
            </a:r>
            <a:endParaRPr lang="en-US" altLang="zh-CN" sz="3600" smtClean="0"/>
          </a:p>
          <a:p>
            <a:pPr algn="just">
              <a:lnSpc>
                <a:spcPct val="140000"/>
              </a:lnSpc>
            </a:pPr>
            <a:r>
              <a:rPr lang="zh-CN" altLang="en-US" sz="3600" smtClean="0"/>
              <a:t>两个</a:t>
            </a:r>
            <a:endParaRPr lang="en-US" altLang="zh-CN" sz="3600" smtClean="0"/>
          </a:p>
          <a:p>
            <a:pPr algn="just">
              <a:lnSpc>
                <a:spcPct val="140000"/>
              </a:lnSpc>
            </a:pPr>
            <a:r>
              <a:rPr lang="zh-CN" altLang="en-US" sz="3600" smtClean="0"/>
              <a:t>惠子：大瓠无用</a:t>
            </a:r>
            <a:endParaRPr lang="en-US" altLang="zh-CN" sz="3600" smtClean="0"/>
          </a:p>
          <a:p>
            <a:pPr algn="just">
              <a:lnSpc>
                <a:spcPct val="140000"/>
              </a:lnSpc>
            </a:pPr>
            <a:r>
              <a:rPr lang="zh-CN" altLang="en-US" sz="3600" smtClean="0"/>
              <a:t>庄子：不龟手之药</a:t>
            </a:r>
            <a:endParaRPr lang="zh-CN" altLang="en-US" sz="3600"/>
          </a:p>
        </p:txBody>
      </p:sp>
      <p:pic>
        <p:nvPicPr>
          <p:cNvPr id="5" name="图片 4"/>
          <p:cNvPicPr>
            <a:picLocks noChangeAspect="1"/>
          </p:cNvPicPr>
          <p:nvPr/>
        </p:nvPicPr>
        <p:blipFill>
          <a:blip r:embed="rId2" cstate="print"/>
          <a:stretch>
            <a:fillRect/>
          </a:stretch>
        </p:blipFill>
        <p:spPr>
          <a:xfrm>
            <a:off x="6852285" y="3210560"/>
            <a:ext cx="4526915" cy="308483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7"/>
          <p:cNvGrpSpPr/>
          <p:nvPr/>
        </p:nvGrpSpPr>
        <p:grpSpPr>
          <a:xfrm>
            <a:off x="370840" y="1423339"/>
            <a:ext cx="11394259" cy="5010204"/>
            <a:chOff x="1212343" y="2011680"/>
            <a:chExt cx="8680383" cy="3816877"/>
          </a:xfrm>
        </p:grpSpPr>
        <p:sp>
          <p:nvSpPr>
            <p:cNvPr id="39" name="矩形 38"/>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40" name="矩形 39"/>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24" name="左大括号 23"/>
          <p:cNvSpPr/>
          <p:nvPr/>
        </p:nvSpPr>
        <p:spPr>
          <a:xfrm>
            <a:off x="2877723" y="2525920"/>
            <a:ext cx="427567" cy="3041649"/>
          </a:xfrm>
          <a:prstGeom prst="leftBrace">
            <a:avLst>
              <a:gd name="adj1" fmla="val 38404"/>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latin typeface="字魂105号-简雅黑" panose="00000500000000000000" pitchFamily="2" charset="-122"/>
              <a:ea typeface="字魂105号-简雅黑" panose="00000500000000000000" pitchFamily="2" charset="-122"/>
            </a:endParaRPr>
          </a:p>
        </p:txBody>
      </p:sp>
      <p:grpSp>
        <p:nvGrpSpPr>
          <p:cNvPr id="3" name="组合 2"/>
          <p:cNvGrpSpPr/>
          <p:nvPr/>
        </p:nvGrpSpPr>
        <p:grpSpPr>
          <a:xfrm>
            <a:off x="3473450" y="4371975"/>
            <a:ext cx="4648835" cy="1327150"/>
            <a:chOff x="6651" y="7044"/>
            <a:chExt cx="7321" cy="2090"/>
          </a:xfrm>
        </p:grpSpPr>
        <p:pic>
          <p:nvPicPr>
            <p:cNvPr id="19"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16200000" flipV="1">
              <a:off x="6605" y="7090"/>
              <a:ext cx="2091" cy="1999"/>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7624" y="7317"/>
              <a:ext cx="6349" cy="1307"/>
            </a:xfrm>
            <a:prstGeom prst="rect">
              <a:avLst/>
            </a:prstGeom>
          </p:spPr>
          <p:txBody>
            <a:bodyPr wrap="none">
              <a:spAutoFit/>
            </a:bodyPr>
            <a:lstStyle/>
            <a:p>
              <a:pPr>
                <a:lnSpc>
                  <a:spcPct val="150000"/>
                </a:lnSpc>
                <a:defRPr/>
              </a:pPr>
              <a:r>
                <a:rPr lang="zh-CN" altLang="en-US" sz="3200" b="1">
                  <a:solidFill>
                    <a:srgbClr val="C00000"/>
                  </a:solidFill>
                  <a:latin typeface="微软雅黑" charset="-122"/>
                  <a:ea typeface="微软雅黑" charset="-122"/>
                </a:rPr>
                <a:t>客 </a:t>
              </a:r>
              <a:r>
                <a:rPr lang="zh-CN" altLang="en-US" sz="2800" b="1">
                  <a:latin typeface="字魂105号-简雅黑" panose="00000500000000000000" pitchFamily="2" charset="-122"/>
                  <a:ea typeface="字魂105号-简雅黑" panose="00000500000000000000" pitchFamily="2" charset="-122"/>
                </a:rPr>
                <a:t>→ </a:t>
              </a:r>
              <a:r>
                <a:rPr lang="zh-CN" altLang="en-US" sz="3200" b="1">
                  <a:latin typeface="宋体" panose="02010600030101010101" pitchFamily="2" charset="-122"/>
                  <a:ea typeface="宋体" panose="02010600030101010101" pitchFamily="2" charset="-122"/>
                </a:rPr>
                <a:t>获裂地封侯之赏</a:t>
              </a:r>
            </a:p>
          </p:txBody>
        </p:sp>
      </p:grpSp>
      <p:grpSp>
        <p:nvGrpSpPr>
          <p:cNvPr id="4" name="组合 1"/>
          <p:cNvGrpSpPr/>
          <p:nvPr/>
        </p:nvGrpSpPr>
        <p:grpSpPr>
          <a:xfrm>
            <a:off x="3473450" y="2299335"/>
            <a:ext cx="5182235" cy="1325880"/>
            <a:chOff x="6753" y="3772"/>
            <a:chExt cx="8161" cy="2088"/>
          </a:xfrm>
        </p:grpSpPr>
        <p:sp>
          <p:nvSpPr>
            <p:cNvPr id="25" name="TextBox 9"/>
            <p:cNvSpPr txBox="1">
              <a:spLocks noChangeArrowheads="1"/>
            </p:cNvSpPr>
            <p:nvPr/>
          </p:nvSpPr>
          <p:spPr bwMode="auto">
            <a:xfrm>
              <a:off x="7624" y="4163"/>
              <a:ext cx="7290" cy="1307"/>
            </a:xfrm>
            <a:prstGeom prst="rect">
              <a:avLst/>
            </a:prstGeom>
            <a:noFill/>
            <a:ln>
              <a:noFill/>
            </a:ln>
          </p:spPr>
          <p:txBody>
            <a:bodyPr>
              <a:spAutoFit/>
            </a:bodyPr>
            <a:lstStyle>
              <a:lvl1pPr eaLnBrk="0" hangingPunct="0">
                <a:defRPr>
                  <a:solidFill>
                    <a:schemeClr val="tx1"/>
                  </a:solidFill>
                  <a:latin typeface="Arial" panose="020B0604020202090204" pitchFamily="34" charset="0"/>
                  <a:ea typeface="宋体" panose="02010600030101010101" pitchFamily="2" charset="-122"/>
                </a:defRPr>
              </a:lvl1pPr>
              <a:lvl2pPr marL="742950" indent="-285750" eaLnBrk="0" hangingPunct="0">
                <a:defRPr>
                  <a:solidFill>
                    <a:schemeClr val="tx1"/>
                  </a:solidFill>
                  <a:latin typeface="Arial" panose="020B0604020202090204" pitchFamily="34" charset="0"/>
                  <a:ea typeface="宋体" panose="02010600030101010101" pitchFamily="2" charset="-122"/>
                </a:defRPr>
              </a:lvl2pPr>
              <a:lvl3pPr marL="1143000" indent="-228600" eaLnBrk="0" hangingPunct="0">
                <a:defRPr>
                  <a:solidFill>
                    <a:schemeClr val="tx1"/>
                  </a:solidFill>
                  <a:latin typeface="Arial" panose="020B0604020202090204" pitchFamily="34" charset="0"/>
                  <a:ea typeface="宋体" panose="02010600030101010101" pitchFamily="2" charset="-122"/>
                </a:defRPr>
              </a:lvl3pPr>
              <a:lvl4pPr marL="1600200" indent="-228600" eaLnBrk="0" hangingPunct="0">
                <a:defRPr>
                  <a:solidFill>
                    <a:schemeClr val="tx1"/>
                  </a:solidFill>
                  <a:latin typeface="Arial" panose="020B0604020202090204" pitchFamily="34" charset="0"/>
                  <a:ea typeface="宋体" panose="02010600030101010101" pitchFamily="2" charset="-122"/>
                </a:defRPr>
              </a:lvl4pPr>
              <a:lvl5pPr marL="2057400" indent="-228600" eaLnBrk="0" hangingPunct="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9pPr>
            </a:lstStyle>
            <a:p>
              <a:pPr eaLnBrk="1" hangingPunct="1">
                <a:lnSpc>
                  <a:spcPct val="150000"/>
                </a:lnSpc>
                <a:defRPr/>
              </a:pPr>
              <a:r>
                <a:rPr lang="zh-CN" altLang="en-US" sz="3200" b="1">
                  <a:solidFill>
                    <a:srgbClr val="C00000"/>
                  </a:solidFill>
                  <a:latin typeface="微软雅黑" charset="-122"/>
                  <a:ea typeface="微软雅黑" charset="-122"/>
                </a:rPr>
                <a:t>宋人</a:t>
              </a:r>
              <a:r>
                <a:rPr lang="zh-CN" altLang="en-US" sz="2800" b="1">
                  <a:latin typeface="字魂105号-简雅黑" panose="00000500000000000000" pitchFamily="2" charset="-122"/>
                  <a:ea typeface="字魂105号-简雅黑" panose="00000500000000000000" pitchFamily="2" charset="-122"/>
                </a:rPr>
                <a:t>→ </a:t>
              </a:r>
              <a:r>
                <a:rPr lang="zh-CN" altLang="en-US" sz="3200" b="1">
                  <a:latin typeface="宋体" panose="02010600030101010101" pitchFamily="2" charset="-122"/>
                </a:rPr>
                <a:t>不免于洴澼絖</a:t>
              </a:r>
            </a:p>
          </p:txBody>
        </p:sp>
        <p:pic>
          <p:nvPicPr>
            <p:cNvPr id="15" name="Picture 2" descr="E:\水墨图表素材\24252 (9).png"/>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16200000" flipV="1">
              <a:off x="6707" y="3818"/>
              <a:ext cx="2088" cy="19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中国风扇子边框"/>
          <p:cNvGrpSpPr/>
          <p:nvPr/>
        </p:nvGrpSpPr>
        <p:grpSpPr>
          <a:xfrm>
            <a:off x="1109345" y="2100580"/>
            <a:ext cx="1272540" cy="4157345"/>
            <a:chOff x="7514" y="2724"/>
            <a:chExt cx="3609" cy="6547"/>
          </a:xfrm>
        </p:grpSpPr>
        <p:pic>
          <p:nvPicPr>
            <p:cNvPr id="9" name="图片 8" descr="中国风扇子边框-02-02"/>
            <p:cNvPicPr>
              <a:picLocks noChangeAspect="1"/>
            </p:cNvPicPr>
            <p:nvPr/>
          </p:nvPicPr>
          <p:blipFill>
            <a:blip r:embed="rId4" cstate="print">
              <a:extLs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5"/>
                </a:ext>
              </a:extLst>
            </a:blip>
            <a:stretch>
              <a:fillRect/>
            </a:stretch>
          </p:blipFill>
          <p:spPr>
            <a:xfrm>
              <a:off x="7514" y="2724"/>
              <a:ext cx="3609" cy="6547"/>
            </a:xfrm>
            <a:prstGeom prst="rect">
              <a:avLst/>
            </a:prstGeom>
          </p:spPr>
        </p:pic>
        <p:sp>
          <p:nvSpPr>
            <p:cNvPr id="10" name="文本框 9"/>
            <p:cNvSpPr txBox="1"/>
            <p:nvPr/>
          </p:nvSpPr>
          <p:spPr>
            <a:xfrm>
              <a:off x="8219" y="2981"/>
              <a:ext cx="2264" cy="4991"/>
            </a:xfrm>
            <a:prstGeom prst="rect">
              <a:avLst/>
            </a:prstGeom>
            <a:noFill/>
          </p:spPr>
          <p:txBody>
            <a:bodyPr vert="horz"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a:solidFill>
                    <a:srgbClr val="C00000"/>
                  </a:solidFill>
                  <a:latin typeface="汉仪字酷堂义山楷W" panose="00020600040101010101" charset="-122"/>
                  <a:ea typeface="汉仪字酷堂义山楷W" panose="00020600040101010101" charset="-122"/>
                </a:rPr>
                <a:t>不龟手之药</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34315"/>
            <a:ext cx="10001250" cy="889635"/>
          </a:xfrm>
        </p:spPr>
        <p:txBody>
          <a:bodyPr/>
          <a:lstStyle/>
          <a:p>
            <a:r>
              <a:rPr lang="zh-CN" altLang="en-US" dirty="0" smtClean="0">
                <a:sym typeface="+mn-ea"/>
              </a:rPr>
              <a:t>人</a:t>
            </a:r>
            <a:r>
              <a:rPr lang="zh-CN" altLang="en-US" dirty="0">
                <a:sym typeface="+mn-ea"/>
              </a:rPr>
              <a:t>物生平</a:t>
            </a:r>
            <a:endParaRPr lang="zh-CN" altLang="en-US" dirty="0"/>
          </a:p>
        </p:txBody>
      </p:sp>
      <p:sp>
        <p:nvSpPr>
          <p:cNvPr id="3" name="内容占位符 2"/>
          <p:cNvSpPr>
            <a:spLocks noGrp="1"/>
          </p:cNvSpPr>
          <p:nvPr>
            <p:ph idx="1"/>
          </p:nvPr>
        </p:nvSpPr>
        <p:spPr>
          <a:xfrm>
            <a:off x="642620" y="1306195"/>
            <a:ext cx="11470005" cy="5151755"/>
          </a:xfrm>
        </p:spPr>
        <p:txBody>
          <a:bodyPr>
            <a:noAutofit/>
          </a:bodyPr>
          <a:lstStyle/>
          <a:p>
            <a:pPr marL="0" indent="457200">
              <a:buNone/>
            </a:pPr>
            <a:r>
              <a:rPr lang="zh-CN" altLang="en-US" sz="2400" dirty="0"/>
              <a:t>庄周曾做过宋国地方的漆园吏，与梁惠王、齐宣王是同时期人，以庄子之才学取财富高位如探囊取物，然</a:t>
            </a:r>
            <a:r>
              <a:rPr lang="zh-CN" altLang="en-US" sz="2400" dirty="0">
                <a:solidFill>
                  <a:srgbClr val="C00000"/>
                </a:solidFill>
              </a:rPr>
              <a:t>庄周无意仕进</a:t>
            </a:r>
            <a:r>
              <a:rPr lang="zh-CN" altLang="en-US" sz="2400" dirty="0"/>
              <a:t>，只在不长的时间里做过管漆园的小官。</a:t>
            </a:r>
          </a:p>
          <a:p>
            <a:pPr marL="0" indent="457200">
              <a:buNone/>
            </a:pPr>
            <a:r>
              <a:rPr lang="zh-CN" altLang="en-US" sz="2400" dirty="0"/>
              <a:t>庄子的学问渊博，游历过很多国家，对当时的各学派都有研究，进行过分析批判。楚威王听说他的才学很高，派使者带着厚礼，请他去做相国。庄子笑着对楚国的使者说：“千金，重利；卿相，尊位也。可你就没有看见祭祀用的牛吗？喂养它好几年，然后给它披上有花纹的锦绣，牵到祭祀祖先的太庙去充当祭品。到了这个时候，它就想当个小猪，免受宰割，也办不到了。你赶快给我走开，不要侮辱我。我宁愿象乌龟一样在泥塘自寻快乐，也不受一国君的约束，我一辈子不做官，让我永远自由快乐。”</a:t>
            </a:r>
          </a:p>
          <a:p>
            <a:pPr marL="0" indent="457200">
              <a:buNone/>
            </a:pPr>
            <a:r>
              <a:rPr lang="zh-CN" altLang="en-US" sz="2400" dirty="0"/>
              <a:t>庄周的才学不可小视，然而其要本归于老子之言。故其著书十余万字，大多都是寓言。</a:t>
            </a:r>
          </a:p>
          <a:p>
            <a:pPr marL="0" indent="457200">
              <a:buNone/>
            </a:pPr>
            <a:r>
              <a:rPr lang="zh-CN" altLang="en-US" sz="2400" dirty="0"/>
              <a:t>庄子因崇尚自由而不应楚威王之聘。后厌恶仕途，隐居著书，成为先秦道家学派的代表人物之一。被后世尊称为道教祖师、南华真人、道教四大真人之一。</a:t>
            </a:r>
          </a:p>
          <a:p>
            <a:pPr marL="0" indent="457200">
              <a:buNone/>
            </a:pPr>
            <a:r>
              <a:rPr lang="zh-CN" altLang="en-US" sz="2400" dirty="0">
                <a:solidFill>
                  <a:srgbClr val="C00000"/>
                </a:solidFill>
              </a:rPr>
              <a:t>当时诸侯混战，争霸天下，庄子不愿与统治者同流合污，便辞官隐居，潜心研究道学。</a:t>
            </a:r>
            <a:r>
              <a:rPr lang="zh-CN" altLang="en-US" sz="2400" dirty="0"/>
              <a:t>他大大继承和发展了老聃的思想，与老子并称“道家之祖”。他把“贵生”、“为我”引向“达生”、“忘我”，归结为天然的“道”、“我”合一。</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2" name="组合 37"/>
          <p:cNvGrpSpPr/>
          <p:nvPr/>
        </p:nvGrpSpPr>
        <p:grpSpPr>
          <a:xfrm>
            <a:off x="398780" y="1542084"/>
            <a:ext cx="11394259" cy="5010204"/>
            <a:chOff x="1212343" y="2011680"/>
            <a:chExt cx="8680383" cy="3816877"/>
          </a:xfrm>
        </p:grpSpPr>
        <p:sp>
          <p:nvSpPr>
            <p:cNvPr id="39" name="矩形 38"/>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40" name="矩形 39"/>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24" name="左大括号 23"/>
          <p:cNvSpPr/>
          <p:nvPr/>
        </p:nvSpPr>
        <p:spPr>
          <a:xfrm>
            <a:off x="2877723" y="2525920"/>
            <a:ext cx="427567" cy="3041649"/>
          </a:xfrm>
          <a:prstGeom prst="leftBrace">
            <a:avLst>
              <a:gd name="adj1" fmla="val 38404"/>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latin typeface="字魂105号-简雅黑" panose="00000500000000000000" pitchFamily="2" charset="-122"/>
              <a:ea typeface="字魂105号-简雅黑" panose="00000500000000000000" pitchFamily="2" charset="-122"/>
            </a:endParaRPr>
          </a:p>
        </p:txBody>
      </p:sp>
      <p:grpSp>
        <p:nvGrpSpPr>
          <p:cNvPr id="3" name="组合 2"/>
          <p:cNvGrpSpPr/>
          <p:nvPr/>
        </p:nvGrpSpPr>
        <p:grpSpPr>
          <a:xfrm>
            <a:off x="3473450" y="4371975"/>
            <a:ext cx="5464175" cy="1327785"/>
            <a:chOff x="6651" y="7044"/>
            <a:chExt cx="8605" cy="2091"/>
          </a:xfrm>
        </p:grpSpPr>
        <p:pic>
          <p:nvPicPr>
            <p:cNvPr id="19" name="Picture 2" descr="E:\水墨图表素材\24252 (9).png"/>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16200000" flipV="1">
              <a:off x="6605" y="7090"/>
              <a:ext cx="2091" cy="1999"/>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7624" y="7317"/>
              <a:ext cx="7632" cy="1307"/>
            </a:xfrm>
            <a:prstGeom prst="rect">
              <a:avLst/>
            </a:prstGeom>
          </p:spPr>
          <p:txBody>
            <a:bodyPr wrap="none">
              <a:spAutoFit/>
            </a:bodyPr>
            <a:lstStyle/>
            <a:p>
              <a:pPr>
                <a:lnSpc>
                  <a:spcPct val="150000"/>
                </a:lnSpc>
                <a:defRPr/>
              </a:pPr>
              <a:r>
                <a:rPr lang="zh-CN" altLang="en-US" sz="3200" b="1">
                  <a:solidFill>
                    <a:srgbClr val="C00000"/>
                  </a:solidFill>
                  <a:latin typeface="微软雅黑" panose="020B0503020204020204" charset="-122"/>
                  <a:ea typeface="微软雅黑" panose="020B0503020204020204" charset="-122"/>
                </a:rPr>
                <a:t>庄子 </a:t>
              </a:r>
              <a:r>
                <a:rPr lang="zh-CN" altLang="en-US" sz="2800" b="1">
                  <a:latin typeface="字魂105号-简雅黑" panose="00000500000000000000" pitchFamily="2" charset="-122"/>
                  <a:ea typeface="字魂105号-简雅黑" panose="00000500000000000000" pitchFamily="2" charset="-122"/>
                </a:rPr>
                <a:t>→ </a:t>
              </a:r>
              <a:r>
                <a:rPr lang="zh-CN" altLang="en-US" sz="3200" b="1">
                  <a:latin typeface="宋体" panose="02010600030101010101" pitchFamily="2" charset="-122"/>
                  <a:ea typeface="宋体" panose="02010600030101010101" pitchFamily="2" charset="-122"/>
                </a:rPr>
                <a:t>做成大樽浮乎江湖</a:t>
              </a:r>
            </a:p>
          </p:txBody>
        </p:sp>
      </p:grpSp>
      <p:grpSp>
        <p:nvGrpSpPr>
          <p:cNvPr id="6" name="组合 1"/>
          <p:cNvGrpSpPr/>
          <p:nvPr/>
        </p:nvGrpSpPr>
        <p:grpSpPr>
          <a:xfrm>
            <a:off x="3473450" y="2299335"/>
            <a:ext cx="5182235" cy="1325880"/>
            <a:chOff x="6753" y="3772"/>
            <a:chExt cx="8161" cy="2088"/>
          </a:xfrm>
        </p:grpSpPr>
        <p:pic>
          <p:nvPicPr>
            <p:cNvPr id="15" name="Picture 2" descr="E:\水墨图表素材\24252 (9).png"/>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16200000" flipV="1">
              <a:off x="6707" y="3818"/>
              <a:ext cx="2088" cy="199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9"/>
            <p:cNvSpPr txBox="1">
              <a:spLocks noChangeArrowheads="1"/>
            </p:cNvSpPr>
            <p:nvPr/>
          </p:nvSpPr>
          <p:spPr bwMode="auto">
            <a:xfrm>
              <a:off x="7624" y="4163"/>
              <a:ext cx="7290" cy="1307"/>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3200" b="1">
                  <a:solidFill>
                    <a:srgbClr val="C00000"/>
                  </a:solidFill>
                  <a:latin typeface="微软雅黑" panose="020B0503020204020204" charset="-122"/>
                  <a:ea typeface="微软雅黑" panose="020B0503020204020204" charset="-122"/>
                </a:rPr>
                <a:t>惠子</a:t>
              </a:r>
              <a:r>
                <a:rPr lang="zh-CN" altLang="en-US" sz="2800" b="1">
                  <a:latin typeface="字魂105号-简雅黑" panose="00000500000000000000" pitchFamily="2" charset="-122"/>
                  <a:ea typeface="字魂105号-简雅黑" panose="00000500000000000000" pitchFamily="2" charset="-122"/>
                </a:rPr>
                <a:t>→ </a:t>
              </a:r>
              <a:r>
                <a:rPr lang="zh-CN" altLang="en-US" sz="3200" b="1">
                  <a:latin typeface="宋体" panose="02010600030101010101" pitchFamily="2" charset="-122"/>
                </a:rPr>
                <a:t>盛水、装东西</a:t>
              </a:r>
            </a:p>
          </p:txBody>
        </p:sp>
      </p:grpSp>
      <p:grpSp>
        <p:nvGrpSpPr>
          <p:cNvPr id="7" name="组合 19"/>
          <p:cNvGrpSpPr/>
          <p:nvPr>
            <p:custDataLst>
              <p:tags r:id="rId1"/>
            </p:custDataLst>
          </p:nvPr>
        </p:nvGrpSpPr>
        <p:grpSpPr>
          <a:xfrm>
            <a:off x="4287943" y="394052"/>
            <a:ext cx="3870634" cy="856430"/>
            <a:chOff x="3427770" y="1399334"/>
            <a:chExt cx="2568987" cy="568423"/>
          </a:xfrm>
          <a:solidFill>
            <a:srgbClr val="C00000"/>
          </a:solidFill>
        </p:grpSpPr>
        <p:sp>
          <p:nvSpPr>
            <p:cNvPr id="21" name="Freeform 148"/>
            <p:cNvSpPr/>
            <p:nvPr/>
          </p:nvSpPr>
          <p:spPr bwMode="auto">
            <a:xfrm>
              <a:off x="3427770"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48"/>
            <p:cNvSpPr/>
            <p:nvPr/>
          </p:nvSpPr>
          <p:spPr bwMode="auto">
            <a:xfrm>
              <a:off x="4027293" y="1399334"/>
              <a:ext cx="1969464" cy="568423"/>
            </a:xfrm>
            <a:custGeom>
              <a:avLst/>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总结寓意</a:t>
            </a:r>
          </a:p>
        </p:txBody>
      </p:sp>
      <p:grpSp>
        <p:nvGrpSpPr>
          <p:cNvPr id="8" name="中国风扇子边框"/>
          <p:cNvGrpSpPr/>
          <p:nvPr/>
        </p:nvGrpSpPr>
        <p:grpSpPr>
          <a:xfrm>
            <a:off x="1132840" y="2063750"/>
            <a:ext cx="1272540" cy="4157345"/>
            <a:chOff x="7514" y="2724"/>
            <a:chExt cx="3609" cy="6547"/>
          </a:xfrm>
        </p:grpSpPr>
        <p:pic>
          <p:nvPicPr>
            <p:cNvPr id="9" name="图片 8" descr="中国风扇子边框-02-02"/>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7514" y="2724"/>
              <a:ext cx="3609" cy="6547"/>
            </a:xfrm>
            <a:prstGeom prst="rect">
              <a:avLst/>
            </a:prstGeom>
          </p:spPr>
        </p:pic>
        <p:sp>
          <p:nvSpPr>
            <p:cNvPr id="10" name="文本框 9"/>
            <p:cNvSpPr txBox="1"/>
            <p:nvPr/>
          </p:nvSpPr>
          <p:spPr>
            <a:xfrm>
              <a:off x="8219" y="2981"/>
              <a:ext cx="2264" cy="5203"/>
            </a:xfrm>
            <a:prstGeom prst="rect">
              <a:avLst/>
            </a:prstGeom>
            <a:noFill/>
          </p:spPr>
          <p:txBody>
            <a:bodyPr vert="eaVert"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a:solidFill>
                    <a:srgbClr val="C00000"/>
                  </a:solidFill>
                  <a:latin typeface="汉仪字酷堂义山楷W" panose="00020600040101010101" charset="-122"/>
                  <a:ea typeface="汉仪字酷堂义山楷W" panose="00020600040101010101" charset="-122"/>
                </a:rPr>
                <a:t>五石之瓠</a:t>
              </a:r>
            </a:p>
          </p:txBody>
        </p:sp>
      </p:grpSp>
      <p:sp>
        <p:nvSpPr>
          <p:cNvPr id="4" name="右箭头 3"/>
          <p:cNvSpPr/>
          <p:nvPr/>
        </p:nvSpPr>
        <p:spPr>
          <a:xfrm>
            <a:off x="8122920" y="3561715"/>
            <a:ext cx="441960" cy="116078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5" name="文本框 4"/>
          <p:cNvSpPr txBox="1"/>
          <p:nvPr/>
        </p:nvSpPr>
        <p:spPr>
          <a:xfrm>
            <a:off x="8969375" y="1995170"/>
            <a:ext cx="2611120" cy="4225925"/>
          </a:xfrm>
          <a:prstGeom prst="rect">
            <a:avLst/>
          </a:prstGeom>
          <a:noFill/>
          <a:ln>
            <a:solidFill>
              <a:srgbClr val="C00000"/>
            </a:solidFill>
          </a:ln>
        </p:spPr>
        <p:txBody>
          <a:bodyPr wrap="square" rtlCol="0">
            <a:spAutoFit/>
          </a:bodyPr>
          <a:lstStyle/>
          <a:p>
            <a:pPr>
              <a:lnSpc>
                <a:spcPct val="120000"/>
              </a:lnSpc>
            </a:pPr>
            <a:r>
              <a:rPr lang="zh-CN" altLang="en-US" sz="2800" b="1">
                <a:solidFill>
                  <a:srgbClr val="C00000"/>
                </a:solidFill>
                <a:latin typeface="楷体_GB2312" panose="02010609030101010101" charset="-122"/>
                <a:ea typeface="楷体_GB2312" panose="02010609030101010101" charset="-122"/>
              </a:rPr>
              <a:t>同一个事物，在不同的地方，其作用效果大不一样。我们要善于去发现这个事物的最大价值，完美利用。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righ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a:blip r:embed="rId10" cstate="print"/>
          <a:stretch>
            <a:fillRect/>
          </a:stretch>
        </p:blipFill>
        <p:spPr>
          <a:xfrm rot="21065008">
            <a:off x="174131" y="296655"/>
            <a:ext cx="11438045" cy="2094845"/>
          </a:xfrm>
          <a:prstGeom prst="rect">
            <a:avLst/>
          </a:prstGeom>
        </p:spPr>
      </p:pic>
      <p:sp>
        <p:nvSpPr>
          <p:cNvPr id="2" name="文本框 1"/>
          <p:cNvSpPr txBox="1"/>
          <p:nvPr/>
        </p:nvSpPr>
        <p:spPr>
          <a:xfrm>
            <a:off x="2338705" y="744855"/>
            <a:ext cx="7108825" cy="1198880"/>
          </a:xfrm>
          <a:prstGeom prst="rect">
            <a:avLst/>
          </a:prstGeom>
          <a:solidFill>
            <a:schemeClr val="bg2"/>
          </a:solidFill>
        </p:spPr>
        <p:txBody>
          <a:bodyPr wrap="square" rtlCol="0">
            <a:spAutoFit/>
          </a:bodyPr>
          <a:lstStyle/>
          <a:p>
            <a:pPr algn="just"/>
            <a:r>
              <a:rPr lang="zh-CN" altLang="en-US" sz="3600"/>
              <a:t>思考：惠子和宋人有什么相同点？</a:t>
            </a:r>
          </a:p>
          <a:p>
            <a:pPr algn="just"/>
            <a:r>
              <a:rPr lang="zh-CN" altLang="en-US" sz="3600"/>
              <a:t>           庄子和客有什么异同点？</a:t>
            </a:r>
          </a:p>
        </p:txBody>
      </p:sp>
      <p:pic>
        <p:nvPicPr>
          <p:cNvPr id="7" name="图片 6"/>
          <p:cNvPicPr>
            <a:picLocks noChangeAspect="1"/>
          </p:cNvPicPr>
          <p:nvPr>
            <p:custDataLst>
              <p:tags r:id="rId3"/>
            </p:custDataLst>
          </p:nvPr>
        </p:nvPicPr>
        <p:blipFill>
          <a:blip r:embed="rId11" cstate="print"/>
          <a:stretch>
            <a:fillRect/>
          </a:stretch>
        </p:blipFill>
        <p:spPr>
          <a:xfrm>
            <a:off x="0" y="-317"/>
            <a:ext cx="5756287" cy="6858000"/>
          </a:xfrm>
          <a:prstGeom prst="rect">
            <a:avLst/>
          </a:prstGeom>
        </p:spPr>
      </p:pic>
      <p:pic>
        <p:nvPicPr>
          <p:cNvPr id="8" name="图片 7"/>
          <p:cNvPicPr>
            <a:picLocks noChangeAspect="1"/>
          </p:cNvPicPr>
          <p:nvPr>
            <p:custDataLst>
              <p:tags r:id="rId4"/>
            </p:custDataLst>
          </p:nvPr>
        </p:nvPicPr>
        <p:blipFill>
          <a:blip r:embed="rId12" cstate="print"/>
          <a:stretch>
            <a:fillRect/>
          </a:stretch>
        </p:blipFill>
        <p:spPr>
          <a:xfrm>
            <a:off x="9215764" y="0"/>
            <a:ext cx="3005265" cy="6858000"/>
          </a:xfrm>
          <a:prstGeom prst="rect">
            <a:avLst/>
          </a:prstGeom>
        </p:spPr>
      </p:pic>
      <p:pic>
        <p:nvPicPr>
          <p:cNvPr id="9" name="图片 8"/>
          <p:cNvPicPr>
            <a:picLocks noChangeAspect="1"/>
          </p:cNvPicPr>
          <p:nvPr>
            <p:custDataLst>
              <p:tags r:id="rId5"/>
            </p:custDataLst>
          </p:nvPr>
        </p:nvPicPr>
        <p:blipFill>
          <a:blip r:embed="rId13" cstate="print"/>
          <a:stretch>
            <a:fillRect/>
          </a:stretch>
        </p:blipFill>
        <p:spPr>
          <a:xfrm>
            <a:off x="10718396" y="1956560"/>
            <a:ext cx="1575000" cy="2306250"/>
          </a:xfrm>
          <a:prstGeom prst="rect">
            <a:avLst/>
          </a:prstGeom>
        </p:spPr>
      </p:pic>
      <p:pic>
        <p:nvPicPr>
          <p:cNvPr id="14" name="图片 13"/>
          <p:cNvPicPr>
            <a:picLocks noChangeAspect="1"/>
          </p:cNvPicPr>
          <p:nvPr>
            <p:custDataLst>
              <p:tags r:id="rId6"/>
            </p:custDataLst>
          </p:nvPr>
        </p:nvPicPr>
        <p:blipFill>
          <a:blip r:embed="rId14" cstate="print"/>
          <a:stretch>
            <a:fillRect/>
          </a:stretch>
        </p:blipFill>
        <p:spPr>
          <a:xfrm>
            <a:off x="8751212" y="1483858"/>
            <a:ext cx="464552" cy="472702"/>
          </a:xfrm>
          <a:prstGeom prst="rect">
            <a:avLst/>
          </a:prstGeom>
        </p:spPr>
      </p:pic>
      <p:pic>
        <p:nvPicPr>
          <p:cNvPr id="15" name="图片 14"/>
          <p:cNvPicPr>
            <a:picLocks noChangeAspect="1"/>
          </p:cNvPicPr>
          <p:nvPr>
            <p:custDataLst>
              <p:tags r:id="rId7"/>
            </p:custDataLst>
          </p:nvPr>
        </p:nvPicPr>
        <p:blipFill>
          <a:blip r:embed="rId15" cstate="print"/>
          <a:stretch>
            <a:fillRect/>
          </a:stretch>
        </p:blipFill>
        <p:spPr>
          <a:xfrm>
            <a:off x="685582" y="1057327"/>
            <a:ext cx="573750" cy="573750"/>
          </a:xfrm>
          <a:prstGeom prst="rect">
            <a:avLst/>
          </a:prstGeom>
        </p:spPr>
      </p:pic>
      <p:pic>
        <p:nvPicPr>
          <p:cNvPr id="12" name="图片 11"/>
          <p:cNvPicPr>
            <a:picLocks noChangeAspect="1"/>
          </p:cNvPicPr>
          <p:nvPr>
            <p:custDataLst>
              <p:tags r:id="rId8"/>
            </p:custDataLst>
          </p:nvPr>
        </p:nvPicPr>
        <p:blipFill>
          <a:blip r:embed="rId16" cstate="print"/>
          <a:stretch>
            <a:fillRect/>
          </a:stretch>
        </p:blipFill>
        <p:spPr>
          <a:xfrm>
            <a:off x="3798811" y="2130804"/>
            <a:ext cx="849520" cy="3003904"/>
          </a:xfrm>
          <a:prstGeom prst="rect">
            <a:avLst/>
          </a:prstGeom>
        </p:spPr>
      </p:pic>
      <p:sp>
        <p:nvSpPr>
          <p:cNvPr id="3" name="文本框 2"/>
          <p:cNvSpPr txBox="1"/>
          <p:nvPr/>
        </p:nvSpPr>
        <p:spPr>
          <a:xfrm>
            <a:off x="880745" y="2483485"/>
            <a:ext cx="10430510" cy="4076700"/>
          </a:xfrm>
          <a:prstGeom prst="rect">
            <a:avLst/>
          </a:prstGeom>
          <a:noFill/>
        </p:spPr>
        <p:txBody>
          <a:bodyPr wrap="square" rtlCol="0">
            <a:spAutoFit/>
          </a:bodyPr>
          <a:lstStyle/>
          <a:p>
            <a:pPr algn="just">
              <a:lnSpc>
                <a:spcPct val="120000"/>
              </a:lnSpc>
            </a:pPr>
            <a:r>
              <a:rPr lang="zh-CN" altLang="en-US" sz="3600">
                <a:solidFill>
                  <a:srgbClr val="FF0000"/>
                </a:solidFill>
                <a:latin typeface="华文楷体" panose="02010600040101010101" charset="-122"/>
                <a:ea typeface="华文楷体" panose="02010600040101010101" charset="-122"/>
              </a:rPr>
              <a:t>惠子和宋人：</a:t>
            </a:r>
            <a:r>
              <a:rPr lang="zh-CN" altLang="en-US" sz="3600">
                <a:latin typeface="华文楷体" panose="02010600040101010101" charset="-122"/>
                <a:ea typeface="华文楷体" panose="02010600040101010101" charset="-122"/>
              </a:rPr>
              <a:t>只看到世俗的小利，却看不到事物背后的“大用”。</a:t>
            </a:r>
          </a:p>
          <a:p>
            <a:pPr algn="just">
              <a:lnSpc>
                <a:spcPct val="120000"/>
              </a:lnSpc>
            </a:pPr>
            <a:r>
              <a:rPr lang="zh-CN" altLang="en-US" sz="3600">
                <a:solidFill>
                  <a:srgbClr val="FF0000"/>
                </a:solidFill>
                <a:latin typeface="华文楷体" panose="02010600040101010101" charset="-122"/>
                <a:ea typeface="华文楷体" panose="02010600040101010101" charset="-122"/>
              </a:rPr>
              <a:t>庄子和客：</a:t>
            </a:r>
            <a:r>
              <a:rPr lang="zh-CN" altLang="en-US" sz="3600">
                <a:latin typeface="华文楷体" panose="02010600040101010101" charset="-122"/>
                <a:ea typeface="华文楷体" panose="02010600040101010101" charset="-122"/>
              </a:rPr>
              <a:t>相同点是都能看到事物背后的“大用”，发挥事物的最大价值；</a:t>
            </a:r>
          </a:p>
          <a:p>
            <a:pPr algn="just">
              <a:lnSpc>
                <a:spcPct val="120000"/>
              </a:lnSpc>
            </a:pPr>
            <a:r>
              <a:rPr lang="zh-CN" altLang="en-US" sz="3600">
                <a:latin typeface="华文楷体" panose="02010600040101010101" charset="-122"/>
                <a:ea typeface="华文楷体" panose="02010600040101010101" charset="-122"/>
              </a:rPr>
              <a:t>        不同点是客看到的仅仅是功利，而庄子追求精神的自由，二者境界不同。</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76910" y="419100"/>
            <a:ext cx="3333750" cy="1054100"/>
          </a:xfrm>
        </p:spPr>
        <p:txBody>
          <a:bodyPr/>
          <a:lstStyle/>
          <a:p>
            <a:r>
              <a:rPr lang="zh-CN" altLang="en-US" smtClean="0">
                <a:solidFill>
                  <a:srgbClr val="FF0000"/>
                </a:solidFill>
              </a:rPr>
              <a:t>探究问题</a:t>
            </a:r>
            <a:r>
              <a:rPr lang="en-US" altLang="zh-CN" smtClean="0">
                <a:solidFill>
                  <a:srgbClr val="FF0000"/>
                </a:solidFill>
              </a:rPr>
              <a:t>2</a:t>
            </a:r>
          </a:p>
        </p:txBody>
      </p:sp>
      <p:sp>
        <p:nvSpPr>
          <p:cNvPr id="3" name="内容占位符 2"/>
          <p:cNvSpPr>
            <a:spLocks noGrp="1"/>
          </p:cNvSpPr>
          <p:nvPr>
            <p:ph idx="1"/>
          </p:nvPr>
        </p:nvSpPr>
        <p:spPr>
          <a:xfrm>
            <a:off x="327660" y="1608455"/>
            <a:ext cx="11536680" cy="4568825"/>
          </a:xfrm>
        </p:spPr>
        <p:txBody>
          <a:bodyPr>
            <a:noAutofit/>
          </a:bodyPr>
          <a:lstStyle/>
          <a:p>
            <a:pPr algn="just">
              <a:lnSpc>
                <a:spcPct val="140000"/>
              </a:lnSpc>
            </a:pPr>
            <a:r>
              <a:rPr lang="zh-CN" altLang="en-US" sz="3600" smtClean="0"/>
              <a:t>这则寓言里，惠子和庄子各自引用了“大瓠之种” 和“不龟手之药” 的事例，有什么用意？</a:t>
            </a:r>
            <a:endParaRPr lang="en-US" altLang="zh-CN" sz="3600" smtClean="0"/>
          </a:p>
          <a:p>
            <a:pPr algn="just">
              <a:lnSpc>
                <a:spcPct val="140000"/>
              </a:lnSpc>
            </a:pPr>
            <a:r>
              <a:rPr lang="zh-CN" altLang="en-US" sz="3600" smtClean="0"/>
              <a:t>惠子用大瓠之种的事例，意在讽刺庄子的学说</a:t>
            </a:r>
            <a:r>
              <a:rPr lang="zh-CN" altLang="en-US" sz="3600" smtClean="0">
                <a:solidFill>
                  <a:srgbClr val="FF0000"/>
                </a:solidFill>
              </a:rPr>
              <a:t>大而无用</a:t>
            </a:r>
            <a:r>
              <a:rPr lang="zh-CN" altLang="en-US" sz="3600" smtClean="0"/>
              <a:t>。</a:t>
            </a:r>
            <a:endParaRPr lang="en-US" altLang="zh-CN" sz="3600" smtClean="0"/>
          </a:p>
          <a:p>
            <a:pPr algn="just">
              <a:lnSpc>
                <a:spcPct val="140000"/>
              </a:lnSpc>
            </a:pPr>
            <a:r>
              <a:rPr lang="zh-CN" altLang="en-US" sz="3600" smtClean="0"/>
              <a:t>庄子用不龟手之药的实例，意在证明自己的学说</a:t>
            </a:r>
            <a:r>
              <a:rPr lang="zh-CN" altLang="en-US" sz="3600" smtClean="0">
                <a:solidFill>
                  <a:srgbClr val="FF0000"/>
                </a:solidFill>
              </a:rPr>
              <a:t>大而有用</a:t>
            </a:r>
            <a:r>
              <a:rPr lang="zh-CN" altLang="en-US" sz="3600" smtClean="0"/>
              <a:t>，只是惠子不能通晓领悟。</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99"/>
          <p:cNvSpPr/>
          <p:nvPr/>
        </p:nvSpPr>
        <p:spPr>
          <a:xfrm>
            <a:off x="720725" y="1003935"/>
            <a:ext cx="11036300" cy="424624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lnSpc>
                <a:spcPct val="150000"/>
              </a:lnSpc>
            </a:pPr>
            <a:r>
              <a:rPr lang="zh-CN" altLang="zh-CN" sz="3600" b="1">
                <a:solidFill>
                  <a:srgbClr val="3333FF"/>
                </a:solidFill>
                <a:latin typeface="Garamond" pitchFamily="18" charset="0"/>
              </a:rPr>
              <a:t>文本研读</a:t>
            </a:r>
          </a:p>
          <a:p>
            <a:pPr marL="0" lvl="0" indent="0" eaLnBrk="1" hangingPunct="1">
              <a:lnSpc>
                <a:spcPct val="150000"/>
              </a:lnSpc>
            </a:pPr>
            <a:r>
              <a:rPr lang="zh-CN" altLang="zh-CN" sz="3600">
                <a:solidFill>
                  <a:srgbClr val="000000"/>
                </a:solidFill>
                <a:latin typeface="Garamond" pitchFamily="18" charset="0"/>
              </a:rPr>
              <a:t>本文中寓言故事的寓意是什么?</a:t>
            </a:r>
          </a:p>
          <a:p>
            <a:pPr marL="0" lvl="0" indent="0" eaLnBrk="1" hangingPunct="1">
              <a:lnSpc>
                <a:spcPct val="150000"/>
              </a:lnSpc>
            </a:pPr>
            <a:r>
              <a:rPr lang="zh-CN" altLang="zh-CN" sz="3600">
                <a:solidFill>
                  <a:srgbClr val="000000"/>
                </a:solidFill>
                <a:latin typeface="Garamond" pitchFamily="18" charset="0"/>
              </a:rPr>
              <a:t>      </a:t>
            </a:r>
            <a:r>
              <a:rPr lang="zh-CN" altLang="zh-CN" sz="3600">
                <a:solidFill>
                  <a:srgbClr val="FF0000"/>
                </a:solidFill>
                <a:latin typeface="Garamond" pitchFamily="18" charset="0"/>
              </a:rPr>
              <a:t>同一事物，用法不同，价值不同；要善于转换视角，发现和发挥事物的最大价值；“无用之用”才是“大用”。</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pRg st="2" end="2"/>
                                            </p:txEl>
                                          </p:spTgt>
                                        </p:tgtEl>
                                        <p:attrNameLst>
                                          <p:attrName>style.visibility</p:attrName>
                                        </p:attrNameLst>
                                      </p:cBhvr>
                                      <p:to>
                                        <p:strVal val="visible"/>
                                      </p:to>
                                    </p:set>
                                    <p:anim calcmode="lin" valueType="num">
                                      <p:cBhvr additive="base">
                                        <p:cTn id="7" dur="500" fill="hold"/>
                                        <p:tgtEl>
                                          <p:spTgt spid="2150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文本框 99"/>
          <p:cNvSpPr/>
          <p:nvPr/>
        </p:nvSpPr>
        <p:spPr>
          <a:xfrm>
            <a:off x="604520" y="890270"/>
            <a:ext cx="11234420" cy="507746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algn="just" eaLnBrk="1" hangingPunct="1">
              <a:lnSpc>
                <a:spcPct val="150000"/>
              </a:lnSpc>
            </a:pPr>
            <a:r>
              <a:rPr lang="zh-CN" altLang="zh-CN" sz="3600" b="1">
                <a:solidFill>
                  <a:srgbClr val="3333FF"/>
                </a:solidFill>
                <a:latin typeface="Garamond" pitchFamily="18" charset="0"/>
              </a:rPr>
              <a:t>文本研读</a:t>
            </a:r>
          </a:p>
          <a:p>
            <a:pPr marL="0" lvl="0" indent="0" algn="just" eaLnBrk="1" hangingPunct="1">
              <a:lnSpc>
                <a:spcPct val="150000"/>
              </a:lnSpc>
            </a:pPr>
            <a:r>
              <a:rPr lang="zh-CN" altLang="zh-CN" sz="3600">
                <a:solidFill>
                  <a:srgbClr val="000000"/>
                </a:solidFill>
                <a:latin typeface="Garamond" pitchFamily="18" charset="0"/>
              </a:rPr>
              <a:t>请简要分析惠子和庄子在文中的形象特点。</a:t>
            </a:r>
          </a:p>
          <a:p>
            <a:pPr marL="0" lvl="0" indent="0" algn="just" eaLnBrk="1" hangingPunct="1">
              <a:lnSpc>
                <a:spcPct val="150000"/>
              </a:lnSpc>
            </a:pPr>
            <a:r>
              <a:rPr lang="zh-CN" altLang="zh-CN" sz="3600">
                <a:solidFill>
                  <a:srgbClr val="000000"/>
                </a:solidFill>
                <a:latin typeface="Garamond" pitchFamily="18" charset="0"/>
              </a:rPr>
              <a:t>      </a:t>
            </a:r>
            <a:r>
              <a:rPr lang="zh-CN" altLang="zh-CN" sz="3600">
                <a:solidFill>
                  <a:srgbClr val="FF0000"/>
                </a:solidFill>
                <a:latin typeface="Garamond" pitchFamily="18" charset="0"/>
              </a:rPr>
              <a:t>庄子在文中是放旷豁达、无欲无求、顺其自然，不凝滞于物的形象；</a:t>
            </a:r>
          </a:p>
          <a:p>
            <a:pPr marL="0" lvl="0" indent="0" algn="just" eaLnBrk="1" hangingPunct="1">
              <a:lnSpc>
                <a:spcPct val="150000"/>
              </a:lnSpc>
            </a:pPr>
            <a:r>
              <a:rPr lang="zh-CN" altLang="zh-CN" sz="3600">
                <a:solidFill>
                  <a:srgbClr val="FF0000"/>
                </a:solidFill>
                <a:latin typeface="Garamond" pitchFamily="18" charset="0"/>
              </a:rPr>
              <a:t>      惠子则是内心受到世俗经验的束缚，拘泥于成见，因而见识不够通达的形象。</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8">
                                            <p:txEl>
                                              <p:pRg st="2" end="2"/>
                                            </p:txEl>
                                          </p:spTgt>
                                        </p:tgtEl>
                                        <p:attrNameLst>
                                          <p:attrName>style.visibility</p:attrName>
                                        </p:attrNameLst>
                                      </p:cBhvr>
                                      <p:to>
                                        <p:strVal val="visible"/>
                                      </p:to>
                                    </p:set>
                                    <p:anim calcmode="lin" valueType="num">
                                      <p:cBhvr additive="base">
                                        <p:cTn id="7" dur="500" fill="hold"/>
                                        <p:tgtEl>
                                          <p:spTgt spid="1945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8">
                                            <p:txEl>
                                              <p:pRg st="3" end="3"/>
                                            </p:txEl>
                                          </p:spTgt>
                                        </p:tgtEl>
                                        <p:attrNameLst>
                                          <p:attrName>style.visibility</p:attrName>
                                        </p:attrNameLst>
                                      </p:cBhvr>
                                      <p:to>
                                        <p:strVal val="visible"/>
                                      </p:to>
                                    </p:set>
                                    <p:anim calcmode="lin" valueType="num">
                                      <p:cBhvr additive="base">
                                        <p:cTn id="13" dur="500" fill="hold"/>
                                        <p:tgtEl>
                                          <p:spTgt spid="1945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Text Box 3"/>
          <p:cNvSpPr/>
          <p:nvPr/>
        </p:nvSpPr>
        <p:spPr>
          <a:xfrm>
            <a:off x="387985" y="3003550"/>
            <a:ext cx="2931795" cy="829945"/>
          </a:xfrm>
          <a:prstGeom prst="rect">
            <a:avLst/>
          </a:prstGeom>
          <a:solidFill>
            <a:srgbClr val="FFFFFF"/>
          </a:solidFill>
          <a:ln w="57150">
            <a:solidFill>
              <a:srgbClr val="00CC66"/>
            </a:solid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spcBef>
                <a:spcPct val="50000"/>
              </a:spcBef>
            </a:pPr>
            <a:r>
              <a:rPr lang="zh-CN" altLang="zh-CN" sz="4800" b="1">
                <a:latin typeface="黑体" pitchFamily="49" charset="-122"/>
                <a:ea typeface="黑体" pitchFamily="49" charset="-122"/>
              </a:rPr>
              <a:t>五石之瓠</a:t>
            </a:r>
            <a:endParaRPr lang="zh-CN" altLang="zh-CN" sz="3600" b="1">
              <a:solidFill>
                <a:srgbClr val="00CC00"/>
              </a:solidFill>
              <a:latin typeface="黑体" pitchFamily="49" charset="-122"/>
              <a:ea typeface="黑体" pitchFamily="49" charset="-122"/>
            </a:endParaRPr>
          </a:p>
        </p:txBody>
      </p:sp>
      <p:sp>
        <p:nvSpPr>
          <p:cNvPr id="14339" name="AutoShape 4"/>
          <p:cNvSpPr/>
          <p:nvPr/>
        </p:nvSpPr>
        <p:spPr>
          <a:xfrm>
            <a:off x="3535680" y="763905"/>
            <a:ext cx="333375" cy="5330825"/>
          </a:xfrm>
          <a:prstGeom prst="leftBrace">
            <a:avLst>
              <a:gd name="adj1" fmla="val 133106"/>
              <a:gd name="adj2" fmla="val 50000"/>
            </a:avLst>
          </a:prstGeom>
          <a:noFill/>
          <a:ln w="57150">
            <a:solidFill>
              <a:srgbClr val="CC0000"/>
            </a:solidFill>
            <a:round/>
          </a:ln>
        </p:spPr>
        <p:txBody>
          <a:bodyPr wrap="none" anchor="ctr" anchorCtr="0"/>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algn="ctr" eaLnBrk="1" hangingPunct="1"/>
            <a:endParaRPr lang="zh-CN" altLang="zh-CN" sz="2800" b="1" u="sng">
              <a:solidFill>
                <a:srgbClr val="FF0000"/>
              </a:solidFill>
              <a:ea typeface="华文中宋" pitchFamily="2" charset="-122"/>
            </a:endParaRPr>
          </a:p>
        </p:txBody>
      </p:sp>
      <p:sp>
        <p:nvSpPr>
          <p:cNvPr id="14340" name="Text Box 5"/>
          <p:cNvSpPr/>
          <p:nvPr/>
        </p:nvSpPr>
        <p:spPr>
          <a:xfrm>
            <a:off x="3903345" y="5449570"/>
            <a:ext cx="659130" cy="645160"/>
          </a:xfrm>
          <a:prstGeom prst="rect">
            <a:avLst/>
          </a:prstGeom>
          <a:solidFill>
            <a:srgbClr val="FFFFFF"/>
          </a:solidFill>
          <a:ln w="57150">
            <a:solidFill>
              <a:srgbClr val="00CC66"/>
            </a:solid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spcBef>
                <a:spcPct val="50000"/>
              </a:spcBef>
            </a:pPr>
            <a:r>
              <a:rPr lang="zh-CN" altLang="zh-CN" sz="3600" b="1">
                <a:solidFill>
                  <a:srgbClr val="FF0000"/>
                </a:solidFill>
                <a:latin typeface="黑体" pitchFamily="49" charset="-122"/>
                <a:ea typeface="黑体" pitchFamily="49" charset="-122"/>
              </a:rPr>
              <a:t>答</a:t>
            </a:r>
          </a:p>
        </p:txBody>
      </p:sp>
      <p:sp>
        <p:nvSpPr>
          <p:cNvPr id="14341" name="Text Box 6"/>
          <p:cNvSpPr/>
          <p:nvPr/>
        </p:nvSpPr>
        <p:spPr>
          <a:xfrm>
            <a:off x="5200015" y="369570"/>
            <a:ext cx="3486785" cy="583565"/>
          </a:xfrm>
          <a:prstGeom prst="rect">
            <a:avLst/>
          </a:prstGeom>
          <a:solidFill>
            <a:srgbClr val="FFFFFF"/>
          </a:solidFill>
          <a:ln w="57150">
            <a:solidFill>
              <a:srgbClr val="00CC66"/>
            </a:solid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spcBef>
                <a:spcPct val="50000"/>
              </a:spcBef>
            </a:pPr>
            <a:r>
              <a:rPr lang="zh-CN" altLang="zh-CN" sz="3200" b="1">
                <a:latin typeface="黑体" pitchFamily="49" charset="-122"/>
                <a:ea typeface="黑体" pitchFamily="49" charset="-122"/>
              </a:rPr>
              <a:t>瓠大而无用（明）</a:t>
            </a:r>
          </a:p>
        </p:txBody>
      </p:sp>
      <p:sp>
        <p:nvSpPr>
          <p:cNvPr id="14342" name="Text Box 7"/>
          <p:cNvSpPr/>
          <p:nvPr/>
        </p:nvSpPr>
        <p:spPr>
          <a:xfrm>
            <a:off x="5054600" y="4587240"/>
            <a:ext cx="5076190" cy="583565"/>
          </a:xfrm>
          <a:prstGeom prst="rect">
            <a:avLst/>
          </a:prstGeom>
          <a:solidFill>
            <a:srgbClr val="FFFFFF"/>
          </a:solidFill>
          <a:ln w="57150">
            <a:solidFill>
              <a:srgbClr val="00CC66"/>
            </a:solid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spcBef>
                <a:spcPct val="50000"/>
              </a:spcBef>
            </a:pPr>
            <a:r>
              <a:rPr lang="zh-CN" altLang="zh-CN" sz="3200" b="1">
                <a:latin typeface="黑体" pitchFamily="49" charset="-122"/>
                <a:ea typeface="黑体" pitchFamily="49" charset="-122"/>
              </a:rPr>
              <a:t>同一物：不龟手之药（对比）</a:t>
            </a:r>
          </a:p>
        </p:txBody>
      </p:sp>
      <p:sp>
        <p:nvSpPr>
          <p:cNvPr id="14343" name="Text Box 8"/>
          <p:cNvSpPr/>
          <p:nvPr/>
        </p:nvSpPr>
        <p:spPr>
          <a:xfrm>
            <a:off x="5143500" y="2120265"/>
            <a:ext cx="4799330" cy="583565"/>
          </a:xfrm>
          <a:prstGeom prst="rect">
            <a:avLst/>
          </a:prstGeom>
          <a:solidFill>
            <a:srgbClr val="FFFFFF"/>
          </a:solidFill>
          <a:ln w="57150">
            <a:solidFill>
              <a:srgbClr val="00CC66"/>
            </a:solid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spcBef>
                <a:spcPct val="50000"/>
              </a:spcBef>
            </a:pPr>
            <a:r>
              <a:rPr lang="zh-CN" altLang="zh-CN" sz="3200" b="1">
                <a:latin typeface="黑体" pitchFamily="49" charset="-122"/>
                <a:ea typeface="黑体" pitchFamily="49" charset="-122"/>
              </a:rPr>
              <a:t>庄子的思想大而无用（暗）</a:t>
            </a:r>
          </a:p>
        </p:txBody>
      </p:sp>
      <p:sp>
        <p:nvSpPr>
          <p:cNvPr id="14344" name="Text Box 13"/>
          <p:cNvSpPr/>
          <p:nvPr/>
        </p:nvSpPr>
        <p:spPr>
          <a:xfrm>
            <a:off x="5632450" y="5949950"/>
            <a:ext cx="2593975" cy="583565"/>
          </a:xfrm>
          <a:prstGeom prst="rect">
            <a:avLst/>
          </a:prstGeom>
          <a:solidFill>
            <a:srgbClr val="FFFFFF"/>
          </a:solidFill>
          <a:ln w="57150">
            <a:solidFill>
              <a:srgbClr val="00CC66"/>
            </a:solid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spcBef>
                <a:spcPct val="50000"/>
              </a:spcBef>
            </a:pPr>
            <a:r>
              <a:rPr lang="zh-CN" altLang="zh-CN" sz="3200" b="1">
                <a:latin typeface="黑体" pitchFamily="49" charset="-122"/>
                <a:ea typeface="黑体" pitchFamily="49" charset="-122"/>
              </a:rPr>
              <a:t>客受封土地</a:t>
            </a:r>
          </a:p>
        </p:txBody>
      </p:sp>
      <p:sp>
        <p:nvSpPr>
          <p:cNvPr id="14345" name="Text Box 19"/>
          <p:cNvSpPr/>
          <p:nvPr/>
        </p:nvSpPr>
        <p:spPr>
          <a:xfrm>
            <a:off x="5188585" y="3286125"/>
            <a:ext cx="3652520" cy="583565"/>
          </a:xfrm>
          <a:prstGeom prst="rect">
            <a:avLst/>
          </a:prstGeom>
          <a:solidFill>
            <a:srgbClr val="FFFFFF"/>
          </a:solidFill>
          <a:ln w="57150">
            <a:solidFill>
              <a:srgbClr val="00CC66"/>
            </a:solid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spcBef>
                <a:spcPct val="50000"/>
              </a:spcBef>
            </a:pPr>
            <a:r>
              <a:rPr lang="zh-CN" altLang="zh-CN" sz="3200" b="1">
                <a:latin typeface="黑体" pitchFamily="49" charset="-122"/>
                <a:ea typeface="黑体" pitchFamily="49" charset="-122"/>
              </a:rPr>
              <a:t>宋人世代漂洗丝絮</a:t>
            </a:r>
          </a:p>
        </p:txBody>
      </p:sp>
      <p:sp>
        <p:nvSpPr>
          <p:cNvPr id="14346" name="AutoShape 20"/>
          <p:cNvSpPr/>
          <p:nvPr/>
        </p:nvSpPr>
        <p:spPr>
          <a:xfrm rot="10800000">
            <a:off x="6836410" y="953135"/>
            <a:ext cx="214313" cy="1106488"/>
          </a:xfrm>
          <a:prstGeom prst="upArrow">
            <a:avLst>
              <a:gd name="adj1" fmla="val 50000"/>
              <a:gd name="adj2" fmla="val 74743"/>
            </a:avLst>
          </a:prstGeom>
          <a:solidFill>
            <a:srgbClr val="FFFFFF"/>
          </a:solidFill>
          <a:ln w="57150">
            <a:solidFill>
              <a:srgbClr val="CC0000"/>
            </a:solidFill>
            <a:miter lim="800000"/>
          </a:ln>
        </p:spPr>
        <p:txBody>
          <a:bodyPr vert="eaVert" wrap="none" anchor="ctr" anchorCtr="0"/>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endParaRPr lang="zh-CN" altLang="en-US"/>
          </a:p>
        </p:txBody>
      </p:sp>
      <p:sp>
        <p:nvSpPr>
          <p:cNvPr id="14347" name="AutoShape 24"/>
          <p:cNvSpPr/>
          <p:nvPr/>
        </p:nvSpPr>
        <p:spPr>
          <a:xfrm rot="10800000">
            <a:off x="4768215" y="447040"/>
            <a:ext cx="184150" cy="1957388"/>
          </a:xfrm>
          <a:prstGeom prst="rightBrace">
            <a:avLst>
              <a:gd name="adj1" fmla="val 85428"/>
              <a:gd name="adj2" fmla="val 50000"/>
            </a:avLst>
          </a:prstGeom>
          <a:noFill/>
          <a:ln w="57150">
            <a:solidFill>
              <a:srgbClr val="CC0000"/>
            </a:solidFill>
            <a:round/>
          </a:ln>
        </p:spPr>
        <p:txBody>
          <a:bodyPr wrap="none" anchor="ctr" anchorCtr="0"/>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endParaRPr lang="zh-CN" altLang="en-US"/>
          </a:p>
        </p:txBody>
      </p:sp>
      <p:sp>
        <p:nvSpPr>
          <p:cNvPr id="14348" name="Text Box 25"/>
          <p:cNvSpPr/>
          <p:nvPr/>
        </p:nvSpPr>
        <p:spPr>
          <a:xfrm>
            <a:off x="3886200" y="929958"/>
            <a:ext cx="676275" cy="645160"/>
          </a:xfrm>
          <a:prstGeom prst="rect">
            <a:avLst/>
          </a:prstGeom>
          <a:solidFill>
            <a:srgbClr val="FFFFFF"/>
          </a:solidFill>
          <a:ln w="57150">
            <a:solidFill>
              <a:srgbClr val="00CC66"/>
            </a:solid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spcBef>
                <a:spcPct val="50000"/>
              </a:spcBef>
            </a:pPr>
            <a:r>
              <a:rPr lang="zh-CN" altLang="zh-CN" sz="3600" b="1">
                <a:solidFill>
                  <a:srgbClr val="FF0000"/>
                </a:solidFill>
                <a:ea typeface="黑体" pitchFamily="49" charset="-122"/>
              </a:rPr>
              <a:t>问</a:t>
            </a:r>
          </a:p>
        </p:txBody>
      </p:sp>
      <p:sp>
        <p:nvSpPr>
          <p:cNvPr id="14349" name="下箭头 1"/>
          <p:cNvSpPr/>
          <p:nvPr/>
        </p:nvSpPr>
        <p:spPr>
          <a:xfrm>
            <a:off x="4084638" y="2017713"/>
            <a:ext cx="293687" cy="32115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marR="0" lvl="0" indent="0" algn="ctr" eaLnBrk="1" hangingPunct="1"/>
            <a:endParaRPr lang="en-US" altLang="en-US">
              <a:solidFill>
                <a:srgbClr val="FFFFFF"/>
              </a:solidFill>
              <a:latin typeface="Calibri"/>
            </a:endParaRPr>
          </a:p>
        </p:txBody>
      </p:sp>
      <p:sp>
        <p:nvSpPr>
          <p:cNvPr id="14350" name="AutoShape 24"/>
          <p:cNvSpPr/>
          <p:nvPr/>
        </p:nvSpPr>
        <p:spPr>
          <a:xfrm rot="10800000">
            <a:off x="4743450" y="3562350"/>
            <a:ext cx="333375" cy="3114675"/>
          </a:xfrm>
          <a:prstGeom prst="rightBrace">
            <a:avLst>
              <a:gd name="adj1" fmla="val 85773"/>
              <a:gd name="adj2" fmla="val 50000"/>
            </a:avLst>
          </a:prstGeom>
          <a:noFill/>
          <a:ln w="57150">
            <a:solidFill>
              <a:srgbClr val="CC0000"/>
            </a:solidFill>
            <a:round/>
          </a:ln>
        </p:spPr>
        <p:txBody>
          <a:bodyPr wrap="none" anchor="ctr" anchorCtr="0"/>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endParaRPr lang="zh-CN" altLang="en-US"/>
          </a:p>
        </p:txBody>
      </p:sp>
      <p:sp>
        <p:nvSpPr>
          <p:cNvPr id="14351" name="AutoShape 24"/>
          <p:cNvSpPr/>
          <p:nvPr/>
        </p:nvSpPr>
        <p:spPr>
          <a:xfrm>
            <a:off x="10193655" y="595313"/>
            <a:ext cx="334963" cy="5964237"/>
          </a:xfrm>
          <a:prstGeom prst="rightBrace">
            <a:avLst>
              <a:gd name="adj1" fmla="val 85319"/>
              <a:gd name="adj2" fmla="val 50000"/>
            </a:avLst>
          </a:prstGeom>
          <a:noFill/>
          <a:ln w="57150">
            <a:solidFill>
              <a:srgbClr val="CC0000"/>
            </a:solidFill>
            <a:round/>
          </a:ln>
        </p:spPr>
        <p:txBody>
          <a:bodyPr wrap="none" anchor="ctr" anchorCtr="0"/>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endParaRPr lang="zh-CN" altLang="en-US"/>
          </a:p>
        </p:txBody>
      </p:sp>
      <p:sp>
        <p:nvSpPr>
          <p:cNvPr id="14352" name="Text Box 25"/>
          <p:cNvSpPr/>
          <p:nvPr/>
        </p:nvSpPr>
        <p:spPr>
          <a:xfrm>
            <a:off x="10807065" y="1862773"/>
            <a:ext cx="609600" cy="2861310"/>
          </a:xfrm>
          <a:prstGeom prst="rect">
            <a:avLst/>
          </a:prstGeom>
          <a:solidFill>
            <a:srgbClr val="FFFFFF"/>
          </a:solidFill>
          <a:ln w="57150">
            <a:solidFill>
              <a:srgbClr val="00CC66"/>
            </a:solid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spcBef>
                <a:spcPct val="50000"/>
              </a:spcBef>
            </a:pPr>
            <a:r>
              <a:rPr lang="zh-CN" altLang="zh-CN" sz="3600" b="1">
                <a:solidFill>
                  <a:srgbClr val="FF0000"/>
                </a:solidFill>
                <a:ea typeface="黑体" pitchFamily="49" charset="-122"/>
              </a:rPr>
              <a:t>所用之异也</a:t>
            </a:r>
          </a:p>
        </p:txBody>
      </p:sp>
      <p:sp>
        <p:nvSpPr>
          <p:cNvPr id="14353" name="AutoShape 20"/>
          <p:cNvSpPr/>
          <p:nvPr/>
        </p:nvSpPr>
        <p:spPr>
          <a:xfrm rot="10800000" flipV="1">
            <a:off x="7157085" y="3846195"/>
            <a:ext cx="255905" cy="682625"/>
          </a:xfrm>
          <a:prstGeom prst="upArrow">
            <a:avLst>
              <a:gd name="adj1" fmla="val 50000"/>
              <a:gd name="adj2" fmla="val 69469"/>
            </a:avLst>
          </a:prstGeom>
          <a:solidFill>
            <a:srgbClr val="FFFFFF"/>
          </a:solidFill>
          <a:ln w="57150">
            <a:solidFill>
              <a:srgbClr val="CC0000"/>
            </a:solidFill>
            <a:miter lim="800000"/>
          </a:ln>
        </p:spPr>
        <p:txBody>
          <a:bodyPr vert="eaVert" wrap="none" anchor="ctr" anchorCtr="0"/>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endParaRPr lang="zh-CN" altLang="en-US"/>
          </a:p>
        </p:txBody>
      </p:sp>
      <p:sp>
        <p:nvSpPr>
          <p:cNvPr id="14354" name="AutoShape 20"/>
          <p:cNvSpPr/>
          <p:nvPr/>
        </p:nvSpPr>
        <p:spPr>
          <a:xfrm rot="10800000">
            <a:off x="7178675" y="5229225"/>
            <a:ext cx="214313" cy="660400"/>
          </a:xfrm>
          <a:prstGeom prst="upArrow">
            <a:avLst>
              <a:gd name="adj1" fmla="val 50000"/>
              <a:gd name="adj2" fmla="val 74940"/>
            </a:avLst>
          </a:prstGeom>
          <a:solidFill>
            <a:srgbClr val="FFFFFF"/>
          </a:solidFill>
          <a:ln w="57150">
            <a:solidFill>
              <a:srgbClr val="CC0000"/>
            </a:solidFill>
            <a:miter lim="800000"/>
          </a:ln>
        </p:spPr>
        <p:txBody>
          <a:bodyPr vert="eaVert" wrap="none" anchor="ctr" anchorCtr="0"/>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348"/>
                                        </p:tgtEl>
                                        <p:attrNameLst>
                                          <p:attrName>style.visibility</p:attrName>
                                        </p:attrNameLst>
                                      </p:cBhvr>
                                      <p:to>
                                        <p:strVal val="visible"/>
                                      </p:to>
                                    </p:set>
                                    <p:anim to="" calcmode="lin" valueType="num">
                                      <p:cBhvr>
                                        <p:cTn id="7" dur="1" fill="hold"/>
                                        <p:tgtEl>
                                          <p:spTgt spid="14348"/>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4349"/>
                                        </p:tgtEl>
                                        <p:attrNameLst>
                                          <p:attrName>style.visibility</p:attrName>
                                        </p:attrNameLst>
                                      </p:cBhvr>
                                      <p:to>
                                        <p:strVal val="visible"/>
                                      </p:to>
                                    </p:set>
                                    <p:anim to="" calcmode="lin" valueType="num">
                                      <p:cBhvr>
                                        <p:cTn id="12" dur="1" fill="hold"/>
                                        <p:tgtEl>
                                          <p:spTgt spid="14349"/>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4340"/>
                                        </p:tgtEl>
                                        <p:attrNameLst>
                                          <p:attrName>style.visibility</p:attrName>
                                        </p:attrNameLst>
                                      </p:cBhvr>
                                      <p:to>
                                        <p:strVal val="visible"/>
                                      </p:to>
                                    </p:set>
                                    <p:anim to="" calcmode="lin" valueType="num">
                                      <p:cBhvr>
                                        <p:cTn id="17" dur="1" fill="hold"/>
                                        <p:tgtEl>
                                          <p:spTgt spid="14340"/>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4347"/>
                                        </p:tgtEl>
                                        <p:attrNameLst>
                                          <p:attrName>style.visibility</p:attrName>
                                        </p:attrNameLst>
                                      </p:cBhvr>
                                      <p:to>
                                        <p:strVal val="visible"/>
                                      </p:to>
                                    </p:set>
                                    <p:anim to="" calcmode="lin" valueType="num">
                                      <p:cBhvr>
                                        <p:cTn id="22" dur="1" fill="hold"/>
                                        <p:tgtEl>
                                          <p:spTgt spid="14347"/>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4341"/>
                                        </p:tgtEl>
                                        <p:attrNameLst>
                                          <p:attrName>style.visibility</p:attrName>
                                        </p:attrNameLst>
                                      </p:cBhvr>
                                      <p:to>
                                        <p:strVal val="visible"/>
                                      </p:to>
                                    </p:set>
                                    <p:anim to="" calcmode="lin" valueType="num">
                                      <p:cBhvr>
                                        <p:cTn id="27" dur="1" fill="hold"/>
                                        <p:tgtEl>
                                          <p:spTgt spid="14341"/>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4346"/>
                                        </p:tgtEl>
                                        <p:attrNameLst>
                                          <p:attrName>style.visibility</p:attrName>
                                        </p:attrNameLst>
                                      </p:cBhvr>
                                      <p:to>
                                        <p:strVal val="visible"/>
                                      </p:to>
                                    </p:set>
                                    <p:anim to="" calcmode="lin" valueType="num">
                                      <p:cBhvr>
                                        <p:cTn id="32" dur="1" fill="hold"/>
                                        <p:tgtEl>
                                          <p:spTgt spid="14346"/>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4343"/>
                                        </p:tgtEl>
                                        <p:attrNameLst>
                                          <p:attrName>style.visibility</p:attrName>
                                        </p:attrNameLst>
                                      </p:cBhvr>
                                      <p:to>
                                        <p:strVal val="visible"/>
                                      </p:to>
                                    </p:set>
                                    <p:anim to="" calcmode="lin" valueType="num">
                                      <p:cBhvr>
                                        <p:cTn id="37" dur="1" fill="hold"/>
                                        <p:tgtEl>
                                          <p:spTgt spid="14343"/>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4350"/>
                                        </p:tgtEl>
                                        <p:attrNameLst>
                                          <p:attrName>style.visibility</p:attrName>
                                        </p:attrNameLst>
                                      </p:cBhvr>
                                      <p:to>
                                        <p:strVal val="visible"/>
                                      </p:to>
                                    </p:set>
                                    <p:anim to="" calcmode="lin" valueType="num">
                                      <p:cBhvr>
                                        <p:cTn id="42" dur="1" fill="hold"/>
                                        <p:tgtEl>
                                          <p:spTgt spid="14350"/>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4342"/>
                                        </p:tgtEl>
                                        <p:attrNameLst>
                                          <p:attrName>style.visibility</p:attrName>
                                        </p:attrNameLst>
                                      </p:cBhvr>
                                      <p:to>
                                        <p:strVal val="visible"/>
                                      </p:to>
                                    </p:set>
                                    <p:anim to="" calcmode="lin" valueType="num">
                                      <p:cBhvr>
                                        <p:cTn id="47" dur="1" fill="hold"/>
                                        <p:tgtEl>
                                          <p:spTgt spid="14342"/>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4353"/>
                                        </p:tgtEl>
                                        <p:attrNameLst>
                                          <p:attrName>style.visibility</p:attrName>
                                        </p:attrNameLst>
                                      </p:cBhvr>
                                      <p:to>
                                        <p:strVal val="visible"/>
                                      </p:to>
                                    </p:set>
                                    <p:anim to="" calcmode="lin" valueType="num">
                                      <p:cBhvr>
                                        <p:cTn id="52" dur="1" fill="hold"/>
                                        <p:tgtEl>
                                          <p:spTgt spid="14353"/>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4345"/>
                                        </p:tgtEl>
                                        <p:attrNameLst>
                                          <p:attrName>style.visibility</p:attrName>
                                        </p:attrNameLst>
                                      </p:cBhvr>
                                      <p:to>
                                        <p:strVal val="visible"/>
                                      </p:to>
                                    </p:set>
                                    <p:anim to="" calcmode="lin" valueType="num">
                                      <p:cBhvr>
                                        <p:cTn id="57" dur="1" fill="hold"/>
                                        <p:tgtEl>
                                          <p:spTgt spid="14345"/>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4354"/>
                                        </p:tgtEl>
                                        <p:attrNameLst>
                                          <p:attrName>style.visibility</p:attrName>
                                        </p:attrNameLst>
                                      </p:cBhvr>
                                      <p:to>
                                        <p:strVal val="visible"/>
                                      </p:to>
                                    </p:set>
                                    <p:anim to="" calcmode="lin" valueType="num">
                                      <p:cBhvr>
                                        <p:cTn id="62" dur="1" fill="hold"/>
                                        <p:tgtEl>
                                          <p:spTgt spid="14354"/>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4344"/>
                                        </p:tgtEl>
                                        <p:attrNameLst>
                                          <p:attrName>style.visibility</p:attrName>
                                        </p:attrNameLst>
                                      </p:cBhvr>
                                      <p:to>
                                        <p:strVal val="visible"/>
                                      </p:to>
                                    </p:set>
                                    <p:anim to="" calcmode="lin" valueType="num">
                                      <p:cBhvr>
                                        <p:cTn id="67" dur="1" fill="hold"/>
                                        <p:tgtEl>
                                          <p:spTgt spid="14344"/>
                                        </p:tgtEl>
                                      </p:cBhvr>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14351"/>
                                        </p:tgtEl>
                                        <p:attrNameLst>
                                          <p:attrName>style.visibility</p:attrName>
                                        </p:attrNameLst>
                                      </p:cBhvr>
                                      <p:to>
                                        <p:strVal val="visible"/>
                                      </p:to>
                                    </p:set>
                                    <p:anim to="" calcmode="lin" valueType="num">
                                      <p:cBhvr>
                                        <p:cTn id="72" dur="1" fill="hold"/>
                                        <p:tgtEl>
                                          <p:spTgt spid="14351"/>
                                        </p:tgtEl>
                                      </p:cBhvr>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4352"/>
                                        </p:tgtEl>
                                        <p:attrNameLst>
                                          <p:attrName>style.visibility</p:attrName>
                                        </p:attrNameLst>
                                      </p:cBhvr>
                                      <p:to>
                                        <p:strVal val="visible"/>
                                      </p:to>
                                    </p:set>
                                    <p:anim to="" calcmode="lin" valueType="num">
                                      <p:cBhvr>
                                        <p:cTn id="77" dur="1" fill="hold"/>
                                        <p:tgtEl>
                                          <p:spTgt spid="1435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nimBg="1"/>
      <p:bldP spid="14341" grpId="0" animBg="1"/>
      <p:bldP spid="14342" grpId="0" animBg="1"/>
      <p:bldP spid="14343" grpId="0" animBg="1"/>
      <p:bldP spid="14344" grpId="0" animBg="1"/>
      <p:bldP spid="14345" grpId="0" animBg="1"/>
      <p:bldP spid="14346" grpId="0" animBg="1"/>
      <p:bldP spid="14347" grpId="0" animBg="1"/>
      <p:bldP spid="14348" grpId="0" animBg="1"/>
      <p:bldP spid="14349" grpId="0" animBg="1"/>
      <p:bldP spid="14350" grpId="0" animBg="1"/>
      <p:bldP spid="14351" grpId="0" animBg="1"/>
      <p:bldP spid="14352" grpId="0" animBg="1"/>
      <p:bldP spid="14353" grpId="0" animBg="1"/>
      <p:bldP spid="14354"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试概括文中庄子和惠子的形象特征</a:t>
            </a:r>
          </a:p>
        </p:txBody>
      </p:sp>
      <p:sp>
        <p:nvSpPr>
          <p:cNvPr id="3" name="内容占位符 2"/>
          <p:cNvSpPr>
            <a:spLocks noGrp="1"/>
          </p:cNvSpPr>
          <p:nvPr>
            <p:ph idx="1"/>
          </p:nvPr>
        </p:nvSpPr>
        <p:spPr>
          <a:xfrm>
            <a:off x="3495675" y="1946275"/>
            <a:ext cx="7858125" cy="4231005"/>
          </a:xfrm>
        </p:spPr>
        <p:txBody>
          <a:bodyPr/>
          <a:lstStyle/>
          <a:p>
            <a:pPr fontAlgn="ctr">
              <a:lnSpc>
                <a:spcPct val="150000"/>
              </a:lnSpc>
            </a:pPr>
            <a:r>
              <a:rPr lang="zh-CN" altLang="en-US">
                <a:latin typeface="微软雅黑" panose="020B0503020204020204" charset="-122"/>
                <a:ea typeface="微软雅黑" panose="020B0503020204020204" charset="-122"/>
                <a:sym typeface="+mn-ea"/>
              </a:rPr>
              <a:t>惠子：有才能，讲究物的实用性</a:t>
            </a:r>
            <a:r>
              <a:rPr lang="en-US" altLang="zh-CN">
                <a:latin typeface="微软雅黑" panose="020B0503020204020204" charset="-122"/>
                <a:ea typeface="微软雅黑" panose="020B0503020204020204" charset="-122"/>
                <a:sym typeface="+mn-ea"/>
              </a:rPr>
              <a:t>;</a:t>
            </a:r>
            <a:endParaRPr lang="en-US" altLang="zh-CN">
              <a:latin typeface="微软雅黑" panose="020B0503020204020204" charset="-122"/>
              <a:ea typeface="微软雅黑" panose="020B0503020204020204" charset="-122"/>
            </a:endParaRPr>
          </a:p>
          <a:p>
            <a:pPr fontAlgn="ctr">
              <a:lnSpc>
                <a:spcPct val="150000"/>
              </a:lnSpc>
            </a:pPr>
            <a:r>
              <a:rPr lang="zh-CN" altLang="en-US">
                <a:latin typeface="微软雅黑" panose="020B0503020204020204" charset="-122"/>
                <a:ea typeface="微软雅黑" panose="020B0503020204020204" charset="-122"/>
                <a:sym typeface="+mn-ea"/>
              </a:rPr>
              <a:t>庄子：有智慧、善辩，不拘于外物，主张融合物我</a:t>
            </a:r>
            <a:endParaRPr lang="zh-CN" altLang="en-US">
              <a:latin typeface="微软雅黑" panose="020B0503020204020204" charset="-122"/>
              <a:ea typeface="微软雅黑" panose="020B0503020204020204" charset="-122"/>
            </a:endParaRPr>
          </a:p>
          <a:p>
            <a:endParaRPr lang="zh-CN" altLang="en-US"/>
          </a:p>
        </p:txBody>
      </p:sp>
      <p:pic>
        <p:nvPicPr>
          <p:cNvPr id="43009" name="图片 33"/>
          <p:cNvPicPr>
            <a:picLocks noChangeAspect="1"/>
          </p:cNvPicPr>
          <p:nvPr/>
        </p:nvPicPr>
        <p:blipFill>
          <a:blip r:embed="rId2" cstate="print"/>
          <a:stretch>
            <a:fillRect/>
          </a:stretch>
        </p:blipFill>
        <p:spPr>
          <a:xfrm flipH="1">
            <a:off x="401320" y="1946275"/>
            <a:ext cx="2479675" cy="45402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18820" y="1058545"/>
            <a:ext cx="10515600" cy="4351338"/>
          </a:xfrm>
        </p:spPr>
        <p:txBody>
          <a:bodyPr/>
          <a:lstStyle/>
          <a:p>
            <a:r>
              <a:rPr lang="zh-CN" altLang="en-US" sz="4000" b="1">
                <a:sym typeface="+mn-ea"/>
              </a:rPr>
              <a:t>批评惠子的固陋</a:t>
            </a:r>
            <a:r>
              <a:rPr lang="zh-CN" altLang="en-US" sz="3600">
                <a:sym typeface="+mn-ea"/>
              </a:rPr>
              <a:t>：惠子用“五石之瓠”盛水、做瓢，结果都失败了，最后只能把葫芦打破。</a:t>
            </a:r>
            <a:r>
              <a:rPr lang="zh-CN" altLang="en-US" sz="3600" u="sng">
                <a:sym typeface="+mn-ea"/>
              </a:rPr>
              <a:t>这种做法与“世世以、讲游纰为事”、最后以百金售药的宋人极为相似</a:t>
            </a:r>
            <a:r>
              <a:rPr lang="zh-CN" altLang="en-US" sz="3600">
                <a:sym typeface="+mn-ea"/>
              </a:rPr>
              <a:t>，他们</a:t>
            </a:r>
            <a:r>
              <a:rPr lang="zh-CN" altLang="en-US" sz="3600">
                <a:solidFill>
                  <a:srgbClr val="FF0000"/>
                </a:solidFill>
                <a:sym typeface="+mn-ea"/>
              </a:rPr>
              <a:t>只能看见世俗的小利，看不到背后的“大用”。</a:t>
            </a:r>
            <a:r>
              <a:rPr lang="zh-CN" altLang="en-US" sz="3600">
                <a:sym typeface="+mn-ea"/>
              </a:rPr>
              <a:t>事实上，惠子即惠施，他是和庄子同时代的哲学家，也是《庄子》这本书里的“常客”。巧合的是，惠子也是宋国人，当着惠子讲宋人的“蠢事”，带有明显的讥讽意味。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05510"/>
            <a:ext cx="10515600" cy="4351338"/>
          </a:xfrm>
        </p:spPr>
        <p:txBody>
          <a:bodyPr>
            <a:noAutofit/>
          </a:bodyPr>
          <a:lstStyle/>
          <a:p>
            <a:r>
              <a:rPr lang="zh-CN" altLang="en-US" sz="4000" b="1">
                <a:sym typeface="+mn-ea"/>
              </a:rPr>
              <a:t>凸显庄子的超拔</a:t>
            </a:r>
            <a:r>
              <a:rPr lang="zh-CN" altLang="en-US" sz="3600">
                <a:sym typeface="+mn-ea"/>
              </a:rPr>
              <a:t>：吴王之客凭借此药裂地受封，眼光和做法超过宋人太多，而庄子以超凡的智慧说出大葫芦的“妙用”，在境界上与吴王之客是相似的。</a:t>
            </a:r>
          </a:p>
          <a:p>
            <a:r>
              <a:rPr lang="zh-CN" altLang="en-US" sz="3600">
                <a:sym typeface="+mn-ea"/>
              </a:rPr>
              <a:t>此外，</a:t>
            </a:r>
            <a:r>
              <a:rPr lang="zh-CN" altLang="en-US" sz="3600" u="sng">
                <a:sym typeface="+mn-ea"/>
              </a:rPr>
              <a:t>吴王之客眼光再高，也仅仅是功利的心机</a:t>
            </a:r>
            <a:r>
              <a:rPr lang="zh-CN" altLang="en-US" sz="3600">
                <a:sym typeface="+mn-ea"/>
              </a:rPr>
              <a:t>，而庄子“浮乎江湖”的想象，则</a:t>
            </a:r>
            <a:r>
              <a:rPr lang="zh-CN" altLang="en-US" sz="3600">
                <a:solidFill>
                  <a:srgbClr val="FF0000"/>
                </a:solidFill>
                <a:sym typeface="+mn-ea"/>
              </a:rPr>
              <a:t>隐含精神的自由</a:t>
            </a:r>
            <a:r>
              <a:rPr lang="zh-CN" altLang="en-US" sz="3600">
                <a:sym typeface="+mn-ea"/>
              </a:rPr>
              <a:t>，二者不是具体做法和价值取向上相似，只能说在“宋人与客”和“惠子和庄子”这两组对比关系中体现出的境界高下相似。</a:t>
            </a:r>
            <a:endParaRPr lang="zh-CN" altLang="en-US" sz="3600"/>
          </a:p>
          <a:p>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6225" y="906780"/>
            <a:ext cx="11640185" cy="5951220"/>
          </a:xfrm>
        </p:spPr>
        <p:txBody>
          <a:bodyPr>
            <a:noAutofit/>
          </a:bodyPr>
          <a:lstStyle/>
          <a:p>
            <a:pPr marL="0" indent="0" algn="just">
              <a:lnSpc>
                <a:spcPct val="80000"/>
              </a:lnSpc>
              <a:buNone/>
            </a:pPr>
            <a:r>
              <a:rPr lang="en-US" altLang="zh-CN" sz="3600" smtClean="0">
                <a:solidFill>
                  <a:srgbClr val="FF0000"/>
                </a:solidFill>
                <a:latin typeface="+mj-ea"/>
                <a:ea typeface="+mj-ea"/>
                <a:cs typeface="+mj-ea"/>
              </a:rPr>
              <a:t>  </a:t>
            </a:r>
            <a:r>
              <a:rPr lang="zh-CN" altLang="en-US" sz="4000" smtClean="0">
                <a:solidFill>
                  <a:srgbClr val="FF0000"/>
                </a:solidFill>
                <a:latin typeface="+mj-ea"/>
                <a:ea typeface="+mj-ea"/>
                <a:cs typeface="+mj-ea"/>
              </a:rPr>
              <a:t>惠子和庄子分别从哪个角度认识大瓠的作用？</a:t>
            </a:r>
          </a:p>
          <a:p>
            <a:pPr marL="0" indent="0" algn="just">
              <a:lnSpc>
                <a:spcPct val="80000"/>
              </a:lnSpc>
              <a:buNone/>
            </a:pPr>
            <a:r>
              <a:rPr lang="zh-CN" altLang="en-US" sz="4000" smtClean="0">
                <a:solidFill>
                  <a:srgbClr val="FF0000"/>
                </a:solidFill>
                <a:latin typeface="+mj-ea"/>
                <a:ea typeface="+mj-ea"/>
                <a:cs typeface="+mj-ea"/>
              </a:rPr>
              <a:t>  这是有关什么话题的争论？</a:t>
            </a:r>
            <a:endParaRPr lang="en-US" altLang="zh-CN" sz="3600" smtClean="0"/>
          </a:p>
          <a:p>
            <a:pPr algn="l">
              <a:lnSpc>
                <a:spcPct val="100000"/>
              </a:lnSpc>
            </a:pPr>
            <a:r>
              <a:rPr lang="zh-CN" altLang="en-US" sz="3600" smtClean="0">
                <a:latin typeface="华文楷体" panose="02010600040101010101" charset="-122"/>
                <a:ea typeface="华文楷体" panose="02010600040101010101" charset="-122"/>
                <a:cs typeface="华文楷体" panose="02010600040101010101" charset="-122"/>
              </a:rPr>
              <a:t>惠子是从实用主义的角度：巨大的葫芦，在惠子眼里一无用处，而且占地方，碍手碍脚。</a:t>
            </a:r>
            <a:endParaRPr lang="en-US" altLang="zh-CN" sz="3600" smtClean="0">
              <a:latin typeface="华文楷体" panose="02010600040101010101" charset="-122"/>
              <a:ea typeface="华文楷体" panose="02010600040101010101" charset="-122"/>
              <a:cs typeface="华文楷体" panose="02010600040101010101" charset="-122"/>
            </a:endParaRPr>
          </a:p>
          <a:p>
            <a:pPr algn="l">
              <a:lnSpc>
                <a:spcPct val="100000"/>
              </a:lnSpc>
            </a:pPr>
            <a:r>
              <a:rPr lang="zh-CN" altLang="en-US" sz="3600" smtClean="0">
                <a:latin typeface="华文楷体" panose="02010600040101010101" charset="-122"/>
                <a:ea typeface="华文楷体" panose="02010600040101010101" charset="-122"/>
                <a:cs typeface="华文楷体" panose="02010600040101010101" charset="-122"/>
              </a:rPr>
              <a:t>庄子是从审美主义的角度：它超越了某些世俗观念，大葫芦既没有被劈开，也没有被当成粗笨的器皿，在他眼里，大瓠可以用来泛舟江湖，诗意人生。他不仅保全了大户，还发挥了“大用” ，很显然庄子达到一种“诗意的栖居” 的境界。</a:t>
            </a:r>
            <a:endParaRPr lang="en-US" altLang="zh-CN" sz="3600" smtClean="0"/>
          </a:p>
          <a:p>
            <a:pPr marL="0" indent="0" algn="l">
              <a:lnSpc>
                <a:spcPct val="100000"/>
              </a:lnSpc>
              <a:buNone/>
            </a:pPr>
            <a:r>
              <a:rPr lang="zh-CN" altLang="en-US" sz="3600" smtClean="0">
                <a:solidFill>
                  <a:srgbClr val="FF0000"/>
                </a:solidFill>
              </a:rPr>
              <a:t>小与大之辩；无用和有用的话题之争。</a:t>
            </a:r>
            <a:endParaRPr lang="en-US" altLang="zh-CN" sz="3600" smtClean="0"/>
          </a:p>
        </p:txBody>
      </p:sp>
      <p:sp>
        <p:nvSpPr>
          <p:cNvPr id="2" name="矩形 1"/>
          <p:cNvSpPr/>
          <p:nvPr/>
        </p:nvSpPr>
        <p:spPr>
          <a:xfrm>
            <a:off x="0" y="-107950"/>
            <a:ext cx="4418965" cy="1014730"/>
          </a:xfrm>
          <a:prstGeom prst="rect">
            <a:avLst/>
          </a:prstGeom>
          <a:noFill/>
          <a:ln>
            <a:noFill/>
          </a:ln>
        </p:spPr>
        <p:txBody>
          <a:bodyPr wrap="square" rtlCol="0" anchor="t">
            <a:spAutoFit/>
          </a:bodyPr>
          <a:lstStyle/>
          <a:p>
            <a:pPr algn="ctr"/>
            <a:r>
              <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思维拓展</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909" y="620575"/>
            <a:ext cx="3662109" cy="4376220"/>
          </a:xfrm>
          <a:prstGeom prst="rect">
            <a:avLst/>
          </a:prstGeom>
        </p:spPr>
      </p:pic>
      <p:sp>
        <p:nvSpPr>
          <p:cNvPr id="10" name="矩形 9"/>
          <p:cNvSpPr/>
          <p:nvPr/>
        </p:nvSpPr>
        <p:spPr>
          <a:xfrm>
            <a:off x="4956815" y="543423"/>
            <a:ext cx="2610188" cy="600384"/>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643716" y="1635766"/>
            <a:ext cx="7181392" cy="3587329"/>
          </a:xfrm>
          <a:prstGeom prst="rect">
            <a:avLst/>
          </a:prstGeom>
        </p:spPr>
        <p:txBody>
          <a:bodyPr wrap="square">
            <a:spAutoFit/>
          </a:bodyPr>
          <a:lstStyle/>
          <a:p>
            <a:pPr marL="342900" indent="-342900">
              <a:lnSpc>
                <a:spcPct val="150000"/>
              </a:lnSpc>
              <a:buFont typeface="Wingdings" panose="05000000000000000000" pitchFamily="2" charset="2"/>
              <a:buChar char="l"/>
            </a:pPr>
            <a:r>
              <a:rPr lang="zh-CN" altLang="en-US" sz="2200">
                <a:solidFill>
                  <a:srgbClr val="C00000"/>
                </a:solidFill>
                <a:latin typeface="微软雅黑" panose="020B0503020204020204" charset="-122"/>
                <a:ea typeface="微软雅黑" panose="020B0503020204020204" charset="-122"/>
                <a:cs typeface="楷体" panose="02010609060101010101" charset="-122"/>
              </a:rPr>
              <a:t>郭沫若</a:t>
            </a:r>
            <a:r>
              <a:rPr lang="zh-CN" altLang="en-US" sz="2200">
                <a:latin typeface="微软雅黑" panose="020B0503020204020204" charset="-122"/>
                <a:ea typeface="微软雅黑" panose="020B0503020204020204" charset="-122"/>
                <a:cs typeface="楷体" panose="02010609060101010101" charset="-122"/>
              </a:rPr>
              <a:t>：秦汉以来的每一部中国文学史，差不多大半是在他的影响之下发展的：以思想家而兼文章家的人，在中国古代哲人中，实在是绝无仅有。</a:t>
            </a:r>
          </a:p>
          <a:p>
            <a:pPr marL="342900" indent="-342900">
              <a:lnSpc>
                <a:spcPct val="150000"/>
              </a:lnSpc>
              <a:buFont typeface="Wingdings" panose="05000000000000000000" pitchFamily="2" charset="2"/>
              <a:buChar char="l"/>
            </a:pPr>
            <a:r>
              <a:rPr lang="zh-CN" altLang="en-US" sz="2200">
                <a:solidFill>
                  <a:srgbClr val="C00000"/>
                </a:solidFill>
                <a:latin typeface="微软雅黑" panose="020B0503020204020204" charset="-122"/>
                <a:ea typeface="微软雅黑" panose="020B0503020204020204" charset="-122"/>
                <a:cs typeface="楷体" panose="02010609060101010101" charset="-122"/>
              </a:rPr>
              <a:t>鲁迅</a:t>
            </a:r>
            <a:r>
              <a:rPr lang="zh-CN" altLang="en-US" sz="2200">
                <a:latin typeface="微软雅黑" panose="020B0503020204020204" charset="-122"/>
                <a:ea typeface="微软雅黑" panose="020B0503020204020204" charset="-122"/>
                <a:cs typeface="楷体" panose="02010609060101010101" charset="-122"/>
              </a:rPr>
              <a:t>：其文则汪洋捭阖，仪态万方，晚周诸子之作，莫能先也。</a:t>
            </a:r>
          </a:p>
          <a:p>
            <a:pPr marL="342900" indent="-342900">
              <a:lnSpc>
                <a:spcPct val="150000"/>
              </a:lnSpc>
              <a:buFont typeface="Wingdings" panose="05000000000000000000" pitchFamily="2" charset="2"/>
              <a:buChar char="l"/>
            </a:pPr>
            <a:r>
              <a:rPr lang="zh-CN" altLang="en-US" sz="2200">
                <a:solidFill>
                  <a:srgbClr val="C00000"/>
                </a:solidFill>
                <a:latin typeface="微软雅黑" panose="020B0503020204020204" charset="-122"/>
                <a:ea typeface="微软雅黑" panose="020B0503020204020204" charset="-122"/>
                <a:cs typeface="楷体" panose="02010609060101010101" charset="-122"/>
              </a:rPr>
              <a:t>闻一多</a:t>
            </a:r>
            <a:r>
              <a:rPr lang="zh-CN" altLang="en-US" sz="2200">
                <a:latin typeface="微软雅黑" panose="020B0503020204020204" charset="-122"/>
                <a:ea typeface="微软雅黑" panose="020B0503020204020204" charset="-122"/>
                <a:cs typeface="楷体" panose="02010609060101010101" charset="-122"/>
              </a:rPr>
              <a:t>：中国人的文化上永远留着庄子的烙印。</a:t>
            </a:r>
          </a:p>
          <a:p>
            <a:pPr marL="342900" indent="-342900">
              <a:lnSpc>
                <a:spcPct val="150000"/>
              </a:lnSpc>
              <a:buFont typeface="Wingdings" panose="05000000000000000000" pitchFamily="2" charset="2"/>
              <a:buChar char="l"/>
            </a:pPr>
            <a:r>
              <a:rPr lang="zh-CN" altLang="en-US" sz="2200">
                <a:solidFill>
                  <a:srgbClr val="C00000"/>
                </a:solidFill>
                <a:latin typeface="微软雅黑" panose="020B0503020204020204" charset="-122"/>
                <a:ea typeface="微软雅黑" panose="020B0503020204020204" charset="-122"/>
                <a:cs typeface="楷体" panose="02010609060101010101" charset="-122"/>
              </a:rPr>
              <a:t>李泽厚</a:t>
            </a:r>
            <a:r>
              <a:rPr lang="zh-CN" altLang="en-US" sz="2200">
                <a:latin typeface="微软雅黑" panose="020B0503020204020204" charset="-122"/>
                <a:ea typeface="微软雅黑" panose="020B0503020204020204" charset="-122"/>
                <a:cs typeface="楷体" panose="02010609060101010101" charset="-122"/>
              </a:rPr>
              <a:t>：中国文人的外表是儒家，但内心永远是庄子。</a:t>
            </a:r>
          </a:p>
        </p:txBody>
      </p:sp>
      <p:sp>
        <p:nvSpPr>
          <p:cNvPr id="14" name="文本框 13"/>
          <p:cNvSpPr txBox="1"/>
          <p:nvPr/>
        </p:nvSpPr>
        <p:spPr>
          <a:xfrm>
            <a:off x="5408130" y="620105"/>
            <a:ext cx="3252751" cy="523220"/>
          </a:xfrm>
          <a:prstGeom prst="rect">
            <a:avLst/>
          </a:prstGeom>
          <a:noFill/>
        </p:spPr>
        <p:txBody>
          <a:bodyPr wrap="square" rtlCol="0">
            <a:spAutoFit/>
          </a:bodyPr>
          <a:lstStyle/>
          <a:p>
            <a:r>
              <a:rPr lang="zh-CN" altLang="en-US" sz="2800" b="1">
                <a:solidFill>
                  <a:schemeClr val="bg1"/>
                </a:solidFill>
                <a:cs typeface="+mn-ea"/>
                <a:sym typeface="+mn-lt"/>
              </a:rPr>
              <a:t>庄    子</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9490710" cy="789305"/>
          </a:xfrm>
        </p:spPr>
        <p:txBody>
          <a:bodyPr/>
          <a:lstStyle/>
          <a:p>
            <a:r>
              <a:rPr lang="zh-CN" altLang="en-US">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主旨归纳</a:t>
            </a:r>
          </a:p>
        </p:txBody>
      </p:sp>
      <p:sp>
        <p:nvSpPr>
          <p:cNvPr id="3" name="内容占位符 2"/>
          <p:cNvSpPr>
            <a:spLocks noGrp="1"/>
          </p:cNvSpPr>
          <p:nvPr>
            <p:ph idx="1"/>
          </p:nvPr>
        </p:nvSpPr>
        <p:spPr>
          <a:xfrm>
            <a:off x="4919345" y="1497330"/>
            <a:ext cx="6007100" cy="3178175"/>
          </a:xfrm>
        </p:spPr>
        <p:txBody>
          <a:bodyPr>
            <a:noAutofit/>
          </a:bodyPr>
          <a:lstStyle/>
          <a:p>
            <a:pPr marL="0" indent="0">
              <a:buNone/>
            </a:pPr>
            <a:r>
              <a:rPr lang="zh-CN" altLang="en-US" sz="3200"/>
              <a:t>本文中，惠子仅从</a:t>
            </a:r>
            <a:r>
              <a:rPr lang="zh-CN" altLang="en-US" sz="3200">
                <a:solidFill>
                  <a:srgbClr val="FF0000"/>
                </a:solidFill>
              </a:rPr>
              <a:t>日常使用</a:t>
            </a:r>
            <a:r>
              <a:rPr lang="zh-CN" altLang="en-US" sz="3200"/>
              <a:t>的层面上考虑</a:t>
            </a:r>
            <a:r>
              <a:rPr lang="en-US" altLang="zh-CN" sz="3200">
                <a:solidFill>
                  <a:srgbClr val="FF0000"/>
                </a:solidFill>
              </a:rPr>
              <a:t>“</a:t>
            </a:r>
            <a:r>
              <a:rPr lang="zh-CN" altLang="en-US" sz="3200" b="1">
                <a:solidFill>
                  <a:srgbClr val="FF0000"/>
                </a:solidFill>
                <a:effectLst>
                  <a:outerShdw blurRad="38100" dist="38100" dir="2700000">
                    <a:srgbClr val="C0C0C0"/>
                  </a:outerShdw>
                </a:effectLst>
                <a:latin typeface="字魂36号-正文宋楷" charset="0"/>
                <a:ea typeface="宋体" panose="02010600030101010101" pitchFamily="2" charset="-122"/>
                <a:sym typeface="+mn-ea"/>
              </a:rPr>
              <a:t>五石之瓠</a:t>
            </a:r>
            <a:r>
              <a:rPr lang="en-US" altLang="zh-CN" sz="3200" b="1">
                <a:solidFill>
                  <a:srgbClr val="FF0000"/>
                </a:solidFill>
                <a:effectLst>
                  <a:outerShdw blurRad="38100" dist="38100" dir="2700000">
                    <a:srgbClr val="C0C0C0"/>
                  </a:outerShdw>
                </a:effectLst>
                <a:latin typeface="字魂36号-正文宋楷" charset="0"/>
                <a:ea typeface="宋体" panose="02010600030101010101" pitchFamily="2" charset="-122"/>
                <a:sym typeface="+mn-ea"/>
              </a:rPr>
              <a:t>”</a:t>
            </a:r>
            <a:r>
              <a:rPr lang="zh-CN" altLang="en-US" sz="3200"/>
              <a:t>的</a:t>
            </a:r>
            <a:r>
              <a:rPr lang="zh-CN" altLang="en-US" sz="3200">
                <a:solidFill>
                  <a:srgbClr val="FF0000"/>
                </a:solidFill>
              </a:rPr>
              <a:t>功用</a:t>
            </a:r>
            <a:r>
              <a:rPr lang="zh-CN" altLang="en-US" sz="3200"/>
              <a:t>，庄子则超越了</a:t>
            </a:r>
            <a:r>
              <a:rPr lang="zh-CN" altLang="en-US" sz="3200">
                <a:solidFill>
                  <a:srgbClr val="FF0000"/>
                </a:solidFill>
              </a:rPr>
              <a:t>世俗经验的束缚</a:t>
            </a:r>
            <a:r>
              <a:rPr lang="zh-CN" altLang="en-US" sz="3200"/>
              <a:t>，指出了</a:t>
            </a:r>
            <a:r>
              <a:rPr lang="en-US" altLang="zh-CN" sz="3200">
                <a:solidFill>
                  <a:srgbClr val="FF0000"/>
                </a:solidFill>
                <a:sym typeface="+mn-ea"/>
              </a:rPr>
              <a:t>“</a:t>
            </a:r>
            <a:r>
              <a:rPr lang="zh-CN" altLang="en-US" sz="3200" b="1">
                <a:solidFill>
                  <a:srgbClr val="FF0000"/>
                </a:solidFill>
                <a:effectLst>
                  <a:outerShdw blurRad="38100" dist="38100" dir="2700000">
                    <a:srgbClr val="C0C0C0"/>
                  </a:outerShdw>
                </a:effectLst>
                <a:latin typeface="字魂36号-正文宋楷" charset="0"/>
                <a:ea typeface="宋体" panose="02010600030101010101" pitchFamily="2" charset="-122"/>
                <a:sym typeface="+mn-ea"/>
              </a:rPr>
              <a:t>五石之瓠</a:t>
            </a:r>
            <a:r>
              <a:rPr lang="en-US" altLang="zh-CN" sz="3200" b="1">
                <a:solidFill>
                  <a:srgbClr val="FF0000"/>
                </a:solidFill>
                <a:effectLst>
                  <a:outerShdw blurRad="38100" dist="38100" dir="2700000">
                    <a:srgbClr val="C0C0C0"/>
                  </a:outerShdw>
                </a:effectLst>
                <a:latin typeface="字魂36号-正文宋楷" charset="0"/>
                <a:ea typeface="宋体" panose="02010600030101010101" pitchFamily="2" charset="-122"/>
                <a:sym typeface="+mn-ea"/>
              </a:rPr>
              <a:t>”</a:t>
            </a:r>
            <a:r>
              <a:rPr lang="zh-CN" altLang="en-US" sz="3200"/>
              <a:t>的特殊价值。本文运用寓意深刻的故事，表现出庄子与众不同的思维方式。</a:t>
            </a:r>
          </a:p>
        </p:txBody>
      </p:sp>
      <p:pic>
        <p:nvPicPr>
          <p:cNvPr id="4" name="Picture 2" descr="PNG素材"/>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44289" y="1737127"/>
            <a:ext cx="2547260" cy="3960254"/>
          </a:xfrm>
          <a:prstGeom prst="rect">
            <a:avLst/>
          </a:prstGeom>
          <a:noFill/>
          <a:extLst>
            <a:ext uri="{909E8E84-426E-40DD-AFC4-6F175D3DCCD1}">
              <a14:hiddenFill xmlns:a14="http://schemas.microsoft.com/office/drawing/2010/main">
                <a:solidFill>
                  <a:srgbClr val="FFFFFF"/>
                </a:solidFill>
              </a14:hiddenFill>
            </a:ext>
          </a:extLst>
        </p:spPr>
      </p:pic>
      <p:sp>
        <p:nvSpPr>
          <p:cNvPr id="5" name="任意多边形 4"/>
          <p:cNvSpPr/>
          <p:nvPr/>
        </p:nvSpPr>
        <p:spPr>
          <a:xfrm>
            <a:off x="5034915" y="158750"/>
            <a:ext cx="6979285" cy="6722745"/>
          </a:xfrm>
          <a:custGeom>
            <a:avLst/>
            <a:gdLst>
              <a:gd name="connisteX0" fmla="*/ 0 w 7028201"/>
              <a:gd name="connsiteY0" fmla="*/ 7513948 h 7557621"/>
              <a:gd name="connisteX1" fmla="*/ 19685 w 7028201"/>
              <a:gd name="connsiteY1" fmla="*/ 7374883 h 7557621"/>
              <a:gd name="connisteX2" fmla="*/ 50165 w 7028201"/>
              <a:gd name="connsiteY2" fmla="*/ 7155808 h 7557621"/>
              <a:gd name="connisteX3" fmla="*/ 80010 w 7028201"/>
              <a:gd name="connsiteY3" fmla="*/ 6986263 h 7557621"/>
              <a:gd name="connisteX4" fmla="*/ 109855 w 7028201"/>
              <a:gd name="connsiteY4" fmla="*/ 6906888 h 7557621"/>
              <a:gd name="connisteX5" fmla="*/ 159385 w 7028201"/>
              <a:gd name="connsiteY5" fmla="*/ 6797033 h 7557621"/>
              <a:gd name="connisteX6" fmla="*/ 199390 w 7028201"/>
              <a:gd name="connsiteY6" fmla="*/ 6687813 h 7557621"/>
              <a:gd name="connisteX7" fmla="*/ 268605 w 7028201"/>
              <a:gd name="connsiteY7" fmla="*/ 6628123 h 7557621"/>
              <a:gd name="connisteX8" fmla="*/ 358140 w 7028201"/>
              <a:gd name="connsiteY8" fmla="*/ 6677653 h 7557621"/>
              <a:gd name="connisteX9" fmla="*/ 427990 w 7028201"/>
              <a:gd name="connsiteY9" fmla="*/ 6717658 h 7557621"/>
              <a:gd name="connisteX10" fmla="*/ 508000 w 7028201"/>
              <a:gd name="connsiteY10" fmla="*/ 6787508 h 7557621"/>
              <a:gd name="connisteX11" fmla="*/ 617220 w 7028201"/>
              <a:gd name="connsiteY11" fmla="*/ 6866883 h 7557621"/>
              <a:gd name="connisteX12" fmla="*/ 756285 w 7028201"/>
              <a:gd name="connsiteY12" fmla="*/ 6936733 h 7557621"/>
              <a:gd name="connisteX13" fmla="*/ 895985 w 7028201"/>
              <a:gd name="connsiteY13" fmla="*/ 7036428 h 7557621"/>
              <a:gd name="connisteX14" fmla="*/ 1025525 w 7028201"/>
              <a:gd name="connsiteY14" fmla="*/ 7075798 h 7557621"/>
              <a:gd name="connisteX15" fmla="*/ 1154430 w 7028201"/>
              <a:gd name="connsiteY15" fmla="*/ 7135488 h 7557621"/>
              <a:gd name="connisteX16" fmla="*/ 1243965 w 7028201"/>
              <a:gd name="connsiteY16" fmla="*/ 7195178 h 7557621"/>
              <a:gd name="connisteX17" fmla="*/ 1334135 w 7028201"/>
              <a:gd name="connsiteY17" fmla="*/ 7245343 h 7557621"/>
              <a:gd name="connisteX18" fmla="*/ 1443355 w 7028201"/>
              <a:gd name="connsiteY18" fmla="*/ 7305033 h 7557621"/>
              <a:gd name="connisteX19" fmla="*/ 1513205 w 7028201"/>
              <a:gd name="connsiteY19" fmla="*/ 7345038 h 7557621"/>
              <a:gd name="connisteX20" fmla="*/ 1582420 w 7028201"/>
              <a:gd name="connsiteY20" fmla="*/ 7374883 h 7557621"/>
              <a:gd name="connisteX21" fmla="*/ 1672590 w 7028201"/>
              <a:gd name="connsiteY21" fmla="*/ 7414253 h 7557621"/>
              <a:gd name="connisteX22" fmla="*/ 1741805 w 7028201"/>
              <a:gd name="connsiteY22" fmla="*/ 7444098 h 7557621"/>
              <a:gd name="connisteX23" fmla="*/ 1831340 w 7028201"/>
              <a:gd name="connsiteY23" fmla="*/ 7464418 h 7557621"/>
              <a:gd name="connisteX24" fmla="*/ 1920875 w 7028201"/>
              <a:gd name="connsiteY24" fmla="*/ 7503788 h 7557621"/>
              <a:gd name="connisteX25" fmla="*/ 1990725 w 7028201"/>
              <a:gd name="connsiteY25" fmla="*/ 7543793 h 7557621"/>
              <a:gd name="connisteX26" fmla="*/ 2060575 w 7028201"/>
              <a:gd name="connsiteY26" fmla="*/ 7543793 h 7557621"/>
              <a:gd name="connisteX27" fmla="*/ 2160270 w 7028201"/>
              <a:gd name="connsiteY27" fmla="*/ 7553953 h 7557621"/>
              <a:gd name="connisteX28" fmla="*/ 2239645 w 7028201"/>
              <a:gd name="connsiteY28" fmla="*/ 7553953 h 7557621"/>
              <a:gd name="connisteX29" fmla="*/ 2309495 w 7028201"/>
              <a:gd name="connsiteY29" fmla="*/ 7553953 h 7557621"/>
              <a:gd name="connisteX30" fmla="*/ 2388870 w 7028201"/>
              <a:gd name="connsiteY30" fmla="*/ 7553953 h 7557621"/>
              <a:gd name="connisteX31" fmla="*/ 2458720 w 7028201"/>
              <a:gd name="connsiteY31" fmla="*/ 7553953 h 7557621"/>
              <a:gd name="connisteX32" fmla="*/ 2548255 w 7028201"/>
              <a:gd name="connsiteY32" fmla="*/ 7553953 h 7557621"/>
              <a:gd name="connisteX33" fmla="*/ 2627630 w 7028201"/>
              <a:gd name="connsiteY33" fmla="*/ 7513948 h 7557621"/>
              <a:gd name="connisteX34" fmla="*/ 2707640 w 7028201"/>
              <a:gd name="connsiteY34" fmla="*/ 7473943 h 7557621"/>
              <a:gd name="connisteX35" fmla="*/ 2816860 w 7028201"/>
              <a:gd name="connsiteY35" fmla="*/ 7404728 h 7557621"/>
              <a:gd name="connisteX36" fmla="*/ 2896870 w 7028201"/>
              <a:gd name="connsiteY36" fmla="*/ 7334878 h 7557621"/>
              <a:gd name="connisteX37" fmla="*/ 2986405 w 7028201"/>
              <a:gd name="connsiteY37" fmla="*/ 7245343 h 7557621"/>
              <a:gd name="connisteX38" fmla="*/ 3046095 w 7028201"/>
              <a:gd name="connsiteY38" fmla="*/ 7145648 h 7557621"/>
              <a:gd name="connisteX39" fmla="*/ 3095625 w 7028201"/>
              <a:gd name="connsiteY39" fmla="*/ 7075798 h 7557621"/>
              <a:gd name="connisteX40" fmla="*/ 3155315 w 7028201"/>
              <a:gd name="connsiteY40" fmla="*/ 6986263 h 7557621"/>
              <a:gd name="connisteX41" fmla="*/ 3225165 w 7028201"/>
              <a:gd name="connsiteY41" fmla="*/ 6917048 h 7557621"/>
              <a:gd name="connisteX42" fmla="*/ 3324860 w 7028201"/>
              <a:gd name="connsiteY42" fmla="*/ 6837038 h 7557621"/>
              <a:gd name="connisteX43" fmla="*/ 3404235 w 7028201"/>
              <a:gd name="connsiteY43" fmla="*/ 6787508 h 7557621"/>
              <a:gd name="connisteX44" fmla="*/ 3483610 w 7028201"/>
              <a:gd name="connsiteY44" fmla="*/ 6747503 h 7557621"/>
              <a:gd name="connisteX45" fmla="*/ 3573145 w 7028201"/>
              <a:gd name="connsiteY45" fmla="*/ 6687813 h 7557621"/>
              <a:gd name="connisteX46" fmla="*/ 3642995 w 7028201"/>
              <a:gd name="connsiteY46" fmla="*/ 6638283 h 7557621"/>
              <a:gd name="connisteX47" fmla="*/ 3723005 w 7028201"/>
              <a:gd name="connsiteY47" fmla="*/ 6568433 h 7557621"/>
              <a:gd name="connisteX48" fmla="*/ 3802380 w 7028201"/>
              <a:gd name="connsiteY48" fmla="*/ 6518903 h 7557621"/>
              <a:gd name="connisteX49" fmla="*/ 3911600 w 7028201"/>
              <a:gd name="connsiteY49" fmla="*/ 6498583 h 7557621"/>
              <a:gd name="connisteX50" fmla="*/ 4021455 w 7028201"/>
              <a:gd name="connsiteY50" fmla="*/ 6528428 h 7557621"/>
              <a:gd name="connisteX51" fmla="*/ 4091305 w 7028201"/>
              <a:gd name="connsiteY51" fmla="*/ 6598278 h 7557621"/>
              <a:gd name="connisteX52" fmla="*/ 4160520 w 7028201"/>
              <a:gd name="connsiteY52" fmla="*/ 6638283 h 7557621"/>
              <a:gd name="connisteX53" fmla="*/ 4240530 w 7028201"/>
              <a:gd name="connsiteY53" fmla="*/ 6727818 h 7557621"/>
              <a:gd name="connisteX54" fmla="*/ 4330065 w 7028201"/>
              <a:gd name="connsiteY54" fmla="*/ 6817353 h 7557621"/>
              <a:gd name="connisteX55" fmla="*/ 4379595 w 7028201"/>
              <a:gd name="connsiteY55" fmla="*/ 6886568 h 7557621"/>
              <a:gd name="connisteX56" fmla="*/ 4479290 w 7028201"/>
              <a:gd name="connsiteY56" fmla="*/ 6966578 h 7557621"/>
              <a:gd name="connisteX57" fmla="*/ 4618355 w 7028201"/>
              <a:gd name="connsiteY57" fmla="*/ 7066273 h 7557621"/>
              <a:gd name="connisteX58" fmla="*/ 4718050 w 7028201"/>
              <a:gd name="connsiteY58" fmla="*/ 7135488 h 7557621"/>
              <a:gd name="connisteX59" fmla="*/ 4787900 w 7028201"/>
              <a:gd name="connsiteY59" fmla="*/ 7185653 h 7557621"/>
              <a:gd name="connisteX60" fmla="*/ 4857115 w 7028201"/>
              <a:gd name="connsiteY60" fmla="*/ 7225023 h 7557621"/>
              <a:gd name="connisteX61" fmla="*/ 4947285 w 7028201"/>
              <a:gd name="connsiteY61" fmla="*/ 7275188 h 7557621"/>
              <a:gd name="connisteX62" fmla="*/ 5016500 w 7028201"/>
              <a:gd name="connsiteY62" fmla="*/ 7305033 h 7557621"/>
              <a:gd name="connisteX63" fmla="*/ 5126355 w 7028201"/>
              <a:gd name="connsiteY63" fmla="*/ 7324718 h 7557621"/>
              <a:gd name="connisteX64" fmla="*/ 5235575 w 7028201"/>
              <a:gd name="connsiteY64" fmla="*/ 7345038 h 7557621"/>
              <a:gd name="connisteX65" fmla="*/ 5315585 w 7028201"/>
              <a:gd name="connsiteY65" fmla="*/ 7384408 h 7557621"/>
              <a:gd name="connisteX66" fmla="*/ 5394960 w 7028201"/>
              <a:gd name="connsiteY66" fmla="*/ 7404728 h 7557621"/>
              <a:gd name="connisteX67" fmla="*/ 5464810 w 7028201"/>
              <a:gd name="connsiteY67" fmla="*/ 7414253 h 7557621"/>
              <a:gd name="connisteX68" fmla="*/ 5544185 w 7028201"/>
              <a:gd name="connsiteY68" fmla="*/ 7414253 h 7557621"/>
              <a:gd name="connisteX69" fmla="*/ 5614035 w 7028201"/>
              <a:gd name="connsiteY69" fmla="*/ 7394568 h 7557621"/>
              <a:gd name="connisteX70" fmla="*/ 5673725 w 7028201"/>
              <a:gd name="connsiteY70" fmla="*/ 7324718 h 7557621"/>
              <a:gd name="connisteX71" fmla="*/ 5743575 w 7028201"/>
              <a:gd name="connsiteY71" fmla="*/ 7265028 h 7557621"/>
              <a:gd name="connisteX72" fmla="*/ 5782945 w 7028201"/>
              <a:gd name="connsiteY72" fmla="*/ 7185653 h 7557621"/>
              <a:gd name="connisteX73" fmla="*/ 5852795 w 7028201"/>
              <a:gd name="connsiteY73" fmla="*/ 7096118 h 7557621"/>
              <a:gd name="connisteX74" fmla="*/ 5902325 w 7028201"/>
              <a:gd name="connsiteY74" fmla="*/ 7026268 h 7557621"/>
              <a:gd name="connisteX75" fmla="*/ 5932170 w 7028201"/>
              <a:gd name="connsiteY75" fmla="*/ 6956418 h 7557621"/>
              <a:gd name="connisteX76" fmla="*/ 6002020 w 7028201"/>
              <a:gd name="connsiteY76" fmla="*/ 6866883 h 7557621"/>
              <a:gd name="connisteX77" fmla="*/ 6042025 w 7028201"/>
              <a:gd name="connsiteY77" fmla="*/ 6797033 h 7557621"/>
              <a:gd name="connisteX78" fmla="*/ 6091555 w 7028201"/>
              <a:gd name="connsiteY78" fmla="*/ 6727818 h 7557621"/>
              <a:gd name="connisteX79" fmla="*/ 6111875 w 7028201"/>
              <a:gd name="connsiteY79" fmla="*/ 6647808 h 7557621"/>
              <a:gd name="connisteX80" fmla="*/ 6141720 w 7028201"/>
              <a:gd name="connsiteY80" fmla="*/ 6548748 h 7557621"/>
              <a:gd name="connisteX81" fmla="*/ 6151245 w 7028201"/>
              <a:gd name="connsiteY81" fmla="*/ 6478898 h 7557621"/>
              <a:gd name="connisteX82" fmla="*/ 6171565 w 7028201"/>
              <a:gd name="connsiteY82" fmla="*/ 6369043 h 7557621"/>
              <a:gd name="connisteX83" fmla="*/ 6210935 w 7028201"/>
              <a:gd name="connsiteY83" fmla="*/ 6269983 h 7557621"/>
              <a:gd name="connisteX84" fmla="*/ 6210935 w 7028201"/>
              <a:gd name="connsiteY84" fmla="*/ 6200133 h 7557621"/>
              <a:gd name="connisteX85" fmla="*/ 6270625 w 7028201"/>
              <a:gd name="connsiteY85" fmla="*/ 6120758 h 7557621"/>
              <a:gd name="connisteX86" fmla="*/ 6330315 w 7028201"/>
              <a:gd name="connsiteY86" fmla="*/ 6040748 h 7557621"/>
              <a:gd name="connisteX87" fmla="*/ 6390005 w 7028201"/>
              <a:gd name="connsiteY87" fmla="*/ 5970898 h 7557621"/>
              <a:gd name="connisteX88" fmla="*/ 6449695 w 7028201"/>
              <a:gd name="connsiteY88" fmla="*/ 5891523 h 7557621"/>
              <a:gd name="connisteX89" fmla="*/ 6499860 w 7028201"/>
              <a:gd name="connsiteY89" fmla="*/ 5801988 h 7557621"/>
              <a:gd name="connisteX90" fmla="*/ 6549390 w 7028201"/>
              <a:gd name="connsiteY90" fmla="*/ 5732138 h 7557621"/>
              <a:gd name="connisteX91" fmla="*/ 6599555 w 7028201"/>
              <a:gd name="connsiteY91" fmla="*/ 5622918 h 7557621"/>
              <a:gd name="connisteX92" fmla="*/ 6629400 w 7028201"/>
              <a:gd name="connsiteY92" fmla="*/ 5533383 h 7557621"/>
              <a:gd name="connisteX93" fmla="*/ 6698615 w 7028201"/>
              <a:gd name="connsiteY93" fmla="*/ 5463533 h 7557621"/>
              <a:gd name="connisteX94" fmla="*/ 6718935 w 7028201"/>
              <a:gd name="connsiteY94" fmla="*/ 5393683 h 7557621"/>
              <a:gd name="connisteX95" fmla="*/ 6788150 w 7028201"/>
              <a:gd name="connsiteY95" fmla="*/ 5304148 h 7557621"/>
              <a:gd name="connisteX96" fmla="*/ 6847840 w 7028201"/>
              <a:gd name="connsiteY96" fmla="*/ 5234298 h 7557621"/>
              <a:gd name="connisteX97" fmla="*/ 6908165 w 7028201"/>
              <a:gd name="connsiteY97" fmla="*/ 5165083 h 7557621"/>
              <a:gd name="connisteX98" fmla="*/ 6977380 w 7028201"/>
              <a:gd name="connsiteY98" fmla="*/ 5095233 h 7557621"/>
              <a:gd name="connisteX99" fmla="*/ 7017385 w 7028201"/>
              <a:gd name="connsiteY99" fmla="*/ 5005698 h 7557621"/>
              <a:gd name="connisteX100" fmla="*/ 7027545 w 7028201"/>
              <a:gd name="connsiteY100" fmla="*/ 4896478 h 7557621"/>
              <a:gd name="connisteX101" fmla="*/ 7007225 w 7028201"/>
              <a:gd name="connsiteY101" fmla="*/ 4816468 h 7557621"/>
              <a:gd name="connisteX102" fmla="*/ 6967855 w 7028201"/>
              <a:gd name="connsiteY102" fmla="*/ 4746618 h 7557621"/>
              <a:gd name="connisteX103" fmla="*/ 6927850 w 7028201"/>
              <a:gd name="connsiteY103" fmla="*/ 4667243 h 7557621"/>
              <a:gd name="connisteX104" fmla="*/ 6877685 w 7028201"/>
              <a:gd name="connsiteY104" fmla="*/ 4577708 h 7557621"/>
              <a:gd name="connisteX105" fmla="*/ 6838315 w 7028201"/>
              <a:gd name="connsiteY105" fmla="*/ 4507858 h 7557621"/>
              <a:gd name="connisteX106" fmla="*/ 6768465 w 7028201"/>
              <a:gd name="connsiteY106" fmla="*/ 4438008 h 7557621"/>
              <a:gd name="connisteX107" fmla="*/ 6728460 w 7028201"/>
              <a:gd name="connsiteY107" fmla="*/ 4368793 h 7557621"/>
              <a:gd name="connisteX108" fmla="*/ 6668770 w 7028201"/>
              <a:gd name="connsiteY108" fmla="*/ 4279258 h 7557621"/>
              <a:gd name="connisteX109" fmla="*/ 6629400 w 7028201"/>
              <a:gd name="connsiteY109" fmla="*/ 4189723 h 7557621"/>
              <a:gd name="connisteX110" fmla="*/ 6589395 w 7028201"/>
              <a:gd name="connsiteY110" fmla="*/ 4119873 h 7557621"/>
              <a:gd name="connisteX111" fmla="*/ 6539865 w 7028201"/>
              <a:gd name="connsiteY111" fmla="*/ 4050023 h 7557621"/>
              <a:gd name="connisteX112" fmla="*/ 6510020 w 7028201"/>
              <a:gd name="connsiteY112" fmla="*/ 3970648 h 7557621"/>
              <a:gd name="connisteX113" fmla="*/ 6470015 w 7028201"/>
              <a:gd name="connsiteY113" fmla="*/ 3890638 h 7557621"/>
              <a:gd name="connisteX114" fmla="*/ 6430010 w 7028201"/>
              <a:gd name="connsiteY114" fmla="*/ 3821423 h 7557621"/>
              <a:gd name="connisteX115" fmla="*/ 6410325 w 7028201"/>
              <a:gd name="connsiteY115" fmla="*/ 3741413 h 7557621"/>
              <a:gd name="connisteX116" fmla="*/ 6390005 w 7028201"/>
              <a:gd name="connsiteY116" fmla="*/ 3651878 h 7557621"/>
              <a:gd name="connisteX117" fmla="*/ 6380480 w 7028201"/>
              <a:gd name="connsiteY117" fmla="*/ 3582028 h 7557621"/>
              <a:gd name="connisteX118" fmla="*/ 6380480 w 7028201"/>
              <a:gd name="connsiteY118" fmla="*/ 3492493 h 7557621"/>
              <a:gd name="connisteX119" fmla="*/ 6370320 w 7028201"/>
              <a:gd name="connsiteY119" fmla="*/ 3383273 h 7557621"/>
              <a:gd name="connisteX120" fmla="*/ 6370320 w 7028201"/>
              <a:gd name="connsiteY120" fmla="*/ 3273418 h 7557621"/>
              <a:gd name="connisteX121" fmla="*/ 6370320 w 7028201"/>
              <a:gd name="connsiteY121" fmla="*/ 3183883 h 7557621"/>
              <a:gd name="connisteX122" fmla="*/ 6380480 w 7028201"/>
              <a:gd name="connsiteY122" fmla="*/ 3094348 h 7557621"/>
              <a:gd name="connisteX123" fmla="*/ 6400165 w 7028201"/>
              <a:gd name="connsiteY123" fmla="*/ 3004813 h 7557621"/>
              <a:gd name="connisteX124" fmla="*/ 6430010 w 7028201"/>
              <a:gd name="connsiteY124" fmla="*/ 2895593 h 7557621"/>
              <a:gd name="connisteX125" fmla="*/ 6470015 w 7028201"/>
              <a:gd name="connsiteY125" fmla="*/ 2795898 h 7557621"/>
              <a:gd name="connisteX126" fmla="*/ 6489700 w 7028201"/>
              <a:gd name="connsiteY126" fmla="*/ 2726048 h 7557621"/>
              <a:gd name="connisteX127" fmla="*/ 6519545 w 7028201"/>
              <a:gd name="connsiteY127" fmla="*/ 2626988 h 7557621"/>
              <a:gd name="connisteX128" fmla="*/ 6529705 w 7028201"/>
              <a:gd name="connsiteY128" fmla="*/ 2557138 h 7557621"/>
              <a:gd name="connisteX129" fmla="*/ 6529705 w 7028201"/>
              <a:gd name="connsiteY129" fmla="*/ 2477763 h 7557621"/>
              <a:gd name="connisteX130" fmla="*/ 6539865 w 7028201"/>
              <a:gd name="connsiteY130" fmla="*/ 2407913 h 7557621"/>
              <a:gd name="connisteX131" fmla="*/ 6539865 w 7028201"/>
              <a:gd name="connsiteY131" fmla="*/ 2327903 h 7557621"/>
              <a:gd name="connisteX132" fmla="*/ 6549390 w 7028201"/>
              <a:gd name="connsiteY132" fmla="*/ 2258688 h 7557621"/>
              <a:gd name="connisteX133" fmla="*/ 6559550 w 7028201"/>
              <a:gd name="connsiteY133" fmla="*/ 2169153 h 7557621"/>
              <a:gd name="connisteX134" fmla="*/ 6559550 w 7028201"/>
              <a:gd name="connsiteY134" fmla="*/ 2089143 h 7557621"/>
              <a:gd name="connisteX135" fmla="*/ 6559550 w 7028201"/>
              <a:gd name="connsiteY135" fmla="*/ 2019293 h 7557621"/>
              <a:gd name="connisteX136" fmla="*/ 6559550 w 7028201"/>
              <a:gd name="connsiteY136" fmla="*/ 1939918 h 7557621"/>
              <a:gd name="connisteX137" fmla="*/ 6559550 w 7028201"/>
              <a:gd name="connsiteY137" fmla="*/ 1860543 h 7557621"/>
              <a:gd name="connisteX138" fmla="*/ 6559550 w 7028201"/>
              <a:gd name="connsiteY138" fmla="*/ 1780533 h 7557621"/>
              <a:gd name="connisteX139" fmla="*/ 6559550 w 7028201"/>
              <a:gd name="connsiteY139" fmla="*/ 1701158 h 7557621"/>
              <a:gd name="connisteX140" fmla="*/ 6559550 w 7028201"/>
              <a:gd name="connsiteY140" fmla="*/ 1621148 h 7557621"/>
              <a:gd name="connisteX141" fmla="*/ 6559550 w 7028201"/>
              <a:gd name="connsiteY141" fmla="*/ 1551933 h 7557621"/>
              <a:gd name="connisteX142" fmla="*/ 6549390 w 7028201"/>
              <a:gd name="connsiteY142" fmla="*/ 1471923 h 7557621"/>
              <a:gd name="connisteX143" fmla="*/ 6489700 w 7028201"/>
              <a:gd name="connsiteY143" fmla="*/ 1402708 h 7557621"/>
              <a:gd name="connisteX144" fmla="*/ 6410325 w 7028201"/>
              <a:gd name="connsiteY144" fmla="*/ 1343018 h 7557621"/>
              <a:gd name="connisteX145" fmla="*/ 6330315 w 7028201"/>
              <a:gd name="connsiteY145" fmla="*/ 1263008 h 7557621"/>
              <a:gd name="connisteX146" fmla="*/ 6240780 w 7028201"/>
              <a:gd name="connsiteY146" fmla="*/ 1183633 h 7557621"/>
              <a:gd name="connisteX147" fmla="*/ 6151245 w 7028201"/>
              <a:gd name="connsiteY147" fmla="*/ 1123943 h 7557621"/>
              <a:gd name="connisteX148" fmla="*/ 6071870 w 7028201"/>
              <a:gd name="connsiteY148" fmla="*/ 1064253 h 7557621"/>
              <a:gd name="connisteX149" fmla="*/ 5991860 w 7028201"/>
              <a:gd name="connsiteY149" fmla="*/ 994403 h 7557621"/>
              <a:gd name="connisteX150" fmla="*/ 5912485 w 7028201"/>
              <a:gd name="connsiteY150" fmla="*/ 924553 h 7557621"/>
              <a:gd name="connisteX151" fmla="*/ 5842635 w 7028201"/>
              <a:gd name="connsiteY151" fmla="*/ 845178 h 7557621"/>
              <a:gd name="connisteX152" fmla="*/ 5793105 w 7028201"/>
              <a:gd name="connsiteY152" fmla="*/ 775328 h 7557621"/>
              <a:gd name="connisteX153" fmla="*/ 5773420 w 7028201"/>
              <a:gd name="connsiteY153" fmla="*/ 695953 h 7557621"/>
              <a:gd name="connisteX154" fmla="*/ 5763260 w 7028201"/>
              <a:gd name="connsiteY154" fmla="*/ 627373 h 7557621"/>
              <a:gd name="connisteX155" fmla="*/ 5753100 w 7028201"/>
              <a:gd name="connsiteY155" fmla="*/ 547998 h 7557621"/>
              <a:gd name="connisteX156" fmla="*/ 5753100 w 7028201"/>
              <a:gd name="connsiteY156" fmla="*/ 467988 h 7557621"/>
              <a:gd name="connisteX157" fmla="*/ 5753100 w 7028201"/>
              <a:gd name="connsiteY157" fmla="*/ 398773 h 7557621"/>
              <a:gd name="connisteX158" fmla="*/ 5753100 w 7028201"/>
              <a:gd name="connsiteY158" fmla="*/ 329558 h 7557621"/>
              <a:gd name="connisteX159" fmla="*/ 5753100 w 7028201"/>
              <a:gd name="connsiteY159" fmla="*/ 259708 h 7557621"/>
              <a:gd name="connisteX160" fmla="*/ 5773420 w 7028201"/>
              <a:gd name="connsiteY160" fmla="*/ 189858 h 7557621"/>
              <a:gd name="connisteX161" fmla="*/ 5842635 w 7028201"/>
              <a:gd name="connsiteY161" fmla="*/ 180333 h 7557621"/>
              <a:gd name="connisteX162" fmla="*/ 5952490 w 7028201"/>
              <a:gd name="connsiteY162" fmla="*/ 160013 h 7557621"/>
              <a:gd name="connisteX163" fmla="*/ 6031865 w 7028201"/>
              <a:gd name="connsiteY163" fmla="*/ 120643 h 7557621"/>
              <a:gd name="connisteX164" fmla="*/ 6111875 w 7028201"/>
              <a:gd name="connsiteY164" fmla="*/ 100323 h 7557621"/>
              <a:gd name="connisteX165" fmla="*/ 6151245 w 7028201"/>
              <a:gd name="connsiteY165" fmla="*/ 30473 h 7557621"/>
              <a:gd name="connisteX166" fmla="*/ 6231255 w 7028201"/>
              <a:gd name="connsiteY166" fmla="*/ 628 h 7557621"/>
              <a:gd name="connisteX167" fmla="*/ 6330315 w 7028201"/>
              <a:gd name="connsiteY167" fmla="*/ 50793 h 7557621"/>
              <a:gd name="connisteX168" fmla="*/ 6419850 w 7028201"/>
              <a:gd name="connsiteY168" fmla="*/ 160013 h 7557621"/>
              <a:gd name="connisteX169" fmla="*/ 6479540 w 7028201"/>
              <a:gd name="connsiteY169" fmla="*/ 229863 h 7557621"/>
              <a:gd name="connisteX170" fmla="*/ 6529705 w 7028201"/>
              <a:gd name="connsiteY170" fmla="*/ 299713 h 7557621"/>
              <a:gd name="connisteX171" fmla="*/ 6569710 w 7028201"/>
              <a:gd name="connsiteY171" fmla="*/ 408933 h 7557621"/>
              <a:gd name="connisteX172" fmla="*/ 6579235 w 7028201"/>
              <a:gd name="connsiteY172" fmla="*/ 507993 h 7557621"/>
              <a:gd name="connisteX173" fmla="*/ 6609080 w 7028201"/>
              <a:gd name="connsiteY173" fmla="*/ 657218 h 7557621"/>
              <a:gd name="connisteX174" fmla="*/ 6609080 w 7028201"/>
              <a:gd name="connsiteY174" fmla="*/ 735323 h 7557621"/>
              <a:gd name="connisteX175" fmla="*/ 6609080 w 7028201"/>
              <a:gd name="connsiteY175" fmla="*/ 835018 h 7557621"/>
              <a:gd name="connisteX176" fmla="*/ 6609080 w 7028201"/>
              <a:gd name="connsiteY176" fmla="*/ 944873 h 7557621"/>
              <a:gd name="connisteX177" fmla="*/ 6609080 w 7028201"/>
              <a:gd name="connsiteY177" fmla="*/ 1014088 h 7557621"/>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 ang="0">
                <a:pos x="connisteX174" y="connsiteY174"/>
              </a:cxn>
              <a:cxn ang="0">
                <a:pos x="connisteX175" y="connsiteY175"/>
              </a:cxn>
              <a:cxn ang="0">
                <a:pos x="connisteX176" y="connsiteY176"/>
              </a:cxn>
              <a:cxn ang="0">
                <a:pos x="connisteX177" y="connsiteY177"/>
              </a:cxn>
            </a:cxnLst>
            <a:rect l="l" t="t" r="r" b="b"/>
            <a:pathLst>
              <a:path w="7028201" h="7557621">
                <a:moveTo>
                  <a:pt x="0" y="7513948"/>
                </a:moveTo>
                <a:cubicBezTo>
                  <a:pt x="3175" y="7490453"/>
                  <a:pt x="9525" y="7446638"/>
                  <a:pt x="19685" y="7374883"/>
                </a:cubicBezTo>
                <a:cubicBezTo>
                  <a:pt x="29845" y="7303128"/>
                  <a:pt x="38100" y="7233278"/>
                  <a:pt x="50165" y="7155808"/>
                </a:cubicBezTo>
                <a:cubicBezTo>
                  <a:pt x="62230" y="7078338"/>
                  <a:pt x="67945" y="7035793"/>
                  <a:pt x="80010" y="6986263"/>
                </a:cubicBezTo>
                <a:cubicBezTo>
                  <a:pt x="92075" y="6936733"/>
                  <a:pt x="93980" y="6944988"/>
                  <a:pt x="109855" y="6906888"/>
                </a:cubicBezTo>
                <a:cubicBezTo>
                  <a:pt x="125730" y="6868788"/>
                  <a:pt x="141605" y="6840848"/>
                  <a:pt x="159385" y="6797033"/>
                </a:cubicBezTo>
                <a:cubicBezTo>
                  <a:pt x="177165" y="6753218"/>
                  <a:pt x="177800" y="6721468"/>
                  <a:pt x="199390" y="6687813"/>
                </a:cubicBezTo>
                <a:cubicBezTo>
                  <a:pt x="220980" y="6654158"/>
                  <a:pt x="236855" y="6630028"/>
                  <a:pt x="268605" y="6628123"/>
                </a:cubicBezTo>
                <a:cubicBezTo>
                  <a:pt x="300355" y="6626218"/>
                  <a:pt x="326390" y="6659873"/>
                  <a:pt x="358140" y="6677653"/>
                </a:cubicBezTo>
                <a:cubicBezTo>
                  <a:pt x="389890" y="6695433"/>
                  <a:pt x="398145" y="6695433"/>
                  <a:pt x="427990" y="6717658"/>
                </a:cubicBezTo>
                <a:cubicBezTo>
                  <a:pt x="457835" y="6739883"/>
                  <a:pt x="469900" y="6757663"/>
                  <a:pt x="508000" y="6787508"/>
                </a:cubicBezTo>
                <a:cubicBezTo>
                  <a:pt x="546100" y="6817353"/>
                  <a:pt x="567690" y="6837038"/>
                  <a:pt x="617220" y="6866883"/>
                </a:cubicBezTo>
                <a:cubicBezTo>
                  <a:pt x="666750" y="6896728"/>
                  <a:pt x="700405" y="6903078"/>
                  <a:pt x="756285" y="6936733"/>
                </a:cubicBezTo>
                <a:cubicBezTo>
                  <a:pt x="812165" y="6970388"/>
                  <a:pt x="842010" y="7008488"/>
                  <a:pt x="895985" y="7036428"/>
                </a:cubicBezTo>
                <a:cubicBezTo>
                  <a:pt x="949960" y="7064368"/>
                  <a:pt x="974090" y="7056113"/>
                  <a:pt x="1025525" y="7075798"/>
                </a:cubicBezTo>
                <a:cubicBezTo>
                  <a:pt x="1076960" y="7095483"/>
                  <a:pt x="1110615" y="7111358"/>
                  <a:pt x="1154430" y="7135488"/>
                </a:cubicBezTo>
                <a:cubicBezTo>
                  <a:pt x="1198245" y="7159618"/>
                  <a:pt x="1207770" y="7172953"/>
                  <a:pt x="1243965" y="7195178"/>
                </a:cubicBezTo>
                <a:cubicBezTo>
                  <a:pt x="1280160" y="7217403"/>
                  <a:pt x="1294130" y="7223118"/>
                  <a:pt x="1334135" y="7245343"/>
                </a:cubicBezTo>
                <a:cubicBezTo>
                  <a:pt x="1374140" y="7267568"/>
                  <a:pt x="1407795" y="7285348"/>
                  <a:pt x="1443355" y="7305033"/>
                </a:cubicBezTo>
                <a:cubicBezTo>
                  <a:pt x="1478915" y="7324718"/>
                  <a:pt x="1485265" y="7331068"/>
                  <a:pt x="1513205" y="7345038"/>
                </a:cubicBezTo>
                <a:cubicBezTo>
                  <a:pt x="1541145" y="7359008"/>
                  <a:pt x="1550670" y="7360913"/>
                  <a:pt x="1582420" y="7374883"/>
                </a:cubicBezTo>
                <a:cubicBezTo>
                  <a:pt x="1614170" y="7388853"/>
                  <a:pt x="1640840" y="7400283"/>
                  <a:pt x="1672590" y="7414253"/>
                </a:cubicBezTo>
                <a:cubicBezTo>
                  <a:pt x="1704340" y="7428223"/>
                  <a:pt x="1710055" y="7433938"/>
                  <a:pt x="1741805" y="7444098"/>
                </a:cubicBezTo>
                <a:cubicBezTo>
                  <a:pt x="1773555" y="7454258"/>
                  <a:pt x="1795780" y="7452353"/>
                  <a:pt x="1831340" y="7464418"/>
                </a:cubicBezTo>
                <a:cubicBezTo>
                  <a:pt x="1866900" y="7476483"/>
                  <a:pt x="1889125" y="7487913"/>
                  <a:pt x="1920875" y="7503788"/>
                </a:cubicBezTo>
                <a:cubicBezTo>
                  <a:pt x="1952625" y="7519663"/>
                  <a:pt x="1962785" y="7535538"/>
                  <a:pt x="1990725" y="7543793"/>
                </a:cubicBezTo>
                <a:cubicBezTo>
                  <a:pt x="2018665" y="7552048"/>
                  <a:pt x="2026920" y="7541888"/>
                  <a:pt x="2060575" y="7543793"/>
                </a:cubicBezTo>
                <a:cubicBezTo>
                  <a:pt x="2094230" y="7545698"/>
                  <a:pt x="2124710" y="7552048"/>
                  <a:pt x="2160270" y="7553953"/>
                </a:cubicBezTo>
                <a:cubicBezTo>
                  <a:pt x="2195830" y="7555858"/>
                  <a:pt x="2209800" y="7553953"/>
                  <a:pt x="2239645" y="7553953"/>
                </a:cubicBezTo>
                <a:cubicBezTo>
                  <a:pt x="2269490" y="7553953"/>
                  <a:pt x="2279650" y="7553953"/>
                  <a:pt x="2309495" y="7553953"/>
                </a:cubicBezTo>
                <a:cubicBezTo>
                  <a:pt x="2339340" y="7553953"/>
                  <a:pt x="2359025" y="7553953"/>
                  <a:pt x="2388870" y="7553953"/>
                </a:cubicBezTo>
                <a:cubicBezTo>
                  <a:pt x="2418715" y="7553953"/>
                  <a:pt x="2426970" y="7553953"/>
                  <a:pt x="2458720" y="7553953"/>
                </a:cubicBezTo>
                <a:cubicBezTo>
                  <a:pt x="2490470" y="7553953"/>
                  <a:pt x="2514600" y="7562208"/>
                  <a:pt x="2548255" y="7553953"/>
                </a:cubicBezTo>
                <a:cubicBezTo>
                  <a:pt x="2581910" y="7545698"/>
                  <a:pt x="2595880" y="7529823"/>
                  <a:pt x="2627630" y="7513948"/>
                </a:cubicBezTo>
                <a:cubicBezTo>
                  <a:pt x="2659380" y="7498073"/>
                  <a:pt x="2669540" y="7495533"/>
                  <a:pt x="2707640" y="7473943"/>
                </a:cubicBezTo>
                <a:cubicBezTo>
                  <a:pt x="2745740" y="7452353"/>
                  <a:pt x="2778760" y="7432668"/>
                  <a:pt x="2816860" y="7404728"/>
                </a:cubicBezTo>
                <a:cubicBezTo>
                  <a:pt x="2854960" y="7376788"/>
                  <a:pt x="2863215" y="7366628"/>
                  <a:pt x="2896870" y="7334878"/>
                </a:cubicBezTo>
                <a:cubicBezTo>
                  <a:pt x="2930525" y="7303128"/>
                  <a:pt x="2956560" y="7283443"/>
                  <a:pt x="2986405" y="7245343"/>
                </a:cubicBezTo>
                <a:cubicBezTo>
                  <a:pt x="3016250" y="7207243"/>
                  <a:pt x="3024505" y="7179303"/>
                  <a:pt x="3046095" y="7145648"/>
                </a:cubicBezTo>
                <a:cubicBezTo>
                  <a:pt x="3067685" y="7111993"/>
                  <a:pt x="3074035" y="7107548"/>
                  <a:pt x="3095625" y="7075798"/>
                </a:cubicBezTo>
                <a:cubicBezTo>
                  <a:pt x="3117215" y="7044048"/>
                  <a:pt x="3129280" y="7018013"/>
                  <a:pt x="3155315" y="6986263"/>
                </a:cubicBezTo>
                <a:cubicBezTo>
                  <a:pt x="3181350" y="6954513"/>
                  <a:pt x="3191510" y="6946893"/>
                  <a:pt x="3225165" y="6917048"/>
                </a:cubicBezTo>
                <a:cubicBezTo>
                  <a:pt x="3258820" y="6887203"/>
                  <a:pt x="3289300" y="6863073"/>
                  <a:pt x="3324860" y="6837038"/>
                </a:cubicBezTo>
                <a:cubicBezTo>
                  <a:pt x="3360420" y="6811003"/>
                  <a:pt x="3372485" y="6805288"/>
                  <a:pt x="3404235" y="6787508"/>
                </a:cubicBezTo>
                <a:cubicBezTo>
                  <a:pt x="3435985" y="6769728"/>
                  <a:pt x="3449955" y="6767188"/>
                  <a:pt x="3483610" y="6747503"/>
                </a:cubicBezTo>
                <a:cubicBezTo>
                  <a:pt x="3517265" y="6727818"/>
                  <a:pt x="3541395" y="6709403"/>
                  <a:pt x="3573145" y="6687813"/>
                </a:cubicBezTo>
                <a:cubicBezTo>
                  <a:pt x="3604895" y="6666223"/>
                  <a:pt x="3613150" y="6662413"/>
                  <a:pt x="3642995" y="6638283"/>
                </a:cubicBezTo>
                <a:cubicBezTo>
                  <a:pt x="3672840" y="6614153"/>
                  <a:pt x="3691255" y="6592563"/>
                  <a:pt x="3723005" y="6568433"/>
                </a:cubicBezTo>
                <a:cubicBezTo>
                  <a:pt x="3754755" y="6544303"/>
                  <a:pt x="3764915" y="6532873"/>
                  <a:pt x="3802380" y="6518903"/>
                </a:cubicBezTo>
                <a:cubicBezTo>
                  <a:pt x="3839845" y="6504933"/>
                  <a:pt x="3867785" y="6496678"/>
                  <a:pt x="3911600" y="6498583"/>
                </a:cubicBezTo>
                <a:cubicBezTo>
                  <a:pt x="3955415" y="6500488"/>
                  <a:pt x="3985260" y="6508743"/>
                  <a:pt x="4021455" y="6528428"/>
                </a:cubicBezTo>
                <a:cubicBezTo>
                  <a:pt x="4057650" y="6548113"/>
                  <a:pt x="4063365" y="6576053"/>
                  <a:pt x="4091305" y="6598278"/>
                </a:cubicBezTo>
                <a:cubicBezTo>
                  <a:pt x="4119245" y="6620503"/>
                  <a:pt x="4130675" y="6612248"/>
                  <a:pt x="4160520" y="6638283"/>
                </a:cubicBezTo>
                <a:cubicBezTo>
                  <a:pt x="4190365" y="6664318"/>
                  <a:pt x="4206875" y="6692258"/>
                  <a:pt x="4240530" y="6727818"/>
                </a:cubicBezTo>
                <a:cubicBezTo>
                  <a:pt x="4274185" y="6763378"/>
                  <a:pt x="4302125" y="6785603"/>
                  <a:pt x="4330065" y="6817353"/>
                </a:cubicBezTo>
                <a:cubicBezTo>
                  <a:pt x="4358005" y="6849103"/>
                  <a:pt x="4349750" y="6856723"/>
                  <a:pt x="4379595" y="6886568"/>
                </a:cubicBezTo>
                <a:cubicBezTo>
                  <a:pt x="4409440" y="6916413"/>
                  <a:pt x="4431665" y="6930383"/>
                  <a:pt x="4479290" y="6966578"/>
                </a:cubicBezTo>
                <a:cubicBezTo>
                  <a:pt x="4526915" y="7002773"/>
                  <a:pt x="4570730" y="7032618"/>
                  <a:pt x="4618355" y="7066273"/>
                </a:cubicBezTo>
                <a:cubicBezTo>
                  <a:pt x="4665980" y="7099928"/>
                  <a:pt x="4684395" y="7111358"/>
                  <a:pt x="4718050" y="7135488"/>
                </a:cubicBezTo>
                <a:cubicBezTo>
                  <a:pt x="4751705" y="7159618"/>
                  <a:pt x="4759960" y="7167873"/>
                  <a:pt x="4787900" y="7185653"/>
                </a:cubicBezTo>
                <a:cubicBezTo>
                  <a:pt x="4815840" y="7203433"/>
                  <a:pt x="4825365" y="7207243"/>
                  <a:pt x="4857115" y="7225023"/>
                </a:cubicBezTo>
                <a:cubicBezTo>
                  <a:pt x="4888865" y="7242803"/>
                  <a:pt x="4915535" y="7259313"/>
                  <a:pt x="4947285" y="7275188"/>
                </a:cubicBezTo>
                <a:cubicBezTo>
                  <a:pt x="4979035" y="7291063"/>
                  <a:pt x="4980940" y="7294873"/>
                  <a:pt x="5016500" y="7305033"/>
                </a:cubicBezTo>
                <a:cubicBezTo>
                  <a:pt x="5052060" y="7315193"/>
                  <a:pt x="5082540" y="7316463"/>
                  <a:pt x="5126355" y="7324718"/>
                </a:cubicBezTo>
                <a:cubicBezTo>
                  <a:pt x="5170170" y="7332973"/>
                  <a:pt x="5197475" y="7332973"/>
                  <a:pt x="5235575" y="7345038"/>
                </a:cubicBezTo>
                <a:cubicBezTo>
                  <a:pt x="5273675" y="7357103"/>
                  <a:pt x="5283835" y="7372343"/>
                  <a:pt x="5315585" y="7384408"/>
                </a:cubicBezTo>
                <a:cubicBezTo>
                  <a:pt x="5347335" y="7396473"/>
                  <a:pt x="5365115" y="7399013"/>
                  <a:pt x="5394960" y="7404728"/>
                </a:cubicBezTo>
                <a:cubicBezTo>
                  <a:pt x="5424805" y="7410443"/>
                  <a:pt x="5434965" y="7412348"/>
                  <a:pt x="5464810" y="7414253"/>
                </a:cubicBezTo>
                <a:cubicBezTo>
                  <a:pt x="5494655" y="7416158"/>
                  <a:pt x="5514340" y="7418063"/>
                  <a:pt x="5544185" y="7414253"/>
                </a:cubicBezTo>
                <a:cubicBezTo>
                  <a:pt x="5574030" y="7410443"/>
                  <a:pt x="5588000" y="7412348"/>
                  <a:pt x="5614035" y="7394568"/>
                </a:cubicBezTo>
                <a:cubicBezTo>
                  <a:pt x="5640070" y="7376788"/>
                  <a:pt x="5647690" y="7350753"/>
                  <a:pt x="5673725" y="7324718"/>
                </a:cubicBezTo>
                <a:cubicBezTo>
                  <a:pt x="5699760" y="7298683"/>
                  <a:pt x="5721985" y="7292968"/>
                  <a:pt x="5743575" y="7265028"/>
                </a:cubicBezTo>
                <a:cubicBezTo>
                  <a:pt x="5765165" y="7237088"/>
                  <a:pt x="5761355" y="7219308"/>
                  <a:pt x="5782945" y="7185653"/>
                </a:cubicBezTo>
                <a:cubicBezTo>
                  <a:pt x="5804535" y="7151998"/>
                  <a:pt x="5828665" y="7127868"/>
                  <a:pt x="5852795" y="7096118"/>
                </a:cubicBezTo>
                <a:cubicBezTo>
                  <a:pt x="5876925" y="7064368"/>
                  <a:pt x="5886450" y="7054208"/>
                  <a:pt x="5902325" y="7026268"/>
                </a:cubicBezTo>
                <a:cubicBezTo>
                  <a:pt x="5918200" y="6998328"/>
                  <a:pt x="5912485" y="6988168"/>
                  <a:pt x="5932170" y="6956418"/>
                </a:cubicBezTo>
                <a:cubicBezTo>
                  <a:pt x="5951855" y="6924668"/>
                  <a:pt x="5979795" y="6898633"/>
                  <a:pt x="6002020" y="6866883"/>
                </a:cubicBezTo>
                <a:cubicBezTo>
                  <a:pt x="6024245" y="6835133"/>
                  <a:pt x="6024245" y="6824973"/>
                  <a:pt x="6042025" y="6797033"/>
                </a:cubicBezTo>
                <a:cubicBezTo>
                  <a:pt x="6059805" y="6769093"/>
                  <a:pt x="6077585" y="6757663"/>
                  <a:pt x="6091555" y="6727818"/>
                </a:cubicBezTo>
                <a:cubicBezTo>
                  <a:pt x="6105525" y="6697973"/>
                  <a:pt x="6101715" y="6683368"/>
                  <a:pt x="6111875" y="6647808"/>
                </a:cubicBezTo>
                <a:cubicBezTo>
                  <a:pt x="6122035" y="6612248"/>
                  <a:pt x="6134100" y="6582403"/>
                  <a:pt x="6141720" y="6548748"/>
                </a:cubicBezTo>
                <a:cubicBezTo>
                  <a:pt x="6149340" y="6515093"/>
                  <a:pt x="6145530" y="6515093"/>
                  <a:pt x="6151245" y="6478898"/>
                </a:cubicBezTo>
                <a:cubicBezTo>
                  <a:pt x="6156960" y="6442703"/>
                  <a:pt x="6159500" y="6410953"/>
                  <a:pt x="6171565" y="6369043"/>
                </a:cubicBezTo>
                <a:cubicBezTo>
                  <a:pt x="6183630" y="6327133"/>
                  <a:pt x="6203315" y="6303638"/>
                  <a:pt x="6210935" y="6269983"/>
                </a:cubicBezTo>
                <a:cubicBezTo>
                  <a:pt x="6218555" y="6236328"/>
                  <a:pt x="6198870" y="6229978"/>
                  <a:pt x="6210935" y="6200133"/>
                </a:cubicBezTo>
                <a:cubicBezTo>
                  <a:pt x="6223000" y="6170288"/>
                  <a:pt x="6246495" y="6152508"/>
                  <a:pt x="6270625" y="6120758"/>
                </a:cubicBezTo>
                <a:cubicBezTo>
                  <a:pt x="6294755" y="6089008"/>
                  <a:pt x="6306185" y="6070593"/>
                  <a:pt x="6330315" y="6040748"/>
                </a:cubicBezTo>
                <a:cubicBezTo>
                  <a:pt x="6354445" y="6010903"/>
                  <a:pt x="6365875" y="6000743"/>
                  <a:pt x="6390005" y="5970898"/>
                </a:cubicBezTo>
                <a:cubicBezTo>
                  <a:pt x="6414135" y="5941053"/>
                  <a:pt x="6427470" y="5925178"/>
                  <a:pt x="6449695" y="5891523"/>
                </a:cubicBezTo>
                <a:cubicBezTo>
                  <a:pt x="6471920" y="5857868"/>
                  <a:pt x="6480175" y="5833738"/>
                  <a:pt x="6499860" y="5801988"/>
                </a:cubicBezTo>
                <a:cubicBezTo>
                  <a:pt x="6519545" y="5770238"/>
                  <a:pt x="6529705" y="5767698"/>
                  <a:pt x="6549390" y="5732138"/>
                </a:cubicBezTo>
                <a:cubicBezTo>
                  <a:pt x="6569075" y="5696578"/>
                  <a:pt x="6583680" y="5662923"/>
                  <a:pt x="6599555" y="5622918"/>
                </a:cubicBezTo>
                <a:cubicBezTo>
                  <a:pt x="6615430" y="5582913"/>
                  <a:pt x="6609715" y="5565133"/>
                  <a:pt x="6629400" y="5533383"/>
                </a:cubicBezTo>
                <a:cubicBezTo>
                  <a:pt x="6649085" y="5501633"/>
                  <a:pt x="6680835" y="5491473"/>
                  <a:pt x="6698615" y="5463533"/>
                </a:cubicBezTo>
                <a:cubicBezTo>
                  <a:pt x="6716395" y="5435593"/>
                  <a:pt x="6701155" y="5425433"/>
                  <a:pt x="6718935" y="5393683"/>
                </a:cubicBezTo>
                <a:cubicBezTo>
                  <a:pt x="6736715" y="5361933"/>
                  <a:pt x="6762115" y="5335898"/>
                  <a:pt x="6788150" y="5304148"/>
                </a:cubicBezTo>
                <a:cubicBezTo>
                  <a:pt x="6814185" y="5272398"/>
                  <a:pt x="6823710" y="5262238"/>
                  <a:pt x="6847840" y="5234298"/>
                </a:cubicBezTo>
                <a:cubicBezTo>
                  <a:pt x="6871970" y="5206358"/>
                  <a:pt x="6882130" y="5193023"/>
                  <a:pt x="6908165" y="5165083"/>
                </a:cubicBezTo>
                <a:cubicBezTo>
                  <a:pt x="6934200" y="5137143"/>
                  <a:pt x="6955790" y="5126983"/>
                  <a:pt x="6977380" y="5095233"/>
                </a:cubicBezTo>
                <a:cubicBezTo>
                  <a:pt x="6998970" y="5063483"/>
                  <a:pt x="7007225" y="5045703"/>
                  <a:pt x="7017385" y="5005698"/>
                </a:cubicBezTo>
                <a:cubicBezTo>
                  <a:pt x="7027545" y="4965693"/>
                  <a:pt x="7029450" y="4934578"/>
                  <a:pt x="7027545" y="4896478"/>
                </a:cubicBezTo>
                <a:cubicBezTo>
                  <a:pt x="7025640" y="4858378"/>
                  <a:pt x="7019290" y="4846313"/>
                  <a:pt x="7007225" y="4816468"/>
                </a:cubicBezTo>
                <a:cubicBezTo>
                  <a:pt x="6995160" y="4786623"/>
                  <a:pt x="6983730" y="4776463"/>
                  <a:pt x="6967855" y="4746618"/>
                </a:cubicBezTo>
                <a:cubicBezTo>
                  <a:pt x="6951980" y="4716773"/>
                  <a:pt x="6945630" y="4700898"/>
                  <a:pt x="6927850" y="4667243"/>
                </a:cubicBezTo>
                <a:cubicBezTo>
                  <a:pt x="6910070" y="4633588"/>
                  <a:pt x="6895465" y="4609458"/>
                  <a:pt x="6877685" y="4577708"/>
                </a:cubicBezTo>
                <a:cubicBezTo>
                  <a:pt x="6859905" y="4545958"/>
                  <a:pt x="6859905" y="4535798"/>
                  <a:pt x="6838315" y="4507858"/>
                </a:cubicBezTo>
                <a:cubicBezTo>
                  <a:pt x="6816725" y="4479918"/>
                  <a:pt x="6790690" y="4465948"/>
                  <a:pt x="6768465" y="4438008"/>
                </a:cubicBezTo>
                <a:cubicBezTo>
                  <a:pt x="6746240" y="4410068"/>
                  <a:pt x="6748145" y="4400543"/>
                  <a:pt x="6728460" y="4368793"/>
                </a:cubicBezTo>
                <a:cubicBezTo>
                  <a:pt x="6708775" y="4337043"/>
                  <a:pt x="6688455" y="4314818"/>
                  <a:pt x="6668770" y="4279258"/>
                </a:cubicBezTo>
                <a:cubicBezTo>
                  <a:pt x="6649085" y="4243698"/>
                  <a:pt x="6645275" y="4221473"/>
                  <a:pt x="6629400" y="4189723"/>
                </a:cubicBezTo>
                <a:cubicBezTo>
                  <a:pt x="6613525" y="4157973"/>
                  <a:pt x="6607175" y="4147813"/>
                  <a:pt x="6589395" y="4119873"/>
                </a:cubicBezTo>
                <a:cubicBezTo>
                  <a:pt x="6571615" y="4091933"/>
                  <a:pt x="6555740" y="4079868"/>
                  <a:pt x="6539865" y="4050023"/>
                </a:cubicBezTo>
                <a:cubicBezTo>
                  <a:pt x="6523990" y="4020178"/>
                  <a:pt x="6523990" y="4002398"/>
                  <a:pt x="6510020" y="3970648"/>
                </a:cubicBezTo>
                <a:cubicBezTo>
                  <a:pt x="6496050" y="3938898"/>
                  <a:pt x="6485890" y="3920483"/>
                  <a:pt x="6470015" y="3890638"/>
                </a:cubicBezTo>
                <a:cubicBezTo>
                  <a:pt x="6454140" y="3860793"/>
                  <a:pt x="6442075" y="3851268"/>
                  <a:pt x="6430010" y="3821423"/>
                </a:cubicBezTo>
                <a:cubicBezTo>
                  <a:pt x="6417945" y="3791578"/>
                  <a:pt x="6418580" y="3775068"/>
                  <a:pt x="6410325" y="3741413"/>
                </a:cubicBezTo>
                <a:cubicBezTo>
                  <a:pt x="6402070" y="3707758"/>
                  <a:pt x="6395720" y="3683628"/>
                  <a:pt x="6390005" y="3651878"/>
                </a:cubicBezTo>
                <a:cubicBezTo>
                  <a:pt x="6384290" y="3620128"/>
                  <a:pt x="6382385" y="3613778"/>
                  <a:pt x="6380480" y="3582028"/>
                </a:cubicBezTo>
                <a:cubicBezTo>
                  <a:pt x="6378575" y="3550278"/>
                  <a:pt x="6382385" y="3532498"/>
                  <a:pt x="6380480" y="3492493"/>
                </a:cubicBezTo>
                <a:cubicBezTo>
                  <a:pt x="6378575" y="3452488"/>
                  <a:pt x="6372225" y="3427088"/>
                  <a:pt x="6370320" y="3383273"/>
                </a:cubicBezTo>
                <a:cubicBezTo>
                  <a:pt x="6368415" y="3339458"/>
                  <a:pt x="6370320" y="3313423"/>
                  <a:pt x="6370320" y="3273418"/>
                </a:cubicBezTo>
                <a:cubicBezTo>
                  <a:pt x="6370320" y="3233413"/>
                  <a:pt x="6368415" y="3219443"/>
                  <a:pt x="6370320" y="3183883"/>
                </a:cubicBezTo>
                <a:cubicBezTo>
                  <a:pt x="6372225" y="3148323"/>
                  <a:pt x="6374765" y="3129908"/>
                  <a:pt x="6380480" y="3094348"/>
                </a:cubicBezTo>
                <a:cubicBezTo>
                  <a:pt x="6386195" y="3058788"/>
                  <a:pt x="6390005" y="3044818"/>
                  <a:pt x="6400165" y="3004813"/>
                </a:cubicBezTo>
                <a:cubicBezTo>
                  <a:pt x="6410325" y="2964808"/>
                  <a:pt x="6416040" y="2937503"/>
                  <a:pt x="6430010" y="2895593"/>
                </a:cubicBezTo>
                <a:cubicBezTo>
                  <a:pt x="6443980" y="2853683"/>
                  <a:pt x="6457950" y="2829553"/>
                  <a:pt x="6470015" y="2795898"/>
                </a:cubicBezTo>
                <a:cubicBezTo>
                  <a:pt x="6482080" y="2762243"/>
                  <a:pt x="6479540" y="2759703"/>
                  <a:pt x="6489700" y="2726048"/>
                </a:cubicBezTo>
                <a:cubicBezTo>
                  <a:pt x="6499860" y="2692393"/>
                  <a:pt x="6511290" y="2660643"/>
                  <a:pt x="6519545" y="2626988"/>
                </a:cubicBezTo>
                <a:cubicBezTo>
                  <a:pt x="6527800" y="2593333"/>
                  <a:pt x="6527800" y="2586983"/>
                  <a:pt x="6529705" y="2557138"/>
                </a:cubicBezTo>
                <a:cubicBezTo>
                  <a:pt x="6531610" y="2527293"/>
                  <a:pt x="6527800" y="2507608"/>
                  <a:pt x="6529705" y="2477763"/>
                </a:cubicBezTo>
                <a:cubicBezTo>
                  <a:pt x="6531610" y="2447918"/>
                  <a:pt x="6537960" y="2437758"/>
                  <a:pt x="6539865" y="2407913"/>
                </a:cubicBezTo>
                <a:cubicBezTo>
                  <a:pt x="6541770" y="2378068"/>
                  <a:pt x="6537960" y="2357748"/>
                  <a:pt x="6539865" y="2327903"/>
                </a:cubicBezTo>
                <a:cubicBezTo>
                  <a:pt x="6541770" y="2298058"/>
                  <a:pt x="6545580" y="2290438"/>
                  <a:pt x="6549390" y="2258688"/>
                </a:cubicBezTo>
                <a:cubicBezTo>
                  <a:pt x="6553200" y="2226938"/>
                  <a:pt x="6557645" y="2202808"/>
                  <a:pt x="6559550" y="2169153"/>
                </a:cubicBezTo>
                <a:cubicBezTo>
                  <a:pt x="6561455" y="2135498"/>
                  <a:pt x="6559550" y="2118988"/>
                  <a:pt x="6559550" y="2089143"/>
                </a:cubicBezTo>
                <a:cubicBezTo>
                  <a:pt x="6559550" y="2059298"/>
                  <a:pt x="6559550" y="2049138"/>
                  <a:pt x="6559550" y="2019293"/>
                </a:cubicBezTo>
                <a:cubicBezTo>
                  <a:pt x="6559550" y="1989448"/>
                  <a:pt x="6559550" y="1971668"/>
                  <a:pt x="6559550" y="1939918"/>
                </a:cubicBezTo>
                <a:cubicBezTo>
                  <a:pt x="6559550" y="1908168"/>
                  <a:pt x="6559550" y="1892293"/>
                  <a:pt x="6559550" y="1860543"/>
                </a:cubicBezTo>
                <a:cubicBezTo>
                  <a:pt x="6559550" y="1828793"/>
                  <a:pt x="6559550" y="1812283"/>
                  <a:pt x="6559550" y="1780533"/>
                </a:cubicBezTo>
                <a:cubicBezTo>
                  <a:pt x="6559550" y="1748783"/>
                  <a:pt x="6559550" y="1732908"/>
                  <a:pt x="6559550" y="1701158"/>
                </a:cubicBezTo>
                <a:cubicBezTo>
                  <a:pt x="6559550" y="1669408"/>
                  <a:pt x="6559550" y="1650993"/>
                  <a:pt x="6559550" y="1621148"/>
                </a:cubicBezTo>
                <a:cubicBezTo>
                  <a:pt x="6559550" y="1591303"/>
                  <a:pt x="6561455" y="1581778"/>
                  <a:pt x="6559550" y="1551933"/>
                </a:cubicBezTo>
                <a:cubicBezTo>
                  <a:pt x="6557645" y="1522088"/>
                  <a:pt x="6563360" y="1501768"/>
                  <a:pt x="6549390" y="1471923"/>
                </a:cubicBezTo>
                <a:cubicBezTo>
                  <a:pt x="6535420" y="1442078"/>
                  <a:pt x="6517640" y="1428743"/>
                  <a:pt x="6489700" y="1402708"/>
                </a:cubicBezTo>
                <a:cubicBezTo>
                  <a:pt x="6461760" y="1376673"/>
                  <a:pt x="6442075" y="1370958"/>
                  <a:pt x="6410325" y="1343018"/>
                </a:cubicBezTo>
                <a:cubicBezTo>
                  <a:pt x="6378575" y="1315078"/>
                  <a:pt x="6363970" y="1294758"/>
                  <a:pt x="6330315" y="1263008"/>
                </a:cubicBezTo>
                <a:cubicBezTo>
                  <a:pt x="6296660" y="1231258"/>
                  <a:pt x="6276340" y="1211573"/>
                  <a:pt x="6240780" y="1183633"/>
                </a:cubicBezTo>
                <a:cubicBezTo>
                  <a:pt x="6205220" y="1155693"/>
                  <a:pt x="6184900" y="1148073"/>
                  <a:pt x="6151245" y="1123943"/>
                </a:cubicBezTo>
                <a:cubicBezTo>
                  <a:pt x="6117590" y="1099813"/>
                  <a:pt x="6103620" y="1090288"/>
                  <a:pt x="6071870" y="1064253"/>
                </a:cubicBezTo>
                <a:cubicBezTo>
                  <a:pt x="6040120" y="1038218"/>
                  <a:pt x="6023610" y="1022343"/>
                  <a:pt x="5991860" y="994403"/>
                </a:cubicBezTo>
                <a:cubicBezTo>
                  <a:pt x="5960110" y="966463"/>
                  <a:pt x="5942330" y="954398"/>
                  <a:pt x="5912485" y="924553"/>
                </a:cubicBezTo>
                <a:cubicBezTo>
                  <a:pt x="5882640" y="894708"/>
                  <a:pt x="5866765" y="875023"/>
                  <a:pt x="5842635" y="845178"/>
                </a:cubicBezTo>
                <a:cubicBezTo>
                  <a:pt x="5818505" y="815333"/>
                  <a:pt x="5807075" y="805173"/>
                  <a:pt x="5793105" y="775328"/>
                </a:cubicBezTo>
                <a:cubicBezTo>
                  <a:pt x="5779135" y="745483"/>
                  <a:pt x="5779135" y="725798"/>
                  <a:pt x="5773420" y="695953"/>
                </a:cubicBezTo>
                <a:cubicBezTo>
                  <a:pt x="5767705" y="666108"/>
                  <a:pt x="5767070" y="657218"/>
                  <a:pt x="5763260" y="627373"/>
                </a:cubicBezTo>
                <a:cubicBezTo>
                  <a:pt x="5759450" y="597528"/>
                  <a:pt x="5755005" y="579748"/>
                  <a:pt x="5753100" y="547998"/>
                </a:cubicBezTo>
                <a:cubicBezTo>
                  <a:pt x="5751195" y="516248"/>
                  <a:pt x="5753100" y="497833"/>
                  <a:pt x="5753100" y="467988"/>
                </a:cubicBezTo>
                <a:cubicBezTo>
                  <a:pt x="5753100" y="438143"/>
                  <a:pt x="5753100" y="426713"/>
                  <a:pt x="5753100" y="398773"/>
                </a:cubicBezTo>
                <a:cubicBezTo>
                  <a:pt x="5753100" y="370833"/>
                  <a:pt x="5753100" y="357498"/>
                  <a:pt x="5753100" y="329558"/>
                </a:cubicBezTo>
                <a:cubicBezTo>
                  <a:pt x="5753100" y="301618"/>
                  <a:pt x="5749290" y="287648"/>
                  <a:pt x="5753100" y="259708"/>
                </a:cubicBezTo>
                <a:cubicBezTo>
                  <a:pt x="5756910" y="231768"/>
                  <a:pt x="5755640" y="205733"/>
                  <a:pt x="5773420" y="189858"/>
                </a:cubicBezTo>
                <a:cubicBezTo>
                  <a:pt x="5791200" y="173983"/>
                  <a:pt x="5807075" y="186048"/>
                  <a:pt x="5842635" y="180333"/>
                </a:cubicBezTo>
                <a:cubicBezTo>
                  <a:pt x="5878195" y="174618"/>
                  <a:pt x="5914390" y="172078"/>
                  <a:pt x="5952490" y="160013"/>
                </a:cubicBezTo>
                <a:cubicBezTo>
                  <a:pt x="5990590" y="147948"/>
                  <a:pt x="6000115" y="132708"/>
                  <a:pt x="6031865" y="120643"/>
                </a:cubicBezTo>
                <a:cubicBezTo>
                  <a:pt x="6063615" y="108578"/>
                  <a:pt x="6087745" y="118103"/>
                  <a:pt x="6111875" y="100323"/>
                </a:cubicBezTo>
                <a:cubicBezTo>
                  <a:pt x="6136005" y="82543"/>
                  <a:pt x="6127115" y="50158"/>
                  <a:pt x="6151245" y="30473"/>
                </a:cubicBezTo>
                <a:cubicBezTo>
                  <a:pt x="6175375" y="10788"/>
                  <a:pt x="6195695" y="-3182"/>
                  <a:pt x="6231255" y="628"/>
                </a:cubicBezTo>
                <a:cubicBezTo>
                  <a:pt x="6266815" y="4438"/>
                  <a:pt x="6292850" y="19043"/>
                  <a:pt x="6330315" y="50793"/>
                </a:cubicBezTo>
                <a:cubicBezTo>
                  <a:pt x="6367780" y="82543"/>
                  <a:pt x="6390005" y="124453"/>
                  <a:pt x="6419850" y="160013"/>
                </a:cubicBezTo>
                <a:cubicBezTo>
                  <a:pt x="6449695" y="195573"/>
                  <a:pt x="6457315" y="201923"/>
                  <a:pt x="6479540" y="229863"/>
                </a:cubicBezTo>
                <a:cubicBezTo>
                  <a:pt x="6501765" y="257803"/>
                  <a:pt x="6511925" y="264153"/>
                  <a:pt x="6529705" y="299713"/>
                </a:cubicBezTo>
                <a:cubicBezTo>
                  <a:pt x="6547485" y="335273"/>
                  <a:pt x="6559550" y="367023"/>
                  <a:pt x="6569710" y="408933"/>
                </a:cubicBezTo>
                <a:cubicBezTo>
                  <a:pt x="6579870" y="450843"/>
                  <a:pt x="6571615" y="458463"/>
                  <a:pt x="6579235" y="507993"/>
                </a:cubicBezTo>
                <a:cubicBezTo>
                  <a:pt x="6586855" y="557523"/>
                  <a:pt x="6603365" y="611498"/>
                  <a:pt x="6609080" y="657218"/>
                </a:cubicBezTo>
                <a:cubicBezTo>
                  <a:pt x="6614795" y="702938"/>
                  <a:pt x="6609080" y="699763"/>
                  <a:pt x="6609080" y="735323"/>
                </a:cubicBezTo>
                <a:cubicBezTo>
                  <a:pt x="6609080" y="770883"/>
                  <a:pt x="6609080" y="793108"/>
                  <a:pt x="6609080" y="835018"/>
                </a:cubicBezTo>
                <a:cubicBezTo>
                  <a:pt x="6609080" y="876928"/>
                  <a:pt x="6609080" y="909313"/>
                  <a:pt x="6609080" y="944873"/>
                </a:cubicBezTo>
                <a:cubicBezTo>
                  <a:pt x="6609080" y="980433"/>
                  <a:pt x="6609080" y="1002658"/>
                  <a:pt x="6609080" y="1014088"/>
                </a:cubicBezTo>
              </a:path>
            </a:pathLst>
          </a:custGeom>
        </p:spPr>
        <p:style>
          <a:lnRef idx="1">
            <a:schemeClr val="accent4"/>
          </a:lnRef>
          <a:fillRef idx="0">
            <a:schemeClr val="accent4"/>
          </a:fillRef>
          <a:effectRef idx="0">
            <a:schemeClr val="accent4"/>
          </a:effectRef>
          <a:fontRef idx="minor">
            <a:schemeClr val="tx1"/>
          </a:fontRef>
        </p:style>
        <p:txBody>
          <a:bodyPr rtlCol="0" anchor="ctr"/>
          <a:lstStyle/>
          <a:p>
            <a:pPr algn="ctr"/>
            <a:endParaRPr lang="zh-CN" alt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51680" y="1217930"/>
            <a:ext cx="6215380" cy="4422140"/>
          </a:xfrm>
        </p:spPr>
        <p:txBody>
          <a:bodyPr/>
          <a:lstStyle/>
          <a:p>
            <a:pPr marL="0" indent="0">
              <a:buNone/>
            </a:pPr>
            <a:r>
              <a:rPr lang="zh-CN" altLang="en-US" sz="3600"/>
              <a:t>“大用”“小用”会相互转化，对待事物，人们要更善于去发现这个事物的最大价值，从而完美地利用它。眼界开阔，见识通达的才能不拘于一时一地的有限之用，才能达到逍遥之境。</a:t>
            </a:r>
          </a:p>
        </p:txBody>
      </p:sp>
      <p:pic>
        <p:nvPicPr>
          <p:cNvPr id="4" name="Picture 2" descr="PNG素材"/>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072914" y="1080537"/>
            <a:ext cx="2547260" cy="3960254"/>
          </a:xfrm>
          <a:prstGeom prst="rect">
            <a:avLst/>
          </a:prstGeom>
          <a:noFill/>
          <a:extLst>
            <a:ext uri="{909E8E84-426E-40DD-AFC4-6F175D3DCCD1}">
              <a14:hiddenFill xmlns:a14="http://schemas.microsoft.com/office/drawing/2010/main">
                <a:solidFill>
                  <a:srgbClr val="FFFFFF"/>
                </a:solidFill>
              </a14:hiddenFill>
            </a:ext>
          </a:extLst>
        </p:spPr>
      </p:pic>
      <p:sp>
        <p:nvSpPr>
          <p:cNvPr id="5" name="任意多边形 4"/>
          <p:cNvSpPr/>
          <p:nvPr/>
        </p:nvSpPr>
        <p:spPr>
          <a:xfrm>
            <a:off x="3094355" y="407035"/>
            <a:ext cx="8870315" cy="6042660"/>
          </a:xfrm>
          <a:custGeom>
            <a:avLst/>
            <a:gdLst>
              <a:gd name="connisteX0" fmla="*/ 0 w 9298093"/>
              <a:gd name="connsiteY0" fmla="*/ 6042871 h 6042871"/>
              <a:gd name="connisteX1" fmla="*/ 139065 w 9298093"/>
              <a:gd name="connsiteY1" fmla="*/ 5793951 h 6042871"/>
              <a:gd name="connisteX2" fmla="*/ 238760 w 9298093"/>
              <a:gd name="connsiteY2" fmla="*/ 5644726 h 6042871"/>
              <a:gd name="connisteX3" fmla="*/ 358140 w 9298093"/>
              <a:gd name="connsiteY3" fmla="*/ 5495501 h 6042871"/>
              <a:gd name="connisteX4" fmla="*/ 487680 w 9298093"/>
              <a:gd name="connsiteY4" fmla="*/ 5375486 h 6042871"/>
              <a:gd name="connisteX5" fmla="*/ 775970 w 9298093"/>
              <a:gd name="connsiteY5" fmla="*/ 5176731 h 6042871"/>
              <a:gd name="connisteX6" fmla="*/ 945515 w 9298093"/>
              <a:gd name="connsiteY6" fmla="*/ 5057351 h 6042871"/>
              <a:gd name="connisteX7" fmla="*/ 1035050 w 9298093"/>
              <a:gd name="connsiteY7" fmla="*/ 4957656 h 6042871"/>
              <a:gd name="connisteX8" fmla="*/ 1163955 w 9298093"/>
              <a:gd name="connsiteY8" fmla="*/ 4878281 h 6042871"/>
              <a:gd name="connisteX9" fmla="*/ 1412875 w 9298093"/>
              <a:gd name="connsiteY9" fmla="*/ 4729056 h 6042871"/>
              <a:gd name="connisteX10" fmla="*/ 1582420 w 9298093"/>
              <a:gd name="connsiteY10" fmla="*/ 4639521 h 6042871"/>
              <a:gd name="connisteX11" fmla="*/ 1851025 w 9298093"/>
              <a:gd name="connsiteY11" fmla="*/ 4549351 h 6042871"/>
              <a:gd name="connisteX12" fmla="*/ 1940560 w 9298093"/>
              <a:gd name="connsiteY12" fmla="*/ 4499821 h 6042871"/>
              <a:gd name="connisteX13" fmla="*/ 2040255 w 9298093"/>
              <a:gd name="connsiteY13" fmla="*/ 4469976 h 6042871"/>
              <a:gd name="connisteX14" fmla="*/ 2209165 w 9298093"/>
              <a:gd name="connsiteY14" fmla="*/ 4410286 h 6042871"/>
              <a:gd name="connisteX15" fmla="*/ 2388870 w 9298093"/>
              <a:gd name="connsiteY15" fmla="*/ 4360756 h 6042871"/>
              <a:gd name="connisteX16" fmla="*/ 2617470 w 9298093"/>
              <a:gd name="connsiteY16" fmla="*/ 4320751 h 6042871"/>
              <a:gd name="connisteX17" fmla="*/ 2717165 w 9298093"/>
              <a:gd name="connsiteY17" fmla="*/ 4310591 h 6042871"/>
              <a:gd name="connisteX18" fmla="*/ 2806700 w 9298093"/>
              <a:gd name="connsiteY18" fmla="*/ 4280746 h 6042871"/>
              <a:gd name="connisteX19" fmla="*/ 2886075 w 9298093"/>
              <a:gd name="connsiteY19" fmla="*/ 4250901 h 6042871"/>
              <a:gd name="connisteX20" fmla="*/ 2995930 w 9298093"/>
              <a:gd name="connsiteY20" fmla="*/ 4241376 h 6042871"/>
              <a:gd name="connisteX21" fmla="*/ 3154680 w 9298093"/>
              <a:gd name="connsiteY21" fmla="*/ 4201371 h 6042871"/>
              <a:gd name="connisteX22" fmla="*/ 3274695 w 9298093"/>
              <a:gd name="connsiteY22" fmla="*/ 4191211 h 6042871"/>
              <a:gd name="connisteX23" fmla="*/ 3413760 w 9298093"/>
              <a:gd name="connsiteY23" fmla="*/ 4171526 h 6042871"/>
              <a:gd name="connisteX24" fmla="*/ 3503295 w 9298093"/>
              <a:gd name="connsiteY24" fmla="*/ 4161366 h 6042871"/>
              <a:gd name="connisteX25" fmla="*/ 3602990 w 9298093"/>
              <a:gd name="connsiteY25" fmla="*/ 4161366 h 6042871"/>
              <a:gd name="connisteX26" fmla="*/ 3732530 w 9298093"/>
              <a:gd name="connsiteY26" fmla="*/ 4161366 h 6042871"/>
              <a:gd name="connisteX27" fmla="*/ 3851910 w 9298093"/>
              <a:gd name="connsiteY27" fmla="*/ 4181051 h 6042871"/>
              <a:gd name="connisteX28" fmla="*/ 3921125 w 9298093"/>
              <a:gd name="connsiteY28" fmla="*/ 4191211 h 6042871"/>
              <a:gd name="connisteX29" fmla="*/ 4001135 w 9298093"/>
              <a:gd name="connsiteY29" fmla="*/ 4210896 h 6042871"/>
              <a:gd name="connisteX30" fmla="*/ 4070985 w 9298093"/>
              <a:gd name="connsiteY30" fmla="*/ 4231216 h 6042871"/>
              <a:gd name="connisteX31" fmla="*/ 4140200 w 9298093"/>
              <a:gd name="connsiteY31" fmla="*/ 4261061 h 6042871"/>
              <a:gd name="connisteX32" fmla="*/ 4229735 w 9298093"/>
              <a:gd name="connsiteY32" fmla="*/ 4310591 h 6042871"/>
              <a:gd name="connisteX33" fmla="*/ 4299585 w 9298093"/>
              <a:gd name="connsiteY33" fmla="*/ 4350596 h 6042871"/>
              <a:gd name="connisteX34" fmla="*/ 4369435 w 9298093"/>
              <a:gd name="connsiteY34" fmla="*/ 4410286 h 6042871"/>
              <a:gd name="connisteX35" fmla="*/ 4458970 w 9298093"/>
              <a:gd name="connsiteY35" fmla="*/ 4450291 h 6042871"/>
              <a:gd name="connisteX36" fmla="*/ 4558665 w 9298093"/>
              <a:gd name="connsiteY36" fmla="*/ 4499821 h 6042871"/>
              <a:gd name="connisteX37" fmla="*/ 4667885 w 9298093"/>
              <a:gd name="connsiteY37" fmla="*/ 4559511 h 6042871"/>
              <a:gd name="connisteX38" fmla="*/ 4777105 w 9298093"/>
              <a:gd name="connsiteY38" fmla="*/ 4609041 h 6042871"/>
              <a:gd name="connisteX39" fmla="*/ 4886960 w 9298093"/>
              <a:gd name="connsiteY39" fmla="*/ 4649046 h 6042871"/>
              <a:gd name="connisteX40" fmla="*/ 4986655 w 9298093"/>
              <a:gd name="connsiteY40" fmla="*/ 4678891 h 6042871"/>
              <a:gd name="connisteX41" fmla="*/ 5085715 w 9298093"/>
              <a:gd name="connsiteY41" fmla="*/ 4729056 h 6042871"/>
              <a:gd name="connisteX42" fmla="*/ 5295265 w 9298093"/>
              <a:gd name="connsiteY42" fmla="*/ 4778586 h 6042871"/>
              <a:gd name="connisteX43" fmla="*/ 5394325 w 9298093"/>
              <a:gd name="connsiteY43" fmla="*/ 4788746 h 6042871"/>
              <a:gd name="connisteX44" fmla="*/ 5534025 w 9298093"/>
              <a:gd name="connsiteY44" fmla="*/ 4818591 h 6042871"/>
              <a:gd name="connisteX45" fmla="*/ 5623560 w 9298093"/>
              <a:gd name="connsiteY45" fmla="*/ 4818591 h 6042871"/>
              <a:gd name="connisteX46" fmla="*/ 5723255 w 9298093"/>
              <a:gd name="connsiteY46" fmla="*/ 4838276 h 6042871"/>
              <a:gd name="connisteX47" fmla="*/ 5832475 w 9298093"/>
              <a:gd name="connsiteY47" fmla="*/ 4857961 h 6042871"/>
              <a:gd name="connisteX48" fmla="*/ 5932170 w 9298093"/>
              <a:gd name="connsiteY48" fmla="*/ 4857961 h 6042871"/>
              <a:gd name="connisteX49" fmla="*/ 6071235 w 9298093"/>
              <a:gd name="connsiteY49" fmla="*/ 4857961 h 6042871"/>
              <a:gd name="connisteX50" fmla="*/ 6330315 w 9298093"/>
              <a:gd name="connsiteY50" fmla="*/ 4897966 h 6042871"/>
              <a:gd name="connisteX51" fmla="*/ 6489700 w 9298093"/>
              <a:gd name="connsiteY51" fmla="*/ 4917651 h 6042871"/>
              <a:gd name="connisteX52" fmla="*/ 6569075 w 9298093"/>
              <a:gd name="connsiteY52" fmla="*/ 4927811 h 6042871"/>
              <a:gd name="connisteX53" fmla="*/ 6658610 w 9298093"/>
              <a:gd name="connsiteY53" fmla="*/ 4937971 h 6042871"/>
              <a:gd name="connisteX54" fmla="*/ 6817995 w 9298093"/>
              <a:gd name="connsiteY54" fmla="*/ 4957656 h 6042871"/>
              <a:gd name="connisteX55" fmla="*/ 6997065 w 9298093"/>
              <a:gd name="connsiteY55" fmla="*/ 4987501 h 6042871"/>
              <a:gd name="connisteX56" fmla="*/ 7176135 w 9298093"/>
              <a:gd name="connsiteY56" fmla="*/ 4987501 h 6042871"/>
              <a:gd name="connisteX57" fmla="*/ 7315835 w 9298093"/>
              <a:gd name="connsiteY57" fmla="*/ 5027506 h 6042871"/>
              <a:gd name="connisteX58" fmla="*/ 7454900 w 9298093"/>
              <a:gd name="connsiteY58" fmla="*/ 5027506 h 6042871"/>
              <a:gd name="connisteX59" fmla="*/ 7574280 w 9298093"/>
              <a:gd name="connsiteY59" fmla="*/ 5027506 h 6042871"/>
              <a:gd name="connisteX60" fmla="*/ 7654290 w 9298093"/>
              <a:gd name="connsiteY60" fmla="*/ 5007186 h 6042871"/>
              <a:gd name="connisteX61" fmla="*/ 7783195 w 9298093"/>
              <a:gd name="connsiteY61" fmla="*/ 4987501 h 6042871"/>
              <a:gd name="connisteX62" fmla="*/ 7882890 w 9298093"/>
              <a:gd name="connsiteY62" fmla="*/ 4957656 h 6042871"/>
              <a:gd name="connisteX63" fmla="*/ 7992110 w 9298093"/>
              <a:gd name="connsiteY63" fmla="*/ 4927811 h 6042871"/>
              <a:gd name="connisteX64" fmla="*/ 8101965 w 9298093"/>
              <a:gd name="connsiteY64" fmla="*/ 4887806 h 6042871"/>
              <a:gd name="connisteX65" fmla="*/ 8171815 w 9298093"/>
              <a:gd name="connsiteY65" fmla="*/ 4848436 h 6042871"/>
              <a:gd name="connisteX66" fmla="*/ 8241030 w 9298093"/>
              <a:gd name="connsiteY66" fmla="*/ 4818591 h 6042871"/>
              <a:gd name="connisteX67" fmla="*/ 8330565 w 9298093"/>
              <a:gd name="connsiteY67" fmla="*/ 4778586 h 6042871"/>
              <a:gd name="connisteX68" fmla="*/ 8470265 w 9298093"/>
              <a:gd name="connsiteY68" fmla="*/ 4699211 h 6042871"/>
              <a:gd name="connisteX69" fmla="*/ 8609330 w 9298093"/>
              <a:gd name="connsiteY69" fmla="*/ 4629361 h 6042871"/>
              <a:gd name="connisteX70" fmla="*/ 8728710 w 9298093"/>
              <a:gd name="connsiteY70" fmla="*/ 4559511 h 6042871"/>
              <a:gd name="connisteX71" fmla="*/ 8848725 w 9298093"/>
              <a:gd name="connsiteY71" fmla="*/ 4459816 h 6042871"/>
              <a:gd name="connisteX72" fmla="*/ 8968105 w 9298093"/>
              <a:gd name="connsiteY72" fmla="*/ 4380441 h 6042871"/>
              <a:gd name="connisteX73" fmla="*/ 9077325 w 9298093"/>
              <a:gd name="connsiteY73" fmla="*/ 4280746 h 6042871"/>
              <a:gd name="connisteX74" fmla="*/ 9156700 w 9298093"/>
              <a:gd name="connsiteY74" fmla="*/ 4191211 h 6042871"/>
              <a:gd name="connisteX75" fmla="*/ 9246870 w 9298093"/>
              <a:gd name="connsiteY75" fmla="*/ 4071831 h 6042871"/>
              <a:gd name="connisteX76" fmla="*/ 9276715 w 9298093"/>
              <a:gd name="connsiteY76" fmla="*/ 3962611 h 6042871"/>
              <a:gd name="connisteX77" fmla="*/ 9296400 w 9298093"/>
              <a:gd name="connsiteY77" fmla="*/ 3822911 h 6042871"/>
              <a:gd name="connisteX78" fmla="*/ 9296400 w 9298093"/>
              <a:gd name="connsiteY78" fmla="*/ 3743536 h 6042871"/>
              <a:gd name="connisteX79" fmla="*/ 9296400 w 9298093"/>
              <a:gd name="connsiteY79" fmla="*/ 3643841 h 6042871"/>
              <a:gd name="connisteX80" fmla="*/ 9286240 w 9298093"/>
              <a:gd name="connsiteY80" fmla="*/ 3524461 h 6042871"/>
              <a:gd name="connisteX81" fmla="*/ 9256395 w 9298093"/>
              <a:gd name="connsiteY81" fmla="*/ 3454611 h 6042871"/>
              <a:gd name="connisteX82" fmla="*/ 9216390 w 9298093"/>
              <a:gd name="connsiteY82" fmla="*/ 3375236 h 6042871"/>
              <a:gd name="connisteX83" fmla="*/ 9137015 w 9298093"/>
              <a:gd name="connsiteY83" fmla="*/ 3285701 h 6042871"/>
              <a:gd name="connisteX84" fmla="*/ 9047480 w 9298093"/>
              <a:gd name="connsiteY84" fmla="*/ 3196166 h 6042871"/>
              <a:gd name="connisteX85" fmla="*/ 8987790 w 9298093"/>
              <a:gd name="connsiteY85" fmla="*/ 3076786 h 6042871"/>
              <a:gd name="connisteX86" fmla="*/ 8938260 w 9298093"/>
              <a:gd name="connsiteY86" fmla="*/ 3006936 h 6042871"/>
              <a:gd name="connisteX87" fmla="*/ 8888095 w 9298093"/>
              <a:gd name="connsiteY87" fmla="*/ 2937086 h 6042871"/>
              <a:gd name="connisteX88" fmla="*/ 8818245 w 9298093"/>
              <a:gd name="connsiteY88" fmla="*/ 2807546 h 6042871"/>
              <a:gd name="connisteX89" fmla="*/ 8758555 w 9298093"/>
              <a:gd name="connsiteY89" fmla="*/ 2718011 h 6042871"/>
              <a:gd name="connisteX90" fmla="*/ 8719185 w 9298093"/>
              <a:gd name="connsiteY90" fmla="*/ 2638636 h 6042871"/>
              <a:gd name="connisteX91" fmla="*/ 8659495 w 9298093"/>
              <a:gd name="connsiteY91" fmla="*/ 2528781 h 6042871"/>
              <a:gd name="connisteX92" fmla="*/ 8599805 w 9298093"/>
              <a:gd name="connsiteY92" fmla="*/ 2449406 h 6042871"/>
              <a:gd name="connisteX93" fmla="*/ 8519795 w 9298093"/>
              <a:gd name="connsiteY93" fmla="*/ 2330026 h 6042871"/>
              <a:gd name="connisteX94" fmla="*/ 8460105 w 9298093"/>
              <a:gd name="connsiteY94" fmla="*/ 2260176 h 6042871"/>
              <a:gd name="connisteX95" fmla="*/ 8400415 w 9298093"/>
              <a:gd name="connsiteY95" fmla="*/ 2160481 h 6042871"/>
              <a:gd name="connisteX96" fmla="*/ 8370570 w 9298093"/>
              <a:gd name="connsiteY96" fmla="*/ 2051261 h 6042871"/>
              <a:gd name="connisteX97" fmla="*/ 8300720 w 9298093"/>
              <a:gd name="connsiteY97" fmla="*/ 1931881 h 6042871"/>
              <a:gd name="connisteX98" fmla="*/ 8281035 w 9298093"/>
              <a:gd name="connsiteY98" fmla="*/ 1802341 h 6042871"/>
              <a:gd name="connisteX99" fmla="*/ 8261350 w 9298093"/>
              <a:gd name="connsiteY99" fmla="*/ 1722966 h 6042871"/>
              <a:gd name="connisteX100" fmla="*/ 8231505 w 9298093"/>
              <a:gd name="connsiteY100" fmla="*/ 1533736 h 6042871"/>
              <a:gd name="connisteX101" fmla="*/ 8211185 w 9298093"/>
              <a:gd name="connsiteY101" fmla="*/ 1463886 h 6042871"/>
              <a:gd name="connisteX102" fmla="*/ 8211185 w 9298093"/>
              <a:gd name="connsiteY102" fmla="*/ 1384511 h 6042871"/>
              <a:gd name="connisteX103" fmla="*/ 8191500 w 9298093"/>
              <a:gd name="connsiteY103" fmla="*/ 1304501 h 6042871"/>
              <a:gd name="connisteX104" fmla="*/ 8171815 w 9298093"/>
              <a:gd name="connsiteY104" fmla="*/ 1205441 h 6042871"/>
              <a:gd name="connisteX105" fmla="*/ 8161655 w 9298093"/>
              <a:gd name="connsiteY105" fmla="*/ 1125431 h 6042871"/>
              <a:gd name="connisteX106" fmla="*/ 8131810 w 9298093"/>
              <a:gd name="connsiteY106" fmla="*/ 1016211 h 6042871"/>
              <a:gd name="connisteX107" fmla="*/ 8112125 w 9298093"/>
              <a:gd name="connsiteY107" fmla="*/ 886671 h 6042871"/>
              <a:gd name="connisteX108" fmla="*/ 8072120 w 9298093"/>
              <a:gd name="connsiteY108" fmla="*/ 797136 h 6042871"/>
              <a:gd name="connisteX109" fmla="*/ 8042275 w 9298093"/>
              <a:gd name="connsiteY109" fmla="*/ 717761 h 6042871"/>
              <a:gd name="connisteX110" fmla="*/ 8021955 w 9298093"/>
              <a:gd name="connsiteY110" fmla="*/ 647911 h 6042871"/>
              <a:gd name="connisteX111" fmla="*/ 7992110 w 9298093"/>
              <a:gd name="connsiteY111" fmla="*/ 578061 h 6042871"/>
              <a:gd name="connisteX112" fmla="*/ 7942580 w 9298093"/>
              <a:gd name="connsiteY112" fmla="*/ 508211 h 6042871"/>
              <a:gd name="connisteX113" fmla="*/ 7872730 w 9298093"/>
              <a:gd name="connsiteY113" fmla="*/ 418676 h 6042871"/>
              <a:gd name="connisteX114" fmla="*/ 7803515 w 9298093"/>
              <a:gd name="connsiteY114" fmla="*/ 369146 h 6042871"/>
              <a:gd name="connisteX115" fmla="*/ 7713980 w 9298093"/>
              <a:gd name="connsiteY115" fmla="*/ 289771 h 6042871"/>
              <a:gd name="connisteX116" fmla="*/ 7593965 w 9298093"/>
              <a:gd name="connsiteY116" fmla="*/ 230081 h 6042871"/>
              <a:gd name="connisteX117" fmla="*/ 7504430 w 9298093"/>
              <a:gd name="connsiteY117" fmla="*/ 150071 h 6042871"/>
              <a:gd name="connisteX118" fmla="*/ 7365365 w 9298093"/>
              <a:gd name="connsiteY118" fmla="*/ 100541 h 6042871"/>
              <a:gd name="connisteX119" fmla="*/ 7256145 w 9298093"/>
              <a:gd name="connsiteY119" fmla="*/ 60536 h 6042871"/>
              <a:gd name="connisteX120" fmla="*/ 7176135 w 9298093"/>
              <a:gd name="connsiteY120" fmla="*/ 40851 h 6042871"/>
              <a:gd name="connisteX121" fmla="*/ 7106285 w 9298093"/>
              <a:gd name="connsiteY121" fmla="*/ 20531 h 6042871"/>
              <a:gd name="connisteX122" fmla="*/ 7026910 w 9298093"/>
              <a:gd name="connsiteY122" fmla="*/ 11006 h 6042871"/>
              <a:gd name="connisteX123" fmla="*/ 6957060 w 9298093"/>
              <a:gd name="connsiteY123" fmla="*/ 846 h 6042871"/>
              <a:gd name="connisteX124" fmla="*/ 6887845 w 9298093"/>
              <a:gd name="connsiteY124" fmla="*/ 846 h 6042871"/>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Lst>
            <a:rect l="l" t="t" r="r" b="b"/>
            <a:pathLst>
              <a:path w="9298093" h="6042872">
                <a:moveTo>
                  <a:pt x="0" y="6042872"/>
                </a:moveTo>
                <a:cubicBezTo>
                  <a:pt x="26035" y="5995882"/>
                  <a:pt x="91440" y="5873327"/>
                  <a:pt x="139065" y="5793952"/>
                </a:cubicBezTo>
                <a:cubicBezTo>
                  <a:pt x="186690" y="5714577"/>
                  <a:pt x="194945" y="5704417"/>
                  <a:pt x="238760" y="5644727"/>
                </a:cubicBezTo>
                <a:cubicBezTo>
                  <a:pt x="282575" y="5585037"/>
                  <a:pt x="308610" y="5549477"/>
                  <a:pt x="358140" y="5495502"/>
                </a:cubicBezTo>
                <a:cubicBezTo>
                  <a:pt x="407670" y="5441527"/>
                  <a:pt x="403860" y="5438987"/>
                  <a:pt x="487680" y="5375487"/>
                </a:cubicBezTo>
                <a:cubicBezTo>
                  <a:pt x="571500" y="5311987"/>
                  <a:pt x="684530" y="5240232"/>
                  <a:pt x="775970" y="5176732"/>
                </a:cubicBezTo>
                <a:cubicBezTo>
                  <a:pt x="867410" y="5113232"/>
                  <a:pt x="893445" y="5101167"/>
                  <a:pt x="945515" y="5057352"/>
                </a:cubicBezTo>
                <a:cubicBezTo>
                  <a:pt x="997585" y="5013537"/>
                  <a:pt x="991235" y="4993217"/>
                  <a:pt x="1035050" y="4957657"/>
                </a:cubicBezTo>
                <a:cubicBezTo>
                  <a:pt x="1078865" y="4922097"/>
                  <a:pt x="1088390" y="4924002"/>
                  <a:pt x="1163955" y="4878282"/>
                </a:cubicBezTo>
                <a:cubicBezTo>
                  <a:pt x="1239520" y="4832562"/>
                  <a:pt x="1329055" y="4776682"/>
                  <a:pt x="1412875" y="4729057"/>
                </a:cubicBezTo>
                <a:cubicBezTo>
                  <a:pt x="1496695" y="4681432"/>
                  <a:pt x="1494790" y="4675717"/>
                  <a:pt x="1582420" y="4639522"/>
                </a:cubicBezTo>
                <a:cubicBezTo>
                  <a:pt x="1670050" y="4603327"/>
                  <a:pt x="1779270" y="4577292"/>
                  <a:pt x="1851025" y="4549352"/>
                </a:cubicBezTo>
                <a:cubicBezTo>
                  <a:pt x="1922780" y="4521412"/>
                  <a:pt x="1902460" y="4515697"/>
                  <a:pt x="1940560" y="4499822"/>
                </a:cubicBezTo>
                <a:cubicBezTo>
                  <a:pt x="1978660" y="4483947"/>
                  <a:pt x="1986280" y="4487757"/>
                  <a:pt x="2040255" y="4469977"/>
                </a:cubicBezTo>
                <a:cubicBezTo>
                  <a:pt x="2094230" y="4452197"/>
                  <a:pt x="2139315" y="4431877"/>
                  <a:pt x="2209165" y="4410287"/>
                </a:cubicBezTo>
                <a:cubicBezTo>
                  <a:pt x="2279015" y="4388697"/>
                  <a:pt x="2306955" y="4378537"/>
                  <a:pt x="2388870" y="4360757"/>
                </a:cubicBezTo>
                <a:cubicBezTo>
                  <a:pt x="2470785" y="4342977"/>
                  <a:pt x="2552065" y="4330912"/>
                  <a:pt x="2617470" y="4320752"/>
                </a:cubicBezTo>
                <a:cubicBezTo>
                  <a:pt x="2682875" y="4310592"/>
                  <a:pt x="2679065" y="4318847"/>
                  <a:pt x="2717165" y="4310592"/>
                </a:cubicBezTo>
                <a:cubicBezTo>
                  <a:pt x="2755265" y="4302337"/>
                  <a:pt x="2773045" y="4292812"/>
                  <a:pt x="2806700" y="4280747"/>
                </a:cubicBezTo>
                <a:cubicBezTo>
                  <a:pt x="2840355" y="4268682"/>
                  <a:pt x="2847975" y="4258522"/>
                  <a:pt x="2886075" y="4250902"/>
                </a:cubicBezTo>
                <a:cubicBezTo>
                  <a:pt x="2924175" y="4243282"/>
                  <a:pt x="2941955" y="4251537"/>
                  <a:pt x="2995930" y="4241377"/>
                </a:cubicBezTo>
                <a:cubicBezTo>
                  <a:pt x="3049905" y="4231217"/>
                  <a:pt x="3098800" y="4211532"/>
                  <a:pt x="3154680" y="4201372"/>
                </a:cubicBezTo>
                <a:cubicBezTo>
                  <a:pt x="3210560" y="4191212"/>
                  <a:pt x="3222625" y="4196927"/>
                  <a:pt x="3274695" y="4191212"/>
                </a:cubicBezTo>
                <a:cubicBezTo>
                  <a:pt x="3326765" y="4185497"/>
                  <a:pt x="3368040" y="4177242"/>
                  <a:pt x="3413760" y="4171527"/>
                </a:cubicBezTo>
                <a:cubicBezTo>
                  <a:pt x="3459480" y="4165812"/>
                  <a:pt x="3465195" y="4163272"/>
                  <a:pt x="3503295" y="4161367"/>
                </a:cubicBezTo>
                <a:cubicBezTo>
                  <a:pt x="3541395" y="4159462"/>
                  <a:pt x="3557270" y="4161367"/>
                  <a:pt x="3602990" y="4161367"/>
                </a:cubicBezTo>
                <a:cubicBezTo>
                  <a:pt x="3648710" y="4161367"/>
                  <a:pt x="3683000" y="4157557"/>
                  <a:pt x="3732530" y="4161367"/>
                </a:cubicBezTo>
                <a:cubicBezTo>
                  <a:pt x="3782060" y="4165177"/>
                  <a:pt x="3814445" y="4175337"/>
                  <a:pt x="3851910" y="4181052"/>
                </a:cubicBezTo>
                <a:cubicBezTo>
                  <a:pt x="3889375" y="4186767"/>
                  <a:pt x="3891280" y="4185497"/>
                  <a:pt x="3921125" y="4191212"/>
                </a:cubicBezTo>
                <a:cubicBezTo>
                  <a:pt x="3950970" y="4196927"/>
                  <a:pt x="3971290" y="4202642"/>
                  <a:pt x="4001135" y="4210897"/>
                </a:cubicBezTo>
                <a:cubicBezTo>
                  <a:pt x="4030980" y="4219152"/>
                  <a:pt x="4043045" y="4221057"/>
                  <a:pt x="4070985" y="4231217"/>
                </a:cubicBezTo>
                <a:cubicBezTo>
                  <a:pt x="4098925" y="4241377"/>
                  <a:pt x="4108450" y="4245187"/>
                  <a:pt x="4140200" y="4261062"/>
                </a:cubicBezTo>
                <a:cubicBezTo>
                  <a:pt x="4171950" y="4276937"/>
                  <a:pt x="4197985" y="4292812"/>
                  <a:pt x="4229735" y="4310592"/>
                </a:cubicBezTo>
                <a:cubicBezTo>
                  <a:pt x="4261485" y="4328372"/>
                  <a:pt x="4271645" y="4330912"/>
                  <a:pt x="4299585" y="4350597"/>
                </a:cubicBezTo>
                <a:cubicBezTo>
                  <a:pt x="4327525" y="4370282"/>
                  <a:pt x="4337685" y="4390602"/>
                  <a:pt x="4369435" y="4410287"/>
                </a:cubicBezTo>
                <a:cubicBezTo>
                  <a:pt x="4401185" y="4429972"/>
                  <a:pt x="4420870" y="4432512"/>
                  <a:pt x="4458970" y="4450292"/>
                </a:cubicBezTo>
                <a:cubicBezTo>
                  <a:pt x="4497070" y="4468072"/>
                  <a:pt x="4516755" y="4478232"/>
                  <a:pt x="4558665" y="4499822"/>
                </a:cubicBezTo>
                <a:cubicBezTo>
                  <a:pt x="4600575" y="4521412"/>
                  <a:pt x="4624070" y="4537922"/>
                  <a:pt x="4667885" y="4559512"/>
                </a:cubicBezTo>
                <a:cubicBezTo>
                  <a:pt x="4711700" y="4581102"/>
                  <a:pt x="4733290" y="4591262"/>
                  <a:pt x="4777105" y="4609042"/>
                </a:cubicBezTo>
                <a:cubicBezTo>
                  <a:pt x="4820920" y="4626822"/>
                  <a:pt x="4845050" y="4635077"/>
                  <a:pt x="4886960" y="4649047"/>
                </a:cubicBezTo>
                <a:cubicBezTo>
                  <a:pt x="4928870" y="4663017"/>
                  <a:pt x="4946650" y="4663017"/>
                  <a:pt x="4986655" y="4678892"/>
                </a:cubicBezTo>
                <a:cubicBezTo>
                  <a:pt x="5026660" y="4694767"/>
                  <a:pt x="5024120" y="4709372"/>
                  <a:pt x="5085715" y="4729057"/>
                </a:cubicBezTo>
                <a:cubicBezTo>
                  <a:pt x="5147310" y="4748742"/>
                  <a:pt x="5233670" y="4766522"/>
                  <a:pt x="5295265" y="4778587"/>
                </a:cubicBezTo>
                <a:cubicBezTo>
                  <a:pt x="5356860" y="4790652"/>
                  <a:pt x="5346700" y="4780492"/>
                  <a:pt x="5394325" y="4788747"/>
                </a:cubicBezTo>
                <a:cubicBezTo>
                  <a:pt x="5441950" y="4797002"/>
                  <a:pt x="5488305" y="4812877"/>
                  <a:pt x="5534025" y="4818592"/>
                </a:cubicBezTo>
                <a:cubicBezTo>
                  <a:pt x="5579745" y="4824307"/>
                  <a:pt x="5585460" y="4814782"/>
                  <a:pt x="5623560" y="4818592"/>
                </a:cubicBezTo>
                <a:cubicBezTo>
                  <a:pt x="5661660" y="4822402"/>
                  <a:pt x="5681345" y="4830657"/>
                  <a:pt x="5723255" y="4838277"/>
                </a:cubicBezTo>
                <a:cubicBezTo>
                  <a:pt x="5765165" y="4845897"/>
                  <a:pt x="5790565" y="4854152"/>
                  <a:pt x="5832475" y="4857962"/>
                </a:cubicBezTo>
                <a:cubicBezTo>
                  <a:pt x="5874385" y="4861772"/>
                  <a:pt x="5884545" y="4857962"/>
                  <a:pt x="5932170" y="4857962"/>
                </a:cubicBezTo>
                <a:cubicBezTo>
                  <a:pt x="5979795" y="4857962"/>
                  <a:pt x="5991860" y="4849707"/>
                  <a:pt x="6071235" y="4857962"/>
                </a:cubicBezTo>
                <a:cubicBezTo>
                  <a:pt x="6150610" y="4866217"/>
                  <a:pt x="6246495" y="4885902"/>
                  <a:pt x="6330315" y="4897967"/>
                </a:cubicBezTo>
                <a:cubicBezTo>
                  <a:pt x="6414135" y="4910032"/>
                  <a:pt x="6442075" y="4911937"/>
                  <a:pt x="6489700" y="4917652"/>
                </a:cubicBezTo>
                <a:cubicBezTo>
                  <a:pt x="6537325" y="4923367"/>
                  <a:pt x="6535420" y="4924002"/>
                  <a:pt x="6569075" y="4927812"/>
                </a:cubicBezTo>
                <a:cubicBezTo>
                  <a:pt x="6602730" y="4931622"/>
                  <a:pt x="6609080" y="4932257"/>
                  <a:pt x="6658610" y="4937972"/>
                </a:cubicBezTo>
                <a:cubicBezTo>
                  <a:pt x="6708140" y="4943687"/>
                  <a:pt x="6750050" y="4947497"/>
                  <a:pt x="6817995" y="4957657"/>
                </a:cubicBezTo>
                <a:cubicBezTo>
                  <a:pt x="6885940" y="4967817"/>
                  <a:pt x="6925310" y="4981787"/>
                  <a:pt x="6997065" y="4987502"/>
                </a:cubicBezTo>
                <a:cubicBezTo>
                  <a:pt x="7068820" y="4993217"/>
                  <a:pt x="7112635" y="4979247"/>
                  <a:pt x="7176135" y="4987502"/>
                </a:cubicBezTo>
                <a:cubicBezTo>
                  <a:pt x="7239635" y="4995757"/>
                  <a:pt x="7259955" y="5019252"/>
                  <a:pt x="7315835" y="5027507"/>
                </a:cubicBezTo>
                <a:cubicBezTo>
                  <a:pt x="7371715" y="5035762"/>
                  <a:pt x="7403465" y="5027507"/>
                  <a:pt x="7454900" y="5027507"/>
                </a:cubicBezTo>
                <a:cubicBezTo>
                  <a:pt x="7506335" y="5027507"/>
                  <a:pt x="7534275" y="5031317"/>
                  <a:pt x="7574280" y="5027507"/>
                </a:cubicBezTo>
                <a:cubicBezTo>
                  <a:pt x="7614285" y="5023697"/>
                  <a:pt x="7612380" y="5015442"/>
                  <a:pt x="7654290" y="5007187"/>
                </a:cubicBezTo>
                <a:cubicBezTo>
                  <a:pt x="7696200" y="4998932"/>
                  <a:pt x="7737475" y="4997662"/>
                  <a:pt x="7783195" y="4987502"/>
                </a:cubicBezTo>
                <a:cubicBezTo>
                  <a:pt x="7828915" y="4977342"/>
                  <a:pt x="7840980" y="4969722"/>
                  <a:pt x="7882890" y="4957657"/>
                </a:cubicBezTo>
                <a:cubicBezTo>
                  <a:pt x="7924800" y="4945592"/>
                  <a:pt x="7948295" y="4941782"/>
                  <a:pt x="7992110" y="4927812"/>
                </a:cubicBezTo>
                <a:cubicBezTo>
                  <a:pt x="8035925" y="4913842"/>
                  <a:pt x="8065770" y="4903682"/>
                  <a:pt x="8101965" y="4887807"/>
                </a:cubicBezTo>
                <a:cubicBezTo>
                  <a:pt x="8138160" y="4871932"/>
                  <a:pt x="8143875" y="4862407"/>
                  <a:pt x="8171815" y="4848437"/>
                </a:cubicBezTo>
                <a:cubicBezTo>
                  <a:pt x="8199755" y="4834467"/>
                  <a:pt x="8209280" y="4832562"/>
                  <a:pt x="8241030" y="4818592"/>
                </a:cubicBezTo>
                <a:cubicBezTo>
                  <a:pt x="8272780" y="4804622"/>
                  <a:pt x="8284845" y="4802717"/>
                  <a:pt x="8330565" y="4778587"/>
                </a:cubicBezTo>
                <a:cubicBezTo>
                  <a:pt x="8376285" y="4754457"/>
                  <a:pt x="8414385" y="4729057"/>
                  <a:pt x="8470265" y="4699212"/>
                </a:cubicBezTo>
                <a:cubicBezTo>
                  <a:pt x="8526145" y="4669367"/>
                  <a:pt x="8557895" y="4657302"/>
                  <a:pt x="8609330" y="4629362"/>
                </a:cubicBezTo>
                <a:cubicBezTo>
                  <a:pt x="8660765" y="4601422"/>
                  <a:pt x="8681085" y="4593167"/>
                  <a:pt x="8728710" y="4559512"/>
                </a:cubicBezTo>
                <a:cubicBezTo>
                  <a:pt x="8776335" y="4525857"/>
                  <a:pt x="8801100" y="4495377"/>
                  <a:pt x="8848725" y="4459817"/>
                </a:cubicBezTo>
                <a:cubicBezTo>
                  <a:pt x="8896350" y="4424257"/>
                  <a:pt x="8922385" y="4416002"/>
                  <a:pt x="8968105" y="4380442"/>
                </a:cubicBezTo>
                <a:cubicBezTo>
                  <a:pt x="9013825" y="4344882"/>
                  <a:pt x="9039860" y="4318847"/>
                  <a:pt x="9077325" y="4280747"/>
                </a:cubicBezTo>
                <a:cubicBezTo>
                  <a:pt x="9114790" y="4242647"/>
                  <a:pt x="9123045" y="4233122"/>
                  <a:pt x="9156700" y="4191212"/>
                </a:cubicBezTo>
                <a:cubicBezTo>
                  <a:pt x="9190355" y="4149302"/>
                  <a:pt x="9222740" y="4117552"/>
                  <a:pt x="9246870" y="4071832"/>
                </a:cubicBezTo>
                <a:cubicBezTo>
                  <a:pt x="9271000" y="4026112"/>
                  <a:pt x="9266555" y="4012142"/>
                  <a:pt x="9276715" y="3962612"/>
                </a:cubicBezTo>
                <a:cubicBezTo>
                  <a:pt x="9286875" y="3913082"/>
                  <a:pt x="9292590" y="3866727"/>
                  <a:pt x="9296400" y="3822912"/>
                </a:cubicBezTo>
                <a:cubicBezTo>
                  <a:pt x="9300210" y="3779097"/>
                  <a:pt x="9296400" y="3779097"/>
                  <a:pt x="9296400" y="3743537"/>
                </a:cubicBezTo>
                <a:cubicBezTo>
                  <a:pt x="9296400" y="3707977"/>
                  <a:pt x="9298305" y="3687657"/>
                  <a:pt x="9296400" y="3643842"/>
                </a:cubicBezTo>
                <a:cubicBezTo>
                  <a:pt x="9294495" y="3600027"/>
                  <a:pt x="9294495" y="3562562"/>
                  <a:pt x="9286240" y="3524462"/>
                </a:cubicBezTo>
                <a:cubicBezTo>
                  <a:pt x="9277985" y="3486362"/>
                  <a:pt x="9270365" y="3484457"/>
                  <a:pt x="9256395" y="3454612"/>
                </a:cubicBezTo>
                <a:cubicBezTo>
                  <a:pt x="9242425" y="3424767"/>
                  <a:pt x="9240520" y="3408892"/>
                  <a:pt x="9216390" y="3375237"/>
                </a:cubicBezTo>
                <a:cubicBezTo>
                  <a:pt x="9192260" y="3341582"/>
                  <a:pt x="9170670" y="3321262"/>
                  <a:pt x="9137015" y="3285702"/>
                </a:cubicBezTo>
                <a:cubicBezTo>
                  <a:pt x="9103360" y="3250142"/>
                  <a:pt x="9077325" y="3238077"/>
                  <a:pt x="9047480" y="3196167"/>
                </a:cubicBezTo>
                <a:cubicBezTo>
                  <a:pt x="9017635" y="3154257"/>
                  <a:pt x="9009380" y="3114887"/>
                  <a:pt x="8987790" y="3076787"/>
                </a:cubicBezTo>
                <a:cubicBezTo>
                  <a:pt x="8966200" y="3038687"/>
                  <a:pt x="8957945" y="3034877"/>
                  <a:pt x="8938260" y="3006937"/>
                </a:cubicBezTo>
                <a:cubicBezTo>
                  <a:pt x="8918575" y="2978997"/>
                  <a:pt x="8912225" y="2977092"/>
                  <a:pt x="8888095" y="2937087"/>
                </a:cubicBezTo>
                <a:cubicBezTo>
                  <a:pt x="8863965" y="2897082"/>
                  <a:pt x="8844280" y="2851362"/>
                  <a:pt x="8818245" y="2807547"/>
                </a:cubicBezTo>
                <a:cubicBezTo>
                  <a:pt x="8792210" y="2763732"/>
                  <a:pt x="8778240" y="2751667"/>
                  <a:pt x="8758555" y="2718012"/>
                </a:cubicBezTo>
                <a:cubicBezTo>
                  <a:pt x="8738870" y="2684357"/>
                  <a:pt x="8738870" y="2676737"/>
                  <a:pt x="8719185" y="2638637"/>
                </a:cubicBezTo>
                <a:cubicBezTo>
                  <a:pt x="8699500" y="2600537"/>
                  <a:pt x="8683625" y="2566882"/>
                  <a:pt x="8659495" y="2528782"/>
                </a:cubicBezTo>
                <a:cubicBezTo>
                  <a:pt x="8635365" y="2490682"/>
                  <a:pt x="8627745" y="2489412"/>
                  <a:pt x="8599805" y="2449407"/>
                </a:cubicBezTo>
                <a:cubicBezTo>
                  <a:pt x="8571865" y="2409402"/>
                  <a:pt x="8547735" y="2368127"/>
                  <a:pt x="8519795" y="2330027"/>
                </a:cubicBezTo>
                <a:cubicBezTo>
                  <a:pt x="8491855" y="2291927"/>
                  <a:pt x="8484235" y="2293832"/>
                  <a:pt x="8460105" y="2260177"/>
                </a:cubicBezTo>
                <a:cubicBezTo>
                  <a:pt x="8435975" y="2226522"/>
                  <a:pt x="8418195" y="2202392"/>
                  <a:pt x="8400415" y="2160482"/>
                </a:cubicBezTo>
                <a:cubicBezTo>
                  <a:pt x="8382635" y="2118572"/>
                  <a:pt x="8390255" y="2096982"/>
                  <a:pt x="8370570" y="2051262"/>
                </a:cubicBezTo>
                <a:cubicBezTo>
                  <a:pt x="8350885" y="2005542"/>
                  <a:pt x="8318500" y="1981412"/>
                  <a:pt x="8300720" y="1931882"/>
                </a:cubicBezTo>
                <a:cubicBezTo>
                  <a:pt x="8282940" y="1882352"/>
                  <a:pt x="8288655" y="1844252"/>
                  <a:pt x="8281035" y="1802342"/>
                </a:cubicBezTo>
                <a:cubicBezTo>
                  <a:pt x="8273415" y="1760432"/>
                  <a:pt x="8271510" y="1776942"/>
                  <a:pt x="8261350" y="1722967"/>
                </a:cubicBezTo>
                <a:cubicBezTo>
                  <a:pt x="8251190" y="1668992"/>
                  <a:pt x="8241665" y="1585807"/>
                  <a:pt x="8231505" y="1533737"/>
                </a:cubicBezTo>
                <a:cubicBezTo>
                  <a:pt x="8221345" y="1481667"/>
                  <a:pt x="8214995" y="1493732"/>
                  <a:pt x="8211185" y="1463887"/>
                </a:cubicBezTo>
                <a:cubicBezTo>
                  <a:pt x="8207375" y="1434042"/>
                  <a:pt x="8214995" y="1416262"/>
                  <a:pt x="8211185" y="1384512"/>
                </a:cubicBezTo>
                <a:cubicBezTo>
                  <a:pt x="8207375" y="1352762"/>
                  <a:pt x="8199120" y="1340062"/>
                  <a:pt x="8191500" y="1304502"/>
                </a:cubicBezTo>
                <a:cubicBezTo>
                  <a:pt x="8183880" y="1268942"/>
                  <a:pt x="8177530" y="1241002"/>
                  <a:pt x="8171815" y="1205442"/>
                </a:cubicBezTo>
                <a:cubicBezTo>
                  <a:pt x="8166100" y="1169882"/>
                  <a:pt x="8169910" y="1163532"/>
                  <a:pt x="8161655" y="1125432"/>
                </a:cubicBezTo>
                <a:cubicBezTo>
                  <a:pt x="8153400" y="1087332"/>
                  <a:pt x="8141970" y="1063837"/>
                  <a:pt x="8131810" y="1016212"/>
                </a:cubicBezTo>
                <a:cubicBezTo>
                  <a:pt x="8121650" y="968587"/>
                  <a:pt x="8124190" y="930487"/>
                  <a:pt x="8112125" y="886672"/>
                </a:cubicBezTo>
                <a:cubicBezTo>
                  <a:pt x="8100060" y="842857"/>
                  <a:pt x="8086090" y="830792"/>
                  <a:pt x="8072120" y="797137"/>
                </a:cubicBezTo>
                <a:cubicBezTo>
                  <a:pt x="8058150" y="763482"/>
                  <a:pt x="8052435" y="747607"/>
                  <a:pt x="8042275" y="717762"/>
                </a:cubicBezTo>
                <a:cubicBezTo>
                  <a:pt x="8032115" y="687917"/>
                  <a:pt x="8032115" y="675852"/>
                  <a:pt x="8021955" y="647912"/>
                </a:cubicBezTo>
                <a:cubicBezTo>
                  <a:pt x="8011795" y="619972"/>
                  <a:pt x="8007985" y="606002"/>
                  <a:pt x="7992110" y="578062"/>
                </a:cubicBezTo>
                <a:cubicBezTo>
                  <a:pt x="7976235" y="550122"/>
                  <a:pt x="7966710" y="539962"/>
                  <a:pt x="7942580" y="508212"/>
                </a:cubicBezTo>
                <a:cubicBezTo>
                  <a:pt x="7918450" y="476462"/>
                  <a:pt x="7900670" y="446617"/>
                  <a:pt x="7872730" y="418677"/>
                </a:cubicBezTo>
                <a:cubicBezTo>
                  <a:pt x="7844790" y="390737"/>
                  <a:pt x="7835265" y="395182"/>
                  <a:pt x="7803515" y="369147"/>
                </a:cubicBezTo>
                <a:cubicBezTo>
                  <a:pt x="7771765" y="343112"/>
                  <a:pt x="7755890" y="317712"/>
                  <a:pt x="7713980" y="289772"/>
                </a:cubicBezTo>
                <a:cubicBezTo>
                  <a:pt x="7672070" y="261832"/>
                  <a:pt x="7635875" y="258022"/>
                  <a:pt x="7593965" y="230082"/>
                </a:cubicBezTo>
                <a:cubicBezTo>
                  <a:pt x="7552055" y="202142"/>
                  <a:pt x="7550150" y="176107"/>
                  <a:pt x="7504430" y="150072"/>
                </a:cubicBezTo>
                <a:cubicBezTo>
                  <a:pt x="7458710" y="124037"/>
                  <a:pt x="7414895" y="118322"/>
                  <a:pt x="7365365" y="100542"/>
                </a:cubicBezTo>
                <a:cubicBezTo>
                  <a:pt x="7315835" y="82762"/>
                  <a:pt x="7294245" y="72602"/>
                  <a:pt x="7256145" y="60537"/>
                </a:cubicBezTo>
                <a:cubicBezTo>
                  <a:pt x="7218045" y="48472"/>
                  <a:pt x="7205980" y="49107"/>
                  <a:pt x="7176135" y="40852"/>
                </a:cubicBezTo>
                <a:cubicBezTo>
                  <a:pt x="7146290" y="32597"/>
                  <a:pt x="7136130" y="26247"/>
                  <a:pt x="7106285" y="20532"/>
                </a:cubicBezTo>
                <a:cubicBezTo>
                  <a:pt x="7076440" y="14817"/>
                  <a:pt x="7056755" y="14817"/>
                  <a:pt x="7026910" y="11007"/>
                </a:cubicBezTo>
                <a:cubicBezTo>
                  <a:pt x="6997065" y="7197"/>
                  <a:pt x="6985000" y="2752"/>
                  <a:pt x="6957060" y="847"/>
                </a:cubicBezTo>
                <a:cubicBezTo>
                  <a:pt x="6929120" y="-1058"/>
                  <a:pt x="6900545" y="847"/>
                  <a:pt x="6887845" y="847"/>
                </a:cubicBezTo>
              </a:path>
            </a:pathLst>
          </a:custGeom>
        </p:spPr>
        <p:style>
          <a:lnRef idx="1">
            <a:schemeClr val="accent4"/>
          </a:lnRef>
          <a:fillRef idx="0">
            <a:schemeClr val="accent4"/>
          </a:fillRef>
          <a:effectRef idx="0">
            <a:schemeClr val="accent4"/>
          </a:effectRef>
          <a:fontRef idx="minor">
            <a:schemeClr val="tx1"/>
          </a:fontRef>
        </p:style>
        <p:txBody>
          <a:bodyPr rtlCol="0" anchor="ctr"/>
          <a:lstStyle/>
          <a:p>
            <a:pPr algn="ctr"/>
            <a:endParaRPr lang="zh-CN" alt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同心圆 5"/>
          <p:cNvSpPr/>
          <p:nvPr/>
        </p:nvSpPr>
        <p:spPr>
          <a:xfrm>
            <a:off x="7188200" y="1381802"/>
            <a:ext cx="4049329" cy="3995157"/>
          </a:xfrm>
          <a:prstGeom prst="donut">
            <a:avLst>
              <a:gd name="adj" fmla="val 7902"/>
            </a:avLst>
          </a:prstGeom>
          <a:solidFill>
            <a:srgbClr val="BAD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7700184" y="1879808"/>
            <a:ext cx="3025360" cy="302536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84505" y="1038225"/>
            <a:ext cx="3609340" cy="460375"/>
          </a:xfrm>
          <a:prstGeom prst="rect">
            <a:avLst/>
          </a:prstGeom>
          <a:noFill/>
        </p:spPr>
        <p:txBody>
          <a:bodyPr wrap="square" rtlCol="0">
            <a:spAutoFit/>
          </a:bodyPr>
          <a:lstStyle/>
          <a:p>
            <a:pPr algn="ctr"/>
            <a:r>
              <a:rPr lang="zh-CN" altLang="en-US" sz="2400">
                <a:ln w="22225">
                  <a:solidFill>
                    <a:schemeClr val="accent2"/>
                  </a:solidFill>
                  <a:prstDash val="solid"/>
                </a:ln>
                <a:solidFill>
                  <a:schemeClr val="accent2">
                    <a:lumMod val="40000"/>
                    <a:lumOff val="60000"/>
                  </a:schemeClr>
                </a:solidFill>
                <a:effectLst/>
                <a:latin typeface="思源黑体 CN Light" panose="020B0300000000000000" pitchFamily="34" charset="-122"/>
                <a:ea typeface="思源黑体 CN Light" panose="020B0300000000000000" pitchFamily="34" charset="-122"/>
                <a:sym typeface="+mn-ea"/>
              </a:rPr>
              <a:t>①运用对话描写刻画人物。</a:t>
            </a:r>
          </a:p>
        </p:txBody>
      </p:sp>
      <p:sp>
        <p:nvSpPr>
          <p:cNvPr id="8" name="文本框 7"/>
          <p:cNvSpPr txBox="1"/>
          <p:nvPr/>
        </p:nvSpPr>
        <p:spPr>
          <a:xfrm>
            <a:off x="484505" y="1523365"/>
            <a:ext cx="6805295" cy="1753235"/>
          </a:xfrm>
          <a:prstGeom prst="rect">
            <a:avLst/>
          </a:prstGeom>
          <a:noFill/>
        </p:spPr>
        <p:txBody>
          <a:bodyPr wrap="square" rtlCol="0">
            <a:spAutoFit/>
          </a:bodyPr>
          <a:lstStyle/>
          <a:p>
            <a:r>
              <a:rPr lang="en-US" altLang="zh-CN">
                <a:latin typeface="思源黑体 CN Light" panose="020B0300000000000000" pitchFamily="34" charset="-122"/>
                <a:ea typeface="思源黑体 CN Light" panose="020B0300000000000000" pitchFamily="34" charset="-122"/>
              </a:rPr>
              <a:t>   </a:t>
            </a:r>
            <a:r>
              <a:rPr lang="zh-CN" altLang="en-US">
                <a:latin typeface="思源黑体 CN Light" panose="020B0300000000000000" pitchFamily="34" charset="-122"/>
                <a:ea typeface="思源黑体 CN Light" panose="020B0300000000000000" pitchFamily="34" charset="-122"/>
              </a:rPr>
              <a:t>文章所传达出来的思想是靠人物的对话来完成的，惠子和庄子的对话辩白了彼此的观点，惠子用的是关于大葫芦大而无用的例子来影射庄子的学说大而不实用；而庄子用宋人擅长制造使手不皲裂的药方却卖掉药方，而买药方的人却用这个药方获得了好处，来证明是所用之异的原因，并且指出惠子的想法就是不知道通达的原因。</a:t>
            </a:r>
          </a:p>
        </p:txBody>
      </p:sp>
      <p:sp>
        <p:nvSpPr>
          <p:cNvPr id="9" name="文本框 8"/>
          <p:cNvSpPr txBox="1"/>
          <p:nvPr/>
        </p:nvSpPr>
        <p:spPr>
          <a:xfrm>
            <a:off x="177165" y="3162935"/>
            <a:ext cx="4715510" cy="829945"/>
          </a:xfrm>
          <a:prstGeom prst="rect">
            <a:avLst/>
          </a:prstGeom>
          <a:noFill/>
        </p:spPr>
        <p:txBody>
          <a:bodyPr wrap="square" rtlCol="0">
            <a:spAutoFit/>
            <a:scene3d>
              <a:camera prst="orthographicFront"/>
              <a:lightRig rig="threePt" dir="t"/>
            </a:scene3d>
          </a:bodyPr>
          <a:lstStyle/>
          <a:p>
            <a:pPr algn="ctr"/>
            <a:r>
              <a:rPr lang="zh-CN" altLang="en-US" sz="2400">
                <a:ln w="22225">
                  <a:solidFill>
                    <a:schemeClr val="accent2"/>
                  </a:solidFill>
                  <a:prstDash val="solid"/>
                </a:ln>
                <a:solidFill>
                  <a:schemeClr val="accent2">
                    <a:lumMod val="40000"/>
                    <a:lumOff val="60000"/>
                  </a:schemeClr>
                </a:solidFill>
                <a:effectLst/>
                <a:latin typeface="思源黑体 CN Light" panose="020B0300000000000000" pitchFamily="34" charset="-122"/>
                <a:ea typeface="思源黑体 CN Light" panose="020B0300000000000000" pitchFamily="34" charset="-122"/>
                <a:sym typeface="+mn-ea"/>
              </a:rPr>
              <a:t>②运用浅近的寓言，文姿多彩。</a:t>
            </a:r>
            <a:endParaRPr lang="zh-CN" altLang="en-US" sz="2400">
              <a:ln w="22225">
                <a:solidFill>
                  <a:schemeClr val="accent2"/>
                </a:solidFill>
                <a:prstDash val="solid"/>
              </a:ln>
              <a:solidFill>
                <a:schemeClr val="accent2">
                  <a:lumMod val="40000"/>
                  <a:lumOff val="60000"/>
                </a:schemeClr>
              </a:solidFill>
              <a:effectLst/>
              <a:latin typeface="思源黑体 CN Light" panose="020B0300000000000000" pitchFamily="34" charset="-122"/>
              <a:ea typeface="思源黑体 CN Light" panose="020B0300000000000000" pitchFamily="34" charset="-122"/>
            </a:endParaRPr>
          </a:p>
          <a:p>
            <a:pPr algn="ctr"/>
            <a:endParaRPr lang="zh-CN" altLang="en-US" sz="2400">
              <a:ln w="22225">
                <a:solidFill>
                  <a:schemeClr val="accent2"/>
                </a:solidFill>
                <a:prstDash val="solid"/>
              </a:ln>
              <a:solidFill>
                <a:schemeClr val="accent2">
                  <a:lumMod val="40000"/>
                  <a:lumOff val="60000"/>
                </a:schemeClr>
              </a:solidFill>
              <a:effectLst/>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419100" y="3589655"/>
            <a:ext cx="6623050" cy="1476375"/>
          </a:xfrm>
          <a:prstGeom prst="rect">
            <a:avLst/>
          </a:prstGeom>
          <a:noFill/>
        </p:spPr>
        <p:txBody>
          <a:bodyPr wrap="square" rtlCol="0">
            <a:spAutoFit/>
          </a:bodyPr>
          <a:lstStyle/>
          <a:p>
            <a:r>
              <a:rPr lang="en-US" altLang="zh-CN">
                <a:latin typeface="思源黑体 CN Light" panose="020B0300000000000000" pitchFamily="34" charset="-122"/>
                <a:ea typeface="思源黑体 CN Light" panose="020B0300000000000000" pitchFamily="34" charset="-122"/>
              </a:rPr>
              <a:t>    </a:t>
            </a:r>
            <a:r>
              <a:rPr lang="zh-CN" altLang="en-US">
                <a:latin typeface="思源黑体 CN Light" panose="020B0300000000000000" pitchFamily="34" charset="-122"/>
                <a:ea typeface="思源黑体 CN Light" panose="020B0300000000000000" pitchFamily="34" charset="-122"/>
              </a:rPr>
              <a:t>文章想象丰富大胆，像匹骏马驰骋于宇宙，摄取与表达中心思想有关的妙趣横生的题材，生动、形象地宣传了作者的观点。在揽宇宙于一纸，包万物于一文的充满生机、遐想的《逍遥游》中，作者富有艺术魅力的文笔吸引了为数众多的读者，使作品成为中国古代寓言体论说文中一篇著名的佳作。</a:t>
            </a:r>
          </a:p>
        </p:txBody>
      </p:sp>
      <p:sp>
        <p:nvSpPr>
          <p:cNvPr id="11" name="文本框 10"/>
          <p:cNvSpPr txBox="1"/>
          <p:nvPr/>
        </p:nvSpPr>
        <p:spPr>
          <a:xfrm>
            <a:off x="177165" y="5211445"/>
            <a:ext cx="8060690" cy="460375"/>
          </a:xfrm>
          <a:prstGeom prst="rect">
            <a:avLst/>
          </a:prstGeom>
          <a:noFill/>
        </p:spPr>
        <p:txBody>
          <a:bodyPr wrap="square" rtlCol="0">
            <a:spAutoFit/>
          </a:bodyPr>
          <a:lstStyle/>
          <a:p>
            <a:pPr algn="ctr"/>
            <a:r>
              <a:rPr lang="zh-CN" altLang="en-US" sz="2400">
                <a:ln w="22225">
                  <a:solidFill>
                    <a:schemeClr val="accent2"/>
                  </a:solidFill>
                  <a:prstDash val="solid"/>
                </a:ln>
                <a:solidFill>
                  <a:schemeClr val="accent2">
                    <a:lumMod val="40000"/>
                    <a:lumOff val="60000"/>
                  </a:schemeClr>
                </a:solidFill>
                <a:effectLst/>
                <a:latin typeface="思源宋体" panose="02020700000000000000" pitchFamily="18" charset="-122"/>
                <a:ea typeface="思源宋体" panose="02020700000000000000" pitchFamily="18" charset="-122"/>
              </a:rPr>
              <a:t>③善于使讽刺与剖析结合，吸引读者边读边思，边思边读。</a:t>
            </a:r>
          </a:p>
        </p:txBody>
      </p:sp>
      <p:sp>
        <p:nvSpPr>
          <p:cNvPr id="13" name="矩形 12"/>
          <p:cNvSpPr/>
          <p:nvPr/>
        </p:nvSpPr>
        <p:spPr>
          <a:xfrm>
            <a:off x="-152400" y="165100"/>
            <a:ext cx="571500" cy="419100"/>
          </a:xfrm>
          <a:prstGeom prst="rect">
            <a:avLst/>
          </a:prstGeom>
          <a:solidFill>
            <a:srgbClr val="A6D6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19100" y="190500"/>
            <a:ext cx="7402830" cy="706755"/>
          </a:xfrm>
          <a:prstGeom prst="rect">
            <a:avLst/>
          </a:prstGeom>
          <a:noFill/>
        </p:spPr>
        <p:txBody>
          <a:bodyPr wrap="square" rtlCol="0">
            <a:spAutoFit/>
            <a:scene3d>
              <a:camera prst="orthographicFront"/>
              <a:lightRig rig="threePt" dir="t"/>
            </a:scene3d>
          </a:bodyPr>
          <a:lstStyle/>
          <a:p>
            <a:r>
              <a:rPr lang="zh-CN" altLang="en-US" sz="4000">
                <a:solidFill>
                  <a:schemeClr val="accent1"/>
                </a:solidFill>
                <a:effectLst>
                  <a:outerShdw blurRad="38100" dist="25400" dir="5400000" algn="ctr" rotWithShape="0">
                    <a:srgbClr val="6E747A">
                      <a:alpha val="43000"/>
                    </a:srgbClr>
                  </a:outerShdw>
                </a:effectLst>
                <a:latin typeface="思源黑体 CN Light" panose="020B0300000000000000" pitchFamily="34" charset="-122"/>
                <a:ea typeface="思源黑体 CN Light" panose="020B0300000000000000" pitchFamily="34" charset="-122"/>
              </a:rPr>
              <a:t>艺术感悟—分析本文的艺术特色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PNG素材"/>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65219" y="691917"/>
            <a:ext cx="2547260" cy="396025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199890" y="250190"/>
            <a:ext cx="7663180" cy="1409700"/>
          </a:xfrm>
          <a:prstGeom prst="rect">
            <a:avLst/>
          </a:prstGeom>
          <a:noFill/>
          <a:ln w="25400">
            <a:solidFill>
              <a:srgbClr val="BAD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21605" y="2177967"/>
            <a:ext cx="5702300" cy="1409700"/>
          </a:xfrm>
          <a:prstGeom prst="rect">
            <a:avLst/>
          </a:prstGeom>
          <a:noFill/>
          <a:ln w="25400">
            <a:solidFill>
              <a:srgbClr val="BAD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283075" y="403225"/>
            <a:ext cx="7579995" cy="1198880"/>
          </a:xfrm>
          <a:prstGeom prst="rect">
            <a:avLst/>
          </a:prstGeom>
          <a:noFill/>
        </p:spPr>
        <p:txBody>
          <a:bodyPr wrap="square" rtlCol="0">
            <a:spAutoFit/>
          </a:bodyPr>
          <a:lstStyle/>
          <a:p>
            <a:r>
              <a:rPr lang="zh-CN" altLang="en-US" sz="2400">
                <a:solidFill>
                  <a:srgbClr val="5DAA68"/>
                </a:solidFill>
                <a:latin typeface="思源宋体" panose="02020700000000000000" pitchFamily="18" charset="-122"/>
                <a:ea typeface="思源宋体" panose="02020700000000000000" pitchFamily="18" charset="-122"/>
              </a:rPr>
              <a:t>你喜欢“实用派”的惠子还是喜欢“逍遥派”的庄子呢?有用和无用是不是绝对的呢?在现实生活中，我们该如何对待这个矛盾?</a:t>
            </a:r>
          </a:p>
        </p:txBody>
      </p:sp>
      <p:sp>
        <p:nvSpPr>
          <p:cNvPr id="8" name="文本框 7"/>
          <p:cNvSpPr txBox="1"/>
          <p:nvPr/>
        </p:nvSpPr>
        <p:spPr>
          <a:xfrm>
            <a:off x="5364762" y="2388589"/>
            <a:ext cx="5417256" cy="1198880"/>
          </a:xfrm>
          <a:prstGeom prst="rect">
            <a:avLst/>
          </a:prstGeom>
          <a:noFill/>
        </p:spPr>
        <p:txBody>
          <a:bodyPr wrap="square" rtlCol="0">
            <a:spAutoFit/>
          </a:bodyPr>
          <a:lstStyle/>
          <a:p>
            <a:r>
              <a:rPr lang="zh-CN" altLang="en-US" sz="2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“有用” 与“无用”,本是对立统一的关系，二者相互依存。没有“有用”，无所谓“无用”;没有“无用”,也无所谓“有用”。</a:t>
            </a:r>
          </a:p>
        </p:txBody>
      </p:sp>
      <p:sp>
        <p:nvSpPr>
          <p:cNvPr id="10" name="文本框 9"/>
          <p:cNvSpPr txBox="1"/>
          <p:nvPr/>
        </p:nvSpPr>
        <p:spPr>
          <a:xfrm>
            <a:off x="3012722" y="4105723"/>
            <a:ext cx="9039578" cy="2030095"/>
          </a:xfrm>
          <a:prstGeom prst="rect">
            <a:avLst/>
          </a:prstGeom>
          <a:noFill/>
        </p:spPr>
        <p:txBody>
          <a:bodyPr wrap="square" rtlCol="0">
            <a:spAutoFit/>
          </a:bodyPr>
          <a:lstStyle/>
          <a:p>
            <a:r>
              <a:rPr lang="en-US" altLang="zh-CN" smtClean="0">
                <a:solidFill>
                  <a:schemeClr val="bg1">
                    <a:lumMod val="50000"/>
                  </a:schemeClr>
                </a:solidFill>
                <a:latin typeface="思源黑体 CN Light" panose="020B0300000000000000" pitchFamily="34" charset="-122"/>
                <a:ea typeface="思源黑体 CN Light" panose="020B0300000000000000" pitchFamily="34" charset="-122"/>
              </a:rPr>
              <a:t>有高于现实的信仰。就如康德所言“仁望星空”，亦仿佛圣地亚哥老人独自在海上与鲨鱼搏斗。从实用主义的角度看，老人所得到的只是一副鱼骨架，毫无用处。但他终会被人们视为勇者铭记在心。也许我们终不能成一代大师，留传世杰作，但是我们却能够追逐心中信念，“ 不戚戚于贫贱，不汲汲于富贵”，以内心的坚守，将所谓有用之事看得豁达一些。否则，唯此是念，害怕失去，即使得到也无甚快意，终将被时光淘尽。正如苏轼，远谪黄州前，他是政治失意的，但当他让心中高于现实的放旷、对人生的热爱不再受压抑时，他就成为名垂千古的东坡。</a:t>
            </a:r>
          </a:p>
        </p:txBody>
      </p:sp>
      <p:cxnSp>
        <p:nvCxnSpPr>
          <p:cNvPr id="12" name="直接连接符 11"/>
          <p:cNvCxnSpPr/>
          <p:nvPr/>
        </p:nvCxnSpPr>
        <p:spPr>
          <a:xfrm flipH="1">
            <a:off x="2803525" y="4338955"/>
            <a:ext cx="19050" cy="1564005"/>
          </a:xfrm>
          <a:prstGeom prst="line">
            <a:avLst/>
          </a:prstGeom>
          <a:ln w="38100">
            <a:solidFill>
              <a:srgbClr val="BAD9AB"/>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52400" y="165100"/>
            <a:ext cx="571500" cy="419100"/>
          </a:xfrm>
          <a:prstGeom prst="rect">
            <a:avLst/>
          </a:prstGeom>
          <a:solidFill>
            <a:srgbClr val="A6D6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19100" y="190500"/>
            <a:ext cx="1371600" cy="368300"/>
          </a:xfrm>
          <a:prstGeom prst="rect">
            <a:avLst/>
          </a:prstGeom>
          <a:noFill/>
        </p:spPr>
        <p:txBody>
          <a:bodyPr wrap="square" rtlCol="0">
            <a:spAutoFit/>
          </a:bodyPr>
          <a:lstStyle/>
          <a:p>
            <a:r>
              <a:rPr lang="zh-CN" altLang="en-US" smtClean="0">
                <a:solidFill>
                  <a:srgbClr val="58A173"/>
                </a:solidFill>
                <a:latin typeface="思源黑体 CN Light" panose="020B0300000000000000" pitchFamily="34" charset="-122"/>
                <a:ea typeface="思源黑体 CN Light" panose="020B0300000000000000" pitchFamily="34" charset="-122"/>
              </a:rPr>
              <a:t>你的标题</a:t>
            </a:r>
            <a:endParaRPr lang="zh-CN" altLang="en-US">
              <a:solidFill>
                <a:srgbClr val="58A173"/>
              </a:solidFill>
              <a:latin typeface="思源黑体 CN Light" panose="020B0300000000000000" pitchFamily="34" charset="-122"/>
              <a:ea typeface="思源黑体 CN Light" panose="020B0300000000000000"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0855" y="1610360"/>
            <a:ext cx="11209655" cy="4587240"/>
          </a:xfrm>
        </p:spPr>
        <p:txBody>
          <a:bodyPr>
            <a:normAutofit fontScale="92500"/>
          </a:bodyPr>
          <a:lstStyle/>
          <a:p>
            <a:pPr marL="0" indent="0" algn="just">
              <a:lnSpc>
                <a:spcPct val="120000"/>
              </a:lnSpc>
              <a:buNone/>
            </a:pPr>
            <a:r>
              <a:rPr lang="en-US" altLang="zh-CN" sz="3600" smtClean="0">
                <a:latin typeface="华文楷体" panose="02010600040101010101" charset="-122"/>
                <a:ea typeface="华文楷体" panose="02010600040101010101" charset="-122"/>
                <a:cs typeface="华文楷体" panose="02010600040101010101" charset="-122"/>
              </a:rPr>
              <a:t>        </a:t>
            </a:r>
            <a:r>
              <a:rPr lang="zh-CN" altLang="en-US" sz="3600" smtClean="0">
                <a:latin typeface="华文楷体" panose="02010600040101010101" charset="-122"/>
                <a:ea typeface="华文楷体" panose="02010600040101010101" charset="-122"/>
                <a:cs typeface="华文楷体" panose="02010600040101010101" charset="-122"/>
              </a:rPr>
              <a:t>你要在“务实” 中生存，更要在“务虚”中提升。</a:t>
            </a:r>
          </a:p>
          <a:p>
            <a:pPr marL="0" indent="0" algn="just">
              <a:lnSpc>
                <a:spcPct val="120000"/>
              </a:lnSpc>
              <a:buNone/>
            </a:pPr>
            <a:r>
              <a:rPr lang="zh-CN" altLang="en-US" sz="3600" smtClean="0">
                <a:latin typeface="华文楷体" panose="02010600040101010101" charset="-122"/>
                <a:ea typeface="华文楷体" panose="02010600040101010101" charset="-122"/>
                <a:cs typeface="华文楷体" panose="02010600040101010101" charset="-122"/>
              </a:rPr>
              <a:t>        比如猪羊的肉可食，可是龙凤的地位却远远高于猪羊，“无用” 吻合人们的精神企求。</a:t>
            </a:r>
          </a:p>
          <a:p>
            <a:pPr marL="0" indent="0" algn="just">
              <a:lnSpc>
                <a:spcPct val="120000"/>
              </a:lnSpc>
              <a:buNone/>
            </a:pPr>
            <a:r>
              <a:rPr lang="zh-CN" altLang="en-US" sz="3600" smtClean="0">
                <a:latin typeface="华文楷体" panose="02010600040101010101" charset="-122"/>
                <a:ea typeface="华文楷体" panose="02010600040101010101" charset="-122"/>
                <a:cs typeface="华文楷体" panose="02010600040101010101" charset="-122"/>
              </a:rPr>
              <a:t>         再如梅子是水果，可是历来人们赞扬的多是梅花，“疏影横斜水清浅，暗香浮动月黄昏”，在对美的欣赏中，赞美了人应该有的高雅品格和幽逸情趣，又满足了人们的精神需求。这样梅花就成了“无用之用”。</a:t>
            </a:r>
          </a:p>
        </p:txBody>
      </p:sp>
      <p:sp>
        <p:nvSpPr>
          <p:cNvPr id="2" name="矩形 1"/>
          <p:cNvSpPr/>
          <p:nvPr/>
        </p:nvSpPr>
        <p:spPr>
          <a:xfrm>
            <a:off x="357505" y="123825"/>
            <a:ext cx="2840355" cy="1198880"/>
          </a:xfrm>
          <a:prstGeom prst="rect">
            <a:avLst/>
          </a:prstGeom>
          <a:noFill/>
          <a:ln>
            <a:noFill/>
          </a:ln>
        </p:spPr>
        <p:txBody>
          <a:bodyPr wrap="squar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感悟：</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9130" y="1252855"/>
            <a:ext cx="10515600" cy="5424170"/>
          </a:xfrm>
        </p:spPr>
        <p:txBody>
          <a:bodyPr>
            <a:noAutofit/>
          </a:bodyPr>
          <a:lstStyle/>
          <a:p>
            <a:pPr marL="0" indent="0">
              <a:buNone/>
            </a:pPr>
            <a:r>
              <a:rPr lang="en-US" altLang="zh-CN" sz="2400"/>
              <a:t>1</a:t>
            </a:r>
            <a:r>
              <a:rPr lang="zh-CN" altLang="en-US" sz="2400"/>
              <a:t>，《逍遥游》开篇借鲲鹏与“蜩和学鸠”的认知差异，提出“小知不及大知”；又用不知晦朔的朝菌、不知春秋的蟪蛄与冥灵、大椿做对比，论证了“小年不及大年”，进而抽象出“小大之辩”的概念。</a:t>
            </a:r>
            <a:r>
              <a:rPr lang="zh-CN" altLang="en-US" sz="2400">
                <a:solidFill>
                  <a:srgbClr val="FF0000"/>
                </a:solidFill>
              </a:rPr>
              <a:t>小和大都是哲学概念，二者是有区别的：小比不上大。何也?一方面，“小”对空间和时间的感知太狭隘了，通俗地讲就是没见过世面，不知天地之辽阔，时间之恒久。另一方面，“小”自以为是，还要嘲笑、讥刺“大”。</a:t>
            </a:r>
            <a:r>
              <a:rPr lang="zh-CN" altLang="en-US" sz="2400"/>
              <a:t>《五石之瓠》中的</a:t>
            </a:r>
            <a:r>
              <a:rPr lang="zh-CN" altLang="en-US" sz="2400" u="sng"/>
              <a:t>惠子就是“小”的代表，他不是来向庄子“求教”的，而是暗藏机锋。世上哪有“五石之瓠”?惠子无非借此批评庄子的主张“瓠落无所容”罢了。他的态度也很明朗，“吾为其无用而掊之”，弦外之音是你这种大而不当的思想早就该被打碎了。</a:t>
            </a:r>
            <a:r>
              <a:rPr lang="zh-CN" altLang="en-US" sz="2400"/>
              <a:t>这种认知水平和情感态度，不正和蜩、学鸠、斥鹩等辈一脉相承吗?明白了这一点，我们也就能够理解</a:t>
            </a:r>
            <a:r>
              <a:rPr lang="zh-CN" altLang="en-US" sz="2400">
                <a:solidFill>
                  <a:srgbClr val="FF0000"/>
                </a:solidFill>
              </a:rPr>
              <a:t>庄子“则夫子犹有蓬之心也夫”这样的嘲讽和批评</a:t>
            </a:r>
            <a:r>
              <a:rPr lang="zh-CN" altLang="en-US" sz="2400"/>
              <a:t>，并不是人身攻击，而</a:t>
            </a:r>
            <a:r>
              <a:rPr lang="zh-CN" altLang="en-US" sz="2400">
                <a:solidFill>
                  <a:srgbClr val="FF0000"/>
                </a:solidFill>
              </a:rPr>
              <a:t>是代表“大”对“小”所做的“反击”。</a:t>
            </a:r>
          </a:p>
        </p:txBody>
      </p:sp>
      <p:sp>
        <p:nvSpPr>
          <p:cNvPr id="4" name="文本框 3"/>
          <p:cNvSpPr txBox="1"/>
          <p:nvPr/>
        </p:nvSpPr>
        <p:spPr>
          <a:xfrm>
            <a:off x="1299210" y="612775"/>
            <a:ext cx="7332980" cy="521970"/>
          </a:xfrm>
          <a:prstGeom prst="rect">
            <a:avLst/>
          </a:prstGeom>
          <a:noFill/>
        </p:spPr>
        <p:txBody>
          <a:bodyPr wrap="none" rtlCol="0">
            <a:spAutoFit/>
          </a:bodyPr>
          <a:lstStyle/>
          <a:p>
            <a:r>
              <a:rPr lang="zh-CN" altLang="en-US" sz="2800" b="1"/>
              <a:t>拓展：联系《逍遥游》来加深对本文的理解。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1820" y="683260"/>
            <a:ext cx="11316335" cy="5347970"/>
          </a:xfrm>
        </p:spPr>
        <p:txBody>
          <a:bodyPr>
            <a:noAutofit/>
          </a:bodyPr>
          <a:lstStyle/>
          <a:p>
            <a:pPr marL="0" indent="0">
              <a:buNone/>
            </a:pPr>
            <a:r>
              <a:rPr lang="en-US" altLang="zh-CN" sz="2400">
                <a:sym typeface="+mn-ea"/>
              </a:rPr>
              <a:t>2</a:t>
            </a:r>
            <a:r>
              <a:rPr lang="zh-CN" altLang="en-US" sz="2400">
                <a:sym typeface="+mn-ea"/>
              </a:rPr>
              <a:t>，《逍遥游》的前文在明确了“小大之辩”后，把批评的矛头指向了儒家：故夫知效一官、行比一乡、德合一君、而征一国者，其自视也，亦若此矣。儒家推崇的道德楷模、行为模范，在庄子看来无非和蜩、学鸠、斥鹅等辈是一种境界。儒家是显学，不破不立，这是庄子批判儒家的大背景。</a:t>
            </a:r>
            <a:r>
              <a:rPr lang="zh-CN" altLang="en-US" sz="2400" u="sng">
                <a:sym typeface="+mn-ea"/>
              </a:rPr>
              <a:t>儒家之弊在于执着现世，太讲究“有用之用”，缺少对终极价值的追问。</a:t>
            </a:r>
            <a:r>
              <a:rPr lang="zh-CN" altLang="en-US" sz="2400">
                <a:solidFill>
                  <a:srgbClr val="FF0000"/>
                </a:solidFill>
                <a:sym typeface="+mn-ea"/>
              </a:rPr>
              <a:t>庄子则超功利、超道德，直追天地境界，这是他批判儒家的内在动因。</a:t>
            </a:r>
            <a:r>
              <a:rPr lang="zh-CN" altLang="en-US" sz="2400">
                <a:sym typeface="+mn-ea"/>
              </a:rPr>
              <a:t>惠子是名家，名家近儒，他的话也充满了功利色彩。“以盛水浆，其坚不能自举也。剖之以为瓠，则瓠落无所容。”在他眼里，“五石之瓠”本身没有价值，它的价值需要借助对外物发挥的作用来体现，这与儒家齐家治国、建功立业、名垂青史的价值观何其相似。</a:t>
            </a:r>
            <a:r>
              <a:rPr lang="zh-CN" altLang="en-US" sz="2400">
                <a:solidFill>
                  <a:srgbClr val="FF0000"/>
                </a:solidFill>
                <a:sym typeface="+mn-ea"/>
              </a:rPr>
              <a:t>道家认为人生命存在的本身是有价值的，而且这是最大的价值，不能为外</a:t>
            </a:r>
            <a:r>
              <a:rPr lang="zh-CN" altLang="en-US" sz="2400">
                <a:solidFill>
                  <a:srgbClr val="FF0000"/>
                </a:solidFill>
              </a:rPr>
              <a:t>物做牺牲。</a:t>
            </a:r>
            <a:r>
              <a:rPr lang="zh-CN" altLang="en-US" sz="2400"/>
              <a:t>宋荣子“举世誉之而不加劝，举世非之而不加沮”，得到了庄子的肯定，正因为他“定乎内外之分，辩乎荣辱之境”。可以说，《五石之瓠》这则寓言对惠子的批评，同样延续了前文对儒家的批评。</a:t>
            </a:r>
          </a:p>
          <a:p>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44220" y="974090"/>
            <a:ext cx="10515600" cy="4351338"/>
          </a:xfrm>
        </p:spPr>
        <p:txBody>
          <a:bodyPr>
            <a:noAutofit/>
          </a:bodyPr>
          <a:lstStyle/>
          <a:p>
            <a:pPr marL="0" indent="0">
              <a:buNone/>
            </a:pPr>
            <a:r>
              <a:rPr lang="en-US" altLang="zh-CN" sz="3200"/>
              <a:t>3</a:t>
            </a:r>
            <a:r>
              <a:rPr lang="zh-CN" altLang="en-US" sz="3200"/>
              <a:t>，《五石之瓠》在反击惠子的问难、批判其狭隘功利主义的同时，也轻巧地点出了《逍遥游》的题旨。何谓“逍遥”?前文在连续否定或排除儒生、宋荣子、列子等人的生命状态之后，庄子给出结论：若夫乘天地之正，而御六气之辩，以游无穷者，彼且恶乎待哉?可见，</a:t>
            </a:r>
            <a:r>
              <a:rPr lang="zh-CN" altLang="en-US" sz="3200">
                <a:solidFill>
                  <a:srgbClr val="FF0000"/>
                </a:solidFill>
              </a:rPr>
              <a:t>彻头彻尾的逍遥就是无所依傍、无所事事，获得身心的绝对自由。</a:t>
            </a:r>
            <a:r>
              <a:rPr lang="zh-CN" altLang="en-US" sz="3200"/>
              <a:t>《五石之瓠》里庄子给惠子开出的药方是“何不虑以为大樽而浮乎江湖”。在这个方案里，惠子作为葫芦的使用者身心两闲、优游从容。大葫芦既没有被劈开，也没有被当成粗夯的水桶，它不仅保全了自己，而且发挥了“大用”。这种主客体的自在亲和，不正是一幅逍遥的画面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拓展阅读：</a:t>
            </a:r>
            <a:r>
              <a:rPr lang="zh-CN" altLang="en-US">
                <a:sym typeface="+mn-ea"/>
              </a:rPr>
              <a:t>《庄子外篇·山木第二十》</a:t>
            </a:r>
            <a:endParaRPr lang="zh-CN" altLang="en-US"/>
          </a:p>
        </p:txBody>
      </p:sp>
      <p:sp>
        <p:nvSpPr>
          <p:cNvPr id="3" name="内容占位符 2"/>
          <p:cNvSpPr>
            <a:spLocks noGrp="1"/>
          </p:cNvSpPr>
          <p:nvPr>
            <p:ph idx="1"/>
          </p:nvPr>
        </p:nvSpPr>
        <p:spPr/>
        <p:txBody>
          <a:bodyPr>
            <a:normAutofit fontScale="97500" lnSpcReduction="10000"/>
          </a:bodyPr>
          <a:lstStyle/>
          <a:p>
            <a:pPr marL="0" indent="0">
              <a:buNone/>
            </a:pPr>
            <a:r>
              <a:rPr lang="zh-CN" altLang="en-US"/>
              <a:t>庄子行于山中，见大木，枝叶盛茂，伐木者止其旁而不取也。问其故，曰:"无所可用。"庄子曰:"此木以不材得终其天年。"</a:t>
            </a:r>
          </a:p>
          <a:p>
            <a:pPr marL="0" indent="0">
              <a:buNone/>
            </a:pPr>
            <a:r>
              <a:rPr lang="zh-CN" altLang="en-US"/>
              <a:t>夫子出于山，舍于故人之家。故人喜，命竖子杀雁而烹之。竖子请曰;"其一能鸣，其一不能鸣，请奚杀?"主人曰:"杀不能鸣者。"</a:t>
            </a:r>
          </a:p>
          <a:p>
            <a:pPr marL="0" indent="0">
              <a:buNone/>
            </a:pPr>
            <a:r>
              <a:rPr lang="zh-CN" altLang="en-US"/>
              <a:t>明日，弟子问于庄子曰:"昨日山中之木以不材得终其天年，今主人之雁，以不材死，先生将何处?"庄子笑曰:"周将处乎材与不材之间。材与不材之间，似之而非也，故未免乎累。若夫乘道德而浮游则不然，无誉无訾，一龙一蛇，与时俱化，而无肯专为;一上一下，以和为量，浮游乎万物之祖，物物而不物于物，则胡可得而累邪!此神农、黄帝之法则也。若夫万物之情，人伦之传，则不然。合则离，成则毁;连则挫，尊则议，有为则亏，贤则谋，不肖则欺，胡可得而必乎哉!悲夫!弟子志之，其为道德之乡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701675" y="65405"/>
            <a:ext cx="1391920" cy="1325880"/>
          </a:xfrm>
        </p:spPr>
        <p:txBody>
          <a:bodyPr/>
          <a:lstStyle/>
          <a:p>
            <a:r>
              <a:rPr lang="zh-CN" altLang="en-US" sz="3600"/>
              <a:t>译文：</a:t>
            </a:r>
          </a:p>
        </p:txBody>
      </p:sp>
      <p:sp>
        <p:nvSpPr>
          <p:cNvPr id="3" name="内容占位符 2"/>
          <p:cNvSpPr>
            <a:spLocks noGrp="1"/>
          </p:cNvSpPr>
          <p:nvPr>
            <p:ph idx="1"/>
          </p:nvPr>
        </p:nvSpPr>
        <p:spPr>
          <a:xfrm>
            <a:off x="467995" y="1127125"/>
            <a:ext cx="11256010" cy="5271770"/>
          </a:xfrm>
        </p:spPr>
        <p:txBody>
          <a:bodyPr>
            <a:noAutofit/>
          </a:bodyPr>
          <a:lstStyle/>
          <a:p>
            <a:pPr marL="0" indent="0">
              <a:buNone/>
            </a:pPr>
            <a:r>
              <a:rPr lang="zh-CN" altLang="en-US" sz="2400"/>
              <a:t>庄子漫步在山林之中，看见一棵大树，枝叶繁茂，伐木的人停在它旁边而不砍伐它。(庄子)问伐木的人(不砍伐这棵树的)是什么原因，(回答)说:"(因为它)没有可以用的地方。"庄子说:"这棵树因为不成材而得以过完它的自然寿命。"庄子从山中出来，住在老朋友家。朋友很高兴，命童仆杀大雁做菜。童仆问道:"有一只会叫，有一只不会叫，请问杀哪只?"主人说:"杀不能叫的。"第二天，弟子问庄子:"昨天山里那棵大树，因为不成材而能度完它的自然一生;如今主人的这只雁，因为不材而送了命。(那么在材与不材之间)先生将站在哪一方?"庄子笑着说:"我将站在那成材和不成材的中间。材与不材之间，似材又不似材，所以未免乎累。但是如果乘道德而浮游则不然，没有赞誉没有诋毁，一会儿像龙一样腾飞，一会儿像蛇一样蛰伏，与时俱化，而不愿专于某一方面;一会儿上一会儿下，以'和'为度量，浮游于万物始生的地方，使用外物而不役于外物，这样又怎么能为有所得而累呢!这就是神农、黄帝的法则。如果用万物之情像人伦变化的规律，就不一样了。事物合于一则会分崩离析，成为材则会毁灭，廉洁则会被挫伤，处于尊位则会受人议论，求有为而为则会受到损伤，贤能则会被暗伤，无用则会被欺辱，这样又怎么才能有一定的状态呢!悲哀啊!弟子如果真正要实现志向，只有理解了什么是真正的道(道德)!</a:t>
            </a:r>
          </a:p>
        </p:txBody>
      </p:sp>
      <p:pic>
        <p:nvPicPr>
          <p:cNvPr id="4" name="New picture"/>
          <p:cNvPicPr/>
          <p:nvPr/>
        </p:nvPicPr>
        <p:blipFill>
          <a:blip r:embed="rId2" cstate="print"/>
          <a:stretch>
            <a:fillRect/>
          </a:stretch>
        </p:blipFill>
        <p:spPr>
          <a:xfrm>
            <a:off x="10515600" y="11087100"/>
            <a:ext cx="330200" cy="241300"/>
          </a:xfrm>
          <a:prstGeom prst="cube">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Text Box 3"/>
          <p:cNvSpPr/>
          <p:nvPr/>
        </p:nvSpPr>
        <p:spPr>
          <a:xfrm>
            <a:off x="223520" y="2092325"/>
            <a:ext cx="11930380" cy="4741545"/>
          </a:xfrm>
          <a:prstGeom prst="rect">
            <a:avLst/>
          </a:prstGeom>
          <a:solidFill>
            <a:schemeClr val="bg2"/>
          </a:solid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lnSpc>
                <a:spcPct val="120000"/>
              </a:lnSpc>
            </a:pPr>
            <a:r>
              <a:rPr lang="zh-CN" altLang="zh-CN" sz="3600">
                <a:latin typeface="Calibri"/>
              </a:rPr>
              <a:t>①吾生也有涯，而知也无涯。以有涯随无涯，殆已！</a:t>
            </a:r>
          </a:p>
          <a:p>
            <a:pPr marL="0" lvl="0" indent="0" eaLnBrk="1" hangingPunct="1">
              <a:lnSpc>
                <a:spcPct val="120000"/>
              </a:lnSpc>
            </a:pPr>
            <a:r>
              <a:rPr lang="zh-CN" altLang="zh-CN" sz="3600">
                <a:latin typeface="Calibri"/>
              </a:rPr>
              <a:t>②庖人虽不治庖，尸祝不越樽俎而代之矣。</a:t>
            </a:r>
          </a:p>
          <a:p>
            <a:pPr marL="0" lvl="0" indent="0" eaLnBrk="1" hangingPunct="1">
              <a:lnSpc>
                <a:spcPct val="120000"/>
              </a:lnSpc>
            </a:pPr>
            <a:r>
              <a:rPr lang="zh-CN" altLang="zh-CN" sz="3600">
                <a:latin typeface="Calibri"/>
              </a:rPr>
              <a:t>③人皆知有用之用，而莫知无用之用也。</a:t>
            </a:r>
          </a:p>
          <a:p>
            <a:pPr marL="0" lvl="0" indent="0" eaLnBrk="1" hangingPunct="1">
              <a:lnSpc>
                <a:spcPct val="120000"/>
              </a:lnSpc>
            </a:pPr>
            <a:r>
              <a:rPr lang="zh-CN" altLang="zh-CN" sz="3600">
                <a:latin typeface="Calibri"/>
              </a:rPr>
              <a:t>④泉涸，鱼相与处于陆，相响以湿，相濡以沫，不如相忘于江湖。</a:t>
            </a:r>
          </a:p>
          <a:p>
            <a:pPr marL="0" lvl="0" indent="0" eaLnBrk="1" hangingPunct="1">
              <a:lnSpc>
                <a:spcPct val="120000"/>
              </a:lnSpc>
            </a:pPr>
            <a:r>
              <a:rPr lang="zh-CN" altLang="zh-CN" sz="3600">
                <a:latin typeface="Calibri"/>
              </a:rPr>
              <a:t>⑤</a:t>
            </a:r>
            <a:r>
              <a:rPr altLang="zh-CN" sz="3600">
                <a:latin typeface="Calibri"/>
                <a:sym typeface="+mn-ea"/>
              </a:rPr>
              <a:t>人生天地之间，若白驹之过隙，忽然而已。</a:t>
            </a:r>
            <a:endParaRPr lang="zh-CN" altLang="zh-CN" sz="3600">
              <a:latin typeface="Calibri"/>
            </a:endParaRPr>
          </a:p>
          <a:p>
            <a:pPr marL="0" lvl="0" indent="0" eaLnBrk="1" hangingPunct="1">
              <a:lnSpc>
                <a:spcPct val="120000"/>
              </a:lnSpc>
            </a:pPr>
            <a:r>
              <a:rPr lang="zh-CN" altLang="zh-CN" sz="3600">
                <a:latin typeface="Calibri"/>
              </a:rPr>
              <a:t>⑥</a:t>
            </a:r>
            <a:r>
              <a:rPr altLang="zh-CN" sz="3600">
                <a:latin typeface="Calibri"/>
                <a:sym typeface="+mn-ea"/>
              </a:rPr>
              <a:t>君子之交淡若水，小人之交甘若醴。</a:t>
            </a:r>
            <a:endParaRPr lang="zh-CN" altLang="zh-CN" sz="3600">
              <a:latin typeface="Calibri"/>
            </a:endParaRPr>
          </a:p>
        </p:txBody>
      </p:sp>
      <p:pic>
        <p:nvPicPr>
          <p:cNvPr id="13" name="图片 12"/>
          <p:cNvPicPr>
            <a:picLocks noChangeAspect="1"/>
          </p:cNvPicPr>
          <p:nvPr>
            <p:custDataLst>
              <p:tags r:id="rId2"/>
            </p:custDataLst>
          </p:nvPr>
        </p:nvPicPr>
        <p:blipFill>
          <a:blip r:embed="rId10" cstate="print"/>
          <a:stretch>
            <a:fillRect/>
          </a:stretch>
        </p:blipFill>
        <p:spPr>
          <a:xfrm rot="21065008">
            <a:off x="174131" y="241410"/>
            <a:ext cx="11438045" cy="2094845"/>
          </a:xfrm>
          <a:prstGeom prst="rect">
            <a:avLst/>
          </a:prstGeom>
        </p:spPr>
      </p:pic>
      <p:pic>
        <p:nvPicPr>
          <p:cNvPr id="7" name="图片 6"/>
          <p:cNvPicPr>
            <a:picLocks noChangeAspect="1"/>
          </p:cNvPicPr>
          <p:nvPr>
            <p:custDataLst>
              <p:tags r:id="rId3"/>
            </p:custDataLst>
          </p:nvPr>
        </p:nvPicPr>
        <p:blipFill>
          <a:blip r:embed="rId11" cstate="print"/>
          <a:stretch>
            <a:fillRect/>
          </a:stretch>
        </p:blipFill>
        <p:spPr>
          <a:xfrm>
            <a:off x="0" y="-317"/>
            <a:ext cx="5756287" cy="6858000"/>
          </a:xfrm>
          <a:prstGeom prst="rect">
            <a:avLst/>
          </a:prstGeom>
        </p:spPr>
      </p:pic>
      <p:pic>
        <p:nvPicPr>
          <p:cNvPr id="8" name="图片 7"/>
          <p:cNvPicPr>
            <a:picLocks noChangeAspect="1"/>
          </p:cNvPicPr>
          <p:nvPr>
            <p:custDataLst>
              <p:tags r:id="rId4"/>
            </p:custDataLst>
          </p:nvPr>
        </p:nvPicPr>
        <p:blipFill>
          <a:blip r:embed="rId12" cstate="print"/>
          <a:stretch>
            <a:fillRect/>
          </a:stretch>
        </p:blipFill>
        <p:spPr>
          <a:xfrm>
            <a:off x="9215764" y="0"/>
            <a:ext cx="3005265" cy="6858000"/>
          </a:xfrm>
          <a:prstGeom prst="rect">
            <a:avLst/>
          </a:prstGeom>
        </p:spPr>
      </p:pic>
      <p:pic>
        <p:nvPicPr>
          <p:cNvPr id="9" name="图片 8"/>
          <p:cNvPicPr>
            <a:picLocks noChangeAspect="1"/>
          </p:cNvPicPr>
          <p:nvPr>
            <p:custDataLst>
              <p:tags r:id="rId5"/>
            </p:custDataLst>
          </p:nvPr>
        </p:nvPicPr>
        <p:blipFill>
          <a:blip r:embed="rId13" cstate="print"/>
          <a:stretch>
            <a:fillRect/>
          </a:stretch>
        </p:blipFill>
        <p:spPr>
          <a:xfrm>
            <a:off x="10718396" y="1956560"/>
            <a:ext cx="1575000" cy="2306250"/>
          </a:xfrm>
          <a:prstGeom prst="rect">
            <a:avLst/>
          </a:prstGeom>
        </p:spPr>
      </p:pic>
      <p:pic>
        <p:nvPicPr>
          <p:cNvPr id="14" name="图片 13"/>
          <p:cNvPicPr>
            <a:picLocks noChangeAspect="1"/>
          </p:cNvPicPr>
          <p:nvPr>
            <p:custDataLst>
              <p:tags r:id="rId6"/>
            </p:custDataLst>
          </p:nvPr>
        </p:nvPicPr>
        <p:blipFill>
          <a:blip r:embed="rId14" cstate="print"/>
          <a:stretch>
            <a:fillRect/>
          </a:stretch>
        </p:blipFill>
        <p:spPr>
          <a:xfrm>
            <a:off x="8751212" y="1483858"/>
            <a:ext cx="464552" cy="472702"/>
          </a:xfrm>
          <a:prstGeom prst="rect">
            <a:avLst/>
          </a:prstGeom>
        </p:spPr>
      </p:pic>
      <p:pic>
        <p:nvPicPr>
          <p:cNvPr id="15" name="图片 14"/>
          <p:cNvPicPr>
            <a:picLocks noChangeAspect="1"/>
          </p:cNvPicPr>
          <p:nvPr>
            <p:custDataLst>
              <p:tags r:id="rId7"/>
            </p:custDataLst>
          </p:nvPr>
        </p:nvPicPr>
        <p:blipFill>
          <a:blip r:embed="rId15" cstate="print"/>
          <a:stretch>
            <a:fillRect/>
          </a:stretch>
        </p:blipFill>
        <p:spPr>
          <a:xfrm>
            <a:off x="685582" y="1057327"/>
            <a:ext cx="573750" cy="573750"/>
          </a:xfrm>
          <a:prstGeom prst="rect">
            <a:avLst/>
          </a:prstGeom>
        </p:spPr>
      </p:pic>
      <p:sp>
        <p:nvSpPr>
          <p:cNvPr id="19" name="矩形 18"/>
          <p:cNvSpPr/>
          <p:nvPr>
            <p:custDataLst>
              <p:tags r:id="rId8"/>
            </p:custDataLst>
          </p:nvPr>
        </p:nvSpPr>
        <p:spPr>
          <a:xfrm>
            <a:off x="4457700" y="1057910"/>
            <a:ext cx="3282315" cy="767715"/>
          </a:xfrm>
          <a:prstGeom prst="rect">
            <a:avLst/>
          </a:prstGeom>
          <a:solidFill>
            <a:srgbClr val="C93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chemeClr val="bg1"/>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庄子名言</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to="" calcmode="lin" valueType="num">
                                      <p:cBhvr>
                                        <p:cTn id="7" dur="1" fill="hold"/>
                                        <p:tgtEl>
                                          <p:spTgt spid="7171">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 to="" calcmode="lin" valueType="num">
                                      <p:cBhvr>
                                        <p:cTn id="12" dur="1" fill="hold"/>
                                        <p:tgtEl>
                                          <p:spTgt spid="7171">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 to="" calcmode="lin" valueType="num">
                                      <p:cBhvr>
                                        <p:cTn id="17" dur="1" fill="hold"/>
                                        <p:tgtEl>
                                          <p:spTgt spid="7171">
                                            <p:txEl>
                                              <p:pRg st="2" end="2"/>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 to="" calcmode="lin" valueType="num">
                                      <p:cBhvr>
                                        <p:cTn id="22" dur="1" fill="hold"/>
                                        <p:tgtEl>
                                          <p:spTgt spid="7171">
                                            <p:txEl>
                                              <p:pRg st="3" end="3"/>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 to="" calcmode="lin" valueType="num">
                                      <p:cBhvr>
                                        <p:cTn id="27" dur="1" fill="hold"/>
                                        <p:tgtEl>
                                          <p:spTgt spid="7171">
                                            <p:txEl>
                                              <p:pRg st="4" end="4"/>
                                            </p:txEl>
                                          </p:spTgt>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nodeType="clickEffect">
                                  <p:stCondLst>
                                    <p:cond delay="0"/>
                                  </p:stCondLst>
                                  <p:childTnLst>
                                    <p:set>
                                      <p:cBhvr>
                                        <p:cTn id="31" dur="1" fill="hold">
                                          <p:stCondLst>
                                            <p:cond delay="0"/>
                                          </p:stCondLst>
                                        </p:cTn>
                                        <p:tgtEl>
                                          <p:spTgt spid="7171">
                                            <p:txEl>
                                              <p:pRg st="5" end="5"/>
                                            </p:txEl>
                                          </p:spTgt>
                                        </p:tgtEl>
                                        <p:attrNameLst>
                                          <p:attrName>style.visibility</p:attrName>
                                        </p:attrNameLst>
                                      </p:cBhvr>
                                      <p:to>
                                        <p:strVal val="visible"/>
                                      </p:to>
                                    </p:set>
                                    <p:anim to="" calcmode="lin" valueType="num">
                                      <p:cBhvr>
                                        <p:cTn id="32" dur="1" fill="hold"/>
                                        <p:tgtEl>
                                          <p:spTgt spid="7171">
                                            <p:txEl>
                                              <p:pRg st="5" end="5"/>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6" name="WordArt 4"/>
          <p:cNvSpPr>
            <a:spLocks noTextEdit="1"/>
          </p:cNvSpPr>
          <p:nvPr/>
        </p:nvSpPr>
        <p:spPr>
          <a:xfrm>
            <a:off x="445135" y="315595"/>
            <a:ext cx="3416935" cy="827405"/>
          </a:xfrm>
          <a:solidFill>
            <a:srgbClr val="000000"/>
          </a:solidFill>
          <a:ln w="22225">
            <a:solidFill>
              <a:prstClr val="black"/>
            </a:solidFill>
            <a:miter lim="800000"/>
          </a:ln>
        </p:spPr>
        <p:txBody>
          <a:bodyPr wrap="none" fromWordArt="1">
            <a:prstTxWarp prst="textPlain">
              <a:avLst/>
            </a:prstTxWarp>
          </a:bodyPr>
          <a:lstStyle/>
          <a:p>
            <a:pPr lvl="0" algn="ctr"/>
            <a:r>
              <a:rPr sz="3600" kern="10">
                <a:ln w="22225">
                  <a:solidFill>
                    <a:prstClr val="black"/>
                  </a:solidFill>
                </a:ln>
                <a:solidFill>
                  <a:srgbClr val="000000"/>
                </a:solidFill>
                <a:latin typeface="黑体"/>
              </a:rPr>
              <a:t>庄子佚事</a:t>
            </a:r>
          </a:p>
        </p:txBody>
      </p:sp>
      <p:sp>
        <p:nvSpPr>
          <p:cNvPr id="8195" name="Text Box 3"/>
          <p:cNvSpPr/>
          <p:nvPr/>
        </p:nvSpPr>
        <p:spPr>
          <a:xfrm>
            <a:off x="4100830" y="1263333"/>
            <a:ext cx="5545138" cy="64516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eaLnBrk="1" hangingPunct="1"/>
            <a:r>
              <a:rPr lang="zh-CN" altLang="zh-CN" sz="3600" b="1">
                <a:solidFill>
                  <a:srgbClr val="0070C0"/>
                </a:solidFill>
                <a:latin typeface="Times New Roman" panose="02020603050405020304" pitchFamily="18" charset="0"/>
                <a:ea typeface="黑体" pitchFamily="49" charset="-122"/>
              </a:rPr>
              <a:t>面对死亡的安然</a:t>
            </a:r>
            <a:r>
              <a:rPr lang="zh-CN" altLang="en-US" sz="3600" b="1">
                <a:solidFill>
                  <a:srgbClr val="FF0000"/>
                </a:solidFill>
                <a:latin typeface="Times New Roman" panose="02020603050405020304" pitchFamily="18" charset="0"/>
                <a:ea typeface="黑体" pitchFamily="49" charset="-122"/>
              </a:rPr>
              <a:t>（生死观）</a:t>
            </a:r>
            <a:endParaRPr lang="zh-CN" altLang="zh-CN" sz="3600" b="1">
              <a:latin typeface="Times New Roman" panose="02020603050405020304" pitchFamily="18" charset="0"/>
              <a:ea typeface="黑体" pitchFamily="49" charset="-122"/>
            </a:endParaRPr>
          </a:p>
        </p:txBody>
      </p:sp>
      <p:sp>
        <p:nvSpPr>
          <p:cNvPr id="8197" name="Rectangle 5"/>
          <p:cNvSpPr/>
          <p:nvPr/>
        </p:nvSpPr>
        <p:spPr>
          <a:xfrm>
            <a:off x="590550" y="2268220"/>
            <a:ext cx="11010900" cy="341249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marL="0" lvl="0" indent="0" algn="just" eaLnBrk="1" hangingPunct="1">
              <a:lnSpc>
                <a:spcPct val="120000"/>
              </a:lnSpc>
            </a:pPr>
            <a:r>
              <a:rPr lang="zh-CN" altLang="zh-CN" sz="3600" b="1">
                <a:ea typeface="黑体" pitchFamily="49" charset="-122"/>
              </a:rPr>
              <a:t>         </a:t>
            </a:r>
            <a:r>
              <a:rPr lang="zh-CN" altLang="zh-CN" sz="3600">
                <a:ea typeface="黑体" pitchFamily="49" charset="-122"/>
              </a:rPr>
              <a:t>庄子将死，弟子欲厚葬之。庄子曰：“吾以天地为棺椁，以日月为连璧，星辰为珠玑，万物为赍送。吾葬具岂不备邪？何以加此！”弟子曰：“吾恐乌鸢之食夫子也。”庄子曰：“在上为乌鸢食，在下为蝼蚁食，夺彼与此，何其偏也！”</a:t>
            </a:r>
          </a:p>
        </p:txBody>
      </p:sp>
      <p:sp>
        <p:nvSpPr>
          <p:cNvPr id="4" name="文本框 3"/>
          <p:cNvSpPr txBox="1"/>
          <p:nvPr/>
        </p:nvSpPr>
        <p:spPr>
          <a:xfrm>
            <a:off x="8639175" y="5932170"/>
            <a:ext cx="3233420" cy="706755"/>
          </a:xfrm>
          <a:prstGeom prst="rect">
            <a:avLst/>
          </a:prstGeom>
          <a:noFill/>
        </p:spPr>
        <p:txBody>
          <a:bodyPr wrap="none" rtlCol="0" anchor="t">
            <a:spAutoFit/>
          </a:bodyPr>
          <a:lstStyle/>
          <a:p>
            <a:r>
              <a:rPr lang="en-US" altLang="zh-CN" sz="4000" b="1" smtClean="0">
                <a:solidFill>
                  <a:srgbClr val="FF0000"/>
                </a:solidFill>
                <a:sym typeface="+mn-ea"/>
              </a:rPr>
              <a:t>——</a:t>
            </a:r>
            <a:r>
              <a:rPr lang="zh-CN" altLang="en-US" sz="4000" b="1" smtClean="0">
                <a:solidFill>
                  <a:srgbClr val="FF0000"/>
                </a:solidFill>
                <a:sym typeface="+mn-ea"/>
              </a:rPr>
              <a:t>天人合一</a:t>
            </a:r>
            <a:endParaRPr lang="zh-CN" altLang="en-US" sz="4000"/>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zh-CN" altLang="en-US" dirty="0"/>
              <a:t>庄子》文学思想的基本观点</a:t>
            </a:r>
            <a:endParaRPr lang="en-US" altLang="zh-CN" dirty="0"/>
          </a:p>
        </p:txBody>
      </p:sp>
      <p:sp>
        <p:nvSpPr>
          <p:cNvPr id="3" name="内容占位符 2"/>
          <p:cNvSpPr>
            <a:spLocks noGrp="1"/>
          </p:cNvSpPr>
          <p:nvPr>
            <p:ph idx="1"/>
          </p:nvPr>
        </p:nvSpPr>
        <p:spPr/>
        <p:txBody>
          <a:bodyPr>
            <a:normAutofit/>
          </a:bodyPr>
          <a:lstStyle/>
          <a:p>
            <a:pPr marL="0" indent="0">
              <a:buNone/>
            </a:pPr>
            <a:r>
              <a:rPr lang="zh-CN" altLang="en-US"/>
              <a:t>(一)天地大美</a:t>
            </a:r>
          </a:p>
          <a:p>
            <a:pPr marL="0" indent="0">
              <a:buNone/>
            </a:pPr>
            <a:r>
              <a:rPr lang="zh-CN" altLang="en-US"/>
              <a:t>庄子在《知北游》中说：“天地有大美而不言，四时有明法而不议，万物有成理而不说。圣人者，原天地之美而达万物之理。”《刻意》篇又说：“澹然无极而众美从之，此天地之道人之德也。”《天道》篇亦云：“夫天地者，古之所大也，而黄帝尧舜之所共美也。”又说：“：朴素而天下莫能与之争美。”</a:t>
            </a:r>
          </a:p>
          <a:p>
            <a:pPr marL="0" indent="0">
              <a:buNone/>
            </a:pPr>
            <a:r>
              <a:rPr lang="zh-CN" altLang="en-US">
                <a:solidFill>
                  <a:srgbClr val="C00000"/>
                </a:solidFill>
              </a:rPr>
              <a:t>在庄子看来，天地自然之所以成为“大美”，就因为它们是道的最大化生物，它所覆载生息的万物，都体现了道的精神，故都是美的。</a:t>
            </a:r>
            <a:endParaRPr lang="zh-CN" altLang="en-US"/>
          </a:p>
          <a:p>
            <a:pPr marL="0" indent="0">
              <a:buNone/>
            </a:pPr>
            <a:r>
              <a:rPr lang="zh-CN" altLang="en-US"/>
              <a:t>这就很有点泛神论的色彩。</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18820" y="803275"/>
            <a:ext cx="10515600" cy="4351338"/>
          </a:xfrm>
        </p:spPr>
        <p:txBody>
          <a:bodyPr>
            <a:normAutofit fontScale="92500" lnSpcReduction="10000"/>
          </a:bodyPr>
          <a:lstStyle/>
          <a:p>
            <a:pPr marL="0" indent="0">
              <a:buNone/>
            </a:pPr>
            <a:r>
              <a:rPr lang="zh-CN" altLang="en-US"/>
              <a:t>由此还引申出了另一个命题：对美的表现也应以朴素自然为宗，即所谓“朴素而天下莫能与之争美”、“既雕即琢，复归于朴”’、“无为复朴”。这里的“朴素”、“朴”不是与“华丽”相对应，而是指与“人为”相对应的</a:t>
            </a:r>
            <a:r>
              <a:rPr lang="zh-CN" altLang="en-US">
                <a:solidFill>
                  <a:srgbClr val="FF0000"/>
                </a:solidFill>
              </a:rPr>
              <a:t>未经雕琢的自然状态</a:t>
            </a:r>
            <a:r>
              <a:rPr lang="zh-CN" altLang="en-US"/>
              <a:t>。这既表现了庄子</a:t>
            </a:r>
            <a:r>
              <a:rPr lang="zh-CN" altLang="en-US">
                <a:solidFill>
                  <a:srgbClr val="FF0000"/>
                </a:solidFill>
              </a:rPr>
              <a:t>希望人从异化回归到自然状态</a:t>
            </a:r>
            <a:r>
              <a:rPr lang="zh-CN" altLang="en-US"/>
              <a:t>。</a:t>
            </a:r>
            <a:r>
              <a:rPr lang="zh-CN" altLang="en-US">
                <a:solidFill>
                  <a:srgbClr val="FF0000"/>
                </a:solidFill>
              </a:rPr>
              <a:t>打破精神枷锁，恢复自由天性，实现美的人生的思想，</a:t>
            </a:r>
            <a:r>
              <a:rPr lang="zh-CN" altLang="en-US">
                <a:solidFill>
                  <a:schemeClr val="tx1"/>
                </a:solidFill>
              </a:rPr>
              <a:t>也</a:t>
            </a:r>
            <a:r>
              <a:rPr lang="zh-CN" altLang="en-US"/>
              <a:t>对文艺创作无疑具有重要的理论指导意义，对中国文论中反对雕琢、崇尚自然的美学理想和审美情趣的形成，起了奠基作用。陶渊明诗的“清悠澹永．有自然之味”，李白诗的“清水出芙蓉。天然去雕饰”．苏东坡的“情性之外不知有文字”等。都是对这一美学理想的成功实践。</a:t>
            </a:r>
          </a:p>
          <a:p>
            <a:pPr marL="0" indent="0">
              <a:buNone/>
            </a:pPr>
            <a:r>
              <a:rPr lang="zh-CN" altLang="en-US"/>
              <a:t>刘勰的《文心雕龙&gt;首篇《原道》即“标自然以为宗”．王国维在《宋元戏曲考》十二亦指出：“古今之大文学，无不以自然胜。”可见庄子美法自然的思想对后世文学家、文论家的影响。</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7400" y="1050290"/>
            <a:ext cx="10515600" cy="4351338"/>
          </a:xfrm>
        </p:spPr>
        <p:txBody>
          <a:bodyPr/>
          <a:lstStyle/>
          <a:p>
            <a:pPr marL="0" indent="0">
              <a:buNone/>
            </a:pPr>
            <a:r>
              <a:rPr lang="zh-CN" altLang="en-US" sz="3600"/>
              <a:t>(二)“虚静”养神</a:t>
            </a:r>
          </a:p>
          <a:p>
            <a:pPr marL="0" indent="0">
              <a:buNone/>
            </a:pPr>
            <a:r>
              <a:rPr lang="zh-CN" altLang="en-US" sz="3600"/>
              <a:t>“虚静”的概念是由老子首先提出的。老子把“虚静”作为他所谓“道”的基本特征，并推广为处世、养生等方法。庄子继承了这一思想，也把“虚静”看作化育万物的“道”的根本属性。所谓</a:t>
            </a:r>
            <a:r>
              <a:rPr lang="zh-CN" altLang="en-US" sz="3600">
                <a:solidFill>
                  <a:srgbClr val="C00000"/>
                </a:solidFill>
              </a:rPr>
              <a:t>“虚静”养神，也就是从事艺术创造时所应获得的纯净的审美心态</a:t>
            </a:r>
            <a:r>
              <a:rPr lang="zh-CN" altLang="en-US" sz="3600"/>
              <a:t>，即即人只有达到一无束缚的“忘我”境界，才能自然适己，创造奇迹。</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2*i*5"/>
  <p:tag name="KSO_WM_UNIT_INDEX" val="5"/>
  <p:tag name="KSO_WM_UNIT_TYPE" val="i"/>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2*i*7"/>
  <p:tag name="KSO_WM_UNIT_INDEX" val="7"/>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basetag"/>
  <p:tag name="KSO_WM_TEMPLATE_INDEX" val="20163018"/>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basetag"/>
  <p:tag name="KSO_WM_TEMPLATE_INDEX" val="2016301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4"/>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4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0;我们为您标注了最适合的位置。您输入的文字到这里时，就是最佳视觉效果。"/>
  <p:tag name="KSO_WM_UNIT_TEXT_FILL_FORE_SCHEMECOLOR_INDEX" val="13"/>
  <p:tag name="KSO_WM_UNIT_TEXT_FILL_FORE_SCHEMECOLOR_INDEX_BRIGHTNESS" val="0.25"/>
  <p:tag name="KSO_WM_UNIT_TEXT_FILL_TYPE" val="1"/>
  <p:tag name="KSO_WM_UNIT_TEXT_PART_ID_V2" val="d-4-2"/>
  <p:tag name="KSO_WM_UNIT_TYPE" val="f"/>
  <p:tag name="KSO_WM_UNIT_VALUE" val="364"/>
</p:tagLst>
</file>

<file path=ppt/tags/tag17.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18.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19.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SLIDE_ID" val="basetag20163018_5"/>
  <p:tag name="KSO_WM_SLIDE_INDEX" val="5"/>
  <p:tag name="KSO_WM_SLIDE_ITEM_CNT" val="0"/>
  <p:tag name="KSO_WM_SLIDE_LAYOUT" val="a_f"/>
  <p:tag name="KSO_WM_SLIDE_LAYOUT_CNT" val="0_0"/>
  <p:tag name="KSO_WM_SLIDE_TYPE" val="text"/>
  <p:tag name="KSO_WM_TAG_VERSION" val="1.0"/>
  <p:tag name="KSO_WM_TEMPLATE_CATEGORY" val="basetag"/>
  <p:tag name="KSO_WM_TEMPLATE_INDEX" val="20163018"/>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5*i*0"/>
  <p:tag name="KSO_WM_UNIT_INDEX" val="0"/>
  <p:tag name="KSO_WM_UNIT_TYPE" val="i"/>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5*i*1"/>
  <p:tag name="KSO_WM_UNIT_INDEX" val="1"/>
  <p:tag name="KSO_WM_UNIT_TYPE" val="i"/>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5*i*4"/>
  <p:tag name="KSO_WM_UNIT_INDEX" val="4"/>
  <p:tag name="KSO_WM_UNIT_TYPE" val="i"/>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5*i*5"/>
  <p:tag name="KSO_WM_UNIT_INDEX" val="5"/>
  <p:tag name="KSO_WM_UNIT_TYPE" val="i"/>
</p:tagLst>
</file>

<file path=ppt/tags/tag25.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018"/>
</p:tagLst>
</file>

<file path=ppt/tags/tag27.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28.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SLIDE_ID" val="basetag20163018_12"/>
  <p:tag name="KSO_WM_SLIDE_INDEX" val="12"/>
  <p:tag name="KSO_WM_SLIDE_ITEM_CNT" val="0"/>
  <p:tag name="KSO_WM_SLIDE_LAYOUT" val="a_f"/>
  <p:tag name="KSO_WM_SLIDE_LAYOUT_CNT" val="0_0"/>
  <p:tag name="KSO_WM_SLIDE_TYPE" val="text"/>
  <p:tag name="KSO_WM_TAG_VERSION" val="1.0"/>
  <p:tag name="KSO_WM_TEMPLATE_CATEGORY" val="basetag"/>
  <p:tag name="KSO_WM_TEMPLATE_INDEX" val="20163018"/>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foqvf2j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12*i*0"/>
  <p:tag name="KSO_WM_UNIT_INDEX" val="0"/>
  <p:tag name="KSO_WM_UNIT_TYPE" val="i"/>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12*i*1"/>
  <p:tag name="KSO_WM_UNIT_INDEX" val="1"/>
  <p:tag name="KSO_WM_UNIT_TYPE" val="i"/>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12*i*2"/>
  <p:tag name="KSO_WM_UNIT_INDEX" val="2"/>
  <p:tag name="KSO_WM_UNIT_TYPE" val="i"/>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12*i*3"/>
  <p:tag name="KSO_WM_UNIT_INDEX" val="3"/>
  <p:tag name="KSO_WM_UNIT_TYPE" val="i"/>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12*i*4"/>
  <p:tag name="KSO_WM_UNIT_INDEX" val="4"/>
  <p:tag name="KSO_WM_UNIT_TYPE" val="i"/>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12*i*5"/>
  <p:tag name="KSO_WM_UNIT_INDEX" val="5"/>
  <p:tag name="KSO_WM_UNIT_TYPE" val="i"/>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12*i*6"/>
  <p:tag name="KSO_WM_UNIT_INDEX" val="6"/>
  <p:tag name="KSO_WM_UNIT_TYPE" val="i"/>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SLIDE_ID" val="basetag20163018_2"/>
  <p:tag name="KSO_WM_SLIDE_INDEX" val="2"/>
  <p:tag name="KSO_WM_SLIDE_ITEM_CNT" val="0"/>
  <p:tag name="KSO_WM_SLIDE_LAYOUT" val="a_f"/>
  <p:tag name="KSO_WM_SLIDE_LAYOUT_CNT" val="0_0"/>
  <p:tag name="KSO_WM_SLIDE_TYPE" val="text"/>
  <p:tag name="KSO_WM_TAG_VERSION" val="1.0"/>
  <p:tag name="KSO_WM_TEMPLATE_CATEGORY" val="basetag"/>
  <p:tag name="KSO_WM_TEMPLATE_INDEX" val="20163018"/>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2*i*0"/>
  <p:tag name="KSO_WM_UNIT_INDEX" val="0"/>
  <p:tag name="KSO_WM_UNIT_TYPE" val="i"/>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2*i*1"/>
  <p:tag name="KSO_WM_UNIT_INDEX" val="1"/>
  <p:tag name="KSO_WM_UNIT_TYPE" val="i"/>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2*i*2"/>
  <p:tag name="KSO_WM_UNIT_INDEX" val="2"/>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2*i*3"/>
  <p:tag name="KSO_WM_UNIT_INDEX" val="3"/>
  <p:tag name="KSO_WM_UNIT_TYPE" val="i"/>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special"/>
  <p:tag name="KSO_WM_TEMPLATE_INDEX" val="20163018"/>
  <p:tag name="KSO_WM_UNIT_ID" val="special20163018_2*i*4"/>
  <p:tag name="KSO_WM_UNIT_INDEX" val="4"/>
  <p:tag name="KSO_WM_UNIT_TYPE" val="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6060</Words>
  <Application>Microsoft Office PowerPoint</Application>
  <PresentationFormat>自定义</PresentationFormat>
  <Paragraphs>203</Paragraphs>
  <Slides>49</Slides>
  <Notes>6</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49</vt:i4>
      </vt:variant>
    </vt:vector>
  </HeadingPairs>
  <TitlesOfParts>
    <vt:vector size="73" baseType="lpstr">
      <vt:lpstr>Arial</vt:lpstr>
      <vt:lpstr>宋体</vt:lpstr>
      <vt:lpstr>思源黑体 CN Light</vt:lpstr>
      <vt:lpstr>等线</vt:lpstr>
      <vt:lpstr>字魂105号-简雅黑</vt:lpstr>
      <vt:lpstr>微软雅黑</vt:lpstr>
      <vt:lpstr>黑体</vt:lpstr>
      <vt:lpstr>华文新魏</vt:lpstr>
      <vt:lpstr>思源宋体</vt:lpstr>
      <vt:lpstr>字魂36号-正文宋楷</vt:lpstr>
      <vt:lpstr>Calibri</vt:lpstr>
      <vt:lpstr>汉仪字酷堂义山楷W</vt:lpstr>
      <vt:lpstr>华文中宋</vt:lpstr>
      <vt:lpstr>字魂73号-江南手书</vt:lpstr>
      <vt:lpstr>楷体</vt:lpstr>
      <vt:lpstr>方正姚体</vt:lpstr>
      <vt:lpstr>WPS-Bullets</vt:lpstr>
      <vt:lpstr>Wingdings</vt:lpstr>
      <vt:lpstr>Garamond</vt:lpstr>
      <vt:lpstr>等线 Light</vt:lpstr>
      <vt:lpstr>楷体_GB2312</vt:lpstr>
      <vt:lpstr>Times New Roman</vt:lpstr>
      <vt:lpstr>华文楷体</vt:lpstr>
      <vt:lpstr>Office 主题​​</vt:lpstr>
      <vt:lpstr>PowerPoint 演示文稿</vt:lpstr>
      <vt:lpstr>PowerPoint 演示文稿</vt:lpstr>
      <vt:lpstr>人物生平</vt:lpstr>
      <vt:lpstr>PowerPoint 演示文稿</vt:lpstr>
      <vt:lpstr>PowerPoint 演示文稿</vt:lpstr>
      <vt:lpstr>PowerPoint 演示文稿</vt:lpstr>
      <vt:lpstr>《庄子》文学思想的基本观点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题目解说</vt:lpstr>
      <vt:lpstr>PowerPoint 演示文稿</vt:lpstr>
      <vt:lpstr>自读课文，疏通大意</vt:lpstr>
      <vt:lpstr>PowerPoint 演示文稿</vt:lpstr>
      <vt:lpstr>PowerPoint 演示文稿</vt:lpstr>
      <vt:lpstr>PowerPoint 演示文稿</vt:lpstr>
      <vt:lpstr>PowerPoint 演示文稿</vt:lpstr>
      <vt:lpstr>PowerPoint 演示文稿</vt:lpstr>
      <vt:lpstr>PowerPoint 演示文稿</vt:lpstr>
      <vt:lpstr>探究问题1</vt:lpstr>
      <vt:lpstr>PowerPoint 演示文稿</vt:lpstr>
      <vt:lpstr>PowerPoint 演示文稿</vt:lpstr>
      <vt:lpstr>PowerPoint 演示文稿</vt:lpstr>
      <vt:lpstr>探究问题2</vt:lpstr>
      <vt:lpstr>PowerPoint 演示文稿</vt:lpstr>
      <vt:lpstr>PowerPoint 演示文稿</vt:lpstr>
      <vt:lpstr>PowerPoint 演示文稿</vt:lpstr>
      <vt:lpstr>试概括文中庄子和惠子的形象特征</vt:lpstr>
      <vt:lpstr>PowerPoint 演示文稿</vt:lpstr>
      <vt:lpstr>PowerPoint 演示文稿</vt:lpstr>
      <vt:lpstr>PowerPoint 演示文稿</vt:lpstr>
      <vt:lpstr>主旨归纳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拓展阅读：《庄子外篇·山木第二十》</vt:lpstr>
      <vt:lpstr>译文：</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麦 巧仪</dc:creator>
  <cp:lastModifiedBy>hj</cp:lastModifiedBy>
  <cp:revision>76</cp:revision>
  <dcterms:created xsi:type="dcterms:W3CDTF">2020-01-06T08:57:00Z</dcterms:created>
  <dcterms:modified xsi:type="dcterms:W3CDTF">2021-08-26T10:14:02Z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