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</p:sldMasterIdLst>
  <p:notesMasterIdLst>
    <p:notesMasterId r:id="rId2"/>
  </p:notesMasterIdLst>
  <p:sldIdLst>
    <p:sldId id="330" r:id="rId3"/>
    <p:sldId id="258" r:id="rId4"/>
    <p:sldId id="286" r:id="rId5"/>
    <p:sldId id="287" r:id="rId6"/>
    <p:sldId id="288" r:id="rId7"/>
    <p:sldId id="289" r:id="rId8"/>
    <p:sldId id="290" r:id="rId9"/>
    <p:sldId id="301" r:id="rId10"/>
    <p:sldId id="302" r:id="rId11"/>
    <p:sldId id="310" r:id="rId12"/>
    <p:sldId id="304" r:id="rId13"/>
    <p:sldId id="305" r:id="rId14"/>
    <p:sldId id="306" r:id="rId15"/>
    <p:sldId id="307" r:id="rId16"/>
    <p:sldId id="308" r:id="rId17"/>
    <p:sldId id="309" r:id="rId18"/>
    <p:sldId id="303" r:id="rId19"/>
    <p:sldId id="313" r:id="rId20"/>
    <p:sldId id="314" r:id="rId21"/>
    <p:sldId id="295" r:id="rId22"/>
    <p:sldId id="315" r:id="rId23"/>
    <p:sldId id="316" r:id="rId24"/>
    <p:sldId id="317" r:id="rId25"/>
    <p:sldId id="318" r:id="rId26"/>
    <p:sldId id="311" r:id="rId27"/>
    <p:sldId id="312" r:id="rId28"/>
    <p:sldId id="294" r:id="rId29"/>
    <p:sldId id="296" r:id="rId30"/>
    <p:sldId id="297" r:id="rId31"/>
    <p:sldId id="333" r:id="rId32"/>
    <p:sldId id="334" r:id="rId33"/>
  </p:sldIdLst>
  <p:sldSz cx="12192000" cy="6858000"/>
  <p:notesSz cx="6858000" cy="9144000"/>
  <p:embeddedFontLst>
    <p:embeddedFont>
      <p:font typeface="字魂86号-杨任东楷书" panose="00000500000000000000" charset="-122"/>
      <p:regular r:id="rId35"/>
    </p:embeddedFont>
    <p:embeddedFont>
      <p:font typeface="楷体" panose="02010609060101010101" charset="-122"/>
      <p:regular r:id="rId36"/>
    </p:embeddedFont>
    <p:embeddedFont>
      <p:font typeface="仿宋" panose="02010609060101010101" charset="-122"/>
      <p:regular r:id="rId37"/>
    </p:embeddedFont>
    <p:embeddedFont>
      <p:font typeface="字魂58号-创中黑" panose="00000500000000000000" charset="-122"/>
      <p:regular r:id="rId38"/>
    </p:embeddedFont>
    <p:embeddedFont>
      <p:font typeface="字魂59号-创粗黑" panose="00000500000000000000" charset="-122"/>
      <p:regular r:id="rId39"/>
    </p:embeddedFont>
    <p:embeddedFont>
      <p:font typeface="字魂36号-正文宋楷" panose="00000500000000000000" pitchFamily="2" charset="-122"/>
      <p:regular r:id="rId40"/>
    </p:embeddedFont>
    <p:embeddedFont>
      <p:font typeface="等线" panose="02010600030101010101" charset="-122"/>
      <p:regular r:id="rId41"/>
    </p:embeddedFont>
    <p:embeddedFont>
      <p:font typeface="黑体" panose="02010609060101010101" charset="-122"/>
      <p:regular r:id="rId42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2034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7.xml" /><Relationship Id="rId35" Type="http://schemas.openxmlformats.org/officeDocument/2006/relationships/font" Target="fonts/font1.fntdata" /><Relationship Id="rId36" Type="http://schemas.openxmlformats.org/officeDocument/2006/relationships/font" Target="fonts/font2.fntdata" /><Relationship Id="rId37" Type="http://schemas.openxmlformats.org/officeDocument/2006/relationships/font" Target="fonts/font3.fntdata" /><Relationship Id="rId38" Type="http://schemas.openxmlformats.org/officeDocument/2006/relationships/font" Target="fonts/font4.fntdata" /><Relationship Id="rId39" Type="http://schemas.openxmlformats.org/officeDocument/2006/relationships/font" Target="fonts/font5.fntdata" /><Relationship Id="rId4" Type="http://schemas.openxmlformats.org/officeDocument/2006/relationships/slide" Target="slides/slide2.xml" /><Relationship Id="rId40" Type="http://schemas.openxmlformats.org/officeDocument/2006/relationships/font" Target="fonts/font6.fntdata" /><Relationship Id="rId41" Type="http://schemas.openxmlformats.org/officeDocument/2006/relationships/font" Target="fonts/font7.fntdata" /><Relationship Id="rId42" Type="http://schemas.openxmlformats.org/officeDocument/2006/relationships/font" Target="fonts/font8.fntdata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11B07E-B486-4E01-80B5-F0DF2779592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DE1E8-1B41-4BEC-9047-9AC84CF48EC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  <a:t>24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10B4A-0904-4E9E-A428-EA3E6B848F0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503238" y="596900"/>
            <a:ext cx="11185525" cy="5730875"/>
            <a:chOff x="792" y="939"/>
            <a:chExt cx="17616" cy="9027"/>
          </a:xfrm>
        </p:grpSpPr>
        <p:sp>
          <p:nvSpPr>
            <p:cNvPr id="9" name="矩形 8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" name="图片 6" descr="背景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9050" y="-4762"/>
            <a:ext cx="12215813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F288E0-7875-42C4-84C8-98DBBD3BF4D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D9BB5D0-35E4-459D-AEF3-FE4D7C45CC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2.jpeg" /><Relationship Id="rId15" Type="http://schemas.openxmlformats.org/officeDocument/2006/relationships/image" Target="../media/image3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5"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F977D-17CB-46BE-8439-19210EE1E7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1ECEF-AA8C-40CF-A0E6-F1419A779C5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3.png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png" /><Relationship Id="rId4" Type="http://schemas.openxmlformats.org/officeDocument/2006/relationships/tags" Target="../tags/tag1.xml" /><Relationship Id="rId5" Type="http://schemas.openxmlformats.org/officeDocument/2006/relationships/image" Target="../media/image21.png" /><Relationship Id="rId6" Type="http://schemas.openxmlformats.org/officeDocument/2006/relationships/tags" Target="../tags/tag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9.png" /><Relationship Id="rId4" Type="http://schemas.openxmlformats.org/officeDocument/2006/relationships/image" Target="../media/image22.jpeg" /><Relationship Id="rId5" Type="http://schemas.openxmlformats.org/officeDocument/2006/relationships/audio" Target="../media/audio11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0.png" /><Relationship Id="rId4" Type="http://schemas.openxmlformats.org/officeDocument/2006/relationships/audio" Target="../media/audio22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3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9.png" /><Relationship Id="rId4" Type="http://schemas.openxmlformats.org/officeDocument/2006/relationships/audio" Target="../media/audio33.wav" /><Relationship Id="rId5" Type="http://schemas.openxmlformats.org/officeDocument/2006/relationships/audio" Target="../media/audio44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0.png" /><Relationship Id="rId4" Type="http://schemas.openxmlformats.org/officeDocument/2006/relationships/audio" Target="../media/audio55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3.png" /><Relationship Id="rId4" Type="http://schemas.openxmlformats.org/officeDocument/2006/relationships/tags" Target="../tags/tag3.xml" /><Relationship Id="rId5" Type="http://schemas.openxmlformats.org/officeDocument/2006/relationships/image" Target="../media/image21.png" /><Relationship Id="rId6" Type="http://schemas.openxmlformats.org/officeDocument/2006/relationships/tags" Target="../tags/tag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png" /><Relationship Id="rId4" Type="http://schemas.openxmlformats.org/officeDocument/2006/relationships/tags" Target="../tags/tag5.xml" /><Relationship Id="rId5" Type="http://schemas.openxmlformats.org/officeDocument/2006/relationships/image" Target="../media/image21.png" /><Relationship Id="rId6" Type="http://schemas.openxmlformats.org/officeDocument/2006/relationships/tags" Target="../tags/tag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6.png" /><Relationship Id="rId4" Type="http://schemas.openxmlformats.org/officeDocument/2006/relationships/image" Target="../media/image2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8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openxmlformats.org/officeDocument/2006/relationships/image" Target="../media/image27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1.png" /><Relationship Id="rId4" Type="http://schemas.openxmlformats.org/officeDocument/2006/relationships/image" Target="../media/image3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1.png" /><Relationship Id="rId4" Type="http://schemas.openxmlformats.org/officeDocument/2006/relationships/image" Target="../media/image3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1.png" /><Relationship Id="rId4" Type="http://schemas.openxmlformats.org/officeDocument/2006/relationships/image" Target="../media/image32.png" /><Relationship Id="rId5" Type="http://schemas.openxmlformats.org/officeDocument/2006/relationships/image" Target="../media/image3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336" y="-17939"/>
            <a:ext cx="3786664" cy="37866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44035" y="2113915"/>
            <a:ext cx="39427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36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endParaRPr lang="zh-CN" altLang="en-US" sz="3600" b="1">
              <a:solidFill>
                <a:srgbClr val="648BA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氓</a:t>
            </a:r>
            <a:r>
              <a:rPr lang="en-US" altLang="zh-CN" sz="3600" b="1">
                <a:solidFill>
                  <a:srgbClr val="648BA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610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25603" name="图片 2" descr="《氓》插图01-求婚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885" y="895985"/>
            <a:ext cx="4963795" cy="3274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2384425" y="4757420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求婚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6626" name="图片 1" descr="《氓》插图01-始乱终弃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1075" y="768350"/>
            <a:ext cx="2466975" cy="3529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 bwMode="auto">
          <a:xfrm>
            <a:off x="9234805" y="4878705"/>
            <a:ext cx="9994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lvl="0" algn="l" eaLnBrk="0" fontAlgn="base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3200" b="1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sym typeface="+mn-ea"/>
              </a:rPr>
              <a:t>婚变</a:t>
            </a:r>
            <a:endParaRPr lang="zh-CN" altLang="en-US" sz="3200" b="1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66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45" y="-635"/>
            <a:ext cx="12454255" cy="6972935"/>
          </a:xfrm>
          <a:prstGeom prst="rect">
            <a:avLst/>
          </a:prstGeom>
        </p:spPr>
      </p:pic>
      <p:sp>
        <p:nvSpPr>
          <p:cNvPr id="135170" name="文本框 135169"/>
          <p:cNvSpPr txBox="1"/>
          <p:nvPr/>
        </p:nvSpPr>
        <p:spPr>
          <a:xfrm>
            <a:off x="1919288" y="1773238"/>
            <a:ext cx="83121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333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氓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蚩蚩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，抱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布贸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丝。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匪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来贸丝，来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即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我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谋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。送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子涉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淇，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至于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顿丘。匪我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愆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期，子无良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媒。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将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子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无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怒，秋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以为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期。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矩形标注 135170"/>
          <p:cNvSpPr/>
          <p:nvPr/>
        </p:nvSpPr>
        <p:spPr>
          <a:xfrm>
            <a:off x="1992313" y="549275"/>
            <a:ext cx="4032250" cy="936625"/>
          </a:xfrm>
          <a:prstGeom prst="wedgeRectCallout">
            <a:avLst>
              <a:gd name="adj1" fmla="val -24880"/>
              <a:gd name="adj2" fmla="val 8220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（ｍ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ｎｇ），民。现代汉语中读作（ｍ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ｇ），流氓。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72" name="矩形标注 135171"/>
          <p:cNvSpPr/>
          <p:nvPr/>
        </p:nvSpPr>
        <p:spPr>
          <a:xfrm>
            <a:off x="4008438" y="549275"/>
            <a:ext cx="3816350" cy="1152525"/>
          </a:xfrm>
          <a:prstGeom prst="wedgeRectCallout">
            <a:avLst>
              <a:gd name="adj1" fmla="val -45880"/>
              <a:gd name="adj2" fmla="val 7369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（ｃｈ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 sz="2400">
                <a:latin typeface="Times New Roman" panose="02020603050405020304" pitchFamily="18" charset="0"/>
              </a:rPr>
              <a:t>ｃｈ</a:t>
            </a:r>
            <a:r>
              <a:rPr lang="en-US" altLang="zh-CN" sz="2400">
                <a:latin typeface="Times New Roman" panose="02020603050405020304" pitchFamily="18" charset="0"/>
              </a:rPr>
              <a:t>ī</a:t>
            </a:r>
            <a:r>
              <a:rPr lang="zh-CN" altLang="en-US" sz="2400">
                <a:latin typeface="Times New Roman" panose="02020603050405020304" pitchFamily="18" charset="0"/>
              </a:rPr>
              <a:t>），通“媸媸”，笑嘻嘻的样子；一说是忠厚的样子。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3" name="矩形标注 135172"/>
          <p:cNvSpPr/>
          <p:nvPr/>
        </p:nvSpPr>
        <p:spPr>
          <a:xfrm>
            <a:off x="5159375" y="1196975"/>
            <a:ext cx="1152525" cy="393700"/>
          </a:xfrm>
          <a:prstGeom prst="wedgeRectCallout">
            <a:avLst>
              <a:gd name="adj1" fmla="val -23690"/>
              <a:gd name="adj2" fmla="val 137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布币。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4" name="矩形标注 135173"/>
          <p:cNvSpPr/>
          <p:nvPr/>
        </p:nvSpPr>
        <p:spPr>
          <a:xfrm>
            <a:off x="6240463" y="765175"/>
            <a:ext cx="1871662" cy="792163"/>
          </a:xfrm>
          <a:prstGeom prst="wedgeRectCallout">
            <a:avLst>
              <a:gd name="adj1" fmla="val -66963"/>
              <a:gd name="adj2" fmla="val 9328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买，交易，交换。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5" name="矩形标注 135174"/>
          <p:cNvSpPr/>
          <p:nvPr/>
        </p:nvSpPr>
        <p:spPr>
          <a:xfrm>
            <a:off x="7175500" y="620713"/>
            <a:ext cx="1944688" cy="827087"/>
          </a:xfrm>
          <a:prstGeom prst="wedgeRectCallout">
            <a:avLst>
              <a:gd name="adj1" fmla="val -50736"/>
              <a:gd name="adj2" fmla="val 1014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通“非”，不是。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6" name="矩形标注 135175"/>
          <p:cNvSpPr/>
          <p:nvPr/>
        </p:nvSpPr>
        <p:spPr>
          <a:xfrm>
            <a:off x="8472488" y="981075"/>
            <a:ext cx="1922462" cy="719138"/>
          </a:xfrm>
          <a:prstGeom prst="wedgeRectCallout">
            <a:avLst>
              <a:gd name="adj1" fmla="val 5407"/>
              <a:gd name="adj2" fmla="val 7384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就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7" name="矩形标注 135176"/>
          <p:cNvSpPr/>
          <p:nvPr/>
        </p:nvSpPr>
        <p:spPr>
          <a:xfrm>
            <a:off x="1919288" y="3573463"/>
            <a:ext cx="2447925" cy="576262"/>
          </a:xfrm>
          <a:prstGeom prst="wedgeRectCallout">
            <a:avLst>
              <a:gd name="adj1" fmla="val -38264"/>
              <a:gd name="adj2" fmla="val -19986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指商量婚事。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8" name="矩形标注 135177"/>
          <p:cNvSpPr/>
          <p:nvPr/>
        </p:nvSpPr>
        <p:spPr>
          <a:xfrm>
            <a:off x="3216275" y="3500438"/>
            <a:ext cx="2159000" cy="865187"/>
          </a:xfrm>
          <a:prstGeom prst="wedgeRectCallout">
            <a:avLst>
              <a:gd name="adj1" fmla="val -39412"/>
              <a:gd name="adj2" fmla="val -13899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你，先秦时表尊称。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79" name="矩形标注 135178"/>
          <p:cNvSpPr/>
          <p:nvPr/>
        </p:nvSpPr>
        <p:spPr>
          <a:xfrm>
            <a:off x="4295775" y="3429000"/>
            <a:ext cx="1295400" cy="609600"/>
          </a:xfrm>
          <a:prstGeom prst="wedgeRectCallout">
            <a:avLst>
              <a:gd name="adj1" fmla="val -78065"/>
              <a:gd name="adj2" fmla="val -17187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渡过。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80" name="矩形标注 135179"/>
          <p:cNvSpPr/>
          <p:nvPr/>
        </p:nvSpPr>
        <p:spPr>
          <a:xfrm>
            <a:off x="7896225" y="3141663"/>
            <a:ext cx="2520950" cy="1150937"/>
          </a:xfrm>
          <a:prstGeom prst="wedgeRectCallout">
            <a:avLst>
              <a:gd name="adj1" fmla="val -47796"/>
              <a:gd name="adj2" fmla="val -8338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（ｑｉ</a:t>
            </a:r>
            <a:r>
              <a:rPr lang="en-US" altLang="zh-CN" sz="2400">
                <a:latin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anose="02020603050405020304" pitchFamily="18" charset="0"/>
              </a:rPr>
              <a:t>ｎ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），本指过失、过错，这里指延误。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81" name="矩形标注 135180"/>
          <p:cNvSpPr/>
          <p:nvPr/>
        </p:nvSpPr>
        <p:spPr>
          <a:xfrm>
            <a:off x="2566988" y="3860800"/>
            <a:ext cx="2520950" cy="863600"/>
          </a:xfrm>
          <a:prstGeom prst="wedgeRectCallout">
            <a:avLst>
              <a:gd name="adj1" fmla="val -30542"/>
              <a:gd name="adj2" fmla="val -1240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（ｑｉ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ān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ｇ），请，愿。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182" name="矩形标注 135181"/>
          <p:cNvSpPr/>
          <p:nvPr/>
        </p:nvSpPr>
        <p:spPr>
          <a:xfrm>
            <a:off x="4583113" y="3429000"/>
            <a:ext cx="2449512" cy="609600"/>
          </a:xfrm>
          <a:prstGeom prst="wedgeRectCallout">
            <a:avLst>
              <a:gd name="adj1" fmla="val -74824"/>
              <a:gd name="adj2" fmla="val -989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通“毋”，不要。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5183" name="上箭头 135182"/>
          <p:cNvSpPr/>
          <p:nvPr/>
        </p:nvSpPr>
        <p:spPr>
          <a:xfrm>
            <a:off x="3359150" y="1557338"/>
            <a:ext cx="288925" cy="28733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4" name="文本框 135183"/>
          <p:cNvSpPr txBox="1"/>
          <p:nvPr/>
        </p:nvSpPr>
        <p:spPr>
          <a:xfrm>
            <a:off x="1524000" y="692150"/>
            <a:ext cx="4249738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主谓之间的结构助词，取消句子的独立性。不译。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5" name="右箭头 135184"/>
          <p:cNvSpPr/>
          <p:nvPr/>
        </p:nvSpPr>
        <p:spPr>
          <a:xfrm rot="-2242000">
            <a:off x="5448300" y="1844675"/>
            <a:ext cx="1368425" cy="215900"/>
          </a:xfrm>
          <a:prstGeom prst="rightArrow">
            <a:avLst>
              <a:gd name="adj1" fmla="val 50000"/>
              <a:gd name="adj2" fmla="val 158455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6" name="文本框 135185"/>
          <p:cNvSpPr txBox="1"/>
          <p:nvPr/>
        </p:nvSpPr>
        <p:spPr>
          <a:xfrm>
            <a:off x="5735638" y="476250"/>
            <a:ext cx="4451350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古义：直到；今义：递进关系连词。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7" name="下箭头 135186"/>
          <p:cNvSpPr/>
          <p:nvPr/>
        </p:nvSpPr>
        <p:spPr>
          <a:xfrm>
            <a:off x="5375275" y="3284538"/>
            <a:ext cx="504825" cy="2889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5188" name="文本框 135187"/>
          <p:cNvSpPr txBox="1"/>
          <p:nvPr/>
        </p:nvSpPr>
        <p:spPr>
          <a:xfrm>
            <a:off x="2782888" y="3573463"/>
            <a:ext cx="69392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古义：把</a:t>
            </a:r>
            <a:r>
              <a:rPr lang="en-US" altLang="zh-CN" sz="2800">
                <a:solidFill>
                  <a:srgbClr val="00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作为（看作）；今义：认为。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89" name="文本框 135188"/>
          <p:cNvSpPr txBox="1"/>
          <p:nvPr/>
        </p:nvSpPr>
        <p:spPr>
          <a:xfrm>
            <a:off x="2063750" y="4508500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译文：有个青年笑嘻嘻地抱着布币来买丝，其实他不是来买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丝，而是来找我商量婚事。我送你渡过淇水，直到顿丘。不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我拖延婚期，而是你没有好的媒人。请你不要发怒，就把秋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定为婚期吧！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35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5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1"/>
      <p:bldP spid="135172" grpId="2"/>
      <p:bldP spid="135173" grpId="3"/>
      <p:bldP spid="135174" grpId="4"/>
      <p:bldP spid="135175" grpId="5"/>
      <p:bldP spid="135176" grpId="6"/>
      <p:bldP spid="135177" grpId="7"/>
      <p:bldP spid="135178" grpId="8"/>
      <p:bldP spid="135179" grpId="9"/>
      <p:bldP spid="135180" grpId="10"/>
      <p:bldP spid="135181" grpId="11"/>
      <p:bldP spid="135182" grpId="12"/>
      <p:bldP spid="135184" grpId="13"/>
      <p:bldP spid="135186" grpId="14"/>
      <p:bldP spid="135188" grpId="15"/>
      <p:bldP spid="135189" grpId="1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0"/>
            <a:ext cx="12219940" cy="6858000"/>
          </a:xfrm>
          <a:prstGeom prst="rect">
            <a:avLst/>
          </a:prstGeom>
        </p:spPr>
      </p:pic>
      <p:sp>
        <p:nvSpPr>
          <p:cNvPr id="136194" name="文本框 136193"/>
          <p:cNvSpPr txBox="1"/>
          <p:nvPr/>
        </p:nvSpPr>
        <p:spPr>
          <a:xfrm>
            <a:off x="2495550" y="184467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anose="02020603050405020304" pitchFamily="18" charset="0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1919288" y="1844675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乘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彼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垝垣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望复关。不见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复关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，泣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涕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涟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涟。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既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见复关，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载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笑载言。尔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卜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尔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筮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体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无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咎</a:t>
            </a:r>
            <a:endParaRPr lang="zh-CN" altLang="en-US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言。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尔车来，以我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贿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迁。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196" name="矩形标注 136195"/>
          <p:cNvSpPr/>
          <p:nvPr/>
        </p:nvSpPr>
        <p:spPr>
          <a:xfrm>
            <a:off x="1992313" y="1052513"/>
            <a:ext cx="3240087" cy="465137"/>
          </a:xfrm>
          <a:prstGeom prst="wedgeRectCallout">
            <a:avLst>
              <a:gd name="adj1" fmla="val -18935"/>
              <a:gd name="adj2" fmla="val 15000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ｎｇ）登上。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197" name="矩形标注 136196"/>
          <p:cNvSpPr/>
          <p:nvPr/>
        </p:nvSpPr>
        <p:spPr>
          <a:xfrm>
            <a:off x="3648075" y="765175"/>
            <a:ext cx="2952750" cy="752475"/>
          </a:xfrm>
          <a:prstGeom prst="wedgeRectCallout">
            <a:avLst>
              <a:gd name="adj1" fmla="val -34514"/>
              <a:gd name="adj2" fmla="val 9641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倒坍的墙壁。垝：倒坍。垣：矮墙。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198" name="矩形标注 136197"/>
          <p:cNvSpPr/>
          <p:nvPr/>
        </p:nvSpPr>
        <p:spPr>
          <a:xfrm>
            <a:off x="8328025" y="908050"/>
            <a:ext cx="1152525" cy="466725"/>
          </a:xfrm>
          <a:prstGeom prst="wedgeRectCallout">
            <a:avLst>
              <a:gd name="adj1" fmla="val 53856"/>
              <a:gd name="adj2" fmla="val 16190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眼泪。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199" name="矩形标注 136198"/>
          <p:cNvSpPr/>
          <p:nvPr/>
        </p:nvSpPr>
        <p:spPr>
          <a:xfrm>
            <a:off x="4583113" y="1557338"/>
            <a:ext cx="3168650" cy="465137"/>
          </a:xfrm>
          <a:prstGeom prst="wedgeRectCallout">
            <a:avLst>
              <a:gd name="adj1" fmla="val -32764"/>
              <a:gd name="adj2" fmla="val 14351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（ｚ</a:t>
            </a:r>
            <a:r>
              <a:rPr lang="en-US" altLang="zh-CN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ｉ）又，且。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200" name="矩形标注 136199"/>
          <p:cNvSpPr/>
          <p:nvPr/>
        </p:nvSpPr>
        <p:spPr>
          <a:xfrm>
            <a:off x="4727575" y="1557338"/>
            <a:ext cx="2447925" cy="503237"/>
          </a:xfrm>
          <a:prstGeom prst="wedgeRectCallout">
            <a:avLst>
              <a:gd name="adj1" fmla="val 61023"/>
              <a:gd name="adj2" fmla="val 13012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用龟甲占卜。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201" name="矩形标注 136200"/>
          <p:cNvSpPr/>
          <p:nvPr/>
        </p:nvSpPr>
        <p:spPr>
          <a:xfrm>
            <a:off x="5232400" y="1628775"/>
            <a:ext cx="5184775" cy="504825"/>
          </a:xfrm>
          <a:prstGeom prst="wedgeRectCallout">
            <a:avLst>
              <a:gd name="adj1" fmla="val 10074"/>
              <a:gd name="adj2" fmla="val 11603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（ｓｈ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），用蓍（ｓｈ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ī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）草占卦。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6202" name="矩形标注 136201"/>
          <p:cNvSpPr/>
          <p:nvPr/>
        </p:nvSpPr>
        <p:spPr>
          <a:xfrm>
            <a:off x="5303838" y="1484313"/>
            <a:ext cx="3744912" cy="538162"/>
          </a:xfrm>
          <a:prstGeom prst="wedgeRectCallout">
            <a:avLst>
              <a:gd name="adj1" fmla="val 50426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指卦象，即占卦的结果。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203" name="矩形标注 136202"/>
          <p:cNvSpPr/>
          <p:nvPr/>
        </p:nvSpPr>
        <p:spPr>
          <a:xfrm>
            <a:off x="8472488" y="1484313"/>
            <a:ext cx="1511300" cy="538162"/>
          </a:xfrm>
          <a:prstGeom prst="wedgeRectCallout">
            <a:avLst>
              <a:gd name="adj1" fmla="val 46745"/>
              <a:gd name="adj2" fmla="val 13377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不吉利。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204" name="矩形标注 136203"/>
          <p:cNvSpPr/>
          <p:nvPr/>
        </p:nvSpPr>
        <p:spPr>
          <a:xfrm>
            <a:off x="6240463" y="3429000"/>
            <a:ext cx="2376487" cy="609600"/>
          </a:xfrm>
          <a:prstGeom prst="wedgeRectCallout">
            <a:avLst>
              <a:gd name="adj1" fmla="val -65898"/>
              <a:gd name="adj2" fmla="val -8645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财物，指嫁妆。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6205" name="上箭头 136204"/>
          <p:cNvSpPr/>
          <p:nvPr/>
        </p:nvSpPr>
        <p:spPr>
          <a:xfrm>
            <a:off x="3287713" y="1628775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6" name="上箭头 136205"/>
          <p:cNvSpPr/>
          <p:nvPr/>
        </p:nvSpPr>
        <p:spPr>
          <a:xfrm>
            <a:off x="4943475" y="1628775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7" name="上箭头 136206"/>
          <p:cNvSpPr/>
          <p:nvPr/>
        </p:nvSpPr>
        <p:spPr>
          <a:xfrm>
            <a:off x="7824788" y="1628775"/>
            <a:ext cx="5048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8" name="下箭头 136207"/>
          <p:cNvSpPr/>
          <p:nvPr/>
        </p:nvSpPr>
        <p:spPr>
          <a:xfrm>
            <a:off x="2927350" y="3357563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9" name="下箭头 136208"/>
          <p:cNvSpPr/>
          <p:nvPr/>
        </p:nvSpPr>
        <p:spPr>
          <a:xfrm rot="-3189632">
            <a:off x="3575050" y="2493963"/>
            <a:ext cx="217488" cy="1366837"/>
          </a:xfrm>
          <a:prstGeom prst="downArrow">
            <a:avLst>
              <a:gd name="adj1" fmla="val 50000"/>
              <a:gd name="adj2" fmla="val 15711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0" name="文本框 136209"/>
          <p:cNvSpPr txBox="1"/>
          <p:nvPr/>
        </p:nvSpPr>
        <p:spPr>
          <a:xfrm>
            <a:off x="2403475" y="666750"/>
            <a:ext cx="309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4800">
              <a:latin typeface="Times New Roman" panose="02020603050405020304" pitchFamily="18" charset="0"/>
            </a:endParaRPr>
          </a:p>
        </p:txBody>
      </p:sp>
      <p:sp>
        <p:nvSpPr>
          <p:cNvPr id="136211" name="文本框 136210"/>
          <p:cNvSpPr txBox="1"/>
          <p:nvPr/>
        </p:nvSpPr>
        <p:spPr>
          <a:xfrm>
            <a:off x="1524000" y="1052513"/>
            <a:ext cx="26720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指示代词，那。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2" name="文本框 136211"/>
          <p:cNvSpPr txBox="1"/>
          <p:nvPr/>
        </p:nvSpPr>
        <p:spPr>
          <a:xfrm>
            <a:off x="4151313" y="1052513"/>
            <a:ext cx="3529012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目的关系连词，来。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3" name="文本框 136212"/>
          <p:cNvSpPr txBox="1"/>
          <p:nvPr/>
        </p:nvSpPr>
        <p:spPr>
          <a:xfrm>
            <a:off x="7680325" y="765175"/>
            <a:ext cx="2808288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借代手法，以人物的居住地代人物。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4" name="文本框 136213"/>
          <p:cNvSpPr txBox="1"/>
          <p:nvPr/>
        </p:nvSpPr>
        <p:spPr>
          <a:xfrm>
            <a:off x="1847850" y="3500438"/>
            <a:ext cx="1960880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介词，用。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5" name="文本框 136214"/>
          <p:cNvSpPr txBox="1"/>
          <p:nvPr/>
        </p:nvSpPr>
        <p:spPr>
          <a:xfrm>
            <a:off x="4224338" y="3500438"/>
            <a:ext cx="1260475" cy="5219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  <a:latin typeface="Times New Roman" panose="02020603050405020304" pitchFamily="18" charset="0"/>
              </a:rPr>
              <a:t>已经。</a:t>
            </a:r>
            <a:endParaRPr lang="zh-CN" altLang="en-US" sz="28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216" name="文本框 136215"/>
          <p:cNvSpPr txBox="1"/>
          <p:nvPr/>
        </p:nvSpPr>
        <p:spPr>
          <a:xfrm>
            <a:off x="2351088" y="4365625"/>
            <a:ext cx="7802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译文：我登上那倒塌的墙壁，来远望青年所住的复关。看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不见青年的到来，惹得我眼泪涟涟。见到了青年的到来，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喜得我有说有笑，你用龟甲和著草占卜，结果很吉利。你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用车子来接我，我把我的嫁妆搬到你家。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5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136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3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3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1"/>
      <p:bldP spid="136197" grpId="2"/>
      <p:bldP spid="136198" grpId="3"/>
      <p:bldP spid="136199" grpId="4"/>
      <p:bldP spid="136200" grpId="5"/>
      <p:bldP spid="136201" grpId="6"/>
      <p:bldP spid="136202" grpId="7"/>
      <p:bldP spid="136203" grpId="8"/>
      <p:bldP spid="136204" grpId="9"/>
      <p:bldP spid="136211" grpId="10"/>
      <p:bldP spid="136212" grpId="11"/>
      <p:bldP spid="136213" grpId="12"/>
      <p:bldP spid="136214" grpId="13"/>
      <p:bldP spid="136215" grpId="14"/>
      <p:bldP spid="136216" grpId="1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6510"/>
            <a:ext cx="12284075" cy="6877685"/>
          </a:xfrm>
          <a:prstGeom prst="rect">
            <a:avLst/>
          </a:prstGeom>
        </p:spPr>
      </p:pic>
      <p:sp>
        <p:nvSpPr>
          <p:cNvPr id="137218" name="文本框 137217"/>
          <p:cNvSpPr txBox="1"/>
          <p:nvPr/>
        </p:nvSpPr>
        <p:spPr>
          <a:xfrm>
            <a:off x="2640013" y="170021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anose="02020603050405020304" pitchFamily="18" charset="0"/>
            </a:endParaRPr>
          </a:p>
        </p:txBody>
      </p:sp>
      <p:sp>
        <p:nvSpPr>
          <p:cNvPr id="137219" name="文本框 137218"/>
          <p:cNvSpPr txBox="1"/>
          <p:nvPr/>
        </p:nvSpPr>
        <p:spPr>
          <a:xfrm>
            <a:off x="1992313" y="1916113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未落，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叶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沃若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于嗟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鸠兮，无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食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葚；于嗟女兮，无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与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士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耽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。士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耽兮，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犹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可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说</a:t>
            </a:r>
            <a:endParaRPr lang="zh-CN" altLang="en-US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也；女之耽兮，不可说也。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0" name="矩形标注 137219"/>
          <p:cNvSpPr/>
          <p:nvPr/>
        </p:nvSpPr>
        <p:spPr>
          <a:xfrm>
            <a:off x="1703388" y="692150"/>
            <a:ext cx="4897437" cy="865188"/>
          </a:xfrm>
          <a:prstGeom prst="wedgeRectCallout">
            <a:avLst>
              <a:gd name="adj1" fmla="val 39625"/>
              <a:gd name="adj2" fmla="val 10302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润泽的样子，比喻女子年轻貌美。若，形容词词尾，相当于“然”。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7221" name="矩形标注 137220"/>
          <p:cNvSpPr/>
          <p:nvPr/>
        </p:nvSpPr>
        <p:spPr>
          <a:xfrm>
            <a:off x="7175500" y="765175"/>
            <a:ext cx="2663825" cy="825500"/>
          </a:xfrm>
          <a:prstGeom prst="wedgeRectCallout">
            <a:avLst>
              <a:gd name="adj1" fmla="val -37009"/>
              <a:gd name="adj2" fmla="val 9961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xūjiē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），感叹词。于，通“吁”。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22" name="矩形标注 137221"/>
          <p:cNvSpPr/>
          <p:nvPr/>
        </p:nvSpPr>
        <p:spPr>
          <a:xfrm>
            <a:off x="2424113" y="3284538"/>
            <a:ext cx="3938587" cy="504825"/>
          </a:xfrm>
          <a:prstGeom prst="wedgeRectCallout">
            <a:avLst>
              <a:gd name="adj1" fmla="val 48870"/>
              <a:gd name="adj2" fmla="val -1352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ｎ），迷恋，沉溺。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23" name="矩形标注 137222"/>
          <p:cNvSpPr/>
          <p:nvPr/>
        </p:nvSpPr>
        <p:spPr>
          <a:xfrm>
            <a:off x="7248525" y="3284538"/>
            <a:ext cx="2425700" cy="431800"/>
          </a:xfrm>
          <a:prstGeom prst="wedgeRectCallout">
            <a:avLst>
              <a:gd name="adj1" fmla="val 61389"/>
              <a:gd name="adj2" fmla="val -15294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通“脱”，解脱。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7224" name="上箭头 137223"/>
          <p:cNvSpPr/>
          <p:nvPr/>
        </p:nvSpPr>
        <p:spPr>
          <a:xfrm>
            <a:off x="335915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5" name="上箭头 137224"/>
          <p:cNvSpPr/>
          <p:nvPr/>
        </p:nvSpPr>
        <p:spPr>
          <a:xfrm>
            <a:off x="501650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6" name="上箭头 137225"/>
          <p:cNvSpPr/>
          <p:nvPr/>
        </p:nvSpPr>
        <p:spPr>
          <a:xfrm>
            <a:off x="9480550" y="1700213"/>
            <a:ext cx="288925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27" name="文本框 137226"/>
          <p:cNvSpPr txBox="1"/>
          <p:nvPr/>
        </p:nvSpPr>
        <p:spPr>
          <a:xfrm>
            <a:off x="1703388" y="620713"/>
            <a:ext cx="3132137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用法同“氓之蚩蚩”的“之”。是放在主谓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之间的结构助词。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8" name="文本框 137227"/>
          <p:cNvSpPr txBox="1"/>
          <p:nvPr/>
        </p:nvSpPr>
        <p:spPr>
          <a:xfrm>
            <a:off x="4872038" y="857250"/>
            <a:ext cx="17068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0000CC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物主代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词，它的。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29" name="文本框 137228"/>
          <p:cNvSpPr txBox="1"/>
          <p:nvPr/>
        </p:nvSpPr>
        <p:spPr>
          <a:xfrm>
            <a:off x="6600825" y="260350"/>
            <a:ext cx="3862388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CC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动词，吃。它还可表“吃的东西，粮食”意。另外当它读作ｓ</a:t>
            </a:r>
            <a:r>
              <a:rPr lang="en-US" altLang="zh-CN" sz="240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时，意为“供养，给</a:t>
            </a:r>
            <a:r>
              <a:rPr lang="en-US" altLang="zh-CN" sz="240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吃”。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230" name="下箭头 137229"/>
          <p:cNvSpPr/>
          <p:nvPr/>
        </p:nvSpPr>
        <p:spPr>
          <a:xfrm rot="2957349">
            <a:off x="4837113" y="2598738"/>
            <a:ext cx="160337" cy="1204912"/>
          </a:xfrm>
          <a:prstGeom prst="downArrow">
            <a:avLst>
              <a:gd name="adj1" fmla="val 50000"/>
              <a:gd name="adj2" fmla="val 18787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1" name="文本框 137230"/>
          <p:cNvSpPr txBox="1"/>
          <p:nvPr/>
        </p:nvSpPr>
        <p:spPr>
          <a:xfrm>
            <a:off x="2495550" y="3429000"/>
            <a:ext cx="2936875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连词，和，跟，同。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2" name="下箭头 137231"/>
          <p:cNvSpPr/>
          <p:nvPr/>
        </p:nvSpPr>
        <p:spPr>
          <a:xfrm>
            <a:off x="7464425" y="2924175"/>
            <a:ext cx="215900" cy="433388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3" name="下箭头 137232"/>
          <p:cNvSpPr/>
          <p:nvPr/>
        </p:nvSpPr>
        <p:spPr>
          <a:xfrm>
            <a:off x="9120188" y="2924175"/>
            <a:ext cx="215900" cy="433388"/>
          </a:xfrm>
          <a:prstGeom prst="downArrow">
            <a:avLst>
              <a:gd name="adj1" fmla="val 50000"/>
              <a:gd name="adj2" fmla="val 5018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4" name="文本框 137233"/>
          <p:cNvSpPr txBox="1"/>
          <p:nvPr/>
        </p:nvSpPr>
        <p:spPr>
          <a:xfrm>
            <a:off x="5735638" y="3429000"/>
            <a:ext cx="3230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用法同“桑之未落”。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5" name="文本框 137234"/>
          <p:cNvSpPr txBox="1"/>
          <p:nvPr/>
        </p:nvSpPr>
        <p:spPr>
          <a:xfrm>
            <a:off x="8950325" y="3429000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尚且，还。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236" name="文本框 137235"/>
          <p:cNvSpPr txBox="1"/>
          <p:nvPr/>
        </p:nvSpPr>
        <p:spPr>
          <a:xfrm>
            <a:off x="2351088" y="4508500"/>
            <a:ext cx="74980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译文：桑树没有凋落的时候，它的叶子很润泽。唉呀斑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鸠啊，不要贪吃桑葚；唉呀姑娘啊，不要对男子迷恋。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男子迷恋爱情，还可以解脱；女子迷恋爱情，是不可解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脱的。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0" grpId="1"/>
      <p:bldP spid="137221" grpId="2"/>
      <p:bldP spid="137222" grpId="3"/>
      <p:bldP spid="137223" grpId="4"/>
      <p:bldP spid="137227" grpId="5"/>
      <p:bldP spid="137228" grpId="6"/>
      <p:bldP spid="137229" grpId="7"/>
      <p:bldP spid="137231" grpId="8"/>
      <p:bldP spid="137234" grpId="9"/>
      <p:bldP spid="137235" grpId="10"/>
      <p:bldP spid="137236" grpId="1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2540"/>
            <a:ext cx="12189460" cy="6861175"/>
          </a:xfrm>
          <a:prstGeom prst="rect">
            <a:avLst/>
          </a:prstGeom>
        </p:spPr>
      </p:pic>
      <p:sp>
        <p:nvSpPr>
          <p:cNvPr id="138242" name="文本框 138241"/>
          <p:cNvSpPr txBox="1"/>
          <p:nvPr/>
        </p:nvSpPr>
        <p:spPr>
          <a:xfrm>
            <a:off x="1992313" y="1844675"/>
            <a:ext cx="8310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桑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落矣，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黄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陨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。自我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徂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尔，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岁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食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贫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。淇水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汤汤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渐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车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帏裳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。女也不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爽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，士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贰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其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行。士也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罔极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二三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其德。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3" name="矩形标注 138242"/>
          <p:cNvSpPr/>
          <p:nvPr/>
        </p:nvSpPr>
        <p:spPr>
          <a:xfrm>
            <a:off x="1703388" y="836613"/>
            <a:ext cx="5472112" cy="863600"/>
          </a:xfrm>
          <a:prstGeom prst="wedgeRectCallout">
            <a:avLst>
              <a:gd name="adj1" fmla="val 34713"/>
              <a:gd name="adj2" fmla="val 8657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400">
                <a:latin typeface="Times New Roman" panose="02020603050405020304" pitchFamily="18" charset="0"/>
              </a:rPr>
              <a:t>        (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err="1">
                <a:latin typeface="Times New Roman" panose="02020603050405020304" pitchFamily="18" charset="0"/>
              </a:rPr>
              <a:t>ǔn),</a:t>
            </a:r>
            <a:r>
              <a:rPr lang="zh-CN" altLang="en-US" sz="2400">
                <a:latin typeface="Times New Roman" panose="02020603050405020304" pitchFamily="18" charset="0"/>
              </a:rPr>
              <a:t>坠落，掉下。这里用黄叶落下比喻女子年老色衰。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44" name="矩形标注 138243"/>
          <p:cNvSpPr/>
          <p:nvPr/>
        </p:nvSpPr>
        <p:spPr>
          <a:xfrm>
            <a:off x="7967663" y="908050"/>
            <a:ext cx="1512887" cy="609600"/>
          </a:xfrm>
          <a:prstGeom prst="wedgeRectCallout">
            <a:avLst>
              <a:gd name="adj1" fmla="val -46958"/>
              <a:gd name="adj2" fmla="val 12916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到，往。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45" name="矩形标注 138244"/>
          <p:cNvSpPr/>
          <p:nvPr/>
        </p:nvSpPr>
        <p:spPr>
          <a:xfrm>
            <a:off x="4079875" y="620713"/>
            <a:ext cx="3529013" cy="936625"/>
          </a:xfrm>
          <a:prstGeom prst="wedgeRectCallout">
            <a:avLst>
              <a:gd name="adj1" fmla="val -49102"/>
              <a:gd name="adj2" fmla="val 151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（ｓｈ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ｎｇｓｈ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ｎｇ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水势很大的样子。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8246" name="矩形标注 138245"/>
          <p:cNvSpPr/>
          <p:nvPr/>
        </p:nvSpPr>
        <p:spPr>
          <a:xfrm>
            <a:off x="4872038" y="3573463"/>
            <a:ext cx="2663825" cy="431800"/>
          </a:xfrm>
          <a:prstGeom prst="wedgeRectCallout">
            <a:avLst>
              <a:gd name="adj1" fmla="val -39690"/>
              <a:gd name="adj2" fmla="val -227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jiān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），浸湿。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8247" name="矩形标注 138246"/>
          <p:cNvSpPr/>
          <p:nvPr/>
        </p:nvSpPr>
        <p:spPr>
          <a:xfrm>
            <a:off x="4943475" y="3573463"/>
            <a:ext cx="2663825" cy="609600"/>
          </a:xfrm>
          <a:prstGeom prst="wedgeRectCallout">
            <a:avLst>
              <a:gd name="adj1" fmla="val -8167"/>
              <a:gd name="adj2" fmla="val -156509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围着车子的布幔。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48" name="矩形标注 138247"/>
          <p:cNvSpPr/>
          <p:nvPr/>
        </p:nvSpPr>
        <p:spPr>
          <a:xfrm>
            <a:off x="7391400" y="3429000"/>
            <a:ext cx="2808288" cy="865188"/>
          </a:xfrm>
          <a:prstGeom prst="wedgeRectCallout">
            <a:avLst>
              <a:gd name="adj1" fmla="val -15009"/>
              <a:gd name="adj2" fmla="val -127431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差错，这里指爱情不专一。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49" name="矩形标注 138248"/>
          <p:cNvSpPr/>
          <p:nvPr/>
        </p:nvSpPr>
        <p:spPr>
          <a:xfrm>
            <a:off x="1774825" y="3500438"/>
            <a:ext cx="1800225" cy="609600"/>
          </a:xfrm>
          <a:prstGeom prst="wedgeRectCallout">
            <a:avLst>
              <a:gd name="adj1" fmla="val 69491"/>
              <a:gd name="adj2" fmla="val -9453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无，没有。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50" name="矩形标注 138249"/>
          <p:cNvSpPr/>
          <p:nvPr/>
        </p:nvSpPr>
        <p:spPr>
          <a:xfrm>
            <a:off x="3648075" y="3573463"/>
            <a:ext cx="1274763" cy="609600"/>
          </a:xfrm>
          <a:prstGeom prst="wedgeRectCallout">
            <a:avLst>
              <a:gd name="adj1" fmla="val 185"/>
              <a:gd name="adj2" fmla="val -10078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准则。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8251" name="上箭头 138250"/>
          <p:cNvSpPr/>
          <p:nvPr/>
        </p:nvSpPr>
        <p:spPr>
          <a:xfrm rot="10632166">
            <a:off x="9551988" y="2781300"/>
            <a:ext cx="215900" cy="719138"/>
          </a:xfrm>
          <a:prstGeom prst="upArrow">
            <a:avLst>
              <a:gd name="adj1" fmla="val 50000"/>
              <a:gd name="adj2" fmla="val 83272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2" name="上箭头 138251"/>
          <p:cNvSpPr/>
          <p:nvPr/>
        </p:nvSpPr>
        <p:spPr>
          <a:xfrm rot="10800000">
            <a:off x="5087938" y="3284538"/>
            <a:ext cx="431800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3" name="上箭头 138252"/>
          <p:cNvSpPr/>
          <p:nvPr/>
        </p:nvSpPr>
        <p:spPr>
          <a:xfrm rot="-3621209">
            <a:off x="8412163" y="1087438"/>
            <a:ext cx="139700" cy="1293812"/>
          </a:xfrm>
          <a:prstGeom prst="upArrow">
            <a:avLst>
              <a:gd name="adj1" fmla="val 50000"/>
              <a:gd name="adj2" fmla="val 23153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4" name="上箭头 138253"/>
          <p:cNvSpPr/>
          <p:nvPr/>
        </p:nvSpPr>
        <p:spPr>
          <a:xfrm>
            <a:off x="5808663" y="1196975"/>
            <a:ext cx="215900" cy="760413"/>
          </a:xfrm>
          <a:prstGeom prst="upArrow">
            <a:avLst>
              <a:gd name="adj1" fmla="val 50000"/>
              <a:gd name="adj2" fmla="val 88051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5" name="上箭头 138254"/>
          <p:cNvSpPr/>
          <p:nvPr/>
        </p:nvSpPr>
        <p:spPr>
          <a:xfrm>
            <a:off x="9840913" y="1700213"/>
            <a:ext cx="287337" cy="288925"/>
          </a:xfrm>
          <a:prstGeom prst="upArrow">
            <a:avLst>
              <a:gd name="adj1" fmla="val 50000"/>
              <a:gd name="adj2" fmla="val 25138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6" name="上箭头 138255"/>
          <p:cNvSpPr/>
          <p:nvPr/>
        </p:nvSpPr>
        <p:spPr>
          <a:xfrm rot="-3319194">
            <a:off x="3071813" y="1484313"/>
            <a:ext cx="184150" cy="615950"/>
          </a:xfrm>
          <a:prstGeom prst="upArrow">
            <a:avLst>
              <a:gd name="adj1" fmla="val 50000"/>
              <a:gd name="adj2" fmla="val 8362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57" name="文本框 138256"/>
          <p:cNvSpPr txBox="1"/>
          <p:nvPr/>
        </p:nvSpPr>
        <p:spPr>
          <a:xfrm>
            <a:off x="1703388" y="692150"/>
            <a:ext cx="1258887" cy="119888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主谓间的结构助词。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8" name="文本框 138257"/>
          <p:cNvSpPr txBox="1"/>
          <p:nvPr/>
        </p:nvSpPr>
        <p:spPr>
          <a:xfrm>
            <a:off x="3216275" y="1268413"/>
            <a:ext cx="1728788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代词，它。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9" name="文本框 138258"/>
          <p:cNvSpPr txBox="1"/>
          <p:nvPr/>
        </p:nvSpPr>
        <p:spPr>
          <a:xfrm>
            <a:off x="3071813" y="765175"/>
            <a:ext cx="2926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连词，表承接关系。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0" name="文本框 138259"/>
          <p:cNvSpPr txBox="1"/>
          <p:nvPr/>
        </p:nvSpPr>
        <p:spPr>
          <a:xfrm>
            <a:off x="6024563" y="549275"/>
            <a:ext cx="2016125" cy="132207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CC"/>
                </a:solidFill>
                <a:latin typeface="Times New Roman" panose="02020603050405020304" pitchFamily="18" charset="0"/>
              </a:rPr>
              <a:t>古汉语里的“三”和“九”往往不是具体数字，而是泛指多次。</a:t>
            </a:r>
            <a:endParaRPr lang="zh-CN" altLang="en-US" sz="20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1" name="任意多边形 138260"/>
          <p:cNvSpPr/>
          <p:nvPr/>
        </p:nvSpPr>
        <p:spPr>
          <a:xfrm rot="16034242">
            <a:off x="4697413" y="1516063"/>
            <a:ext cx="646112" cy="296862"/>
          </a:xfrm>
          <a:custGeom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2" name="文本框 138261"/>
          <p:cNvSpPr txBox="1"/>
          <p:nvPr/>
        </p:nvSpPr>
        <p:spPr>
          <a:xfrm>
            <a:off x="8308975" y="4048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138263" name="文本框 138262"/>
          <p:cNvSpPr txBox="1"/>
          <p:nvPr/>
        </p:nvSpPr>
        <p:spPr>
          <a:xfrm>
            <a:off x="8256588" y="908050"/>
            <a:ext cx="2233612" cy="70675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CC"/>
                </a:solidFill>
                <a:latin typeface="Times New Roman" panose="02020603050405020304" pitchFamily="18" charset="0"/>
              </a:rPr>
              <a:t>本义为“吃”，此处引申为“过着”。</a:t>
            </a:r>
            <a:endParaRPr lang="zh-CN" altLang="en-US" sz="20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4" name="左弧形箭头 138263"/>
          <p:cNvSpPr/>
          <p:nvPr/>
        </p:nvSpPr>
        <p:spPr>
          <a:xfrm>
            <a:off x="1524000" y="2565400"/>
            <a:ext cx="539750" cy="1584325"/>
          </a:xfrm>
          <a:prstGeom prst="curvedRightArrow">
            <a:avLst>
              <a:gd name="adj1" fmla="val 58705"/>
              <a:gd name="adj2" fmla="val 117411"/>
              <a:gd name="adj3" fmla="val 3333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8265" name="文本框 138264"/>
          <p:cNvSpPr txBox="1"/>
          <p:nvPr/>
        </p:nvSpPr>
        <p:spPr>
          <a:xfrm>
            <a:off x="1992313" y="3429000"/>
            <a:ext cx="29260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形容词活用作名词。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贫苦的生活。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6" name="文本框 138265"/>
          <p:cNvSpPr txBox="1"/>
          <p:nvPr/>
        </p:nvSpPr>
        <p:spPr>
          <a:xfrm>
            <a:off x="5016500" y="3573463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三心二意。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7" name="文本框 138266"/>
          <p:cNvSpPr txBox="1"/>
          <p:nvPr/>
        </p:nvSpPr>
        <p:spPr>
          <a:xfrm>
            <a:off x="7391400" y="3573463"/>
            <a:ext cx="2926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不专一，指变了心。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68" name="文本框 138267"/>
          <p:cNvSpPr txBox="1"/>
          <p:nvPr/>
        </p:nvSpPr>
        <p:spPr>
          <a:xfrm>
            <a:off x="2063750" y="4581525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译文：桑树凋落的时候，它的叶子枯黄坠落。自从我嫁到你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家，多年来过着贫苦的生活。淇水的水势很大，浸湿了车上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四周的布幔。我对爱情始终如一，男子却怀有二心。男子的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行为没有准则，在品德上三心二意。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2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3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7" dur="500"/>
                                        <p:tgtEl>
                                          <p:spTgt spid="13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1"/>
      <p:bldP spid="138244" grpId="2"/>
      <p:bldP spid="138245" grpId="3"/>
      <p:bldP spid="138246" grpId="4"/>
      <p:bldP spid="138247" grpId="5"/>
      <p:bldP spid="138248" grpId="6"/>
      <p:bldP spid="138249" grpId="7"/>
      <p:bldP spid="138250" grpId="8"/>
      <p:bldP spid="138257" grpId="9"/>
      <p:bldP spid="138258" grpId="10"/>
      <p:bldP spid="138259" grpId="11"/>
      <p:bldP spid="138260" grpId="12"/>
      <p:bldP spid="138263" grpId="13"/>
      <p:bldP spid="138265" grpId="14"/>
      <p:bldP spid="138266" grpId="15"/>
      <p:bldP spid="138267" grpId="16"/>
      <p:bldP spid="138268" grpId="17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"/>
            <a:ext cx="12207875" cy="6851015"/>
          </a:xfrm>
          <a:prstGeom prst="rect">
            <a:avLst/>
          </a:prstGeom>
        </p:spPr>
      </p:pic>
      <p:sp>
        <p:nvSpPr>
          <p:cNvPr id="140290" name="文本框 140289"/>
          <p:cNvSpPr txBox="1"/>
          <p:nvPr/>
        </p:nvSpPr>
        <p:spPr>
          <a:xfrm>
            <a:off x="2619375" y="20272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anose="02020603050405020304" pitchFamily="18" charset="0"/>
            </a:endParaRPr>
          </a:p>
        </p:txBody>
      </p:sp>
      <p:sp>
        <p:nvSpPr>
          <p:cNvPr id="140291" name="文本框 140290"/>
          <p:cNvSpPr txBox="1"/>
          <p:nvPr/>
        </p:nvSpPr>
        <p:spPr>
          <a:xfrm>
            <a:off x="2424113" y="170021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3200">
              <a:latin typeface="Times New Roman" panose="02020603050405020304" pitchFamily="18" charset="0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2063750" y="1871663"/>
            <a:ext cx="7904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三岁为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妇，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靡室劳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夙兴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夜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寐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，靡有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朝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言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既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遂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矣，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至于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暴矣。兄弟不知，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咥</a:t>
            </a:r>
            <a:endParaRPr lang="zh-CN" altLang="en-US" sz="32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笑矣，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静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言思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躬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自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悼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矣。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3" name="矩形标注 140292"/>
          <p:cNvSpPr/>
          <p:nvPr/>
        </p:nvSpPr>
        <p:spPr>
          <a:xfrm>
            <a:off x="2135188" y="1052513"/>
            <a:ext cx="1800225" cy="504825"/>
          </a:xfrm>
          <a:prstGeom prst="wedgeRectCallout">
            <a:avLst>
              <a:gd name="adj1" fmla="val 119046"/>
              <a:gd name="adj2" fmla="val 13144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没有，不。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4" name="矩形标注 140293"/>
          <p:cNvSpPr/>
          <p:nvPr/>
        </p:nvSpPr>
        <p:spPr>
          <a:xfrm>
            <a:off x="4008438" y="1052513"/>
            <a:ext cx="1511300" cy="504825"/>
          </a:xfrm>
          <a:prstGeom prst="wedgeRectCallout">
            <a:avLst>
              <a:gd name="adj1" fmla="val 58824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指家务。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5" name="矩形标注 140294"/>
          <p:cNvSpPr/>
          <p:nvPr/>
        </p:nvSpPr>
        <p:spPr>
          <a:xfrm>
            <a:off x="5519738" y="1052513"/>
            <a:ext cx="1368425" cy="503237"/>
          </a:xfrm>
          <a:prstGeom prst="wedgeRectCallout">
            <a:avLst>
              <a:gd name="adj1" fmla="val -13343"/>
              <a:gd name="adj2" fmla="val 14747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劳作。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6" name="矩形标注 140295"/>
          <p:cNvSpPr/>
          <p:nvPr/>
        </p:nvSpPr>
        <p:spPr>
          <a:xfrm>
            <a:off x="6456363" y="1052513"/>
            <a:ext cx="1943100" cy="504825"/>
          </a:xfrm>
          <a:prstGeom prst="wedgeRectCallout">
            <a:avLst>
              <a:gd name="adj1" fmla="val -10130"/>
              <a:gd name="adj2" fmla="val 140565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（ｓ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ù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>
                <a:latin typeface="Times New Roman" panose="02020603050405020304" pitchFamily="18" charset="0"/>
              </a:rPr>
              <a:t>早。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7" name="矩形标注 140296"/>
          <p:cNvSpPr/>
          <p:nvPr/>
        </p:nvSpPr>
        <p:spPr>
          <a:xfrm>
            <a:off x="9264650" y="1052513"/>
            <a:ext cx="1130300" cy="504825"/>
          </a:xfrm>
          <a:prstGeom prst="wedgeRectCallout">
            <a:avLst>
              <a:gd name="adj1" fmla="val -196630"/>
              <a:gd name="adj2" fmla="val 14371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起来。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8" name="矩形标注 140297"/>
          <p:cNvSpPr/>
          <p:nvPr/>
        </p:nvSpPr>
        <p:spPr>
          <a:xfrm>
            <a:off x="1703388" y="1628775"/>
            <a:ext cx="1368425" cy="431800"/>
          </a:xfrm>
          <a:prstGeom prst="wedgeRectCallout">
            <a:avLst>
              <a:gd name="adj1" fmla="val -3713"/>
              <a:gd name="adj2" fmla="val 1503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一天。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299" name="矩形标注 140298"/>
          <p:cNvSpPr/>
          <p:nvPr/>
        </p:nvSpPr>
        <p:spPr>
          <a:xfrm>
            <a:off x="1524000" y="549275"/>
            <a:ext cx="3744913" cy="1223963"/>
          </a:xfrm>
          <a:prstGeom prst="wedgeRectCallout">
            <a:avLst>
              <a:gd name="adj1" fmla="val -528"/>
              <a:gd name="adj2" fmla="val 114722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语助词。在句中没有实在意义。下面的“静言思之”的“言”用法相同。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300" name="矩形标注 140299"/>
          <p:cNvSpPr/>
          <p:nvPr/>
        </p:nvSpPr>
        <p:spPr>
          <a:xfrm>
            <a:off x="5303838" y="981075"/>
            <a:ext cx="2447925" cy="609600"/>
          </a:xfrm>
          <a:prstGeom prst="wedgeRectCallout">
            <a:avLst>
              <a:gd name="adj1" fmla="val -87745"/>
              <a:gd name="adj2" fmla="val 20286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满足，实现。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301" name="矩形标注 140300"/>
          <p:cNvSpPr/>
          <p:nvPr/>
        </p:nvSpPr>
        <p:spPr>
          <a:xfrm>
            <a:off x="7248525" y="1052513"/>
            <a:ext cx="2592388" cy="609600"/>
          </a:xfrm>
          <a:prstGeom prst="wedgeRectCallout">
            <a:avLst>
              <a:gd name="adj1" fmla="val 43204"/>
              <a:gd name="adj2" fmla="val 19557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xì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）笑的样子。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0302" name="矩形标注 140301"/>
          <p:cNvSpPr/>
          <p:nvPr/>
        </p:nvSpPr>
        <p:spPr>
          <a:xfrm>
            <a:off x="2640013" y="3644900"/>
            <a:ext cx="2087562" cy="609600"/>
          </a:xfrm>
          <a:prstGeom prst="wedgeRectCallout">
            <a:avLst>
              <a:gd name="adj1" fmla="val 14333"/>
              <a:gd name="adj2" fmla="val -10390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静下心来。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303" name="矩形标注 140302"/>
          <p:cNvSpPr/>
          <p:nvPr/>
        </p:nvSpPr>
        <p:spPr>
          <a:xfrm>
            <a:off x="5519738" y="3573463"/>
            <a:ext cx="1346200" cy="609600"/>
          </a:xfrm>
          <a:prstGeom prst="wedgeRectCallout">
            <a:avLst>
              <a:gd name="adj1" fmla="val -13681"/>
              <a:gd name="adj2" fmla="val -9921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自身。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304" name="矩形标注 140303"/>
          <p:cNvSpPr/>
          <p:nvPr/>
        </p:nvSpPr>
        <p:spPr>
          <a:xfrm>
            <a:off x="7319963" y="3500438"/>
            <a:ext cx="1419225" cy="609600"/>
          </a:xfrm>
          <a:prstGeom prst="wedgeRectCallout">
            <a:avLst>
              <a:gd name="adj1" fmla="val -80986"/>
              <a:gd name="adj2" fmla="val -85157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伤心。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0305" name="上箭头 140304"/>
          <p:cNvSpPr/>
          <p:nvPr/>
        </p:nvSpPr>
        <p:spPr>
          <a:xfrm rot="10800000">
            <a:off x="5664200" y="2852738"/>
            <a:ext cx="215900" cy="831850"/>
          </a:xfrm>
          <a:prstGeom prst="upArrow">
            <a:avLst>
              <a:gd name="adj1" fmla="val 50000"/>
              <a:gd name="adj2" fmla="val 96323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6" name="上箭头 140305"/>
          <p:cNvSpPr/>
          <p:nvPr/>
        </p:nvSpPr>
        <p:spPr>
          <a:xfrm rot="3429719">
            <a:off x="4746625" y="1336675"/>
            <a:ext cx="144463" cy="1582738"/>
          </a:xfrm>
          <a:prstGeom prst="upArrow">
            <a:avLst>
              <a:gd name="adj1" fmla="val 50000"/>
              <a:gd name="adj2" fmla="val 2739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7" name="上箭头 140306"/>
          <p:cNvSpPr/>
          <p:nvPr/>
        </p:nvSpPr>
        <p:spPr>
          <a:xfrm>
            <a:off x="8328025" y="1700213"/>
            <a:ext cx="288925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8" name="上箭头 140307"/>
          <p:cNvSpPr/>
          <p:nvPr/>
        </p:nvSpPr>
        <p:spPr>
          <a:xfrm>
            <a:off x="3863975" y="1700213"/>
            <a:ext cx="287338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09" name="上箭头 140308"/>
          <p:cNvSpPr/>
          <p:nvPr/>
        </p:nvSpPr>
        <p:spPr>
          <a:xfrm>
            <a:off x="3143250" y="1700213"/>
            <a:ext cx="431800" cy="25717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0" name="文本框 140309"/>
          <p:cNvSpPr txBox="1"/>
          <p:nvPr/>
        </p:nvSpPr>
        <p:spPr>
          <a:xfrm>
            <a:off x="2495550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多年。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1" name="文本框 140310"/>
          <p:cNvSpPr txBox="1"/>
          <p:nvPr/>
        </p:nvSpPr>
        <p:spPr>
          <a:xfrm>
            <a:off x="3719513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作为。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2" name="文本框 140311"/>
          <p:cNvSpPr txBox="1"/>
          <p:nvPr/>
        </p:nvSpPr>
        <p:spPr>
          <a:xfrm>
            <a:off x="7464425" y="1196975"/>
            <a:ext cx="223139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（ｍ</a:t>
            </a:r>
            <a:r>
              <a:rPr lang="en-US" altLang="zh-CN" sz="240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èi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），睡。</a:t>
            </a:r>
            <a:endParaRPr lang="en-US" altLang="en-US" sz="240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0313" name="文本框 140312"/>
          <p:cNvSpPr txBox="1"/>
          <p:nvPr/>
        </p:nvSpPr>
        <p:spPr>
          <a:xfrm>
            <a:off x="5232400" y="1196975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已经。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4" name="上箭头 140313"/>
          <p:cNvSpPr/>
          <p:nvPr/>
        </p:nvSpPr>
        <p:spPr>
          <a:xfrm rot="12961642">
            <a:off x="4835525" y="3317875"/>
            <a:ext cx="358775" cy="504825"/>
          </a:xfrm>
          <a:prstGeom prst="upArrow">
            <a:avLst>
              <a:gd name="adj1" fmla="val 50000"/>
              <a:gd name="adj2" fmla="val 35176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5" name="上箭头 140314"/>
          <p:cNvSpPr/>
          <p:nvPr/>
        </p:nvSpPr>
        <p:spPr>
          <a:xfrm rot="10800000">
            <a:off x="2208213" y="3357563"/>
            <a:ext cx="288925" cy="2159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316" name="文本框 140315"/>
          <p:cNvSpPr txBox="1"/>
          <p:nvPr/>
        </p:nvSpPr>
        <p:spPr>
          <a:xfrm>
            <a:off x="1774825" y="3644900"/>
            <a:ext cx="183515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代词，他，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他们。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7" name="文本框 140316"/>
          <p:cNvSpPr txBox="1"/>
          <p:nvPr/>
        </p:nvSpPr>
        <p:spPr>
          <a:xfrm>
            <a:off x="3648075" y="3644900"/>
            <a:ext cx="1402080" cy="82994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代词，代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这件事。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8" name="文本框 140317"/>
          <p:cNvSpPr txBox="1"/>
          <p:nvPr/>
        </p:nvSpPr>
        <p:spPr>
          <a:xfrm>
            <a:off x="5283200" y="3663950"/>
            <a:ext cx="23164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达到</a:t>
            </a:r>
            <a:r>
              <a:rPr lang="en-US" altLang="zh-CN" sz="2400">
                <a:solidFill>
                  <a:srgbClr val="0000CC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地步。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19" name="文本框 140318"/>
          <p:cNvSpPr txBox="1"/>
          <p:nvPr/>
        </p:nvSpPr>
        <p:spPr>
          <a:xfrm>
            <a:off x="2279650" y="4652963"/>
            <a:ext cx="78028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译文：我多年来做媳妇，所有的家庭劳作一身担负无余。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起早睡晚，没有一天不是这样。你的心愿已经实现了，就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对我施以凶暴。兄弟不知我的处境，见我回来都讥笑我。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我静下心来想一想，自身感到很悲伤。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4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4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14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4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14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4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14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14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4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14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4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0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1"/>
      <p:bldP spid="140294" grpId="2"/>
      <p:bldP spid="140295" grpId="3"/>
      <p:bldP spid="140296" grpId="4"/>
      <p:bldP spid="140297" grpId="5"/>
      <p:bldP spid="140298" grpId="6"/>
      <p:bldP spid="140299" grpId="7"/>
      <p:bldP spid="140300" grpId="8"/>
      <p:bldP spid="140301" grpId="9"/>
      <p:bldP spid="140302" grpId="10"/>
      <p:bldP spid="140303" grpId="11"/>
      <p:bldP spid="140304" grpId="12"/>
      <p:bldP spid="140310" grpId="13"/>
      <p:bldP spid="140311" grpId="14"/>
      <p:bldP spid="140312" grpId="15"/>
      <p:bldP spid="140313" grpId="16"/>
      <p:bldP spid="140316" grpId="17"/>
      <p:bldP spid="140317" grpId="18"/>
      <p:bldP spid="140318" grpId="19"/>
      <p:bldP spid="140319" grpId="2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2540"/>
            <a:ext cx="12189460" cy="6861175"/>
          </a:xfrm>
          <a:prstGeom prst="rect">
            <a:avLst/>
          </a:prstGeom>
        </p:spPr>
      </p:pic>
      <p:sp>
        <p:nvSpPr>
          <p:cNvPr id="141314" name="文本框 141313"/>
          <p:cNvSpPr txBox="1"/>
          <p:nvPr/>
        </p:nvSpPr>
        <p:spPr>
          <a:xfrm>
            <a:off x="2135188" y="1773238"/>
            <a:ext cx="7904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及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尔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偕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老，老使我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怨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。淇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则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有岸，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隰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则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有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泮</a:t>
            </a:r>
            <a:r>
              <a:rPr lang="zh-CN" altLang="en-US" sz="3200">
                <a:latin typeface="Times New Roman" panose="02020603050405020304" pitchFamily="18" charset="0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总角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宴</a:t>
            </a:r>
            <a:r>
              <a:rPr lang="zh-CN" altLang="en-US" sz="3200">
                <a:latin typeface="Times New Roman" panose="02020603050405020304" pitchFamily="18" charset="0"/>
              </a:rPr>
              <a:t>，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言笑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晏晏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。信誓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旦旦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，不</a:t>
            </a:r>
            <a:endParaRPr lang="zh-CN" altLang="en-US" sz="3200">
              <a:solidFill>
                <a:srgbClr val="333333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思其反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，反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是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思</a:t>
            </a:r>
            <a:r>
              <a:rPr lang="zh-CN" altLang="en-US" sz="3200">
                <a:solidFill>
                  <a:srgbClr val="333333"/>
                </a:solidFill>
                <a:latin typeface="Times New Roman" panose="02020603050405020304" pitchFamily="18" charset="0"/>
              </a:rPr>
              <a:t>，亦</a:t>
            </a:r>
            <a:r>
              <a:rPr lang="zh-CN" altLang="en-US" sz="3200">
                <a:solidFill>
                  <a:srgbClr val="0000CC"/>
                </a:solidFill>
                <a:latin typeface="Times New Roman" panose="02020603050405020304" pitchFamily="18" charset="0"/>
              </a:rPr>
              <a:t>已焉哉</a:t>
            </a:r>
            <a:r>
              <a:rPr lang="zh-CN" altLang="en-US" sz="3200">
                <a:latin typeface="Times New Roman" panose="02020603050405020304" pitchFamily="18" charset="0"/>
              </a:rPr>
              <a:t>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41315" name="矩形标注 141314"/>
          <p:cNvSpPr/>
          <p:nvPr/>
        </p:nvSpPr>
        <p:spPr>
          <a:xfrm>
            <a:off x="4224338" y="981075"/>
            <a:ext cx="1295400" cy="609600"/>
          </a:xfrm>
          <a:prstGeom prst="wedgeRectCallout">
            <a:avLst>
              <a:gd name="adj1" fmla="val 118995"/>
              <a:gd name="adj2" fmla="val 10052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怨恨。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16" name="矩形标注 141315"/>
          <p:cNvSpPr/>
          <p:nvPr/>
        </p:nvSpPr>
        <p:spPr>
          <a:xfrm>
            <a:off x="6024563" y="765175"/>
            <a:ext cx="4032250" cy="863600"/>
          </a:xfrm>
          <a:prstGeom prst="wedgeRectCallout">
            <a:avLst>
              <a:gd name="adj1" fmla="val 33111"/>
              <a:gd name="adj2" fmla="val 8345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）低湿的地方。一说是水名，即“漯（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）水”。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1317" name="矩形标注 141316"/>
          <p:cNvSpPr/>
          <p:nvPr/>
        </p:nvSpPr>
        <p:spPr>
          <a:xfrm>
            <a:off x="1992313" y="765175"/>
            <a:ext cx="1944687" cy="865188"/>
          </a:xfrm>
          <a:prstGeom prst="wedgeRectCallout">
            <a:avLst>
              <a:gd name="adj1" fmla="val -7713"/>
              <a:gd name="adj2" fmla="val 140273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通“畔”，边，岸。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18" name="矩形标注 141317"/>
          <p:cNvSpPr/>
          <p:nvPr/>
        </p:nvSpPr>
        <p:spPr>
          <a:xfrm>
            <a:off x="1847850" y="260350"/>
            <a:ext cx="3960813" cy="1223963"/>
          </a:xfrm>
          <a:prstGeom prst="wedgeRectCallout">
            <a:avLst>
              <a:gd name="adj1" fmla="val 259"/>
              <a:gd name="adj2" fmla="val 128986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古代男女未成年时把头发扎成丫髻（ｊ</a:t>
            </a:r>
            <a:r>
              <a:rPr lang="en-US" altLang="zh-CN" sz="2400" err="1">
                <a:latin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），称为“总角”。这里指代少年时代。</a:t>
            </a:r>
            <a:endParaRPr lang="zh-CN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1319" name="矩形标注 141318"/>
          <p:cNvSpPr/>
          <p:nvPr/>
        </p:nvSpPr>
        <p:spPr>
          <a:xfrm>
            <a:off x="5016500" y="1125538"/>
            <a:ext cx="1223963" cy="609600"/>
          </a:xfrm>
          <a:prstGeom prst="wedgeRectCallout">
            <a:avLst>
              <a:gd name="adj1" fmla="val -61153"/>
              <a:gd name="adj2" fmla="val 16770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欢乐。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0" name="矩形标注 141319"/>
          <p:cNvSpPr/>
          <p:nvPr/>
        </p:nvSpPr>
        <p:spPr>
          <a:xfrm>
            <a:off x="6096000" y="1125538"/>
            <a:ext cx="3024188" cy="609600"/>
          </a:xfrm>
          <a:prstGeom prst="wedgeRectCallout">
            <a:avLst>
              <a:gd name="adj1" fmla="val -30944"/>
              <a:gd name="adj2" fmla="val 1768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欢乐、和悦的样子。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1" name="矩形标注 141320"/>
          <p:cNvSpPr/>
          <p:nvPr/>
        </p:nvSpPr>
        <p:spPr>
          <a:xfrm>
            <a:off x="7824788" y="1196975"/>
            <a:ext cx="2160587" cy="609600"/>
          </a:xfrm>
          <a:prstGeom prst="wedgeRectCallout">
            <a:avLst>
              <a:gd name="adj1" fmla="val -7898"/>
              <a:gd name="adj2" fmla="val 1554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诚恳的样子。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2" name="矩形标注 141321"/>
          <p:cNvSpPr/>
          <p:nvPr/>
        </p:nvSpPr>
        <p:spPr>
          <a:xfrm>
            <a:off x="1774825" y="3500438"/>
            <a:ext cx="3889375" cy="609600"/>
          </a:xfrm>
          <a:prstGeom prst="wedgeRectCallout">
            <a:avLst>
              <a:gd name="adj1" fmla="val 19347"/>
              <a:gd name="adj2" fmla="val -89324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指示代词，这，指代誓言。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3" name="矩形标注 141322"/>
          <p:cNvSpPr/>
          <p:nvPr/>
        </p:nvSpPr>
        <p:spPr>
          <a:xfrm>
            <a:off x="5808663" y="3500438"/>
            <a:ext cx="2159000" cy="609600"/>
          </a:xfrm>
          <a:prstGeom prst="wedgeRectCallout">
            <a:avLst>
              <a:gd name="adj1" fmla="val -19926"/>
              <a:gd name="adj2" fmla="val -117968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了结，终止。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4" name="矩形标注 141323"/>
          <p:cNvSpPr/>
          <p:nvPr/>
        </p:nvSpPr>
        <p:spPr>
          <a:xfrm>
            <a:off x="5303838" y="3500438"/>
            <a:ext cx="5184775" cy="609600"/>
          </a:xfrm>
          <a:prstGeom prst="wedgeRectCallout">
            <a:avLst>
              <a:gd name="adj1" fmla="val -15921"/>
              <a:gd name="adj2" fmla="val -106250"/>
            </a:avLst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>
                <a:latin typeface="Times New Roman" panose="02020603050405020304" pitchFamily="18" charset="0"/>
              </a:rPr>
              <a:t>语气词连用，加强语气，表示感叹。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1325" name="上箭头 141324"/>
          <p:cNvSpPr/>
          <p:nvPr/>
        </p:nvSpPr>
        <p:spPr>
          <a:xfrm rot="8337255">
            <a:off x="5448300" y="3141663"/>
            <a:ext cx="268288" cy="379412"/>
          </a:xfrm>
          <a:prstGeom prst="upArrow">
            <a:avLst>
              <a:gd name="adj1" fmla="val 50000"/>
              <a:gd name="adj2" fmla="val 3535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6" name="上箭头 141325"/>
          <p:cNvSpPr/>
          <p:nvPr/>
        </p:nvSpPr>
        <p:spPr>
          <a:xfrm rot="2741968" flipH="1">
            <a:off x="5072063" y="1241425"/>
            <a:ext cx="85725" cy="1508125"/>
          </a:xfrm>
          <a:prstGeom prst="upArrow">
            <a:avLst>
              <a:gd name="adj1" fmla="val 50000"/>
              <a:gd name="adj2" fmla="val 439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7" name="上箭头 141326"/>
          <p:cNvSpPr/>
          <p:nvPr/>
        </p:nvSpPr>
        <p:spPr>
          <a:xfrm rot="-2960296">
            <a:off x="9353550" y="1641475"/>
            <a:ext cx="298450" cy="288925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8" name="上箭头 141327"/>
          <p:cNvSpPr/>
          <p:nvPr/>
        </p:nvSpPr>
        <p:spPr>
          <a:xfrm rot="2565720">
            <a:off x="7786688" y="1590675"/>
            <a:ext cx="261937" cy="311150"/>
          </a:xfrm>
          <a:prstGeom prst="upArrow">
            <a:avLst>
              <a:gd name="adj1" fmla="val 50000"/>
              <a:gd name="adj2" fmla="val 29697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29" name="上箭头 141328"/>
          <p:cNvSpPr/>
          <p:nvPr/>
        </p:nvSpPr>
        <p:spPr>
          <a:xfrm>
            <a:off x="3935413" y="1700213"/>
            <a:ext cx="288925" cy="1841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0" name="上箭头 141329"/>
          <p:cNvSpPr/>
          <p:nvPr/>
        </p:nvSpPr>
        <p:spPr>
          <a:xfrm>
            <a:off x="3071813" y="1700213"/>
            <a:ext cx="288925" cy="1841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1" name="文本框 141330"/>
          <p:cNvSpPr txBox="1"/>
          <p:nvPr/>
        </p:nvSpPr>
        <p:spPr>
          <a:xfrm>
            <a:off x="1919288" y="1196975"/>
            <a:ext cx="1402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和，与。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2" name="文本框 141331"/>
          <p:cNvSpPr txBox="1"/>
          <p:nvPr/>
        </p:nvSpPr>
        <p:spPr>
          <a:xfrm>
            <a:off x="3359150" y="1196975"/>
            <a:ext cx="20116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共同，一起。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3" name="文本框 141332"/>
          <p:cNvSpPr txBox="1"/>
          <p:nvPr/>
        </p:nvSpPr>
        <p:spPr>
          <a:xfrm>
            <a:off x="7426325" y="1196975"/>
            <a:ext cx="3230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连词，用在对比句中。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4" name="文本框 141333"/>
          <p:cNvSpPr txBox="1"/>
          <p:nvPr/>
        </p:nvSpPr>
        <p:spPr>
          <a:xfrm>
            <a:off x="5519738" y="1196975"/>
            <a:ext cx="17068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助词，的。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5" name="上箭头 141334"/>
          <p:cNvSpPr/>
          <p:nvPr/>
        </p:nvSpPr>
        <p:spPr>
          <a:xfrm rot="6444200" flipH="1">
            <a:off x="3967163" y="2643188"/>
            <a:ext cx="144462" cy="1368425"/>
          </a:xfrm>
          <a:prstGeom prst="upArrow">
            <a:avLst>
              <a:gd name="adj1" fmla="val 50000"/>
              <a:gd name="adj2" fmla="val 236814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6" name="上箭头 141335"/>
          <p:cNvSpPr/>
          <p:nvPr/>
        </p:nvSpPr>
        <p:spPr>
          <a:xfrm rot="9601968">
            <a:off x="2782888" y="3213100"/>
            <a:ext cx="288925" cy="287338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7" name="上箭头 141336"/>
          <p:cNvSpPr/>
          <p:nvPr/>
        </p:nvSpPr>
        <p:spPr>
          <a:xfrm rot="10800000">
            <a:off x="2279650" y="3284538"/>
            <a:ext cx="287338" cy="21748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1338" name="文本框 141337"/>
          <p:cNvSpPr txBox="1"/>
          <p:nvPr/>
        </p:nvSpPr>
        <p:spPr>
          <a:xfrm>
            <a:off x="1774825" y="3500438"/>
            <a:ext cx="7924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想。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39" name="文本框 141338"/>
          <p:cNvSpPr txBox="1"/>
          <p:nvPr/>
        </p:nvSpPr>
        <p:spPr>
          <a:xfrm>
            <a:off x="2640013" y="3500438"/>
            <a:ext cx="14020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代词，你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0" name="文本框 141339"/>
          <p:cNvSpPr txBox="1"/>
          <p:nvPr/>
        </p:nvSpPr>
        <p:spPr>
          <a:xfrm>
            <a:off x="4275138" y="3500438"/>
            <a:ext cx="10972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违反。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1" name="文本框 141340"/>
          <p:cNvSpPr txBox="1"/>
          <p:nvPr/>
        </p:nvSpPr>
        <p:spPr>
          <a:xfrm>
            <a:off x="5519738" y="3500438"/>
            <a:ext cx="2011680" cy="46037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00CC"/>
                </a:solidFill>
                <a:latin typeface="Times New Roman" panose="02020603050405020304" pitchFamily="18" charset="0"/>
              </a:rPr>
              <a:t>思想，考虑。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1342" name="文本框 141341"/>
          <p:cNvSpPr txBox="1"/>
          <p:nvPr/>
        </p:nvSpPr>
        <p:spPr>
          <a:xfrm>
            <a:off x="1992313" y="4292600"/>
            <a:ext cx="81076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译文：本想与你百年偕老，如今年老了却使我产生怨恨。淇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水也有岸，沼泽总有边。少年时代多么欢乐，有说有笑是那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样的开心。当年的誓言是多么的诚恳。不想现在却变了心。</a:t>
            </a:r>
            <a:endParaRPr lang="zh-CN" altLang="en-US" sz="2400">
              <a:latin typeface="Times New Roman" panose="02020603050405020304" pitchFamily="18" charset="0"/>
            </a:endParaRPr>
          </a:p>
          <a:p>
            <a:r>
              <a:rPr lang="zh-CN" altLang="en-US" sz="2400">
                <a:latin typeface="Times New Roman" panose="02020603050405020304" pitchFamily="18" charset="0"/>
              </a:rPr>
              <a:t>违反誓言不念情，那就让这场爱情了结了吧！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1"/>
      <p:bldP spid="141316" grpId="2"/>
      <p:bldP spid="141317" grpId="3"/>
      <p:bldP spid="141318" grpId="4"/>
      <p:bldP spid="141319" grpId="5"/>
      <p:bldP spid="141320" grpId="6"/>
      <p:bldP spid="141321" grpId="7"/>
      <p:bldP spid="141322" grpId="8"/>
      <p:bldP spid="141323" grpId="9"/>
      <p:bldP spid="141324" grpId="10"/>
      <p:bldP spid="141331" grpId="11"/>
      <p:bldP spid="141332" grpId="12"/>
      <p:bldP spid="141333" grpId="13"/>
      <p:bldP spid="141334" grpId="14"/>
      <p:bldP spid="141338" grpId="15"/>
      <p:bldP spid="141339" grpId="16"/>
      <p:bldP spid="141340" grpId="17"/>
      <p:bldP spid="141341" grpId="18"/>
      <p:bldP spid="141342" grpId="19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1054735" y="762000"/>
            <a:ext cx="2438400" cy="7080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整体把握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520825" y="1519555"/>
            <a:ext cx="8229600" cy="38100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讨论：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、从每节中找出一句诗句作为中心句，并用自己的话概括每节大意。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、诗中的女主人公经历了太大的变故，试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说说下面的两个变化：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、生活经历的三种变化；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B、内心情感的三种变化；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明确：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6985"/>
            <a:ext cx="12205970" cy="6850380"/>
          </a:xfrm>
          <a:prstGeom prst="rect">
            <a:avLst/>
          </a:prstGeom>
        </p:spPr>
      </p:pic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0815" y="731520"/>
            <a:ext cx="4772660" cy="2124075"/>
          </a:xfrm>
        </p:spPr>
        <p:txBody>
          <a:bodyPr vert="horz" lIns="91440" tIns="45720" rIns="91440" bIns="45720" rtlCol="0">
            <a:noAutofit/>
          </a:bodyPr>
          <a:lstStyle/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一　男子求婚，女子许婚。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将子无怒，秋以为期。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二　男女恋人相思、结婚。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以尔车来，以我贿迁。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三　劝诫女子不要痴情。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于嗟女兮，无与士耽。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四　控告男子移情别恋。　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女也不爽，士贰其行。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5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补叙多年的苦楚和处境。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静言思之，躬自悼矣。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AutoNum type="ea1ChsPlain" startAt="6"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今昔对比的怨恨和痛苦。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812800" marR="0" lvl="0" indent="-812800" algn="l" defTabSz="914400" rtl="0" eaLnBrk="1" fontAlgn="auto" latinLnBrk="0" hangingPunct="1">
              <a:lnSpc>
                <a:spcPct val="92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反是不思，亦已焉哉。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1" name="Rectangle 10"/>
          <p:cNvSpPr>
            <a:spLocks noChangeArrowheads="1"/>
          </p:cNvSpPr>
          <p:nvPr/>
        </p:nvSpPr>
        <p:spPr bwMode="auto">
          <a:xfrm>
            <a:off x="3141663" y="5605780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决绝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2" name="Rectangle 11"/>
          <p:cNvSpPr>
            <a:spLocks noChangeArrowheads="1"/>
          </p:cNvSpPr>
          <p:nvPr/>
        </p:nvSpPr>
        <p:spPr bwMode="auto">
          <a:xfrm>
            <a:off x="3241675" y="3548063"/>
            <a:ext cx="1330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3" name="Rectangle 12"/>
          <p:cNvSpPr>
            <a:spLocks noChangeArrowheads="1"/>
          </p:cNvSpPr>
          <p:nvPr/>
        </p:nvSpPr>
        <p:spPr bwMode="auto">
          <a:xfrm>
            <a:off x="3506470" y="1452880"/>
            <a:ext cx="1676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恋爱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4" name="AutoShape 14"/>
          <p:cNvSpPr/>
          <p:nvPr/>
        </p:nvSpPr>
        <p:spPr bwMode="auto">
          <a:xfrm flipH="1">
            <a:off x="4572000" y="1219200"/>
            <a:ext cx="304800" cy="990600"/>
          </a:xfrm>
          <a:prstGeom prst="rightBrace">
            <a:avLst>
              <a:gd name="adj1" fmla="val 27083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5" name="AutoShape 15"/>
          <p:cNvSpPr/>
          <p:nvPr/>
        </p:nvSpPr>
        <p:spPr bwMode="auto">
          <a:xfrm flipH="1">
            <a:off x="4475480" y="2667000"/>
            <a:ext cx="457200" cy="2286635"/>
          </a:xfrm>
          <a:prstGeom prst="rightBrace">
            <a:avLst>
              <a:gd name="adj1" fmla="val 33336"/>
              <a:gd name="adj2" fmla="val 50000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36" name="AutoShape 16"/>
          <p:cNvSpPr>
            <a:spLocks noChangeArrowheads="1"/>
          </p:cNvSpPr>
          <p:nvPr/>
        </p:nvSpPr>
        <p:spPr bwMode="auto">
          <a:xfrm flipH="1">
            <a:off x="4495483" y="58674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4988" y="2971800"/>
            <a:ext cx="2606675" cy="3294063"/>
          </a:xfrm>
          <a:prstGeom prst="rect">
            <a:avLst/>
          </a:prstGeom>
          <a:blipFill dpi="0" rotWithShape="1">
            <a:blip r:embed="rId4">
              <a:alphaModFix amt="3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813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7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uiExpand="1" build="p"/>
      <p:bldP spid="48131" grpId="1"/>
      <p:bldP spid="48132" grpId="2"/>
      <p:bldP spid="48133" grpId="3"/>
      <p:bldP spid="48134" grpId="4"/>
      <p:bldP spid="48135" grpId="5"/>
      <p:bldP spid="48136" grpId="6"/>
      <p:bldP spid="9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" y="635"/>
            <a:ext cx="12317095" cy="6933565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33550" y="1282700"/>
            <a:ext cx="8305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Arial" panose="020b0604020202020204" pitchFamily="34" charset="0"/>
              </a:rPr>
              <a:t>　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Arial" panose="020b0604020202020204" pitchFamily="34" charset="0"/>
              </a:rPr>
              <a:t>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Arial" panose="020b0604020202020204" pitchFamily="34" charset="0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Arial" panose="020b0604020202020204" pitchFamily="34" charset="0"/>
              </a:rPr>
              <a:t>、随着情节的发展，女主人公内心的情感是如何变化的？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2438400" y="2268538"/>
            <a:ext cx="17526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恋爱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决绝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6" name="Rectangle 11"/>
          <p:cNvSpPr>
            <a:spLocks noChangeArrowheads="1"/>
          </p:cNvSpPr>
          <p:nvPr/>
        </p:nvSpPr>
        <p:spPr bwMode="auto">
          <a:xfrm>
            <a:off x="7010400" y="2382838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热情，幸福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7" name="Rectangle 12"/>
          <p:cNvSpPr>
            <a:spLocks noChangeArrowheads="1"/>
          </p:cNvSpPr>
          <p:nvPr/>
        </p:nvSpPr>
        <p:spPr bwMode="auto">
          <a:xfrm>
            <a:off x="7010400" y="3830638"/>
            <a:ext cx="2286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怨恨，沉痛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8" name="Rectangle 13"/>
          <p:cNvSpPr>
            <a:spLocks noChangeArrowheads="1"/>
          </p:cNvSpPr>
          <p:nvPr/>
        </p:nvSpPr>
        <p:spPr bwMode="auto">
          <a:xfrm>
            <a:off x="7010400" y="5278438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清醒，刚强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59" name="Text Box 18"/>
          <p:cNvSpPr txBox="1">
            <a:spLocks noChangeArrowheads="1"/>
          </p:cNvSpPr>
          <p:nvPr/>
        </p:nvSpPr>
        <p:spPr bwMode="auto">
          <a:xfrm>
            <a:off x="3733800" y="2128838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送子过淇，至于顿丘。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0" name="Text Box 20"/>
          <p:cNvSpPr txBox="1">
            <a:spLocks noChangeArrowheads="1"/>
          </p:cNvSpPr>
          <p:nvPr/>
        </p:nvSpPr>
        <p:spPr bwMode="auto">
          <a:xfrm>
            <a:off x="3733800" y="3576638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淇水汤汤，渐车帷裳。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1" name="Text Box 21"/>
          <p:cNvSpPr txBox="1">
            <a:spLocks noChangeArrowheads="1"/>
          </p:cNvSpPr>
          <p:nvPr/>
        </p:nvSpPr>
        <p:spPr bwMode="auto">
          <a:xfrm>
            <a:off x="3733800" y="5024438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淇则有岸，隰则有泮。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2" name="Rectangle 22"/>
          <p:cNvSpPr>
            <a:spLocks noChangeArrowheads="1"/>
          </p:cNvSpPr>
          <p:nvPr/>
        </p:nvSpPr>
        <p:spPr bwMode="auto">
          <a:xfrm>
            <a:off x="4464050" y="2738438"/>
            <a:ext cx="163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沉醉爱河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3" name="Rectangle 23"/>
          <p:cNvSpPr>
            <a:spLocks noChangeArrowheads="1"/>
          </p:cNvSpPr>
          <p:nvPr/>
        </p:nvSpPr>
        <p:spPr bwMode="auto">
          <a:xfrm>
            <a:off x="4464050" y="4181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心如帷湿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4" name="Rectangle 24"/>
          <p:cNvSpPr>
            <a:spLocks noChangeArrowheads="1"/>
          </p:cNvSpPr>
          <p:nvPr/>
        </p:nvSpPr>
        <p:spPr bwMode="auto">
          <a:xfrm>
            <a:off x="4464050" y="56292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回头是岸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5" name="AutoShape 26"/>
          <p:cNvSpPr>
            <a:spLocks noChangeArrowheads="1"/>
          </p:cNvSpPr>
          <p:nvPr/>
        </p:nvSpPr>
        <p:spPr bwMode="auto">
          <a:xfrm>
            <a:off x="3733800" y="26622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6" name="AutoShape 27"/>
          <p:cNvSpPr>
            <a:spLocks noChangeArrowheads="1"/>
          </p:cNvSpPr>
          <p:nvPr/>
        </p:nvSpPr>
        <p:spPr bwMode="auto">
          <a:xfrm>
            <a:off x="3733800" y="41100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9167" name="AutoShape 28"/>
          <p:cNvSpPr>
            <a:spLocks noChangeArrowheads="1"/>
          </p:cNvSpPr>
          <p:nvPr/>
        </p:nvSpPr>
        <p:spPr bwMode="auto">
          <a:xfrm>
            <a:off x="3657600" y="5557838"/>
            <a:ext cx="3200400" cy="152400"/>
          </a:xfrm>
          <a:prstGeom prst="rightArrow">
            <a:avLst>
              <a:gd name="adj1" fmla="val 50000"/>
              <a:gd name="adj2" fmla="val 525000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8144" name="矩形 15"/>
          <p:cNvSpPr>
            <a:spLocks noChangeArrowheads="1"/>
          </p:cNvSpPr>
          <p:nvPr/>
        </p:nvSpPr>
        <p:spPr bwMode="auto">
          <a:xfrm>
            <a:off x="914400" y="762000"/>
            <a:ext cx="2236788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问题探究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4916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0" presetID="5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5" presetClass="entr" presetSubtype="1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1"/>
      <p:bldP spid="49156" grpId="2"/>
      <p:bldP spid="49157" grpId="3"/>
      <p:bldP spid="49158" grpId="4"/>
      <p:bldP spid="49159" grpId="5"/>
      <p:bldP spid="49160" grpId="6"/>
      <p:bldP spid="49161" grpId="7"/>
      <p:bldP spid="49162" grpId="8"/>
      <p:bldP spid="49163" grpId="9"/>
      <p:bldP spid="49164" grpId="10"/>
      <p:bldP spid="49165" grpId="11"/>
      <p:bldP spid="49166" grpId="12"/>
      <p:bldP spid="49167" grpId="1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490" y="3976247"/>
            <a:ext cx="1669584" cy="14585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1788">
            <a:off x="2197323" y="6231875"/>
            <a:ext cx="762453" cy="5730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3254">
            <a:off x="2590602" y="4275424"/>
            <a:ext cx="785155" cy="59011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5337">
            <a:off x="2238642" y="5093658"/>
            <a:ext cx="1016000" cy="7636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84">
            <a:off x="1387937" y="5486273"/>
            <a:ext cx="714092" cy="53670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73254">
            <a:off x="196364" y="5596581"/>
            <a:ext cx="785155" cy="5901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2570" y="2178685"/>
            <a:ext cx="6868795" cy="252793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55337">
            <a:off x="719722" y="3602678"/>
            <a:ext cx="1016000" cy="7636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84">
            <a:off x="5396865" y="4429125"/>
            <a:ext cx="1185545" cy="8909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041179" y="2350393"/>
            <a:ext cx="7412938" cy="1879600"/>
            <a:chOff x="2365924" y="2058478"/>
            <a:chExt cx="7412938" cy="1879600"/>
          </a:xfrm>
        </p:grpSpPr>
        <p:sp>
          <p:nvSpPr>
            <p:cNvPr id="9" name="文本框 8"/>
            <p:cNvSpPr txBox="1"/>
            <p:nvPr/>
          </p:nvSpPr>
          <p:spPr>
            <a:xfrm>
              <a:off x="2365924" y="2204672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《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12321" y="2058478"/>
              <a:ext cx="1643380" cy="1861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诗</a:t>
              </a:r>
              <a:endParaRPr lang="zh-CN" altLang="en-US" sz="115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字魂86号-杨任东楷书" panose="00000500000000000000" charset="-122"/>
                <a:ea typeface="字魂86号-杨任东楷书" panose="0000050000000000000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995951" y="2213562"/>
              <a:ext cx="1402080" cy="1568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经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字魂86号-杨任东楷书" panose="00000500000000000000" charset="-122"/>
                <a:ea typeface="字魂86号-杨任东楷书" panose="000005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10767" y="2204672"/>
              <a:ext cx="4988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·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32976" y="2076893"/>
              <a:ext cx="1643380" cy="1861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字魂86号-杨任东楷书" panose="00000500000000000000" charset="-122"/>
                  <a:ea typeface="字魂86号-杨任东楷书" panose="00000500000000000000" charset="-122"/>
                </a:rPr>
                <a:t>氓</a:t>
              </a:r>
              <a:endParaRPr lang="zh-CN" altLang="en-US" sz="115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字魂86号-杨任东楷书" panose="00000500000000000000" charset="-122"/>
                <a:ea typeface="字魂86号-杨任东楷书" panose="00000500000000000000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63089" y="2214197"/>
              <a:ext cx="141577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>
                  <a:effectLst>
                    <a:outerShdw blurRad="139700" dist="38100" dir="2700000" sx="101000" sy="101000" algn="tl" rotWithShape="0">
                      <a:prstClr val="black">
                        <a:alpha val="20000"/>
                      </a:prstClr>
                    </a:outerShdw>
                  </a:effectLst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》</a:t>
              </a:r>
              <a:endParaRPr lang="zh-CN" altLang="en-US" sz="9600">
                <a:effectLst>
                  <a:outerShdw blurRad="139700" dist="38100" dir="2700000" sx="101000" sy="101000" algn="tl" rotWithShape="0">
                    <a:prstClr val="black">
                      <a:alpha val="20000"/>
                    </a:prstClr>
                  </a:outerShdw>
                </a:effectLst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pic>
        <p:nvPicPr>
          <p:cNvPr id="26" name="图片 25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230" y="4398010"/>
            <a:ext cx="3215005" cy="3215005"/>
          </a:xfrm>
          <a:prstGeom prst="rect">
            <a:avLst/>
          </a:prstGeom>
        </p:spPr>
      </p:pic>
      <p:pic>
        <p:nvPicPr>
          <p:cNvPr id="27" name="图片 26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1903" y="3293610"/>
            <a:ext cx="2823845" cy="2823845"/>
          </a:xfrm>
          <a:prstGeom prst="rect">
            <a:avLst/>
          </a:prstGeom>
        </p:spPr>
      </p:pic>
      <p:pic>
        <p:nvPicPr>
          <p:cNvPr id="30" name="图片 29" descr="aa658c3b0bb057559722608898f365b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8610" y="398145"/>
            <a:ext cx="3601720" cy="3601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844" y="0"/>
            <a:ext cx="2324683" cy="443719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36525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6030" y="2426335"/>
            <a:ext cx="45942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第二章:男女恋人相思、结婚(赋)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6030" y="3080385"/>
            <a:ext cx="48082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第三章:劝诫女子不要痴情(比、兴)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6030" y="3665855"/>
            <a:ext cx="48831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第四章:控告男子移情别恋(比、兴)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830" y="4263390"/>
            <a:ext cx="49447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第五章:补叙多年的苦楚和处境(赋)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76073" y="1312840"/>
            <a:ext cx="1427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结构图: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6830" y="1834515"/>
            <a:ext cx="45948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第一章:男子求婚，女子许婚(赋)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7465" y="4756785"/>
            <a:ext cx="52412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第六章:今昔对比的怨恨和痛苦(赋、比、兴)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55815" y="2011680"/>
            <a:ext cx="10071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恋爱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4715" y="3463925"/>
            <a:ext cx="1031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婚变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44715" y="4872355"/>
            <a:ext cx="1031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决绝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55839" y="1056594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情节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26115" y="105659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感情基调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660255" y="1621790"/>
            <a:ext cx="116459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热情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14230" y="2143760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幸福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768205" y="3080385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沉痛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94875" y="3602355"/>
            <a:ext cx="10033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</a:rPr>
              <a:t>怨恨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767570" y="4609465"/>
            <a:ext cx="10033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清醒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767570" y="5144135"/>
            <a:ext cx="10566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字魂58号-创中黑" panose="00000500000000000000" charset="-122"/>
                <a:sym typeface="+mn-ea"/>
              </a:rPr>
              <a:t>刚强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字魂58号-创中黑" panose="00000500000000000000" charset="-122"/>
              <a:sym typeface="+mn-ea"/>
            </a:endParaRPr>
          </a:p>
        </p:txBody>
      </p:sp>
      <p:sp>
        <p:nvSpPr>
          <p:cNvPr id="36" name="右大括号 35"/>
          <p:cNvSpPr/>
          <p:nvPr/>
        </p:nvSpPr>
        <p:spPr>
          <a:xfrm>
            <a:off x="6463235" y="1923844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右大括号 36"/>
          <p:cNvSpPr/>
          <p:nvPr/>
        </p:nvSpPr>
        <p:spPr>
          <a:xfrm>
            <a:off x="6463030" y="3030220"/>
            <a:ext cx="159385" cy="1412875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大括号 37"/>
          <p:cNvSpPr/>
          <p:nvPr/>
        </p:nvSpPr>
        <p:spPr>
          <a:xfrm>
            <a:off x="6548960" y="4724015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箭头: 右 38"/>
          <p:cNvSpPr/>
          <p:nvPr/>
        </p:nvSpPr>
        <p:spPr>
          <a:xfrm>
            <a:off x="8525453" y="2143979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箭头: 右 39"/>
          <p:cNvSpPr/>
          <p:nvPr/>
        </p:nvSpPr>
        <p:spPr>
          <a:xfrm>
            <a:off x="8525453" y="3540685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箭头: 右 40"/>
          <p:cNvSpPr/>
          <p:nvPr/>
        </p:nvSpPr>
        <p:spPr>
          <a:xfrm>
            <a:off x="8525453" y="4934615"/>
            <a:ext cx="646331" cy="19584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44905" y="1754505"/>
            <a:ext cx="4919345" cy="3832225"/>
          </a:xfrm>
          <a:prstGeom prst="rect">
            <a:avLst/>
          </a:prstGeom>
          <a:noFill/>
          <a:ln w="19050">
            <a:solidFill>
              <a:schemeClr val="accent4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00076">
            <a:off x="-847725" y="-214630"/>
            <a:ext cx="2800350" cy="2800350"/>
          </a:xfrm>
          <a:prstGeom prst="rect">
            <a:avLst/>
          </a:prstGeom>
        </p:spPr>
      </p:pic>
      <p:pic>
        <p:nvPicPr>
          <p:cNvPr id="19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1609986">
            <a:off x="10638790" y="5798820"/>
            <a:ext cx="15589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525" y="4525645"/>
            <a:ext cx="1805940" cy="25546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105" y="-36195"/>
            <a:ext cx="12461240" cy="6993255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512763"/>
            <a:ext cx="8686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Arial" panose="020b0604020202020204" pitchFamily="34" charset="0"/>
              </a:rPr>
              <a:t>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2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、综观全文，你认为男、女主人公分别是什么样的人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?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286000" y="1524000"/>
            <a:ext cx="70485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女主人公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048000" y="1595438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婚前：生活幸福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3025775" y="2349500"/>
            <a:ext cx="2933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婚后：受尽屈辱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322513" y="3965575"/>
            <a:ext cx="750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084513" y="2822575"/>
            <a:ext cx="28638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 “氓之蚩蚩”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前 “信誓旦旦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”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074988" y="4425950"/>
            <a:ext cx="29051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婚 “二三其德”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后 “至于暴矣”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5900738" y="1824038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6861175" y="1587500"/>
            <a:ext cx="3578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热情、温柔、纯真。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6934200" y="2357438"/>
            <a:ext cx="269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刚烈，认识清醒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5900738" y="2578100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89" name="AutoShape 13"/>
          <p:cNvSpPr/>
          <p:nvPr/>
        </p:nvSpPr>
        <p:spPr bwMode="auto">
          <a:xfrm>
            <a:off x="2895600" y="1752600"/>
            <a:ext cx="152400" cy="985838"/>
          </a:xfrm>
          <a:prstGeom prst="leftBracket">
            <a:avLst>
              <a:gd name="adj" fmla="val 53906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0" name="AutoShape 14"/>
          <p:cNvSpPr/>
          <p:nvPr/>
        </p:nvSpPr>
        <p:spPr bwMode="auto">
          <a:xfrm>
            <a:off x="2932113" y="3581400"/>
            <a:ext cx="176213" cy="1374775"/>
          </a:xfrm>
          <a:prstGeom prst="leftBracket">
            <a:avLst>
              <a:gd name="adj" fmla="val 54071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6934200" y="4306888"/>
            <a:ext cx="30845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用情不专、暴虐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没有责任心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2" name="AutoShape 16"/>
          <p:cNvSpPr>
            <a:spLocks noChangeArrowheads="1"/>
          </p:cNvSpPr>
          <p:nvPr/>
        </p:nvSpPr>
        <p:spPr bwMode="auto">
          <a:xfrm>
            <a:off x="5937250" y="3513138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3" name="AutoShape 17"/>
          <p:cNvSpPr>
            <a:spLocks noChangeArrowheads="1"/>
          </p:cNvSpPr>
          <p:nvPr/>
        </p:nvSpPr>
        <p:spPr bwMode="auto">
          <a:xfrm>
            <a:off x="5937250" y="4727575"/>
            <a:ext cx="881063" cy="152400"/>
          </a:xfrm>
          <a:prstGeom prst="rightArrow">
            <a:avLst>
              <a:gd name="adj1" fmla="val 50000"/>
              <a:gd name="adj2" fmla="val 144531"/>
            </a:avLst>
          </a:prstGeom>
          <a:solidFill>
            <a:schemeClr val="bg2">
              <a:lumMod val="50000"/>
            </a:schemeClr>
          </a:solidFill>
          <a:ln w="9525">
            <a:noFill/>
            <a:miter lim="800000"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4" name="Rectangle 20"/>
          <p:cNvSpPr>
            <a:spLocks noChangeArrowheads="1"/>
          </p:cNvSpPr>
          <p:nvPr/>
        </p:nvSpPr>
        <p:spPr bwMode="auto">
          <a:xfrm>
            <a:off x="6934200" y="3328988"/>
            <a:ext cx="308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心情急切、热烈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0195" name="矩形 21"/>
          <p:cNvSpPr>
            <a:spLocks noChangeArrowheads="1"/>
          </p:cNvSpPr>
          <p:nvPr/>
        </p:nvSpPr>
        <p:spPr bwMode="auto">
          <a:xfrm>
            <a:off x="2398713" y="5565775"/>
            <a:ext cx="777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写作手法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对比：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男女主人公婚前后的对比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3" presetID="24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01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7" presetID="24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501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501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1" presetID="24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501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501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501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5" presetID="24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01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1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" fill="hold"/>
                                        <p:tgtEl>
                                          <p:spTgt spid="501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" fill="hold"/>
                                        <p:tgtEl>
                                          <p:spTgt spid="501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73" presetID="24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" fill="hold"/>
                                        <p:tgtEl>
                                          <p:spTgt spid="501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1"/>
      <p:bldP spid="50181" grpId="2"/>
      <p:bldP spid="50182" grpId="3"/>
      <p:bldP spid="50183" grpId="4"/>
      <p:bldP spid="50184" grpId="5"/>
      <p:bldP spid="50185" grpId="6"/>
      <p:bldP spid="50186" grpId="7"/>
      <p:bldP spid="50187" grpId="8"/>
      <p:bldP spid="50188" grpId="9"/>
      <p:bldP spid="50189" grpId="10"/>
      <p:bldP spid="50190" grpId="11"/>
      <p:bldP spid="50191" grpId="12"/>
      <p:bldP spid="50192" grpId="13"/>
      <p:bldP spid="50193" grpId="14"/>
      <p:bldP spid="50194" grpId="15"/>
      <p:bldP spid="50195" grpId="16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7620"/>
            <a:ext cx="12207240" cy="6850380"/>
          </a:xfrm>
          <a:prstGeom prst="rect">
            <a:avLst/>
          </a:prstGeom>
        </p:spPr>
      </p:pic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952500"/>
            <a:ext cx="7772400" cy="533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3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氓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中哪些诗句是比兴句？好处是什么？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1531938"/>
            <a:ext cx="7620000" cy="18288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比：“以彼物喻此物”，即打比方。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兴：“先言他物，以引起所咏之辞”，即先描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写其他事物以引起正题。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1204" name="Rectangle 8"/>
          <p:cNvSpPr>
            <a:spLocks noChangeArrowheads="1"/>
          </p:cNvSpPr>
          <p:nvPr/>
        </p:nvSpPr>
        <p:spPr bwMode="auto">
          <a:xfrm>
            <a:off x="2209800" y="3360738"/>
            <a:ext cx="75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桑之未落，其叶沃若。于嗟鸠兮，无食桑葚。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于嗟女兮，无与士耽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!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士之耽兮，犹可说也。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女之耽兮，不可说也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!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桑之落矣，其黄而陨。自我徂尔，三岁食贫。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淇水汤汤，渐车帷裳。女也不爽，士贰其行。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士也罔极，二三其德。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590" y="3810"/>
            <a:ext cx="12240895" cy="6853555"/>
          </a:xfrm>
          <a:prstGeom prst="rect">
            <a:avLst/>
          </a:prstGeom>
        </p:spPr>
      </p:pic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1752600" y="1344613"/>
            <a:ext cx="41338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桑未落：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①比喻女子的年轻貌美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②比喻男子的钟情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③比喻恋爱及新婚的甜美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6838950" y="1344613"/>
            <a:ext cx="56515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桑之落：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①比喻女子的年老色衰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②比喻男子的始乱终弃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③比喻爱情的消逝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295400" y="4117975"/>
            <a:ext cx="4419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于嗟鸠兮，无食桑葚。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 rot="16200000">
            <a:off x="5680075" y="3922713"/>
            <a:ext cx="414338" cy="976313"/>
          </a:xfrm>
          <a:prstGeom prst="downArrow">
            <a:avLst>
              <a:gd name="adj1" fmla="val 50000"/>
              <a:gd name="adj2" fmla="val 58908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idx="1"/>
          </p:nvPr>
        </p:nvSpPr>
        <p:spPr>
          <a:xfrm>
            <a:off x="6705600" y="3978275"/>
            <a:ext cx="3886200" cy="863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斑鸠贪食桑葚喻女子沉溺于爱情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/>
      <p:bldP spid="52228" grpId="2"/>
      <p:bldP spid="52230" grpId="3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" y="-3175"/>
            <a:ext cx="12189460" cy="6861175"/>
          </a:xfrm>
          <a:prstGeom prst="rect">
            <a:avLst/>
          </a:prstGeom>
        </p:spPr>
      </p:pic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887220" y="696595"/>
            <a:ext cx="81534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    4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rPr>
              <a:t>、你如何看待女主人公的婚姻悲剧？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396048" y="1483360"/>
            <a:ext cx="8153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女主人公的悲剧具有一定的必然性和普遍性，这是由社会特点决定的。在男权社会中，女性在经济、政治上都处于附属地位，她们的生活天地都很狭小，生活的幸福与否都维系在丈夫身上，，如果遇上一个对感情、对家庭不负责任的丈夫，那她的悲剧是不可避免的。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541780" y="1154113"/>
            <a:ext cx="8915400" cy="4111625"/>
          </a:xfrm>
          <a:ln>
            <a:solidFill>
              <a:schemeClr val="tx1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氓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中的女主人公为什么被遗弃呢？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这个问题关系到对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氓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中那个男子（士）的形象的理解，可从以下几个方面思考：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、 “士”之变心说。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 “士贰其行”“士也罔极，二三其德”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、社会道德说。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 “兄弟不知，咥其笑矣”这是由当时的社会风俗、人们的爱情观所造成的。从诗歌内容来看，两人婚后并无子女，这也可能导致他人对女主人公的非议！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18440"/>
            <a:ext cx="2648585" cy="3069590"/>
          </a:xfrm>
          <a:prstGeom prst="rect">
            <a:avLst/>
          </a:prstGeom>
        </p:spPr>
      </p:pic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513205" y="1231900"/>
            <a:ext cx="8610600" cy="3806825"/>
          </a:xfrm>
          <a:ln>
            <a:solidFill>
              <a:schemeClr val="tx1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♫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3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、 社会制度说。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 “自我徂尔，三岁食贫。”到“言既遂矣，至于暴矣。”由贫富的变化引发婚姻危机，可以看出当时的婚姻制度是建筑在经济之上。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4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、年老色衰说。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  “三岁为妇，靡室劳矣；夙兴夜寐，靡有朝矣。”年老色衰，引起“士”的变心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uiExpand="1" build="p" advAuto="100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2970" y="3075305"/>
            <a:ext cx="101142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依据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"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送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将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乘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望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泣涕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等可以看出这个女子善良多情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、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淳朴天真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    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清人方玉润评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不见则忧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 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既见则喜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夫情之所不容己者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女殆痴于情者耳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2970" y="3858895"/>
            <a:ext cx="830453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2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 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靡室劳矣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 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夙兴夜寐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 ...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说明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很勤劳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970" y="4322445"/>
            <a:ext cx="1011491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3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从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亦已焉哉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看出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我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很刚烈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那个时代的女子被休是很痛苦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很难过的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而这个女子表现得非常勇敢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2970" y="5260975"/>
            <a:ext cx="94881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4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美丽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:“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桑之未落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其叶沃若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”，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是在写这个女子的容貌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，</a:t>
            </a:r>
            <a:r>
              <a:rPr lang="zh-CN" altLang="en-US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用的是比兴的写法</a:t>
            </a:r>
            <a:r>
              <a:rPr lang="zh-CN" altLang="en-US" sz="20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。</a:t>
            </a:r>
            <a:endParaRPr lang="zh-CN" altLang="en-US" sz="20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545" y="2477033"/>
            <a:ext cx="399500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明确: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9445" y="1721737"/>
            <a:ext cx="6050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《氓》中的“我”是一个怎样的形象?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49" y="-197266"/>
            <a:ext cx="4568496" cy="3026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068" y="3416034"/>
            <a:ext cx="3534597" cy="448146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3650" y="3317875"/>
            <a:ext cx="432625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卫风氓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融叙事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抒情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议论为一体的诗体格局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endParaRPr lang="zh-CN" altLang="en-US" sz="18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是它的最大特色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对我国后世诗歌创作，</a:t>
            </a:r>
            <a:endParaRPr lang="zh-CN" altLang="en-US" sz="18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有至为重要的影响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是《诗经》中最杰出的作品之一</a:t>
            </a:r>
            <a:r>
              <a:rPr lang="zh-CN" altLang="en-US" sz="1800">
                <a:solidFill>
                  <a:prstClr val="black"/>
                </a:solidFill>
                <a:latin typeface="字魂59号-创粗黑" panose="00000500000000000000" charset="-122"/>
                <a:ea typeface="字魂59号-创粗黑" panose="00000500000000000000" charset="-122"/>
              </a:rPr>
              <a:t>。</a:t>
            </a:r>
            <a:endParaRPr lang="zh-CN" altLang="en-US" sz="1800">
              <a:solidFill>
                <a:prstClr val="black"/>
              </a:solidFill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3649" y="2920051"/>
            <a:ext cx="432565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融叙事、抒情、议论为一体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4125" y="2172875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1" y="947981"/>
            <a:ext cx="5737434" cy="47399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8" t="36781" r="28837" b="22519"/>
          <a:stretch>
            <a:fillRect/>
          </a:stretch>
        </p:blipFill>
        <p:spPr>
          <a:xfrm>
            <a:off x="207645" y="-9525"/>
            <a:ext cx="657860" cy="3560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9285" y="-164465"/>
            <a:ext cx="3942715" cy="2622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350" y="3632835"/>
            <a:ext cx="3382645" cy="42894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5850" y="3084830"/>
            <a:ext cx="459168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 生活幸福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性格热情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温柔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纯真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  <a:endParaRPr lang="zh-CN" altLang="en-US" sz="16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980" y="3351530"/>
            <a:ext cx="123634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女主人公</a:t>
            </a:r>
            <a:endParaRPr lang="zh-CN" altLang="en-US" sz="1600" b="1">
              <a:solidFill>
                <a:srgbClr val="98111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6063" y="3617949"/>
            <a:ext cx="417133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受尽屈辱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性格刚烈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认识清醒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</a:t>
            </a:r>
            <a:endParaRPr lang="zh-CN" altLang="en-US" sz="16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2830" y="4620168"/>
            <a:ext cx="41549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sym typeface="+mn-ea"/>
              </a:rPr>
              <a:t>氓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0283" y="4320610"/>
            <a:ext cx="370967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婚前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氓之蚩蚩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”、“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信誓旦旦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  <a:endParaRPr lang="zh-CN" altLang="en-US" sz="16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0283" y="4853993"/>
            <a:ext cx="3762568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婚后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:“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二三其德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 、“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至于暴矣</a:t>
            </a:r>
            <a:r>
              <a:rPr lang="zh-CN" altLang="en-US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”</a:t>
            </a:r>
            <a:endParaRPr lang="zh-CN" altLang="en-US" sz="1600">
              <a:solidFill>
                <a:prstClr val="black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3765" y="2506980"/>
            <a:ext cx="794512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氓</a:t>
            </a:r>
            <a:r>
              <a:rPr lang="en-US" altLang="zh-CN" sz="1600">
                <a:solidFill>
                  <a:prstClr val="black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8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是在女主人公的回忆中叙事抒情的，回忆中运用了对比写法。</a:t>
            </a:r>
            <a:endParaRPr lang="zh-CN" altLang="en-US" sz="18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3634" y="2109084"/>
            <a:ext cx="162547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对比的写法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4110" y="138032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20" name="右大括号 19"/>
          <p:cNvSpPr/>
          <p:nvPr/>
        </p:nvSpPr>
        <p:spPr>
          <a:xfrm flipH="1">
            <a:off x="1524503" y="4438839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大括号 20"/>
          <p:cNvSpPr/>
          <p:nvPr/>
        </p:nvSpPr>
        <p:spPr>
          <a:xfrm flipH="1">
            <a:off x="2139197" y="3202795"/>
            <a:ext cx="159605" cy="635477"/>
          </a:xfrm>
          <a:prstGeom prst="rightBrace">
            <a:avLst>
              <a:gd name="adj1" fmla="val 22258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068820" y="-1537970"/>
            <a:ext cx="5288915" cy="5288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20" y="3986530"/>
            <a:ext cx="4279265" cy="30873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0070" y="2167255"/>
            <a:ext cx="1095248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是我国最早的一部诗歌总集。</a:t>
            </a:r>
            <a:b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包括西周初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公元前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至春秋中叶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公元前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 500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年间的诗歌，共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305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先秦时代通称为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诗三百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因其书为毛公传，又称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毛诗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汉代以后儒家奉为经典，才称为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4321" y="953877"/>
            <a:ext cx="74726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“四书”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大学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论语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中庸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孟子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800">
              <a:solidFill>
                <a:schemeClr val="accent4">
                  <a:lumMod val="7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4176" y="1645392"/>
            <a:ext cx="7472680" cy="52197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五经”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书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礼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易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》《</a:t>
            </a:r>
            <a:r>
              <a:rPr lang="zh-CN" altLang="en-US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春秋</a:t>
            </a:r>
            <a:r>
              <a:rPr lang="en-US" altLang="zh-CN" sz="2800">
                <a:solidFill>
                  <a:schemeClr val="accent4">
                    <a:lumMod val="7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endParaRPr lang="en-US" altLang="zh-CN" sz="2800">
              <a:solidFill>
                <a:schemeClr val="accent4">
                  <a:lumMod val="7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336" y="-17939"/>
            <a:ext cx="3786664" cy="378666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073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3634" y="2109084"/>
            <a:ext cx="1625478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比兴的写法</a:t>
            </a:r>
            <a:endParaRPr lang="zh-CN" altLang="en-US" sz="20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4110" y="138032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鉴赏要点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068820" y="-1537970"/>
            <a:ext cx="5288915" cy="5288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20" y="3986530"/>
            <a:ext cx="4279265" cy="3087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3765" y="2508250"/>
            <a:ext cx="10333990" cy="1363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A</a:t>
            </a:r>
            <a:r>
              <a:rPr lang="zh-CN" altLang="en-US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桑之未落，其叶沃若。于嗟鸠兮，无食桑葚。</a:t>
            </a:r>
            <a:r>
              <a:rPr lang="zh-CN" altLang="en-US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”</a:t>
            </a:r>
            <a:endParaRPr lang="zh-CN" altLang="en-US">
              <a:solidFill>
                <a:srgbClr val="D60093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zh-CN" altLang="en-US">
              <a:solidFill>
                <a:srgbClr val="D6009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以</a:t>
            </a:r>
            <a:r>
              <a:rPr lang="zh-CN" altLang="en-US">
                <a:ea typeface="黑体" panose="02010609060101010101" charset="-122"/>
                <a:sym typeface="+mn-ea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其叶沃若</a:t>
            </a:r>
            <a:r>
              <a:rPr lang="zh-CN" altLang="en-US">
                <a:ea typeface="黑体" panose="02010609060101010101" charset="-122"/>
                <a:sym typeface="+mn-ea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喻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女子青春美丽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，也指两人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恋爱时情意浓密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；以</a:t>
            </a:r>
            <a:r>
              <a:rPr lang="zh-CN" altLang="en-US">
                <a:ea typeface="黑体" panose="02010609060101010101" charset="-122"/>
                <a:sym typeface="+mn-ea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鸠</a:t>
            </a:r>
            <a:r>
              <a:rPr lang="zh-CN" altLang="en-US">
                <a:ea typeface="黑体" panose="02010609060101010101" charset="-122"/>
                <a:sym typeface="+mn-ea"/>
              </a:rPr>
              <a:t>”“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无食桑葚</a:t>
            </a:r>
            <a:r>
              <a:rPr lang="zh-CN" altLang="en-US">
                <a:ea typeface="黑体" panose="02010609060101010101" charset="-122"/>
                <a:sym typeface="+mn-ea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喻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女子不要与男子过分迷恋爱情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03935" y="3865245"/>
            <a:ext cx="10048875" cy="111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</a:t>
            </a:r>
            <a:r>
              <a:rPr lang="zh-CN" altLang="en-US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b="1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“</a:t>
            </a:r>
            <a:r>
              <a:rPr lang="zh-CN" altLang="en-US" b="1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桑之落矣，其黄而陨。</a:t>
            </a:r>
            <a:r>
              <a:rPr lang="zh-CN" altLang="en-US" b="1">
                <a:solidFill>
                  <a:srgbClr val="D60093"/>
                </a:solidFill>
                <a:ea typeface="黑体" panose="02010609060101010101" charset="-122"/>
                <a:sym typeface="+mn-ea"/>
              </a:rPr>
              <a:t>”</a:t>
            </a:r>
            <a:endParaRPr lang="zh-CN" altLang="en-US" b="1">
              <a:solidFill>
                <a:srgbClr val="D60093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endParaRPr lang="en-US" altLang="zh-CN" b="1">
              <a:solidFill>
                <a:srgbClr val="D60093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 以</a:t>
            </a:r>
            <a:r>
              <a:rPr lang="zh-CN" altLang="en-US" b="1">
                <a:ea typeface="黑体" panose="02010609060101010101" charset="-122"/>
                <a:sym typeface="+mn-ea"/>
              </a:rPr>
              <a:t>“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其黄而陨</a:t>
            </a:r>
            <a:r>
              <a:rPr lang="zh-CN" altLang="en-US" b="1">
                <a:ea typeface="黑体" panose="02010609060101010101" charset="-122"/>
                <a:sym typeface="+mn-ea"/>
              </a:rPr>
              <a:t>”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喻女子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年老色衰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，也指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氓变心感情枯竭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由桑树起兴，引出写男女爱情 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88695" y="4878705"/>
            <a:ext cx="7165975" cy="865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CC"/>
                </a:solidFill>
                <a:ea typeface="黑体" panose="02010609060101010101" charset="-122"/>
                <a:sym typeface="+mn-ea"/>
              </a:rPr>
              <a:t>——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比兴手法的运用，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激发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了读者的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联想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意蕴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，产生了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形象鲜明、诗意盎然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的艺术效果。</a:t>
            </a:r>
            <a:endParaRPr lang="zh-CN" altLang="en-US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073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0430" y="108822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课堂小结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068820" y="-1537970"/>
            <a:ext cx="5288915" cy="5288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820" y="3986530"/>
            <a:ext cx="4279265" cy="3087370"/>
          </a:xfrm>
          <a:prstGeom prst="rect">
            <a:avLst/>
          </a:prstGeom>
        </p:spPr>
      </p:pic>
      <p:sp>
        <p:nvSpPr>
          <p:cNvPr id="149507" name="Rectangle 3"/>
          <p:cNvSpPr>
            <a:spLocks noGrp="1"/>
          </p:cNvSpPr>
          <p:nvPr>
            <p:ph idx="1"/>
          </p:nvPr>
        </p:nvSpPr>
        <p:spPr>
          <a:xfrm>
            <a:off x="272415" y="1820545"/>
            <a:ext cx="10198735" cy="4966970"/>
          </a:xfrm>
        </p:spPr>
        <p:txBody>
          <a:bodyPr vert="horz" wrap="square" lIns="91440" tIns="45720" rIns="91440" bIns="45720" anchor="t"/>
          <a:lstStyle/>
          <a:p>
            <a:pPr lvl="1"/>
            <a:r>
              <a:rPr lang="zh-CN" altLang="en-US" sz="2400"/>
              <a:t>全诗大致按事实发展的过程叙述这一悲剧的始末。第三章为全诗的转折。诗中具有强烈的</a:t>
            </a:r>
            <a:r>
              <a:rPr lang="zh-CN" altLang="en-US" sz="2400">
                <a:solidFill>
                  <a:srgbClr val="FF0000"/>
                </a:solidFill>
              </a:rPr>
              <a:t>现实主义</a:t>
            </a:r>
            <a:r>
              <a:rPr lang="zh-CN" altLang="en-US" sz="2400"/>
              <a:t>精神，运用</a:t>
            </a:r>
            <a:r>
              <a:rPr lang="zh-CN" altLang="en-US" sz="2400">
                <a:solidFill>
                  <a:srgbClr val="FF0000"/>
                </a:solidFill>
              </a:rPr>
              <a:t>比兴</a:t>
            </a:r>
            <a:r>
              <a:rPr lang="zh-CN" altLang="en-US" sz="2400"/>
              <a:t>的艺术手法及</a:t>
            </a:r>
            <a:r>
              <a:rPr lang="zh-CN" altLang="en-US" sz="2400">
                <a:solidFill>
                  <a:srgbClr val="FF0000"/>
                </a:solidFill>
              </a:rPr>
              <a:t>对比</a:t>
            </a:r>
            <a:r>
              <a:rPr lang="zh-CN" altLang="en-US" sz="2400"/>
              <a:t>的手法，</a:t>
            </a:r>
            <a:r>
              <a:rPr lang="zh-CN" altLang="en-US" sz="2400">
                <a:ea typeface="黑体" panose="02010609060101010101" charset="-122"/>
              </a:rPr>
              <a:t>将</a:t>
            </a:r>
            <a:r>
              <a:rPr lang="zh-CN" altLang="en-US" sz="2400">
                <a:solidFill>
                  <a:srgbClr val="FF0000"/>
                </a:solidFill>
              </a:rPr>
              <a:t>抒情、叙事、议论熔于一炉</a:t>
            </a:r>
            <a:r>
              <a:rPr lang="zh-CN" altLang="en-US" sz="2400"/>
              <a:t>而增加了叙事的感染力和抒情的深度。</a:t>
            </a:r>
            <a:endParaRPr lang="zh-CN" altLang="en-US" sz="2400"/>
          </a:p>
          <a:p>
            <a:pPr lvl="1"/>
            <a:r>
              <a:rPr lang="zh-CN" altLang="en-US" sz="2400"/>
              <a:t>全诗</a:t>
            </a:r>
            <a:r>
              <a:rPr lang="zh-CN" altLang="en-US" sz="2400">
                <a:solidFill>
                  <a:srgbClr val="FF0000"/>
                </a:solidFill>
              </a:rPr>
              <a:t>韵律和谐</a:t>
            </a:r>
            <a:r>
              <a:rPr lang="zh-CN" altLang="en-US" sz="2400"/>
              <a:t>。</a:t>
            </a:r>
            <a:endParaRPr lang="zh-CN" altLang="en-US" sz="2400"/>
          </a:p>
          <a:p>
            <a:pPr lvl="1"/>
            <a:r>
              <a:rPr lang="zh-CN" altLang="en-US" sz="2400"/>
              <a:t>作者顺着“</a:t>
            </a:r>
            <a:r>
              <a:rPr lang="zh-CN" altLang="en-US" sz="2400">
                <a:solidFill>
                  <a:srgbClr val="FF0000"/>
                </a:solidFill>
              </a:rPr>
              <a:t>恋爱－婚变－决绝</a:t>
            </a:r>
            <a:r>
              <a:rPr lang="zh-CN" altLang="en-US" sz="2400"/>
              <a:t>”的情节</a:t>
            </a:r>
            <a:r>
              <a:rPr lang="zh-CN" altLang="en-US" sz="2400">
                <a:solidFill>
                  <a:srgbClr val="FF0000"/>
                </a:solidFill>
              </a:rPr>
              <a:t>线索</a:t>
            </a:r>
            <a:r>
              <a:rPr lang="zh-CN" altLang="en-US" sz="2400"/>
              <a:t>叙事，深刻</a:t>
            </a:r>
            <a:r>
              <a:rPr lang="zh-CN" altLang="en-US" sz="2400">
                <a:solidFill>
                  <a:srgbClr val="FF0000"/>
                </a:solidFill>
              </a:rPr>
              <a:t>反映</a:t>
            </a:r>
            <a:r>
              <a:rPr lang="zh-CN" altLang="en-US" sz="2400"/>
              <a:t>了当时</a:t>
            </a:r>
            <a:r>
              <a:rPr lang="zh-CN" altLang="en-US" sz="2400">
                <a:solidFill>
                  <a:srgbClr val="FF0000"/>
                </a:solidFill>
              </a:rPr>
              <a:t>社会婚姻制度</a:t>
            </a:r>
            <a:r>
              <a:rPr lang="zh-CN" altLang="en-US" sz="2400"/>
              <a:t>对女子的压迫和损害，成功</a:t>
            </a:r>
            <a:r>
              <a:rPr lang="zh-CN" altLang="en-US" sz="2400">
                <a:solidFill>
                  <a:srgbClr val="FF0000"/>
                </a:solidFill>
              </a:rPr>
              <a:t>塑造</a:t>
            </a:r>
            <a:r>
              <a:rPr lang="zh-CN" altLang="en-US" sz="2400"/>
              <a:t>了一个</a:t>
            </a:r>
            <a:r>
              <a:rPr lang="zh-CN" altLang="en-US" sz="2400">
                <a:solidFill>
                  <a:srgbClr val="FF0000"/>
                </a:solidFill>
              </a:rPr>
              <a:t>勤劳、温柔、坚强</a:t>
            </a:r>
            <a:r>
              <a:rPr lang="zh-CN" altLang="en-US" sz="2400"/>
              <a:t>的</a:t>
            </a:r>
            <a:r>
              <a:rPr lang="zh-CN" altLang="en-US" sz="2400">
                <a:solidFill>
                  <a:srgbClr val="FF0000"/>
                </a:solidFill>
              </a:rPr>
              <a:t>妇女形象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表现</a:t>
            </a:r>
            <a:r>
              <a:rPr lang="zh-CN" altLang="en-US" sz="2400"/>
              <a:t>了古代妇女追求</a:t>
            </a:r>
            <a:r>
              <a:rPr lang="zh-CN" altLang="en-US" sz="2400">
                <a:solidFill>
                  <a:srgbClr val="FF0000"/>
                </a:solidFill>
              </a:rPr>
              <a:t>婚姻自主</a:t>
            </a:r>
            <a:r>
              <a:rPr lang="zh-CN" altLang="en-US" sz="2400"/>
              <a:t>的强烈</a:t>
            </a:r>
            <a:r>
              <a:rPr lang="zh-CN" altLang="en-US" sz="2400">
                <a:solidFill>
                  <a:srgbClr val="FF0000"/>
                </a:solidFill>
              </a:rPr>
              <a:t>愿望</a:t>
            </a:r>
            <a:r>
              <a:rPr lang="zh-CN" altLang="en-US" sz="2400"/>
              <a:t>和</a:t>
            </a:r>
            <a:r>
              <a:rPr lang="zh-CN" altLang="en-US" sz="2400">
                <a:solidFill>
                  <a:srgbClr val="FF0000"/>
                </a:solidFill>
              </a:rPr>
              <a:t>抗争</a:t>
            </a:r>
            <a:r>
              <a:rPr lang="zh-CN" altLang="en-US" sz="2400"/>
              <a:t>精神。（主题）</a:t>
            </a:r>
            <a:endParaRPr lang="zh-CN" altLang="en-US" sz="2400"/>
          </a:p>
        </p:txBody>
      </p:sp>
      <p:pic>
        <p:nvPicPr>
          <p:cNvPr id="149508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1264900" y="12217400"/>
            <a:ext cx="304800" cy="4318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charRg st="10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7">
                                            <p:txEl>
                                              <p:charRg st="118" end="2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95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charset="-122"/>
              <a:ea typeface="字魂58号-创中黑" panose="00000500000000000000" charset="-122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795" y="-81280"/>
            <a:ext cx="5918200" cy="73209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>
            <a:fillRect/>
          </a:stretch>
        </p:blipFill>
        <p:spPr>
          <a:xfrm flipH="1">
            <a:off x="-338077" y="-623570"/>
            <a:ext cx="3085513" cy="2742678"/>
          </a:xfrm>
          <a:prstGeom prst="rect">
            <a:avLst/>
          </a:prstGeom>
        </p:spPr>
      </p:pic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93620" y="867410"/>
            <a:ext cx="508317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、“风”“雅”“颂”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95655" y="1807845"/>
            <a:ext cx="7580630" cy="398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风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”有十五国风，共160篇，为各国当地的土风民谣。风格清新质朴，民歌情调浓厚，多出自下层人民之手。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雅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”是周朝直接统治地区的音乐，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105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篇。分为“大雅”和“小雅”。大雅31篇，主要用于统治者的朝会宴享，以歌功颂德为主；小雅74篇，多为贵族所作，表现当时知识分子的生活和思想。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1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    “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”是统治者用于宗庙祭祀的舞乐，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40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Arial" panose="020b0604020202020204" pitchFamily="34" charset="0"/>
              </a:rPr>
              <a:t>篇。包括周颂31篇、鲁颂4篇、商颂5篇，内容以颂扬为主。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8570" y="1891453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</a:rPr>
              <a:t>关于诗经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4125" y="2653030"/>
            <a:ext cx="525970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&lt;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诗经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&gt;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分为：“风”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 “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雅”“颂”三大类。</a:t>
            </a:r>
            <a:endParaRPr lang="zh-CN" altLang="en-US" sz="20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40155" y="3230880"/>
            <a:ext cx="62033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风：即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15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国风，大多为民间歌谣，共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160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篇；</a:t>
            </a:r>
            <a:endParaRPr lang="zh-CN" altLang="en-US" sz="20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0155" y="3835400"/>
            <a:ext cx="80117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雅：分“大雅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”“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小雅”，多为贵族创作的宫廷乐曲，共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105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篇；</a:t>
            </a:r>
            <a:endParaRPr lang="zh-CN" altLang="en-US" sz="20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0155" y="4462780"/>
            <a:ext cx="748728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颂：宗庙祭祀乐歌，分为周颂、鲁颂、商颂，共</a:t>
            </a:r>
            <a:r>
              <a:rPr lang="en-US" altLang="zh-CN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40</a:t>
            </a:r>
            <a:r>
              <a:rPr lang="zh-CN" altLang="en-US" sz="2000">
                <a:solidFill>
                  <a:prstClr val="black"/>
                </a:solidFill>
                <a:latin typeface="字魂58号-创中黑" panose="00000500000000000000" charset="-122"/>
                <a:ea typeface="字魂58号-创中黑" panose="00000500000000000000" charset="-122"/>
                <a:cs typeface="字魂58号-创中黑" panose="00000500000000000000" charset="-122"/>
              </a:rPr>
              <a:t>篇。</a:t>
            </a:r>
            <a:endParaRPr lang="zh-CN" altLang="en-US" sz="2000">
              <a:solidFill>
                <a:prstClr val="black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84" y="-1"/>
            <a:ext cx="2583543" cy="582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80" y="2083435"/>
            <a:ext cx="3321685" cy="65354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0345" y="3688715"/>
            <a:ext cx="69786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altLang="zh-CN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诗经</a:t>
            </a:r>
            <a:r>
              <a:rPr lang="en-US" altLang="zh-CN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是中国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现实主义</a:t>
            </a: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诗歌之源，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其内容以反映劳动人民生活的“国风”为主，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故文学史上把这类诗称为“风体诗”。</a:t>
            </a:r>
            <a:endParaRPr lang="zh-CN" altLang="en-US" sz="240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9485" y="1199515"/>
            <a:ext cx="760793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的诗以四言为主，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主要有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“兴”比”“赋”</a:t>
            </a: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三种表现手法: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兴:先言他物以引起所咏之辞。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比:借物托情。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赋:铺陈叙事。</a:t>
            </a:r>
            <a:endParaRPr lang="zh-CN" altLang="en-US" sz="24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6100" y="5556885"/>
            <a:ext cx="6249035" cy="52197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“诗经六义”风、雅、颂、兴、比、赋  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9594" y="816404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关于诗经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4" y="-17780"/>
            <a:ext cx="375931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5" t="5333" r="21938" b="65333"/>
          <a:stretch>
            <a:fillRect/>
          </a:stretch>
        </p:blipFill>
        <p:spPr>
          <a:xfrm flipH="1">
            <a:off x="9308465" y="816610"/>
            <a:ext cx="2819400" cy="167132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36525" y="58610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0515" y="1732280"/>
            <a:ext cx="970089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氓之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蚩蚩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，抱布贸丝。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匪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来贸丝，来即我谋。送子涉淇，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至于顿丘。匪我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愆期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，子无良媒。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将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子无怒，秋以为期。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乘彼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垝垣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，以望复关。不见复关，泣涕涟涟。既见复关，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载笑载言。尔卜尔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筮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，体无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咎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言。以尔车来，以我贿迁。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桑之未落，其叶沃若。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于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嗟鸠兮，无食桑葚！于嗟女兮，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无与士耽！士之耽兮，犹可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也。女之耽兮，不可说也！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609" y="862759"/>
            <a:ext cx="3129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81112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诵读</a:t>
            </a:r>
            <a:r>
              <a:rPr lang="en-US" altLang="zh-CN" sz="2800">
                <a:solidFill>
                  <a:srgbClr val="981112"/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注意红色字的读音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effectLst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5253" y="1672590"/>
            <a:ext cx="12065953" cy="4335780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7040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9745" y="1776730"/>
            <a:ext cx="91408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桑之落矣，其黄而陨。自我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徂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尔，三岁食贫。淇水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汤汤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渐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车帷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裳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。女也不爽，士贰其行。士也罔极，二三其德。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三岁为妇，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靡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室劳矣。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夙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兴夜寐，靡有朝矣。言既遂矣，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至于暴矣。兄弟不知，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咥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其笑矣。静言思之，躬自悼矣。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及尔偕老，老使我怨。淇则有岸，</a:t>
            </a:r>
            <a:r>
              <a:rPr lang="zh-CN" altLang="en-US" sz="2800">
                <a:solidFill>
                  <a:srgbClr val="981112"/>
                </a:solidFill>
                <a:latin typeface="楷体" panose="02010609060101010101" charset="-122"/>
                <a:ea typeface="楷体" panose="02010609060101010101" charset="-122"/>
              </a:rPr>
              <a:t>隰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则有泮。总角之宴，</a:t>
            </a:r>
            <a:endParaRPr lang="en-US" altLang="zh-CN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言笑晏晏，信誓旦旦，不思其反。反是不思，亦已焉哉！</a:t>
            </a:r>
            <a:endParaRPr lang="zh-CN" altLang="en-US" sz="28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609" y="862759"/>
            <a:ext cx="3068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诵读</a:t>
            </a:r>
            <a:r>
              <a:rPr lang="en-US" altLang="zh-CN" sz="2800">
                <a:solidFill>
                  <a:srgbClr val="981112"/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 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(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注意红色字的读音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字魂59号-创粗黑" panose="00000500000000000000" charset="-122"/>
                <a:ea typeface="字魂59号-创粗黑" panose="00000500000000000000" charset="-122"/>
                <a:cs typeface="字魂59号-创粗黑" panose="00000500000000000000" charset="-122"/>
              </a:rPr>
              <a:t>)</a:t>
            </a:r>
            <a:endParaRPr lang="en-US" altLang="zh-CN" sz="2800">
              <a:solidFill>
                <a:schemeClr val="tx1">
                  <a:lumMod val="85000"/>
                  <a:lumOff val="15000"/>
                </a:schemeClr>
              </a:solidFill>
              <a:effectLst/>
              <a:latin typeface="字魂59号-创粗黑" panose="00000500000000000000" charset="-122"/>
              <a:ea typeface="字魂59号-创粗黑" panose="00000500000000000000" charset="-122"/>
              <a:cs typeface="字魂59号-创粗黑" panose="00000500000000000000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6048" y="1612900"/>
            <a:ext cx="12065953" cy="4335780"/>
            <a:chOff x="1892169" y="1848750"/>
            <a:chExt cx="7576859" cy="3176954"/>
          </a:xfrm>
        </p:grpSpPr>
        <p:sp>
          <p:nvSpPr>
            <p:cNvPr id="17" name="六边形 16"/>
            <p:cNvSpPr/>
            <p:nvPr/>
          </p:nvSpPr>
          <p:spPr>
            <a:xfrm rot="16200000">
              <a:off x="1822543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35407" y="1892487"/>
              <a:ext cx="7116900" cy="3084828"/>
            </a:xfrm>
            <a:prstGeom prst="rect">
              <a:avLst/>
            </a:prstGeom>
            <a:noFill/>
            <a:ln w="28575" cap="flat" cmpd="sng" algn="ctr">
              <a:solidFill>
                <a:srgbClr val="769FA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87115" y="1848750"/>
              <a:ext cx="7206548" cy="3176954"/>
            </a:xfrm>
            <a:prstGeom prst="rect">
              <a:avLst/>
            </a:prstGeom>
            <a:noFill/>
            <a:ln w="28575"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15" name="六边形 14"/>
            <p:cNvSpPr/>
            <p:nvPr/>
          </p:nvSpPr>
          <p:spPr>
            <a:xfrm rot="16200000">
              <a:off x="1852786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6200000">
              <a:off x="8991480" y="3219075"/>
              <a:ext cx="547173" cy="407922"/>
            </a:xfrm>
            <a:prstGeom prst="hexagon">
              <a:avLst/>
            </a:prstGeom>
            <a:noFill/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9016141" y="3243932"/>
              <a:ext cx="492270" cy="376819"/>
            </a:xfrm>
            <a:prstGeom prst="hexagon">
              <a:avLst/>
            </a:prstGeom>
            <a:solidFill>
              <a:srgbClr val="769FA9"/>
            </a:solidFill>
            <a:ln>
              <a:solidFill>
                <a:srgbClr val="769F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0000500000000000000" pitchFamily="2" charset="-122"/>
                <a:ea typeface="字魂36号-正文宋楷" panose="00000500000000000000" pitchFamily="2" charset="-122"/>
                <a:sym typeface="字魂36号-正文宋楷" panose="00000500000000000000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-23495" y="-17780"/>
            <a:ext cx="12215495" cy="6884670"/>
          </a:xfrm>
          <a:prstGeom prst="rect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42595"/>
            <a:ext cx="12202795" cy="5963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25261" y="586409"/>
            <a:ext cx="11941479" cy="5685182"/>
          </a:xfrm>
          <a:prstGeom prst="frame">
            <a:avLst>
              <a:gd name="adj1" fmla="val 524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pitchFamily="2" charset="-122"/>
              <a:ea typeface="字魂73号-江南手书" panose="00000500000000000000" pitchFamily="2" charset="-122"/>
              <a:sym typeface="字魂73号-江南手书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84" y="-1"/>
            <a:ext cx="2583543" cy="582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080" y="2083435"/>
            <a:ext cx="3321685" cy="65354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69135" cy="1969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1565" y="902335"/>
            <a:ext cx="79425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氓之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蚩蚩</a:t>
            </a:r>
            <a:r>
              <a:rPr lang="zh-CN" altLang="en-US" sz="3200">
                <a:sym typeface="+mn-ea"/>
              </a:rPr>
              <a:t> chī      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匪</a:t>
            </a:r>
            <a:r>
              <a:rPr lang="zh-CN" altLang="en-US" sz="3200">
                <a:sym typeface="+mn-ea"/>
              </a:rPr>
              <a:t>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愆</a:t>
            </a:r>
            <a:r>
              <a:rPr lang="zh-CN" altLang="en-US" sz="3200">
                <a:sym typeface="+mn-ea"/>
              </a:rPr>
              <a:t>期 fēi   qiān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 将子无怒  qiāng     乘彼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垝垣</a:t>
            </a:r>
            <a:r>
              <a:rPr lang="zh-CN" altLang="en-US" sz="3200">
                <a:sym typeface="+mn-ea"/>
              </a:rPr>
              <a:t>guǐ yuán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载</a:t>
            </a:r>
            <a:r>
              <a:rPr lang="zh-CN" altLang="en-US" sz="3200">
                <a:sym typeface="+mn-ea"/>
              </a:rPr>
              <a:t>笑载言   zài        尔卜尔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筮</a:t>
            </a:r>
            <a:r>
              <a:rPr lang="zh-CN" altLang="en-US" sz="3200">
                <a:sym typeface="+mn-ea"/>
              </a:rPr>
              <a:t>   shì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于</a:t>
            </a:r>
            <a:r>
              <a:rPr lang="zh-CN" altLang="en-US" sz="3200">
                <a:sym typeface="+mn-ea"/>
              </a:rPr>
              <a:t>嗟鸠兮，无食桑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葚</a:t>
            </a:r>
            <a:r>
              <a:rPr lang="zh-CN" altLang="en-US" sz="3200">
                <a:sym typeface="+mn-ea"/>
              </a:rPr>
              <a:t>！ xū  shèn     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犹可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说</a:t>
            </a:r>
            <a:r>
              <a:rPr lang="zh-CN" altLang="en-US" sz="3200">
                <a:sym typeface="+mn-ea"/>
              </a:rPr>
              <a:t>也  tuō         自我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徂</a:t>
            </a:r>
            <a:r>
              <a:rPr lang="zh-CN" altLang="en-US" sz="3200">
                <a:sym typeface="+mn-ea"/>
              </a:rPr>
              <a:t>尔 cú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淇水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汤</a:t>
            </a:r>
            <a:r>
              <a:rPr lang="zh-CN" altLang="en-US" sz="3200">
                <a:sym typeface="+mn-ea"/>
              </a:rPr>
              <a:t>汤，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渐</a:t>
            </a:r>
            <a:r>
              <a:rPr lang="zh-CN" altLang="en-US" sz="3200">
                <a:sym typeface="+mn-ea"/>
              </a:rPr>
              <a:t>车帷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裳</a:t>
            </a:r>
            <a:r>
              <a:rPr lang="zh-CN" altLang="en-US" sz="3200">
                <a:sym typeface="+mn-ea"/>
              </a:rPr>
              <a:t> shāng  jiān  cháng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ym typeface="+mn-ea"/>
              </a:rPr>
              <a:t>士也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3200">
                <a:sym typeface="+mn-ea"/>
              </a:rPr>
              <a:t>极  wǎng   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靡</a:t>
            </a:r>
            <a:r>
              <a:rPr lang="zh-CN" altLang="en-US" sz="3200">
                <a:sym typeface="+mn-ea"/>
              </a:rPr>
              <a:t>室劳矣 mǐ          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夙</a:t>
            </a:r>
            <a:r>
              <a:rPr lang="zh-CN" altLang="en-US" sz="3200">
                <a:sym typeface="+mn-ea"/>
              </a:rPr>
              <a:t>兴夜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寐</a:t>
            </a:r>
            <a:r>
              <a:rPr lang="zh-CN" altLang="en-US" sz="3200">
                <a:sym typeface="+mn-ea"/>
              </a:rPr>
              <a:t> sù  mèi    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咥</a:t>
            </a:r>
            <a:r>
              <a:rPr lang="zh-CN" altLang="en-US" sz="3200">
                <a:sym typeface="+mn-ea"/>
              </a:rPr>
              <a:t>其笑矣  xì   </a:t>
            </a:r>
            <a:endParaRPr lang="zh-CN" altLang="en-US" sz="3200">
              <a:solidFill>
                <a:schemeClr val="tx1"/>
              </a:solidFill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隰</a:t>
            </a:r>
            <a:r>
              <a:rPr lang="zh-CN" altLang="en-US" sz="3200">
                <a:sym typeface="+mn-ea"/>
              </a:rPr>
              <a:t>则有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泮</a:t>
            </a:r>
            <a:r>
              <a:rPr lang="zh-CN" altLang="en-US" sz="3200">
                <a:sym typeface="+mn-ea"/>
              </a:rPr>
              <a:t> xí  pàn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3000" p14:dur="1500">
        <p:random/>
      </p:transition>
    </mc:Choice>
    <mc:Fallback>
      <p:transition spd="slow" advClick="0" advTm="3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2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3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4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5.xml><?xml version="1.0" encoding="utf-8"?>
<p:tagLst xmlns:p="http://schemas.openxmlformats.org/presentationml/2006/main">
  <p:tag name="KSO_WM_UNIT_PLACING_PICTURE_USER_VIEWPORT" val="{&quot;height&quot;:3101,&quot;width&quot;:3101}"/>
</p:tagLst>
</file>

<file path=ppt/tags/tag6.xml><?xml version="1.0" encoding="utf-8"?>
<p:tagLst xmlns:p="http://schemas.openxmlformats.org/presentationml/2006/main">
  <p:tag name="KSO_WM_UNIT_PLACING_PICTURE_USER_VIEWPORT" val="{&quot;height&quot;:7218,&quot;width&quot;:6228}"/>
  <p:tag name="REFSHAPE" val="1244282028"/>
</p:tagLst>
</file>

<file path=ppt/tags/tag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国潮古风中国风潮通用PPT背景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t5z0vxr">
      <a:majorFont>
        <a:latin typeface="字魂36号-正文宋楷"/>
        <a:ea typeface="字魂36号-正文宋楷"/>
        <a:cs typeface="Arial"/>
      </a:majorFont>
      <a:minorFont>
        <a:latin typeface="字魂36号-正文宋楷"/>
        <a:ea typeface="字魂36号-正文宋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331</Paragraphs>
  <Slides>31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50">
      <vt:lpstr>Arial</vt:lpstr>
      <vt:lpstr>字魂36号-正文宋楷</vt:lpstr>
      <vt:lpstr>宋体</vt:lpstr>
      <vt:lpstr>等线 Light</vt:lpstr>
      <vt:lpstr>等线</vt:lpstr>
      <vt:lpstr>禹卫书法行书简体</vt:lpstr>
      <vt:lpstr>字魂86号-杨任东楷书</vt:lpstr>
      <vt:lpstr>字魂73号-江南手书</vt:lpstr>
      <vt:lpstr>楷体</vt:lpstr>
      <vt:lpstr>仿宋</vt:lpstr>
      <vt:lpstr>字魂58号-创中黑</vt:lpstr>
      <vt:lpstr>Calibri</vt:lpstr>
      <vt:lpstr>字魂59号-创粗黑</vt:lpstr>
      <vt:lpstr>Times New Roman</vt:lpstr>
      <vt:lpstr>Wingdings</vt:lpstr>
      <vt:lpstr>思源宋体 CN Medium</vt:lpstr>
      <vt:lpstr>思源宋体 CN Heavy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　  1、随着情节的发展，女主人公内心的情感是如何变化的？</vt:lpstr>
      <vt:lpstr>PowerPoint Presentation</vt:lpstr>
      <vt:lpstr>　   2、综观全文，你认为男、女主人公分别是什么样的人?</vt:lpstr>
      <vt:lpstr>3、《氓》中哪些诗句是比兴句？好处是什么？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QTJY</cp:lastModifiedBy>
  <cp:revision>3</cp:revision>
  <cp:lastPrinted>2020-10-22T21:21:00Z</cp:lastPrinted>
  <dcterms:created xsi:type="dcterms:W3CDTF">2020-10-22T21:21:00Z</dcterms:created>
  <dcterms:modified xsi:type="dcterms:W3CDTF">2021-02-21T06:53:17Z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