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56" r:id="rId3"/>
  </p:sldMasterIdLst>
  <p:notesMasterIdLst>
    <p:notesMasterId r:id="rId94"/>
  </p:notesMasterIdLst>
  <p:sldIdLst>
    <p:sldId id="256" r:id="rId4"/>
    <p:sldId id="257" r:id="rId5"/>
    <p:sldId id="306" r:id="rId6"/>
    <p:sldId id="349" r:id="rId7"/>
    <p:sldId id="261" r:id="rId8"/>
    <p:sldId id="307" r:id="rId9"/>
    <p:sldId id="308" r:id="rId10"/>
    <p:sldId id="345" r:id="rId11"/>
    <p:sldId id="318" r:id="rId12"/>
    <p:sldId id="262" r:id="rId13"/>
    <p:sldId id="310" r:id="rId14"/>
    <p:sldId id="311" r:id="rId15"/>
    <p:sldId id="314" r:id="rId16"/>
    <p:sldId id="263" r:id="rId17"/>
    <p:sldId id="312" r:id="rId18"/>
    <p:sldId id="316" r:id="rId19"/>
    <p:sldId id="317" r:id="rId20"/>
    <p:sldId id="313" r:id="rId21"/>
    <p:sldId id="315" r:id="rId22"/>
    <p:sldId id="264" r:id="rId23"/>
    <p:sldId id="319" r:id="rId24"/>
    <p:sldId id="333" r:id="rId25"/>
    <p:sldId id="320" r:id="rId26"/>
    <p:sldId id="322" r:id="rId27"/>
    <p:sldId id="334" r:id="rId28"/>
    <p:sldId id="321" r:id="rId29"/>
    <p:sldId id="335" r:id="rId30"/>
    <p:sldId id="323" r:id="rId31"/>
    <p:sldId id="324" r:id="rId32"/>
    <p:sldId id="325" r:id="rId33"/>
    <p:sldId id="336" r:id="rId34"/>
    <p:sldId id="337" r:id="rId35"/>
    <p:sldId id="338" r:id="rId36"/>
    <p:sldId id="339" r:id="rId37"/>
    <p:sldId id="343" r:id="rId38"/>
    <p:sldId id="375" r:id="rId39"/>
    <p:sldId id="376" r:id="rId40"/>
    <p:sldId id="329" r:id="rId41"/>
    <p:sldId id="340" r:id="rId42"/>
    <p:sldId id="341" r:id="rId43"/>
    <p:sldId id="265" r:id="rId44"/>
    <p:sldId id="269" r:id="rId45"/>
    <p:sldId id="346" r:id="rId46"/>
    <p:sldId id="350" r:id="rId47"/>
    <p:sldId id="352" r:id="rId48"/>
    <p:sldId id="347" r:id="rId49"/>
    <p:sldId id="360" r:id="rId50"/>
    <p:sldId id="361" r:id="rId51"/>
    <p:sldId id="362" r:id="rId52"/>
    <p:sldId id="351" r:id="rId53"/>
    <p:sldId id="354" r:id="rId54"/>
    <p:sldId id="363" r:id="rId55"/>
    <p:sldId id="392" r:id="rId56"/>
    <p:sldId id="393" r:id="rId57"/>
    <p:sldId id="394" r:id="rId58"/>
    <p:sldId id="364" r:id="rId59"/>
    <p:sldId id="390" r:id="rId60"/>
    <p:sldId id="267" r:id="rId61"/>
    <p:sldId id="368" r:id="rId62"/>
    <p:sldId id="380" r:id="rId63"/>
    <p:sldId id="270" r:id="rId64"/>
    <p:sldId id="370" r:id="rId65"/>
    <p:sldId id="367" r:id="rId66"/>
    <p:sldId id="369" r:id="rId67"/>
    <p:sldId id="371" r:id="rId68"/>
    <p:sldId id="372" r:id="rId69"/>
    <p:sldId id="373" r:id="rId70"/>
    <p:sldId id="391" r:id="rId71"/>
    <p:sldId id="377" r:id="rId72"/>
    <p:sldId id="378" r:id="rId73"/>
    <p:sldId id="379" r:id="rId74"/>
    <p:sldId id="381" r:id="rId75"/>
    <p:sldId id="382" r:id="rId76"/>
    <p:sldId id="383" r:id="rId77"/>
    <p:sldId id="385" r:id="rId78"/>
    <p:sldId id="384" r:id="rId79"/>
    <p:sldId id="386" r:id="rId80"/>
    <p:sldId id="387" r:id="rId81"/>
    <p:sldId id="388" r:id="rId82"/>
    <p:sldId id="302" r:id="rId83"/>
    <p:sldId id="301" r:id="rId84"/>
    <p:sldId id="303" r:id="rId85"/>
    <p:sldId id="273" r:id="rId86"/>
    <p:sldId id="274" r:id="rId87"/>
    <p:sldId id="275" r:id="rId88"/>
    <p:sldId id="276" r:id="rId89"/>
    <p:sldId id="277" r:id="rId90"/>
    <p:sldId id="278" r:id="rId91"/>
    <p:sldId id="365" r:id="rId92"/>
    <p:sldId id="389" r:id="rId9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97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presProps" Target="pres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7D0DB-E37B-45D2-97B4-BB9A7EA60174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213E8-5A87-4507-90BA-FC842AEE84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213E8-5A87-4507-90BA-FC842AEE8429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ED5B83-D12F-4F0A-9FF8-1395EDA85384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998C6-D944-4E5A-BB0C-F8DFAB96C8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FAEB0F-50A4-4D2E-BC8F-7C60E08E6EE7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43523-1CF4-4542-9AAF-368E705AFF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0F1418-83BB-4B6E-88D2-36B9E161E22D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46C431-64F6-4C04-90FE-2977FEBC28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D11CB8-D4E6-4C9B-928D-6839C25D30AD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054CF-EFD4-41F7-9BBC-9CC72E7988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22847F-0613-4B4F-A20E-E7981D786CC8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F7FAB-E808-4F25-BB9E-755EC5176B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676A7-DD72-47B0-A90C-49E83FAEBFA3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D00CB-F256-43BB-A343-EA61F4D188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C60DF7-5B46-4411-A5A1-CE86900DE1A1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6607B-E925-4E9B-8F61-4C7D08245F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00C91F-DB51-45FB-AD76-B2597AAD08ED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7285CB-D1CD-42A5-B9CA-1759BF6A13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6996E4-60A1-43B8-A15F-94BEE72CBEDE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EF393-12D9-42F9-9F9E-6DA7400C6A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8730B1-C5E9-44B0-BDEF-73F2540DA23B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88297-97F9-4527-963C-F5B629A050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2DC8B-E6B1-4D34-879D-8E0018A0C09C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4765DE-D231-4A78-82F8-0A8C265F86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  <a:headEnd/>
            <a:tailEnd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  <a:headEnd/>
            <a:tailEnd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A789E3C7-E9CD-4D16-A71A-609318A78903}" type="datetimeFigureOut">
              <a:rPr lang="en-US"/>
              <a:pPr/>
              <a:t>3/7/2019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F5CCB676-A067-4D17-B1E4-1F1B225AB85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2019-03-07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71810"/>
            <a:ext cx="9144000" cy="378619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4714884"/>
            <a:ext cx="6875786" cy="1201688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方正姚体" pitchFamily="2" charset="-122"/>
                <a:ea typeface="方正姚体" pitchFamily="2" charset="-122"/>
              </a:rPr>
              <a:t>深圳罗湖外语学校          徐晓花</a:t>
            </a:r>
            <a:endParaRPr lang="en-US" altLang="zh-CN" sz="3200" b="1" dirty="0" smtClean="0">
              <a:solidFill>
                <a:srgbClr val="00206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  <a:latin typeface="方正姚体" pitchFamily="2" charset="-122"/>
                <a:ea typeface="方正姚体" pitchFamily="2" charset="-122"/>
              </a:rPr>
              <a:t>2019.3.7</a:t>
            </a:r>
            <a:endParaRPr lang="zh-CN" altLang="en-US" sz="3200" b="1" dirty="0">
              <a:solidFill>
                <a:srgbClr val="00206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年深圳一模</a:t>
            </a:r>
            <a:r>
              <a:rPr lang="en-US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作文问题分析及提升策略</a:t>
            </a:r>
            <a:endParaRPr lang="zh-CN" altLang="en-US" sz="4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（二）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38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篇学生考场作文为例</a:t>
            </a:r>
            <a:endParaRPr lang="en-US" altLang="zh-CN" sz="4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1" descr="C:\Users\Administrator\Desktop\等级作文\38分\F002_0306102443_38.jpg"/>
          <p:cNvPicPr>
            <a:picLocks noChangeAspect="1" noChangeArrowheads="1"/>
          </p:cNvPicPr>
          <p:nvPr/>
        </p:nvPicPr>
        <p:blipFill>
          <a:blip r:embed="rId2" cstate="print"/>
          <a:srcRect r="1726" b="72050"/>
          <a:stretch>
            <a:fillRect/>
          </a:stretch>
        </p:blipFill>
        <p:spPr bwMode="auto">
          <a:xfrm>
            <a:off x="1775599" y="1556792"/>
            <a:ext cx="7368401" cy="5301208"/>
          </a:xfrm>
          <a:prstGeom prst="rect">
            <a:avLst/>
          </a:prstGeom>
          <a:noFill/>
        </p:spPr>
      </p:pic>
      <p:pic>
        <p:nvPicPr>
          <p:cNvPr id="30723" name="Picture 3" descr="C:\Users\Administrator\Desktop\等级作文\38分\F002_0306102443_38.jpg"/>
          <p:cNvPicPr>
            <a:picLocks noChangeAspect="1" noChangeArrowheads="1"/>
          </p:cNvPicPr>
          <p:nvPr/>
        </p:nvPicPr>
        <p:blipFill>
          <a:blip r:embed="rId2" cstate="print"/>
          <a:srcRect l="2034" t="50363" b="23402"/>
          <a:stretch>
            <a:fillRect/>
          </a:stretch>
        </p:blipFill>
        <p:spPr bwMode="auto">
          <a:xfrm>
            <a:off x="1318448" y="1556792"/>
            <a:ext cx="7825552" cy="530120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23528" y="1700809"/>
            <a:ext cx="8568952" cy="1646605"/>
          </a:xfrm>
          <a:prstGeom prst="rect">
            <a:avLst/>
          </a:prstGeom>
          <a:solidFill>
            <a:srgbClr val="FFFFCC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、混淆概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念：独创或共享的概念理解不到位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不当一个作弊的考生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：将不作弊等同于独创的概念，思维品质低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0"/>
            <a:ext cx="806489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、文体不明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与其虚拟观看不如现实走一遍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Administrator\Desktop\等级作文\38分\F003_0307103056_38.jpg"/>
          <p:cNvPicPr>
            <a:picLocks noChangeAspect="1" noChangeArrowheads="1"/>
          </p:cNvPicPr>
          <p:nvPr/>
        </p:nvPicPr>
        <p:blipFill>
          <a:blip r:embed="rId2" cstate="print"/>
          <a:srcRect l="5312" t="2100" r="4382" b="72700"/>
          <a:stretch>
            <a:fillRect/>
          </a:stretch>
        </p:blipFill>
        <p:spPr bwMode="auto">
          <a:xfrm>
            <a:off x="179511" y="1268760"/>
            <a:ext cx="7242805" cy="5112568"/>
          </a:xfrm>
          <a:prstGeom prst="rect">
            <a:avLst/>
          </a:prstGeom>
          <a:noFill/>
        </p:spPr>
      </p:pic>
      <p:pic>
        <p:nvPicPr>
          <p:cNvPr id="73730" name="Picture 2" descr="C:\Users\Administrator\Desktop\等级作文\38分\F003_0307103056_38.jpg"/>
          <p:cNvPicPr>
            <a:picLocks noChangeAspect="1" noChangeArrowheads="1"/>
          </p:cNvPicPr>
          <p:nvPr/>
        </p:nvPicPr>
        <p:blipFill>
          <a:blip r:embed="rId2" cstate="print"/>
          <a:srcRect l="-2656" t="58400" b="21650"/>
          <a:stretch>
            <a:fillRect/>
          </a:stretch>
        </p:blipFill>
        <p:spPr bwMode="auto">
          <a:xfrm>
            <a:off x="-159227" y="2060848"/>
            <a:ext cx="9303227" cy="4573400"/>
          </a:xfrm>
          <a:prstGeom prst="rect">
            <a:avLst/>
          </a:prstGeom>
          <a:noFill/>
        </p:spPr>
      </p:pic>
      <p:cxnSp>
        <p:nvCxnSpPr>
          <p:cNvPr id="6" name="直接箭头连接符 5"/>
          <p:cNvCxnSpPr/>
          <p:nvPr/>
        </p:nvCxnSpPr>
        <p:spPr>
          <a:xfrm>
            <a:off x="8028384" y="3284984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27584" y="4149080"/>
            <a:ext cx="792088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5576" y="3717032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99592" y="4653136"/>
            <a:ext cx="78488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971600" y="5157192"/>
            <a:ext cx="756084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27584" y="5589240"/>
            <a:ext cx="6336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0"/>
            <a:ext cx="806489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、立意偏差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青年当奋起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，谈奋斗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4755" name="Picture 3" descr="C:\Users\Administrator\Desktop\等级作文\38分\F004_0307214014_38.jpg"/>
          <p:cNvPicPr>
            <a:picLocks noChangeAspect="1" noChangeArrowheads="1"/>
          </p:cNvPicPr>
          <p:nvPr/>
        </p:nvPicPr>
        <p:blipFill>
          <a:blip r:embed="rId2" cstate="print"/>
          <a:srcRect l="2141" t="3791" r="591" b="75971"/>
          <a:stretch>
            <a:fillRect/>
          </a:stretch>
        </p:blipFill>
        <p:spPr bwMode="auto">
          <a:xfrm>
            <a:off x="-65316" y="1772816"/>
            <a:ext cx="9029803" cy="4752528"/>
          </a:xfrm>
          <a:prstGeom prst="rect">
            <a:avLst/>
          </a:prstGeom>
          <a:noFill/>
        </p:spPr>
      </p:pic>
      <p:pic>
        <p:nvPicPr>
          <p:cNvPr id="9" name="Picture 3" descr="C:\Users\Administrator\Desktop\等级作文\38分\F004_0307214014_38.jpg"/>
          <p:cNvPicPr>
            <a:picLocks noChangeAspect="1" noChangeArrowheads="1"/>
          </p:cNvPicPr>
          <p:nvPr/>
        </p:nvPicPr>
        <p:blipFill>
          <a:blip r:embed="rId2" cstate="print"/>
          <a:srcRect l="1706" t="43174" r="5304" b="36666"/>
          <a:stretch>
            <a:fillRect/>
          </a:stretch>
        </p:blipFill>
        <p:spPr bwMode="auto">
          <a:xfrm>
            <a:off x="-1" y="1260338"/>
            <a:ext cx="9144001" cy="548103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6802" name="Picture 2" descr="C:\Users\Administrator\Desktop\等级作文\38分\F006_0311101111_3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-420" b="62799"/>
          <a:stretch>
            <a:fillRect/>
          </a:stretch>
        </p:blipFill>
        <p:spPr bwMode="auto">
          <a:xfrm>
            <a:off x="683568" y="0"/>
            <a:ext cx="8460432" cy="6877180"/>
          </a:xfrm>
          <a:prstGeom prst="rect">
            <a:avLst/>
          </a:prstGeom>
          <a:noFill/>
        </p:spPr>
      </p:pic>
      <p:pic>
        <p:nvPicPr>
          <p:cNvPr id="5" name="Picture 2" descr="C:\Users\Administrator\Desktop\等级作文\38分\F006_0311101111_38.jpg"/>
          <p:cNvPicPr>
            <a:picLocks noChangeAspect="1" noChangeArrowheads="1"/>
          </p:cNvPicPr>
          <p:nvPr/>
        </p:nvPicPr>
        <p:blipFill>
          <a:blip r:embed="rId2" cstate="print"/>
          <a:srcRect t="51375" r="3946" b="28150"/>
          <a:stretch>
            <a:fillRect/>
          </a:stretch>
        </p:blipFill>
        <p:spPr bwMode="auto">
          <a:xfrm>
            <a:off x="323528" y="1628800"/>
            <a:ext cx="8424936" cy="52292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95536" y="260648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做到极致才能成功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，谈如何成功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C:\Users\Administrator\Desktop\等级作文\38分\F008_0307214008_38.jpg"/>
          <p:cNvPicPr>
            <a:picLocks noChangeAspect="1" noChangeArrowheads="1"/>
          </p:cNvPicPr>
          <p:nvPr/>
        </p:nvPicPr>
        <p:blipFill>
          <a:blip r:embed="rId2" cstate="print"/>
          <a:srcRect r="-7551" b="67850"/>
          <a:stretch>
            <a:fillRect/>
          </a:stretch>
        </p:blipFill>
        <p:spPr bwMode="auto">
          <a:xfrm>
            <a:off x="74657" y="0"/>
            <a:ext cx="9069343" cy="6858000"/>
          </a:xfrm>
          <a:prstGeom prst="rect">
            <a:avLst/>
          </a:prstGeom>
          <a:noFill/>
        </p:spPr>
      </p:pic>
      <p:sp>
        <p:nvSpPr>
          <p:cNvPr id="4" name="内容占位符 3"/>
          <p:cNvSpPr>
            <a:spLocks noGrp="1"/>
          </p:cNvSpPr>
          <p:nvPr>
            <p:ph sz="quarter" idx="1"/>
          </p:nvPr>
        </p:nvSpPr>
        <p:spPr>
          <a:xfrm>
            <a:off x="323850" y="188913"/>
            <a:ext cx="85693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为科技插上翅膀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，谈科技的重要性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1" descr="C:\Users\Administrator\Desktop\等级作文\38分\F008_0307214008_38.jpg"/>
          <p:cNvPicPr>
            <a:picLocks noChangeAspect="1" noChangeArrowheads="1"/>
          </p:cNvPicPr>
          <p:nvPr/>
        </p:nvPicPr>
        <p:blipFill>
          <a:blip r:embed="rId2" cstate="print"/>
          <a:srcRect t="50400" r="1726" b="24800"/>
          <a:stretch>
            <a:fillRect/>
          </a:stretch>
        </p:blipFill>
        <p:spPr bwMode="auto">
          <a:xfrm>
            <a:off x="395536" y="1273239"/>
            <a:ext cx="8748464" cy="558476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882047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、立意残缺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只谈青年与国家的关系，无视共享与独创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6《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少年强则国强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5778" name="Picture 2" descr="C:\Users\Administrator\Desktop\等级作文\38分\F005_0309102013_38.jpg"/>
          <p:cNvPicPr>
            <a:picLocks noChangeAspect="1" noChangeArrowheads="1"/>
          </p:cNvPicPr>
          <p:nvPr/>
        </p:nvPicPr>
        <p:blipFill>
          <a:blip r:embed="rId2" cstate="print"/>
          <a:srcRect r="-930" b="62600"/>
          <a:stretch>
            <a:fillRect/>
          </a:stretch>
        </p:blipFill>
        <p:spPr bwMode="auto">
          <a:xfrm>
            <a:off x="2073122" y="0"/>
            <a:ext cx="7070878" cy="6627963"/>
          </a:xfrm>
          <a:prstGeom prst="rect">
            <a:avLst/>
          </a:prstGeom>
          <a:noFill/>
        </p:spPr>
      </p:pic>
      <p:pic>
        <p:nvPicPr>
          <p:cNvPr id="6" name="Picture 2" descr="C:\Users\Administrator\Desktop\等级作文\38分\F005_0309102013_38.jpg"/>
          <p:cNvPicPr>
            <a:picLocks noChangeAspect="1" noChangeArrowheads="1"/>
          </p:cNvPicPr>
          <p:nvPr/>
        </p:nvPicPr>
        <p:blipFill>
          <a:blip r:embed="rId2" cstate="print"/>
          <a:srcRect l="2656" t="35700" r="-930" b="24800"/>
          <a:stretch>
            <a:fillRect/>
          </a:stretch>
        </p:blipFill>
        <p:spPr bwMode="auto">
          <a:xfrm>
            <a:off x="1835696" y="0"/>
            <a:ext cx="7308304" cy="677178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Administrator\Desktop\等级作文\38分\F009_0307112533_3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3847" r="7542" b="67297"/>
          <a:stretch>
            <a:fillRect/>
          </a:stretch>
        </p:blipFill>
        <p:spPr bwMode="auto">
          <a:xfrm>
            <a:off x="251520" y="747196"/>
            <a:ext cx="7740352" cy="6110804"/>
          </a:xfrm>
          <a:prstGeom prst="rect">
            <a:avLst/>
          </a:prstGeom>
          <a:noFill/>
        </p:spPr>
      </p:pic>
      <p:pic>
        <p:nvPicPr>
          <p:cNvPr id="5" name="Picture 2" descr="C:\Users\Administrator\Desktop\等级作文\38分\F009_0307112533_38.jpg"/>
          <p:cNvPicPr>
            <a:picLocks noChangeAspect="1" noChangeArrowheads="1"/>
          </p:cNvPicPr>
          <p:nvPr/>
        </p:nvPicPr>
        <p:blipFill>
          <a:blip r:embed="rId2" cstate="print"/>
          <a:srcRect l="7299" t="50716" b="23680"/>
          <a:stretch>
            <a:fillRect/>
          </a:stretch>
        </p:blipFill>
        <p:spPr bwMode="auto">
          <a:xfrm>
            <a:off x="683568" y="946853"/>
            <a:ext cx="8460432" cy="5911147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39552" y="188640"/>
            <a:ext cx="5711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7《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青年是国家之栋梁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552" y="188640"/>
            <a:ext cx="69429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由前辈引路，为后辈铺路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0898" name="Picture 2" descr="C:\Users\Administrator\Desktop\等级作文\38分\F011_0303102214_3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230" t="3831" r="2282" b="76375"/>
          <a:stretch>
            <a:fillRect/>
          </a:stretch>
        </p:blipFill>
        <p:spPr bwMode="auto">
          <a:xfrm>
            <a:off x="0" y="908720"/>
            <a:ext cx="9240252" cy="5328592"/>
          </a:xfrm>
          <a:prstGeom prst="rect">
            <a:avLst/>
          </a:prstGeom>
          <a:noFill/>
        </p:spPr>
      </p:pic>
      <p:pic>
        <p:nvPicPr>
          <p:cNvPr id="8" name="Picture 2" descr="C:\Users\Administrator\Desktop\等级作文\38分\F011_0303102214_38.jpg"/>
          <p:cNvPicPr>
            <a:picLocks noChangeAspect="1" noChangeArrowheads="1"/>
          </p:cNvPicPr>
          <p:nvPr/>
        </p:nvPicPr>
        <p:blipFill>
          <a:blip r:embed="rId2" cstate="print"/>
          <a:srcRect t="53549" r="398" b="22826"/>
          <a:stretch>
            <a:fillRect/>
          </a:stretch>
        </p:blipFill>
        <p:spPr bwMode="auto">
          <a:xfrm>
            <a:off x="-171399" y="1268760"/>
            <a:ext cx="9315400" cy="55892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067944" y="620688"/>
            <a:ext cx="720080" cy="432048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7826" name="Picture 2" descr="C:\Users\Administrator\Desktop\等级作文\38分\F007_0307190216_38.jpg"/>
          <p:cNvPicPr>
            <a:picLocks noChangeAspect="1" noChangeArrowheads="1"/>
          </p:cNvPicPr>
          <p:nvPr/>
        </p:nvPicPr>
        <p:blipFill>
          <a:blip r:embed="rId2" cstate="print"/>
          <a:srcRect t="3150" r="-1918" b="66440"/>
          <a:stretch>
            <a:fillRect/>
          </a:stretch>
        </p:blipFill>
        <p:spPr bwMode="auto">
          <a:xfrm>
            <a:off x="880061" y="0"/>
            <a:ext cx="8263939" cy="6237312"/>
          </a:xfrm>
          <a:prstGeom prst="rect">
            <a:avLst/>
          </a:prstGeom>
          <a:noFill/>
        </p:spPr>
      </p:pic>
      <p:pic>
        <p:nvPicPr>
          <p:cNvPr id="7" name="Picture 2" descr="C:\Users\Administrator\Desktop\等级作文\38分\F007_0307190216_38.jpg"/>
          <p:cNvPicPr>
            <a:picLocks noChangeAspect="1" noChangeArrowheads="1"/>
          </p:cNvPicPr>
          <p:nvPr/>
        </p:nvPicPr>
        <p:blipFill>
          <a:blip r:embed="rId2" cstate="print"/>
          <a:srcRect t="51450" r="1726" b="23750"/>
          <a:stretch>
            <a:fillRect/>
          </a:stretch>
        </p:blipFill>
        <p:spPr bwMode="auto">
          <a:xfrm>
            <a:off x="0" y="1020740"/>
            <a:ext cx="9144000" cy="583726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0"/>
            <a:ext cx="882047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、割裂关系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只谈共享的好处</a:t>
            </a:r>
            <a:endParaRPr lang="en-US" altLang="zh-CN" sz="3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共享由表不及里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51920" y="548680"/>
            <a:ext cx="1224136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32040" y="1844824"/>
            <a:ext cx="1152128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95936" y="3789040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16016" y="5301208"/>
            <a:ext cx="86409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012160" y="5805264"/>
            <a:ext cx="100811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812360" y="2852936"/>
            <a:ext cx="864096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例文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共享创造时代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9874" name="Picture 2" descr="C:\Users\Administrator\Desktop\等级作文\38分\F010_0303102415_38.jpg"/>
          <p:cNvPicPr>
            <a:picLocks noChangeAspect="1" noChangeArrowheads="1"/>
          </p:cNvPicPr>
          <p:nvPr/>
        </p:nvPicPr>
        <p:blipFill>
          <a:blip r:embed="rId2" cstate="print"/>
          <a:srcRect t="3801" r="4382" b="63649"/>
          <a:stretch>
            <a:fillRect/>
          </a:stretch>
        </p:blipFill>
        <p:spPr bwMode="auto">
          <a:xfrm>
            <a:off x="0" y="692696"/>
            <a:ext cx="6825219" cy="5877272"/>
          </a:xfrm>
          <a:prstGeom prst="rect">
            <a:avLst/>
          </a:prstGeom>
          <a:noFill/>
        </p:spPr>
      </p:pic>
      <p:pic>
        <p:nvPicPr>
          <p:cNvPr id="6" name="Picture 2" descr="C:\Users\Administrator\Desktop\等级作文\38分\F010_0303102415_38.jpg"/>
          <p:cNvPicPr>
            <a:picLocks noChangeAspect="1" noChangeArrowheads="1"/>
          </p:cNvPicPr>
          <p:nvPr/>
        </p:nvPicPr>
        <p:blipFill>
          <a:blip r:embed="rId2" cstate="print"/>
          <a:srcRect l="5312" t="50000" b="20600"/>
          <a:stretch>
            <a:fillRect/>
          </a:stretch>
        </p:blipFill>
        <p:spPr bwMode="auto">
          <a:xfrm>
            <a:off x="683568" y="608930"/>
            <a:ext cx="7956376" cy="6249070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7164288" y="1196752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19872" y="1988840"/>
            <a:ext cx="1584176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47664" y="4221088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87624" y="5157192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1520" y="6021288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42844" y="214290"/>
            <a:ext cx="8858312" cy="6643710"/>
          </a:xfrm>
        </p:spPr>
        <p:txBody>
          <a:bodyPr>
            <a:normAutofit/>
          </a:bodyPr>
          <a:lstStyle/>
          <a:p>
            <a:r>
              <a:rPr lang="en-US" b="1" dirty="0">
                <a:latin typeface="宋体" pitchFamily="2" charset="-122"/>
                <a:ea typeface="宋体" pitchFamily="2" charset="-122"/>
              </a:rPr>
              <a:t>22.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阅读下列材料，根据要求写作。（</a:t>
            </a:r>
            <a:r>
              <a:rPr lang="en-US" b="1" dirty="0">
                <a:latin typeface="宋体" pitchFamily="2" charset="-122"/>
                <a:ea typeface="宋体" pitchFamily="2" charset="-122"/>
              </a:rPr>
              <a:t>60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分）</a:t>
            </a: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点击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链接就可以阅读美文，打开图片就可以欣赏风景，扫码支付就可以购买时装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科学的发展使成果的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共享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变得更加便捷。只是，我们仍然很难共享写作者的思考，摄影师的体验，设计师的匠心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这些仍然属于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独创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独有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对于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国家而言，你可以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共享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别国科学发展的成果，只是很难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共享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他们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独有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的关键核心技术。因为关键核心技术要不来，买不来，讨不来。</a:t>
            </a: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我们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生活中并不缺乏</a:t>
            </a:r>
            <a:r>
              <a:rPr lang="en-US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共享者</a:t>
            </a:r>
            <a:r>
              <a:rPr lang="en-US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，同时，新时代的中国呼唤着更多的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青年人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成为某一领域的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独创者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独有者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。因为，有什么样的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青年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就会有什么样的未来。</a:t>
            </a:r>
          </a:p>
          <a:p>
            <a:r>
              <a:rPr lang="zh-CN" altLang="en-US" b="1" dirty="0" smtClean="0"/>
              <a:t>   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以上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材料触发了你怎样的感悟或思考？请根据材料写一篇文章，表明你的态度，阐述你的看法。要求：选好角度，确定立意，明确文体，自拟标题；不要套作，不得抄袭，不得泄露个人信息；不少于</a:t>
            </a:r>
            <a:r>
              <a:rPr lang="en-US" b="1" dirty="0">
                <a:latin typeface="宋体" pitchFamily="2" charset="-122"/>
                <a:ea typeface="宋体" pitchFamily="2" charset="-122"/>
              </a:rPr>
              <a:t>800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字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b="1" dirty="0"/>
          </a:p>
        </p:txBody>
      </p:sp>
      <p:sp>
        <p:nvSpPr>
          <p:cNvPr id="4" name="圆角矩形标注 3"/>
          <p:cNvSpPr/>
          <p:nvPr/>
        </p:nvSpPr>
        <p:spPr>
          <a:xfrm>
            <a:off x="4143372" y="1714488"/>
            <a:ext cx="4643470" cy="1643074"/>
          </a:xfrm>
          <a:prstGeom prst="wedgeRoundRectCallout">
            <a:avLst>
              <a:gd name="adj1" fmla="val -26711"/>
              <a:gd name="adj2" fmla="val 72468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/>
              <a:t>四个关键词：</a:t>
            </a:r>
            <a:endParaRPr lang="en-US" altLang="zh-CN" sz="2800" dirty="0" smtClean="0"/>
          </a:p>
          <a:p>
            <a:r>
              <a:rPr lang="zh-CN" altLang="en-US" sz="2800" dirty="0" smtClean="0"/>
              <a:t>共享、独创（独有）、青年（我们）、中国、（国家）</a:t>
            </a:r>
            <a:endParaRPr lang="zh-CN" altLang="en-US" sz="2800" dirty="0"/>
          </a:p>
        </p:txBody>
      </p:sp>
      <p:sp>
        <p:nvSpPr>
          <p:cNvPr id="5" name="圆角矩形标注 4"/>
          <p:cNvSpPr/>
          <p:nvPr/>
        </p:nvSpPr>
        <p:spPr>
          <a:xfrm>
            <a:off x="428596" y="4714884"/>
            <a:ext cx="4643470" cy="1785950"/>
          </a:xfrm>
          <a:prstGeom prst="wedgeRoundRectCallout">
            <a:avLst>
              <a:gd name="adj1" fmla="val 35304"/>
              <a:gd name="adj2" fmla="val -78872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/>
              <a:t>一个主旨句：</a:t>
            </a:r>
            <a:endParaRPr lang="en-US" altLang="zh-CN" sz="2800" dirty="0" smtClean="0"/>
          </a:p>
          <a:p>
            <a:r>
              <a:rPr lang="zh-CN" altLang="en-US" sz="2800" dirty="0" smtClean="0"/>
              <a:t>在共享时代，青年应当成为“独创者”（独有者）助力国家发展，成就国家未来。</a:t>
            </a:r>
            <a:endParaRPr lang="zh-CN" altLang="en-US" sz="2800" dirty="0"/>
          </a:p>
        </p:txBody>
      </p:sp>
      <p:sp>
        <p:nvSpPr>
          <p:cNvPr id="6" name="圆角矩形标注 5"/>
          <p:cNvSpPr/>
          <p:nvPr/>
        </p:nvSpPr>
        <p:spPr>
          <a:xfrm>
            <a:off x="1142976" y="214290"/>
            <a:ext cx="4653160" cy="910454"/>
          </a:xfrm>
          <a:prstGeom prst="wedgeRoundRectCallout">
            <a:avLst>
              <a:gd name="adj1" fmla="val 7608"/>
              <a:gd name="adj2" fmla="val 120279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/>
              <a:t>一个有态度的材料作文题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38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分作文总结：</a:t>
            </a:r>
            <a:endParaRPr lang="en-US" altLang="zh-CN" sz="44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比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例占一定比例，问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题十分典型而突出。</a:t>
            </a:r>
            <a:endParaRPr lang="en-US" altLang="zh-CN" sz="44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、这部分学生的思维简单，审题不清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，立意偏差，语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言一般，逻辑较为混乱，结构不严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谨，文面一般。</a:t>
            </a:r>
            <a:endParaRPr lang="en-US" altLang="zh-CN" sz="36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★建议：</a:t>
            </a:r>
            <a:endParaRPr lang="en-US" altLang="zh-CN" sz="3600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加强审题立意的训练：嘱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咐学生要遵循出题者意图，立稳立意。</a:t>
            </a:r>
            <a:endParaRPr lang="en-US" altLang="zh-CN" sz="3600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、做好议论文写作常规训练：规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范好结构，组织好语言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，有一定逻辑，朝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45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分进军。</a:t>
            </a:r>
            <a:endParaRPr lang="zh-CN" altLang="en-US" sz="3600" b="1" u="sng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964488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（三）</a:t>
            </a:r>
            <a:r>
              <a:rPr lang="en-US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分的作文为分析参照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4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★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研究的价值意义：占一定比例，基线以下，等级明显，问题典型，如何将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分的作文提升至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分甚至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48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分，是每个一线老师必须思考的问题，尤其是针于中等学校的学生作文提升有很大意义。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964488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分作文特点：</a:t>
            </a:r>
            <a:endParaRPr lang="en-US" altLang="zh-CN" sz="4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分的作文为分析参照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4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★1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、基本完卷，写够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字。说明这类学生有能力提升作文。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2656"/>
            <a:ext cx="914400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★ 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、标题立意看高下</a:t>
            </a:r>
            <a:endParaRPr lang="en-US" altLang="zh-CN" sz="4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）不知所云：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认识自己，提升自己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你自己明白自己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走自己的路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独立思考的美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一斤图纸，一斤黄金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我们要向人生索取，而不是乞求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）标题雷同：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少年强则国强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》5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篇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）单概念题目：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以梦为马，扬蹄奋进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奋斗吧青年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有偿共享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新时代的中国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独创者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核心科技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共享者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创新时代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新时代，新召唤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独创者的品质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共享时代的思考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8820472" cy="684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）扣两个关键词，但是重心不稳：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独创不独享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便利中国  点亮未来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做独创者，做成功人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创享未来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制造与创造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独创需创新也需毅力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）立意准确，文不对题：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432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共享与独创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中国智造下的青年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引领未来的青年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共享领潮流，技术定未来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作文分数段统计（有一句话点评   主要点评作文部分）\41-50\20190227_145815\10\F00016_0307110005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3150" r="4382" b="71637"/>
          <a:stretch>
            <a:fillRect/>
          </a:stretch>
        </p:blipFill>
        <p:spPr bwMode="auto">
          <a:xfrm>
            <a:off x="0" y="1052736"/>
            <a:ext cx="9144000" cy="5739436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>
            <a:off x="4788024" y="2564904"/>
            <a:ext cx="41764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306896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9"/>
          <p:cNvSpPr/>
          <p:nvPr/>
        </p:nvSpPr>
        <p:spPr>
          <a:xfrm>
            <a:off x="3851920" y="4149080"/>
            <a:ext cx="5292080" cy="2708920"/>
          </a:xfrm>
          <a:prstGeom prst="wedgeEllipseCallout">
            <a:avLst>
              <a:gd name="adj1" fmla="val -84996"/>
              <a:gd name="adj2" fmla="val 1442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第二段：举学习小组参与率低的例子指出共享的不足，理解低端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995936" y="260648"/>
            <a:ext cx="5148064" cy="2420888"/>
          </a:xfrm>
          <a:prstGeom prst="wedgeEllipseCallout">
            <a:avLst>
              <a:gd name="adj1" fmla="val -102022"/>
              <a:gd name="adj2" fmla="val 51958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开头：观点表达违背出题者意图，思维简单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3265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★3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、思维品质低，论证无力</a:t>
            </a:r>
            <a:endParaRPr lang="en-US" altLang="zh-CN" sz="4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Administrator\Desktop\作文分数段统计（有一句话点评   主要点评作文部分）\41-50\20190227_145815\10\F00016_0307110005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930" t="28363" r="4099" b="44526"/>
          <a:stretch>
            <a:fillRect/>
          </a:stretch>
        </p:blipFill>
        <p:spPr bwMode="auto">
          <a:xfrm>
            <a:off x="0" y="0"/>
            <a:ext cx="9196940" cy="6858000"/>
          </a:xfrm>
          <a:prstGeom prst="rect">
            <a:avLst/>
          </a:prstGeom>
          <a:noFill/>
        </p:spPr>
      </p:pic>
      <p:sp>
        <p:nvSpPr>
          <p:cNvPr id="5" name="椭圆形标注 4"/>
          <p:cNvSpPr/>
          <p:nvPr/>
        </p:nvSpPr>
        <p:spPr>
          <a:xfrm>
            <a:off x="4355976" y="548680"/>
            <a:ext cx="4788024" cy="2160240"/>
          </a:xfrm>
          <a:prstGeom prst="wedgeEllipseCallout">
            <a:avLst>
              <a:gd name="adj1" fmla="val -87204"/>
              <a:gd name="adj2" fmla="val -54852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第三段：举独立解题的例子论证要独创。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4355976" y="4697760"/>
            <a:ext cx="4788024" cy="2160240"/>
          </a:xfrm>
          <a:prstGeom prst="wedgeEllipseCallout">
            <a:avLst>
              <a:gd name="adj1" fmla="val -76731"/>
              <a:gd name="adj2" fmla="val -84209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第四段：引用材料，重复扩充材料的内容。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作文分数段统计（有一句话点评   主要点评作文部分）\41-50\20190227_145815\10\F00016_0307110005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657" t="54975" r="2748" b="22826"/>
          <a:stretch>
            <a:fillRect/>
          </a:stretch>
        </p:blipFill>
        <p:spPr bwMode="auto">
          <a:xfrm>
            <a:off x="0" y="692696"/>
            <a:ext cx="9144000" cy="5544616"/>
          </a:xfrm>
          <a:prstGeom prst="rect">
            <a:avLst/>
          </a:prstGeom>
          <a:noFill/>
        </p:spPr>
      </p:pic>
      <p:sp>
        <p:nvSpPr>
          <p:cNvPr id="6" name="椭圆形标注 5"/>
          <p:cNvSpPr/>
          <p:nvPr/>
        </p:nvSpPr>
        <p:spPr>
          <a:xfrm>
            <a:off x="3995936" y="0"/>
            <a:ext cx="5148064" cy="2592288"/>
          </a:xfrm>
          <a:prstGeom prst="wedgeEllipseCallout">
            <a:avLst>
              <a:gd name="adj1" fmla="val -57509"/>
              <a:gd name="adj2" fmla="val 56716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第五段：举马云例子挺好，可是引用高尔基的名句就无厘头了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4008" y="2348880"/>
            <a:ext cx="42484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23528" y="2852936"/>
            <a:ext cx="8568952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5536" y="3356992"/>
            <a:ext cx="6768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形标注 12"/>
          <p:cNvSpPr/>
          <p:nvPr/>
        </p:nvSpPr>
        <p:spPr>
          <a:xfrm>
            <a:off x="3707904" y="3933056"/>
            <a:ext cx="5652120" cy="2924944"/>
          </a:xfrm>
          <a:prstGeom prst="wedgeEllipseCallout">
            <a:avLst>
              <a:gd name="adj1" fmla="val -91443"/>
              <a:gd name="adj2" fmla="val 1903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第六段： 用伯乐千里马类比青年和中国牵强，到结尾都没有把题目扣住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884368" cy="936104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★ </a:t>
            </a:r>
            <a:r>
              <a:rPr lang="zh-CN" altLang="en-US" b="1" dirty="0" smtClean="0">
                <a:solidFill>
                  <a:schemeClr val="tx1"/>
                </a:solidFill>
              </a:rPr>
              <a:t>论据不当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82946" name="Picture 2" descr="C:\Users\Administrator\Desktop\作文分数段统计（有一句话点评   主要点评作文部分）\41-50\20190227_145815\10\F00021_0307210001_41.jpg"/>
          <p:cNvPicPr>
            <a:picLocks noChangeAspect="1" noChangeArrowheads="1"/>
          </p:cNvPicPr>
          <p:nvPr/>
        </p:nvPicPr>
        <p:blipFill>
          <a:blip r:embed="rId2" cstate="print"/>
          <a:srcRect t="2751" r="1726" b="79399"/>
          <a:stretch>
            <a:fillRect/>
          </a:stretch>
        </p:blipFill>
        <p:spPr bwMode="auto">
          <a:xfrm>
            <a:off x="0" y="1124745"/>
            <a:ext cx="9144000" cy="5497440"/>
          </a:xfrm>
          <a:prstGeom prst="rect">
            <a:avLst/>
          </a:prstGeom>
          <a:noFill/>
        </p:spPr>
      </p:pic>
      <p:pic>
        <p:nvPicPr>
          <p:cNvPr id="5" name="Picture 2" descr="C:\Users\Administrator\Desktop\作文分数段统计（有一句话点评   主要点评作文部分）\41-50\20190227_145815\10\F00021_0307210001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421" t="20709" r="2570" b="5035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  <p:sp>
        <p:nvSpPr>
          <p:cNvPr id="6" name="椭圆形标注 5"/>
          <p:cNvSpPr/>
          <p:nvPr/>
        </p:nvSpPr>
        <p:spPr>
          <a:xfrm>
            <a:off x="3419872" y="2708920"/>
            <a:ext cx="5940152" cy="4149080"/>
          </a:xfrm>
          <a:prstGeom prst="wedgeEllipseCallout">
            <a:avLst>
              <a:gd name="adj1" fmla="val -85766"/>
              <a:gd name="adj2" fmla="val -2297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真心英雄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的事例不知所云，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奔跑吧兄弟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综艺节目的模仿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《Running  man》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，论证要有自己的想法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772400" cy="1287016"/>
          </a:xfrm>
        </p:spPr>
        <p:txBody>
          <a:bodyPr/>
          <a:lstStyle/>
          <a:p>
            <a:r>
              <a:rPr lang="zh-CN" altLang="en-US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例如</a:t>
            </a:r>
            <a:r>
              <a:rPr lang="en-US" altLang="zh-CN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独创不独享</a:t>
            </a:r>
            <a:r>
              <a:rPr lang="en-US" altLang="zh-CN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0"/>
            <a:ext cx="7884368" cy="936104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★ 4.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逻辑关系不清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C:\Users\Administrator\Desktop\作文分数段统计（有一句话点评   主要点评作文部分）\41-50\20190227_145815\10\F00042_0307113352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427" t="3739" r="4030" b="75937"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  <p:pic>
        <p:nvPicPr>
          <p:cNvPr id="3075" name="Picture 3" descr="C:\Users\Administrator\Desktop\作文分数段统计（有一句话点评   主要点评作文部分）\41-50\20190227_145815\10\F00042_0307113352_41.jpg"/>
          <p:cNvPicPr>
            <a:picLocks noChangeAspect="1" noChangeArrowheads="1"/>
          </p:cNvPicPr>
          <p:nvPr/>
        </p:nvPicPr>
        <p:blipFill>
          <a:blip r:embed="rId2" cstate="print"/>
          <a:srcRect l="5369" t="23750" r="3670" b="51050"/>
          <a:stretch>
            <a:fillRect/>
          </a:stretch>
        </p:blipFill>
        <p:spPr bwMode="auto">
          <a:xfrm>
            <a:off x="0" y="1412777"/>
            <a:ext cx="9144000" cy="5429492"/>
          </a:xfrm>
          <a:prstGeom prst="rect">
            <a:avLst/>
          </a:prstGeom>
          <a:noFill/>
        </p:spPr>
      </p:pic>
      <p:sp>
        <p:nvSpPr>
          <p:cNvPr id="8" name="椭圆形标注 7"/>
          <p:cNvSpPr/>
          <p:nvPr/>
        </p:nvSpPr>
        <p:spPr>
          <a:xfrm>
            <a:off x="3959424" y="0"/>
            <a:ext cx="5184576" cy="2448272"/>
          </a:xfrm>
          <a:prstGeom prst="wedgeEllipseCallout">
            <a:avLst>
              <a:gd name="adj1" fmla="val 20423"/>
              <a:gd name="adj2" fmla="val 185908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用阿德火锅的例子反面论证不共享的后果。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6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具体内容</a:t>
            </a:r>
            <a:r>
              <a:rPr lang="en-US" altLang="zh-CN" sz="6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60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043608" y="3501008"/>
            <a:ext cx="7200800" cy="2736304"/>
          </a:xfrm>
        </p:spPr>
        <p:txBody>
          <a:bodyPr>
            <a:noAutofit/>
          </a:bodyPr>
          <a:lstStyle/>
          <a:p>
            <a:r>
              <a:rPr lang="zh-CN" altLang="en-US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一、作文问题分析</a:t>
            </a:r>
            <a:endParaRPr lang="en-US" altLang="zh-CN" sz="5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二、作文提升策略</a:t>
            </a:r>
            <a:endParaRPr lang="zh-CN" altLang="en-US" sz="4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260648"/>
            <a:ext cx="49600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★ 5.</a:t>
            </a:r>
            <a:r>
              <a:rPr lang="en-US" altLang="zh-CN" sz="4000" b="1" dirty="0" smtClean="0">
                <a:solidFill>
                  <a:prstClr val="black"/>
                </a:solidFill>
                <a:latin typeface="Franklin Gothic Book"/>
                <a:ea typeface="+mj-ea"/>
              </a:rPr>
              <a:t> </a:t>
            </a:r>
            <a:r>
              <a:rPr lang="zh-CN" altLang="en-US" sz="4000" b="1" dirty="0" smtClean="0">
                <a:solidFill>
                  <a:prstClr val="black"/>
                </a:solidFill>
                <a:latin typeface="Franklin Gothic Book"/>
                <a:ea typeface="+mj-ea"/>
              </a:rPr>
              <a:t>立意狭隘，残缺</a:t>
            </a:r>
            <a:endParaRPr lang="zh-CN" altLang="en-US" sz="4000" b="1" dirty="0">
              <a:solidFill>
                <a:prstClr val="black"/>
              </a:solidFill>
              <a:latin typeface="Franklin Gothic Book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92080" y="188640"/>
            <a:ext cx="3579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44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j-cs"/>
              </a:rPr>
              <a:t>科技改变生活</a:t>
            </a:r>
            <a:endParaRPr lang="zh-CN" altLang="en-US" sz="4400" b="1" dirty="0">
              <a:solidFill>
                <a:srgbClr val="002060"/>
              </a:solidFill>
              <a:latin typeface="黑体" pitchFamily="49" charset="-122"/>
              <a:ea typeface="黑体" pitchFamily="49" charset="-122"/>
              <a:cs typeface="+mj-cs"/>
            </a:endParaRPr>
          </a:p>
        </p:txBody>
      </p:sp>
      <p:pic>
        <p:nvPicPr>
          <p:cNvPr id="1026" name="Picture 2" descr="C:\Users\Administrator\Desktop\作文分数段统计（有一句话点评   主要点评作文部分）\41-50\20190227_145815\10\F00020_0307116002_41.jpg"/>
          <p:cNvPicPr>
            <a:picLocks noChangeAspect="1" noChangeArrowheads="1"/>
          </p:cNvPicPr>
          <p:nvPr/>
        </p:nvPicPr>
        <p:blipFill>
          <a:blip r:embed="rId2" cstate="print"/>
          <a:srcRect l="3649" t="3824" r="2964" b="69729"/>
          <a:stretch>
            <a:fillRect/>
          </a:stretch>
        </p:blipFill>
        <p:spPr bwMode="auto">
          <a:xfrm>
            <a:off x="251520" y="1071546"/>
            <a:ext cx="8640960" cy="5786454"/>
          </a:xfrm>
          <a:prstGeom prst="rect">
            <a:avLst/>
          </a:prstGeom>
          <a:noFill/>
        </p:spPr>
      </p:pic>
      <p:sp>
        <p:nvSpPr>
          <p:cNvPr id="8" name="椭圆形标注 7"/>
          <p:cNvSpPr/>
          <p:nvPr/>
        </p:nvSpPr>
        <p:spPr>
          <a:xfrm>
            <a:off x="5076056" y="332656"/>
            <a:ext cx="4067944" cy="2115616"/>
          </a:xfrm>
          <a:prstGeom prst="wedgeEllipseCallout">
            <a:avLst>
              <a:gd name="adj1" fmla="val -67900"/>
              <a:gd name="adj2" fmla="val 92070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论证科技创新的重要性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作文分数段统计（有一句话点评   主要点评作文部分）\41-50\20190227_145815\10\F00044_0307113354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62" t="3137" r="4762" b="75767"/>
          <a:stretch>
            <a:fillRect/>
          </a:stretch>
        </p:blipFill>
        <p:spPr bwMode="auto">
          <a:xfrm>
            <a:off x="-1" y="980728"/>
            <a:ext cx="9156361" cy="587727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51520" y="260648"/>
            <a:ext cx="59763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★ 6.</a:t>
            </a:r>
            <a:r>
              <a:rPr lang="en-US" altLang="zh-CN" sz="4000" b="1" dirty="0" smtClean="0">
                <a:solidFill>
                  <a:prstClr val="black"/>
                </a:solidFill>
                <a:latin typeface="Franklin Gothic Book"/>
                <a:ea typeface="+mj-ea"/>
              </a:rPr>
              <a:t> </a:t>
            </a:r>
            <a:r>
              <a:rPr lang="zh-CN" altLang="en-US" sz="4000" b="1" dirty="0" smtClean="0">
                <a:solidFill>
                  <a:prstClr val="black"/>
                </a:solidFill>
                <a:latin typeface="Franklin Gothic Book"/>
                <a:ea typeface="+mj-ea"/>
              </a:rPr>
              <a:t>结构简单，缺乏逻辑</a:t>
            </a:r>
            <a:endParaRPr lang="zh-CN" altLang="en-US" sz="4000" b="1" dirty="0">
              <a:solidFill>
                <a:prstClr val="black"/>
              </a:solidFill>
              <a:latin typeface="Franklin Gothic Book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8064" y="980728"/>
            <a:ext cx="3995936" cy="764704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002060"/>
                </a:solidFill>
              </a:rPr>
              <a:t>《</a:t>
            </a:r>
            <a:r>
              <a:rPr lang="zh-CN" altLang="en-US" b="1" dirty="0" smtClean="0">
                <a:solidFill>
                  <a:srgbClr val="002060"/>
                </a:solidFill>
              </a:rPr>
              <a:t>成为独创者</a:t>
            </a:r>
            <a:r>
              <a:rPr lang="en-US" altLang="zh-CN" b="1" dirty="0" smtClean="0">
                <a:solidFill>
                  <a:srgbClr val="002060"/>
                </a:solidFill>
              </a:rPr>
              <a:t>》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作文分数段统计（有一句话点评   主要点评作文部分）\41-50\20190227_145815\10\F00044_0307113354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62" t="23410" r="3850" b="52871"/>
          <a:stretch>
            <a:fillRect/>
          </a:stretch>
        </p:blipFill>
        <p:spPr bwMode="auto">
          <a:xfrm>
            <a:off x="150278" y="764704"/>
            <a:ext cx="8993722" cy="59046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Users\Administrator\Desktop\作文分数段统计（有一句话点评   主要点评作文部分）\41-50\20190227_145815\10\F00044_0307113354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62" t="46499" r="4115" b="34114"/>
          <a:stretch>
            <a:fillRect/>
          </a:stretch>
        </p:blipFill>
        <p:spPr bwMode="auto">
          <a:xfrm>
            <a:off x="45714" y="332656"/>
            <a:ext cx="9098286" cy="494116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8435280" cy="79208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结构展示：思路比较松散混乱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908720"/>
            <a:ext cx="9144000" cy="5688632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标题：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成为独创者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开头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：生活中很多东西都是被人创造出来的。很多知识和科技都是被共享着的，但是正如材料中所说的一样，我们的生活中并不缺少共享者，所以我们应当去成为一个独创者。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主体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）引用材料：国家层面的独创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）韩国、中国原子弹研究正反对比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）独创者对国家很重要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4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）北斗卫星的例子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：我们应该成为独创者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532440" cy="620688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结构升格展示：变成综合式（内含并列式）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576064"/>
            <a:ext cx="9144000" cy="6381328"/>
          </a:xfrm>
        </p:spPr>
        <p:txBody>
          <a:bodyPr>
            <a:no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标题：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在共享中独创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开头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：生活中很多东西都是被人创造出来的。很多知识和科技都是被共享着的，但是正如材料中所说的一样，我们的生活中并不缺少共享者，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但是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我们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更呼吁当下的青年们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成为一个独创者。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主体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）引用材料：分析共享时代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个人和国家要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独创的原因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2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）于青年而言，独创的重要性（邹勇松）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）于国家而言，独创的重要性（韩国、中国原子弹研究正反对比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（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4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Wingdings" pitchFamily="2" charset="2"/>
              </a:rPr>
              <a:t>）结合共享和独创，谈青年与国家的关系（北斗卫星的例子）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：青年们应该努力成为共享时代的独创者。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019教学\2019年深圳市高三年级第一次调研考试语文\作文分数段统计（有一句话点评   主要点评作文部分）\第22题(54分起)\10\并列结构的文章\F15_0304105051_54对于个人而言，对于国家而言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17188" r="-6718" b="42187"/>
          <a:stretch>
            <a:fillRect/>
          </a:stretch>
        </p:blipFill>
        <p:spPr bwMode="auto">
          <a:xfrm>
            <a:off x="2285984" y="0"/>
            <a:ext cx="6858016" cy="6604015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>
            <a:off x="3214678" y="2143116"/>
            <a:ext cx="307183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14678" y="4857760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857224" y="1857364"/>
            <a:ext cx="1714512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分论点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28662" y="4572008"/>
            <a:ext cx="1714512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分论点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2844" y="285728"/>
            <a:ext cx="2571768" cy="107157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例如：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54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并列式结构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019教学\2019年深圳市高三年级第一次调研考试语文\作文分数段统计（有一句话点评   主要点评作文部分）\第22题(54分起)\10\并列结构的文章\F15_0304105051_54对于个人而言，对于国家而言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57813" r="1187" b="18749"/>
          <a:stretch>
            <a:fillRect/>
          </a:stretch>
        </p:blipFill>
        <p:spPr bwMode="auto">
          <a:xfrm>
            <a:off x="-1" y="428603"/>
            <a:ext cx="9048815" cy="5429289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 flipV="1">
            <a:off x="1285852" y="785794"/>
            <a:ext cx="735811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14348" y="1285860"/>
            <a:ext cx="735811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071538" y="3214686"/>
            <a:ext cx="4572032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针对青年谈独创的意义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00166" y="5143512"/>
            <a:ext cx="1714512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作文分数段统计（有一句话点评   主要点评作文部分）\41-50\20190227_145815\10\F00053_0307113029_41.jpg"/>
          <p:cNvPicPr>
            <a:picLocks noChangeAspect="1" noChangeArrowheads="1"/>
          </p:cNvPicPr>
          <p:nvPr/>
        </p:nvPicPr>
        <p:blipFill>
          <a:blip r:embed="rId2" cstate="print"/>
          <a:srcRect l="4847" t="3801" r="2191" b="76086"/>
          <a:stretch>
            <a:fillRect/>
          </a:stretch>
        </p:blipFill>
        <p:spPr bwMode="auto">
          <a:xfrm>
            <a:off x="197006" y="980728"/>
            <a:ext cx="8946994" cy="587727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188640"/>
            <a:ext cx="70118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★ 7.</a:t>
            </a:r>
            <a:r>
              <a:rPr lang="en-US" altLang="zh-CN" sz="4000" b="1" dirty="0" smtClean="0">
                <a:solidFill>
                  <a:prstClr val="black"/>
                </a:solidFill>
                <a:latin typeface="Franklin Gothic Book"/>
                <a:ea typeface="+mj-ea"/>
              </a:rPr>
              <a:t> </a:t>
            </a:r>
            <a:r>
              <a:rPr lang="zh-CN" altLang="en-US" sz="4000" b="1" dirty="0" smtClean="0">
                <a:solidFill>
                  <a:prstClr val="black"/>
                </a:solidFill>
                <a:latin typeface="Franklin Gothic Book"/>
                <a:ea typeface="+mj-ea"/>
              </a:rPr>
              <a:t>替代概念，没有扣题意识</a:t>
            </a:r>
            <a:endParaRPr lang="zh-CN" altLang="en-US" sz="4000" b="1" dirty="0">
              <a:solidFill>
                <a:prstClr val="black"/>
              </a:solidFill>
              <a:latin typeface="Franklin Gothic Book"/>
              <a:ea typeface="+mj-ea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2843808" y="3140968"/>
            <a:ext cx="5868144" cy="2016224"/>
          </a:xfrm>
          <a:prstGeom prst="wedgeEllipseCallout">
            <a:avLst>
              <a:gd name="adj1" fmla="val -82477"/>
              <a:gd name="adj2" fmla="val 11975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全文未出现“独创”一词，用“工匠”代替“独创”</a:t>
            </a:r>
            <a:endParaRPr lang="zh-CN" altLang="en-US" sz="36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55776" y="1556792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0" y="6209928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Users\Administrator\Desktop\作文分数段统计（有一句话点评   主要点评作文部分）\41-50\20190227_145815\10\F00053_0307113029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3417" t="24081" r="3416" b="53368"/>
          <a:stretch>
            <a:fillRect/>
          </a:stretch>
        </p:blipFill>
        <p:spPr bwMode="auto">
          <a:xfrm>
            <a:off x="-1" y="332656"/>
            <a:ext cx="9055685" cy="6048672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467544" y="2564904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63688" y="3573016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7544" y="4149080"/>
            <a:ext cx="1584176" cy="7284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79712" y="5229200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43808" y="5805264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115699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</a:rPr>
              <a:t>深圳一模作文概况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340768"/>
            <a:ext cx="9001156" cy="551723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4000" b="1" dirty="0" smtClean="0"/>
              <a:t>★2019</a:t>
            </a:r>
            <a:r>
              <a:rPr lang="zh-CN" altLang="en-US" sz="4000" b="1" dirty="0" smtClean="0"/>
              <a:t>年</a:t>
            </a: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月</a:t>
            </a:r>
            <a:r>
              <a:rPr lang="en-US" altLang="zh-CN" sz="4000" b="1" dirty="0" smtClean="0"/>
              <a:t>25</a:t>
            </a:r>
            <a:r>
              <a:rPr lang="zh-CN" altLang="en-US" sz="4000" b="1" dirty="0" smtClean="0"/>
              <a:t>日，本人参与了</a:t>
            </a:r>
            <a:r>
              <a:rPr lang="en-US" altLang="zh-CN" sz="4000" b="1" dirty="0" smtClean="0"/>
              <a:t>2019</a:t>
            </a:r>
            <a:r>
              <a:rPr lang="zh-CN" altLang="en-US" sz="4000" b="1" dirty="0" smtClean="0"/>
              <a:t>年深圳一模作文评卷工作，并做语文作文题组第五组的小组长。</a:t>
            </a:r>
          </a:p>
          <a:p>
            <a:r>
              <a:rPr lang="en-US" altLang="zh-CN" sz="4000" b="1" dirty="0" smtClean="0"/>
              <a:t>★2019</a:t>
            </a:r>
            <a:r>
              <a:rPr lang="zh-CN" altLang="zh-CN" sz="4000" b="1" dirty="0" smtClean="0"/>
              <a:t>届深一模语文考试</a:t>
            </a:r>
            <a:r>
              <a:rPr lang="zh-CN" altLang="en-US" sz="4000" b="1" dirty="0" smtClean="0"/>
              <a:t>作文评卷总任务为</a:t>
            </a:r>
            <a:r>
              <a:rPr lang="en-US" altLang="zh-CN" sz="4000" b="1" dirty="0" smtClean="0"/>
              <a:t>33110</a:t>
            </a:r>
            <a:r>
              <a:rPr lang="zh-CN" altLang="en-US" sz="4000" b="1" dirty="0" smtClean="0"/>
              <a:t>份，三评卷</a:t>
            </a:r>
            <a:r>
              <a:rPr lang="en-US" altLang="zh-CN" sz="4000" b="1" dirty="0" smtClean="0"/>
              <a:t>1762</a:t>
            </a:r>
            <a:r>
              <a:rPr lang="zh-CN" altLang="en-US" sz="4000" b="1" dirty="0" smtClean="0"/>
              <a:t>份。我们组共完成</a:t>
            </a:r>
            <a:r>
              <a:rPr lang="en-US" altLang="zh-CN" sz="4000" b="1" dirty="0" smtClean="0"/>
              <a:t>13818</a:t>
            </a:r>
            <a:r>
              <a:rPr lang="zh-CN" altLang="en-US" sz="4000" b="1" dirty="0" smtClean="0"/>
              <a:t>份，无效卷</a:t>
            </a:r>
            <a:r>
              <a:rPr lang="en-US" altLang="zh-CN" sz="4000" b="1" dirty="0" smtClean="0"/>
              <a:t>285</a:t>
            </a:r>
            <a:r>
              <a:rPr lang="zh-CN" altLang="en-US" sz="4000" b="1" dirty="0" smtClean="0"/>
              <a:t>份，平均分</a:t>
            </a:r>
            <a:r>
              <a:rPr lang="en-US" altLang="zh-CN" sz="4000" b="1" dirty="0" smtClean="0"/>
              <a:t>42.49/44.36</a:t>
            </a:r>
            <a:r>
              <a:rPr lang="zh-CN" altLang="en-US" sz="4000" b="1" dirty="0" smtClean="0"/>
              <a:t>分（含零</a:t>
            </a:r>
            <a:r>
              <a:rPr lang="en-US" altLang="zh-CN" sz="4000" b="1" dirty="0" smtClean="0"/>
              <a:t>/</a:t>
            </a:r>
            <a:r>
              <a:rPr lang="zh-CN" altLang="en-US" sz="4000" b="1" dirty="0" smtClean="0"/>
              <a:t>除零）。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★ 2019</a:t>
            </a:r>
            <a:r>
              <a:rPr lang="zh-CN" altLang="zh-CN" sz="4000" b="1" dirty="0" smtClean="0"/>
              <a:t>届深一模语文考试</a:t>
            </a:r>
            <a:r>
              <a:rPr lang="zh-CN" altLang="en-US" sz="4000" b="1" dirty="0" smtClean="0"/>
              <a:t>作文平均分</a:t>
            </a:r>
            <a:r>
              <a:rPr lang="en-US" altLang="zh-CN" sz="4000" b="1" dirty="0" smtClean="0"/>
              <a:t>42.37/44.41</a:t>
            </a:r>
            <a:r>
              <a:rPr lang="zh-CN" altLang="en-US" sz="4000" b="1" dirty="0" smtClean="0"/>
              <a:t>分（含零</a:t>
            </a:r>
            <a:r>
              <a:rPr lang="en-US" altLang="zh-CN" sz="4000" b="1" dirty="0" smtClean="0"/>
              <a:t>/</a:t>
            </a:r>
            <a:r>
              <a:rPr lang="zh-CN" altLang="en-US" sz="4000" b="1" dirty="0" smtClean="0"/>
              <a:t>除零） 。其中</a:t>
            </a:r>
            <a:r>
              <a:rPr lang="en-US" altLang="zh-CN" sz="4000" b="1" dirty="0" smtClean="0"/>
              <a:t>45</a:t>
            </a:r>
            <a:r>
              <a:rPr lang="zh-CN" altLang="zh-CN" sz="4000" b="1" dirty="0" smtClean="0"/>
              <a:t>分卷占</a:t>
            </a:r>
            <a:r>
              <a:rPr lang="en-US" altLang="zh-CN" sz="4000" b="1" dirty="0" smtClean="0"/>
              <a:t>13.79%</a:t>
            </a:r>
            <a:r>
              <a:rPr lang="zh-CN" altLang="zh-CN" sz="4000" b="1" dirty="0" smtClean="0"/>
              <a:t>，</a:t>
            </a:r>
            <a:r>
              <a:rPr lang="en-US" altLang="zh-CN" sz="4000" b="1" dirty="0" smtClean="0"/>
              <a:t>45</a:t>
            </a:r>
            <a:r>
              <a:rPr lang="zh-CN" altLang="zh-CN" sz="4000" b="1" dirty="0" smtClean="0"/>
              <a:t>分以下（含</a:t>
            </a:r>
            <a:r>
              <a:rPr lang="en-US" altLang="zh-CN" sz="4000" b="1" dirty="0" smtClean="0"/>
              <a:t>45</a:t>
            </a:r>
            <a:r>
              <a:rPr lang="zh-CN" altLang="zh-CN" sz="4000" b="1" dirty="0" smtClean="0"/>
              <a:t>分）卷占</a:t>
            </a:r>
            <a:r>
              <a:rPr lang="en-US" altLang="zh-CN" sz="4000" b="1" dirty="0" smtClean="0"/>
              <a:t>58.56%</a:t>
            </a:r>
            <a:r>
              <a:rPr lang="zh-CN" altLang="zh-CN" sz="4000" b="1" dirty="0" smtClean="0"/>
              <a:t>。</a:t>
            </a:r>
            <a:endParaRPr lang="en-US" altLang="zh-CN" sz="4000" b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Users\Administrator\Desktop\作文分数段统计（有一句话点评   主要点评作文部分）\41-50\20190227_145815\10\F00053_0307113029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46069" r="3155" b="22700"/>
          <a:stretch>
            <a:fillRect/>
          </a:stretch>
        </p:blipFill>
        <p:spPr bwMode="auto">
          <a:xfrm>
            <a:off x="1" y="114211"/>
            <a:ext cx="8266906" cy="6743789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2987824" y="2924944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03848" y="4221088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03648" y="5085184"/>
            <a:ext cx="158417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4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替换概念：</a:t>
            </a:r>
            <a:endParaRPr lang="en-US" altLang="zh-CN" sz="42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）学生一篇文章中同时出现“创新”，“创造”，“独创”，“独有”等概念，如标杆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8《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创新之风，繁荣九州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》42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分；标杆文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论创新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》37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）用“被共享者”“共有”代替“独创”，如标杆文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10《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共享在于“共”而非“享”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35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）用“创新”“匠心”代替了“独创”，但揭示了共享与独创的关系，分析了青年与国家的关系，如标杆文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7《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共享时代也要独具匠心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45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）用“独运”替代了“独创、独有”，如标杆文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6《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青年独运，大国独立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48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分。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）用“原创”代替“独创”，如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让原创代替共享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）用“实践”代替“独创”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实践出真知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）用 “核心力”，“创造力”替代“独创”概念。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140968"/>
            <a:ext cx="8568952" cy="236988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zh-CN" altLang="en-US" sz="37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点评：这次作文中出现大量替代概念的现象。这也是</a:t>
            </a:r>
            <a:r>
              <a:rPr lang="en-US" altLang="zh-CN" sz="37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41</a:t>
            </a:r>
            <a:r>
              <a:rPr lang="zh-CN" altLang="en-US" sz="37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分作文的显著特点。虽然这次将创新等同于独创，但是考生一定避免替换概念的情况出现。</a:t>
            </a:r>
            <a:endParaRPr lang="en-US" altLang="zh-CN" sz="37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★备考策略：</a:t>
            </a:r>
            <a:endParaRPr lang="en-US" altLang="zh-CN" sz="4000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拟题、行文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：从材料中提取关键词，重要核心的概念不要替换。如：青年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---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少年，独创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---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创新；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论据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：要论证有力，事例要典型有力，例举共享时代独创的事例最恰当。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结构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：并列式，对比式，递进式，综合式等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思维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：训练逻辑思维，掌握几种常见逻辑思维；</a:t>
            </a:r>
            <a:endParaRPr lang="en-US" altLang="zh-CN" sz="3600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u="sng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学习逻辑：从古到今，从中到外，从小到大，从政治到经济，从文化到哲学，从个人到集体到国家，从自然到人类等。</a:t>
            </a:r>
          </a:p>
          <a:p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964488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（三）</a:t>
            </a:r>
            <a:r>
              <a:rPr lang="en-US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分的作文为分析参照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4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★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研究的意义：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分是这次作文的起评分，也是所有分数段中所占比例最大的（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 13.79% 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），成为中等向高一等级前进的瓶颈段。如何将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分的作文提升至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48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分，甚至是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以上，值得我们思考。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620688"/>
            <a:ext cx="8892480" cy="504056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45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分作文的必要条件：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“文章对“共享”和“独创（独有）”两个方面都有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涉及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分析较浅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，没有深度分析二者的关系，有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少量切题的论据。”</a:t>
            </a:r>
          </a:p>
          <a:p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92480" cy="6858000"/>
          </a:xfrm>
        </p:spPr>
        <p:txBody>
          <a:bodyPr>
            <a:noAutofit/>
          </a:bodyPr>
          <a:lstStyle/>
          <a:p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深圳市</a:t>
            </a:r>
            <a:r>
              <a:rPr lang="en-US" altLang="zh-CN" sz="2800" b="1" dirty="0" smtClean="0"/>
              <a:t>2019</a:t>
            </a:r>
            <a:r>
              <a:rPr lang="zh-CN" altLang="en-US" sz="2800" b="1" dirty="0" smtClean="0"/>
              <a:t>高三年级第一次调研考试语文阅卷手册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第</a:t>
            </a:r>
            <a:r>
              <a:rPr lang="en-US" altLang="zh-CN" sz="2800" b="1" dirty="0" smtClean="0"/>
              <a:t>38-39</a:t>
            </a:r>
            <a:r>
              <a:rPr lang="zh-CN" altLang="en-US" sz="2800" b="1" dirty="0" smtClean="0"/>
              <a:t>页提供了</a:t>
            </a:r>
            <a:r>
              <a:rPr lang="en-US" altLang="zh-CN" sz="2800" b="1" dirty="0" smtClean="0"/>
              <a:t>45</a:t>
            </a:r>
            <a:r>
              <a:rPr lang="zh-CN" altLang="en-US" sz="2800" b="1" dirty="0" smtClean="0"/>
              <a:t>分“标杆卷”。</a:t>
            </a:r>
          </a:p>
          <a:p>
            <a:r>
              <a:rPr lang="zh-CN" altLang="en-US" sz="2800" b="1" dirty="0" smtClean="0"/>
              <a:t>评分：</a:t>
            </a:r>
            <a:r>
              <a:rPr lang="en-US" altLang="zh-CN" sz="2800" b="1" dirty="0" smtClean="0"/>
              <a:t>16+15+14=45</a:t>
            </a:r>
            <a:r>
              <a:rPr lang="zh-CN" altLang="en-US" sz="2800" b="1" dirty="0" smtClean="0"/>
              <a:t>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评语：</a:t>
            </a:r>
            <a:r>
              <a:rPr lang="zh-CN" altLang="en-US" sz="2800" b="1" dirty="0" smtClean="0"/>
              <a:t>本文能够整体把握材料，紧扣“共享”与“独创”的关系进行论述，将“青年”与“国家”作为论证对象进行论证，题意理解完整。文章开头引用材料提出中心论点“共享时代也要独具匠心”。第二段重点从个人角度分析共享与独创的关系。第三、四段从企业、国家层面突出独创的意义。第五段联系自身论述如何做一个有“匠心”的青年。结尾收束全文。思路清晰，语言顺畅，中规中矩。</a:t>
            </a:r>
          </a:p>
          <a:p>
            <a:r>
              <a:rPr lang="zh-CN" altLang="en-US" sz="2800" b="1" dirty="0" smtClean="0"/>
              <a:t>行文中，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考生将“独创”替换为“匠心”，这是一大症结。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8686800" cy="792088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分作文特点：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）思维比较周全，涉及共享和独创，标题与高分作文看不出明显差距。</a:t>
            </a:r>
            <a:endParaRPr lang="en-US" altLang="zh-CN" sz="3600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创新之路砥砺前行，共筑中国强盛之梦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共享文化，呼唤独创人才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今年创造，创国之未来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时代是背景，青年是主力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独树一帜，青春担当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共享是表面，独创才是精髓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以创新之魂，筑中华之梦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共享于行不于心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砥砺奋斗正当时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8686800" cy="792088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分作文特点：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）关系揭示较浅</a:t>
            </a:r>
            <a:endParaRPr lang="en-US" altLang="zh-CN" sz="3600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218" name="Picture 2" descr="C:\Users\Administrator\Desktop\等级作文\45分\F0010_0303101246_45.jpg"/>
          <p:cNvPicPr>
            <a:picLocks noChangeAspect="1" noChangeArrowheads="1"/>
          </p:cNvPicPr>
          <p:nvPr/>
        </p:nvPicPr>
        <p:blipFill>
          <a:blip r:embed="rId2" cstate="print"/>
          <a:srcRect t="3801" r="1726" b="77299"/>
          <a:stretch>
            <a:fillRect/>
          </a:stretch>
        </p:blipFill>
        <p:spPr bwMode="auto">
          <a:xfrm>
            <a:off x="0" y="1844824"/>
            <a:ext cx="9177020" cy="5013176"/>
          </a:xfrm>
          <a:prstGeom prst="rect">
            <a:avLst/>
          </a:prstGeom>
          <a:noFill/>
        </p:spPr>
      </p:pic>
      <p:sp>
        <p:nvSpPr>
          <p:cNvPr id="6" name="椭圆 5"/>
          <p:cNvSpPr/>
          <p:nvPr/>
        </p:nvSpPr>
        <p:spPr>
          <a:xfrm>
            <a:off x="2915816" y="3573016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03840" y="3573016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55776" y="2420888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63888" y="2996952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012160" y="6165304"/>
            <a:ext cx="2016224" cy="6926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等级作文\45分\F0010_0303101246_45.jpg"/>
          <p:cNvPicPr>
            <a:picLocks noChangeAspect="1" noChangeArrowheads="1"/>
          </p:cNvPicPr>
          <p:nvPr/>
        </p:nvPicPr>
        <p:blipFill>
          <a:blip r:embed="rId2" cstate="print"/>
          <a:srcRect t="21651" r="1726" b="51049"/>
          <a:stretch>
            <a:fillRect/>
          </a:stretch>
        </p:blipFill>
        <p:spPr bwMode="auto">
          <a:xfrm>
            <a:off x="-1" y="0"/>
            <a:ext cx="9081121" cy="6858000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1979712" y="2708920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452320" y="4797152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19672" y="5373216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等级作文\45分\F0010_0303101246_45.jpg"/>
          <p:cNvPicPr>
            <a:picLocks noChangeAspect="1" noChangeArrowheads="1"/>
          </p:cNvPicPr>
          <p:nvPr/>
        </p:nvPicPr>
        <p:blipFill>
          <a:blip r:embed="rId2" cstate="print"/>
          <a:srcRect t="54200" r="1726" b="21650"/>
          <a:stretch>
            <a:fillRect/>
          </a:stretch>
        </p:blipFill>
        <p:spPr bwMode="auto">
          <a:xfrm>
            <a:off x="36775" y="0"/>
            <a:ext cx="9107225" cy="6597352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4139952" y="404664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452320" y="1484784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11760" y="3789040"/>
            <a:ext cx="1440160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31840" y="6021288"/>
            <a:ext cx="1872208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一、典型作文问题分析</a:t>
            </a:r>
            <a:endParaRPr lang="en-US" altLang="zh-CN" sz="4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总比例</a:t>
            </a:r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</a:rPr>
              <a:t>58.56%</a:t>
            </a:r>
            <a:endParaRPr lang="en-US" altLang="zh-CN" sz="4400" b="1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（一）</a:t>
            </a:r>
            <a:r>
              <a:rPr lang="en-US" altLang="zh-CN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1-20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112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1-20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分的作文为分析参照</a:t>
            </a:r>
            <a:endParaRPr lang="en-US" altLang="zh-CN" sz="4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（二）</a:t>
            </a:r>
            <a:r>
              <a:rPr lang="en-US" altLang="zh-CN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38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篇学生考场作文为例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（三）</a:t>
            </a:r>
            <a:r>
              <a:rPr lang="en-US" altLang="zh-CN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r>
              <a:rPr lang="en-US" altLang="zh-CN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分的作文为分析参照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44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分以下作文所占比例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44.77 % 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（四）</a:t>
            </a:r>
            <a:r>
              <a:rPr lang="en-US" altLang="zh-CN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r>
              <a:rPr lang="en-US" altLang="zh-CN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分的作文为分析参照</a:t>
            </a:r>
            <a:endParaRPr lang="en-US" altLang="zh-CN" sz="4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 45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分作文所占比例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13.79% 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44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等级作文\45分\F0001_0303101191_45.jpg"/>
          <p:cNvPicPr>
            <a:picLocks noChangeAspect="1" noChangeArrowheads="1"/>
          </p:cNvPicPr>
          <p:nvPr/>
        </p:nvPicPr>
        <p:blipFill>
          <a:blip r:embed="rId2" cstate="print"/>
          <a:srcRect t="2751" r="4382" b="80449"/>
          <a:stretch>
            <a:fillRect/>
          </a:stretch>
        </p:blipFill>
        <p:spPr bwMode="auto">
          <a:xfrm>
            <a:off x="0" y="1916832"/>
            <a:ext cx="9144000" cy="475252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8686800" cy="792088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分作文特点：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）少量切题的论据</a:t>
            </a:r>
            <a:endParaRPr lang="en-US" altLang="zh-CN" sz="3600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2" descr="C:\Users\Administrator\Desktop\等级作文\45分\F0001_0303101191_45.jpg"/>
          <p:cNvPicPr>
            <a:picLocks noChangeAspect="1" noChangeArrowheads="1"/>
          </p:cNvPicPr>
          <p:nvPr/>
        </p:nvPicPr>
        <p:blipFill>
          <a:blip r:embed="rId2" cstate="print"/>
          <a:srcRect t="19512" r="4101" b="59403"/>
          <a:stretch>
            <a:fillRect/>
          </a:stretch>
        </p:blipFill>
        <p:spPr bwMode="auto">
          <a:xfrm>
            <a:off x="0" y="1700808"/>
            <a:ext cx="9063011" cy="5157192"/>
          </a:xfrm>
          <a:prstGeom prst="rect">
            <a:avLst/>
          </a:prstGeom>
          <a:noFill/>
        </p:spPr>
      </p:pic>
      <p:sp>
        <p:nvSpPr>
          <p:cNvPr id="6" name="椭圆 5"/>
          <p:cNvSpPr/>
          <p:nvPr/>
        </p:nvSpPr>
        <p:spPr>
          <a:xfrm>
            <a:off x="395536" y="3717032"/>
            <a:ext cx="93610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5656" y="3717032"/>
            <a:ext cx="93610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47864" y="2708920"/>
            <a:ext cx="172819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等级作文\45分\F0001_0303101191_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39356" r="10375" b="37079"/>
          <a:stretch>
            <a:fillRect/>
          </a:stretch>
        </p:blipFill>
        <p:spPr bwMode="auto">
          <a:xfrm>
            <a:off x="0" y="365864"/>
            <a:ext cx="8965750" cy="6492136"/>
          </a:xfrm>
          <a:prstGeom prst="rect">
            <a:avLst/>
          </a:prstGeom>
          <a:noFill/>
        </p:spPr>
      </p:pic>
      <p:sp>
        <p:nvSpPr>
          <p:cNvPr id="5" name="椭圆 4"/>
          <p:cNvSpPr/>
          <p:nvPr/>
        </p:nvSpPr>
        <p:spPr>
          <a:xfrm>
            <a:off x="2483768" y="3501008"/>
            <a:ext cx="3312368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76056" y="4221088"/>
            <a:ext cx="2160240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72008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）结构生硬，中规中矩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908720"/>
            <a:ext cx="8964488" cy="5760640"/>
          </a:xfrm>
        </p:spPr>
        <p:txBody>
          <a:bodyPr>
            <a:noAutofit/>
          </a:bodyPr>
          <a:lstStyle/>
          <a:p>
            <a:r>
              <a:rPr lang="zh-CN" altLang="zh-CN" sz="3200" b="1" dirty="0" smtClean="0"/>
              <a:t>【示例】《创新你我，富强中国》，</a:t>
            </a:r>
            <a:r>
              <a:rPr lang="en-US" altLang="zh-CN" sz="3200" b="1" dirty="0" smtClean="0"/>
              <a:t>1</a:t>
            </a:r>
            <a:r>
              <a:rPr lang="zh-CN" altLang="zh-CN" sz="3200" b="1" dirty="0" smtClean="0"/>
              <a:t>评</a:t>
            </a:r>
            <a:r>
              <a:rPr lang="en-US" altLang="zh-CN" sz="3200" b="1" dirty="0" smtClean="0"/>
              <a:t>46,2</a:t>
            </a:r>
            <a:r>
              <a:rPr lang="zh-CN" altLang="zh-CN" sz="3200" b="1" dirty="0" smtClean="0"/>
              <a:t>评</a:t>
            </a:r>
            <a:r>
              <a:rPr lang="en-US" altLang="zh-CN" sz="3200" b="1" dirty="0" smtClean="0"/>
              <a:t>44</a:t>
            </a:r>
            <a:r>
              <a:rPr lang="zh-CN" altLang="zh-CN" sz="3200" b="1" dirty="0" smtClean="0"/>
              <a:t>分。实际得分：</a:t>
            </a:r>
            <a:r>
              <a:rPr lang="en-US" altLang="zh-CN" sz="3200" b="1" dirty="0" smtClean="0"/>
              <a:t>45</a:t>
            </a:r>
            <a:r>
              <a:rPr lang="zh-CN" altLang="zh-CN" sz="3200" b="1" dirty="0" smtClean="0"/>
              <a:t>分。全文共</a:t>
            </a:r>
            <a:r>
              <a:rPr lang="en-US" altLang="zh-CN" sz="3200" b="1" dirty="0" smtClean="0"/>
              <a:t>8</a:t>
            </a:r>
            <a:r>
              <a:rPr lang="zh-CN" altLang="zh-CN" sz="3200" b="1" dirty="0" smtClean="0"/>
              <a:t>段，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zh-CN" sz="3200" b="1" dirty="0" smtClean="0"/>
              <a:t>第</a:t>
            </a:r>
            <a:r>
              <a:rPr lang="en-US" altLang="zh-CN" sz="3200" b="1" dirty="0" smtClean="0"/>
              <a:t>2</a:t>
            </a:r>
            <a:r>
              <a:rPr lang="zh-CN" altLang="zh-CN" sz="3200" b="1" dirty="0" smtClean="0"/>
              <a:t>段</a:t>
            </a:r>
            <a:r>
              <a:rPr lang="zh-CN" altLang="en-US" sz="3200" b="1" dirty="0" smtClean="0"/>
              <a:t>：</a:t>
            </a:r>
            <a:r>
              <a:rPr lang="zh-CN" altLang="zh-CN" sz="3200" b="1" dirty="0" smtClean="0"/>
              <a:t>未来属于创新者所有，独立创新更是其关键所在。</a:t>
            </a:r>
            <a:endParaRPr lang="en-US" altLang="zh-CN" sz="3200" b="1" dirty="0" smtClean="0"/>
          </a:p>
          <a:p>
            <a:r>
              <a:rPr lang="zh-CN" altLang="zh-CN" sz="3200" b="1" dirty="0" smtClean="0">
                <a:solidFill>
                  <a:srgbClr val="FF0000"/>
                </a:solidFill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段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坚持独创的青年，才能带来坚持独创的社会。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6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段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：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坚持独创的社会，才能带来富强光明的未来。</a:t>
            </a:r>
            <a:endParaRPr lang="en-US" altLang="zh-CN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640960" cy="6669360"/>
          </a:xfrm>
        </p:spPr>
        <p:txBody>
          <a:bodyPr>
            <a:normAutofit fontScale="92500"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提纲展示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创独家之方，新世界面貌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开头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：在新时代的发展浪潮中，吾辈青年当扬起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创新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之帆，为国家，为世界的崭新面貌增添新的光彩。</a:t>
            </a: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主体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创新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，搭建了共享的桥梁，助人们通向便利生活的彼岸。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创新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，引领了先锋思维，助我们开拓出广阔的天地。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创新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，守优良之道，助世界迎来新的力量。</a:t>
            </a: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结尾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：我们永远在垒山不止的道路上追求幸福。“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独家之方，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新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世界面貌”是吾辈心之所向，亦是国家之所愿。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72008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）内容好，文面差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908720"/>
            <a:ext cx="8964488" cy="5760640"/>
          </a:xfrm>
        </p:spPr>
        <p:txBody>
          <a:bodyPr>
            <a:noAutofit/>
          </a:bodyPr>
          <a:lstStyle/>
          <a:p>
            <a:r>
              <a:rPr lang="zh-CN" altLang="zh-CN" sz="4000" b="1" dirty="0" smtClean="0"/>
              <a:t>【示例】《创新你我，富强中国》，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1</a:t>
            </a:r>
            <a:r>
              <a:rPr lang="zh-CN" altLang="zh-CN" sz="4000" b="1" dirty="0" smtClean="0"/>
              <a:t>评</a:t>
            </a:r>
            <a:r>
              <a:rPr lang="en-US" altLang="zh-CN" sz="4000" b="1" dirty="0" smtClean="0"/>
              <a:t>46,2</a:t>
            </a:r>
            <a:r>
              <a:rPr lang="zh-CN" altLang="zh-CN" sz="4000" b="1" dirty="0" smtClean="0"/>
              <a:t>评</a:t>
            </a:r>
            <a:r>
              <a:rPr lang="en-US" altLang="zh-CN" sz="4000" b="1" dirty="0" smtClean="0"/>
              <a:t>44</a:t>
            </a:r>
            <a:r>
              <a:rPr lang="zh-CN" altLang="zh-CN" sz="4000" b="1" dirty="0" smtClean="0"/>
              <a:t>分。实际得分：</a:t>
            </a:r>
            <a:r>
              <a:rPr lang="en-US" altLang="zh-CN" sz="4000" b="1" dirty="0" smtClean="0"/>
              <a:t>45</a:t>
            </a:r>
            <a:r>
              <a:rPr lang="zh-CN" altLang="zh-CN" sz="4000" b="1" dirty="0" smtClean="0"/>
              <a:t>分。全文共</a:t>
            </a:r>
            <a:r>
              <a:rPr lang="en-US" altLang="zh-CN" sz="4000" b="1" dirty="0" smtClean="0"/>
              <a:t>8</a:t>
            </a:r>
            <a:r>
              <a:rPr lang="zh-CN" altLang="zh-CN" sz="4000" b="1" dirty="0" smtClean="0"/>
              <a:t>段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点评：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书写潦草，形若无骨</a:t>
            </a:r>
            <a:r>
              <a:rPr lang="zh-CN" altLang="zh-CN" sz="4000" b="1" dirty="0" smtClean="0"/>
              <a:t>。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第一印象极差。能得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45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分，亮点在结构，及结构里体现的思维与思想。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0050" name="Picture 2" descr="C:\Users\Administrator\Desktop\2019年深圳一模\作文分数段统计（有一句话点评   主要点评作文部分）\41-50\20190227_145815\10\F00035_7101261054_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5479" t="3959" r="-1097" b="66117"/>
          <a:stretch>
            <a:fillRect/>
          </a:stretch>
        </p:blipFill>
        <p:spPr bwMode="auto">
          <a:xfrm>
            <a:off x="611560" y="0"/>
            <a:ext cx="8316416" cy="658382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71670" y="785794"/>
            <a:ext cx="5357850" cy="928694"/>
          </a:xfrm>
        </p:spPr>
        <p:txBody>
          <a:bodyPr>
            <a:no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分作文如何升格？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2500306"/>
            <a:ext cx="9144000" cy="40187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4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有立意，有结构，有语言，有论据，为什么得</a:t>
            </a:r>
            <a:r>
              <a:rPr lang="en-US" altLang="zh-CN" sz="44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45</a:t>
            </a:r>
            <a:r>
              <a:rPr lang="zh-CN" altLang="en-US" sz="44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分？如何升格？这是我们一模到二模之间需要重点思考的问题。</a:t>
            </a:r>
            <a:endParaRPr lang="en-US" altLang="zh-CN" sz="4400" b="1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15328" cy="113191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发展等级：</a:t>
            </a:r>
            <a:endParaRPr lang="zh-CN" altLang="en-US" sz="6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571472" y="1500174"/>
            <a:ext cx="8115328" cy="4519626"/>
          </a:xfrm>
        </p:spPr>
        <p:txBody>
          <a:bodyPr>
            <a:no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〈</a:t>
            </a:r>
            <a:r>
              <a:rPr lang="en-US" sz="32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〉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深刻：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①透过现象深入本质，②揭示事物内在的关系，③观点具有启发性；</a:t>
            </a:r>
          </a:p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〈2〉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丰富：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④材料丰富，⑤论据充足，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⑥形象丰满，⑦意境深远；</a:t>
            </a:r>
          </a:p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〈3〉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有文采：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⑧用词贴切，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⑨句式灵活，⑩善于运用修辞手法，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⑪文句有表现力；</a:t>
            </a:r>
          </a:p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〈4〉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有创意：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⑫见解新颖，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⑬材料新鲜，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⑭构思精巧，⑮推理想象有独到之处，⑯有个性特征。</a:t>
            </a:r>
          </a:p>
          <a:p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altLang="zh-CN" sz="39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45</a:t>
            </a:r>
            <a:r>
              <a:rPr lang="zh-CN" altLang="en-US" sz="39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分作文升格之道</a:t>
            </a:r>
            <a:endParaRPr lang="en-US" altLang="zh-CN" sz="39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、论据丰富：点例排比显丰满</a:t>
            </a: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独创精神于个人而言是走向优秀的通行证，于企业而言是走向成功的新蓝海。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当我们拥有独创精神时，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便不会苦于论文的复杂去选择抄袭的捷径走进学术作弊的深渊；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当我们拥有独创精神的时，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便能像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国家宝藏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将文物与现代传媒契合有道，成为乌泱一片的综艺节目中绚丽的一抹红；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当我们拥有独创精神的时，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就能像华为研制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5G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新技术一样傲视天下，振兴民族。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三体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中“我消灭你，与你无关”一句又激荡起多少欲有大作为的心？思危精神其实也是对独创的一种鞭策，只有当自己的力量足够强大，自己的独创带来的话语权足够威严，我们才能走向优秀，拥抱成功。</a:t>
            </a:r>
          </a:p>
          <a:p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选自</a:t>
            </a:r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独创非终点，独创自立身</a:t>
            </a:r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第三段</a:t>
            </a:r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55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分</a:t>
            </a:r>
          </a:p>
          <a:p>
            <a:endParaRPr lang="zh-CN" altLang="en-US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9教学\2019年深圳市高三年级第一次调研考试语文\作文分数段统计（有一句话点评   主要点评作文部分）\第22题(54分起)\10\辩证关系写得好\F07_0306111160_54有辩证思考，有当下生活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866" t="28652" r="2905" b="50973"/>
          <a:stretch>
            <a:fillRect/>
          </a:stretch>
        </p:blipFill>
        <p:spPr bwMode="auto">
          <a:xfrm>
            <a:off x="-1" y="285728"/>
            <a:ext cx="9045279" cy="5214974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>
            <a:off x="285720" y="1285860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43108" y="178592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28662" y="2786058"/>
            <a:ext cx="428628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57488" y="3429000"/>
            <a:ext cx="54292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000496" y="3857628"/>
            <a:ext cx="35719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57158" y="0"/>
            <a:ext cx="8568952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（一）</a:t>
            </a:r>
            <a:r>
              <a:rPr lang="en-US" altLang="zh-CN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1-20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分作文分析</a:t>
            </a:r>
            <a:endParaRPr lang="en-US" altLang="zh-CN" sz="4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112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篇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1-20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分的作文为分析参照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5" name="Picture 1" descr="C:\Users\Administrator\AppData\Roaming\Tencent\Users\365889982\QQ\WinTemp\RichOle\7B2DUWG30D@9%_7F75E4T~Q.png"/>
          <p:cNvPicPr>
            <a:picLocks noChangeAspect="1" noChangeArrowheads="1"/>
          </p:cNvPicPr>
          <p:nvPr/>
        </p:nvPicPr>
        <p:blipFill>
          <a:blip r:embed="rId2" cstate="print"/>
          <a:srcRect t="4371" b="12295"/>
          <a:stretch>
            <a:fillRect/>
          </a:stretch>
        </p:blipFill>
        <p:spPr bwMode="auto">
          <a:xfrm>
            <a:off x="179513" y="1412776"/>
            <a:ext cx="8784976" cy="5445224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51520" y="6027003"/>
            <a:ext cx="93121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、未完卷，基本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字以下（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95.5</a:t>
            </a:r>
            <a:r>
              <a:rPr lang="en-US" altLang="zh-CN" sz="4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﹪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E:\2019教学\2019年深圳市高三年级第一次调研考试语文\作文分数段统计（有一句话点评   主要点评作文部分）\第22题(54分起)\10\有才作文\F59_0305108288_55有绣娘，有鲁迅，语言也很好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21458" r="7312" b="50417"/>
          <a:stretch>
            <a:fillRect/>
          </a:stretch>
        </p:blipFill>
        <p:spPr bwMode="auto">
          <a:xfrm>
            <a:off x="285720" y="357165"/>
            <a:ext cx="8215370" cy="6306007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>
            <a:off x="1500166" y="1000108"/>
            <a:ext cx="671517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71538" y="1500174"/>
            <a:ext cx="72866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928662" y="1928802"/>
            <a:ext cx="750099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57224" y="2428868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 lnSpcReduction="10000"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、议论深刻：共享独创关系明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诚然，有人对共享时代赞不绝口，认为资源共享为我们的未来生活提供坚实的保障。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或许我们的确无法否认共享精神的包容与海纳，但我们却必须在这个共享带来懒惰的风气说不。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这里的懒惰指的是一种思维和能力拓展上的不主动。我们缺乏文化自信，缺乏自己的品牌与技术，缺乏独创精神。试想，当共享他人之物成为习惯，我们还会有独创的魄力与决心吗？显然不会，因为只有当我们拥有了独创自信才会敢于向外界发声，向外界共享。          </a:t>
            </a:r>
          </a:p>
          <a:p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---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选自</a:t>
            </a:r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独创非终点，独创自立身</a:t>
            </a:r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第二段</a:t>
            </a:r>
            <a:r>
              <a:rPr lang="en-US" altLang="zh-CN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55</a:t>
            </a:r>
            <a:r>
              <a:rPr lang="zh-CN" altLang="en-US" sz="3200" b="1" dirty="0" smtClean="0">
                <a:solidFill>
                  <a:srgbClr val="0070C0"/>
                </a:solidFill>
                <a:latin typeface="仿宋" pitchFamily="49" charset="-122"/>
                <a:ea typeface="仿宋" pitchFamily="49" charset="-122"/>
              </a:rPr>
              <a:t>分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5500726" cy="571504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辩证关系写得好！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54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 descr="E:\2019教学\2019年深圳市高三年级第一次调研考试语文\作文分数段统计（有一句话点评   主要点评作文部分）\第22题(54分起)\10\辩证关系写得好\F10_0303290030_54辩证关系写得好，第三段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843" t="19896" r="3360" b="58229"/>
          <a:stretch>
            <a:fillRect/>
          </a:stretch>
        </p:blipFill>
        <p:spPr bwMode="auto">
          <a:xfrm>
            <a:off x="142843" y="714356"/>
            <a:ext cx="8985077" cy="5357850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>
            <a:off x="1142976" y="1285860"/>
            <a:ext cx="77867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57158" y="1714488"/>
            <a:ext cx="857256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85720" y="2214554"/>
            <a:ext cx="864399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85720" y="2857496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72330" y="4214818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28596" y="4786322"/>
            <a:ext cx="85011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7158" y="5286388"/>
            <a:ext cx="85725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57158" y="5857892"/>
            <a:ext cx="37147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9教学\2019年深圳市高三年级第一次调研考试语文\作文分数段统计（有一句话点评   主要点评作文部分）\第22题(54分起)\10\辩证关系写得好\F07_0306111160_54有辩证思考，有当下生活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2708" r="4649" b="71348"/>
          <a:stretch>
            <a:fillRect/>
          </a:stretch>
        </p:blipFill>
        <p:spPr bwMode="auto">
          <a:xfrm>
            <a:off x="142844" y="642942"/>
            <a:ext cx="8718548" cy="6000768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>
            <a:off x="5072066" y="5214950"/>
            <a:ext cx="35004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428728" y="6072206"/>
            <a:ext cx="742955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57224" y="6643710"/>
            <a:ext cx="707236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143372" y="4214818"/>
            <a:ext cx="471490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85786" y="4714884"/>
            <a:ext cx="792961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57224" y="5214950"/>
            <a:ext cx="41434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57224" y="5643578"/>
            <a:ext cx="60722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5500726" cy="571504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独创写得深刻！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54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9教学\2019年深圳市高三年级第一次调研考试语文\作文分数段统计（有一句话点评   主要点评作文部分）\第22题(54分起)\10\辩证关系写得好\F07_0306111160_54有辩证思考，有当下生活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866" t="51065" r="2071" b="25416"/>
          <a:stretch>
            <a:fillRect/>
          </a:stretch>
        </p:blipFill>
        <p:spPr bwMode="auto">
          <a:xfrm>
            <a:off x="0" y="500042"/>
            <a:ext cx="9095661" cy="5572164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 flipV="1">
            <a:off x="1285852" y="1928802"/>
            <a:ext cx="750099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85720" y="2428868"/>
            <a:ext cx="850112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5720" y="2928934"/>
            <a:ext cx="835824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928662" y="3357562"/>
            <a:ext cx="7858180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85720" y="3929066"/>
            <a:ext cx="84296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4282" y="4357694"/>
            <a:ext cx="871543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7158" y="4929198"/>
            <a:ext cx="821537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2019教学\2019年深圳市高三年级第一次调研考试语文\作文分数段统计（有一句话点评   主要点评作文部分）\第22题(54分起)\10\并列结构的文章\F03_0307205085_54递进结构或并列结构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05" t="3125" r="3540" b="70833"/>
          <a:stretch>
            <a:fillRect/>
          </a:stretch>
        </p:blipFill>
        <p:spPr bwMode="auto">
          <a:xfrm>
            <a:off x="0" y="754630"/>
            <a:ext cx="9001156" cy="610337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572560" cy="571504"/>
          </a:xfrm>
        </p:spPr>
        <p:txBody>
          <a:bodyPr>
            <a:no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华文琥珀" pitchFamily="2" charset="-122"/>
                <a:ea typeface="华文琥珀" pitchFamily="2" charset="-122"/>
                <a:cs typeface="+mn-cs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、高水平结构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共享虽可贵，独创价更高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并列式有风险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4282" y="3357562"/>
            <a:ext cx="47863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5143504" y="2928934"/>
            <a:ext cx="1928826" cy="50006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中心观点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071670" y="6286520"/>
            <a:ext cx="1928826" cy="50006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分析原因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2019教学\2019年深圳市高三年级第一次调研考试语文\作文分数段统计（有一句话点评   主要点评作文部分）\第22题(54分起)\10\并列结构的文章\F03_0307205085_54递进结构或并列结构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05" t="28237" r="3540" b="42001"/>
          <a:stretch>
            <a:fillRect/>
          </a:stretch>
        </p:blipFill>
        <p:spPr bwMode="auto">
          <a:xfrm>
            <a:off x="1000068" y="642918"/>
            <a:ext cx="8143932" cy="6215082"/>
          </a:xfrm>
          <a:prstGeom prst="rect">
            <a:avLst/>
          </a:prstGeom>
          <a:noFill/>
        </p:spPr>
      </p:pic>
      <p:cxnSp>
        <p:nvCxnSpPr>
          <p:cNvPr id="5" name="直接连接符 4"/>
          <p:cNvCxnSpPr/>
          <p:nvPr/>
        </p:nvCxnSpPr>
        <p:spPr>
          <a:xfrm>
            <a:off x="1643042" y="1142984"/>
            <a:ext cx="40005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857356" y="3286124"/>
            <a:ext cx="37862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142844" y="714356"/>
            <a:ext cx="1357322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分论点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14282" y="2857496"/>
            <a:ext cx="1357322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分论点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2019教学\2019年深圳市高三年级第一次调研考试语文\作文分数段统计（有一句话点评   主要点评作文部分）\第22题(54分起)\10\并列结构的文章\F03_0307205085_54递进结构或并列结构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05" t="57069" r="3540" b="14062"/>
          <a:stretch>
            <a:fillRect/>
          </a:stretch>
        </p:blipFill>
        <p:spPr bwMode="auto">
          <a:xfrm>
            <a:off x="539552" y="332656"/>
            <a:ext cx="7786742" cy="6197449"/>
          </a:xfrm>
          <a:prstGeom prst="rect">
            <a:avLst/>
          </a:prstGeom>
          <a:noFill/>
        </p:spPr>
      </p:pic>
      <p:cxnSp>
        <p:nvCxnSpPr>
          <p:cNvPr id="5" name="直接连接符 4"/>
          <p:cNvCxnSpPr/>
          <p:nvPr/>
        </p:nvCxnSpPr>
        <p:spPr>
          <a:xfrm>
            <a:off x="1142976" y="1285860"/>
            <a:ext cx="39290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203848" y="5661248"/>
            <a:ext cx="45005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1560" y="6237312"/>
            <a:ext cx="432048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0" y="857232"/>
            <a:ext cx="1357322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分论点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012160" y="5589240"/>
            <a:ext cx="1928826" cy="50006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1656184"/>
          </a:xfrm>
        </p:spPr>
        <p:txBody>
          <a:bodyPr>
            <a:norm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</a:rPr>
              <a:t>典型问题卷五：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/>
            </a:r>
            <a:br>
              <a:rPr lang="en-US" altLang="zh-CN" sz="3200" b="1" dirty="0" smtClean="0">
                <a:solidFill>
                  <a:srgbClr val="FF0000"/>
                </a:solidFill>
              </a:rPr>
            </a:br>
            <a:r>
              <a:rPr lang="en-US" altLang="zh-CN" sz="3200" b="1" dirty="0" smtClean="0">
                <a:solidFill>
                  <a:srgbClr val="FF0000"/>
                </a:solidFill>
              </a:rPr>
              <a:t>   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思维语言俱有佳处，却暗藏低分风险</a:t>
            </a:r>
            <a:br>
              <a:rPr lang="zh-CN" altLang="zh-CN" sz="3200" b="1" dirty="0" smtClean="0">
                <a:solidFill>
                  <a:srgbClr val="FF0000"/>
                </a:solidFill>
              </a:rPr>
            </a:b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0" y="1080120"/>
            <a:ext cx="9144000" cy="5777880"/>
          </a:xfrm>
        </p:spPr>
        <p:txBody>
          <a:bodyPr>
            <a:noAutofit/>
          </a:bodyPr>
          <a:lstStyle/>
          <a:p>
            <a:pPr algn="ctr"/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青年独运，大国独立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青年匠心独运，大国文化独立。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青年科技独运，大国地位独立。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青年思想独运，大国未来独立。</a:t>
            </a: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点评：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文章以“青年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独运，大国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独立”三处重章出现，使得文章显现出拼装式的结构，容易被评判场视为框架填充写作，有被低分处理的风险。作为标杆作文的评定，在评分上出现分歧，最高评分为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15+17+16=48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，最低评分为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13+14+13=40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。综合评分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14+16+15=45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。提醒有相当高写作水平的同学，尽量建构起与水平相当的文章逻辑结构，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避免这种相对“低端”的文章结构所带来的不可知的风险。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2019教学\2019年深圳市高三年级第一次调研考试语文\作文分数段统计（有一句话点评   主要点评作文部分）\第22题(54分起)\10\并列结构的文章\F48_0308201204_55独立思考与独立创造两层次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2952" t="3407" r="4064" b="83465"/>
          <a:stretch>
            <a:fillRect/>
          </a:stretch>
        </p:blipFill>
        <p:spPr bwMode="auto">
          <a:xfrm>
            <a:off x="0" y="1772816"/>
            <a:ext cx="9001156" cy="4085076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 flipV="1">
            <a:off x="357158" y="5715016"/>
            <a:ext cx="821537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86644" y="5214950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99626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独创为帆，立于共享时代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综合式结构（包含并列式）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54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43636" y="5786454"/>
            <a:ext cx="1928826" cy="50006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中心观点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772816"/>
            <a:ext cx="4176464" cy="1938992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、已完卷，但是抄袭试卷现代文，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分以下（</a:t>
            </a:r>
            <a:r>
              <a:rPr lang="en-US" altLang="zh-CN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篇）</a:t>
            </a:r>
            <a:endParaRPr lang="zh-CN" altLang="en-US" dirty="0"/>
          </a:p>
        </p:txBody>
      </p:sp>
      <p:pic>
        <p:nvPicPr>
          <p:cNvPr id="71682" name="Picture 2" descr="C:\Users\Administrator\Desktop\作文分数段统计（有一句话点评   主要点评作文部分）\1-20\20190227_145410\10\F009_0304212061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29526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2019教学\2019年深圳市高三年级第一次调研考试语文\作文分数段统计（有一句话点评   主要点评作文部分）\第22题(54分起)\10\并列结构的文章\F48_0308201204_55独立思考与独立创造两层次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428" t="15660" r="4802" b="63335"/>
          <a:stretch>
            <a:fillRect/>
          </a:stretch>
        </p:blipFill>
        <p:spPr bwMode="auto">
          <a:xfrm>
            <a:off x="235086" y="642918"/>
            <a:ext cx="8908914" cy="5214974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>
            <a:off x="1000100" y="1214422"/>
            <a:ext cx="664373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1000100" y="357166"/>
            <a:ext cx="1928826" cy="50006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第一个层次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2019教学\2019年深圳市高三年级第一次调研考试语文\作文分数段统计（有一句话点评   主要点评作文部分）\第22题(54分起)\10\并列结构的文章\F48_0308201204_55独立思考与独立创造两层次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36665" r="2588" b="26576"/>
          <a:stretch>
            <a:fillRect/>
          </a:stretch>
        </p:blipFill>
        <p:spPr bwMode="auto">
          <a:xfrm>
            <a:off x="-1" y="0"/>
            <a:ext cx="7034917" cy="6715148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 flipV="1">
            <a:off x="928662" y="357166"/>
            <a:ext cx="500066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6143636" y="0"/>
            <a:ext cx="2786082" cy="114298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第二个层次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（内部有递进关系）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29454" y="4643446"/>
            <a:ext cx="2214546" cy="135732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深入分析分析共享和独创的辩证关系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71538" y="5286388"/>
            <a:ext cx="3571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8"/>
          </a:xfrm>
        </p:spPr>
        <p:txBody>
          <a:bodyPr>
            <a:no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、语言丰富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唯新方能兴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》54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 descr="E:\2019教学\2019年深圳市高三年级第一次调研考试语文\作文分数段统计（有一句话点评   主要点评作文部分）\第22题(54分起)\10\有才作文\F42_0310101059_54.5语言好，一点创新新，千里快哉风！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614" t="2708" r="3098" b="73854"/>
          <a:stretch>
            <a:fillRect/>
          </a:stretch>
        </p:blipFill>
        <p:spPr bwMode="auto">
          <a:xfrm>
            <a:off x="0" y="1071546"/>
            <a:ext cx="8286776" cy="5323676"/>
          </a:xfrm>
          <a:prstGeom prst="rect">
            <a:avLst/>
          </a:prstGeom>
          <a:noFill/>
        </p:spPr>
      </p:pic>
      <p:cxnSp>
        <p:nvCxnSpPr>
          <p:cNvPr id="13" name="直接连接符 12"/>
          <p:cNvCxnSpPr/>
          <p:nvPr/>
        </p:nvCxnSpPr>
        <p:spPr>
          <a:xfrm>
            <a:off x="1071538" y="5929330"/>
            <a:ext cx="685804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5720" y="6429396"/>
            <a:ext cx="48577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5715008" y="6072206"/>
            <a:ext cx="1928826" cy="42862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中心观点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857884" y="3643314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643570" y="4071942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572264" y="450057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6357950" y="1500174"/>
            <a:ext cx="2571768" cy="128588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语言生动：“三心”用心良苦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2019教学\2019年深圳市高三年级第一次调研考试语文\作文分数段统计（有一句话点评   主要点评作文部分）\第22题(54分起)\10\有才作文\F42_0310101059_54.5语言好，一点创新新，千里快哉风！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26562" r="5139" b="51563"/>
          <a:stretch>
            <a:fillRect/>
          </a:stretch>
        </p:blipFill>
        <p:spPr bwMode="auto">
          <a:xfrm>
            <a:off x="0" y="214290"/>
            <a:ext cx="8817490" cy="5143536"/>
          </a:xfrm>
          <a:prstGeom prst="rect">
            <a:avLst/>
          </a:prstGeom>
          <a:noFill/>
        </p:spPr>
      </p:pic>
      <p:cxnSp>
        <p:nvCxnSpPr>
          <p:cNvPr id="6" name="直接连接符 5"/>
          <p:cNvCxnSpPr/>
          <p:nvPr/>
        </p:nvCxnSpPr>
        <p:spPr>
          <a:xfrm>
            <a:off x="1214414" y="642918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43108" y="3000372"/>
            <a:ext cx="614366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285852" y="4429132"/>
            <a:ext cx="442915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6000760" y="142852"/>
            <a:ext cx="2571768" cy="128588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语言化用：化用之处彰显文采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86314" y="4929198"/>
            <a:ext cx="2571768" cy="128588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使用比喻：语言生动形象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2019教学\2019年深圳市高三年级第一次调研考试语文\作文分数段统计（有一句话点评   主要点评作文部分）\第22题(54分起)\10\有才作文\F42_0310101059_54.5语言好，一点创新新，千里快哉风！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35" t="50000" r="5140" b="14062"/>
          <a:stretch>
            <a:fillRect/>
          </a:stretch>
        </p:blipFill>
        <p:spPr bwMode="auto">
          <a:xfrm>
            <a:off x="0" y="0"/>
            <a:ext cx="6798984" cy="6858000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>
            <a:off x="285720" y="1428736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571604" y="2643182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2844" y="3000372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500298" y="2928934"/>
            <a:ext cx="421484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8194" idx="3"/>
          </p:cNvCxnSpPr>
          <p:nvPr/>
        </p:nvCxnSpPr>
        <p:spPr>
          <a:xfrm>
            <a:off x="214282" y="3429000"/>
            <a:ext cx="65847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42844" y="3786190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572000" y="5715016"/>
            <a:ext cx="214314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857224" y="4500570"/>
            <a:ext cx="578647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14282" y="4857760"/>
            <a:ext cx="642942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14282" y="5286388"/>
            <a:ext cx="614366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6357950" y="1857364"/>
            <a:ext cx="2786050" cy="128588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语言灵动：处处给人新鲜惊喜之感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572232" y="4357694"/>
            <a:ext cx="2571768" cy="128588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语言整饬：整齐的句式给文章增添气势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8"/>
          </a:xfrm>
        </p:spPr>
        <p:txBody>
          <a:bodyPr>
            <a:no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、文面书写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" name="Picture 2" descr="E:\2019教学\2019年深圳市高三年级第一次调研考试语文\作文分数段统计（有一句话点评   主要点评作文部分）\第22题(54分起)\10\F86_0307212056_57.5字写得好，真好，文章还可以再进步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2708" r="3360" b="51447"/>
          <a:stretch>
            <a:fillRect/>
          </a:stretch>
        </p:blipFill>
        <p:spPr bwMode="auto">
          <a:xfrm>
            <a:off x="2786050" y="0"/>
            <a:ext cx="5715040" cy="68580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2019教学\2019年深圳市高三年级第一次调研考试语文\作文分数段统计（有一句话点评   主要点评作文部分）\第22题(54分起)\10\F86_0307212056_57.5字写得好，真好，文章还可以再进步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51146" r="3360" b="22291"/>
          <a:stretch>
            <a:fillRect/>
          </a:stretch>
        </p:blipFill>
        <p:spPr bwMode="auto">
          <a:xfrm>
            <a:off x="142844" y="0"/>
            <a:ext cx="8715436" cy="62865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19431" b="2829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21590" b="16976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点评：</a:t>
            </a:r>
            <a:r>
              <a:rPr lang="en-US" altLang="zh-CN" b="1" dirty="0" smtClean="0">
                <a:solidFill>
                  <a:srgbClr val="0070C0"/>
                </a:solidFill>
              </a:rPr>
              <a:t>55</a:t>
            </a:r>
            <a:r>
              <a:rPr lang="zh-CN" altLang="en-US" b="1" dirty="0" smtClean="0">
                <a:solidFill>
                  <a:srgbClr val="0070C0"/>
                </a:solidFill>
              </a:rPr>
              <a:t>分，</a:t>
            </a:r>
            <a:r>
              <a:rPr lang="zh-CN" altLang="zh-CN" b="1" dirty="0" smtClean="0">
                <a:solidFill>
                  <a:srgbClr val="0070C0"/>
                </a:solidFill>
              </a:rPr>
              <a:t>书写漂亮，关系阐释深入，</a:t>
            </a:r>
            <a:r>
              <a:rPr lang="zh-CN" altLang="en-US" b="1" dirty="0" smtClean="0">
                <a:solidFill>
                  <a:srgbClr val="0070C0"/>
                </a:solidFill>
              </a:rPr>
              <a:t>对象明确，</a:t>
            </a:r>
            <a:r>
              <a:rPr lang="zh-CN" altLang="zh-CN" b="1" dirty="0" smtClean="0">
                <a:solidFill>
                  <a:srgbClr val="0070C0"/>
                </a:solidFill>
              </a:rPr>
              <a:t>语言</a:t>
            </a:r>
            <a:r>
              <a:rPr lang="zh-CN" altLang="en-US" b="1" dirty="0" smtClean="0">
                <a:solidFill>
                  <a:srgbClr val="0070C0"/>
                </a:solidFill>
              </a:rPr>
              <a:t>流畅</a:t>
            </a:r>
            <a:r>
              <a:rPr lang="zh-CN" altLang="zh-CN" b="1" dirty="0" smtClean="0">
                <a:solidFill>
                  <a:srgbClr val="0070C0"/>
                </a:solidFill>
              </a:rPr>
              <a:t>。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pic>
        <p:nvPicPr>
          <p:cNvPr id="4" name="内容占位符 3" descr="1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35458" b="18867"/>
          <a:stretch>
            <a:fillRect/>
          </a:stretch>
        </p:blipFill>
        <p:spPr>
          <a:xfrm>
            <a:off x="0" y="188640"/>
            <a:ext cx="9144001" cy="511256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 descr="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926" t="17325" r="17325" b="21560"/>
          <a:stretch>
            <a:fillRect/>
          </a:stretch>
        </p:blipFill>
        <p:spPr>
          <a:xfrm>
            <a:off x="0" y="0"/>
            <a:ext cx="9324528" cy="6858000"/>
          </a:xfrm>
        </p:spPr>
      </p:pic>
      <p:pic>
        <p:nvPicPr>
          <p:cNvPr id="6" name="图片 5" descr="5.jpg"/>
          <p:cNvPicPr>
            <a:picLocks noChangeAspect="1"/>
          </p:cNvPicPr>
          <p:nvPr/>
        </p:nvPicPr>
        <p:blipFill>
          <a:blip r:embed="rId3" cstate="print"/>
          <a:srcRect l="11150" t="9051" r="6951" b="39500"/>
          <a:stretch>
            <a:fillRect/>
          </a:stretch>
        </p:blipFill>
        <p:spPr>
          <a:xfrm>
            <a:off x="179512" y="1052736"/>
            <a:ext cx="8964488" cy="580526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24128" y="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全文抄袭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5184" t="19431" b="12546"/>
          <a:stretch>
            <a:fillRect/>
          </a:stretch>
        </p:blipFill>
        <p:spPr>
          <a:xfrm>
            <a:off x="-1" y="0"/>
            <a:ext cx="9296349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5931" t="19024" r="2292" b="323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926" t="37201" b="15550"/>
          <a:stretch>
            <a:fillRect/>
          </a:stretch>
        </p:blipFill>
        <p:spPr>
          <a:xfrm>
            <a:off x="0" y="692696"/>
            <a:ext cx="9144000" cy="504056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6120680" cy="792088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七、考场优秀作文展示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 descr="1.jpg"/>
          <p:cNvPicPr>
            <a:picLocks noChangeAspect="1"/>
          </p:cNvPicPr>
          <p:nvPr/>
        </p:nvPicPr>
        <p:blipFill>
          <a:blip r:embed="rId2" cstate="print"/>
          <a:srcRect t="14300" r="651" b="69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1806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11873" b="15785"/>
          <a:stretch>
            <a:fillRect/>
          </a:stretch>
        </p:blipFill>
        <p:spPr>
          <a:xfrm>
            <a:off x="0" y="0"/>
            <a:ext cx="9119699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627" t="32388" r="2235" b="30901"/>
          <a:stretch>
            <a:fillRect/>
          </a:stretch>
        </p:blipFill>
        <p:spPr>
          <a:xfrm>
            <a:off x="0" y="692696"/>
            <a:ext cx="9144000" cy="4221088"/>
          </a:xfrm>
        </p:spPr>
      </p:pic>
      <p:sp>
        <p:nvSpPr>
          <p:cNvPr id="5" name="TextBox 4"/>
          <p:cNvSpPr txBox="1"/>
          <p:nvPr/>
        </p:nvSpPr>
        <p:spPr>
          <a:xfrm>
            <a:off x="971600" y="5301208"/>
            <a:ext cx="2502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点评：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55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6263" t="22670" b="10387"/>
          <a:stretch>
            <a:fillRect/>
          </a:stretch>
        </p:blipFill>
        <p:spPr>
          <a:xfrm>
            <a:off x="0" y="0"/>
            <a:ext cx="9137062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1806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239" t="23750" r="174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4104" t="34547" r="3039" b="13626"/>
          <a:stretch>
            <a:fillRect/>
          </a:stretch>
        </p:blipFill>
        <p:spPr>
          <a:xfrm>
            <a:off x="33045" y="188640"/>
            <a:ext cx="9110955" cy="5085184"/>
          </a:xfrm>
        </p:spPr>
      </p:pic>
      <p:sp>
        <p:nvSpPr>
          <p:cNvPr id="5" name="TextBox 4"/>
          <p:cNvSpPr txBox="1"/>
          <p:nvPr/>
        </p:nvSpPr>
        <p:spPr>
          <a:xfrm>
            <a:off x="539552" y="5733256"/>
            <a:ext cx="8061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点评：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52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分，书写漂亮，关系阐释深入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</a:rPr>
              <a:t>二、作文备考策略：</a:t>
            </a:r>
            <a:endParaRPr lang="zh-CN" altLang="en-US" sz="4800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291264" cy="4391000"/>
          </a:xfrm>
        </p:spPr>
        <p:txBody>
          <a:bodyPr>
            <a:normAutofit/>
          </a:bodyPr>
          <a:lstStyle/>
          <a:p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、审题训练，立意准确</a:t>
            </a:r>
            <a:endParaRPr lang="en-US" altLang="zh-CN" sz="4800" b="1" dirty="0" smtClean="0"/>
          </a:p>
          <a:p>
            <a:r>
              <a:rPr lang="en-US" altLang="zh-CN" sz="4800" b="1" dirty="0" smtClean="0"/>
              <a:t>2</a:t>
            </a:r>
            <a:r>
              <a:rPr lang="zh-CN" altLang="en-US" sz="4800" b="1" dirty="0" smtClean="0"/>
              <a:t>、训练思维，等级发展</a:t>
            </a:r>
            <a:endParaRPr lang="en-US" altLang="zh-CN" sz="4800" b="1" dirty="0" smtClean="0"/>
          </a:p>
          <a:p>
            <a:r>
              <a:rPr lang="en-US" altLang="zh-CN" sz="4800" b="1" dirty="0" smtClean="0"/>
              <a:t>3</a:t>
            </a:r>
            <a:r>
              <a:rPr lang="zh-CN" altLang="en-US" sz="4800" b="1" dirty="0" smtClean="0"/>
              <a:t>、积累素材，丰富大脑</a:t>
            </a:r>
            <a:endParaRPr lang="en-US" altLang="zh-CN" sz="4800" b="1" dirty="0" smtClean="0"/>
          </a:p>
          <a:p>
            <a:r>
              <a:rPr lang="en-US" altLang="zh-CN" sz="4800" b="1" dirty="0" smtClean="0"/>
              <a:t>4</a:t>
            </a:r>
            <a:r>
              <a:rPr lang="zh-CN" altLang="en-US" sz="4800" b="1" dirty="0" smtClean="0"/>
              <a:t>、注意书写，文面整洁</a:t>
            </a:r>
            <a:endParaRPr lang="zh-CN" altLang="en-US" sz="4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568952" cy="6669360"/>
          </a:xfrm>
        </p:spPr>
        <p:txBody>
          <a:bodyPr>
            <a:normAutofit/>
          </a:bodyPr>
          <a:lstStyle/>
          <a:p>
            <a:r>
              <a:rPr lang="en-US" altLang="zh-CN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1-20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分作文总结：</a:t>
            </a:r>
            <a:endParaRPr lang="en-US" altLang="zh-CN" sz="44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比例较多，是拖分严重的尾巴生。</a:t>
            </a:r>
            <a:endParaRPr lang="en-US" altLang="zh-CN" sz="44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、这部分学生的思维混乱，不能完篇，更别提结构和审题立意。</a:t>
            </a:r>
            <a:endParaRPr lang="en-US" altLang="zh-CN" sz="3600" b="1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★建议：</a:t>
            </a:r>
            <a:endParaRPr lang="en-US" altLang="zh-CN" sz="3600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指导这类学生如何写够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字。</a:t>
            </a:r>
            <a:endParaRPr lang="en-US" altLang="zh-CN" sz="3600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、一切从材料出发，提取关键词立意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600" b="1" u="sng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、端正态度，提高学习语文的主观能动性。</a:t>
            </a:r>
            <a:endParaRPr lang="zh-CN" altLang="en-US" sz="3600" b="1" u="sng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timg (13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4300" b="14300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2088232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+mj-ea"/>
              </a:rPr>
              <a:t>感谢标杆作文细则评定团队</a:t>
            </a:r>
            <a:r>
              <a:rPr lang="en-US" altLang="zh-CN" sz="5400" b="1" dirty="0" smtClean="0">
                <a:solidFill>
                  <a:schemeClr val="bg1"/>
                </a:solidFill>
                <a:latin typeface="+mj-ea"/>
              </a:rPr>
              <a:t/>
            </a:r>
            <a:br>
              <a:rPr lang="en-US" altLang="zh-CN" sz="5400" b="1" dirty="0" smtClean="0">
                <a:solidFill>
                  <a:schemeClr val="bg1"/>
                </a:solidFill>
                <a:latin typeface="+mj-ea"/>
              </a:rPr>
            </a:br>
            <a:r>
              <a:rPr lang="zh-CN" altLang="en-US" sz="5400" b="1" dirty="0" smtClean="0">
                <a:solidFill>
                  <a:schemeClr val="bg1"/>
                </a:solidFill>
                <a:latin typeface="+mj-ea"/>
              </a:rPr>
              <a:t>的辛勤付出！</a:t>
            </a:r>
            <a:endParaRPr lang="zh-CN" altLang="en-US" sz="5400" b="1" dirty="0">
              <a:solidFill>
                <a:schemeClr val="bg1"/>
              </a:solidFill>
              <a:latin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蓝白</Template>
  <TotalTime>586</TotalTime>
  <Words>5149</Words>
  <Application>Microsoft Office PowerPoint</Application>
  <PresentationFormat>全屏显示(4:3)</PresentationFormat>
  <Paragraphs>249</Paragraphs>
  <Slides>90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90</vt:i4>
      </vt:variant>
    </vt:vector>
  </HeadingPairs>
  <TitlesOfParts>
    <vt:vector size="93" baseType="lpstr">
      <vt:lpstr>通用_蓝</vt:lpstr>
      <vt:lpstr>1_通用_蓝</vt:lpstr>
      <vt:lpstr>平衡</vt:lpstr>
      <vt:lpstr>2019年深圳一模 作文问题分析及提升策略</vt:lpstr>
      <vt:lpstr>幻灯片 2</vt:lpstr>
      <vt:lpstr>具体内容:</vt:lpstr>
      <vt:lpstr>深圳一模作文概况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★ 论据不当</vt:lpstr>
      <vt:lpstr>例如《独创不独享》</vt:lpstr>
      <vt:lpstr>幻灯片 30</vt:lpstr>
      <vt:lpstr>《成为独创者》</vt:lpstr>
      <vt:lpstr>幻灯片 32</vt:lpstr>
      <vt:lpstr>幻灯片 33</vt:lpstr>
      <vt:lpstr>结构展示：思路比较松散混乱</vt:lpstr>
      <vt:lpstr>结构升格展示：变成综合式（内含并列式）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45分作文特点：</vt:lpstr>
      <vt:lpstr>45分作文特点：</vt:lpstr>
      <vt:lpstr>幻灯片 48</vt:lpstr>
      <vt:lpstr>幻灯片 49</vt:lpstr>
      <vt:lpstr>45分作文特点：</vt:lpstr>
      <vt:lpstr>幻灯片 51</vt:lpstr>
      <vt:lpstr>（5）结构生硬，中规中矩</vt:lpstr>
      <vt:lpstr>幻灯片 53</vt:lpstr>
      <vt:lpstr>（5）内容好，文面差</vt:lpstr>
      <vt:lpstr>幻灯片 55</vt:lpstr>
      <vt:lpstr>45分作文如何升格？</vt:lpstr>
      <vt:lpstr>发展等级：</vt:lpstr>
      <vt:lpstr>幻灯片 58</vt:lpstr>
      <vt:lpstr>幻灯片 59</vt:lpstr>
      <vt:lpstr>幻灯片 60</vt:lpstr>
      <vt:lpstr>幻灯片 61</vt:lpstr>
      <vt:lpstr>辩证关系写得好！54分</vt:lpstr>
      <vt:lpstr>独创写得深刻！54分</vt:lpstr>
      <vt:lpstr>幻灯片 64</vt:lpstr>
      <vt:lpstr>3、高水平结构 例1《共享虽可贵，独创价更高》并列式有风险</vt:lpstr>
      <vt:lpstr>幻灯片 66</vt:lpstr>
      <vt:lpstr>幻灯片 67</vt:lpstr>
      <vt:lpstr>典型问题卷五：    思维语言俱有佳处，却暗藏低分风险 </vt:lpstr>
      <vt:lpstr>例2《独创为帆，立于共享时代》综合式结构（包含并列式）54分</vt:lpstr>
      <vt:lpstr>幻灯片 70</vt:lpstr>
      <vt:lpstr>幻灯片 71</vt:lpstr>
      <vt:lpstr>4、语言丰富 例《唯新方能兴》54分</vt:lpstr>
      <vt:lpstr>幻灯片 73</vt:lpstr>
      <vt:lpstr>幻灯片 74</vt:lpstr>
      <vt:lpstr>5、文面书写 </vt:lpstr>
      <vt:lpstr>幻灯片 76</vt:lpstr>
      <vt:lpstr>幻灯片 77</vt:lpstr>
      <vt:lpstr>幻灯片 78</vt:lpstr>
      <vt:lpstr>点评：55分，书写漂亮，关系阐释深入，对象明确，语言流畅。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二、作文备考策略：</vt:lpstr>
      <vt:lpstr>感谢标杆作文细则评定团队 的辛勤付出！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2019年深圳一模作文讲评</dc:title>
  <dc:creator>Administrator</dc:creator>
  <cp:lastModifiedBy>Administrator</cp:lastModifiedBy>
  <cp:revision>29</cp:revision>
  <dcterms:created xsi:type="dcterms:W3CDTF">2019-02-26T01:52:33Z</dcterms:created>
  <dcterms:modified xsi:type="dcterms:W3CDTF">2019-03-07T04:13:46Z</dcterms:modified>
</cp:coreProperties>
</file>