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59" r:id="rId3"/>
    <p:sldId id="560" r:id="rId4"/>
    <p:sldId id="655" r:id="rId5"/>
    <p:sldId id="656" r:id="rId6"/>
    <p:sldId id="657" r:id="rId7"/>
    <p:sldId id="663" r:id="rId8"/>
    <p:sldId id="664" r:id="rId9"/>
    <p:sldId id="665" r:id="rId10"/>
    <p:sldId id="666" r:id="rId11"/>
    <p:sldId id="667" r:id="rId12"/>
    <p:sldId id="668" r:id="rId13"/>
    <p:sldId id="669" r:id="rId14"/>
    <p:sldId id="670" r:id="rId15"/>
    <p:sldId id="671" r:id="rId16"/>
    <p:sldId id="672" r:id="rId17"/>
    <p:sldId id="673" r:id="rId18"/>
    <p:sldId id="681" r:id="rId19"/>
    <p:sldId id="682" r:id="rId20"/>
    <p:sldId id="683" r:id="rId21"/>
    <p:sldId id="590" r:id="rId22"/>
    <p:sldId id="684" r:id="rId23"/>
    <p:sldId id="658" r:id="rId24"/>
    <p:sldId id="659" r:id="rId25"/>
    <p:sldId id="660" r:id="rId26"/>
    <p:sldId id="661" r:id="rId27"/>
    <p:sldId id="662" r:id="rId28"/>
    <p:sldId id="562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6600FF"/>
    <a:srgbClr val="FFFFCC"/>
    <a:srgbClr val="080005"/>
    <a:srgbClr val="3399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4101" name="矩形 410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3" name="矩形 410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5" name="矩形 4104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07" name="矩形 4106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1" name="矩形 411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3" name="矩形 411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15" name="矩形 4114"/>
          <p:cNvSpPr>
            <a:spLocks noChangeAspect="1"/>
          </p:cNvSpPr>
          <p:nvPr/>
        </p:nvSpPr>
        <p:spPr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117" name="图片 4116" descr="timg?image&amp;quality=80&amp;size=b9999_10000&amp;sec=1586321066871&amp;di=57a72247e75f5f83e1004efca0d42137&amp;imgtype=0&amp;src=http%3A%2F%2Fbb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8" name="文本框 4117"/>
          <p:cNvSpPr txBox="1"/>
          <p:nvPr/>
        </p:nvSpPr>
        <p:spPr>
          <a:xfrm>
            <a:off x="1116013" y="2205038"/>
            <a:ext cx="7416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119" name="文本框 4118"/>
          <p:cNvSpPr txBox="1"/>
          <p:nvPr/>
        </p:nvSpPr>
        <p:spPr>
          <a:xfrm>
            <a:off x="323850" y="2133600"/>
            <a:ext cx="8496300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中考语文语法知识专题复习</a:t>
            </a:r>
            <a:endParaRPr lang="zh-CN" altLang="en-US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zh-CN" sz="5400" b="1" dirty="0">
                <a:solidFill>
                  <a:srgbClr val="FF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（三、句子的成分）</a:t>
            </a:r>
            <a:endParaRPr lang="zh-CN" altLang="zh-CN" sz="5400" b="1" dirty="0">
              <a:solidFill>
                <a:srgbClr val="FF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650" y="864235"/>
            <a:ext cx="858266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请用（  ）号在句子底下标出宾语</a:t>
            </a:r>
            <a:endParaRPr lang="zh-CN" altLang="en-US" sz="2800"/>
          </a:p>
          <a:p>
            <a:r>
              <a:rPr lang="zh-CN" altLang="en-US" sz="2800"/>
              <a:t>   (1)那沉甸甸的稻谷，象一垄垄全黄的珍珠。 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 (2)三杯美洒敬亲人。 </a:t>
            </a:r>
            <a:endParaRPr lang="zh-CN" altLang="en-US" sz="2800"/>
          </a:p>
          <a:p>
            <a:r>
              <a:rPr lang="zh-CN" altLang="en-US" sz="2800"/>
              <a:t>  </a:t>
            </a:r>
            <a:endParaRPr lang="zh-CN" altLang="en-US" sz="2800"/>
          </a:p>
          <a:p>
            <a:r>
              <a:rPr lang="zh-CN" altLang="en-US" sz="2800"/>
              <a:t> (3)雪野中有血红的宝珠山茶，白中隐青的单瓣梅花。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  </a:t>
            </a:r>
            <a:endParaRPr lang="zh-CN" altLang="en-US" sz="2800"/>
          </a:p>
          <a:p>
            <a:r>
              <a:rPr lang="zh-CN" altLang="en-US" sz="2800"/>
              <a:t>(4)中国的历史有自己的特点。 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25805" y="1951990"/>
            <a:ext cx="7960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那沉甸甸的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稻谷，象</a:t>
            </a:r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一垄垄全黄的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珍珠。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7160" y="3018790"/>
            <a:ext cx="4290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三杯</a:t>
            </a:r>
            <a:r>
              <a:rPr lang="zh-CN" altLang="en-US" sz="2800" b="1">
                <a:solidFill>
                  <a:srgbClr val="FF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美洒敬亲人。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005" y="4200525"/>
            <a:ext cx="7787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雪野中有</a:t>
            </a:r>
            <a:r>
              <a:rPr lang="zh-CN" altLang="en-US" sz="2800">
                <a:solidFill>
                  <a:srgbClr val="FF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血红的</a:t>
            </a:r>
            <a:r>
              <a:rPr lang="zh-CN" altLang="en-US" sz="2800">
                <a:solidFill>
                  <a:srgbClr val="FF0000"/>
                </a:solidFill>
              </a:rPr>
              <a:t>）</a:t>
            </a:r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宝珠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山茶，</a:t>
            </a:r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白中隐青的</a:t>
            </a:r>
            <a:r>
              <a:rPr lang="zh-CN" altLang="en-US" sz="2800" b="1">
                <a:solidFill>
                  <a:srgbClr val="C00000"/>
                </a:solidFill>
              </a:rPr>
              <a:t>）（</a:t>
            </a:r>
            <a:r>
              <a:rPr lang="zh-CN" altLang="en-US" sz="2800">
                <a:solidFill>
                  <a:srgbClr val="0000FF"/>
                </a:solidFill>
              </a:rPr>
              <a:t>单瓣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梅花。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7425" y="5676265"/>
            <a:ext cx="6464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中国的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历史有</a:t>
            </a:r>
            <a:r>
              <a:rPr lang="zh-CN" altLang="en-US" sz="2800" b="1">
                <a:solidFill>
                  <a:srgbClr val="C00000"/>
                </a:solidFill>
              </a:rPr>
              <a:t>（</a:t>
            </a:r>
            <a:r>
              <a:rPr lang="zh-CN" altLang="en-US" sz="2800">
                <a:solidFill>
                  <a:srgbClr val="0000FF"/>
                </a:solidFill>
              </a:rPr>
              <a:t>自己的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>
                <a:solidFill>
                  <a:srgbClr val="0000FF"/>
                </a:solidFill>
              </a:rPr>
              <a:t>特点。 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745" y="1600200"/>
            <a:ext cx="7635875" cy="43999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５、状语</a:t>
            </a:r>
            <a:endParaRPr lang="zh-CN" altLang="en-US" sz="2800" b="1" dirty="0">
              <a:solidFill>
                <a:srgbClr val="0000FF"/>
              </a:solidFill>
              <a:ea typeface="华文中宋" pitchFamily="2" charset="-122"/>
              <a:sym typeface="+mn-ea"/>
            </a:endParaRPr>
          </a:p>
          <a:p>
            <a:r>
              <a:rPr lang="en-US" altLang="zh-CN" sz="2800" b="1">
                <a:solidFill>
                  <a:srgbClr val="0000FF"/>
                </a:solidFill>
                <a:sym typeface="+mn-ea"/>
              </a:rPr>
              <a:t>⑴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、定义： </a:t>
            </a: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状语位于句子中动词或形容词中心语前头，用来修饰、限制动词或形容词，表示动作行为的方式、状态、时间、处所或形状的程度等。</a:t>
            </a:r>
            <a:endParaRPr lang="zh-CN" altLang="en-US" sz="2800" b="1" dirty="0">
              <a:solidFill>
                <a:srgbClr val="0000FF"/>
              </a:solidFill>
              <a:ea typeface="华文中宋" pitchFamily="2" charset="-122"/>
              <a:sym typeface="+mn-ea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⑵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、特点：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、经常由副词、形容词、动词、表示处所和时间的名词和方位词充当。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、一般状语与中心词之间有“地”字连接。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⑶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、符号：中括号〔 〕。</a:t>
            </a:r>
            <a:br>
              <a:rPr lang="zh-CN" altLang="en-US" sz="2800" b="1" dirty="0">
                <a:solidFill>
                  <a:srgbClr val="0000FF"/>
                </a:solidFill>
                <a:sym typeface="+mn-ea"/>
              </a:rPr>
            </a:br>
            <a:endParaRPr lang="zh-CN" altLang="en-US" sz="28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205" y="838835"/>
            <a:ext cx="823722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请用[       ]号标出状语</a:t>
            </a:r>
            <a:endParaRPr lang="zh-CN" altLang="en-US" sz="2800"/>
          </a:p>
          <a:p>
            <a:r>
              <a:rPr lang="zh-CN" altLang="en-US" sz="2800"/>
              <a:t> (1)他已经走了。</a:t>
            </a:r>
            <a:endParaRPr lang="zh-CN" altLang="en-US" sz="2800"/>
          </a:p>
          <a:p>
            <a:r>
              <a:rPr lang="zh-CN" altLang="en-US" sz="2800"/>
              <a:t> 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  (2)画眉在树林边婉转地唱歌。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 (3)歌声把王老师带入深沉的回忆。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 (4)科学终于以伟大的不可抑制的力量战胜了神权。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362075" y="1849755"/>
            <a:ext cx="3907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他</a:t>
            </a:r>
            <a:r>
              <a:rPr lang="zh-CN" altLang="en-US" sz="2800" b="1">
                <a:solidFill>
                  <a:srgbClr val="C00000"/>
                </a:solidFill>
              </a:rPr>
              <a:t>【</a:t>
            </a:r>
            <a:r>
              <a:rPr lang="zh-CN" altLang="en-US" sz="2800">
                <a:solidFill>
                  <a:srgbClr val="0000FF"/>
                </a:solidFill>
              </a:rPr>
              <a:t>已经</a:t>
            </a:r>
            <a:r>
              <a:rPr lang="zh-CN" altLang="en-US" sz="2800" b="1">
                <a:solidFill>
                  <a:srgbClr val="C00000"/>
                </a:solidFill>
              </a:rPr>
              <a:t>】</a:t>
            </a:r>
            <a:r>
              <a:rPr lang="zh-CN" altLang="en-US" sz="2800">
                <a:solidFill>
                  <a:srgbClr val="0000FF"/>
                </a:solidFill>
              </a:rPr>
              <a:t>走了。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2075" y="3178810"/>
            <a:ext cx="6666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sym typeface="+mn-ea"/>
              </a:rPr>
              <a:t>画眉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2800">
                <a:solidFill>
                  <a:srgbClr val="0000FF"/>
                </a:solidFill>
                <a:sym typeface="+mn-ea"/>
              </a:rPr>
              <a:t>在树林边婉转地</a:t>
            </a:r>
            <a:r>
              <a:rPr lang="zh-CN" altLang="en-US" sz="2800">
                <a:solidFill>
                  <a:srgbClr val="C00000"/>
                </a:solidFill>
                <a:sym typeface="+mn-ea"/>
              </a:rPr>
              <a:t>】</a:t>
            </a:r>
            <a:r>
              <a:rPr lang="zh-CN" altLang="en-US" sz="2800">
                <a:solidFill>
                  <a:srgbClr val="0000FF"/>
                </a:solidFill>
                <a:sym typeface="+mn-ea"/>
              </a:rPr>
              <a:t>唱歌</a:t>
            </a:r>
            <a:endParaRPr lang="zh-CN" altLang="en-US" sz="2800">
              <a:solidFill>
                <a:srgbClr val="0000FF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2065" y="4427220"/>
            <a:ext cx="6458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歌声</a:t>
            </a:r>
            <a:r>
              <a:rPr lang="zh-CN" altLang="en-US" sz="2800">
                <a:solidFill>
                  <a:srgbClr val="C00000"/>
                </a:solidFill>
              </a:rPr>
              <a:t>【</a:t>
            </a:r>
            <a:r>
              <a:rPr lang="zh-CN" altLang="en-US" sz="2800">
                <a:solidFill>
                  <a:srgbClr val="0000FF"/>
                </a:solidFill>
              </a:rPr>
              <a:t>把王老师</a:t>
            </a:r>
            <a:r>
              <a:rPr lang="zh-CN" altLang="en-US" sz="2800">
                <a:solidFill>
                  <a:srgbClr val="C00000"/>
                </a:solidFill>
              </a:rPr>
              <a:t>】</a:t>
            </a:r>
            <a:r>
              <a:rPr lang="zh-CN" altLang="en-US" sz="2800">
                <a:solidFill>
                  <a:srgbClr val="0000FF"/>
                </a:solidFill>
              </a:rPr>
              <a:t>带入深沉的回忆。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465" y="5835650"/>
            <a:ext cx="7931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科学</a:t>
            </a:r>
            <a:r>
              <a:rPr lang="zh-CN" altLang="en-US" sz="2800" b="1">
                <a:solidFill>
                  <a:srgbClr val="C00000"/>
                </a:solidFill>
              </a:rPr>
              <a:t>【</a:t>
            </a:r>
            <a:r>
              <a:rPr lang="zh-CN" altLang="en-US" sz="2800">
                <a:solidFill>
                  <a:srgbClr val="0000FF"/>
                </a:solidFill>
              </a:rPr>
              <a:t>终于以伟大的不可抑制的力量</a:t>
            </a:r>
            <a:r>
              <a:rPr lang="zh-CN" altLang="en-US" sz="2800" b="1">
                <a:solidFill>
                  <a:srgbClr val="C00000"/>
                </a:solidFill>
              </a:rPr>
              <a:t>】</a:t>
            </a:r>
            <a:r>
              <a:rPr lang="zh-CN" altLang="en-US" sz="2800">
                <a:solidFill>
                  <a:srgbClr val="0000FF"/>
                </a:solidFill>
              </a:rPr>
              <a:t>战胜了神权。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575" y="1555750"/>
            <a:ext cx="7956550" cy="3969385"/>
          </a:xfrm>
          <a:prstGeom prst="rect">
            <a:avLst/>
          </a:prstGeom>
          <a:noFill/>
          <a:ln w="57150">
            <a:solidFill>
              <a:srgbClr val="92D050"/>
            </a:solidFill>
            <a:prstDash val="dashDot"/>
          </a:ln>
        </p:spPr>
        <p:txBody>
          <a:bodyPr wrap="square" rtlCol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800" u="sng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副词、形容词经常作状语，表时间、处所的名词经常作状语，一般名词不作状语。动词中除助动词外，一般动词很少作状语，介词短语常作状语。一般状语紧连在谓语前边，但表时间、处所、目的的名词或介词短语作状语时，可以放在主语的前边，如，在杭州我们游览了西湖胜景。</a:t>
            </a:r>
            <a:endParaRPr lang="zh-CN" altLang="en-US" sz="2800" u="sng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1810" y="1417955"/>
            <a:ext cx="8121015" cy="526224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６、补语</a:t>
            </a:r>
            <a:endParaRPr lang="zh-CN" altLang="en-US" sz="2800" b="1" dirty="0">
              <a:solidFill>
                <a:srgbClr val="0000FF"/>
              </a:solidFill>
              <a:ea typeface="华文中宋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　　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⑴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、定义：</a:t>
            </a: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补语是动词或形容词后面的连带成分，一般用来补充说明动作、行为的情况、结果、程度、趋向、时间、处所、数量、性状等。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     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⑵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、特点：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、经常由动词、形容词副词充当。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、一般补语与中心词之间有“得”字连接。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         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⑶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、符号：单书名号〈 〉。</a:t>
            </a:r>
            <a:br>
              <a:rPr lang="zh-CN" altLang="en-US" sz="2800" b="1" dirty="0">
                <a:solidFill>
                  <a:srgbClr val="0000FF"/>
                </a:solidFill>
                <a:sym typeface="+mn-ea"/>
              </a:rPr>
            </a:br>
            <a:endParaRPr lang="zh-CN" altLang="en-US" sz="28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8515" y="852170"/>
            <a:ext cx="75076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请用&lt; &gt;号标出补语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(1)广大人民干得热火朝天。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 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(2)他写的字比原来好得多。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(3)他生于1918年。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(4)他坐在桌子旁。</a:t>
            </a:r>
            <a:endParaRPr lang="zh-CN" altLang="en-US" sz="2800">
              <a:solidFill>
                <a:srgbClr val="0000FF"/>
              </a:solidFill>
            </a:endParaRPr>
          </a:p>
          <a:p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0000FF"/>
                </a:solidFill>
              </a:rPr>
              <a:t>(5)颜色是那么浓，浓得好象要流下来似的。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5920" y="1747520"/>
            <a:ext cx="4097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广大人民干得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&lt;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热火朝天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&gt;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3205" y="2565400"/>
            <a:ext cx="4885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他写的字比原来好得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&lt;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多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&gt;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1450" y="3428365"/>
            <a:ext cx="4643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他生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&lt;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于1918年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&gt;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6715" y="4370705"/>
            <a:ext cx="4139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他坐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&lt;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在桌子旁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&gt;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1220" y="5346700"/>
            <a:ext cx="7400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颜色是那么浓，浓得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&lt;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好象要流下来似的</a:t>
            </a:r>
            <a:r>
              <a:rPr lang="en-US" altLang="zh-CN" sz="2400" b="1">
                <a:solidFill>
                  <a:srgbClr val="C00000"/>
                </a:solidFill>
                <a:sym typeface="+mn-ea"/>
              </a:rPr>
              <a:t>&gt;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1123315"/>
            <a:ext cx="596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/>
          </a:p>
        </p:txBody>
      </p:sp>
      <p:sp>
        <p:nvSpPr>
          <p:cNvPr id="5" name="矩形 4"/>
          <p:cNvSpPr/>
          <p:nvPr/>
        </p:nvSpPr>
        <p:spPr>
          <a:xfrm>
            <a:off x="3252153" y="381000"/>
            <a:ext cx="3846195" cy="583565"/>
          </a:xfrm>
          <a:prstGeom prst="rect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DFKai-SB" panose="03000509000000000000" charset="-120"/>
                <a:ea typeface="DFKai-SB" panose="03000509000000000000" charset="-120"/>
              </a:rPr>
              <a:t>如何划分句子成分？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DFKai-SB" panose="03000509000000000000" charset="-120"/>
              <a:ea typeface="DFKai-SB" panose="0300050900000000000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900" y="1509395"/>
            <a:ext cx="7825740" cy="95313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第一步，理解句意分主谓，先把句子一分为二，分成主语和谓语，一般是主语在前，谓语在后。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0275" y="3065145"/>
            <a:ext cx="74580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鲁班   是我国古代春秋时期一位著名的建筑工匠。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1700848" y="29972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5795" y="4018280"/>
            <a:ext cx="7846695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TW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第二步再找出主</a:t>
            </a: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语与谓语</a:t>
            </a:r>
            <a:r>
              <a:rPr lang="zh-TW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部分的中心</a:t>
            </a: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词</a:t>
            </a:r>
            <a:r>
              <a:rPr lang="en-US" altLang="zh-TW" sz="28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谓语</a:t>
            </a:r>
            <a:r>
              <a:rPr lang="zh-TW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；</a:t>
            </a:r>
            <a:endParaRPr lang="zh-TW" altLang="en-US" sz="2800" b="1" dirty="0">
              <a:solidFill>
                <a:srgbClr val="0000FF"/>
              </a:solidFill>
              <a:ea typeface="华文中宋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5125" y="5107940"/>
            <a:ext cx="812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u="dbl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鲁班</a:t>
            </a:r>
            <a:r>
              <a:rPr lang="zh-CN" altLang="en-US" sz="2800" b="1">
                <a:solidFill>
                  <a:srgbClr val="0000FF"/>
                </a:solidFill>
              </a:rPr>
              <a:t>      </a:t>
            </a:r>
            <a:r>
              <a:rPr lang="zh-CN" altLang="en-US" sz="2800" b="1" u="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是</a:t>
            </a:r>
            <a:r>
              <a:rPr lang="zh-CN" altLang="en-US" sz="2800" b="1">
                <a:solidFill>
                  <a:srgbClr val="0000FF"/>
                </a:solidFill>
              </a:rPr>
              <a:t>我国古代春秋时期一位著名的建筑工匠。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0953" y="5046345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animBg="1"/>
      <p:bldP spid="6" grpId="0" animBg="1"/>
      <p:bldP spid="7" grpId="0"/>
      <p:bldP spid="7176" grpId="0"/>
      <p:bldP spid="8" grpId="0" animBg="1"/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1123315"/>
            <a:ext cx="596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/>
          </a:p>
        </p:txBody>
      </p:sp>
      <p:sp>
        <p:nvSpPr>
          <p:cNvPr id="5" name="矩形 4"/>
          <p:cNvSpPr/>
          <p:nvPr/>
        </p:nvSpPr>
        <p:spPr>
          <a:xfrm>
            <a:off x="3252153" y="381000"/>
            <a:ext cx="3846195" cy="583565"/>
          </a:xfrm>
          <a:prstGeom prst="rect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DFKai-SB" panose="03000509000000000000" charset="-120"/>
                <a:ea typeface="DFKai-SB" panose="03000509000000000000" charset="-120"/>
              </a:rPr>
              <a:t>如何划分句子成分？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DFKai-SB" panose="03000509000000000000" charset="-120"/>
              <a:ea typeface="DFKai-SB" panose="03000509000000000000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" y="3098165"/>
            <a:ext cx="812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u="dbl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鲁班</a:t>
            </a:r>
            <a:r>
              <a:rPr lang="zh-CN" altLang="en-US" sz="2800" b="1">
                <a:solidFill>
                  <a:srgbClr val="0000FF"/>
                </a:solidFill>
              </a:rPr>
              <a:t>      </a:t>
            </a:r>
            <a:r>
              <a:rPr lang="zh-CN" altLang="en-US" sz="2800" b="1" u="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是</a:t>
            </a:r>
            <a:r>
              <a:rPr lang="zh-CN" altLang="en-US" sz="2800" b="1">
                <a:solidFill>
                  <a:srgbClr val="0000FF"/>
                </a:solidFill>
              </a:rPr>
              <a:t>我国古代春秋时期一位著名的</a:t>
            </a:r>
            <a:r>
              <a:rPr lang="zh-CN" altLang="en-US" sz="2800" b="1" u="wavy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建筑工匠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3668" y="3036570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525" y="1588770"/>
            <a:ext cx="761682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FF"/>
                </a:solidFill>
              </a:rPr>
              <a:t>第三步：找宾语，有的句子有，有的则没有，动词支配的对象就是宾语；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000" y="3848100"/>
            <a:ext cx="7681595" cy="1383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第四步，找定、状、补语。定语到主语中心语的前边和宾语中心语的前边去找，状语在谓语中心语前面，补语在谓语中心语后面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480" y="5604510"/>
            <a:ext cx="8128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u="dbl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鲁班</a:t>
            </a:r>
            <a:r>
              <a:rPr lang="zh-CN" altLang="en-US" sz="2800" b="1">
                <a:solidFill>
                  <a:srgbClr val="0000FF"/>
                </a:solidFill>
              </a:rPr>
              <a:t>      </a:t>
            </a:r>
            <a:r>
              <a:rPr lang="zh-CN" altLang="en-US" sz="2800" b="1" u="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是 </a:t>
            </a:r>
            <a:r>
              <a:rPr lang="zh-CN" altLang="en-US" sz="2800" b="1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   </a:t>
            </a:r>
            <a:r>
              <a:rPr lang="zh-CN" altLang="en-US" sz="2800" b="1">
                <a:solidFill>
                  <a:srgbClr val="0000FF"/>
                </a:solidFill>
              </a:rPr>
              <a:t>我国古代春秋时期一位著名的    </a:t>
            </a:r>
            <a:r>
              <a:rPr lang="zh-CN" altLang="en-US" sz="2800" b="1" u="wavy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建筑工匠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70953" y="5542915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11375" y="5604510"/>
            <a:ext cx="358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36460" y="5604510"/>
            <a:ext cx="353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animBg="1"/>
      <p:bldP spid="4" grpId="0" animBg="1"/>
      <p:bldP spid="10" grpId="0"/>
      <p:bldP spid="12" grpId="0"/>
      <p:bldP spid="9" grpId="0" animBg="1"/>
      <p:bldP spid="13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1123315"/>
            <a:ext cx="596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/>
          </a:p>
        </p:txBody>
      </p:sp>
      <p:sp>
        <p:nvSpPr>
          <p:cNvPr id="5" name="矩形 4"/>
          <p:cNvSpPr/>
          <p:nvPr/>
        </p:nvSpPr>
        <p:spPr>
          <a:xfrm>
            <a:off x="3252153" y="381000"/>
            <a:ext cx="3846195" cy="583565"/>
          </a:xfrm>
          <a:prstGeom prst="rect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DFKai-SB" panose="03000509000000000000" charset="-120"/>
                <a:ea typeface="DFKai-SB" panose="03000509000000000000" charset="-120"/>
              </a:rPr>
              <a:t>如何划分句子成分？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DFKai-SB" panose="03000509000000000000" charset="-120"/>
              <a:ea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050" y="1123315"/>
            <a:ext cx="83445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800">
                <a:latin typeface="DFKai-SB" panose="03000509000000000000" charset="-120"/>
                <a:ea typeface="DFKai-SB" panose="03000509000000000000" charset="-120"/>
              </a:rPr>
              <a:t>请同学们按照上面所讲的步骤，用符号法划分下面句子的成分。</a:t>
            </a:r>
            <a:endParaRPr lang="zh-CN" altLang="en-US" sz="2800">
              <a:latin typeface="DFKai-SB" panose="03000509000000000000" charset="-120"/>
              <a:ea typeface="DFKai-SB" panose="0300050900000000000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160" y="2076450"/>
            <a:ext cx="8041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中国的石拱桥   在世界桥梁史上出现得比较早 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41943" y="3540760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" y="3602355"/>
            <a:ext cx="8041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中国的</a:t>
            </a:r>
            <a:r>
              <a:rPr lang="zh-CN" altLang="en-US" sz="2800" u="dbl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石拱桥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在世界桥梁史上</a:t>
            </a:r>
            <a:r>
              <a:rPr lang="zh-CN" altLang="en-US" sz="2800" u="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出现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得比较早 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7200" y="5012055"/>
            <a:ext cx="80416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中国的    </a:t>
            </a:r>
            <a:r>
              <a:rPr lang="zh-CN" altLang="en-US" sz="2800" u="dbl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石拱桥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在世界桥梁史上    </a:t>
            </a:r>
            <a:r>
              <a:rPr lang="zh-CN" altLang="en-US" sz="2800" u="he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出现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     比较早   。</a:t>
            </a:r>
            <a:endParaRPr lang="zh-CN" altLang="en-US" sz="2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1" name="矩形 8200"/>
          <p:cNvSpPr/>
          <p:nvPr/>
        </p:nvSpPr>
        <p:spPr>
          <a:xfrm>
            <a:off x="4091940" y="4950460"/>
            <a:ext cx="323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30370" y="5073650"/>
            <a:ext cx="33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98665" y="5012055"/>
            <a:ext cx="54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43050" y="5443220"/>
            <a:ext cx="516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&lt;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252470" y="5443220"/>
            <a:ext cx="372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&gt;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5160" y="5012055"/>
            <a:ext cx="37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70125" y="5012055"/>
            <a:ext cx="358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42260" y="201644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/>
      <p:bldP spid="6" grpId="0"/>
      <p:bldP spid="27" grpId="0"/>
      <p:bldP spid="11" grpId="0"/>
      <p:bldP spid="8" grpId="0"/>
      <p:bldP spid="18" grpId="0"/>
      <p:bldP spid="8201" grpId="0"/>
      <p:bldP spid="24" grpId="0"/>
      <p:bldP spid="25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1123315"/>
            <a:ext cx="5965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zh-CN"/>
          </a:p>
        </p:txBody>
      </p:sp>
      <p:sp>
        <p:nvSpPr>
          <p:cNvPr id="5" name="矩形 4"/>
          <p:cNvSpPr/>
          <p:nvPr/>
        </p:nvSpPr>
        <p:spPr>
          <a:xfrm>
            <a:off x="3252153" y="381000"/>
            <a:ext cx="3846195" cy="583565"/>
          </a:xfrm>
          <a:prstGeom prst="rect">
            <a:avLst/>
          </a:prstGeom>
          <a:ln w="76200">
            <a:solidFill>
              <a:srgbClr val="7030A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DFKai-SB" panose="03000509000000000000" charset="-120"/>
                <a:ea typeface="DFKai-SB" panose="03000509000000000000" charset="-120"/>
              </a:rPr>
              <a:t>如何划分句子成分？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DFKai-SB" panose="03000509000000000000" charset="-120"/>
              <a:ea typeface="DFKai-SB" panose="03000509000000000000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0940" y="2235835"/>
            <a:ext cx="7056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闰土的心里   有无穷无尽的希奇的事。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0940" y="1489075"/>
            <a:ext cx="7056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闰土的心里有无穷无尽的希奇的事。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3048635" y="217614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0940" y="3373755"/>
            <a:ext cx="7056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闰土的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心里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lang="zh-CN" altLang="en-US" sz="2800" b="1" u="sng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有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无穷无尽的希奇的事。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9440" y="3312160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uFill>
                <a:solidFill>
                  <a:srgbClr val="FF3300"/>
                </a:solidFill>
              </a:u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70940" y="4454525"/>
            <a:ext cx="7056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闰土的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心里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lang="zh-CN" altLang="en-US" sz="2800" b="1" u="sng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有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无穷无尽的希奇的</a:t>
            </a:r>
            <a:r>
              <a:rPr lang="zh-CN" altLang="en-US" sz="2800" b="1" u="wavy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事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39440" y="4392930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uFill>
                <a:solidFill>
                  <a:srgbClr val="FF3300"/>
                </a:solidFill>
              </a:u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0940" y="5512435"/>
            <a:ext cx="70567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闰土的   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心里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</a:t>
            </a:r>
            <a:r>
              <a:rPr lang="zh-CN" altLang="en-US" sz="2800" b="1" u="sng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有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 无穷无尽的希奇的    </a:t>
            </a:r>
            <a:r>
              <a:rPr lang="zh-CN" altLang="en-US" sz="2800" b="1" u="wavy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事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73830" y="5481320"/>
            <a:ext cx="41021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uFill>
                <a:solidFill>
                  <a:srgbClr val="FF3300"/>
                </a:solidFill>
              </a:u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1270" y="5650865"/>
            <a:ext cx="299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66800" y="5512435"/>
            <a:ext cx="504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45435" y="5512435"/>
            <a:ext cx="294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86350" y="5512435"/>
            <a:ext cx="767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88515" y="5971540"/>
            <a:ext cx="395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/>
      <p:bldP spid="4" grpId="0"/>
      <p:bldP spid="7177" grpId="0"/>
      <p:bldP spid="10" grpId="0"/>
      <p:bldP spid="12" grpId="0"/>
      <p:bldP spid="14" grpId="0"/>
      <p:bldP spid="16" grpId="0"/>
      <p:bldP spid="18" grpId="0"/>
      <p:bldP spid="20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124" name="图片 5123" descr="timg?image&amp;quality=80&amp;size=b9999_10000&amp;sec=1586321152436&amp;di=3caf294f28c934c1cb6e6218a9169a9a&amp;imgtype=0&amp;src=http%3A%2F%2Fhiphoto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0600" y="1884045"/>
            <a:ext cx="7162800" cy="3969385"/>
          </a:xfrm>
          <a:prstGeom prst="rect">
            <a:avLst/>
          </a:prstGeom>
          <a:ln w="76200">
            <a:solidFill>
              <a:srgbClr val="92D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800"/>
              <a:t>句子是由词或短语构成的，是具有一定语气语调并表达一个完整意思的语言运用单位。根据用途和语气，句子可以分为陈述句、疑问句、祈使句、感叹句；根据结构可分为单句和复句。我们今天要研究的是单句，要给它划分成分</a:t>
            </a:r>
            <a:endParaRPr lang="zh-CN" altLang="en-US" sz="2800"/>
          </a:p>
        </p:txBody>
      </p:sp>
      <p:sp>
        <p:nvSpPr>
          <p:cNvPr id="4" name="矩形 3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导入新课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3221990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0720" y="1600200"/>
            <a:ext cx="7347585" cy="3969385"/>
          </a:xfrm>
          <a:prstGeom prst="rect">
            <a:avLst/>
          </a:prstGeom>
          <a:ln w="76200">
            <a:solidFill>
              <a:srgbClr val="7030A0"/>
            </a:solidFill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划分句子的口诀：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（1）句子成分要划对， 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（2）纵观全局找主谓 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（3）主前定状谓后补，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（4）谓前只有状地位，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（5）“的”定“地”状“得”后补（6）宾语只受谓支配。</a:t>
            </a:r>
            <a:endParaRPr lang="zh-CN" altLang="en-US" sz="36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1260" y="1339215"/>
            <a:ext cx="69583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76225" algn="l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总理那高大的形象总是浮现在我的眼前。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430" y="2306320"/>
            <a:ext cx="75025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76225" algn="l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总理那高大的形象   总是浮现在我的眼前。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3881438" y="221424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6915" y="3466465"/>
            <a:ext cx="75025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76225" algn="l">
              <a:lnSpc>
                <a:spcPct val="85000"/>
              </a:lnSpc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总理那高大的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形象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总是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浮现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在我的眼前。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7018" y="337439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0420" y="4706620"/>
            <a:ext cx="7502525" cy="8235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76225" algn="l">
              <a:lnSpc>
                <a:spcPct val="85000"/>
              </a:lnSpc>
              <a:buFont typeface="Arial" panose="020B0604020202020204" pitchFamily="34" charset="0"/>
            </a:pPr>
            <a:r>
              <a:rPr lang="en-US" altLang="zh-CN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总理那高大的   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形象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 总是   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浮现   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在我的眼前    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8368" y="461454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5360" y="4674235"/>
            <a:ext cx="318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65855" y="4674235"/>
            <a:ext cx="215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88585" y="4674235"/>
            <a:ext cx="395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8435" y="4674235"/>
            <a:ext cx="299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10830" y="4674235"/>
            <a:ext cx="308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&lt;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38450" y="5008245"/>
            <a:ext cx="494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&gt;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5" grpId="0"/>
      <p:bldP spid="7176" grpId="0"/>
      <p:bldP spid="8" grpId="0"/>
      <p:bldP spid="10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280" y="1430020"/>
            <a:ext cx="80981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一大早，勤奋的同学们就在教室里认真地复习各门功课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601345" y="2667635"/>
            <a:ext cx="7787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一大早，勤奋的同学们     就在教室里认真地复习各门功课</a:t>
            </a:r>
            <a:endParaRPr lang="zh-CN" altLang="en-US" sz="2800"/>
          </a:p>
        </p:txBody>
      </p:sp>
      <p:sp>
        <p:nvSpPr>
          <p:cNvPr id="7176" name="矩形 7175"/>
          <p:cNvSpPr/>
          <p:nvPr/>
        </p:nvSpPr>
        <p:spPr>
          <a:xfrm>
            <a:off x="4251008" y="266763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180" y="3895725"/>
            <a:ext cx="7787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一大早，勤奋的</a:t>
            </a:r>
            <a:r>
              <a:rPr lang="zh-CN" altLang="en-US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同学们</a:t>
            </a:r>
            <a:r>
              <a:rPr lang="zh-CN" altLang="en-US" sz="2800"/>
              <a:t>     就在教室里认真地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复习</a:t>
            </a:r>
            <a:r>
              <a:rPr lang="zh-CN" altLang="en-US" sz="2800"/>
              <a:t>各门</a:t>
            </a:r>
            <a:r>
              <a:rPr lang="zh-CN" altLang="en-US" sz="2800" u="wavy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功课</a:t>
            </a:r>
            <a:endParaRPr lang="zh-CN" altLang="en-US" sz="2800" u="wavyHeavy">
              <a:solidFill>
                <a:schemeClr val="tx1"/>
              </a:solidFill>
              <a:uFill>
                <a:solidFill>
                  <a:srgbClr val="FF3300"/>
                </a:solidFill>
              </a:u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17683" y="389572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8180" y="5173345"/>
            <a:ext cx="77870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</a:t>
            </a:r>
            <a:r>
              <a:rPr lang="zh-CN" altLang="en-US" sz="2800"/>
              <a:t>一大早    ，   勤奋的   </a:t>
            </a:r>
            <a:r>
              <a:rPr lang="zh-CN" altLang="en-US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同学们</a:t>
            </a:r>
            <a:r>
              <a:rPr lang="zh-CN" altLang="en-US" sz="2800"/>
              <a:t>       就在教室里认真地     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复习</a:t>
            </a:r>
            <a:r>
              <a:rPr lang="zh-CN" altLang="en-US" sz="280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   </a:t>
            </a:r>
            <a:r>
              <a:rPr lang="zh-CN" altLang="en-US" sz="2800"/>
              <a:t>各门     </a:t>
            </a:r>
            <a:r>
              <a:rPr lang="zh-CN" altLang="en-US" sz="2800" u="wavy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功课</a:t>
            </a:r>
            <a:endParaRPr lang="zh-CN" altLang="en-US" sz="2800" u="wavyHeavy">
              <a:solidFill>
                <a:schemeClr val="tx1"/>
              </a:solidFill>
              <a:uFill>
                <a:solidFill>
                  <a:srgbClr val="FF3300"/>
                </a:solidFill>
              </a:u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180" y="5173345"/>
            <a:ext cx="276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【</a:t>
            </a:r>
            <a:endParaRPr lang="zh-CN" altLang="zh-CN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45030" y="5199380"/>
            <a:ext cx="26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2720" y="5199380"/>
            <a:ext cx="384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51325" y="5173345"/>
            <a:ext cx="314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46445" y="5173345"/>
            <a:ext cx="45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38960" y="5604510"/>
            <a:ext cx="501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97530" y="5604510"/>
            <a:ext cx="328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69740" y="5604510"/>
            <a:ext cx="2965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58803" y="513969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7176" grpId="0"/>
      <p:bldP spid="7" grpId="0"/>
      <p:bldP spid="9" grpId="0"/>
      <p:bldP spid="11" grpId="0"/>
      <p:bldP spid="2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820" y="1486535"/>
            <a:ext cx="8411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经过多少世纪的风雨，她仍然立在死海附近的山坡上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820" y="2362835"/>
            <a:ext cx="84118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经过多少世纪的风雨，她   仍然立在死海附近的山坡上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4693603" y="236283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820" y="3387090"/>
            <a:ext cx="85521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经过多少世纪的风雨，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她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仍然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立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在死海附近的山坡上。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93603" y="331597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1820" y="4796790"/>
            <a:ext cx="85521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经过多少世纪的风雨   ，</a:t>
            </a:r>
            <a:r>
              <a:rPr lang="zh-CN" altLang="en-US" sz="2800" b="1" u="dbl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她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    仍然  </a:t>
            </a:r>
            <a:r>
              <a:rPr lang="zh-CN" altLang="en-US" sz="2800" b="1" u="heavy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立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  <a:latin typeface="华文中宋" charset="0"/>
                <a:ea typeface="华文中宋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在死海附近的山坡上     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24513" y="472884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1820" y="4796790"/>
            <a:ext cx="4425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【</a:t>
            </a:r>
            <a:endParaRPr lang="zh-CN" altLang="zh-CN" sz="28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80535" y="4796790"/>
            <a:ext cx="413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44870" y="4796790"/>
            <a:ext cx="321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41210" y="4788535"/>
            <a:ext cx="20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72120" y="4788535"/>
            <a:ext cx="2330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&lt;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12210" y="5227955"/>
            <a:ext cx="499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&gt;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5" grpId="0"/>
      <p:bldP spid="7176" grpId="0"/>
      <p:bldP spid="9" grpId="0"/>
      <p:bldP spid="11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2066925"/>
            <a:ext cx="743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我弟弟     认真读了三遍老师今天刚教的古文。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091565" y="1544955"/>
            <a:ext cx="743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我弟弟认真读了三遍老师今天刚教的古文。</a:t>
            </a:r>
            <a:endParaRPr lang="zh-CN" altLang="en-US" sz="2800"/>
          </a:p>
        </p:txBody>
      </p:sp>
      <p:sp>
        <p:nvSpPr>
          <p:cNvPr id="7176" name="矩形 7175"/>
          <p:cNvSpPr/>
          <p:nvPr/>
        </p:nvSpPr>
        <p:spPr>
          <a:xfrm>
            <a:off x="1962468" y="200723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850" y="2738755"/>
            <a:ext cx="743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</a:t>
            </a:r>
            <a:r>
              <a:rPr lang="zh-CN" altLang="en-US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弟弟</a:t>
            </a:r>
            <a:r>
              <a:rPr lang="zh-CN" altLang="en-US" sz="2800"/>
              <a:t>     认真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读</a:t>
            </a:r>
            <a:r>
              <a:rPr lang="zh-CN" altLang="en-US" sz="2800"/>
              <a:t>了三遍老师今天刚教的古文。</a:t>
            </a:r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2157413" y="267906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8850" y="3444875"/>
            <a:ext cx="7435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我</a:t>
            </a:r>
            <a:r>
              <a:rPr lang="zh-CN" altLang="en-US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弟弟</a:t>
            </a:r>
            <a:r>
              <a:rPr lang="zh-CN" altLang="en-US" sz="2800"/>
              <a:t>     认真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读</a:t>
            </a:r>
            <a:r>
              <a:rPr lang="zh-CN" altLang="en-US" sz="2800"/>
              <a:t>了三遍老师今天刚教的</a:t>
            </a:r>
            <a:r>
              <a:rPr lang="zh-CN" altLang="en-US" sz="2800" u="wavy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古文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14" name="矩形 13"/>
          <p:cNvSpPr/>
          <p:nvPr/>
        </p:nvSpPr>
        <p:spPr>
          <a:xfrm>
            <a:off x="2157413" y="338518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8850" y="4378325"/>
            <a:ext cx="7435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</a:t>
            </a:r>
            <a:r>
              <a:rPr lang="zh-CN" altLang="en-US" sz="2800"/>
              <a:t>我    </a:t>
            </a:r>
            <a:r>
              <a:rPr lang="zh-CN" altLang="en-US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弟弟</a:t>
            </a:r>
            <a:r>
              <a:rPr lang="zh-CN" altLang="en-US" sz="2800"/>
              <a:t>           认真   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读</a:t>
            </a:r>
            <a:r>
              <a:rPr lang="zh-CN" altLang="en-US" sz="2800"/>
              <a:t>了   三遍         老师今天刚教的       </a:t>
            </a:r>
            <a:r>
              <a:rPr lang="zh-CN" altLang="en-US" sz="2800" u="wavy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古文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18" name="矩形 17"/>
          <p:cNvSpPr/>
          <p:nvPr/>
        </p:nvSpPr>
        <p:spPr>
          <a:xfrm>
            <a:off x="2912428" y="437832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00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‖</a:t>
            </a:r>
            <a:endParaRPr lang="en-US" altLang="zh-CN" sz="3600" b="1">
              <a:solidFill>
                <a:srgbClr val="00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850" y="4378325"/>
            <a:ext cx="264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93240" y="4378325"/>
            <a:ext cx="285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28365" y="4378325"/>
            <a:ext cx="378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【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51045" y="4378325"/>
            <a:ext cx="251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】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08320" y="4378325"/>
            <a:ext cx="260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&lt;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66560" y="4378960"/>
            <a:ext cx="325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&gt;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92315" y="4378960"/>
            <a:ext cx="372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09265" y="4785995"/>
            <a:ext cx="339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2" grpId="0"/>
      <p:bldP spid="7176" grpId="0"/>
      <p:bldP spid="8" grpId="0"/>
      <p:bldP spid="10" grpId="0"/>
      <p:bldP spid="12" grpId="0"/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1405890" cy="107632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实战演练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173" name="图片 7172" descr="u=975641077,1976452026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44140" y="25006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感谢聆听</a:t>
            </a:r>
            <a:endParaRPr lang="zh-CN" altLang="en-US" sz="7200" b="1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6630" y="1191260"/>
            <a:ext cx="7124065" cy="953135"/>
          </a:xfrm>
          <a:prstGeom prst="rect">
            <a:avLst/>
          </a:prstGeom>
          <a:ln w="38100">
            <a:solidFill>
              <a:srgbClr val="92D05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</a:rPr>
              <a:t>句子成分的名称：</a:t>
            </a:r>
            <a:endParaRPr lang="zh-CN" altLang="en-US" sz="2800" b="1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BatangChe" panose="02030609000101010101" charset="-127"/>
                <a:ea typeface="BatangChe" panose="02030609000101010101" charset="-127"/>
              </a:rPr>
              <a:t>主语、谓语、宾语、定语、状语、补语</a:t>
            </a:r>
            <a:endParaRPr lang="zh-CN" altLang="en-US" sz="2800" b="1">
              <a:solidFill>
                <a:srgbClr val="0000FF"/>
              </a:solidFill>
              <a:latin typeface="BatangChe" panose="02030609000101010101" charset="-127"/>
              <a:ea typeface="BatangChe" panose="02030609000101010101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630" y="2599055"/>
            <a:ext cx="7124065" cy="953135"/>
          </a:xfrm>
          <a:prstGeom prst="rect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2800"/>
              <a:t>句子的基本成分是：主语、谓语、宾语</a:t>
            </a:r>
            <a:endParaRPr lang="zh-CN" altLang="en-US" sz="2800"/>
          </a:p>
          <a:p>
            <a:r>
              <a:rPr lang="zh-CN" altLang="en-US" sz="2800"/>
              <a:t>补充成分是： 定语、状语、补语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76630" y="3916045"/>
            <a:ext cx="7124065" cy="2030095"/>
          </a:xfrm>
          <a:prstGeom prst="rect">
            <a:avLst/>
          </a:prstGeom>
          <a:ln w="38100"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sym typeface="+mn-ea"/>
              </a:rPr>
              <a:t>划分句子成分的符号：主语</a:t>
            </a:r>
            <a:r>
              <a:rPr lang="zh-CN" altLang="en-US" sz="2800" u="dbl">
                <a:solidFill>
                  <a:srgbClr val="7030A0"/>
                </a:solidFill>
                <a:uFill>
                  <a:solidFill>
                    <a:srgbClr val="FF3300"/>
                  </a:solidFill>
                </a:uFill>
                <a:sym typeface="+mn-ea"/>
              </a:rPr>
              <a:t>      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、谓语</a:t>
            </a:r>
            <a:r>
              <a:rPr lang="zh-CN" altLang="en-US" sz="2800" u="heavy">
                <a:solidFill>
                  <a:srgbClr val="7030A0"/>
                </a:solidFill>
                <a:uFillTx/>
                <a:sym typeface="+mn-ea"/>
              </a:rPr>
              <a:t>     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、宾语是</a:t>
            </a:r>
            <a:r>
              <a:rPr lang="zh-CN" altLang="en-US" sz="2800" u="wavyHeavy">
                <a:solidFill>
                  <a:srgbClr val="7030A0"/>
                </a:solidFill>
                <a:uFill>
                  <a:solidFill>
                    <a:srgbClr val="FF3300"/>
                  </a:solidFill>
                </a:uFill>
                <a:sym typeface="+mn-ea"/>
              </a:rPr>
              <a:t>        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、定语（）、状语【】、补语&lt; &gt;</a:t>
            </a:r>
            <a:endParaRPr lang="zh-CN" altLang="en-US" sz="280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510" y="800100"/>
            <a:ext cx="7332980" cy="22453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3333FF"/>
                </a:solidFill>
                <a:ea typeface="华文中宋" pitchFamily="2" charset="-122"/>
                <a:sym typeface="+mn-ea"/>
              </a:rPr>
              <a:t>主语：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⑴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、定义：被陈述或被说明的对象。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⑵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、特点：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A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、经常由名词、代词、名词性短语充当。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B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、一般表示谓语所说的是“谁”或“什么”。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⑶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、符号：</a:t>
            </a:r>
            <a:r>
              <a:rPr lang="zh-CN" altLang="en-US" sz="2800" b="1" u="dbl" dirty="0">
                <a:solidFill>
                  <a:srgbClr val="FF0000"/>
                </a:solidFill>
                <a:uFillTx/>
                <a:sym typeface="+mn-ea"/>
              </a:rPr>
              <a:t>       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。</a:t>
            </a:r>
            <a:endParaRPr lang="zh-CN" altLang="en-US" sz="2800" b="1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3103880"/>
            <a:ext cx="84842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请用</a:t>
            </a:r>
            <a:r>
              <a:rPr lang="en-US" altLang="zh-CN" sz="2800"/>
              <a:t>“</a:t>
            </a:r>
            <a:r>
              <a:rPr lang="zh-CN" altLang="en-US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      </a:t>
            </a:r>
            <a:r>
              <a:rPr lang="en-US" altLang="zh-CN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”</a:t>
            </a:r>
            <a:r>
              <a:rPr lang="zh-CN" altLang="en-US" sz="2800"/>
              <a:t>号在句子底下标出主语</a:t>
            </a:r>
            <a:endParaRPr lang="zh-CN" altLang="en-US" sz="2800"/>
          </a:p>
          <a:p>
            <a:r>
              <a:rPr lang="zh-CN" altLang="en-US" sz="2800"/>
              <a:t> (1)中国人民志气高。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 </a:t>
            </a:r>
            <a:endParaRPr lang="zh-CN" altLang="en-US" sz="2800"/>
          </a:p>
          <a:p>
            <a:r>
              <a:rPr lang="zh-CN" altLang="en-US" sz="2800"/>
              <a:t>(2)提高整个中华民族的科学文化水平是亿万人民群众的切身事业。 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663065" y="4473575"/>
            <a:ext cx="827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       </a:t>
            </a:r>
            <a:endParaRPr lang="en-US" altLang="zh-CN" u="dbl">
              <a:solidFill>
                <a:schemeClr val="tx1"/>
              </a:solidFill>
              <a:uFill>
                <a:solidFill>
                  <a:srgbClr val="FF3300"/>
                </a:solidFill>
              </a:u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0065" y="4600575"/>
            <a:ext cx="827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       </a:t>
            </a:r>
            <a:endParaRPr lang="en-US" altLang="zh-CN" u="dbl">
              <a:solidFill>
                <a:schemeClr val="tx1"/>
              </a:solidFill>
              <a:uFill>
                <a:solidFill>
                  <a:srgbClr val="FF3300"/>
                </a:solidFill>
              </a:u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7065" y="4727575"/>
            <a:ext cx="827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       </a:t>
            </a:r>
            <a:endParaRPr lang="en-US" altLang="zh-CN" u="dbl">
              <a:solidFill>
                <a:schemeClr val="tx1"/>
              </a:solidFill>
              <a:uFill>
                <a:solidFill>
                  <a:srgbClr val="FF3300"/>
                </a:solidFill>
              </a:u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35380" y="4078605"/>
            <a:ext cx="3904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</a:t>
            </a:r>
            <a:r>
              <a:rPr lang="en-US" altLang="zh-CN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中国人民</a:t>
            </a:r>
            <a:r>
              <a:rPr lang="en-US" altLang="zh-CN" sz="2800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志气高。 </a:t>
            </a:r>
            <a:r>
              <a:rPr lang="en-US" altLang="zh-CN" sz="28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      </a:t>
            </a:r>
            <a:endParaRPr lang="en-US" altLang="zh-CN" sz="2800" u="dbl">
              <a:solidFill>
                <a:schemeClr val="tx1"/>
              </a:solidFill>
              <a:uFill>
                <a:solidFill>
                  <a:srgbClr val="FF3300"/>
                </a:solidFill>
              </a:u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955" y="5812790"/>
            <a:ext cx="7965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u="dbl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提高整个中华民族的科学文化水平</a:t>
            </a:r>
            <a:r>
              <a:rPr lang="zh-CN" altLang="en-US" sz="2400"/>
              <a:t>是亿万人民群众的切身事业。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  <p:bldP spid="4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320" y="2179320"/>
            <a:ext cx="7833360" cy="33229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ea typeface="华文中宋" pitchFamily="2" charset="-122"/>
                <a:sym typeface="+mn-ea"/>
              </a:rPr>
              <a:t>２、谓语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ea typeface="华文中宋" pitchFamily="2" charset="-122"/>
                <a:sym typeface="+mn-ea"/>
              </a:rPr>
              <a:t>　　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⑴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、定义：是对句子的主语作陈述的成分。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⑵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、特点：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A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、经常由动词、形容词充当。</a:t>
            </a:r>
            <a:endParaRPr lang="zh-CN" altLang="en-US" sz="2800" b="1" dirty="0">
              <a:solidFill>
                <a:srgbClr val="3333FF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B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、一般表示主语“怎么样”或“是什么”。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⑶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、符号：</a:t>
            </a:r>
            <a:r>
              <a:rPr lang="zh-CN" altLang="en-US" sz="2800" b="1" u="heavy" dirty="0">
                <a:solidFill>
                  <a:srgbClr val="3333FF"/>
                </a:solidFill>
                <a:uFillTx/>
                <a:sym typeface="+mn-ea"/>
              </a:rPr>
              <a:t>       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。</a:t>
            </a:r>
            <a:endParaRPr lang="zh-CN" altLang="en-US" sz="2800" b="1" dirty="0">
              <a:solidFill>
                <a:srgbClr val="3333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8050" y="895985"/>
            <a:ext cx="704088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请用</a:t>
            </a:r>
            <a:r>
              <a:rPr lang="en-US" altLang="zh-CN" sz="2800"/>
              <a:t>“</a:t>
            </a:r>
            <a:r>
              <a:rPr lang="zh-CN" altLang="en-US" sz="2800"/>
              <a:t>——</a:t>
            </a:r>
            <a:r>
              <a:rPr lang="en-US" altLang="zh-CN" sz="2800"/>
              <a:t>”</a:t>
            </a:r>
            <a:r>
              <a:rPr lang="zh-CN" altLang="en-US" sz="2800"/>
              <a:t>号在句子底下标出谓语</a:t>
            </a:r>
            <a:endParaRPr lang="zh-CN" altLang="en-US" sz="2800"/>
          </a:p>
          <a:p>
            <a:r>
              <a:rPr lang="zh-CN" altLang="en-US" sz="2800"/>
              <a:t> (1)满天乌云顿时消散了。 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(2)树叶黄了。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(3)小王今年十六岁。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(4)鲁迅是中国现代文学的奠基人。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520825" y="1861185"/>
            <a:ext cx="5655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满天乌云顿时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消散</a:t>
            </a:r>
            <a:r>
              <a:rPr lang="zh-CN" altLang="en-US" sz="2800"/>
              <a:t>了。 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486535" y="3155950"/>
            <a:ext cx="43097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树叶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黄</a:t>
            </a:r>
            <a:r>
              <a:rPr lang="zh-CN" altLang="en-US" sz="2800"/>
              <a:t>了。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645920" y="4518025"/>
            <a:ext cx="43662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小王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今年十六岁</a:t>
            </a:r>
            <a:r>
              <a:rPr lang="zh-CN" altLang="en-US" sz="2800"/>
              <a:t>。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1430020" y="5710555"/>
            <a:ext cx="5086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鲁迅</a:t>
            </a:r>
            <a:r>
              <a:rPr lang="zh-CN" altLang="en-US" sz="2800" u="heavy">
                <a:solidFill>
                  <a:schemeClr val="tx1"/>
                </a:solidFill>
                <a:uFill>
                  <a:solidFill>
                    <a:srgbClr val="FF3300"/>
                  </a:solidFill>
                </a:uFill>
              </a:rPr>
              <a:t>是</a:t>
            </a:r>
            <a:r>
              <a:rPr lang="zh-CN" altLang="en-US" sz="2800"/>
              <a:t>中国现代文学的奠基人。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105" y="1600200"/>
            <a:ext cx="8075295" cy="4615815"/>
          </a:xfrm>
          <a:prstGeom prst="rect">
            <a:avLst/>
          </a:prstGeom>
          <a:ln w="76200">
            <a:solidFill>
              <a:srgbClr val="C00000"/>
            </a:solidFill>
            <a:prstDash val="lgDashDot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ea typeface="华文中宋" pitchFamily="2" charset="-122"/>
                <a:sym typeface="+mn-ea"/>
              </a:rPr>
              <a:t>３、宾语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ea typeface="华文中宋" pitchFamily="2" charset="-122"/>
                <a:sym typeface="+mn-ea"/>
              </a:rPr>
              <a:t>　　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⑴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、定义：是谓语动词的支配成分，表示动作行为的对象、结果、处所、工具。。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    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⑵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、特点：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A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、经常由名词、代词、名词性短语充当。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B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、一般回答“谁”或“什么”一类问题。 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                </a:t>
            </a:r>
            <a:r>
              <a:rPr lang="en-US" altLang="zh-CN" sz="2800" b="1">
                <a:solidFill>
                  <a:srgbClr val="3333FF"/>
                </a:solidFill>
                <a:sym typeface="+mn-ea"/>
              </a:rPr>
              <a:t>⑶</a:t>
            </a:r>
            <a:r>
              <a:rPr lang="zh-CN" altLang="en-US" sz="2800" b="1" dirty="0">
                <a:solidFill>
                  <a:srgbClr val="3333FF"/>
                </a:solidFill>
                <a:sym typeface="+mn-ea"/>
              </a:rPr>
              <a:t>、符号：</a:t>
            </a:r>
            <a:r>
              <a:rPr lang="en-US" altLang="zh-CN" sz="2800" b="1" u="wavyHeavy" dirty="0">
                <a:solidFill>
                  <a:srgbClr val="3333FF"/>
                </a:solidFill>
                <a:uFill>
                  <a:solidFill>
                    <a:srgbClr val="FF3300"/>
                  </a:solidFill>
                </a:uFill>
                <a:sym typeface="+mn-ea"/>
              </a:rPr>
              <a:t>~~~~</a:t>
            </a:r>
            <a:r>
              <a:rPr lang="zh-CN" altLang="en-US" sz="2800" b="1" u="wavy" dirty="0">
                <a:solidFill>
                  <a:srgbClr val="3333FF"/>
                </a:solidFill>
                <a:uFill>
                  <a:solidFill>
                    <a:srgbClr val="FF3300"/>
                  </a:solidFill>
                </a:uFill>
                <a:sym typeface="+mn-ea"/>
              </a:rPr>
              <a:t> </a:t>
            </a:r>
            <a:endParaRPr lang="zh-CN" altLang="en-US" sz="2800" b="1" u="wavy" dirty="0">
              <a:solidFill>
                <a:srgbClr val="3333FF"/>
              </a:solidFill>
              <a:uFill>
                <a:solidFill>
                  <a:srgbClr val="FF3300"/>
                </a:solidFill>
              </a:u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165" y="1135380"/>
            <a:ext cx="68027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请用</a:t>
            </a:r>
            <a:r>
              <a:rPr lang="zh-CN" altLang="en-US" sz="2800" b="1" u="wavy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3300"/>
                  </a:solidFill>
                </a:uFill>
              </a:rPr>
              <a:t>       </a:t>
            </a:r>
            <a:r>
              <a:rPr lang="zh-CN" altLang="en-US" sz="2800"/>
              <a:t>号在句子底下标出宾语</a:t>
            </a:r>
            <a:endParaRPr lang="zh-CN" altLang="en-US" sz="2800"/>
          </a:p>
          <a:p>
            <a:r>
              <a:rPr lang="zh-CN" altLang="en-US" sz="2800"/>
              <a:t> (1)什么叫信息？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 (2)我们家盖了新房子。 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(3)马克思认为知识是进行斗争和为无产阶级解放事业服务的手段。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974850" y="2156460"/>
            <a:ext cx="4181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什么叫</a:t>
            </a:r>
            <a:r>
              <a:rPr lang="zh-CN" altLang="en-US" sz="2800" u="w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信息</a:t>
            </a:r>
            <a:r>
              <a:rPr lang="zh-CN" altLang="en-US" sz="2800">
                <a:solidFill>
                  <a:srgbClr val="0000FF"/>
                </a:solidFill>
              </a:rPr>
              <a:t>？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2805" y="3428365"/>
            <a:ext cx="4393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我们家盖了</a:t>
            </a:r>
            <a:r>
              <a:rPr lang="zh-CN" altLang="en-US" sz="2800" u="w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新房子</a:t>
            </a:r>
            <a:r>
              <a:rPr lang="zh-CN" altLang="en-US" sz="2800">
                <a:solidFill>
                  <a:srgbClr val="0000FF"/>
                </a:solidFill>
              </a:rPr>
              <a:t>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2065" y="5222240"/>
            <a:ext cx="68789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FF"/>
                </a:solidFill>
              </a:rPr>
              <a:t>马克思认为</a:t>
            </a:r>
            <a:r>
              <a:rPr lang="zh-CN" altLang="en-US" sz="2800" u="wavy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</a:rPr>
              <a:t>知识是进行斗争和为无产阶级解放事业服务的手段</a:t>
            </a:r>
            <a:r>
              <a:rPr lang="zh-CN" altLang="en-US" sz="2800">
                <a:solidFill>
                  <a:srgbClr val="0000FF"/>
                </a:solidFill>
              </a:rPr>
              <a:t>。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8197" name="图片 8196" descr="u=1013194796,183041793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47650" y="138430"/>
            <a:ext cx="2722245" cy="583565"/>
          </a:xfrm>
          <a:prstGeom prst="rect">
            <a:avLst/>
          </a:prstGeom>
          <a:solidFill>
            <a:srgbClr val="FFFF00"/>
          </a:solidFill>
          <a:ln w="38100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ctr"/>
            <a:r>
              <a:rPr lang="zh-CN" altLang="zh-CN" sz="32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句子的成分</a:t>
            </a:r>
            <a:endParaRPr lang="zh-CN" altLang="zh-CN" sz="32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328420"/>
            <a:ext cx="8376920" cy="5262245"/>
          </a:xfrm>
          <a:prstGeom prst="rect">
            <a:avLst/>
          </a:prstGeom>
          <a:ln w="7620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４、定语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华文中宋" pitchFamily="2" charset="-122"/>
                <a:sym typeface="+mn-ea"/>
              </a:rPr>
              <a:t>　　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⑴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、定义；用在主语和宾语前面，是句子中名词中心语前头的修饰限制成分，表示事物的性质、状态，或限定事物的领属、质量、数量等。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    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⑵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、特点：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、经常由名词、形容词、动词、代词充当。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、一般定语与中心词之间有“的”字连接。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           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⑶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、符号：小括号（ ）</a:t>
            </a:r>
            <a:endParaRPr lang="zh-CN" altLang="en-US" sz="28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3277</Words>
  <Application>WPS 演示</Application>
  <PresentationFormat>在屏幕上显示</PresentationFormat>
  <Paragraphs>420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楷体</vt:lpstr>
      <vt:lpstr>黑体</vt:lpstr>
      <vt:lpstr>BatangChe</vt:lpstr>
      <vt:lpstr>华文中宋</vt:lpstr>
      <vt:lpstr>微软雅黑</vt:lpstr>
      <vt:lpstr>Arial Unicode MS</vt:lpstr>
      <vt:lpstr>Calibri</vt:lpstr>
      <vt:lpstr>DFKai-SB</vt:lpstr>
      <vt:lpstr>华文中宋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ttnet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xudehua</dc:creator>
  <cp:lastModifiedBy>借我一生</cp:lastModifiedBy>
  <cp:revision>289</cp:revision>
  <dcterms:created xsi:type="dcterms:W3CDTF">2004-04-26T06:03:00Z</dcterms:created>
  <dcterms:modified xsi:type="dcterms:W3CDTF">2020-04-14T01:11:31Z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