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577" r:id="rId5"/>
    <p:sldId id="394" r:id="rId6"/>
    <p:sldId id="448" r:id="rId7"/>
    <p:sldId id="451" r:id="rId8"/>
    <p:sldId id="458" r:id="rId9"/>
    <p:sldId id="455" r:id="rId10"/>
    <p:sldId id="576" r:id="rId11"/>
    <p:sldId id="449" r:id="rId12"/>
    <p:sldId id="556" r:id="rId13"/>
    <p:sldId id="450" r:id="rId14"/>
    <p:sldId id="398" r:id="rId15"/>
    <p:sldId id="393" r:id="rId16"/>
    <p:sldId id="457" r:id="rId17"/>
    <p:sldId id="365" r:id="rId18"/>
    <p:sldId id="460" r:id="rId19"/>
    <p:sldId id="544" r:id="rId20"/>
    <p:sldId id="546" r:id="rId21"/>
    <p:sldId id="547" r:id="rId22"/>
    <p:sldId id="548" r:id="rId23"/>
    <p:sldId id="549" r:id="rId24"/>
    <p:sldId id="550" r:id="rId25"/>
    <p:sldId id="574" r:id="rId26"/>
    <p:sldId id="575" r:id="rId27"/>
    <p:sldId id="551" r:id="rId28"/>
    <p:sldId id="552" r:id="rId29"/>
    <p:sldId id="602" r:id="rId30"/>
    <p:sldId id="603" r:id="rId31"/>
    <p:sldId id="604" r:id="rId32"/>
    <p:sldId id="605" r:id="rId33"/>
    <p:sldId id="606" r:id="rId34"/>
    <p:sldId id="607" r:id="rId35"/>
    <p:sldId id="608" r:id="rId36"/>
    <p:sldId id="609" r:id="rId37"/>
    <p:sldId id="610" r:id="rId38"/>
    <p:sldId id="611" r:id="rId39"/>
    <p:sldId id="612" r:id="rId40"/>
    <p:sldId id="613" r:id="rId41"/>
    <p:sldId id="614" r:id="rId42"/>
    <p:sldId id="615" r:id="rId43"/>
    <p:sldId id="616" r:id="rId44"/>
    <p:sldId id="617" r:id="rId45"/>
    <p:sldId id="618" r:id="rId46"/>
    <p:sldId id="619" r:id="rId47"/>
    <p:sldId id="620" r:id="rId48"/>
    <p:sldId id="621" r:id="rId49"/>
    <p:sldId id="622" r:id="rId50"/>
    <p:sldId id="623" r:id="rId51"/>
    <p:sldId id="624" r:id="rId52"/>
  </p:sldIdLst>
  <p:sldSz cx="12192000" cy="6858000"/>
  <p:notesSz cx="6858000" cy="9144000"/>
  <p:custDataLst>
    <p:tags r:id="rId5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46" autoAdjust="0"/>
    <p:restoredTop sz="94599"/>
  </p:normalViewPr>
  <p:slideViewPr>
    <p:cSldViewPr snapToGrid="0">
      <p:cViewPr varScale="1">
        <p:scale>
          <a:sx n="77" d="100"/>
          <a:sy n="77" d="100"/>
        </p:scale>
        <p:origin x="94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6" Type="http://schemas.openxmlformats.org/officeDocument/2006/relationships/tags" Target="tags/tag1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1D9A61-AC51-497C-B02B-3469054727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DABDF-A1BC-48E5-9E9F-93A630BAAE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DABDF-A1BC-48E5-9E9F-93A630BAAE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幻灯片图像占位符 12083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1922" name="文本占位符 120834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anchor="t"/>
          <a:lstStyle/>
          <a:p>
            <a:pPr lvl="0" inden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zh-CN" altLang="en-US" sz="4000">
                <a:solidFill>
                  <a:schemeClr val="tx2"/>
                </a:solidFill>
              </a:rPr>
              <a:t>归纳小结</a:t>
            </a:r>
            <a:endParaRPr lang="zh-CN" altLang="en-US" sz="4000">
              <a:solidFill>
                <a:schemeClr val="tx2"/>
              </a:solidFill>
            </a:endParaRPr>
          </a:p>
        </p:txBody>
      </p:sp>
      <p:sp>
        <p:nvSpPr>
          <p:cNvPr id="81923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DABDF-A1BC-48E5-9E9F-93A630BAAE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22" b="280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-90152" y="0"/>
            <a:ext cx="12282152" cy="685800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67" y="3191470"/>
            <a:ext cx="3149764" cy="134753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57736" y="1260902"/>
            <a:ext cx="2239401" cy="9580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>
            <a:lvl1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半闭框 9"/>
          <p:cNvSpPr/>
          <p:nvPr userDrawn="1"/>
        </p:nvSpPr>
        <p:spPr>
          <a:xfrm rot="5400000">
            <a:off x="1016965" y="1866979"/>
            <a:ext cx="1580865" cy="2581836"/>
          </a:xfrm>
          <a:prstGeom prst="halfFrame">
            <a:avLst>
              <a:gd name="adj1" fmla="val 5626"/>
              <a:gd name="adj2" fmla="val 6425"/>
            </a:avLst>
          </a:prstGeom>
          <a:solidFill>
            <a:schemeClr val="accent4">
              <a:lumMod val="7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 userDrawn="1"/>
        </p:nvSpPr>
        <p:spPr>
          <a:xfrm rot="16200000">
            <a:off x="1191069" y="3977788"/>
            <a:ext cx="1187202" cy="2627292"/>
          </a:xfrm>
          <a:prstGeom prst="halfFrame">
            <a:avLst>
              <a:gd name="adj1" fmla="val 9258"/>
              <a:gd name="adj2" fmla="val 8448"/>
            </a:avLst>
          </a:prstGeom>
          <a:solidFill>
            <a:schemeClr val="accent4">
              <a:lumMod val="7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191" y="1617961"/>
            <a:ext cx="3149764" cy="1347537"/>
          </a:xfrm>
          <a:prstGeom prst="rect">
            <a:avLst/>
          </a:prstGeom>
        </p:spPr>
      </p:pic>
      <p:pic>
        <p:nvPicPr>
          <p:cNvPr id="14" name="图片 13" descr="图片包含 植物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 trans="38000" detail="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967" r="7983" b="1684"/>
          <a:stretch>
            <a:fillRect/>
          </a:stretch>
        </p:blipFill>
        <p:spPr>
          <a:xfrm>
            <a:off x="-204315" y="0"/>
            <a:ext cx="3307948" cy="2511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22" b="280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同侧圆角矩形 2"/>
          <p:cNvSpPr/>
          <p:nvPr userDrawn="1"/>
        </p:nvSpPr>
        <p:spPr>
          <a:xfrm>
            <a:off x="474954" y="937845"/>
            <a:ext cx="11236400" cy="5474677"/>
          </a:xfrm>
          <a:prstGeom prst="round2SameRect">
            <a:avLst>
              <a:gd name="adj1" fmla="val 11314"/>
              <a:gd name="adj2" fmla="val 0"/>
            </a:avLst>
          </a:prstGeom>
          <a:solidFill>
            <a:srgbClr val="FFFFFF">
              <a:alpha val="6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5793" y="5510463"/>
            <a:ext cx="2568131" cy="134753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13783" y="909658"/>
            <a:ext cx="2239401" cy="9580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半闭框 20"/>
          <p:cNvSpPr/>
          <p:nvPr userDrawn="1"/>
        </p:nvSpPr>
        <p:spPr>
          <a:xfrm rot="16200000">
            <a:off x="517978" y="5038460"/>
            <a:ext cx="1403796" cy="1733004"/>
          </a:xfrm>
          <a:prstGeom prst="halfFrame">
            <a:avLst>
              <a:gd name="adj1" fmla="val 6256"/>
              <a:gd name="adj2" fmla="val 5943"/>
            </a:avLst>
          </a:prstGeom>
          <a:solidFill>
            <a:schemeClr val="accent4">
              <a:lumMod val="7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半闭框 21"/>
          <p:cNvSpPr/>
          <p:nvPr userDrawn="1"/>
        </p:nvSpPr>
        <p:spPr>
          <a:xfrm rot="5400000">
            <a:off x="10455214" y="311526"/>
            <a:ext cx="1210612" cy="1823937"/>
          </a:xfrm>
          <a:prstGeom prst="halfFrame">
            <a:avLst>
              <a:gd name="adj1" fmla="val 7035"/>
              <a:gd name="adj2" fmla="val 6656"/>
            </a:avLst>
          </a:prstGeom>
          <a:solidFill>
            <a:schemeClr val="accent4">
              <a:lumMod val="7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22" b="280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室内, 餐桌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6052" y="2456000"/>
            <a:ext cx="3459790" cy="48052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45" y="2816332"/>
            <a:ext cx="3149764" cy="134753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11551" y="1495363"/>
            <a:ext cx="2239401" cy="958064"/>
          </a:xfrm>
          <a:prstGeom prst="rect">
            <a:avLst/>
          </a:prstGeom>
        </p:spPr>
      </p:pic>
      <p:sp>
        <p:nvSpPr>
          <p:cNvPr id="12" name="半闭框 11"/>
          <p:cNvSpPr/>
          <p:nvPr userDrawn="1"/>
        </p:nvSpPr>
        <p:spPr>
          <a:xfrm rot="16200000">
            <a:off x="3807589" y="902570"/>
            <a:ext cx="2330206" cy="8465906"/>
          </a:xfrm>
          <a:prstGeom prst="halfFrame">
            <a:avLst>
              <a:gd name="adj1" fmla="val 6256"/>
              <a:gd name="adj2" fmla="val 5943"/>
            </a:avLst>
          </a:prstGeom>
          <a:solidFill>
            <a:schemeClr val="accent4">
              <a:lumMod val="7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半闭框 12"/>
          <p:cNvSpPr/>
          <p:nvPr userDrawn="1"/>
        </p:nvSpPr>
        <p:spPr>
          <a:xfrm rot="5400000">
            <a:off x="7256527" y="-1929567"/>
            <a:ext cx="2080332" cy="7244583"/>
          </a:xfrm>
          <a:prstGeom prst="halfFrame">
            <a:avLst>
              <a:gd name="adj1" fmla="val 7035"/>
              <a:gd name="adj2" fmla="val 6656"/>
            </a:avLst>
          </a:prstGeom>
          <a:solidFill>
            <a:schemeClr val="accent4">
              <a:lumMod val="7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589932"/>
            <a:ext cx="12192000" cy="667133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淡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22" b="280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2.wav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7.png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29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9.png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9.xml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4597082" y="4535231"/>
            <a:ext cx="29978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 迅</a:t>
            </a:r>
            <a:endParaRPr lang="zh-CN" altLang="en-US" sz="40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47193" y="1782802"/>
            <a:ext cx="68269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600">
                <a:latin typeface="隶书" panose="02010509060101010101" pitchFamily="49" charset="-122"/>
                <a:ea typeface="隶书" panose="02010509060101010101" pitchFamily="49" charset="-122"/>
              </a:rPr>
              <a:t>阿长与《山海经》</a:t>
            </a:r>
            <a:endParaRPr lang="zh-CN" altLang="zh-CN" sz="6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1" name="图片 20" descr="图片包含 室内, 餐桌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0696" y="2683077"/>
            <a:ext cx="3181304" cy="4418477"/>
          </a:xfrm>
          <a:prstGeom prst="rect">
            <a:avLst/>
          </a:prstGeom>
        </p:spPr>
      </p:pic>
      <p:pic>
        <p:nvPicPr>
          <p:cNvPr id="22" name="图片 21" descr="图片包含 植物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7" r="7983" b="1684"/>
          <a:stretch>
            <a:fillRect/>
          </a:stretch>
        </p:blipFill>
        <p:spPr>
          <a:xfrm>
            <a:off x="-130801" y="0"/>
            <a:ext cx="3077994" cy="233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5000">
        <p:circle/>
      </p:transition>
    </mc:Choice>
    <mc:Fallback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05460" y="337185"/>
            <a:ext cx="24631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多音字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36750" y="1760726"/>
            <a:ext cx="54508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 帖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                    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             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2987675" y="1143513"/>
            <a:ext cx="331470" cy="19179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562350" y="1017905"/>
            <a:ext cx="109982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tiē</a:t>
            </a:r>
            <a:r>
              <a:rPr lang="en-US" altLang="zh-CN"/>
              <a:t>     </a:t>
            </a:r>
            <a:endParaRPr lang="en-US" altLang="zh-CN"/>
          </a:p>
          <a:p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4752818" y="1062938"/>
            <a:ext cx="1223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妥帖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45205" y="1734185"/>
            <a:ext cx="11169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tiě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50435" y="1841500"/>
            <a:ext cx="1362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请帖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97275" y="2607310"/>
            <a:ext cx="1153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err="1">
                <a:latin typeface="楷体" panose="02010609060101010101" pitchFamily="49" charset="-122"/>
                <a:ea typeface="楷体" panose="02010609060101010101" pitchFamily="49" charset="-122"/>
              </a:rPr>
              <a:t>tiè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87743" y="2680652"/>
            <a:ext cx="1153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字帖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左大括号 26"/>
          <p:cNvSpPr/>
          <p:nvPr/>
        </p:nvSpPr>
        <p:spPr>
          <a:xfrm>
            <a:off x="6915785" y="3429000"/>
            <a:ext cx="127635" cy="200787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7247890" y="3253740"/>
            <a:ext cx="1029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pī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470900" y="3284220"/>
            <a:ext cx="1275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辟头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265670" y="4074795"/>
            <a:ext cx="8197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pì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470900" y="4126865"/>
            <a:ext cx="1100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精辟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265670" y="4853305"/>
            <a:ext cx="925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bì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470900" y="4914900"/>
            <a:ext cx="960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复辟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1547" t="4524" r="8472" b="4023"/>
          <a:stretch>
            <a:fillRect/>
          </a:stretch>
        </p:blipFill>
        <p:spPr>
          <a:xfrm>
            <a:off x="676405" y="3635803"/>
            <a:ext cx="3301784" cy="283150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/>
          <p:nvPr/>
        </p:nvSpPr>
        <p:spPr>
          <a:xfrm>
            <a:off x="613833" y="274320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词语解释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931102" y="1817370"/>
            <a:ext cx="2106461" cy="322325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pAutoFit/>
          </a:bodyPr>
          <a:lstStyle/>
          <a:p>
            <a:pPr>
              <a:lnSpc>
                <a:spcPct val="145000"/>
              </a:lnSpc>
              <a:spcBef>
                <a:spcPts val="400"/>
              </a:spcBef>
            </a:pP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切切察察 </a:t>
            </a:r>
            <a:endParaRPr lang="en-US" altLang="zh-CN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5000"/>
              </a:lnSpc>
              <a:spcBef>
                <a:spcPts val="400"/>
              </a:spcBef>
            </a:pP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絮说  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5000"/>
              </a:lnSpc>
              <a:spcBef>
                <a:spcPts val="400"/>
              </a:spcBef>
            </a:pP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面如土色  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5000"/>
              </a:lnSpc>
            </a:pP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深不可测  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5000"/>
              </a:lnSpc>
            </a:pP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情有可原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2607560" y="1980207"/>
            <a:ext cx="8653338" cy="322325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pAutoFit/>
          </a:bodyPr>
          <a:lstStyle/>
          <a:p>
            <a:pPr>
              <a:lnSpc>
                <a:spcPct val="145000"/>
              </a:lnSpc>
              <a:spcBef>
                <a:spcPts val="400"/>
              </a:spcBef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现在多写作“嘁嘁喳喳”，形容细碎的说话声音。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5000"/>
              </a:lnSpc>
              <a:spcBef>
                <a:spcPts val="400"/>
              </a:spcBef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絮絮叨叨地说。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5000"/>
              </a:lnSpc>
              <a:spcBef>
                <a:spcPts val="400"/>
              </a:spcBef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脸色跟土的颜色一样，没有血色。形容极端惊恐。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5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深得无法测量。形容极深，也比喻不易捉摸。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5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从情理上可以原谅。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1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41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41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41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0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70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70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70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97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charRg st="97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charRg st="97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charRg st="97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97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charRg st="97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charRg st="97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charRg st="97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121859"/>
          <p:cNvSpPr txBox="1"/>
          <p:nvPr/>
        </p:nvSpPr>
        <p:spPr>
          <a:xfrm>
            <a:off x="2910223" y="1479367"/>
            <a:ext cx="7301230" cy="34880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害怕。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没有人能说出其中的奥秘。莫，没      有谁。名，说出。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身体因恐惧或过度兴奋而颤动。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粗糙低劣。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00105" y="1282517"/>
            <a:ext cx="1973580" cy="3684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惧惮：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莫名其妙：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震悚：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粗拙：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35200" y="1832927"/>
            <a:ext cx="8238420" cy="31921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这是一篇纪实性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回忆性散文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。文章真实而亲切地再现了鲁迅童年时与长妈妈相处的情景，表现了长妈妈的性格特点。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b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作者通过对儿时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往事的回忆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，表达了对长妈妈这样一个劳动妇女的深深怀念。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8615" y="284480"/>
            <a:ext cx="1886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整体感知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文本框 23555"/>
          <p:cNvSpPr txBox="1"/>
          <p:nvPr/>
        </p:nvSpPr>
        <p:spPr>
          <a:xfrm>
            <a:off x="1580006" y="1444307"/>
            <a:ext cx="88182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本文可分为四部分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一、（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1—2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），介绍长妈妈的身份及名字的来由。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二、（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3—18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），写“我”对长妈妈由“不大佩服”到“空前的敬意”到这种敬意消失的过程。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三、（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19—29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），写“我”对长妈妈产生的“新的敬意。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四、（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31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），抒发了“我”对长妈妈的深沉是怀念之情。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6714" y="384688"/>
            <a:ext cx="1886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整体感知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9420" y="259715"/>
            <a:ext cx="3244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思考探究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8" name="文本框 24577"/>
          <p:cNvSpPr txBox="1"/>
          <p:nvPr/>
        </p:nvSpPr>
        <p:spPr>
          <a:xfrm>
            <a:off x="1577181" y="2075363"/>
            <a:ext cx="9037638" cy="20574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文章围绕阿长写了哪些事情，重点写了什么，从这些事情中可以看出作者眼中的长妈妈是怎样的？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3721" y="3753894"/>
            <a:ext cx="2905125" cy="2857500"/>
          </a:xfrm>
          <a:prstGeom prst="rect">
            <a:avLst/>
          </a:prstGeom>
        </p:spPr>
      </p:pic>
    </p:spTree>
  </p:cSld>
  <p:clrMapOvr>
    <a:masterClrMapping/>
  </p:clrMapOvr>
  <p:transition spd="med">
    <p:blinds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5601"/>
          <p:cNvSpPr txBox="1"/>
          <p:nvPr/>
        </p:nvSpPr>
        <p:spPr>
          <a:xfrm>
            <a:off x="1528851" y="1221963"/>
            <a:ext cx="8640762" cy="47412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1、她称呼的由来。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2、“切切察察”的毛病。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3、摆成“大”字的睡相。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4、元旦的古怪仪式。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5、一肚子繁琐的道理。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6、给我讲“长毛”的故事。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7、谋害“我”的隐鼠。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8、给我买来了《山海经》。（重点）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6667" y="1540703"/>
            <a:ext cx="4147419" cy="311056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374900" y="1699260"/>
            <a:ext cx="7248525" cy="23926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24125" y="1998239"/>
            <a:ext cx="7143750" cy="1794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在“我”的眼中，</a:t>
            </a:r>
            <a:endParaRPr lang="zh-CN" altLang="en-US" sz="4000">
              <a:solidFill>
                <a:srgbClr val="00206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长妈妈是什么样的人？</a:t>
            </a:r>
            <a:endParaRPr lang="zh-CN" altLang="en-US" sz="4000" b="1">
              <a:solidFill>
                <a:srgbClr val="00206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21196" y="4091940"/>
            <a:ext cx="3054612" cy="26941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29697"/>
          <p:cNvSpPr/>
          <p:nvPr/>
        </p:nvSpPr>
        <p:spPr>
          <a:xfrm>
            <a:off x="3376091" y="1067783"/>
            <a:ext cx="5923923" cy="730250"/>
          </a:xfrm>
          <a:solidFill>
            <a:schemeClr val="accent4">
              <a:lumMod val="20000"/>
              <a:lumOff val="80000"/>
            </a:schemeClr>
          </a:solidFill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800" b="1">
                <a:solidFill>
                  <a:schemeClr val="tx1"/>
                </a:solidFill>
                <a:latin typeface="黑体" panose="02010609060101010101" pitchFamily="49" charset="-122"/>
                <a:ea typeface="隶书" panose="02010509060101010101" pitchFamily="49" charset="-122"/>
              </a:rPr>
              <a:t>长妈妈喜欢切切察察</a:t>
            </a:r>
            <a:endParaRPr lang="zh-CN" altLang="en-US" sz="4800" b="1">
              <a:solidFill>
                <a:schemeClr val="tx1"/>
              </a:solidFill>
              <a:latin typeface="黑体" panose="020106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3664190" y="3612981"/>
            <a:ext cx="283681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饶舌多事</a:t>
            </a:r>
            <a:endParaRPr lang="zh-CN" altLang="en-US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箭头: 下 1"/>
          <p:cNvSpPr/>
          <p:nvPr/>
        </p:nvSpPr>
        <p:spPr>
          <a:xfrm>
            <a:off x="5361140" y="2271185"/>
            <a:ext cx="313151" cy="973834"/>
          </a:xfrm>
          <a:prstGeom prst="downArrow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3024" y="3720230"/>
            <a:ext cx="3128980" cy="234236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文本框 30722"/>
          <p:cNvSpPr txBox="1"/>
          <p:nvPr/>
        </p:nvSpPr>
        <p:spPr>
          <a:xfrm>
            <a:off x="883170" y="815139"/>
            <a:ext cx="9939262" cy="17866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长妈妈睡觉时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“她又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伸开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两手两脚，在床中间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摆成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一个大字，挤得我没有余地翻身”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41550" y="3822352"/>
            <a:ext cx="333565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长妈妈睡相不好</a:t>
            </a:r>
            <a:endParaRPr lang="zh-CN" altLang="en-US" sz="2800" b="1">
              <a:solidFill>
                <a:srgbClr val="00206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zh-CN" altLang="en-US" sz="2800" b="1">
              <a:solidFill>
                <a:srgbClr val="00206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b="1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长妈妈是个粗人</a:t>
            </a:r>
            <a:endParaRPr lang="zh-CN" altLang="en-US" sz="2800">
              <a:solidFill>
                <a:srgbClr val="002060"/>
              </a:solidFill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7077205" y="3016885"/>
            <a:ext cx="4179522" cy="2951480"/>
          </a:xfrm>
          <a:prstGeom prst="cloudCallout">
            <a:avLst>
              <a:gd name="adj1" fmla="val -14763"/>
              <a:gd name="adj2" fmla="val -85473"/>
            </a:avLst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66138" y="3343275"/>
            <a:ext cx="3056294" cy="1806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运用动作描写，生动形象写出了长妈妈睡姿难看，表达对她的讨厌之情。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6000" r="12241" b="24357"/>
          <a:stretch>
            <a:fillRect/>
          </a:stretch>
        </p:blipFill>
        <p:spPr>
          <a:xfrm>
            <a:off x="570800" y="3325939"/>
            <a:ext cx="3005845" cy="234182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41742" y="1148921"/>
            <a:ext cx="8793272" cy="3422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长妈妈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曾经讲给我一个故事听：先前，有一个读书人住在古庙里用功，晚间，在院子里纳凉的时候，突然听到有人在叫他。答应着，四面看时，却见一个美女的脸露在墙头上，向他一笑，隐去了。他很高兴；但竟给那走来夜谈的老和尚识破了机关。说他脸上有些妖气，一定遇见“美女蛇”了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......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——《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从百草园到三味书屋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52178" y="5132881"/>
            <a:ext cx="777240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77159"/>
          <p:cNvSpPr txBox="1"/>
          <p:nvPr/>
        </p:nvSpPr>
        <p:spPr>
          <a:xfrm>
            <a:off x="679133" y="403239"/>
            <a:ext cx="2352166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课堂导入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31745"/>
          <p:cNvSpPr/>
          <p:nvPr/>
        </p:nvSpPr>
        <p:spPr>
          <a:xfrm>
            <a:off x="3107373" y="884238"/>
            <a:ext cx="5976937" cy="608012"/>
          </a:xfr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b="1">
                <a:latin typeface="黑体" panose="02010609060101010101" pitchFamily="49" charset="-122"/>
                <a:ea typeface="隶书" panose="02010509060101010101" pitchFamily="49" charset="-122"/>
              </a:rPr>
              <a:t>长妈妈“逼”我吃福橘</a:t>
            </a:r>
            <a:endParaRPr lang="zh-CN" altLang="en-US" sz="4000" b="1">
              <a:latin typeface="黑体" panose="020106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09190" y="1849120"/>
            <a:ext cx="7132955" cy="1383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“恭喜恭喜!大家恭喜!真聪明!恭喜恭喜!”她于是十分喜欢似的，笑将起来，同时将一点冰冷的东西，</a:t>
            </a:r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塞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在我的嘴里。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7537415" y="3529965"/>
            <a:ext cx="3702050" cy="2374900"/>
          </a:xfrm>
          <a:prstGeom prst="cloud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7985" y="3748405"/>
            <a:ext cx="220091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运用</a:t>
            </a:r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语言和动作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描写，生动写出了阿长听到恭喜后的心满意足。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74636" y="4455805"/>
            <a:ext cx="41212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长妈妈有很多繁文缛节</a:t>
            </a:r>
            <a:endParaRPr lang="zh-CN" altLang="en-US" sz="28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32769"/>
          <p:cNvSpPr/>
          <p:nvPr/>
        </p:nvSpPr>
        <p:spPr>
          <a:xfrm>
            <a:off x="4149655" y="1030692"/>
            <a:ext cx="4969293" cy="730250"/>
          </a:xfr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  <a:ea typeface="隶书" panose="02010509060101010101" pitchFamily="49" charset="-122"/>
              </a:rPr>
              <a:t>长妈妈讲长毛的故事</a:t>
            </a:r>
            <a:endParaRPr lang="zh-CN" altLang="en-US" sz="3600" b="1">
              <a:solidFill>
                <a:schemeClr val="tx1"/>
              </a:solidFill>
              <a:latin typeface="黑体" panose="020106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2773" name="文本框 32772"/>
          <p:cNvSpPr txBox="1"/>
          <p:nvPr/>
        </p:nvSpPr>
        <p:spPr>
          <a:xfrm>
            <a:off x="2820035" y="3031490"/>
            <a:ext cx="3669030" cy="1195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长妈妈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无知而又淳朴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4389" name="图片 144388" descr="6a"/>
          <p:cNvPicPr>
            <a:picLocks noChangeAspect="1"/>
          </p:cNvPicPr>
          <p:nvPr/>
        </p:nvPicPr>
        <p:blipFill>
          <a:blip r:embed="rId1">
            <a:lum bright="6000"/>
          </a:blip>
          <a:srcRect l="7146" t="11536" r="6241"/>
          <a:stretch>
            <a:fillRect/>
          </a:stretch>
        </p:blipFill>
        <p:spPr>
          <a:xfrm>
            <a:off x="7743799" y="2734136"/>
            <a:ext cx="3669030" cy="35934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21437" y="2690922"/>
            <a:ext cx="3580130" cy="169334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别人不愿做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或不能做的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她竟然做成功了</a:t>
            </a:r>
            <a:endParaRPr lang="zh-CN" altLang="en-US" sz="2800" b="1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6" name="文本框 33795"/>
          <p:cNvSpPr txBox="1"/>
          <p:nvPr/>
        </p:nvSpPr>
        <p:spPr>
          <a:xfrm>
            <a:off x="4796341" y="2690922"/>
            <a:ext cx="3527425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真诚、善良</a:t>
            </a:r>
            <a:endParaRPr lang="zh-CN" altLang="en-US" sz="36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关心帮助孩子</a:t>
            </a:r>
            <a:endParaRPr lang="zh-CN" altLang="en-US" sz="36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8485" name="图片 148484" descr="6"/>
          <p:cNvPicPr>
            <a:picLocks noChangeAspect="1"/>
          </p:cNvPicPr>
          <p:nvPr/>
        </p:nvPicPr>
        <p:blipFill>
          <a:blip r:embed="rId1">
            <a:lum bright="12000"/>
          </a:blip>
          <a:srcRect l="9843" t="13570" r="7483" b="1572"/>
          <a:stretch>
            <a:fillRect/>
          </a:stretch>
        </p:blipFill>
        <p:spPr>
          <a:xfrm>
            <a:off x="8818541" y="2294670"/>
            <a:ext cx="281559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3594854" y="731580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长妈妈给我买来</a:t>
            </a:r>
            <a:r>
              <a:rPr lang="en-US" altLang="zh-CN" sz="320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山海经</a:t>
            </a:r>
            <a:r>
              <a:rPr lang="en-US" altLang="zh-CN" sz="320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endParaRPr lang="en-US" altLang="zh-CN" sz="32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84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79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AutoShape 2"/>
          <p:cNvSpPr/>
          <p:nvPr/>
        </p:nvSpPr>
        <p:spPr>
          <a:xfrm>
            <a:off x="1981200" y="1205942"/>
            <a:ext cx="474345" cy="4793615"/>
          </a:xfrm>
          <a:prstGeom prst="leftBrace">
            <a:avLst>
              <a:gd name="adj1" fmla="val 97619"/>
              <a:gd name="adj2" fmla="val 50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400" b="1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5" name="Text Box 3"/>
          <p:cNvSpPr txBox="1"/>
          <p:nvPr/>
        </p:nvSpPr>
        <p:spPr>
          <a:xfrm>
            <a:off x="2743200" y="1209282"/>
            <a:ext cx="7467600" cy="4615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1、人们对阿长的称呼以及称呼的由来和她外形的特点 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2、一些不好的习惯。如写她喜欢“切切察察”的毛病、喜欢“告状”、睡觉爱摆“大”字等 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3、她懂得的许多“我听不耐烦”的规矩。比如元旦说恭喜话吃福橘 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4、教给我很多道理。比如：人死了要说“老掉了”等 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5、讲述“长毛”的故事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6、谋害了我的隐鼠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7、阿长为"我"买《山海经》的事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6" name="AutoShape 4"/>
          <p:cNvSpPr/>
          <p:nvPr/>
        </p:nvSpPr>
        <p:spPr>
          <a:xfrm>
            <a:off x="10182860" y="1383107"/>
            <a:ext cx="458470" cy="3747770"/>
          </a:xfrm>
          <a:prstGeom prst="rightBrace">
            <a:avLst>
              <a:gd name="adj1" fmla="val 131185"/>
              <a:gd name="adj2" fmla="val 50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7" name="Text Box 5"/>
          <p:cNvSpPr txBox="1"/>
          <p:nvPr/>
        </p:nvSpPr>
        <p:spPr>
          <a:xfrm>
            <a:off x="10858818" y="2699462"/>
            <a:ext cx="613410" cy="1371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略写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8" name="Text Box 6"/>
          <p:cNvSpPr txBox="1"/>
          <p:nvPr/>
        </p:nvSpPr>
        <p:spPr>
          <a:xfrm>
            <a:off x="7531531" y="5303127"/>
            <a:ext cx="89789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详写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9" name="Text Box 7"/>
          <p:cNvSpPr txBox="1"/>
          <p:nvPr/>
        </p:nvSpPr>
        <p:spPr>
          <a:xfrm>
            <a:off x="1088707" y="1659649"/>
            <a:ext cx="675005" cy="38862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围绕中心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详细得当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8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/>
      <p:bldP spid="54276" grpId="0"/>
      <p:bldP spid="54277" grpId="0"/>
      <p:bldP spid="54278" grpId="0"/>
      <p:bldP spid="5427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21435" y="1905635"/>
            <a:ext cx="9703435" cy="30460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详写买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山海经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一事，令人对长妈妈刮目相看，在作者看来“别人不肯做，或不能做的事情，她却能够做成功”，我们可以想到幼小的鲁迅对长妈妈的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敬佩和感激之情。</a:t>
            </a:r>
            <a:endParaRPr lang="zh-CN" altLang="en-US" sz="32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内容占位符 35842"/>
          <p:cNvSpPr>
            <a:spLocks noGrp="1"/>
          </p:cNvSpPr>
          <p:nvPr/>
        </p:nvSpPr>
        <p:spPr>
          <a:xfrm>
            <a:off x="1822276" y="2969314"/>
            <a:ext cx="8928100" cy="2980550"/>
          </a:xfr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阿长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是一个很不幸而又渴望一生平安的劳动妇女，她没有文化，有点粗俗、迷信，饶舌多事，但心地善良，热心帮助孩子解决疑难。</a:t>
            </a:r>
            <a:endParaRPr lang="en-US" altLang="zh-CN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描写手法：外貌描写、语言描写、动作描写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en-US" altLang="zh-CN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9467" y="281823"/>
            <a:ext cx="2438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人物形象</a:t>
            </a:r>
            <a:endParaRPr lang="zh-CN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96378" y="1014608"/>
            <a:ext cx="8199243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归纳概括长妈妈的形象，并说说作者运用了哪些描写手法？</a:t>
            </a:r>
            <a:endParaRPr lang="zh-CN" altLang="en-US" sz="2800" b="1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6822" y="1708330"/>
            <a:ext cx="10772384" cy="3222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人物形象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是指人物的性格特征，精神品质，而不是指外表特征。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本课具体的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写人方法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外貌描写、语言描写、动作描写。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这些描写方法的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作用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：可以更生动形象地突出人物的性格。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答题应用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：运用了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XX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的描写方法，生动形象写出了人物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特点，表达了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......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感情。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9467" y="281823"/>
            <a:ext cx="2438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技巧点拨</a:t>
            </a:r>
            <a:endParaRPr lang="zh-CN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4680" y="425450"/>
            <a:ext cx="3244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课文品读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5" name="文本占位符 23554"/>
          <p:cNvSpPr>
            <a:spLocks noGrp="1"/>
          </p:cNvSpPr>
          <p:nvPr/>
        </p:nvSpPr>
        <p:spPr>
          <a:xfrm>
            <a:off x="1159510" y="3108008"/>
            <a:ext cx="9872980" cy="261029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zh-CN" b="1"/>
              <a:t>     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因为我的远房叔祖给我提起绘图的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山海经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，又因为远房叔祖找不到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山海经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，“我”才会对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山海经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魂牵梦萦，之后才有阿长为我买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山海经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之后的事，从而表达作者对阿长的敬爱之情。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7685" y="2315608"/>
            <a:ext cx="85966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、我为什么渴慕山海经？</a:t>
            </a:r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5604632" y="1139697"/>
            <a:ext cx="1620957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买山海经</a:t>
            </a:r>
            <a:endParaRPr lang="zh-CN" altLang="en-US" sz="2800" b="1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39937"/>
          <p:cNvSpPr/>
          <p:nvPr/>
        </p:nvSpPr>
        <p:spPr>
          <a:xfrm>
            <a:off x="1610360" y="964565"/>
            <a:ext cx="9114155" cy="11957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.当阿长来问«山海经»是怎么一回事时,“我”是怎样想的?这种想法表现了“我”的什么心情?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9939" name="矩形 39938"/>
          <p:cNvSpPr/>
          <p:nvPr/>
        </p:nvSpPr>
        <p:spPr>
          <a:xfrm>
            <a:off x="1610360" y="2549525"/>
            <a:ext cx="8971280" cy="33407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0170" tIns="46990" rIns="90170" bIns="4699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“我”想“她并非学者,说了也无益”。不抱希望。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之所以这样想，是因为阿长不识字，没文化，既不知道《山海经》是怎样的一部书，更何况她一向似乎并不善于关心“我”，因此她也不会理解“我”渴望得到《山海经》的心情。这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表明了“我”对阿长心存隔膜乃至轻视。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ldLvl="0" animBg="1"/>
      <p:bldP spid="3993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40961"/>
          <p:cNvSpPr/>
          <p:nvPr/>
        </p:nvSpPr>
        <p:spPr>
          <a:xfrm>
            <a:off x="2057400" y="1066800"/>
            <a:ext cx="8730615" cy="583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.当阿长买来«山海经»时,“我”有什么反应?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0963" name="矩形 40962"/>
          <p:cNvSpPr/>
          <p:nvPr/>
        </p:nvSpPr>
        <p:spPr>
          <a:xfrm>
            <a:off x="1159908" y="2205755"/>
            <a:ext cx="7057165" cy="42169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0170" tIns="46990" rIns="90170" bIns="469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“我”的反应是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:“我似乎遇着了一个霹雳,全体都震悚起来”,“这又使我发生新的敬意了,别人不肯做,或不能做的事,她却能够做成功。她确有伟大的神力。谋害隐鼠的怨恨,从此完全消灭了。”</a:t>
            </a:r>
            <a:r>
              <a:rPr lang="zh-CN" altLang="en-US" sz="32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真可谓又惊又喜,感激不尽。</a:t>
            </a:r>
            <a:r>
              <a:rPr lang="zh-CN" altLang="en-US" sz="36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36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9599" y="2455101"/>
            <a:ext cx="3217397" cy="31646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文本框 177153"/>
          <p:cNvSpPr txBox="1"/>
          <p:nvPr/>
        </p:nvSpPr>
        <p:spPr>
          <a:xfrm>
            <a:off x="5073041" y="1827792"/>
            <a:ext cx="6131377" cy="320241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鲁迅，</a:t>
            </a:r>
            <a:r>
              <a:rPr lang="en-US" altLang="zh-CN" sz="32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(1881</a:t>
            </a:r>
            <a:r>
              <a:rPr lang="zh-CN" altLang="en-US" sz="32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－</a:t>
            </a:r>
            <a:r>
              <a:rPr lang="en-US" altLang="zh-CN" sz="32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1936)</a:t>
            </a:r>
            <a:r>
              <a:rPr lang="zh-CN" altLang="en-US" sz="32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，浙江绍兴人。</a:t>
            </a:r>
            <a:endParaRPr lang="zh-CN" altLang="en-US" sz="3200" b="1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原名周树人，字豫才。</a:t>
            </a:r>
            <a:endParaRPr lang="zh-CN" altLang="en-US" sz="3200" b="1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我国伟大的文学家、思想家、革命家。 </a:t>
            </a:r>
            <a:endParaRPr lang="zh-CN" altLang="en-US" sz="3200" b="1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146" name="文本框 177159"/>
          <p:cNvSpPr txBox="1"/>
          <p:nvPr/>
        </p:nvSpPr>
        <p:spPr>
          <a:xfrm>
            <a:off x="679133" y="403239"/>
            <a:ext cx="2352166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作者简介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9133" y="1827792"/>
            <a:ext cx="4032250" cy="3636006"/>
          </a:xfrm>
          <a:prstGeom prst="ellipse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文本占位符 26626"/>
          <p:cNvSpPr>
            <a:spLocks noGrp="1"/>
          </p:cNvSpPr>
          <p:nvPr/>
        </p:nvSpPr>
        <p:spPr>
          <a:xfrm>
            <a:off x="1393825" y="3091494"/>
            <a:ext cx="9404350" cy="2420654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因为“我”对她能帮“我”这件事没抱过希望，但她却记住了“我”的渴求，并在告假回家时用自己微薄的工资帮“我”买来了“我”渴慕却无法得到的</a:t>
            </a:r>
            <a:r>
              <a:rPr lang="en-US" altLang="zh-CN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山海经</a:t>
            </a:r>
            <a:r>
              <a:rPr lang="en-US" altLang="zh-CN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，这在“我”幼小的心灵中无异于“伟大的神力”。</a:t>
            </a:r>
            <a:endParaRPr lang="zh-CN" altLang="en-US" sz="3600">
              <a:solidFill>
                <a:srgbClr val="00206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14603" y="1038327"/>
            <a:ext cx="8783572" cy="13849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 4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、“这又使我发生新的敬意了，别人不肯做，或不能做的事，她却能够做成功。她确实有伟大的神力，”为什么说“她确实有伟大的神力”？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矩形 41987"/>
          <p:cNvSpPr/>
          <p:nvPr/>
        </p:nvSpPr>
        <p:spPr>
          <a:xfrm>
            <a:off x="2736390" y="1333500"/>
            <a:ext cx="7910734" cy="583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怎样理解文中两次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“伟大的神力”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1989" name="矩形 41988"/>
          <p:cNvSpPr/>
          <p:nvPr/>
        </p:nvSpPr>
        <p:spPr>
          <a:xfrm>
            <a:off x="1834515" y="2244090"/>
            <a:ext cx="9094470" cy="328041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0170" tIns="46990" rIns="90170" bIns="4699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两处“伟大的神力”指代</a:t>
            </a:r>
            <a:r>
              <a:rPr lang="zh-CN" altLang="en-US" sz="24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对象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以及</a:t>
            </a:r>
            <a:r>
              <a:rPr lang="zh-CN" altLang="en-US" sz="24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感情色彩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不同。 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第一处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指攻城时抵挡大炮的神力。“伟大的神力”包含着荒诞和调侃的意味，表现阿长的无知可笑，为后文阿长出人意料地买来《山海经》埋下伏笔。 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第二处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指没有文化的阿长竟然帮“我”买来朝思暮想的《山海经》，而这是“别人不肯做，或不能做的事”。“伟大的神力”虽带夸张，却是作者以孩童口吻发出的最热烈、最真诚的赞美。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文本占位符 31746"/>
          <p:cNvSpPr>
            <a:spLocks noGrp="1"/>
          </p:cNvSpPr>
          <p:nvPr/>
        </p:nvSpPr>
        <p:spPr>
          <a:xfrm>
            <a:off x="1259422" y="858764"/>
            <a:ext cx="10098405" cy="5316568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None/>
            </a:pPr>
            <a:r>
              <a:rPr lang="en-US" altLang="zh-CN" sz="4000"/>
              <a:t>  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6.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写阿长买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山海经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的笔墨并不多，为什么不写她是怎么买到的呢？为什么此前此后反倒写了不少？  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不写怎么买到的，给读者留下一个想象的空间；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此前大量笔墨写叔祖引起我对</a:t>
            </a:r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山海经</a:t>
            </a:r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的强烈渴慕，更能说明阿长买到后给我的惊喜与感激之情；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</a:t>
            </a: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此后写我的心情，才能说明阿长怎样令人尊敬而又感激，阿长的热心对“我”的成长有怎样的意义。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zh-CN" altLang="en-US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44033"/>
          <p:cNvSpPr txBox="1"/>
          <p:nvPr/>
        </p:nvSpPr>
        <p:spPr>
          <a:xfrm>
            <a:off x="1844137" y="2055117"/>
            <a:ext cx="8503726" cy="40251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FF0B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>
                <a:solidFill>
                  <a:srgbClr val="FF0B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作品的最后两段，表现了鲁迅对长妈妈的怀念、内疚、祝愿之情。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鲁迅的人生历程中，长妈妈曾起过那样重要的作用，但他竟不知道她的姓名和经历，这是多么叫人内疚的事情，他所能做的，只有祈祷仁厚的地母，安息阿妈的灵魂。鲁迅对阿长的深沉感情在这里表现得深切感人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5" name="文本占位符 28674"/>
          <p:cNvSpPr>
            <a:spLocks noGrp="1"/>
          </p:cNvSpPr>
          <p:nvPr/>
        </p:nvSpPr>
        <p:spPr>
          <a:xfrm>
            <a:off x="1350010" y="939800"/>
            <a:ext cx="9144000" cy="901526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/>
              <a:t>          </a:t>
            </a:r>
            <a:r>
              <a:rPr lang="en-US" altLang="zh-CN" sz="3200"/>
              <a:t>7.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文章的最后两段，表现了鲁迅对长妈妈的什么感情？</a:t>
            </a:r>
            <a:endParaRPr lang="zh-CN" altLang="en-US" sz="4800" b="1"/>
          </a:p>
          <a:p>
            <a:pPr>
              <a:buNone/>
            </a:pPr>
            <a:r>
              <a:rPr lang="zh-CN" altLang="en-US" sz="4400" b="1"/>
              <a:t>          </a:t>
            </a:r>
            <a:endParaRPr lang="zh-CN" altLang="en-US" sz="4400" b="1">
              <a:solidFill>
                <a:srgbClr val="FF0B0B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10347" y="379382"/>
            <a:ext cx="2726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精彩赏析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13865" y="1347613"/>
            <a:ext cx="8943975" cy="1383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1.但到憎恶她的时候,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例如知道了谋死我那隐鼠的却是她的时候,就叫她阿长。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(为什么要用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“憎恶”“谋死”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这样的词语呢?)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71675" y="3115945"/>
            <a:ext cx="868616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鲁迅儿时曾养过一种拇指大的隐鼠,常把它放在书桌上,看它舔吃研着的墨汁。后来这隐鼠“缘着长妈妈的腿要爬上去”,被她一脚踏死了。阿长的举动本是突然受惊的应激反应,而“我”却认为阿长故意害死了自己的宠物、玩伴,“谋死”“憎恶”</a:t>
            </a: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大词小用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夸张地体现儿童心理,表达了“我”对阿长的不满和愤怒。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44033"/>
          <p:cNvSpPr txBox="1"/>
          <p:nvPr/>
        </p:nvSpPr>
        <p:spPr>
          <a:xfrm>
            <a:off x="1931670" y="2560955"/>
            <a:ext cx="8882380" cy="2938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FF0B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过去“我”厌</a:t>
            </a:r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</a:rPr>
              <a:t>恶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阿长,但阿长讲了长毛的荒诞故事,儿时的“我”信以为</a:t>
            </a:r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</a:rPr>
              <a:t>真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,相信</a:t>
            </a:r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</a:rPr>
              <a:t>阿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长的确具有抵挡大饱的“伟大的神力”,对她不仅转为尊敬,而且达到“空前”的程度,</a:t>
            </a:r>
            <a:r>
              <a:rPr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夸张的修辞生动体现了儿童的天真心理,也包含着成年的“我”在写作时流露的对阿长迷信的调侃。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5" name="文本占位符 28674"/>
          <p:cNvSpPr>
            <a:spLocks noGrp="1"/>
          </p:cNvSpPr>
          <p:nvPr/>
        </p:nvSpPr>
        <p:spPr>
          <a:xfrm>
            <a:off x="1670050" y="401315"/>
            <a:ext cx="9144000" cy="1621155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/>
              <a:t>  </a:t>
            </a:r>
            <a:endParaRPr lang="zh-CN" altLang="en-US" sz="4400" b="1">
              <a:solidFill>
                <a:srgbClr val="FF0B0B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00860" y="666402"/>
            <a:ext cx="9144000" cy="171489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8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2.</a:t>
            </a:r>
            <a:r>
              <a:rPr lang="zh-CN" altLang="en-US" sz="28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然而我有一时也对她发生过空前的敬意。</a:t>
            </a:r>
            <a:endParaRPr lang="zh-CN" altLang="en-US" sz="2800" b="1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8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这里用“空前”来修饰“敬意”，怎么理解“敬意”在文中的具体含义</a:t>
            </a:r>
            <a:r>
              <a:rPr lang="en-US" altLang="zh-CN" sz="28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?) </a:t>
            </a:r>
            <a:endParaRPr lang="en-US" altLang="zh-CN" sz="2800" b="1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903923" y="1211892"/>
            <a:ext cx="169101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文本占位符 28674"/>
          <p:cNvSpPr>
            <a:spLocks noGrp="1"/>
          </p:cNvSpPr>
          <p:nvPr/>
        </p:nvSpPr>
        <p:spPr>
          <a:xfrm>
            <a:off x="1350010" y="864644"/>
            <a:ext cx="9144000" cy="1748155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en-US" altLang="zh-CN"/>
              <a:t>  </a:t>
            </a:r>
            <a:endParaRPr lang="zh-CN" altLang="en-US" sz="4400" b="1">
              <a:solidFill>
                <a:srgbClr val="FF0B0B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7399" y="3008143"/>
            <a:ext cx="9047480" cy="26776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阿长所说的“脱下裤子”的战法和功效,是童年的“我”所惊叹的,从“成年的我”角度来看,不免有滑稽之感。用“当然”“倒”这样的词语来表示调侃的语气,由此可以看出作者不是真的认为“情有可原”。当然,这是站在“成年的我”的角度来看的。从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童年的我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的角度分析，作者当时真的认为是这样的。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0880" y="645232"/>
            <a:ext cx="9143999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夜间的伸开手脚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占领全床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那当然是情有可原的了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倒应该我退让。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作者是否真的认为“情有可原”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,“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应该我退让”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?)        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680537" y="1290181"/>
            <a:ext cx="181347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344455" y="1906044"/>
            <a:ext cx="181347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87157" y="1569285"/>
            <a:ext cx="9673590" cy="2009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散文的特点是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4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形散神不散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。“神不散”说的是：主题集中。写散文时要放得开，但是要受到中心思想的制约，所以还得收得拢。在阅读散文时，要注意抓住文章的线索，理清全篇的层次结构和理解全篇思想内容。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986661" y="4028195"/>
            <a:ext cx="3664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本文的记叙线索是什么？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657860" y="374332"/>
            <a:ext cx="21189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写作特色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3965" y="5040697"/>
            <a:ext cx="758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本文是以作者对长妈妈的感情变化为线索的。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61750" y="3776104"/>
            <a:ext cx="3810000" cy="2990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47105"/>
          <p:cNvSpPr txBox="1"/>
          <p:nvPr/>
        </p:nvSpPr>
        <p:spPr>
          <a:xfrm>
            <a:off x="1674813" y="665311"/>
            <a:ext cx="8534400" cy="462915"/>
          </a:xfrm>
          <a:prstGeom prst="rect">
            <a:avLst/>
          </a:prstGeom>
          <a:solidFill>
            <a:schemeClr val="bg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作者写知道阿长谋害了“我”的隐鼠时，</a:t>
            </a:r>
            <a:r>
              <a:rPr lang="zh-CN" altLang="en-US" sz="2400" b="1" u="sng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感情上是“憎恶”她</a:t>
            </a:r>
            <a:endParaRPr lang="zh-CN" altLang="en-US" sz="2400" b="1" u="sng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7" name="文本框 47106"/>
          <p:cNvSpPr txBox="1"/>
          <p:nvPr/>
        </p:nvSpPr>
        <p:spPr>
          <a:xfrm>
            <a:off x="2208213" y="5661025"/>
            <a:ext cx="8001000" cy="83248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txBody>
          <a:bodyPr lIns="90170" tIns="46990" rIns="90170" bIns="469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文章最后以“仁厚黑暗的地母啊，愿在你怀里永安她的魂灵”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结束，表达了作者</a:t>
            </a:r>
            <a:r>
              <a:rPr lang="zh-CN" altLang="en-US" sz="2400" b="1" u="sng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对阿长的深切怀念之情。</a:t>
            </a:r>
            <a:endParaRPr lang="zh-CN" altLang="en-US" sz="2400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8" name="文本框 47107"/>
          <p:cNvSpPr txBox="1"/>
          <p:nvPr/>
        </p:nvSpPr>
        <p:spPr>
          <a:xfrm>
            <a:off x="2433638" y="1562259"/>
            <a:ext cx="7016750" cy="46291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对于阿长的平常举动，</a:t>
            </a:r>
            <a:r>
              <a:rPr lang="zh-CN" altLang="en-US" sz="2400" b="1" u="sng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“我实在不大佩服她”</a:t>
            </a:r>
            <a:endParaRPr lang="zh-CN" altLang="en-US" sz="2400" b="1" u="sng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9" name="文本框 47108"/>
          <p:cNvSpPr txBox="1"/>
          <p:nvPr/>
        </p:nvSpPr>
        <p:spPr>
          <a:xfrm>
            <a:off x="2208213" y="2443171"/>
            <a:ext cx="7613650" cy="46291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对于阿长所懂得的许多规矩，</a:t>
            </a:r>
            <a:r>
              <a:rPr lang="zh-CN" altLang="en-US" sz="2400" b="1" u="sng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‘我”也是‘不耐烦的”</a:t>
            </a:r>
            <a:endParaRPr lang="zh-CN" altLang="en-US" sz="2400" b="1" u="sng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0" name="文本框 47109"/>
          <p:cNvSpPr txBox="1"/>
          <p:nvPr/>
        </p:nvSpPr>
        <p:spPr>
          <a:xfrm>
            <a:off x="2132013" y="3301682"/>
            <a:ext cx="8001000" cy="8324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尽管在阿长给“我”讲长毛的故事时，“我”也曾</a:t>
            </a:r>
            <a:r>
              <a:rPr lang="zh-CN" altLang="en-US" sz="2400" b="1" u="sng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“发生过空前的敬意”</a:t>
            </a:r>
            <a:r>
              <a:rPr lang="zh-CN" altLang="en-US" sz="2400" b="1" u="sng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但那后来也“逐渐淡漠”了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1" name="文本框 47110"/>
          <p:cNvSpPr txBox="1"/>
          <p:nvPr/>
        </p:nvSpPr>
        <p:spPr>
          <a:xfrm>
            <a:off x="2090738" y="4467104"/>
            <a:ext cx="7848600" cy="8324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是因为阿长给“我”买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山海经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，才真正</a:t>
            </a:r>
            <a:r>
              <a:rPr lang="zh-CN" altLang="en-US" sz="2400" b="1" u="sng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“使我发生新的敬意了”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，甚至连“谋害隐鼠的怨恨，从此完全消灭了”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2" name="下箭头 47111"/>
          <p:cNvSpPr/>
          <p:nvPr/>
        </p:nvSpPr>
        <p:spPr>
          <a:xfrm>
            <a:off x="5562600" y="1178545"/>
            <a:ext cx="304800" cy="357216"/>
          </a:xfrm>
          <a:prstGeom prst="downArrow">
            <a:avLst>
              <a:gd name="adj1" fmla="val 50000"/>
              <a:gd name="adj2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13" name="下箭头 47112"/>
          <p:cNvSpPr/>
          <p:nvPr/>
        </p:nvSpPr>
        <p:spPr>
          <a:xfrm>
            <a:off x="5562600" y="2088197"/>
            <a:ext cx="304800" cy="265113"/>
          </a:xfrm>
          <a:prstGeom prst="down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14" name="下箭头 47113"/>
          <p:cNvSpPr/>
          <p:nvPr/>
        </p:nvSpPr>
        <p:spPr>
          <a:xfrm>
            <a:off x="5562600" y="2936762"/>
            <a:ext cx="304800" cy="265113"/>
          </a:xfrm>
          <a:prstGeom prst="downArrow">
            <a:avLst>
              <a:gd name="adj1" fmla="val 50000"/>
              <a:gd name="adj2" fmla="val 3554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15" name="下箭头 47114"/>
          <p:cNvSpPr/>
          <p:nvPr/>
        </p:nvSpPr>
        <p:spPr>
          <a:xfrm>
            <a:off x="5562600" y="4128461"/>
            <a:ext cx="304800" cy="267335"/>
          </a:xfrm>
          <a:prstGeom prst="down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16" name="下箭头 47115"/>
          <p:cNvSpPr/>
          <p:nvPr/>
        </p:nvSpPr>
        <p:spPr>
          <a:xfrm>
            <a:off x="5562600" y="5391467"/>
            <a:ext cx="304800" cy="267335"/>
          </a:xfrm>
          <a:prstGeom prst="down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bldLvl="0" animBg="1"/>
      <p:bldP spid="47107" grpId="0" bldLvl="0" animBg="1"/>
      <p:bldP spid="47108" grpId="0" bldLvl="0" animBg="1"/>
      <p:bldP spid="47109" grpId="0" bldLvl="0" animBg="1"/>
      <p:bldP spid="47110" grpId="0" bldLvl="0" animBg="1"/>
      <p:bldP spid="47111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矩形 48129"/>
          <p:cNvSpPr/>
          <p:nvPr/>
        </p:nvSpPr>
        <p:spPr>
          <a:xfrm>
            <a:off x="5562600" y="3048000"/>
            <a:ext cx="1066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4000" b="1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1" name="矩形 48130"/>
          <p:cNvSpPr/>
          <p:nvPr/>
        </p:nvSpPr>
        <p:spPr>
          <a:xfrm>
            <a:off x="5105400" y="4343400"/>
            <a:ext cx="309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en-US" sz="4000" b="1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2" name="矩形 48131"/>
          <p:cNvSpPr/>
          <p:nvPr/>
        </p:nvSpPr>
        <p:spPr>
          <a:xfrm>
            <a:off x="3244195" y="1075033"/>
            <a:ext cx="5519460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“我”对阿长的感情的变化：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3" name="矩形 48132"/>
          <p:cNvSpPr/>
          <p:nvPr/>
        </p:nvSpPr>
        <p:spPr>
          <a:xfrm>
            <a:off x="6003925" y="3048000"/>
            <a:ext cx="3098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4" name="文本框 48133"/>
          <p:cNvSpPr txBox="1"/>
          <p:nvPr/>
        </p:nvSpPr>
        <p:spPr>
          <a:xfrm>
            <a:off x="1731036" y="4339431"/>
            <a:ext cx="592138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憎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恶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5" name="文本框 48134"/>
          <p:cNvSpPr txBox="1"/>
          <p:nvPr/>
        </p:nvSpPr>
        <p:spPr>
          <a:xfrm>
            <a:off x="8616950" y="2636838"/>
            <a:ext cx="592138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新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敬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意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6" name="文本框 48135"/>
          <p:cNvSpPr txBox="1"/>
          <p:nvPr/>
        </p:nvSpPr>
        <p:spPr>
          <a:xfrm>
            <a:off x="6807835" y="3716338"/>
            <a:ext cx="1167765" cy="22320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完全消失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敬意淡薄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7" name="文本框 48136"/>
          <p:cNvSpPr txBox="1"/>
          <p:nvPr/>
        </p:nvSpPr>
        <p:spPr>
          <a:xfrm>
            <a:off x="5223510" y="2133600"/>
            <a:ext cx="1167765" cy="14398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敬意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空前的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8" name="文本框 48137"/>
          <p:cNvSpPr txBox="1"/>
          <p:nvPr/>
        </p:nvSpPr>
        <p:spPr>
          <a:xfrm>
            <a:off x="2971800" y="3047683"/>
            <a:ext cx="792163" cy="33534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讨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厌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不大佩服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9" name="直接连接符 48138"/>
          <p:cNvSpPr/>
          <p:nvPr/>
        </p:nvSpPr>
        <p:spPr>
          <a:xfrm>
            <a:off x="2438400" y="4953000"/>
            <a:ext cx="533400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8140" name="文本框 48139"/>
          <p:cNvSpPr txBox="1"/>
          <p:nvPr/>
        </p:nvSpPr>
        <p:spPr>
          <a:xfrm>
            <a:off x="4114800" y="3886200"/>
            <a:ext cx="59213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不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耐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烦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41" name="直接连接符 48140"/>
          <p:cNvSpPr/>
          <p:nvPr/>
        </p:nvSpPr>
        <p:spPr>
          <a:xfrm>
            <a:off x="3581400" y="4953000"/>
            <a:ext cx="533400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8142" name="直接连接符 48141"/>
          <p:cNvSpPr/>
          <p:nvPr/>
        </p:nvSpPr>
        <p:spPr>
          <a:xfrm flipV="1">
            <a:off x="4724400" y="3581400"/>
            <a:ext cx="685800" cy="137160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8143" name="直接连接符 48142"/>
          <p:cNvSpPr/>
          <p:nvPr/>
        </p:nvSpPr>
        <p:spPr>
          <a:xfrm>
            <a:off x="5808663" y="3573463"/>
            <a:ext cx="990600" cy="137160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8144" name="直接连接符 48143"/>
          <p:cNvSpPr/>
          <p:nvPr/>
        </p:nvSpPr>
        <p:spPr>
          <a:xfrm flipV="1">
            <a:off x="7896225" y="4076700"/>
            <a:ext cx="720725" cy="525463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8145" name="直接连接符 48144"/>
          <p:cNvSpPr/>
          <p:nvPr/>
        </p:nvSpPr>
        <p:spPr>
          <a:xfrm>
            <a:off x="9191625" y="3644900"/>
            <a:ext cx="533400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8146" name="矩形 48145"/>
          <p:cNvSpPr/>
          <p:nvPr/>
        </p:nvSpPr>
        <p:spPr>
          <a:xfrm>
            <a:off x="9625013" y="2997200"/>
            <a:ext cx="61753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怀念</a:t>
            </a:r>
            <a:endParaRPr lang="zh-CN" altLang="en-US" sz="3600" b="1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48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500"/>
                                        <p:tgtEl>
                                          <p:spTgt spid="48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7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2" dur="500"/>
                                        <p:tgtEl>
                                          <p:spTgt spid="48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48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1" grpId="0"/>
      <p:bldP spid="48134" grpId="0"/>
      <p:bldP spid="48135" grpId="0"/>
      <p:bldP spid="48136" grpId="0"/>
      <p:bldP spid="48137" grpId="0"/>
      <p:bldP spid="48138" grpId="0"/>
      <p:bldP spid="48140" grpId="0"/>
      <p:bldP spid="481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6385"/>
          <p:cNvSpPr txBox="1"/>
          <p:nvPr/>
        </p:nvSpPr>
        <p:spPr>
          <a:xfrm>
            <a:off x="1631156" y="1292749"/>
            <a:ext cx="8929688" cy="4622419"/>
          </a:xfrm>
          <a:prstGeom prst="rect">
            <a:avLst/>
          </a:pr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1918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月，首次用“鲁迅”的笔名，发表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中国现代文学史上第一篇白话小说</a:t>
            </a: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狂人日记</a:t>
            </a: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，奠定了新文学运动的 基石。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1918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年到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1926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年间，陆续创作出版了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小说集</a:t>
            </a: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呐喊</a:t>
            </a: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彷徨</a:t>
            </a: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、《故事新编》。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散文集</a:t>
            </a: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朝花夕拾</a:t>
            </a: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。散文诗集</a:t>
            </a: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野草</a:t>
            </a: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杂文集《坟》、</a:t>
            </a: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热风</a:t>
            </a: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、《二心集》、《三闲集》、《而已集》、《南腔北调集》、</a:t>
            </a: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华盖集</a:t>
            </a: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</a:t>
            </a:r>
            <a:endParaRPr lang="zh-CN" altLang="en-US" sz="2400" b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其中，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1921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月发表的</a:t>
            </a:r>
            <a:r>
              <a:rPr lang="zh-CN" altLang="en-US" sz="2400" b="1">
                <a:solidFill>
                  <a:srgbClr val="99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中篇小说</a:t>
            </a:r>
            <a:r>
              <a:rPr lang="en-US" altLang="zh-CN" sz="2400" b="1">
                <a:solidFill>
                  <a:srgbClr val="99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CC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阿</a:t>
            </a:r>
            <a:r>
              <a:rPr lang="en-US" altLang="zh-CN" sz="2400" b="1">
                <a:solidFill>
                  <a:srgbClr val="CC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</a:t>
            </a:r>
            <a:r>
              <a:rPr lang="zh-CN" altLang="en-US" sz="2400" b="1">
                <a:solidFill>
                  <a:srgbClr val="CC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正传</a:t>
            </a:r>
            <a:r>
              <a:rPr lang="en-US" altLang="zh-CN" sz="2400" b="1">
                <a:solidFill>
                  <a:srgbClr val="CC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，是中国现代文学 史上的不朽杰作。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/>
          <p:nvPr/>
        </p:nvSpPr>
        <p:spPr>
          <a:xfrm>
            <a:off x="1728060" y="971089"/>
            <a:ext cx="9470207" cy="20574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作者先写他“憎恶”、“讨厌”阿长，但在结尾处却说“仁厚黑暗的地母啊，愿在你怀里永安她的魂灵”，抒发出一种深沉的怀念之情。你是怎样理解作者的感情的？这是什么写法？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5" name="Text Box 3"/>
          <p:cNvSpPr txBox="1"/>
          <p:nvPr/>
        </p:nvSpPr>
        <p:spPr>
          <a:xfrm>
            <a:off x="1487914" y="3429000"/>
            <a:ext cx="6303276" cy="2680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0170" tIns="46990" rIns="90170" bIns="469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文章运用了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欲扬先抑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的写法，是为了突出作者对长妈妈的敬佩和怀念之请。先写了她名字的来由，讨厌她的絮叨、对“我”的管束严格、繁多的礼节，其实这一切都是为了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反衬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后文“我”对她的敬佩和怀念。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901" t="1846" r="3062" b="11062"/>
          <a:stretch>
            <a:fillRect/>
          </a:stretch>
        </p:blipFill>
        <p:spPr>
          <a:xfrm>
            <a:off x="8149863" y="3740366"/>
            <a:ext cx="3486816" cy="2057487"/>
          </a:xfrm>
          <a:prstGeom prst="ellipse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527810" y="2212975"/>
            <a:ext cx="8735695" cy="2726690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202" name="Rectangle 1026"/>
          <p:cNvSpPr/>
          <p:nvPr/>
        </p:nvSpPr>
        <p:spPr>
          <a:xfrm>
            <a:off x="4419600" y="381000"/>
            <a:ext cx="3505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endParaRPr lang="zh-CN" altLang="en-US" sz="60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03" name="Rectangle 1028"/>
          <p:cNvSpPr>
            <a:spLocks noGrp="1"/>
          </p:cNvSpPr>
          <p:nvPr>
            <p:ph type="body" idx="4294967295"/>
          </p:nvPr>
        </p:nvSpPr>
        <p:spPr>
          <a:xfrm>
            <a:off x="4283901" y="1265834"/>
            <a:ext cx="4876800" cy="687387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wrap="square" anchor="t"/>
          <a:lstStyle/>
          <a:p>
            <a:pPr>
              <a:buNone/>
            </a:pPr>
            <a:r>
              <a:rPr lang="zh-CN" altLang="en-US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先抑后扬的好处：</a:t>
            </a:r>
            <a:endParaRPr lang="en-US" altLang="zh-CN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60905" y="2124847"/>
            <a:ext cx="8022590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这种写法可以使文章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有层次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，收到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跌宕起伏的艺术效果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。使描写的人物形象给人意外的惊喜和惊叹，起到出乎意外的效果，使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人物形象更加真实可感，鲜明突出。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529272" y="381000"/>
            <a:ext cx="1997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技法点拨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5605" y="4013865"/>
            <a:ext cx="3107266" cy="2330450"/>
          </a:xfrm>
          <a:prstGeom prst="roundRect">
            <a:avLst/>
          </a:prstGeom>
        </p:spPr>
      </p:pic>
    </p:spTree>
  </p:cSld>
  <p:clrMapOvr>
    <a:masterClrMapping/>
  </p:clrMapOvr>
  <p:transition spd="med">
    <p:dissolv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2404214" y="1039443"/>
            <a:ext cx="7835900" cy="685800"/>
          </a:xfrm>
        </p:spPr>
        <p:txBody>
          <a:bodyPr vert="horz" wrap="square" anchor="ctr"/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综合来看，作者是怎样刻画阿长？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1" name="Rectangle 3"/>
          <p:cNvSpPr>
            <a:spLocks noGrp="1"/>
          </p:cNvSpPr>
          <p:nvPr>
            <p:ph type="body" idx="4294967295"/>
          </p:nvPr>
        </p:nvSpPr>
        <p:spPr>
          <a:xfrm>
            <a:off x="3255097" y="2319337"/>
            <a:ext cx="5313363" cy="2219325"/>
          </a:xfrm>
        </p:spPr>
        <p:txBody>
          <a:bodyPr vert="horz" wrap="square" anchor="t"/>
          <a:lstStyle/>
          <a:p>
            <a:pPr algn="just">
              <a:lnSpc>
                <a:spcPct val="120000"/>
              </a:lnSpc>
              <a:buNone/>
            </a:pPr>
            <a:r>
              <a:rPr lang="zh-CN" altLang="en-US" sz="2800"/>
              <a:t>   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" action="ppaction://hlinkshowjump?jump=nextslide"/>
              </a:rPr>
              <a:t>详略得当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的选材特点       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2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欲扬先抑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的手法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人物描写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的多样性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3253" name="Text Box 6"/>
          <p:cNvSpPr txBox="1"/>
          <p:nvPr/>
        </p:nvSpPr>
        <p:spPr>
          <a:xfrm>
            <a:off x="2705100" y="4934002"/>
            <a:ext cx="6781800" cy="1210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写人记事的文章采用恰当的写法可以做到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生动传神、事半功倍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的效果。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uiExpand="1" build="p"/>
      <p:bldP spid="5325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83495" y="1963826"/>
            <a:ext cx="8776570" cy="3222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    这篇叙事散文通过回忆长妈妈的一些生活片段，真实地刻画了一个处于社会底层的普通劳动妇女的形象，她身上既有中华民族的传统美德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富有爱心、真诚、善良，也有落后的封建文化的残留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粗野、庸俗、愚昧。文章寄托了“我”对长妈妈深切的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感激和怀念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之情。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119829"/>
          <p:cNvSpPr/>
          <p:nvPr/>
        </p:nvSpPr>
        <p:spPr>
          <a:xfrm>
            <a:off x="376260" y="425033"/>
            <a:ext cx="24479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主题概括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49178" y="1790700"/>
            <a:ext cx="759439" cy="40767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阿长与</a:t>
            </a:r>
            <a:r>
              <a:rPr lang="en-US" altLang="zh-CN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山海经</a:t>
            </a:r>
            <a:r>
              <a:rPr lang="en-US" altLang="zh-CN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73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1289051" y="1943100"/>
            <a:ext cx="266700" cy="3323167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520" name="圆角矩形 2"/>
          <p:cNvSpPr/>
          <p:nvPr/>
        </p:nvSpPr>
        <p:spPr>
          <a:xfrm>
            <a:off x="630955" y="265325"/>
            <a:ext cx="2551430" cy="695008"/>
          </a:xfrm>
          <a:prstGeom prst="roundRect">
            <a:avLst>
              <a:gd name="adj" fmla="val 6394"/>
            </a:avLst>
          </a:prstGeom>
          <a:noFill/>
          <a:ln w="28575">
            <a:noFill/>
          </a:ln>
        </p:spPr>
        <p:txBody>
          <a:bodyPr lIns="121917" tIns="60958" rIns="121917" bIns="60958" anchor="ctr"/>
          <a:lstStyle/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回顾总结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02833" y="2821517"/>
            <a:ext cx="115146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略写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左大括号 31"/>
          <p:cNvSpPr/>
          <p:nvPr/>
        </p:nvSpPr>
        <p:spPr>
          <a:xfrm>
            <a:off x="2446867" y="2036233"/>
            <a:ext cx="285751" cy="2218267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732617" y="2036657"/>
            <a:ext cx="6220881" cy="233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无名无姓，切切察察→饶舌多事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日常粗俗，睡成“大”字→不拘小节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初一塞橘，规矩烦琐→关爱孩子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长毛故事，伟大神力→纯朴善良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右大括号 2"/>
          <p:cNvSpPr/>
          <p:nvPr/>
        </p:nvSpPr>
        <p:spPr>
          <a:xfrm>
            <a:off x="10477500" y="1960033"/>
            <a:ext cx="355600" cy="3323167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842116" y="2523065"/>
            <a:ext cx="1074718" cy="1922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感激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怀念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敬佩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63184" y="4782821"/>
            <a:ext cx="777663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详写→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为“我”买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山海经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》→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真诚热情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8915398" y="2036233"/>
            <a:ext cx="292100" cy="973667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右大括号 18"/>
          <p:cNvSpPr/>
          <p:nvPr/>
        </p:nvSpPr>
        <p:spPr>
          <a:xfrm>
            <a:off x="8909050" y="3429423"/>
            <a:ext cx="323851" cy="1875367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393766" y="2231283"/>
            <a:ext cx="115146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先抑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427142" y="3962717"/>
            <a:ext cx="115146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后扬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  <p:bldP spid="2" grpId="0"/>
      <p:bldP spid="32" grpId="0" bldLvl="0" animBg="1"/>
      <p:bldP spid="33" grpId="0"/>
      <p:bldP spid="3" grpId="0" bldLvl="0" animBg="1"/>
      <p:bldP spid="34" grpId="0"/>
      <p:bldP spid="15" grpId="0"/>
      <p:bldP spid="4" grpId="0" bldLvl="0" animBg="1"/>
      <p:bldP spid="19" grpId="0" bldLvl="0" animBg="1"/>
      <p:bldP spid="20" grpId="0"/>
      <p:bldP spid="2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矩形 119809"/>
          <p:cNvSpPr/>
          <p:nvPr/>
        </p:nvSpPr>
        <p:spPr>
          <a:xfrm>
            <a:off x="3200400" y="1752600"/>
            <a:ext cx="70866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endParaRPr lang="zh-CN" altLang="zh-CN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0908" name="矩形 119821"/>
          <p:cNvSpPr/>
          <p:nvPr/>
        </p:nvSpPr>
        <p:spPr>
          <a:xfrm>
            <a:off x="2711450" y="404813"/>
            <a:ext cx="2743200" cy="838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4000" b="1">
                <a:solidFill>
                  <a:schemeClr val="tx2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 </a:t>
            </a:r>
            <a:endParaRPr lang="en-US" altLang="zh-CN" sz="4000" b="1">
              <a:solidFill>
                <a:schemeClr val="tx2"/>
              </a:solidFill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119823" name="文本框 119822"/>
          <p:cNvSpPr txBox="1"/>
          <p:nvPr/>
        </p:nvSpPr>
        <p:spPr>
          <a:xfrm>
            <a:off x="1981200" y="1243330"/>
            <a:ext cx="920813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当“我”听阿长买了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山海经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后，是怎样的一种精神状态？请用原文回答并指出这句话所用的修辞方法。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9824" name="文本框 119823"/>
          <p:cNvSpPr txBox="1"/>
          <p:nvPr/>
        </p:nvSpPr>
        <p:spPr>
          <a:xfrm>
            <a:off x="1981200" y="3151823"/>
            <a:ext cx="8305800" cy="11245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“我”对阿长产生敬意的原因是什么？“我”对阿长的评价是什么？（用原文回答）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9826" name="文本框 119825"/>
          <p:cNvSpPr txBox="1"/>
          <p:nvPr/>
        </p:nvSpPr>
        <p:spPr>
          <a:xfrm>
            <a:off x="2168525" y="2367915"/>
            <a:ext cx="8305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我似乎遇到了一个霹雳，全体都震悚起来。比喻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9827" name="文本框 119826"/>
          <p:cNvSpPr txBox="1"/>
          <p:nvPr/>
        </p:nvSpPr>
        <p:spPr>
          <a:xfrm>
            <a:off x="1981200" y="4484170"/>
            <a:ext cx="8305800" cy="10577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别人不肯做，或不能做的事，她却能够做成功。她确有伟大的神力。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913" name="矩形 119829"/>
          <p:cNvSpPr/>
          <p:nvPr/>
        </p:nvSpPr>
        <p:spPr>
          <a:xfrm>
            <a:off x="438889" y="366712"/>
            <a:ext cx="24479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随堂练习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9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9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9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9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9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9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23" grpId="0"/>
      <p:bldP spid="119824" grpId="0"/>
      <p:bldP spid="119826" grpId="0"/>
      <p:bldP spid="11982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文本占位符 48130"/>
          <p:cNvSpPr>
            <a:spLocks noGrp="1"/>
          </p:cNvSpPr>
          <p:nvPr/>
        </p:nvSpPr>
        <p:spPr>
          <a:xfrm>
            <a:off x="1524000" y="1430246"/>
            <a:ext cx="9144000" cy="3784600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4000" b="1"/>
              <a:t>   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判断正误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（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朝花夕拾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是一本散文集，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从百草园到三味书屋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也出自这本集子。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（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）文中的“我”表示的是采用第一人称叙述，并非真的是指少年鲁迅。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88251" y="295321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√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88438" y="447618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x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65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8131">
                                            <p:txEl>
                                              <p:charRg st="65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134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8131">
                                            <p:txEl>
                                              <p:charRg st="134" end="1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文本占位符 49154"/>
          <p:cNvSpPr>
            <a:spLocks noGrp="1"/>
          </p:cNvSpPr>
          <p:nvPr/>
        </p:nvSpPr>
        <p:spPr>
          <a:xfrm>
            <a:off x="1419860" y="1007745"/>
            <a:ext cx="9144000" cy="423608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en-US" altLang="zh-CN" sz="2800" b="1"/>
              <a:t>    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）鲁迅，原名周树人，是我国伟大的文学家、思想家和革命家。著作有杂文、小说、散文、诗歌等，收在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鲁迅全集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里。   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）从题目〈阿长与山海经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可知，课文详写的是阿长买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山海经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送“我”这一件事，其余的都是略写。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zh-CN" altLang="en-US" sz="4000" b="1">
              <a:solidFill>
                <a:srgbClr val="FF0000"/>
              </a:solidFill>
            </a:endParaRPr>
          </a:p>
          <a:p>
            <a:endParaRPr lang="zh-CN" altLang="en-US" sz="2800"/>
          </a:p>
        </p:txBody>
      </p:sp>
      <p:sp>
        <p:nvSpPr>
          <p:cNvPr id="3" name="矩形 2"/>
          <p:cNvSpPr/>
          <p:nvPr/>
        </p:nvSpPr>
        <p:spPr>
          <a:xfrm>
            <a:off x="4948799" y="21640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√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43956" y="420061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x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71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9155">
                                            <p:txEl>
                                              <p:charRg st="71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150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9155">
                                            <p:txEl>
                                              <p:charRg st="150" end="1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文本框 67585"/>
          <p:cNvSpPr txBox="1"/>
          <p:nvPr/>
        </p:nvSpPr>
        <p:spPr>
          <a:xfrm>
            <a:off x="2734274" y="1420495"/>
            <a:ext cx="5029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寻找“阿长”：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7587" name="文本框 67586"/>
          <p:cNvSpPr txBox="1"/>
          <p:nvPr/>
        </p:nvSpPr>
        <p:spPr>
          <a:xfrm>
            <a:off x="4522434" y="2004060"/>
            <a:ext cx="4521357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回想身边的“阿长”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7588" name="文本框 67587"/>
          <p:cNvSpPr txBox="1"/>
          <p:nvPr/>
        </p:nvSpPr>
        <p:spPr>
          <a:xfrm>
            <a:off x="2258286" y="3323199"/>
            <a:ext cx="8305800" cy="132093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800">
                <a:solidFill>
                  <a:srgbClr val="FFCC66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你觉得阿长像身边的谁？是年迈不识字的老祖母，爱唠叨的母亲，还是爱管闲事的阿姨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7311" y="350063"/>
            <a:ext cx="2240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拓展延伸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20180" y="4644138"/>
            <a:ext cx="2863734" cy="1895792"/>
          </a:xfrm>
          <a:prstGeom prst="ellipse">
            <a:avLst/>
          </a:prstGeom>
        </p:spPr>
      </p:pic>
    </p:spTree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789643" y="1198937"/>
            <a:ext cx="8038927" cy="3959261"/>
            <a:chOff x="2689197" y="869719"/>
            <a:chExt cx="8038927" cy="3959261"/>
          </a:xfrm>
        </p:grpSpPr>
        <p:grpSp>
          <p:nvGrpSpPr>
            <p:cNvPr id="2" name="组合 1"/>
            <p:cNvGrpSpPr/>
            <p:nvPr/>
          </p:nvGrpSpPr>
          <p:grpSpPr>
            <a:xfrm>
              <a:off x="2689197" y="869719"/>
              <a:ext cx="8038927" cy="3959261"/>
              <a:chOff x="2857639" y="713309"/>
              <a:chExt cx="8038927" cy="3959261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2857639" y="713309"/>
                <a:ext cx="2736647" cy="31547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隶书" panose="02010509060101010101" pitchFamily="49" charset="-122"/>
                    <a:ea typeface="隶书" panose="02010509060101010101" pitchFamily="49" charset="-122"/>
                  </a:rPr>
                  <a:t>再</a:t>
                </a:r>
                <a:endParaRPr lang="zh-CN" altLang="en-US" sz="19900">
                  <a:solidFill>
                    <a:schemeClr val="tx1">
                      <a:lumMod val="75000"/>
                      <a:lumOff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7646958" y="902307"/>
                <a:ext cx="3249608" cy="37702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3900">
                    <a:latin typeface="隶书" panose="02010509060101010101" pitchFamily="49" charset="-122"/>
                    <a:ea typeface="隶书" panose="02010509060101010101" pitchFamily="49" charset="-122"/>
                  </a:rPr>
                  <a:t>！</a:t>
                </a:r>
                <a:endParaRPr lang="zh-CN" altLang="en-US" sz="2390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5271014" y="1517860"/>
                <a:ext cx="2736647" cy="31547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900">
                    <a:latin typeface="隶书" panose="02010509060101010101" pitchFamily="49" charset="-122"/>
                    <a:ea typeface="隶书" panose="02010509060101010101" pitchFamily="49" charset="-122"/>
                  </a:rPr>
                  <a:t>见</a:t>
                </a:r>
                <a:endParaRPr lang="zh-CN" altLang="en-US" sz="1990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637643" y="3399618"/>
              <a:ext cx="869476" cy="1287413"/>
              <a:chOff x="4160112" y="3027543"/>
              <a:chExt cx="1009395" cy="1494587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96492">
                <a:off x="4160112" y="3027543"/>
                <a:ext cx="1009395" cy="1494587"/>
              </a:xfrm>
              <a:prstGeom prst="rect">
                <a:avLst/>
              </a:prstGeom>
            </p:spPr>
          </p:pic>
          <p:sp>
            <p:nvSpPr>
              <p:cNvPr id="11" name="文本框 10"/>
              <p:cNvSpPr txBox="1"/>
              <p:nvPr/>
            </p:nvSpPr>
            <p:spPr>
              <a:xfrm>
                <a:off x="4439819" y="3271002"/>
                <a:ext cx="464497" cy="940902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1400">
                    <a:solidFill>
                      <a:schemeClr val="bg1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rPr>
                  <a:t>语文天地</a:t>
                </a:r>
                <a:endParaRPr lang="zh-CN" altLang="en-US" sz="140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</p:grpSp>
      <p:pic>
        <p:nvPicPr>
          <p:cNvPr id="15" name="图片 14" descr="图片包含 室内, 餐桌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325" y="2729285"/>
            <a:ext cx="2972675" cy="4128715"/>
          </a:xfrm>
          <a:prstGeom prst="rect">
            <a:avLst/>
          </a:prstGeom>
        </p:spPr>
      </p:pic>
      <p:pic>
        <p:nvPicPr>
          <p:cNvPr id="16" name="图片 15" descr="图片包含 植物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7" r="7983" b="1684"/>
          <a:stretch>
            <a:fillRect/>
          </a:stretch>
        </p:blipFill>
        <p:spPr>
          <a:xfrm>
            <a:off x="0" y="0"/>
            <a:ext cx="3158440" cy="2397874"/>
          </a:xfrm>
          <a:prstGeom prst="rect">
            <a:avLst/>
          </a:prstGeom>
        </p:spPr>
      </p:pic>
      <p:pic>
        <p:nvPicPr>
          <p:cNvPr id="1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477500" y="12319000"/>
            <a:ext cx="330200" cy="2413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5000">
        <p:checker/>
      </p:transition>
    </mc:Choice>
    <mc:Fallback>
      <p:transition spd="slow" advClick="0" advTm="5000">
        <p:checker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7169"/>
          <p:cNvSpPr txBox="1"/>
          <p:nvPr/>
        </p:nvSpPr>
        <p:spPr>
          <a:xfrm>
            <a:off x="1632872" y="1013051"/>
            <a:ext cx="9241790" cy="45091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“阿长”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（？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——1899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浙江绍兴人，她是鲁迅儿时的保姆。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山海经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，书名。题目为一并列词组，文章即</a:t>
            </a:r>
            <a:r>
              <a:rPr lang="zh-CN" altLang="en-US" sz="2800" b="1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通过写阿长和</a:t>
            </a:r>
            <a:r>
              <a:rPr lang="en-US" altLang="zh-CN" sz="2800" b="1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山海经</a:t>
            </a:r>
            <a:r>
              <a:rPr lang="en-US" altLang="zh-CN" sz="2800" b="1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的关系来体现阿长的性格特点。</a:t>
            </a:r>
            <a:endParaRPr lang="zh-CN" altLang="en-US" sz="2800" b="1">
              <a:solidFill>
                <a:srgbClr val="CC009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本文选自</a:t>
            </a:r>
            <a:r>
              <a:rPr lang="en-US" altLang="zh-CN" sz="2800" b="1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朝花夕拾</a:t>
            </a:r>
            <a:r>
              <a:rPr lang="en-US" altLang="zh-CN" sz="2800" b="1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朝花夕拾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，散文集，收录鲁迅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1926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年所作回忆性散文十篇。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6050" y="429486"/>
            <a:ext cx="17818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2F2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题   解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123905"/>
          <p:cNvSpPr>
            <a:spLocks noGrp="1"/>
          </p:cNvSpPr>
          <p:nvPr/>
        </p:nvSpPr>
        <p:spPr>
          <a:xfrm>
            <a:off x="4866362" y="1104393"/>
            <a:ext cx="2081826" cy="838200"/>
          </a:xfr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山海经</a:t>
            </a:r>
            <a:r>
              <a:rPr lang="en-US" altLang="zh-CN" sz="32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en-US" altLang="zh-CN" sz="3200" b="1">
              <a:solidFill>
                <a:srgbClr val="00206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8932" y="2032724"/>
            <a:ext cx="727762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山海经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是我国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第一部地理著作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，古代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第一部神话传说汇编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山海经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是中国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先秦古籍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，战国至西汉初年的作品。旧称大禹、伯益所作。主要记述古代地理、物产、神话、巫术、宗教，也包括古史、医药、民俗、民族等方面的内容，具有多方面的学术价值。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山海经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全书</a:t>
            </a:r>
            <a:r>
              <a:rPr lang="en-US" altLang="zh-CN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篇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，大致可分为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山经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海经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大荒经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三部分。其中保存了许多神话故事，如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精卫填海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夸父逐日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共工怒触不周山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女娲补天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后羿射日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大禹治水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黄帝擒蚩尤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等，反映了中华民族的英雄气概，因而早已成为全民族的精神财富。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6049" y="429486"/>
            <a:ext cx="2618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2F2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资料链接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14656" y="2367417"/>
            <a:ext cx="3619569" cy="301148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3" name="对象 124931"/>
          <p:cNvGraphicFramePr>
            <a:graphicFrameLocks noChangeAspect="1"/>
          </p:cNvGraphicFramePr>
          <p:nvPr/>
        </p:nvGraphicFramePr>
        <p:xfrm>
          <a:off x="1063286" y="2304920"/>
          <a:ext cx="1692275" cy="230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" r:id="rId1" imgW="2066925" imgH="3943350" progId="Paint.Picture">
                  <p:embed/>
                </p:oleObj>
              </mc:Choice>
              <mc:Fallback>
                <p:oleObj name="" r:id="rId1" imgW="2066925" imgH="3943350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63286" y="2304920"/>
                        <a:ext cx="1692275" cy="2305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对象 124932"/>
          <p:cNvGraphicFramePr>
            <a:graphicFrameLocks noChangeAspect="1"/>
          </p:cNvGraphicFramePr>
          <p:nvPr/>
        </p:nvGraphicFramePr>
        <p:xfrm>
          <a:off x="8211856" y="275952"/>
          <a:ext cx="2314597" cy="2207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" r:id="rId3" imgW="4867275" imgH="3524250" progId="Paint.Picture">
                  <p:embed/>
                </p:oleObj>
              </mc:Choice>
              <mc:Fallback>
                <p:oleObj name="" r:id="rId3" imgW="4867275" imgH="3524250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>
                        <a:lum bright="41998" contrast="52000"/>
                      </a:blip>
                      <a:srcRect b="6346"/>
                      <a:stretch>
                        <a:fillRect/>
                      </a:stretch>
                    </p:blipFill>
                    <p:spPr>
                      <a:xfrm>
                        <a:off x="8211856" y="275952"/>
                        <a:ext cx="2314597" cy="22079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5" name="图片 1249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7647" y="2578406"/>
            <a:ext cx="2421628" cy="2207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1249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3286" y="4786401"/>
            <a:ext cx="1543978" cy="197139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图片 1249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20928" y="4946214"/>
            <a:ext cx="2388347" cy="17473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49756" y="1038094"/>
            <a:ext cx="3557895" cy="47818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3286" y="275952"/>
            <a:ext cx="1386210" cy="19604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19408" y="1373678"/>
            <a:ext cx="9916438" cy="4515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本文选自</a:t>
            </a:r>
            <a:r>
              <a:rPr lang="en-US" altLang="zh-CN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朝花夕拾</a:t>
            </a:r>
            <a:r>
              <a:rPr lang="en-US" altLang="zh-CN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鲁迅全集</a:t>
            </a:r>
            <a:r>
              <a:rPr lang="en-US" altLang="zh-CN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第二卷，人民文学出版社</a:t>
            </a:r>
            <a:r>
              <a:rPr lang="en-US" altLang="zh-CN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2005</a:t>
            </a: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年版）。</a:t>
            </a:r>
            <a:r>
              <a:rPr lang="en-US" altLang="zh-CN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1926</a:t>
            </a: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en-US" altLang="zh-CN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北洋军阀政府枪杀进步学生</a:t>
            </a:r>
            <a:r>
              <a:rPr lang="en-US" altLang="zh-CN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鲁迅因支持进步学生而受反动政府通缉</a:t>
            </a:r>
            <a:r>
              <a:rPr lang="en-US" altLang="zh-CN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不得不到厦门大学任教。后又因受守旧势力的排挤</a:t>
            </a:r>
            <a:r>
              <a:rPr lang="en-US" altLang="zh-CN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作者不愿意面对现状</a:t>
            </a:r>
            <a:r>
              <a:rPr lang="en-US" altLang="zh-CN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只能借回忆少年生活写点儿文章聊以自慰</a:t>
            </a:r>
            <a:r>
              <a:rPr lang="en-US" altLang="zh-CN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于是写出了回忆散文集</a:t>
            </a:r>
            <a:r>
              <a:rPr lang="en-US" altLang="zh-CN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朝花夕拾</a:t>
            </a:r>
            <a:r>
              <a:rPr lang="en-US" altLang="zh-CN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》(</a:t>
            </a: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共十篇散文</a:t>
            </a:r>
            <a:r>
              <a:rPr lang="en-US" altLang="zh-CN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。本文是</a:t>
            </a:r>
            <a:r>
              <a:rPr lang="en-US" altLang="zh-CN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朝花夕拾</a:t>
            </a:r>
            <a:r>
              <a:rPr lang="en-US" altLang="zh-CN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的第二篇</a:t>
            </a:r>
            <a:r>
              <a:rPr lang="en-US" altLang="zh-CN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回忆了他童年时期与保姆阿长相处的一段生活。</a:t>
            </a:r>
            <a:endParaRPr lang="zh-CN" altLang="en-US" sz="28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6049" y="429486"/>
            <a:ext cx="2618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写作背景</a:t>
            </a:r>
            <a:endParaRPr lang="zh-CN" altLang="en-US" sz="4800" b="1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1417" y="1507067"/>
            <a:ext cx="10932584" cy="44062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骇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  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掳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）   孤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孀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  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）</a:t>
            </a:r>
            <a:endParaRPr kumimoji="0" lang="en-US" altLang="zh-CN" sz="373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惶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急（ 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）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诘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问（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疮疤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  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）</a:t>
            </a:r>
            <a:endParaRPr kumimoji="0" lang="en-US" altLang="zh-CN" sz="373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渴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慕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 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） 粗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拙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霹雳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  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</a:t>
            </a:r>
            <a:endParaRPr kumimoji="0" lang="en-US" altLang="zh-CN" sz="373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陆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玑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 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） 惧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惮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 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）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憎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恶（     ）</a:t>
            </a:r>
            <a:endParaRPr kumimoji="0" lang="en-US" altLang="zh-CN" sz="373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懿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 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）  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辟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头（ 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） 震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悚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 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）</a:t>
            </a:r>
            <a:endParaRPr kumimoji="0" lang="en-US" altLang="zh-CN" sz="373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964267" y="1621367"/>
            <a:ext cx="838691" cy="66710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hài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59917" y="1621367"/>
            <a:ext cx="588623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lǔ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04251" y="1589617"/>
            <a:ext cx="1766830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shuānɡ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31274" y="2464207"/>
            <a:ext cx="1560042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huánɡ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30333" y="2478617"/>
            <a:ext cx="689612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jié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33884" y="2463800"/>
            <a:ext cx="2456122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chuānɡ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735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bā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16717" y="3318933"/>
            <a:ext cx="888385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mù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16033" y="3331633"/>
            <a:ext cx="1250663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zhuō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07967" y="3316817"/>
            <a:ext cx="979755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pī lì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93433" y="4165600"/>
            <a:ext cx="434734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jī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47267" y="4191000"/>
            <a:ext cx="1002197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dàn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763000" y="4169833"/>
            <a:ext cx="1229824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zēnɡ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70100" y="5033433"/>
            <a:ext cx="553357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yì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97551" y="5022851"/>
            <a:ext cx="598241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pī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707967" y="5041900"/>
            <a:ext cx="1244251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sǒnɡ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5460" y="337185"/>
            <a:ext cx="24631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字词积累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FIRST_PUBLISH" val="1"/>
  <p:tag name="ISPRING_PRESENTATION_TITLE" val="PowerPoint 演示文稿"/>
</p:tagLst>
</file>

<file path=ppt/theme/theme1.xml><?xml version="1.0" encoding="utf-8"?>
<a:theme xmlns:a="http://schemas.openxmlformats.org/drawingml/2006/main" name="千图网海量PPT模板www.58pic.com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5920</Words>
  <Application>WPS 演示</Application>
  <PresentationFormat/>
  <Paragraphs>429</Paragraphs>
  <Slides>49</Slides>
  <Notes>3</Notes>
  <HiddenSlides>2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49</vt:i4>
      </vt:variant>
    </vt:vector>
  </HeadingPairs>
  <TitlesOfParts>
    <vt:vector size="65" baseType="lpstr">
      <vt:lpstr>Arial</vt:lpstr>
      <vt:lpstr>宋体</vt:lpstr>
      <vt:lpstr>Wingdings</vt:lpstr>
      <vt:lpstr>Times New Roman</vt:lpstr>
      <vt:lpstr>黑体</vt:lpstr>
      <vt:lpstr>隶书</vt:lpstr>
      <vt:lpstr>楷体</vt:lpstr>
      <vt:lpstr>仿宋</vt:lpstr>
      <vt:lpstr>等线</vt:lpstr>
      <vt:lpstr>微软雅黑</vt:lpstr>
      <vt:lpstr>Arial Unicode MS</vt:lpstr>
      <vt:lpstr>Tahoma</vt:lpstr>
      <vt:lpstr>Calibri</vt:lpstr>
      <vt:lpstr>千图网海量PPT模板www.58pic.com​​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综合来看，作者是怎样刻画阿长？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F*</cp:lastModifiedBy>
  <cp:revision>3</cp:revision>
  <cp:lastPrinted>2021-03-22T17:30:00Z</cp:lastPrinted>
  <dcterms:created xsi:type="dcterms:W3CDTF">2021-03-22T17:30:00Z</dcterms:created>
  <dcterms:modified xsi:type="dcterms:W3CDTF">2021-04-17T15:32:59Z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86CB908488444B6083BCB304E130B71D</vt:lpwstr>
  </property>
  <property fmtid="{D5CDD505-2E9C-101B-9397-08002B2CF9AE}" pid="7" name="KSOProductBuildVer">
    <vt:lpwstr>2052-11.1.0.10463</vt:lpwstr>
  </property>
</Properties>
</file>