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heme/themeOverride1.xml" ContentType="application/vnd.openxmlformats-officedocument.themeOverr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0"/>
  </p:notesMasterIdLst>
  <p:sldIdLst>
    <p:sldId id="531" r:id="rId2"/>
    <p:sldId id="549" r:id="rId3"/>
    <p:sldId id="550" r:id="rId4"/>
    <p:sldId id="540" r:id="rId5"/>
    <p:sldId id="3009" r:id="rId6"/>
    <p:sldId id="544" r:id="rId7"/>
    <p:sldId id="288" r:id="rId8"/>
    <p:sldId id="532" r:id="rId9"/>
    <p:sldId id="543" r:id="rId10"/>
    <p:sldId id="545" r:id="rId11"/>
    <p:sldId id="546" r:id="rId12"/>
    <p:sldId id="537" r:id="rId13"/>
    <p:sldId id="538" r:id="rId14"/>
    <p:sldId id="542" r:id="rId15"/>
    <p:sldId id="3010" r:id="rId16"/>
    <p:sldId id="3011" r:id="rId17"/>
    <p:sldId id="536" r:id="rId18"/>
    <p:sldId id="262" r:id="rId19"/>
    <p:sldId id="267" r:id="rId20"/>
    <p:sldId id="489" r:id="rId21"/>
    <p:sldId id="541" r:id="rId22"/>
    <p:sldId id="3012" r:id="rId23"/>
    <p:sldId id="3013" r:id="rId24"/>
    <p:sldId id="527" r:id="rId25"/>
    <p:sldId id="445" r:id="rId26"/>
    <p:sldId id="260" r:id="rId27"/>
    <p:sldId id="340" r:id="rId28"/>
    <p:sldId id="344" r:id="rId29"/>
    <p:sldId id="345" r:id="rId30"/>
    <p:sldId id="290" r:id="rId31"/>
    <p:sldId id="3017" r:id="rId32"/>
    <p:sldId id="515" r:id="rId33"/>
    <p:sldId id="3018" r:id="rId34"/>
    <p:sldId id="263" r:id="rId35"/>
    <p:sldId id="503" r:id="rId36"/>
    <p:sldId id="321" r:id="rId37"/>
    <p:sldId id="496" r:id="rId38"/>
    <p:sldId id="497" r:id="rId39"/>
    <p:sldId id="287" r:id="rId40"/>
    <p:sldId id="3020" r:id="rId41"/>
    <p:sldId id="3021" r:id="rId42"/>
    <p:sldId id="317" r:id="rId43"/>
    <p:sldId id="319" r:id="rId44"/>
    <p:sldId id="320" r:id="rId45"/>
    <p:sldId id="523" r:id="rId46"/>
    <p:sldId id="547" r:id="rId47"/>
    <p:sldId id="548" r:id="rId48"/>
    <p:sldId id="431" r:id="rId4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3460" autoAdjust="0"/>
  </p:normalViewPr>
  <p:slideViewPr>
    <p:cSldViewPr snapToGrid="0">
      <p:cViewPr varScale="1">
        <p:scale>
          <a:sx n="62" d="100"/>
          <a:sy n="62" d="100"/>
        </p:scale>
        <p:origin x="804" y="3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8CB42AB-808D-42A5-9CC5-E6F06AAE4059}" type="doc">
      <dgm:prSet loTypeId="urn:microsoft.com/office/officeart/2005/8/layout/cycle7" loCatId="cycle" qsTypeId="urn:microsoft.com/office/officeart/2005/8/quickstyle/simple1" qsCatId="simple" csTypeId="urn:microsoft.com/office/officeart/2005/8/colors/accent1_2" csCatId="accent1" phldr="1"/>
      <dgm:spPr/>
      <dgm:t>
        <a:bodyPr/>
        <a:lstStyle/>
        <a:p>
          <a:endParaRPr lang="zh-CN" altLang="en-US"/>
        </a:p>
      </dgm:t>
    </dgm:pt>
    <dgm:pt modelId="{9B10C4CE-639F-403C-AF07-085151220EE7}">
      <dgm:prSet phldrT="[文本]" custT="1"/>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zh-CN" altLang="en-US" sz="3200" b="1" dirty="0">
              <a:solidFill>
                <a:srgbClr val="FFFF00"/>
              </a:solidFill>
              <a:latin typeface="黑体" panose="02010609060101010101" pitchFamily="49" charset="-122"/>
              <a:ea typeface="黑体" panose="02010609060101010101" pitchFamily="49" charset="-122"/>
            </a:rPr>
            <a:t>语文素养</a:t>
          </a:r>
        </a:p>
      </dgm:t>
    </dgm:pt>
    <dgm:pt modelId="{DE4D8D2D-CB15-4BB5-8E8B-0275D0FC5735}" type="parTrans" cxnId="{B748CCEC-FD95-4E5F-9341-0B396E42A74B}">
      <dgm:prSet/>
      <dgm:spPr/>
      <dgm:t>
        <a:bodyPr/>
        <a:lstStyle/>
        <a:p>
          <a:endParaRPr lang="zh-CN" altLang="en-US"/>
        </a:p>
      </dgm:t>
    </dgm:pt>
    <dgm:pt modelId="{D44380B9-4FF5-48D3-94F4-BA9A0BCC2C51}" type="sibTrans" cxnId="{B748CCEC-FD95-4E5F-9341-0B396E42A74B}">
      <dgm:prSet/>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endParaRPr lang="zh-CN" altLang="en-US"/>
        </a:p>
      </dgm:t>
    </dgm:pt>
    <dgm:pt modelId="{9CA4507C-5165-4F10-9600-FE323D2E251E}">
      <dgm:prSet phldrT="[文本]"/>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zh-CN" altLang="en-US" b="1" dirty="0">
              <a:effectLst>
                <a:outerShdw blurRad="38100" dist="38100" dir="2700000" algn="tl">
                  <a:srgbClr val="000000">
                    <a:alpha val="43137"/>
                  </a:srgbClr>
                </a:outerShdw>
              </a:effectLst>
            </a:rPr>
            <a:t>深度学习</a:t>
          </a:r>
        </a:p>
      </dgm:t>
    </dgm:pt>
    <dgm:pt modelId="{37DD90BC-91CF-4210-AB2C-1DC029507750}" type="parTrans" cxnId="{141E17C0-6908-416A-A6B7-48AEAE7145E9}">
      <dgm:prSet/>
      <dgm:spPr/>
      <dgm:t>
        <a:bodyPr/>
        <a:lstStyle/>
        <a:p>
          <a:endParaRPr lang="zh-CN" altLang="en-US"/>
        </a:p>
      </dgm:t>
    </dgm:pt>
    <dgm:pt modelId="{B204D6B7-C588-4C64-A487-1C672A06876B}" type="sibTrans" cxnId="{141E17C0-6908-416A-A6B7-48AEAE7145E9}">
      <dgm:prSet/>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endParaRPr lang="zh-CN" altLang="en-US"/>
        </a:p>
      </dgm:t>
    </dgm:pt>
    <dgm:pt modelId="{9BB03A4A-922D-4C14-BC2C-66C70BEF899C}">
      <dgm:prSet phldrT="[文本]"/>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zh-CN" altLang="en-US" b="1" dirty="0">
              <a:effectLst>
                <a:outerShdw blurRad="38100" dist="38100" dir="2700000" algn="tl">
                  <a:srgbClr val="000000">
                    <a:alpha val="43137"/>
                  </a:srgbClr>
                </a:outerShdw>
              </a:effectLst>
            </a:rPr>
            <a:t>语文学习任务群</a:t>
          </a:r>
        </a:p>
      </dgm:t>
    </dgm:pt>
    <dgm:pt modelId="{044AA6B3-F5AD-4808-BBD7-EA419E846DAF}" type="parTrans" cxnId="{3345AB37-6804-4335-8A6A-93985BDAEF93}">
      <dgm:prSet/>
      <dgm:spPr/>
      <dgm:t>
        <a:bodyPr/>
        <a:lstStyle/>
        <a:p>
          <a:endParaRPr lang="zh-CN" altLang="en-US"/>
        </a:p>
      </dgm:t>
    </dgm:pt>
    <dgm:pt modelId="{F040DCE1-873B-4CB5-B1B7-4ED3A161BB77}" type="sibTrans" cxnId="{3345AB37-6804-4335-8A6A-93985BDAEF93}">
      <dgm:prSet/>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endParaRPr lang="zh-CN" altLang="en-US"/>
        </a:p>
      </dgm:t>
    </dgm:pt>
    <dgm:pt modelId="{09FBAEA4-1621-4117-902C-174970E6C161}" type="pres">
      <dgm:prSet presAssocID="{68CB42AB-808D-42A5-9CC5-E6F06AAE4059}" presName="Name0" presStyleCnt="0">
        <dgm:presLayoutVars>
          <dgm:dir/>
          <dgm:resizeHandles val="exact"/>
        </dgm:presLayoutVars>
      </dgm:prSet>
      <dgm:spPr/>
    </dgm:pt>
    <dgm:pt modelId="{7B88E54A-4E46-4F42-ACD1-17E1681050C1}" type="pres">
      <dgm:prSet presAssocID="{9B10C4CE-639F-403C-AF07-085151220EE7}" presName="node" presStyleLbl="node1" presStyleIdx="0" presStyleCnt="3" custRadScaleRad="84850" custRadScaleInc="517">
        <dgm:presLayoutVars>
          <dgm:bulletEnabled val="1"/>
        </dgm:presLayoutVars>
      </dgm:prSet>
      <dgm:spPr/>
    </dgm:pt>
    <dgm:pt modelId="{685CA619-EB40-4B77-8606-B61CA5242484}" type="pres">
      <dgm:prSet presAssocID="{D44380B9-4FF5-48D3-94F4-BA9A0BCC2C51}" presName="sibTrans" presStyleLbl="sibTrans2D1" presStyleIdx="0" presStyleCnt="3"/>
      <dgm:spPr/>
    </dgm:pt>
    <dgm:pt modelId="{F77FAF5E-9A9E-4515-B6CB-7F700F27E88F}" type="pres">
      <dgm:prSet presAssocID="{D44380B9-4FF5-48D3-94F4-BA9A0BCC2C51}" presName="connectorText" presStyleLbl="sibTrans2D1" presStyleIdx="0" presStyleCnt="3"/>
      <dgm:spPr/>
    </dgm:pt>
    <dgm:pt modelId="{FB2EDC85-2C85-46A4-92C4-9067A4D86FE7}" type="pres">
      <dgm:prSet presAssocID="{9CA4507C-5165-4F10-9600-FE323D2E251E}" presName="node" presStyleLbl="node1" presStyleIdx="1" presStyleCnt="3">
        <dgm:presLayoutVars>
          <dgm:bulletEnabled val="1"/>
        </dgm:presLayoutVars>
      </dgm:prSet>
      <dgm:spPr/>
    </dgm:pt>
    <dgm:pt modelId="{84B42407-CFEA-4F38-B26C-7A0859A1F64D}" type="pres">
      <dgm:prSet presAssocID="{B204D6B7-C588-4C64-A487-1C672A06876B}" presName="sibTrans" presStyleLbl="sibTrans2D1" presStyleIdx="1" presStyleCnt="3"/>
      <dgm:spPr/>
    </dgm:pt>
    <dgm:pt modelId="{787D219A-0216-4050-B153-D7AC6DB89529}" type="pres">
      <dgm:prSet presAssocID="{B204D6B7-C588-4C64-A487-1C672A06876B}" presName="connectorText" presStyleLbl="sibTrans2D1" presStyleIdx="1" presStyleCnt="3"/>
      <dgm:spPr/>
    </dgm:pt>
    <dgm:pt modelId="{A1B73D14-97BA-4EC0-89DA-482D11CC3095}" type="pres">
      <dgm:prSet presAssocID="{9BB03A4A-922D-4C14-BC2C-66C70BEF899C}" presName="node" presStyleLbl="node1" presStyleIdx="2" presStyleCnt="3">
        <dgm:presLayoutVars>
          <dgm:bulletEnabled val="1"/>
        </dgm:presLayoutVars>
      </dgm:prSet>
      <dgm:spPr/>
    </dgm:pt>
    <dgm:pt modelId="{F44C8FDC-DE8F-4D77-8EDF-0CED83C732E2}" type="pres">
      <dgm:prSet presAssocID="{F040DCE1-873B-4CB5-B1B7-4ED3A161BB77}" presName="sibTrans" presStyleLbl="sibTrans2D1" presStyleIdx="2" presStyleCnt="3"/>
      <dgm:spPr/>
    </dgm:pt>
    <dgm:pt modelId="{515EEBFE-45C7-4524-B452-A06560BBD958}" type="pres">
      <dgm:prSet presAssocID="{F040DCE1-873B-4CB5-B1B7-4ED3A161BB77}" presName="connectorText" presStyleLbl="sibTrans2D1" presStyleIdx="2" presStyleCnt="3"/>
      <dgm:spPr/>
    </dgm:pt>
  </dgm:ptLst>
  <dgm:cxnLst>
    <dgm:cxn modelId="{9069D819-CEE1-489A-B79A-1C5CC7D608DE}" type="presOf" srcId="{F040DCE1-873B-4CB5-B1B7-4ED3A161BB77}" destId="{515EEBFE-45C7-4524-B452-A06560BBD958}" srcOrd="1" destOrd="0" presId="urn:microsoft.com/office/officeart/2005/8/layout/cycle7"/>
    <dgm:cxn modelId="{9DAC9620-3EFD-4627-A634-01B6D4F05A68}" type="presOf" srcId="{D44380B9-4FF5-48D3-94F4-BA9A0BCC2C51}" destId="{685CA619-EB40-4B77-8606-B61CA5242484}" srcOrd="0" destOrd="0" presId="urn:microsoft.com/office/officeart/2005/8/layout/cycle7"/>
    <dgm:cxn modelId="{18CCAF2B-8A96-47D5-9C01-37EA49B281DF}" type="presOf" srcId="{B204D6B7-C588-4C64-A487-1C672A06876B}" destId="{84B42407-CFEA-4F38-B26C-7A0859A1F64D}" srcOrd="0" destOrd="0" presId="urn:microsoft.com/office/officeart/2005/8/layout/cycle7"/>
    <dgm:cxn modelId="{3345AB37-6804-4335-8A6A-93985BDAEF93}" srcId="{68CB42AB-808D-42A5-9CC5-E6F06AAE4059}" destId="{9BB03A4A-922D-4C14-BC2C-66C70BEF899C}" srcOrd="2" destOrd="0" parTransId="{044AA6B3-F5AD-4808-BBD7-EA419E846DAF}" sibTransId="{F040DCE1-873B-4CB5-B1B7-4ED3A161BB77}"/>
    <dgm:cxn modelId="{9F305743-45FA-4C5D-888C-1E5F30D8D8D3}" type="presOf" srcId="{9BB03A4A-922D-4C14-BC2C-66C70BEF899C}" destId="{A1B73D14-97BA-4EC0-89DA-482D11CC3095}" srcOrd="0" destOrd="0" presId="urn:microsoft.com/office/officeart/2005/8/layout/cycle7"/>
    <dgm:cxn modelId="{BECCEB4D-C2FC-4538-BBBA-C90A488894F1}" type="presOf" srcId="{9CA4507C-5165-4F10-9600-FE323D2E251E}" destId="{FB2EDC85-2C85-46A4-92C4-9067A4D86FE7}" srcOrd="0" destOrd="0" presId="urn:microsoft.com/office/officeart/2005/8/layout/cycle7"/>
    <dgm:cxn modelId="{72DE1C54-4FFB-41DB-937B-B7F8CFD78C72}" type="presOf" srcId="{F040DCE1-873B-4CB5-B1B7-4ED3A161BB77}" destId="{F44C8FDC-DE8F-4D77-8EDF-0CED83C732E2}" srcOrd="0" destOrd="0" presId="urn:microsoft.com/office/officeart/2005/8/layout/cycle7"/>
    <dgm:cxn modelId="{F3678159-47B9-43AF-A941-80D668F36525}" type="presOf" srcId="{68CB42AB-808D-42A5-9CC5-E6F06AAE4059}" destId="{09FBAEA4-1621-4117-902C-174970E6C161}" srcOrd="0" destOrd="0" presId="urn:microsoft.com/office/officeart/2005/8/layout/cycle7"/>
    <dgm:cxn modelId="{A98B8682-0EBB-48E7-A8FC-1637BCE26BB4}" type="presOf" srcId="{B204D6B7-C588-4C64-A487-1C672A06876B}" destId="{787D219A-0216-4050-B153-D7AC6DB89529}" srcOrd="1" destOrd="0" presId="urn:microsoft.com/office/officeart/2005/8/layout/cycle7"/>
    <dgm:cxn modelId="{141E17C0-6908-416A-A6B7-48AEAE7145E9}" srcId="{68CB42AB-808D-42A5-9CC5-E6F06AAE4059}" destId="{9CA4507C-5165-4F10-9600-FE323D2E251E}" srcOrd="1" destOrd="0" parTransId="{37DD90BC-91CF-4210-AB2C-1DC029507750}" sibTransId="{B204D6B7-C588-4C64-A487-1C672A06876B}"/>
    <dgm:cxn modelId="{1EEC1FC4-6B61-49A4-8EA8-9A14087D5B1C}" type="presOf" srcId="{9B10C4CE-639F-403C-AF07-085151220EE7}" destId="{7B88E54A-4E46-4F42-ACD1-17E1681050C1}" srcOrd="0" destOrd="0" presId="urn:microsoft.com/office/officeart/2005/8/layout/cycle7"/>
    <dgm:cxn modelId="{D0C0E8DD-1C77-4414-9D6E-9EEB2D0EF631}" type="presOf" srcId="{D44380B9-4FF5-48D3-94F4-BA9A0BCC2C51}" destId="{F77FAF5E-9A9E-4515-B6CB-7F700F27E88F}" srcOrd="1" destOrd="0" presId="urn:microsoft.com/office/officeart/2005/8/layout/cycle7"/>
    <dgm:cxn modelId="{B748CCEC-FD95-4E5F-9341-0B396E42A74B}" srcId="{68CB42AB-808D-42A5-9CC5-E6F06AAE4059}" destId="{9B10C4CE-639F-403C-AF07-085151220EE7}" srcOrd="0" destOrd="0" parTransId="{DE4D8D2D-CB15-4BB5-8E8B-0275D0FC5735}" sibTransId="{D44380B9-4FF5-48D3-94F4-BA9A0BCC2C51}"/>
    <dgm:cxn modelId="{1E41B812-A9EC-4746-879A-89A3B3DB0139}" type="presParOf" srcId="{09FBAEA4-1621-4117-902C-174970E6C161}" destId="{7B88E54A-4E46-4F42-ACD1-17E1681050C1}" srcOrd="0" destOrd="0" presId="urn:microsoft.com/office/officeart/2005/8/layout/cycle7"/>
    <dgm:cxn modelId="{3B427AEF-F8AA-4912-A4BE-50DDC3DC2550}" type="presParOf" srcId="{09FBAEA4-1621-4117-902C-174970E6C161}" destId="{685CA619-EB40-4B77-8606-B61CA5242484}" srcOrd="1" destOrd="0" presId="urn:microsoft.com/office/officeart/2005/8/layout/cycle7"/>
    <dgm:cxn modelId="{39309C4D-7DBE-495B-9872-4BB5832A83FB}" type="presParOf" srcId="{685CA619-EB40-4B77-8606-B61CA5242484}" destId="{F77FAF5E-9A9E-4515-B6CB-7F700F27E88F}" srcOrd="0" destOrd="0" presId="urn:microsoft.com/office/officeart/2005/8/layout/cycle7"/>
    <dgm:cxn modelId="{98EF1726-3EB3-4E79-8534-B7926036A9BC}" type="presParOf" srcId="{09FBAEA4-1621-4117-902C-174970E6C161}" destId="{FB2EDC85-2C85-46A4-92C4-9067A4D86FE7}" srcOrd="2" destOrd="0" presId="urn:microsoft.com/office/officeart/2005/8/layout/cycle7"/>
    <dgm:cxn modelId="{3040D158-3A6B-4B98-8181-24CD71E0C1A6}" type="presParOf" srcId="{09FBAEA4-1621-4117-902C-174970E6C161}" destId="{84B42407-CFEA-4F38-B26C-7A0859A1F64D}" srcOrd="3" destOrd="0" presId="urn:microsoft.com/office/officeart/2005/8/layout/cycle7"/>
    <dgm:cxn modelId="{F4E35513-BB50-4387-A497-3FE3BA8BB1CD}" type="presParOf" srcId="{84B42407-CFEA-4F38-B26C-7A0859A1F64D}" destId="{787D219A-0216-4050-B153-D7AC6DB89529}" srcOrd="0" destOrd="0" presId="urn:microsoft.com/office/officeart/2005/8/layout/cycle7"/>
    <dgm:cxn modelId="{817D83C7-73CD-4BA6-A667-839FCD0EBB6B}" type="presParOf" srcId="{09FBAEA4-1621-4117-902C-174970E6C161}" destId="{A1B73D14-97BA-4EC0-89DA-482D11CC3095}" srcOrd="4" destOrd="0" presId="urn:microsoft.com/office/officeart/2005/8/layout/cycle7"/>
    <dgm:cxn modelId="{D65E4E79-D921-4EDD-B25F-C33595CC9E63}" type="presParOf" srcId="{09FBAEA4-1621-4117-902C-174970E6C161}" destId="{F44C8FDC-DE8F-4D77-8EDF-0CED83C732E2}" srcOrd="5" destOrd="0" presId="urn:microsoft.com/office/officeart/2005/8/layout/cycle7"/>
    <dgm:cxn modelId="{DE515B7F-77DF-4C5D-81F8-FFDC51522750}" type="presParOf" srcId="{F44C8FDC-DE8F-4D77-8EDF-0CED83C732E2}" destId="{515EEBFE-45C7-4524-B452-A06560BBD958}" srcOrd="0" destOrd="0" presId="urn:microsoft.com/office/officeart/2005/8/layout/cycle7"/>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B88E54A-4E46-4F42-ACD1-17E1681050C1}">
      <dsp:nvSpPr>
        <dsp:cNvPr id="0" name=""/>
        <dsp:cNvSpPr/>
      </dsp:nvSpPr>
      <dsp:spPr>
        <a:xfrm>
          <a:off x="2242708" y="341670"/>
          <a:ext cx="2358994" cy="1179497"/>
        </a:xfrm>
        <a:prstGeom prst="roundRect">
          <a:avLst>
            <a:gd name="adj" fmla="val 10000"/>
          </a:avLst>
        </a:prstGeom>
        <a:solidFill>
          <a:schemeClr val="accent1">
            <a:hueOff val="0"/>
            <a:satOff val="0"/>
            <a:lumOff val="0"/>
            <a:alphaOff val="0"/>
          </a:schemeClr>
        </a:solidFill>
        <a:ln w="12700" cap="flat" cmpd="sng" algn="ctr">
          <a:noFill/>
          <a:prstDash val="solid"/>
          <a:miter lim="800000"/>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zh-CN" altLang="en-US" sz="3200" b="1" kern="1200" dirty="0">
              <a:solidFill>
                <a:srgbClr val="FFFF00"/>
              </a:solidFill>
              <a:latin typeface="黑体" panose="02010609060101010101" pitchFamily="49" charset="-122"/>
              <a:ea typeface="黑体" panose="02010609060101010101" pitchFamily="49" charset="-122"/>
            </a:rPr>
            <a:t>语文素养</a:t>
          </a:r>
        </a:p>
      </dsp:txBody>
      <dsp:txXfrm>
        <a:off x="2277254" y="376216"/>
        <a:ext cx="2289902" cy="1110405"/>
      </dsp:txXfrm>
    </dsp:sp>
    <dsp:sp modelId="{685CA619-EB40-4B77-8606-B61CA5242484}">
      <dsp:nvSpPr>
        <dsp:cNvPr id="0" name=""/>
        <dsp:cNvSpPr/>
      </dsp:nvSpPr>
      <dsp:spPr>
        <a:xfrm rot="3445741">
          <a:off x="3776590" y="2240711"/>
          <a:ext cx="1227734" cy="412824"/>
        </a:xfrm>
        <a:prstGeom prst="leftRightArrow">
          <a:avLst>
            <a:gd name="adj1" fmla="val 60000"/>
            <a:gd name="adj2" fmla="val 50000"/>
          </a:avLst>
        </a:prstGeom>
        <a:solidFill>
          <a:schemeClr val="accent1">
            <a:tint val="60000"/>
            <a:hueOff val="0"/>
            <a:satOff val="0"/>
            <a:lumOff val="0"/>
            <a:alphaOff val="0"/>
          </a:schemeClr>
        </a:solidFill>
        <a:ln>
          <a:noFill/>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66750">
            <a:lnSpc>
              <a:spcPct val="90000"/>
            </a:lnSpc>
            <a:spcBef>
              <a:spcPct val="0"/>
            </a:spcBef>
            <a:spcAft>
              <a:spcPct val="35000"/>
            </a:spcAft>
            <a:buNone/>
          </a:pPr>
          <a:endParaRPr lang="zh-CN" altLang="en-US" sz="1500" kern="1200"/>
        </a:p>
      </dsp:txBody>
      <dsp:txXfrm>
        <a:off x="3900437" y="2323276"/>
        <a:ext cx="980040" cy="247694"/>
      </dsp:txXfrm>
    </dsp:sp>
    <dsp:sp modelId="{FB2EDC85-2C85-46A4-92C4-9067A4D86FE7}">
      <dsp:nvSpPr>
        <dsp:cNvPr id="0" name=""/>
        <dsp:cNvSpPr/>
      </dsp:nvSpPr>
      <dsp:spPr>
        <a:xfrm>
          <a:off x="4179212" y="3373079"/>
          <a:ext cx="2358994" cy="1179497"/>
        </a:xfrm>
        <a:prstGeom prst="roundRect">
          <a:avLst>
            <a:gd name="adj" fmla="val 10000"/>
          </a:avLst>
        </a:prstGeom>
        <a:solidFill>
          <a:schemeClr val="accent1">
            <a:hueOff val="0"/>
            <a:satOff val="0"/>
            <a:lumOff val="0"/>
            <a:alphaOff val="0"/>
          </a:schemeClr>
        </a:solidFill>
        <a:ln w="12700" cap="flat" cmpd="sng" algn="ctr">
          <a:noFill/>
          <a:prstDash val="solid"/>
          <a:miter lim="800000"/>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zh-CN" altLang="en-US" sz="2800" b="1" kern="1200" dirty="0">
              <a:effectLst>
                <a:outerShdw blurRad="38100" dist="38100" dir="2700000" algn="tl">
                  <a:srgbClr val="000000">
                    <a:alpha val="43137"/>
                  </a:srgbClr>
                </a:outerShdw>
              </a:effectLst>
            </a:rPr>
            <a:t>深度学习</a:t>
          </a:r>
        </a:p>
      </dsp:txBody>
      <dsp:txXfrm>
        <a:off x="4213758" y="3407625"/>
        <a:ext cx="2289902" cy="1110405"/>
      </dsp:txXfrm>
    </dsp:sp>
    <dsp:sp modelId="{84B42407-CFEA-4F38-B26C-7A0859A1F64D}">
      <dsp:nvSpPr>
        <dsp:cNvPr id="0" name=""/>
        <dsp:cNvSpPr/>
      </dsp:nvSpPr>
      <dsp:spPr>
        <a:xfrm rot="10800000">
          <a:off x="2798011" y="3756416"/>
          <a:ext cx="1227734" cy="412824"/>
        </a:xfrm>
        <a:prstGeom prst="leftRightArrow">
          <a:avLst>
            <a:gd name="adj1" fmla="val 60000"/>
            <a:gd name="adj2" fmla="val 50000"/>
          </a:avLst>
        </a:prstGeom>
        <a:solidFill>
          <a:schemeClr val="accent1">
            <a:tint val="60000"/>
            <a:hueOff val="0"/>
            <a:satOff val="0"/>
            <a:lumOff val="0"/>
            <a:alphaOff val="0"/>
          </a:schemeClr>
        </a:solidFill>
        <a:ln>
          <a:noFill/>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66750">
            <a:lnSpc>
              <a:spcPct val="90000"/>
            </a:lnSpc>
            <a:spcBef>
              <a:spcPct val="0"/>
            </a:spcBef>
            <a:spcAft>
              <a:spcPct val="35000"/>
            </a:spcAft>
            <a:buNone/>
          </a:pPr>
          <a:endParaRPr lang="zh-CN" altLang="en-US" sz="1500" kern="1200"/>
        </a:p>
      </dsp:txBody>
      <dsp:txXfrm rot="10800000">
        <a:off x="2921858" y="3838981"/>
        <a:ext cx="980040" cy="247694"/>
      </dsp:txXfrm>
    </dsp:sp>
    <dsp:sp modelId="{A1B73D14-97BA-4EC0-89DA-482D11CC3095}">
      <dsp:nvSpPr>
        <dsp:cNvPr id="0" name=""/>
        <dsp:cNvSpPr/>
      </dsp:nvSpPr>
      <dsp:spPr>
        <a:xfrm>
          <a:off x="285550" y="3373079"/>
          <a:ext cx="2358994" cy="1179497"/>
        </a:xfrm>
        <a:prstGeom prst="roundRect">
          <a:avLst>
            <a:gd name="adj" fmla="val 10000"/>
          </a:avLst>
        </a:prstGeom>
        <a:solidFill>
          <a:schemeClr val="accent1">
            <a:hueOff val="0"/>
            <a:satOff val="0"/>
            <a:lumOff val="0"/>
            <a:alphaOff val="0"/>
          </a:schemeClr>
        </a:solidFill>
        <a:ln w="12700" cap="flat" cmpd="sng" algn="ctr">
          <a:noFill/>
          <a:prstDash val="solid"/>
          <a:miter lim="800000"/>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zh-CN" altLang="en-US" sz="2800" b="1" kern="1200" dirty="0">
              <a:effectLst>
                <a:outerShdw blurRad="38100" dist="38100" dir="2700000" algn="tl">
                  <a:srgbClr val="000000">
                    <a:alpha val="43137"/>
                  </a:srgbClr>
                </a:outerShdw>
              </a:effectLst>
            </a:rPr>
            <a:t>语文学习任务群</a:t>
          </a:r>
        </a:p>
      </dsp:txBody>
      <dsp:txXfrm>
        <a:off x="320096" y="3407625"/>
        <a:ext cx="2289902" cy="1110405"/>
      </dsp:txXfrm>
    </dsp:sp>
    <dsp:sp modelId="{F44C8FDC-DE8F-4D77-8EDF-0CED83C732E2}">
      <dsp:nvSpPr>
        <dsp:cNvPr id="0" name=""/>
        <dsp:cNvSpPr/>
      </dsp:nvSpPr>
      <dsp:spPr>
        <a:xfrm rot="18170841">
          <a:off x="1829759" y="2240711"/>
          <a:ext cx="1227734" cy="412824"/>
        </a:xfrm>
        <a:prstGeom prst="leftRightArrow">
          <a:avLst>
            <a:gd name="adj1" fmla="val 60000"/>
            <a:gd name="adj2" fmla="val 50000"/>
          </a:avLst>
        </a:prstGeom>
        <a:solidFill>
          <a:schemeClr val="accent1">
            <a:tint val="60000"/>
            <a:hueOff val="0"/>
            <a:satOff val="0"/>
            <a:lumOff val="0"/>
            <a:alphaOff val="0"/>
          </a:schemeClr>
        </a:solidFill>
        <a:ln>
          <a:noFill/>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66750">
            <a:lnSpc>
              <a:spcPct val="90000"/>
            </a:lnSpc>
            <a:spcBef>
              <a:spcPct val="0"/>
            </a:spcBef>
            <a:spcAft>
              <a:spcPct val="35000"/>
            </a:spcAft>
            <a:buNone/>
          </a:pPr>
          <a:endParaRPr lang="zh-CN" altLang="en-US" sz="1500" kern="1200"/>
        </a:p>
      </dsp:txBody>
      <dsp:txXfrm>
        <a:off x="1953606" y="2323276"/>
        <a:ext cx="980040" cy="247694"/>
      </dsp:txXfrm>
    </dsp:sp>
  </dsp:spTree>
</dsp:drawing>
</file>

<file path=ppt/diagrams/layout1.xml><?xml version="1.0" encoding="utf-8"?>
<dgm:layoutDef xmlns:dgm="http://schemas.openxmlformats.org/drawingml/2006/diagram" xmlns:a="http://schemas.openxmlformats.org/drawingml/2006/main" uniqueId="urn:microsoft.com/office/officeart/2005/8/layout/cycle7">
  <dgm:title val=""/>
  <dgm:desc val=""/>
  <dgm:catLst>
    <dgm:cat type="cycle" pri="6000"/>
  </dgm:catLst>
  <dgm:sampData>
    <dgm:dataModel>
      <dgm:ptLst>
        <dgm:pt modelId="0" type="doc"/>
        <dgm:pt modelId="1">
          <dgm:prSet phldr="1"/>
        </dgm:pt>
        <dgm:pt modelId="2">
          <dgm:prSet phldr="1"/>
        </dgm:pt>
        <dgm:pt modelId="3">
          <dgm:prSet phldr="1"/>
        </dgm:pt>
      </dgm:ptLst>
      <dgm:cxnLst>
        <dgm:cxn modelId="6" srcId="0" destId="1" srcOrd="0" destOrd="0"/>
        <dgm:cxn modelId="7" srcId="0" destId="2" srcOrd="1" destOrd="0"/>
        <dgm:cxn modelId="8" srcId="0" destId="3" srcOrd="2"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func="var" arg="dir" op="equ" val="norm">
        <dgm:alg type="cycle">
          <dgm:param type="stAng" val="0"/>
          <dgm:param type="spanAng" val="360"/>
        </dgm:alg>
      </dgm:if>
      <dgm:else name="Name3">
        <dgm:alg type="cycle">
          <dgm:param type="stAng" val="0"/>
          <dgm:param type="spanAng" val="-360"/>
        </dgm:alg>
      </dgm:else>
    </dgm:choose>
    <dgm:shape xmlns:r="http://schemas.openxmlformats.org/officeDocument/2006/relationships" r:blip="">
      <dgm:adjLst/>
    </dgm:shape>
    <dgm:presOf/>
    <dgm:constrLst>
      <dgm:constr type="diam" refType="w"/>
      <dgm:constr type="w" for="ch" ptType="node" refType="w"/>
      <dgm:constr type="primFontSz" for="ch" ptType="node" op="equ" val="65"/>
      <dgm:constr type="w" for="ch" forName="sibTrans" refType="w" refFor="ch" refPtType="node" op="equ" fact="0.35"/>
      <dgm:constr type="connDist" for="ch" forName="sibTrans" op="equ"/>
      <dgm:constr type="primFontSz" for="des" forName="connectorText" op="equ" val="55"/>
      <dgm:constr type="primFontSz" for="des" forName="connectorText" refType="primFontSz" refFor="ch" refPtType="node" op="lte" fact="0.8"/>
      <dgm:constr type="sibSp" refType="w" refFor="ch" refPtType="node" op="equ" fact="0.65"/>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4">
        <dgm:if name="Name5" axis="par ch" ptType="doc node" func="cnt" op="gt" val="1">
          <dgm:forEach name="sibTransForEach" axis="followSib" ptType="sibTrans" hideLastTrans="0" cnt="1">
            <dgm:layoutNode name="sibTrans">
              <dgm:choose name="Name6">
                <dgm:if name="Name7" axis="par ch" ptType="doc node" func="posEven" op="equ" val="1">
                  <dgm:alg type="conn">
                    <dgm:param type="begPts" val="radial"/>
                    <dgm:param type="endPts" val="radial"/>
                    <dgm:param type="begSty" val="arr"/>
                    <dgm:param type="endSty" val="arr"/>
                  </dgm:alg>
                </dgm:if>
                <dgm:else name="Name8">
                  <dgm:alg type="conn">
                    <dgm:param type="begPts" val="auto"/>
                    <dgm:param type="endPts" val="auto"/>
                    <dgm:param type="begSty" val="arr"/>
                    <dgm:param type="endSty" val="arr"/>
                  </dgm:alg>
                </dgm:else>
              </dgm:choose>
              <dgm:shape xmlns:r="http://schemas.openxmlformats.org/officeDocument/2006/relationships" type="conn" r:blip="">
                <dgm:adjLst/>
              </dgm:shape>
              <dgm:presOf axis="self"/>
              <dgm:constrLst>
                <dgm:constr type="h" refType="w" fact="0.5"/>
                <dgm:constr type="connDist"/>
                <dgm:constr type="begPad" refType="connDist" fact="0.1"/>
                <dgm:constr type="endPad" refType="connDist" fact="0.1"/>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9"/>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B5F0806-6C36-4372-ADF6-5A89EED5DBDF}" type="datetimeFigureOut">
              <a:rPr lang="zh-CN" altLang="en-US" smtClean="0"/>
              <a:t>2019/11/29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A063A4C-3FE9-4EA2-A064-FF22CA76009B}" type="slidenum">
              <a:rPr lang="zh-CN" altLang="en-US" smtClean="0"/>
              <a:t>‹#›</a:t>
            </a:fld>
            <a:endParaRPr lang="zh-CN" altLang="en-US"/>
          </a:p>
        </p:txBody>
      </p:sp>
    </p:spTree>
    <p:extLst>
      <p:ext uri="{BB962C8B-B14F-4D97-AF65-F5344CB8AC3E}">
        <p14:creationId xmlns:p14="http://schemas.microsoft.com/office/powerpoint/2010/main" val="28697572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C5FB1A44-FA4D-4AF0-98B0-DEAF5CE644EC}" type="slidenum">
              <a:rPr lang="zh-CN" altLang="en-US" smtClean="0"/>
              <a:t>1</a:t>
            </a:fld>
            <a:endParaRPr lang="zh-CN" altLang="en-US"/>
          </a:p>
        </p:txBody>
      </p:sp>
    </p:spTree>
    <p:extLst>
      <p:ext uri="{BB962C8B-B14F-4D97-AF65-F5344CB8AC3E}">
        <p14:creationId xmlns:p14="http://schemas.microsoft.com/office/powerpoint/2010/main" val="3173533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A063A4C-3FE9-4EA2-A064-FF22CA76009B}" type="slidenum">
              <a:rPr lang="zh-CN" altLang="en-US" smtClean="0"/>
              <a:t>17</a:t>
            </a:fld>
            <a:endParaRPr lang="zh-CN" altLang="en-US"/>
          </a:p>
        </p:txBody>
      </p:sp>
    </p:spTree>
    <p:extLst>
      <p:ext uri="{BB962C8B-B14F-4D97-AF65-F5344CB8AC3E}">
        <p14:creationId xmlns:p14="http://schemas.microsoft.com/office/powerpoint/2010/main" val="19722855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48</a:t>
            </a:fld>
            <a:endParaRPr lang="zh-CN" altLang="en-US" dirty="0">
              <a:solidFill>
                <a:prstClr val="black"/>
              </a:solidFill>
            </a:endParaRPr>
          </a:p>
        </p:txBody>
      </p:sp>
    </p:spTree>
    <p:extLst>
      <p:ext uri="{BB962C8B-B14F-4D97-AF65-F5344CB8AC3E}">
        <p14:creationId xmlns:p14="http://schemas.microsoft.com/office/powerpoint/2010/main" val="15095989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1B31867-924A-4565-A27E-787525B92BC1}"/>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6F40BCEB-3A7A-47DF-88A8-37F4BEEC509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20448ACA-BAE2-4328-90F2-D5A0181F29FA}"/>
              </a:ext>
            </a:extLst>
          </p:cNvPr>
          <p:cNvSpPr>
            <a:spLocks noGrp="1"/>
          </p:cNvSpPr>
          <p:nvPr>
            <p:ph type="dt" sz="half" idx="10"/>
          </p:nvPr>
        </p:nvSpPr>
        <p:spPr/>
        <p:txBody>
          <a:bodyPr/>
          <a:lstStyle/>
          <a:p>
            <a:fld id="{B3F8C347-4686-4E01-8AD9-9D1DE6E27BAC}" type="datetimeFigureOut">
              <a:rPr lang="zh-CN" altLang="en-US" smtClean="0"/>
              <a:t>2019/11/29</a:t>
            </a:fld>
            <a:endParaRPr lang="zh-CN" altLang="en-US"/>
          </a:p>
        </p:txBody>
      </p:sp>
      <p:sp>
        <p:nvSpPr>
          <p:cNvPr id="5" name="页脚占位符 4">
            <a:extLst>
              <a:ext uri="{FF2B5EF4-FFF2-40B4-BE49-F238E27FC236}">
                <a16:creationId xmlns:a16="http://schemas.microsoft.com/office/drawing/2014/main" id="{C4FCD811-61D0-4490-B2BB-86965020742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CC4BDDF9-9B54-45C7-9531-B7811BECFB01}"/>
              </a:ext>
            </a:extLst>
          </p:cNvPr>
          <p:cNvSpPr>
            <a:spLocks noGrp="1"/>
          </p:cNvSpPr>
          <p:nvPr>
            <p:ph type="sldNum" sz="quarter" idx="12"/>
          </p:nvPr>
        </p:nvSpPr>
        <p:spPr/>
        <p:txBody>
          <a:bodyPr/>
          <a:lstStyle/>
          <a:p>
            <a:fld id="{6805B637-CF1A-48FD-A865-6B4DA936271F}" type="slidenum">
              <a:rPr lang="zh-CN" altLang="en-US" smtClean="0"/>
              <a:t>‹#›</a:t>
            </a:fld>
            <a:endParaRPr lang="zh-CN" altLang="en-US"/>
          </a:p>
        </p:txBody>
      </p:sp>
    </p:spTree>
    <p:extLst>
      <p:ext uri="{BB962C8B-B14F-4D97-AF65-F5344CB8AC3E}">
        <p14:creationId xmlns:p14="http://schemas.microsoft.com/office/powerpoint/2010/main" val="12040152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6D055DA-68AC-43DF-823B-3BEE0FAAF846}"/>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B095CFB5-A87C-47B1-B7A3-65B2B8125435}"/>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76F17C4C-FB54-4108-A335-85E9536437C4}"/>
              </a:ext>
            </a:extLst>
          </p:cNvPr>
          <p:cNvSpPr>
            <a:spLocks noGrp="1"/>
          </p:cNvSpPr>
          <p:nvPr>
            <p:ph type="dt" sz="half" idx="10"/>
          </p:nvPr>
        </p:nvSpPr>
        <p:spPr/>
        <p:txBody>
          <a:bodyPr/>
          <a:lstStyle/>
          <a:p>
            <a:fld id="{B3F8C347-4686-4E01-8AD9-9D1DE6E27BAC}" type="datetimeFigureOut">
              <a:rPr lang="zh-CN" altLang="en-US" smtClean="0"/>
              <a:t>2019/11/29</a:t>
            </a:fld>
            <a:endParaRPr lang="zh-CN" altLang="en-US"/>
          </a:p>
        </p:txBody>
      </p:sp>
      <p:sp>
        <p:nvSpPr>
          <p:cNvPr id="5" name="页脚占位符 4">
            <a:extLst>
              <a:ext uri="{FF2B5EF4-FFF2-40B4-BE49-F238E27FC236}">
                <a16:creationId xmlns:a16="http://schemas.microsoft.com/office/drawing/2014/main" id="{4E6EED45-1707-45A6-BBCC-871734E49DE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5BC2F5E0-3F62-48B4-A4B8-B3AFBA0FBA8B}"/>
              </a:ext>
            </a:extLst>
          </p:cNvPr>
          <p:cNvSpPr>
            <a:spLocks noGrp="1"/>
          </p:cNvSpPr>
          <p:nvPr>
            <p:ph type="sldNum" sz="quarter" idx="12"/>
          </p:nvPr>
        </p:nvSpPr>
        <p:spPr/>
        <p:txBody>
          <a:bodyPr/>
          <a:lstStyle/>
          <a:p>
            <a:fld id="{6805B637-CF1A-48FD-A865-6B4DA936271F}" type="slidenum">
              <a:rPr lang="zh-CN" altLang="en-US" smtClean="0"/>
              <a:t>‹#›</a:t>
            </a:fld>
            <a:endParaRPr lang="zh-CN" altLang="en-US"/>
          </a:p>
        </p:txBody>
      </p:sp>
    </p:spTree>
    <p:extLst>
      <p:ext uri="{BB962C8B-B14F-4D97-AF65-F5344CB8AC3E}">
        <p14:creationId xmlns:p14="http://schemas.microsoft.com/office/powerpoint/2010/main" val="20671499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EF542FB1-6BD2-4CC3-AC7A-163E3A7CFD8B}"/>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007A1CE3-9992-48A9-AB00-54350E4AF431}"/>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EE72BD72-9940-4219-9A76-DEE5BF34DC56}"/>
              </a:ext>
            </a:extLst>
          </p:cNvPr>
          <p:cNvSpPr>
            <a:spLocks noGrp="1"/>
          </p:cNvSpPr>
          <p:nvPr>
            <p:ph type="dt" sz="half" idx="10"/>
          </p:nvPr>
        </p:nvSpPr>
        <p:spPr/>
        <p:txBody>
          <a:bodyPr/>
          <a:lstStyle/>
          <a:p>
            <a:fld id="{B3F8C347-4686-4E01-8AD9-9D1DE6E27BAC}" type="datetimeFigureOut">
              <a:rPr lang="zh-CN" altLang="en-US" smtClean="0"/>
              <a:t>2019/11/29</a:t>
            </a:fld>
            <a:endParaRPr lang="zh-CN" altLang="en-US"/>
          </a:p>
        </p:txBody>
      </p:sp>
      <p:sp>
        <p:nvSpPr>
          <p:cNvPr id="5" name="页脚占位符 4">
            <a:extLst>
              <a:ext uri="{FF2B5EF4-FFF2-40B4-BE49-F238E27FC236}">
                <a16:creationId xmlns:a16="http://schemas.microsoft.com/office/drawing/2014/main" id="{DA73F097-5C0F-4BDB-A9DB-DB4831881B3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5E4D841-59E9-4380-B889-B073A6AF1471}"/>
              </a:ext>
            </a:extLst>
          </p:cNvPr>
          <p:cNvSpPr>
            <a:spLocks noGrp="1"/>
          </p:cNvSpPr>
          <p:nvPr>
            <p:ph type="sldNum" sz="quarter" idx="12"/>
          </p:nvPr>
        </p:nvSpPr>
        <p:spPr/>
        <p:txBody>
          <a:bodyPr/>
          <a:lstStyle/>
          <a:p>
            <a:fld id="{6805B637-CF1A-48FD-A865-6B4DA936271F}" type="slidenum">
              <a:rPr lang="zh-CN" altLang="en-US" smtClean="0"/>
              <a:t>‹#›</a:t>
            </a:fld>
            <a:endParaRPr lang="zh-CN" altLang="en-US"/>
          </a:p>
        </p:txBody>
      </p:sp>
    </p:spTree>
    <p:extLst>
      <p:ext uri="{BB962C8B-B14F-4D97-AF65-F5344CB8AC3E}">
        <p14:creationId xmlns:p14="http://schemas.microsoft.com/office/powerpoint/2010/main" val="421615494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924494085"/>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D3D7D40-DA30-4B74-8FFF-74CD74EA5A05}"/>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97B3C8E9-3B89-4949-B79C-D68145FC2B4B}"/>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A74A25B-5388-4A3A-B0B0-293B0019A1E3}"/>
              </a:ext>
            </a:extLst>
          </p:cNvPr>
          <p:cNvSpPr>
            <a:spLocks noGrp="1"/>
          </p:cNvSpPr>
          <p:nvPr>
            <p:ph type="dt" sz="half" idx="10"/>
          </p:nvPr>
        </p:nvSpPr>
        <p:spPr/>
        <p:txBody>
          <a:bodyPr/>
          <a:lstStyle/>
          <a:p>
            <a:fld id="{B3F8C347-4686-4E01-8AD9-9D1DE6E27BAC}" type="datetimeFigureOut">
              <a:rPr lang="zh-CN" altLang="en-US" smtClean="0"/>
              <a:t>2019/11/29</a:t>
            </a:fld>
            <a:endParaRPr lang="zh-CN" altLang="en-US"/>
          </a:p>
        </p:txBody>
      </p:sp>
      <p:sp>
        <p:nvSpPr>
          <p:cNvPr id="5" name="页脚占位符 4">
            <a:extLst>
              <a:ext uri="{FF2B5EF4-FFF2-40B4-BE49-F238E27FC236}">
                <a16:creationId xmlns:a16="http://schemas.microsoft.com/office/drawing/2014/main" id="{17CE7F62-FFBC-4DA9-802D-96AB63A95D8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95736E75-12F2-4B2D-868B-13FCA733D2E0}"/>
              </a:ext>
            </a:extLst>
          </p:cNvPr>
          <p:cNvSpPr>
            <a:spLocks noGrp="1"/>
          </p:cNvSpPr>
          <p:nvPr>
            <p:ph type="sldNum" sz="quarter" idx="12"/>
          </p:nvPr>
        </p:nvSpPr>
        <p:spPr/>
        <p:txBody>
          <a:bodyPr/>
          <a:lstStyle/>
          <a:p>
            <a:fld id="{6805B637-CF1A-48FD-A865-6B4DA936271F}" type="slidenum">
              <a:rPr lang="zh-CN" altLang="en-US" smtClean="0"/>
              <a:t>‹#›</a:t>
            </a:fld>
            <a:endParaRPr lang="zh-CN" altLang="en-US"/>
          </a:p>
        </p:txBody>
      </p:sp>
    </p:spTree>
    <p:extLst>
      <p:ext uri="{BB962C8B-B14F-4D97-AF65-F5344CB8AC3E}">
        <p14:creationId xmlns:p14="http://schemas.microsoft.com/office/powerpoint/2010/main" val="27031608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9B9B0EF-23C5-45C6-BC2C-9A369047EE9E}"/>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30B1A2A6-0633-4EC0-A8D8-B9D7DAE0890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9176D68D-A316-46CB-8ECE-684E728A8A55}"/>
              </a:ext>
            </a:extLst>
          </p:cNvPr>
          <p:cNvSpPr>
            <a:spLocks noGrp="1"/>
          </p:cNvSpPr>
          <p:nvPr>
            <p:ph type="dt" sz="half" idx="10"/>
          </p:nvPr>
        </p:nvSpPr>
        <p:spPr/>
        <p:txBody>
          <a:bodyPr/>
          <a:lstStyle/>
          <a:p>
            <a:fld id="{B3F8C347-4686-4E01-8AD9-9D1DE6E27BAC}" type="datetimeFigureOut">
              <a:rPr lang="zh-CN" altLang="en-US" smtClean="0"/>
              <a:t>2019/11/29</a:t>
            </a:fld>
            <a:endParaRPr lang="zh-CN" altLang="en-US"/>
          </a:p>
        </p:txBody>
      </p:sp>
      <p:sp>
        <p:nvSpPr>
          <p:cNvPr id="5" name="页脚占位符 4">
            <a:extLst>
              <a:ext uri="{FF2B5EF4-FFF2-40B4-BE49-F238E27FC236}">
                <a16:creationId xmlns:a16="http://schemas.microsoft.com/office/drawing/2014/main" id="{F86B2BA2-74D6-42CC-9E82-FF5FDE5000F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80D65CAF-6B7C-43A2-BF3B-E9E9E15BB84A}"/>
              </a:ext>
            </a:extLst>
          </p:cNvPr>
          <p:cNvSpPr>
            <a:spLocks noGrp="1"/>
          </p:cNvSpPr>
          <p:nvPr>
            <p:ph type="sldNum" sz="quarter" idx="12"/>
          </p:nvPr>
        </p:nvSpPr>
        <p:spPr/>
        <p:txBody>
          <a:bodyPr/>
          <a:lstStyle/>
          <a:p>
            <a:fld id="{6805B637-CF1A-48FD-A865-6B4DA936271F}" type="slidenum">
              <a:rPr lang="zh-CN" altLang="en-US" smtClean="0"/>
              <a:t>‹#›</a:t>
            </a:fld>
            <a:endParaRPr lang="zh-CN" altLang="en-US"/>
          </a:p>
        </p:txBody>
      </p:sp>
    </p:spTree>
    <p:extLst>
      <p:ext uri="{BB962C8B-B14F-4D97-AF65-F5344CB8AC3E}">
        <p14:creationId xmlns:p14="http://schemas.microsoft.com/office/powerpoint/2010/main" val="13772798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34E7C6F-542E-45F6-A33D-11149A80375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3EF169EA-EC42-4797-8EA3-542034A21481}"/>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D97C01D0-94AE-4601-86E9-D3EBEB7EA36B}"/>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0F090D13-1B78-4460-95DC-530DEF2BC1FC}"/>
              </a:ext>
            </a:extLst>
          </p:cNvPr>
          <p:cNvSpPr>
            <a:spLocks noGrp="1"/>
          </p:cNvSpPr>
          <p:nvPr>
            <p:ph type="dt" sz="half" idx="10"/>
          </p:nvPr>
        </p:nvSpPr>
        <p:spPr/>
        <p:txBody>
          <a:bodyPr/>
          <a:lstStyle/>
          <a:p>
            <a:fld id="{B3F8C347-4686-4E01-8AD9-9D1DE6E27BAC}" type="datetimeFigureOut">
              <a:rPr lang="zh-CN" altLang="en-US" smtClean="0"/>
              <a:t>2019/11/29</a:t>
            </a:fld>
            <a:endParaRPr lang="zh-CN" altLang="en-US"/>
          </a:p>
        </p:txBody>
      </p:sp>
      <p:sp>
        <p:nvSpPr>
          <p:cNvPr id="6" name="页脚占位符 5">
            <a:extLst>
              <a:ext uri="{FF2B5EF4-FFF2-40B4-BE49-F238E27FC236}">
                <a16:creationId xmlns:a16="http://schemas.microsoft.com/office/drawing/2014/main" id="{229747C4-70F5-4CB2-9CDF-2EC0628571D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F9488EFC-3270-4440-902F-F913F859C432}"/>
              </a:ext>
            </a:extLst>
          </p:cNvPr>
          <p:cNvSpPr>
            <a:spLocks noGrp="1"/>
          </p:cNvSpPr>
          <p:nvPr>
            <p:ph type="sldNum" sz="quarter" idx="12"/>
          </p:nvPr>
        </p:nvSpPr>
        <p:spPr/>
        <p:txBody>
          <a:bodyPr/>
          <a:lstStyle/>
          <a:p>
            <a:fld id="{6805B637-CF1A-48FD-A865-6B4DA936271F}" type="slidenum">
              <a:rPr lang="zh-CN" altLang="en-US" smtClean="0"/>
              <a:t>‹#›</a:t>
            </a:fld>
            <a:endParaRPr lang="zh-CN" altLang="en-US"/>
          </a:p>
        </p:txBody>
      </p:sp>
    </p:spTree>
    <p:extLst>
      <p:ext uri="{BB962C8B-B14F-4D97-AF65-F5344CB8AC3E}">
        <p14:creationId xmlns:p14="http://schemas.microsoft.com/office/powerpoint/2010/main" val="3830590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C0DC8F5-5136-4E9D-A01A-E8AE02782D75}"/>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52D61F62-ACF6-4D1C-8BC9-741E2190286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34604B5D-670A-4C3C-8FD0-DF00FFA86717}"/>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4A5F3DAF-0747-4985-BD3B-E1D92D8C2E4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6E4449C5-2EB9-4D33-82F0-23D747717938}"/>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835CC991-2BDC-4D27-9562-BED847B0AC40}"/>
              </a:ext>
            </a:extLst>
          </p:cNvPr>
          <p:cNvSpPr>
            <a:spLocks noGrp="1"/>
          </p:cNvSpPr>
          <p:nvPr>
            <p:ph type="dt" sz="half" idx="10"/>
          </p:nvPr>
        </p:nvSpPr>
        <p:spPr/>
        <p:txBody>
          <a:bodyPr/>
          <a:lstStyle/>
          <a:p>
            <a:fld id="{B3F8C347-4686-4E01-8AD9-9D1DE6E27BAC}" type="datetimeFigureOut">
              <a:rPr lang="zh-CN" altLang="en-US" smtClean="0"/>
              <a:t>2019/11/29</a:t>
            </a:fld>
            <a:endParaRPr lang="zh-CN" altLang="en-US"/>
          </a:p>
        </p:txBody>
      </p:sp>
      <p:sp>
        <p:nvSpPr>
          <p:cNvPr id="8" name="页脚占位符 7">
            <a:extLst>
              <a:ext uri="{FF2B5EF4-FFF2-40B4-BE49-F238E27FC236}">
                <a16:creationId xmlns:a16="http://schemas.microsoft.com/office/drawing/2014/main" id="{FFFF7DCD-2B3F-494C-8D5A-EF72BF0EC68A}"/>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527F83DF-75CD-4DA9-8B8D-6E9B2A4258D8}"/>
              </a:ext>
            </a:extLst>
          </p:cNvPr>
          <p:cNvSpPr>
            <a:spLocks noGrp="1"/>
          </p:cNvSpPr>
          <p:nvPr>
            <p:ph type="sldNum" sz="quarter" idx="12"/>
          </p:nvPr>
        </p:nvSpPr>
        <p:spPr/>
        <p:txBody>
          <a:bodyPr/>
          <a:lstStyle/>
          <a:p>
            <a:fld id="{6805B637-CF1A-48FD-A865-6B4DA936271F}" type="slidenum">
              <a:rPr lang="zh-CN" altLang="en-US" smtClean="0"/>
              <a:t>‹#›</a:t>
            </a:fld>
            <a:endParaRPr lang="zh-CN" altLang="en-US"/>
          </a:p>
        </p:txBody>
      </p:sp>
    </p:spTree>
    <p:extLst>
      <p:ext uri="{BB962C8B-B14F-4D97-AF65-F5344CB8AC3E}">
        <p14:creationId xmlns:p14="http://schemas.microsoft.com/office/powerpoint/2010/main" val="6844759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D847CA2-8C10-4FFB-996E-24A3E26DF099}"/>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C08924F0-FFDF-472F-8EDC-17D84B332D0C}"/>
              </a:ext>
            </a:extLst>
          </p:cNvPr>
          <p:cNvSpPr>
            <a:spLocks noGrp="1"/>
          </p:cNvSpPr>
          <p:nvPr>
            <p:ph type="dt" sz="half" idx="10"/>
          </p:nvPr>
        </p:nvSpPr>
        <p:spPr/>
        <p:txBody>
          <a:bodyPr/>
          <a:lstStyle/>
          <a:p>
            <a:fld id="{B3F8C347-4686-4E01-8AD9-9D1DE6E27BAC}" type="datetimeFigureOut">
              <a:rPr lang="zh-CN" altLang="en-US" smtClean="0"/>
              <a:t>2019/11/29</a:t>
            </a:fld>
            <a:endParaRPr lang="zh-CN" altLang="en-US"/>
          </a:p>
        </p:txBody>
      </p:sp>
      <p:sp>
        <p:nvSpPr>
          <p:cNvPr id="4" name="页脚占位符 3">
            <a:extLst>
              <a:ext uri="{FF2B5EF4-FFF2-40B4-BE49-F238E27FC236}">
                <a16:creationId xmlns:a16="http://schemas.microsoft.com/office/drawing/2014/main" id="{50D3F377-8BD6-40D5-843E-7E5B5C924F1A}"/>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F8799A90-A1E3-49DD-B4E7-6072AF56130B}"/>
              </a:ext>
            </a:extLst>
          </p:cNvPr>
          <p:cNvSpPr>
            <a:spLocks noGrp="1"/>
          </p:cNvSpPr>
          <p:nvPr>
            <p:ph type="sldNum" sz="quarter" idx="12"/>
          </p:nvPr>
        </p:nvSpPr>
        <p:spPr/>
        <p:txBody>
          <a:bodyPr/>
          <a:lstStyle/>
          <a:p>
            <a:fld id="{6805B637-CF1A-48FD-A865-6B4DA936271F}" type="slidenum">
              <a:rPr lang="zh-CN" altLang="en-US" smtClean="0"/>
              <a:t>‹#›</a:t>
            </a:fld>
            <a:endParaRPr lang="zh-CN" altLang="en-US"/>
          </a:p>
        </p:txBody>
      </p:sp>
    </p:spTree>
    <p:extLst>
      <p:ext uri="{BB962C8B-B14F-4D97-AF65-F5344CB8AC3E}">
        <p14:creationId xmlns:p14="http://schemas.microsoft.com/office/powerpoint/2010/main" val="23125515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7056B60-C34B-437B-AF80-3FFD6C3759F7}"/>
              </a:ext>
            </a:extLst>
          </p:cNvPr>
          <p:cNvSpPr>
            <a:spLocks noGrp="1"/>
          </p:cNvSpPr>
          <p:nvPr>
            <p:ph type="dt" sz="half" idx="10"/>
          </p:nvPr>
        </p:nvSpPr>
        <p:spPr/>
        <p:txBody>
          <a:bodyPr/>
          <a:lstStyle/>
          <a:p>
            <a:fld id="{B3F8C347-4686-4E01-8AD9-9D1DE6E27BAC}" type="datetimeFigureOut">
              <a:rPr lang="zh-CN" altLang="en-US" smtClean="0"/>
              <a:t>2019/11/29</a:t>
            </a:fld>
            <a:endParaRPr lang="zh-CN" altLang="en-US"/>
          </a:p>
        </p:txBody>
      </p:sp>
      <p:sp>
        <p:nvSpPr>
          <p:cNvPr id="3" name="页脚占位符 2">
            <a:extLst>
              <a:ext uri="{FF2B5EF4-FFF2-40B4-BE49-F238E27FC236}">
                <a16:creationId xmlns:a16="http://schemas.microsoft.com/office/drawing/2014/main" id="{20EFF58B-AAE6-48F2-A88A-54FD101C88C1}"/>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F1ABF8CB-FFE2-4485-AC31-6516B4D99454}"/>
              </a:ext>
            </a:extLst>
          </p:cNvPr>
          <p:cNvSpPr>
            <a:spLocks noGrp="1"/>
          </p:cNvSpPr>
          <p:nvPr>
            <p:ph type="sldNum" sz="quarter" idx="12"/>
          </p:nvPr>
        </p:nvSpPr>
        <p:spPr/>
        <p:txBody>
          <a:bodyPr/>
          <a:lstStyle/>
          <a:p>
            <a:fld id="{6805B637-CF1A-48FD-A865-6B4DA936271F}" type="slidenum">
              <a:rPr lang="zh-CN" altLang="en-US" smtClean="0"/>
              <a:t>‹#›</a:t>
            </a:fld>
            <a:endParaRPr lang="zh-CN" altLang="en-US"/>
          </a:p>
        </p:txBody>
      </p:sp>
    </p:spTree>
    <p:extLst>
      <p:ext uri="{BB962C8B-B14F-4D97-AF65-F5344CB8AC3E}">
        <p14:creationId xmlns:p14="http://schemas.microsoft.com/office/powerpoint/2010/main" val="22647479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C70051A-F9DC-49BE-A7C2-DB264A5405B4}"/>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B98D74FD-CF54-484D-8CC7-CB0F8AF5832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BD2E6ABA-CA2B-4711-BE5D-A7AA6128DF3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19EECAFD-A027-4343-A7DF-5E4CD77D732A}"/>
              </a:ext>
            </a:extLst>
          </p:cNvPr>
          <p:cNvSpPr>
            <a:spLocks noGrp="1"/>
          </p:cNvSpPr>
          <p:nvPr>
            <p:ph type="dt" sz="half" idx="10"/>
          </p:nvPr>
        </p:nvSpPr>
        <p:spPr/>
        <p:txBody>
          <a:bodyPr/>
          <a:lstStyle/>
          <a:p>
            <a:fld id="{B3F8C347-4686-4E01-8AD9-9D1DE6E27BAC}" type="datetimeFigureOut">
              <a:rPr lang="zh-CN" altLang="en-US" smtClean="0"/>
              <a:t>2019/11/29</a:t>
            </a:fld>
            <a:endParaRPr lang="zh-CN" altLang="en-US"/>
          </a:p>
        </p:txBody>
      </p:sp>
      <p:sp>
        <p:nvSpPr>
          <p:cNvPr id="6" name="页脚占位符 5">
            <a:extLst>
              <a:ext uri="{FF2B5EF4-FFF2-40B4-BE49-F238E27FC236}">
                <a16:creationId xmlns:a16="http://schemas.microsoft.com/office/drawing/2014/main" id="{8B630122-E674-4AD0-9FD1-9E6A38F4DE47}"/>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59FBF094-3306-4E68-9774-C9DDE05C163F}"/>
              </a:ext>
            </a:extLst>
          </p:cNvPr>
          <p:cNvSpPr>
            <a:spLocks noGrp="1"/>
          </p:cNvSpPr>
          <p:nvPr>
            <p:ph type="sldNum" sz="quarter" idx="12"/>
          </p:nvPr>
        </p:nvSpPr>
        <p:spPr/>
        <p:txBody>
          <a:bodyPr/>
          <a:lstStyle/>
          <a:p>
            <a:fld id="{6805B637-CF1A-48FD-A865-6B4DA936271F}" type="slidenum">
              <a:rPr lang="zh-CN" altLang="en-US" smtClean="0"/>
              <a:t>‹#›</a:t>
            </a:fld>
            <a:endParaRPr lang="zh-CN" altLang="en-US"/>
          </a:p>
        </p:txBody>
      </p:sp>
    </p:spTree>
    <p:extLst>
      <p:ext uri="{BB962C8B-B14F-4D97-AF65-F5344CB8AC3E}">
        <p14:creationId xmlns:p14="http://schemas.microsoft.com/office/powerpoint/2010/main" val="16268003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6399D82-5401-48BC-BA3A-B8DE2C4E7AA4}"/>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F3FA82FE-1E7B-4D4C-AED3-C3E8DFDD352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95904102-3C70-477D-B949-F398F3A93E5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748140EE-F3F1-4013-BACA-4B9E853AB329}"/>
              </a:ext>
            </a:extLst>
          </p:cNvPr>
          <p:cNvSpPr>
            <a:spLocks noGrp="1"/>
          </p:cNvSpPr>
          <p:nvPr>
            <p:ph type="dt" sz="half" idx="10"/>
          </p:nvPr>
        </p:nvSpPr>
        <p:spPr/>
        <p:txBody>
          <a:bodyPr/>
          <a:lstStyle/>
          <a:p>
            <a:fld id="{B3F8C347-4686-4E01-8AD9-9D1DE6E27BAC}" type="datetimeFigureOut">
              <a:rPr lang="zh-CN" altLang="en-US" smtClean="0"/>
              <a:t>2019/11/29</a:t>
            </a:fld>
            <a:endParaRPr lang="zh-CN" altLang="en-US"/>
          </a:p>
        </p:txBody>
      </p:sp>
      <p:sp>
        <p:nvSpPr>
          <p:cNvPr id="6" name="页脚占位符 5">
            <a:extLst>
              <a:ext uri="{FF2B5EF4-FFF2-40B4-BE49-F238E27FC236}">
                <a16:creationId xmlns:a16="http://schemas.microsoft.com/office/drawing/2014/main" id="{740A58A7-6B9B-44C3-9660-7CBFC8EC793B}"/>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F345445D-C21B-435E-996C-701D99AFE315}"/>
              </a:ext>
            </a:extLst>
          </p:cNvPr>
          <p:cNvSpPr>
            <a:spLocks noGrp="1"/>
          </p:cNvSpPr>
          <p:nvPr>
            <p:ph type="sldNum" sz="quarter" idx="12"/>
          </p:nvPr>
        </p:nvSpPr>
        <p:spPr/>
        <p:txBody>
          <a:bodyPr/>
          <a:lstStyle/>
          <a:p>
            <a:fld id="{6805B637-CF1A-48FD-A865-6B4DA936271F}" type="slidenum">
              <a:rPr lang="zh-CN" altLang="en-US" smtClean="0"/>
              <a:t>‹#›</a:t>
            </a:fld>
            <a:endParaRPr lang="zh-CN" altLang="en-US"/>
          </a:p>
        </p:txBody>
      </p:sp>
    </p:spTree>
    <p:extLst>
      <p:ext uri="{BB962C8B-B14F-4D97-AF65-F5344CB8AC3E}">
        <p14:creationId xmlns:p14="http://schemas.microsoft.com/office/powerpoint/2010/main" val="33824053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8AD1FCF9-6C04-4FB6-B413-BAA4D0E8137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BB7E9372-9042-4048-BE10-FDD12686B76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F7A8715F-8163-4380-89DB-E6873CD4059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3F8C347-4686-4E01-8AD9-9D1DE6E27BAC}" type="datetimeFigureOut">
              <a:rPr lang="zh-CN" altLang="en-US" smtClean="0"/>
              <a:t>2019/11/29</a:t>
            </a:fld>
            <a:endParaRPr lang="zh-CN" altLang="en-US"/>
          </a:p>
        </p:txBody>
      </p:sp>
      <p:sp>
        <p:nvSpPr>
          <p:cNvPr id="5" name="页脚占位符 4">
            <a:extLst>
              <a:ext uri="{FF2B5EF4-FFF2-40B4-BE49-F238E27FC236}">
                <a16:creationId xmlns:a16="http://schemas.microsoft.com/office/drawing/2014/main" id="{8AFE7506-EA46-4E93-B05B-0C01EF3F3A9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D0EA3408-3019-4ACB-8735-6041438CA84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805B637-CF1A-48FD-A865-6B4DA936271F}" type="slidenum">
              <a:rPr lang="zh-CN" altLang="en-US" smtClean="0"/>
              <a:t>‹#›</a:t>
            </a:fld>
            <a:endParaRPr lang="zh-CN" altLang="en-US"/>
          </a:p>
        </p:txBody>
      </p:sp>
    </p:spTree>
    <p:extLst>
      <p:ext uri="{BB962C8B-B14F-4D97-AF65-F5344CB8AC3E}">
        <p14:creationId xmlns:p14="http://schemas.microsoft.com/office/powerpoint/2010/main" val="20420088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8" Type="http://schemas.openxmlformats.org/officeDocument/2006/relationships/image" Target="../media/image11.png"/><Relationship Id="rId13" Type="http://schemas.microsoft.com/office/2007/relationships/hdphoto" Target="../media/hdphoto3.wdp"/><Relationship Id="rId3" Type="http://schemas.openxmlformats.org/officeDocument/2006/relationships/diagramData" Target="../diagrams/data1.xml"/><Relationship Id="rId7" Type="http://schemas.microsoft.com/office/2007/relationships/diagramDrawing" Target="../diagrams/drawing1.xml"/><Relationship Id="rId12"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1.xml"/><Relationship Id="rId11" Type="http://schemas.microsoft.com/office/2007/relationships/hdphoto" Target="../media/hdphoto2.wdp"/><Relationship Id="rId5" Type="http://schemas.openxmlformats.org/officeDocument/2006/relationships/diagramQuickStyle" Target="../diagrams/quickStyle1.xml"/><Relationship Id="rId15" Type="http://schemas.microsoft.com/office/2007/relationships/hdphoto" Target="../media/hdphoto4.wdp"/><Relationship Id="rId10" Type="http://schemas.openxmlformats.org/officeDocument/2006/relationships/image" Target="../media/image12.png"/><Relationship Id="rId4" Type="http://schemas.openxmlformats.org/officeDocument/2006/relationships/diagramLayout" Target="../diagrams/layout1.xml"/><Relationship Id="rId9" Type="http://schemas.microsoft.com/office/2007/relationships/hdphoto" Target="../media/hdphoto1.wdp"/><Relationship Id="rId14" Type="http://schemas.openxmlformats.org/officeDocument/2006/relationships/image" Target="../media/image14.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image" Target="../media/image15.png"/><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 Id="rId9" Type="http://schemas.openxmlformats.org/officeDocument/2006/relationships/image" Target="../media/image22.png"/></Relationships>
</file>

<file path=ppt/slides/_rels/slide2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FA9430DC-7243-4B31-A2AD-B7F4975074B7}"/>
              </a:ext>
            </a:extLst>
          </p:cNvPr>
          <p:cNvPicPr>
            <a:picLocks noChangeAspect="1"/>
          </p:cNvPicPr>
          <p:nvPr/>
        </p:nvPicPr>
        <p:blipFill rotWithShape="1">
          <a:blip r:embed="rId3"/>
          <a:srcRect l="3228" r="10886" b="1795"/>
          <a:stretch/>
        </p:blipFill>
        <p:spPr>
          <a:xfrm>
            <a:off x="-1" y="-291907"/>
            <a:ext cx="12192000" cy="3631776"/>
          </a:xfrm>
          <a:prstGeom prst="rect">
            <a:avLst/>
          </a:prstGeom>
        </p:spPr>
      </p:pic>
      <p:sp>
        <p:nvSpPr>
          <p:cNvPr id="2" name="标题 1">
            <a:extLst>
              <a:ext uri="{FF2B5EF4-FFF2-40B4-BE49-F238E27FC236}">
                <a16:creationId xmlns:a16="http://schemas.microsoft.com/office/drawing/2014/main" id="{34F1886C-0E73-49DD-8399-0AA97A829EC5}"/>
              </a:ext>
            </a:extLst>
          </p:cNvPr>
          <p:cNvSpPr>
            <a:spLocks noGrp="1"/>
          </p:cNvSpPr>
          <p:nvPr>
            <p:ph type="ctrTitle"/>
          </p:nvPr>
        </p:nvSpPr>
        <p:spPr>
          <a:xfrm>
            <a:off x="469185" y="1828978"/>
            <a:ext cx="11253627" cy="2387600"/>
          </a:xfrm>
          <a:noFill/>
        </p:spPr>
        <p:txBody>
          <a:bodyPr>
            <a:normAutofit fontScale="90000"/>
          </a:bodyPr>
          <a:lstStyle/>
          <a:p>
            <a:pPr>
              <a:lnSpc>
                <a:spcPct val="150000"/>
              </a:lnSpc>
            </a:pPr>
            <a:r>
              <a:rPr lang="zh-CN" altLang="en-US" b="1" dirty="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构建语文学习任务群</a:t>
            </a:r>
            <a:br>
              <a:rPr lang="en-US" altLang="zh-CN" b="1" dirty="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br>
            <a:r>
              <a:rPr lang="zh-CN" altLang="en-US" b="1" dirty="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促进学生深度学习</a:t>
            </a:r>
            <a:endParaRPr lang="zh-CN" altLang="en-US" sz="3600" b="1" dirty="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
        <p:nvSpPr>
          <p:cNvPr id="3" name="副标题 2">
            <a:extLst>
              <a:ext uri="{FF2B5EF4-FFF2-40B4-BE49-F238E27FC236}">
                <a16:creationId xmlns:a16="http://schemas.microsoft.com/office/drawing/2014/main" id="{B606376E-0224-4AA3-A0D7-1AC8E735D52F}"/>
              </a:ext>
            </a:extLst>
          </p:cNvPr>
          <p:cNvSpPr>
            <a:spLocks noGrp="1"/>
          </p:cNvSpPr>
          <p:nvPr>
            <p:ph type="subTitle" idx="1"/>
          </p:nvPr>
        </p:nvSpPr>
        <p:spPr>
          <a:xfrm>
            <a:off x="1523998" y="4632873"/>
            <a:ext cx="9144000" cy="1655762"/>
          </a:xfrm>
        </p:spPr>
        <p:txBody>
          <a:bodyPr/>
          <a:lstStyle/>
          <a:p>
            <a:r>
              <a:rPr lang="zh-CN" altLang="en-US" b="1" dirty="0"/>
              <a:t>首都师范大学    王云峰</a:t>
            </a:r>
            <a:endParaRPr lang="en-US" altLang="zh-CN" b="1" dirty="0"/>
          </a:p>
          <a:p>
            <a:r>
              <a:rPr lang="en-US" altLang="zh-CN" b="1" dirty="0"/>
              <a:t>2019</a:t>
            </a:r>
            <a:r>
              <a:rPr lang="zh-CN" altLang="en-US" b="1" dirty="0"/>
              <a:t>年</a:t>
            </a:r>
            <a:r>
              <a:rPr lang="en-US" altLang="zh-CN" b="1" dirty="0"/>
              <a:t>11</a:t>
            </a:r>
            <a:r>
              <a:rPr lang="zh-CN" altLang="en-US" b="1" dirty="0"/>
              <a:t>月</a:t>
            </a:r>
            <a:r>
              <a:rPr lang="en-US" altLang="zh-CN" b="1" dirty="0"/>
              <a:t>30</a:t>
            </a:r>
            <a:r>
              <a:rPr lang="zh-CN" altLang="en-US" b="1" dirty="0"/>
              <a:t>日   无锡</a:t>
            </a:r>
          </a:p>
        </p:txBody>
      </p:sp>
    </p:spTree>
    <p:extLst>
      <p:ext uri="{BB962C8B-B14F-4D97-AF65-F5344CB8AC3E}">
        <p14:creationId xmlns:p14="http://schemas.microsoft.com/office/powerpoint/2010/main" val="14165960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1405BE3-2214-43FC-A049-4333075024D7}"/>
              </a:ext>
            </a:extLst>
          </p:cNvPr>
          <p:cNvSpPr>
            <a:spLocks noGrp="1"/>
          </p:cNvSpPr>
          <p:nvPr>
            <p:ph type="title"/>
          </p:nvPr>
        </p:nvSpPr>
        <p:spPr>
          <a:xfrm>
            <a:off x="0" y="18255"/>
            <a:ext cx="12192000" cy="1325563"/>
          </a:xfrm>
          <a:solidFill>
            <a:srgbClr val="07078F"/>
          </a:solidFill>
        </p:spPr>
        <p:txBody>
          <a:bodyPr vert="horz" lIns="91440" tIns="45720" rIns="91440" bIns="45720" rtlCol="0" anchor="ctr">
            <a:normAutofit/>
          </a:bodyPr>
          <a:lstStyle/>
          <a:p>
            <a:pPr algn="ctr"/>
            <a:r>
              <a:rPr lang="zh-CN" altLang="en-US" b="1" dirty="0">
                <a:solidFill>
                  <a:schemeClr val="bg1"/>
                </a:solidFill>
                <a:latin typeface="黑体" panose="02010609060101010101" pitchFamily="49" charset="-122"/>
                <a:ea typeface="黑体" panose="02010609060101010101" pitchFamily="49" charset="-122"/>
              </a:rPr>
              <a:t>文选型教材对语文教学的影响</a:t>
            </a:r>
          </a:p>
        </p:txBody>
      </p:sp>
      <p:sp>
        <p:nvSpPr>
          <p:cNvPr id="3" name="内容占位符 2">
            <a:extLst>
              <a:ext uri="{FF2B5EF4-FFF2-40B4-BE49-F238E27FC236}">
                <a16:creationId xmlns:a16="http://schemas.microsoft.com/office/drawing/2014/main" id="{7118E5EB-DDDE-423B-871F-8C4A3FAB53CD}"/>
              </a:ext>
            </a:extLst>
          </p:cNvPr>
          <p:cNvSpPr>
            <a:spLocks noGrp="1"/>
          </p:cNvSpPr>
          <p:nvPr>
            <p:ph idx="1"/>
          </p:nvPr>
        </p:nvSpPr>
        <p:spPr>
          <a:xfrm>
            <a:off x="838200" y="1468272"/>
            <a:ext cx="10515600" cy="5163756"/>
          </a:xfrm>
        </p:spPr>
        <p:txBody>
          <a:bodyPr>
            <a:normAutofit/>
          </a:bodyPr>
          <a:lstStyle/>
          <a:p>
            <a:pPr>
              <a:lnSpc>
                <a:spcPct val="150000"/>
              </a:lnSpc>
              <a:buFont typeface="Wingdings" panose="05000000000000000000" pitchFamily="2" charset="2"/>
              <a:buChar char="p"/>
            </a:pPr>
            <a:r>
              <a:rPr lang="zh-CN" altLang="en-US" dirty="0">
                <a:latin typeface="黑体" panose="02010609060101010101" pitchFamily="49" charset="-122"/>
                <a:ea typeface="黑体" panose="02010609060101010101" pitchFamily="49" charset="-122"/>
              </a:rPr>
              <a:t>文选是传统语文教材组织的典范形式</a:t>
            </a:r>
            <a:endParaRPr lang="en-US" altLang="zh-CN" dirty="0">
              <a:latin typeface="黑体" panose="02010609060101010101" pitchFamily="49" charset="-122"/>
              <a:ea typeface="黑体" panose="02010609060101010101" pitchFamily="49" charset="-122"/>
            </a:endParaRPr>
          </a:p>
          <a:p>
            <a:pPr>
              <a:lnSpc>
                <a:spcPct val="150000"/>
              </a:lnSpc>
              <a:buFont typeface="Wingdings" panose="05000000000000000000" pitchFamily="2" charset="2"/>
              <a:buChar char="p"/>
            </a:pPr>
            <a:r>
              <a:rPr lang="zh-CN" altLang="en-US" dirty="0">
                <a:latin typeface="黑体" panose="02010609060101010101" pitchFamily="49" charset="-122"/>
                <a:ea typeface="黑体" panose="02010609060101010101" pitchFamily="49" charset="-122"/>
              </a:rPr>
              <a:t>唐宋以来“选学”深刻地影响了中国语文教学的基本教学形态，形成了</a:t>
            </a:r>
            <a:r>
              <a:rPr lang="zh-CN" altLang="en-US" dirty="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以文章内容和写作方法为中心，以“讲读”为基本教学方法</a:t>
            </a:r>
            <a:r>
              <a:rPr lang="zh-CN" altLang="en-US" dirty="0">
                <a:latin typeface="黑体" panose="02010609060101010101" pitchFamily="49" charset="-122"/>
                <a:ea typeface="黑体" panose="02010609060101010101" pitchFamily="49" charset="-122"/>
              </a:rPr>
              <a:t>的语文教学形态</a:t>
            </a:r>
            <a:endParaRPr lang="en-US" altLang="zh-CN" dirty="0">
              <a:latin typeface="黑体" panose="02010609060101010101" pitchFamily="49" charset="-122"/>
              <a:ea typeface="黑体" panose="02010609060101010101" pitchFamily="49" charset="-122"/>
            </a:endParaRPr>
          </a:p>
          <a:p>
            <a:pPr>
              <a:lnSpc>
                <a:spcPct val="150000"/>
              </a:lnSpc>
              <a:buFont typeface="Wingdings" panose="05000000000000000000" pitchFamily="2" charset="2"/>
              <a:buChar char="p"/>
            </a:pPr>
            <a:r>
              <a:rPr lang="zh-CN" altLang="en-US" dirty="0">
                <a:latin typeface="黑体" panose="02010609060101010101" pitchFamily="49" charset="-122"/>
                <a:ea typeface="黑体" panose="02010609060101010101" pitchFamily="49" charset="-122"/>
              </a:rPr>
              <a:t>受赫尔巴特和前苏联“文学教学法”的影响，形成了“整体感知</a:t>
            </a:r>
            <a:r>
              <a:rPr lang="en-US" altLang="zh-CN" dirty="0">
                <a:latin typeface="黑体" panose="02010609060101010101" pitchFamily="49" charset="-122"/>
                <a:ea typeface="黑体" panose="02010609060101010101" pitchFamily="49" charset="-122"/>
              </a:rPr>
              <a:t>——</a:t>
            </a:r>
            <a:r>
              <a:rPr lang="zh-CN" altLang="en-US" dirty="0">
                <a:latin typeface="黑体" panose="02010609060101010101" pitchFamily="49" charset="-122"/>
                <a:ea typeface="黑体" panose="02010609060101010101" pitchFamily="49" charset="-122"/>
              </a:rPr>
              <a:t>分析理解内容和写法</a:t>
            </a:r>
            <a:r>
              <a:rPr lang="en-US" altLang="zh-CN" dirty="0">
                <a:latin typeface="黑体" panose="02010609060101010101" pitchFamily="49" charset="-122"/>
                <a:ea typeface="黑体" panose="02010609060101010101" pitchFamily="49" charset="-122"/>
              </a:rPr>
              <a:t>——</a:t>
            </a:r>
            <a:r>
              <a:rPr lang="zh-CN" altLang="en-US" dirty="0">
                <a:latin typeface="黑体" panose="02010609060101010101" pitchFamily="49" charset="-122"/>
                <a:ea typeface="黑体" panose="02010609060101010101" pitchFamily="49" charset="-122"/>
              </a:rPr>
              <a:t>巩固积累和运用练习”为基本环节的教学模式</a:t>
            </a:r>
          </a:p>
        </p:txBody>
      </p:sp>
    </p:spTree>
    <p:extLst>
      <p:ext uri="{BB962C8B-B14F-4D97-AF65-F5344CB8AC3E}">
        <p14:creationId xmlns:p14="http://schemas.microsoft.com/office/powerpoint/2010/main" val="42074817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1405BE3-2214-43FC-A049-4333075024D7}"/>
              </a:ext>
            </a:extLst>
          </p:cNvPr>
          <p:cNvSpPr>
            <a:spLocks noGrp="1"/>
          </p:cNvSpPr>
          <p:nvPr>
            <p:ph type="title"/>
          </p:nvPr>
        </p:nvSpPr>
        <p:spPr>
          <a:xfrm>
            <a:off x="0" y="18255"/>
            <a:ext cx="12192000" cy="1325563"/>
          </a:xfrm>
          <a:solidFill>
            <a:srgbClr val="07078F"/>
          </a:solidFill>
        </p:spPr>
        <p:txBody>
          <a:bodyPr vert="horz" lIns="91440" tIns="45720" rIns="91440" bIns="45720" rtlCol="0" anchor="ctr">
            <a:normAutofit/>
          </a:bodyPr>
          <a:lstStyle/>
          <a:p>
            <a:pPr algn="ctr"/>
            <a:r>
              <a:rPr lang="zh-CN" altLang="en-US" b="1" dirty="0">
                <a:solidFill>
                  <a:schemeClr val="bg1"/>
                </a:solidFill>
                <a:latin typeface="黑体" panose="02010609060101010101" pitchFamily="49" charset="-122"/>
                <a:ea typeface="黑体" panose="02010609060101010101" pitchFamily="49" charset="-122"/>
              </a:rPr>
              <a:t>知识型教材对教学的影响</a:t>
            </a:r>
          </a:p>
        </p:txBody>
      </p:sp>
      <p:sp>
        <p:nvSpPr>
          <p:cNvPr id="3" name="内容占位符 2">
            <a:extLst>
              <a:ext uri="{FF2B5EF4-FFF2-40B4-BE49-F238E27FC236}">
                <a16:creationId xmlns:a16="http://schemas.microsoft.com/office/drawing/2014/main" id="{7118E5EB-DDDE-423B-871F-8C4A3FAB53CD}"/>
              </a:ext>
            </a:extLst>
          </p:cNvPr>
          <p:cNvSpPr>
            <a:spLocks noGrp="1"/>
          </p:cNvSpPr>
          <p:nvPr>
            <p:ph idx="1"/>
          </p:nvPr>
        </p:nvSpPr>
        <p:spPr>
          <a:xfrm>
            <a:off x="509751" y="1343818"/>
            <a:ext cx="11172497" cy="5181600"/>
          </a:xfrm>
        </p:spPr>
        <p:txBody>
          <a:bodyPr>
            <a:normAutofit lnSpcReduction="10000"/>
          </a:bodyPr>
          <a:lstStyle/>
          <a:p>
            <a:pPr>
              <a:lnSpc>
                <a:spcPct val="150000"/>
              </a:lnSpc>
              <a:buFont typeface="Wingdings" panose="05000000000000000000" pitchFamily="2" charset="2"/>
              <a:buChar char="p"/>
            </a:pPr>
            <a:r>
              <a:rPr lang="zh-CN" altLang="en-US" dirty="0">
                <a:latin typeface="黑体" panose="02010609060101010101" pitchFamily="49" charset="-122"/>
                <a:ea typeface="黑体" panose="02010609060101010101" pitchFamily="49" charset="-122"/>
              </a:rPr>
              <a:t>知识中心的教材思想来源于西方近代科学主义思潮的影响</a:t>
            </a:r>
            <a:endParaRPr lang="en-US" altLang="zh-CN" dirty="0">
              <a:latin typeface="黑体" panose="02010609060101010101" pitchFamily="49" charset="-122"/>
              <a:ea typeface="黑体" panose="02010609060101010101" pitchFamily="49" charset="-122"/>
            </a:endParaRPr>
          </a:p>
          <a:p>
            <a:pPr>
              <a:lnSpc>
                <a:spcPct val="150000"/>
              </a:lnSpc>
              <a:buFont typeface="Wingdings" panose="05000000000000000000" pitchFamily="2" charset="2"/>
              <a:buChar char="p"/>
            </a:pPr>
            <a:r>
              <a:rPr lang="zh-CN" altLang="en-US" dirty="0">
                <a:latin typeface="黑体" panose="02010609060101010101" pitchFamily="49" charset="-122"/>
                <a:ea typeface="黑体" panose="02010609060101010101" pitchFamily="49" charset="-122"/>
              </a:rPr>
              <a:t>语言教材是以语言概念知识体现为依据，以概念的理解记忆、巩固和简单应用为中心组织教材结构</a:t>
            </a:r>
            <a:r>
              <a:rPr lang="zh-CN" altLang="en-US" sz="1900" dirty="0">
                <a:latin typeface="黑体" panose="02010609060101010101" pitchFamily="49" charset="-122"/>
                <a:ea typeface="黑体" panose="02010609060101010101" pitchFamily="49" charset="-122"/>
              </a:rPr>
              <a:t>（参见</a:t>
            </a:r>
            <a:r>
              <a:rPr lang="en-US" altLang="zh-CN" sz="1900" dirty="0">
                <a:latin typeface="黑体" panose="02010609060101010101" pitchFamily="49" charset="-122"/>
                <a:ea typeface="黑体" panose="02010609060101010101" pitchFamily="49" charset="-122"/>
              </a:rPr>
              <a:t>1956</a:t>
            </a:r>
            <a:r>
              <a:rPr lang="zh-CN" altLang="en-US" sz="1900" dirty="0">
                <a:latin typeface="黑体" panose="02010609060101010101" pitchFamily="49" charset="-122"/>
                <a:ea typeface="黑体" panose="02010609060101010101" pitchFamily="49" charset="-122"/>
              </a:rPr>
              <a:t>年初中</a:t>
            </a:r>
            <a:r>
              <a:rPr lang="en-US" altLang="zh-CN" sz="1900" dirty="0">
                <a:latin typeface="黑体" panose="02010609060101010101" pitchFamily="49" charset="-122"/>
                <a:ea typeface="黑体" panose="02010609060101010101" pitchFamily="49" charset="-122"/>
              </a:rPr>
              <a:t>《</a:t>
            </a:r>
            <a:r>
              <a:rPr lang="zh-CN" altLang="en-US" sz="1900" dirty="0">
                <a:latin typeface="黑体" panose="02010609060101010101" pitchFamily="49" charset="-122"/>
                <a:ea typeface="黑体" panose="02010609060101010101" pitchFamily="49" charset="-122"/>
              </a:rPr>
              <a:t>汉语</a:t>
            </a:r>
            <a:r>
              <a:rPr lang="en-US" altLang="zh-CN" sz="1900" dirty="0">
                <a:latin typeface="黑体" panose="02010609060101010101" pitchFamily="49" charset="-122"/>
                <a:ea typeface="黑体" panose="02010609060101010101" pitchFamily="49" charset="-122"/>
              </a:rPr>
              <a:t>》</a:t>
            </a:r>
            <a:r>
              <a:rPr lang="zh-CN" altLang="en-US" sz="1900" dirty="0">
                <a:latin typeface="黑体" panose="02010609060101010101" pitchFamily="49" charset="-122"/>
                <a:ea typeface="黑体" panose="02010609060101010101" pitchFamily="49" charset="-122"/>
              </a:rPr>
              <a:t>课本）</a:t>
            </a:r>
            <a:endParaRPr lang="en-US" altLang="zh-CN" sz="1900" dirty="0">
              <a:latin typeface="黑体" panose="02010609060101010101" pitchFamily="49" charset="-122"/>
              <a:ea typeface="黑体" panose="02010609060101010101" pitchFamily="49" charset="-122"/>
            </a:endParaRPr>
          </a:p>
          <a:p>
            <a:pPr>
              <a:lnSpc>
                <a:spcPct val="150000"/>
              </a:lnSpc>
              <a:buFont typeface="Wingdings" panose="05000000000000000000" pitchFamily="2" charset="2"/>
              <a:buChar char="p"/>
            </a:pPr>
            <a:r>
              <a:rPr lang="zh-CN" altLang="en-US" dirty="0">
                <a:latin typeface="黑体" panose="02010609060101010101" pitchFamily="49" charset="-122"/>
                <a:ea typeface="黑体" panose="02010609060101010101" pitchFamily="49" charset="-122"/>
              </a:rPr>
              <a:t>文学教材则是以文学史为线索的文学作品选为基本形态</a:t>
            </a:r>
            <a:r>
              <a:rPr lang="zh-CN" altLang="en-US" sz="1900" dirty="0">
                <a:latin typeface="黑体" panose="02010609060101010101" pitchFamily="49" charset="-122"/>
                <a:ea typeface="黑体" panose="02010609060101010101" pitchFamily="49" charset="-122"/>
              </a:rPr>
              <a:t>（参见</a:t>
            </a:r>
            <a:r>
              <a:rPr lang="en-US" altLang="zh-CN" sz="1900" dirty="0">
                <a:latin typeface="黑体" panose="02010609060101010101" pitchFamily="49" charset="-122"/>
                <a:ea typeface="黑体" panose="02010609060101010101" pitchFamily="49" charset="-122"/>
              </a:rPr>
              <a:t>1956</a:t>
            </a:r>
            <a:r>
              <a:rPr lang="zh-CN" altLang="en-US" sz="1900" dirty="0">
                <a:latin typeface="黑体" panose="02010609060101010101" pitchFamily="49" charset="-122"/>
                <a:ea typeface="黑体" panose="02010609060101010101" pitchFamily="49" charset="-122"/>
              </a:rPr>
              <a:t>年高中</a:t>
            </a:r>
            <a:r>
              <a:rPr lang="en-US" altLang="zh-CN" sz="1900" dirty="0">
                <a:latin typeface="黑体" panose="02010609060101010101" pitchFamily="49" charset="-122"/>
                <a:ea typeface="黑体" panose="02010609060101010101" pitchFamily="49" charset="-122"/>
              </a:rPr>
              <a:t>《</a:t>
            </a:r>
            <a:r>
              <a:rPr lang="zh-CN" altLang="en-US" sz="1900" dirty="0">
                <a:latin typeface="黑体" panose="02010609060101010101" pitchFamily="49" charset="-122"/>
                <a:ea typeface="黑体" panose="02010609060101010101" pitchFamily="49" charset="-122"/>
              </a:rPr>
              <a:t>文学</a:t>
            </a:r>
            <a:r>
              <a:rPr lang="en-US" altLang="zh-CN" sz="1900" dirty="0">
                <a:latin typeface="黑体" panose="02010609060101010101" pitchFamily="49" charset="-122"/>
                <a:ea typeface="黑体" panose="02010609060101010101" pitchFamily="49" charset="-122"/>
              </a:rPr>
              <a:t>》</a:t>
            </a:r>
            <a:r>
              <a:rPr lang="zh-CN" altLang="en-US" sz="1900" dirty="0">
                <a:latin typeface="黑体" panose="02010609060101010101" pitchFamily="49" charset="-122"/>
                <a:ea typeface="黑体" panose="02010609060101010101" pitchFamily="49" charset="-122"/>
              </a:rPr>
              <a:t>课本）</a:t>
            </a:r>
            <a:endParaRPr lang="en-US" altLang="zh-CN" dirty="0">
              <a:latin typeface="黑体" panose="02010609060101010101" pitchFamily="49" charset="-122"/>
              <a:ea typeface="黑体" panose="02010609060101010101" pitchFamily="49" charset="-122"/>
            </a:endParaRPr>
          </a:p>
          <a:p>
            <a:pPr>
              <a:lnSpc>
                <a:spcPct val="150000"/>
              </a:lnSpc>
              <a:buFont typeface="Wingdings" panose="05000000000000000000" pitchFamily="2" charset="2"/>
              <a:buChar char="p"/>
            </a:pPr>
            <a:r>
              <a:rPr lang="zh-CN" altLang="en-US" dirty="0">
                <a:latin typeface="黑体" panose="02010609060101010101" pitchFamily="49" charset="-122"/>
                <a:ea typeface="黑体" panose="02010609060101010101" pitchFamily="49" charset="-122"/>
              </a:rPr>
              <a:t>汉语教学形成了“概念讲解</a:t>
            </a:r>
            <a:r>
              <a:rPr lang="en-US" altLang="zh-CN" dirty="0">
                <a:latin typeface="黑体" panose="02010609060101010101" pitchFamily="49" charset="-122"/>
                <a:ea typeface="黑体" panose="02010609060101010101" pitchFamily="49" charset="-122"/>
              </a:rPr>
              <a:t>+</a:t>
            </a:r>
            <a:r>
              <a:rPr lang="zh-CN" altLang="en-US" dirty="0">
                <a:latin typeface="黑体" panose="02010609060101010101" pitchFamily="49" charset="-122"/>
                <a:ea typeface="黑体" panose="02010609060101010101" pitchFamily="49" charset="-122"/>
              </a:rPr>
              <a:t>习题检测”的教学结构</a:t>
            </a:r>
            <a:endParaRPr lang="en-US" altLang="zh-CN" dirty="0">
              <a:latin typeface="黑体" panose="02010609060101010101" pitchFamily="49" charset="-122"/>
              <a:ea typeface="黑体" panose="02010609060101010101" pitchFamily="49" charset="-122"/>
            </a:endParaRPr>
          </a:p>
          <a:p>
            <a:pPr>
              <a:lnSpc>
                <a:spcPct val="150000"/>
              </a:lnSpc>
              <a:buFont typeface="Wingdings" panose="05000000000000000000" pitchFamily="2" charset="2"/>
              <a:buChar char="p"/>
            </a:pPr>
            <a:r>
              <a:rPr lang="zh-CN" altLang="en-US" dirty="0">
                <a:latin typeface="黑体" panose="02010609060101010101" pitchFamily="49" charset="-122"/>
                <a:ea typeface="黑体" panose="02010609060101010101" pitchFamily="49" charset="-122"/>
              </a:rPr>
              <a:t>文学作品教学延续了前苏联文学教学法“时代背景和作家介绍</a:t>
            </a:r>
            <a:r>
              <a:rPr lang="en-US" altLang="zh-CN" dirty="0">
                <a:latin typeface="黑体" panose="02010609060101010101" pitchFamily="49" charset="-122"/>
                <a:ea typeface="黑体" panose="02010609060101010101" pitchFamily="49" charset="-122"/>
              </a:rPr>
              <a:t>——</a:t>
            </a:r>
            <a:r>
              <a:rPr lang="zh-CN" altLang="en-US" dirty="0">
                <a:latin typeface="黑体" panose="02010609060101010101" pitchFamily="49" charset="-122"/>
                <a:ea typeface="黑体" panose="02010609060101010101" pitchFamily="49" charset="-122"/>
              </a:rPr>
              <a:t>作品分析（内容</a:t>
            </a:r>
            <a:r>
              <a:rPr lang="en-US" altLang="zh-CN" dirty="0">
                <a:latin typeface="黑体" panose="02010609060101010101" pitchFamily="49" charset="-122"/>
                <a:ea typeface="黑体" panose="02010609060101010101" pitchFamily="49" charset="-122"/>
              </a:rPr>
              <a:t>-</a:t>
            </a:r>
            <a:r>
              <a:rPr lang="zh-CN" altLang="en-US" dirty="0">
                <a:latin typeface="黑体" panose="02010609060101010101" pitchFamily="49" charset="-122"/>
                <a:ea typeface="黑体" panose="02010609060101010101" pitchFamily="49" charset="-122"/>
              </a:rPr>
              <a:t>主题</a:t>
            </a:r>
            <a:r>
              <a:rPr lang="en-US" altLang="zh-CN" dirty="0">
                <a:latin typeface="黑体" panose="02010609060101010101" pitchFamily="49" charset="-122"/>
                <a:ea typeface="黑体" panose="02010609060101010101" pitchFamily="49" charset="-122"/>
              </a:rPr>
              <a:t>-</a:t>
            </a:r>
            <a:r>
              <a:rPr lang="zh-CN" altLang="en-US" dirty="0">
                <a:latin typeface="黑体" panose="02010609060101010101" pitchFamily="49" charset="-122"/>
                <a:ea typeface="黑体" panose="02010609060101010101" pitchFamily="49" charset="-122"/>
              </a:rPr>
              <a:t>写作特点）</a:t>
            </a:r>
            <a:r>
              <a:rPr lang="en-US" altLang="zh-CN" dirty="0">
                <a:latin typeface="黑体" panose="02010609060101010101" pitchFamily="49" charset="-122"/>
                <a:ea typeface="黑体" panose="02010609060101010101" pitchFamily="49" charset="-122"/>
              </a:rPr>
              <a:t>——</a:t>
            </a:r>
            <a:r>
              <a:rPr lang="zh-CN" altLang="en-US" dirty="0">
                <a:latin typeface="黑体" panose="02010609060101010101" pitchFamily="49" charset="-122"/>
                <a:ea typeface="黑体" panose="02010609060101010101" pitchFamily="49" charset="-122"/>
              </a:rPr>
              <a:t>巩固练习”的教学路数</a:t>
            </a:r>
          </a:p>
        </p:txBody>
      </p:sp>
    </p:spTree>
    <p:extLst>
      <p:ext uri="{BB962C8B-B14F-4D97-AF65-F5344CB8AC3E}">
        <p14:creationId xmlns:p14="http://schemas.microsoft.com/office/powerpoint/2010/main" val="36939209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1405BE3-2214-43FC-A049-4333075024D7}"/>
              </a:ext>
            </a:extLst>
          </p:cNvPr>
          <p:cNvSpPr>
            <a:spLocks noGrp="1"/>
          </p:cNvSpPr>
          <p:nvPr>
            <p:ph type="title"/>
          </p:nvPr>
        </p:nvSpPr>
        <p:spPr>
          <a:xfrm>
            <a:off x="0" y="18255"/>
            <a:ext cx="12192000" cy="1325563"/>
          </a:xfrm>
          <a:solidFill>
            <a:srgbClr val="07078F"/>
          </a:solidFill>
        </p:spPr>
        <p:txBody>
          <a:bodyPr vert="horz" lIns="91440" tIns="45720" rIns="91440" bIns="45720" rtlCol="0" anchor="ctr">
            <a:normAutofit/>
          </a:bodyPr>
          <a:lstStyle/>
          <a:p>
            <a:pPr algn="ctr"/>
            <a:r>
              <a:rPr lang="zh-CN" altLang="en-US" b="1" dirty="0">
                <a:solidFill>
                  <a:schemeClr val="bg1"/>
                </a:solidFill>
                <a:latin typeface="黑体" panose="02010609060101010101" pitchFamily="49" charset="-122"/>
                <a:ea typeface="黑体" panose="02010609060101010101" pitchFamily="49" charset="-122"/>
              </a:rPr>
              <a:t>单元训练型教材对语文教学的影响</a:t>
            </a:r>
          </a:p>
        </p:txBody>
      </p:sp>
      <p:sp>
        <p:nvSpPr>
          <p:cNvPr id="3" name="内容占位符 2">
            <a:extLst>
              <a:ext uri="{FF2B5EF4-FFF2-40B4-BE49-F238E27FC236}">
                <a16:creationId xmlns:a16="http://schemas.microsoft.com/office/drawing/2014/main" id="{7118E5EB-DDDE-423B-871F-8C4A3FAB53CD}"/>
              </a:ext>
            </a:extLst>
          </p:cNvPr>
          <p:cNvSpPr>
            <a:spLocks noGrp="1"/>
          </p:cNvSpPr>
          <p:nvPr>
            <p:ph idx="1"/>
          </p:nvPr>
        </p:nvSpPr>
        <p:spPr>
          <a:xfrm>
            <a:off x="509751" y="1343818"/>
            <a:ext cx="11172497" cy="5181600"/>
          </a:xfrm>
        </p:spPr>
        <p:txBody>
          <a:bodyPr>
            <a:normAutofit/>
          </a:bodyPr>
          <a:lstStyle/>
          <a:p>
            <a:pPr>
              <a:lnSpc>
                <a:spcPct val="150000"/>
              </a:lnSpc>
              <a:buFont typeface="Wingdings" panose="05000000000000000000" pitchFamily="2" charset="2"/>
              <a:buChar char="p"/>
            </a:pPr>
            <a:r>
              <a:rPr lang="zh-CN" altLang="en-US" dirty="0">
                <a:latin typeface="黑体" panose="02010609060101010101" pitchFamily="49" charset="-122"/>
                <a:ea typeface="黑体" panose="02010609060101010101" pitchFamily="49" charset="-122"/>
              </a:rPr>
              <a:t>单元教学的产生始于上世纪</a:t>
            </a:r>
            <a:r>
              <a:rPr lang="en-US" altLang="zh-CN" dirty="0">
                <a:latin typeface="黑体" panose="02010609060101010101" pitchFamily="49" charset="-122"/>
                <a:ea typeface="黑体" panose="02010609060101010101" pitchFamily="49" charset="-122"/>
              </a:rPr>
              <a:t>20</a:t>
            </a:r>
            <a:r>
              <a:rPr lang="zh-CN" altLang="en-US" dirty="0">
                <a:latin typeface="黑体" panose="02010609060101010101" pitchFamily="49" charset="-122"/>
                <a:ea typeface="黑体" panose="02010609060101010101" pitchFamily="49" charset="-122"/>
              </a:rPr>
              <a:t>年代，本自学生中心的教育观，但中国化的过程中形成了以文章知识为本位的单元教材结构</a:t>
            </a:r>
            <a:endParaRPr lang="en-US" altLang="zh-CN" dirty="0">
              <a:latin typeface="黑体" panose="02010609060101010101" pitchFamily="49" charset="-122"/>
              <a:ea typeface="黑体" panose="02010609060101010101" pitchFamily="49" charset="-122"/>
            </a:endParaRPr>
          </a:p>
          <a:p>
            <a:pPr>
              <a:lnSpc>
                <a:spcPct val="150000"/>
              </a:lnSpc>
              <a:buFont typeface="Wingdings" panose="05000000000000000000" pitchFamily="2" charset="2"/>
              <a:buChar char="p"/>
            </a:pPr>
            <a:r>
              <a:rPr lang="zh-CN" altLang="en-US" dirty="0">
                <a:latin typeface="黑体" panose="02010609060101010101" pitchFamily="49" charset="-122"/>
                <a:ea typeface="黑体" panose="02010609060101010101" pitchFamily="49" charset="-122"/>
              </a:rPr>
              <a:t>上世纪</a:t>
            </a:r>
            <a:r>
              <a:rPr lang="en-US" altLang="zh-CN" dirty="0">
                <a:latin typeface="黑体" panose="02010609060101010101" pitchFamily="49" charset="-122"/>
                <a:ea typeface="黑体" panose="02010609060101010101" pitchFamily="49" charset="-122"/>
              </a:rPr>
              <a:t>80-90</a:t>
            </a:r>
            <a:r>
              <a:rPr lang="zh-CN" altLang="en-US" dirty="0">
                <a:latin typeface="黑体" panose="02010609060101010101" pitchFamily="49" charset="-122"/>
                <a:ea typeface="黑体" panose="02010609060101010101" pitchFamily="49" charset="-122"/>
              </a:rPr>
              <a:t>年代，形成了教读</a:t>
            </a:r>
            <a:r>
              <a:rPr lang="en-US" altLang="zh-CN" dirty="0">
                <a:latin typeface="黑体" panose="02010609060101010101" pitchFamily="49" charset="-122"/>
                <a:ea typeface="黑体" panose="02010609060101010101" pitchFamily="49" charset="-122"/>
              </a:rPr>
              <a:t>-</a:t>
            </a:r>
            <a:r>
              <a:rPr lang="zh-CN" altLang="en-US" dirty="0">
                <a:latin typeface="黑体" panose="02010609060101010101" pitchFamily="49" charset="-122"/>
                <a:ea typeface="黑体" panose="02010609060101010101" pitchFamily="49" charset="-122"/>
              </a:rPr>
              <a:t>自读的教学模式</a:t>
            </a:r>
            <a:endParaRPr lang="en-US" altLang="zh-CN" dirty="0">
              <a:latin typeface="黑体" panose="02010609060101010101" pitchFamily="49" charset="-122"/>
              <a:ea typeface="黑体" panose="02010609060101010101" pitchFamily="49" charset="-122"/>
            </a:endParaRPr>
          </a:p>
          <a:p>
            <a:pPr>
              <a:lnSpc>
                <a:spcPct val="150000"/>
              </a:lnSpc>
              <a:buFont typeface="Wingdings" panose="05000000000000000000" pitchFamily="2" charset="2"/>
              <a:buChar char="p"/>
            </a:pPr>
            <a:endParaRPr lang="zh-CN" altLang="en-US" dirty="0">
              <a:latin typeface="黑体" panose="02010609060101010101" pitchFamily="49" charset="-122"/>
              <a:ea typeface="黑体" panose="02010609060101010101" pitchFamily="49" charset="-122"/>
            </a:endParaRPr>
          </a:p>
        </p:txBody>
      </p:sp>
      <p:grpSp>
        <p:nvGrpSpPr>
          <p:cNvPr id="7" name="组合 6">
            <a:extLst>
              <a:ext uri="{FF2B5EF4-FFF2-40B4-BE49-F238E27FC236}">
                <a16:creationId xmlns:a16="http://schemas.microsoft.com/office/drawing/2014/main" id="{CBDE56F6-9473-49BD-8890-2211E743B6F2}"/>
              </a:ext>
            </a:extLst>
          </p:cNvPr>
          <p:cNvGrpSpPr/>
          <p:nvPr/>
        </p:nvGrpSpPr>
        <p:grpSpPr>
          <a:xfrm>
            <a:off x="388882" y="3641516"/>
            <a:ext cx="11324896" cy="2621144"/>
            <a:chOff x="223343" y="3824683"/>
            <a:chExt cx="11324896" cy="2621144"/>
          </a:xfrm>
        </p:grpSpPr>
        <p:pic>
          <p:nvPicPr>
            <p:cNvPr id="4" name="图片 3">
              <a:extLst>
                <a:ext uri="{FF2B5EF4-FFF2-40B4-BE49-F238E27FC236}">
                  <a16:creationId xmlns:a16="http://schemas.microsoft.com/office/drawing/2014/main" id="{B0BD5DD3-040D-4BA2-B6AB-055528FF0C8A}"/>
                </a:ext>
              </a:extLst>
            </p:cNvPr>
            <p:cNvPicPr>
              <a:picLocks noChangeAspect="1"/>
            </p:cNvPicPr>
            <p:nvPr/>
          </p:nvPicPr>
          <p:blipFill rotWithShape="1">
            <a:blip r:embed="rId2"/>
            <a:srcRect l="2878" r="4946"/>
            <a:stretch/>
          </p:blipFill>
          <p:spPr>
            <a:xfrm>
              <a:off x="8326819" y="3824683"/>
              <a:ext cx="3221420" cy="2621144"/>
            </a:xfrm>
            <a:prstGeom prst="rect">
              <a:avLst/>
            </a:prstGeom>
          </p:spPr>
        </p:pic>
        <p:pic>
          <p:nvPicPr>
            <p:cNvPr id="5" name="图片 4">
              <a:extLst>
                <a:ext uri="{FF2B5EF4-FFF2-40B4-BE49-F238E27FC236}">
                  <a16:creationId xmlns:a16="http://schemas.microsoft.com/office/drawing/2014/main" id="{1278CC6F-C768-403A-B632-50BB0EFFEB82}"/>
                </a:ext>
              </a:extLst>
            </p:cNvPr>
            <p:cNvPicPr>
              <a:picLocks noChangeAspect="1"/>
            </p:cNvPicPr>
            <p:nvPr/>
          </p:nvPicPr>
          <p:blipFill rotWithShape="1">
            <a:blip r:embed="rId3"/>
            <a:srcRect l="1039" t="8854" r="4257" b="8701"/>
            <a:stretch/>
          </p:blipFill>
          <p:spPr>
            <a:xfrm>
              <a:off x="223343" y="3824683"/>
              <a:ext cx="3715093" cy="2425631"/>
            </a:xfrm>
            <a:prstGeom prst="rect">
              <a:avLst/>
            </a:prstGeom>
          </p:spPr>
        </p:pic>
        <p:pic>
          <p:nvPicPr>
            <p:cNvPr id="6" name="图片 5">
              <a:extLst>
                <a:ext uri="{FF2B5EF4-FFF2-40B4-BE49-F238E27FC236}">
                  <a16:creationId xmlns:a16="http://schemas.microsoft.com/office/drawing/2014/main" id="{D6F3B677-4346-4A2B-8779-D47B3DC4AA9C}"/>
                </a:ext>
              </a:extLst>
            </p:cNvPr>
            <p:cNvPicPr>
              <a:picLocks noChangeAspect="1"/>
            </p:cNvPicPr>
            <p:nvPr/>
          </p:nvPicPr>
          <p:blipFill rotWithShape="1">
            <a:blip r:embed="rId4"/>
            <a:srcRect l="1958" t="7935" r="3568" b="7781"/>
            <a:stretch/>
          </p:blipFill>
          <p:spPr>
            <a:xfrm>
              <a:off x="4288217" y="3824684"/>
              <a:ext cx="3528851" cy="2361154"/>
            </a:xfrm>
            <a:prstGeom prst="rect">
              <a:avLst/>
            </a:prstGeom>
          </p:spPr>
        </p:pic>
      </p:grpSp>
    </p:spTree>
    <p:extLst>
      <p:ext uri="{BB962C8B-B14F-4D97-AF65-F5344CB8AC3E}">
        <p14:creationId xmlns:p14="http://schemas.microsoft.com/office/powerpoint/2010/main" val="227420744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1405BE3-2214-43FC-A049-4333075024D7}"/>
              </a:ext>
            </a:extLst>
          </p:cNvPr>
          <p:cNvSpPr>
            <a:spLocks noGrp="1"/>
          </p:cNvSpPr>
          <p:nvPr>
            <p:ph type="title"/>
          </p:nvPr>
        </p:nvSpPr>
        <p:spPr>
          <a:xfrm>
            <a:off x="0" y="18255"/>
            <a:ext cx="12192000" cy="1325563"/>
          </a:xfrm>
          <a:solidFill>
            <a:srgbClr val="07078F"/>
          </a:solidFill>
        </p:spPr>
        <p:txBody>
          <a:bodyPr vert="horz" lIns="91440" tIns="45720" rIns="91440" bIns="45720" rtlCol="0" anchor="ctr">
            <a:normAutofit/>
          </a:bodyPr>
          <a:lstStyle/>
          <a:p>
            <a:pPr algn="ctr"/>
            <a:r>
              <a:rPr lang="zh-CN" altLang="en-US" b="1" dirty="0">
                <a:solidFill>
                  <a:schemeClr val="bg1"/>
                </a:solidFill>
                <a:latin typeface="黑体" panose="02010609060101010101" pitchFamily="49" charset="-122"/>
                <a:ea typeface="黑体" panose="02010609060101010101" pitchFamily="49" charset="-122"/>
              </a:rPr>
              <a:t>主题单元型教材对语文教学的影响</a:t>
            </a:r>
          </a:p>
        </p:txBody>
      </p:sp>
      <p:sp>
        <p:nvSpPr>
          <p:cNvPr id="3" name="内容占位符 2">
            <a:extLst>
              <a:ext uri="{FF2B5EF4-FFF2-40B4-BE49-F238E27FC236}">
                <a16:creationId xmlns:a16="http://schemas.microsoft.com/office/drawing/2014/main" id="{7118E5EB-DDDE-423B-871F-8C4A3FAB53CD}"/>
              </a:ext>
            </a:extLst>
          </p:cNvPr>
          <p:cNvSpPr>
            <a:spLocks noGrp="1"/>
          </p:cNvSpPr>
          <p:nvPr>
            <p:ph idx="1"/>
          </p:nvPr>
        </p:nvSpPr>
        <p:spPr>
          <a:xfrm>
            <a:off x="722350" y="1508205"/>
            <a:ext cx="10747300" cy="5181600"/>
          </a:xfrm>
        </p:spPr>
        <p:txBody>
          <a:bodyPr>
            <a:normAutofit/>
          </a:bodyPr>
          <a:lstStyle/>
          <a:p>
            <a:pPr>
              <a:lnSpc>
                <a:spcPct val="150000"/>
              </a:lnSpc>
              <a:buFont typeface="Wingdings" panose="05000000000000000000" pitchFamily="2" charset="2"/>
              <a:buChar char="p"/>
            </a:pPr>
            <a:r>
              <a:rPr lang="zh-CN" altLang="en-US" dirty="0">
                <a:latin typeface="黑体" panose="02010609060101010101" pitchFamily="49" charset="-122"/>
                <a:ea typeface="黑体" panose="02010609060101010101" pitchFamily="49" charset="-122"/>
              </a:rPr>
              <a:t>主题单元是</a:t>
            </a:r>
            <a:r>
              <a:rPr lang="en-US" altLang="zh-CN" dirty="0">
                <a:latin typeface="黑体" panose="02010609060101010101" pitchFamily="49" charset="-122"/>
                <a:ea typeface="黑体" panose="02010609060101010101" pitchFamily="49" charset="-122"/>
              </a:rPr>
              <a:t>20</a:t>
            </a:r>
            <a:r>
              <a:rPr lang="zh-CN" altLang="en-US" dirty="0">
                <a:latin typeface="黑体" panose="02010609060101010101" pitchFamily="49" charset="-122"/>
                <a:ea typeface="黑体" panose="02010609060101010101" pitchFamily="49" charset="-122"/>
              </a:rPr>
              <a:t>世纪</a:t>
            </a:r>
            <a:r>
              <a:rPr lang="en-US" altLang="zh-CN" dirty="0">
                <a:latin typeface="黑体" panose="02010609060101010101" pitchFamily="49" charset="-122"/>
                <a:ea typeface="黑体" panose="02010609060101010101" pitchFamily="49" charset="-122"/>
              </a:rPr>
              <a:t>90</a:t>
            </a:r>
            <a:r>
              <a:rPr lang="zh-CN" altLang="en-US" dirty="0">
                <a:latin typeface="黑体" panose="02010609060101010101" pitchFamily="49" charset="-122"/>
                <a:ea typeface="黑体" panose="02010609060101010101" pitchFamily="49" charset="-122"/>
              </a:rPr>
              <a:t>年代末语文课程性质大讨论的产物</a:t>
            </a:r>
            <a:endParaRPr lang="en-US" altLang="zh-CN" dirty="0">
              <a:latin typeface="黑体" panose="02010609060101010101" pitchFamily="49" charset="-122"/>
              <a:ea typeface="黑体" panose="02010609060101010101" pitchFamily="49" charset="-122"/>
            </a:endParaRPr>
          </a:p>
          <a:p>
            <a:pPr>
              <a:lnSpc>
                <a:spcPct val="150000"/>
              </a:lnSpc>
              <a:buFont typeface="Wingdings" panose="05000000000000000000" pitchFamily="2" charset="2"/>
              <a:buChar char="p"/>
            </a:pPr>
            <a:r>
              <a:rPr lang="zh-CN" altLang="en-US" dirty="0">
                <a:latin typeface="黑体" panose="02010609060101010101" pitchFamily="49" charset="-122"/>
                <a:ea typeface="黑体" panose="02010609060101010101" pitchFamily="49" charset="-122"/>
              </a:rPr>
              <a:t>试图建立教材文本与人类基本经验、情感态度，与学生学习语言运用经验之间的联系，进一步重视学生作为学习和发展主体的经验建构</a:t>
            </a:r>
            <a:endParaRPr lang="en-US" altLang="zh-CN" dirty="0">
              <a:latin typeface="黑体" panose="02010609060101010101" pitchFamily="49" charset="-122"/>
              <a:ea typeface="黑体" panose="02010609060101010101" pitchFamily="49" charset="-122"/>
            </a:endParaRPr>
          </a:p>
          <a:p>
            <a:pPr>
              <a:lnSpc>
                <a:spcPct val="150000"/>
              </a:lnSpc>
              <a:buFont typeface="Wingdings" panose="05000000000000000000" pitchFamily="2" charset="2"/>
              <a:buChar char="p"/>
            </a:pPr>
            <a:r>
              <a:rPr lang="zh-CN" altLang="en-US" dirty="0">
                <a:latin typeface="黑体" panose="02010609060101010101" pitchFamily="49" charset="-122"/>
                <a:ea typeface="黑体" panose="02010609060101010101" pitchFamily="49" charset="-122"/>
              </a:rPr>
              <a:t>由此产生了专题学习、群文教学、主题教学的教学结构的探索</a:t>
            </a:r>
            <a:endParaRPr lang="en-US" altLang="zh-CN" dirty="0">
              <a:latin typeface="黑体" panose="02010609060101010101" pitchFamily="49" charset="-122"/>
              <a:ea typeface="黑体" panose="02010609060101010101" pitchFamily="49" charset="-122"/>
            </a:endParaRPr>
          </a:p>
          <a:p>
            <a:pPr>
              <a:lnSpc>
                <a:spcPct val="150000"/>
              </a:lnSpc>
              <a:buFont typeface="Wingdings" panose="05000000000000000000" pitchFamily="2" charset="2"/>
              <a:buChar char="p"/>
            </a:pPr>
            <a:r>
              <a:rPr lang="zh-CN" altLang="en-US" dirty="0">
                <a:solidFill>
                  <a:srgbClr val="C00000"/>
                </a:solidFill>
                <a:latin typeface="黑体" panose="02010609060101010101" pitchFamily="49" charset="-122"/>
                <a:ea typeface="黑体" panose="02010609060101010101" pitchFamily="49" charset="-122"/>
              </a:rPr>
              <a:t>主题单元的产生也为“语文学习任务群”的课程结构设计奠定了重要的实践基础</a:t>
            </a:r>
          </a:p>
        </p:txBody>
      </p:sp>
    </p:spTree>
    <p:extLst>
      <p:ext uri="{BB962C8B-B14F-4D97-AF65-F5344CB8AC3E}">
        <p14:creationId xmlns:p14="http://schemas.microsoft.com/office/powerpoint/2010/main" val="424005264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DAE820A-B6AB-440D-8EAF-41AE2CDA79CF}"/>
              </a:ext>
            </a:extLst>
          </p:cNvPr>
          <p:cNvSpPr>
            <a:spLocks noGrp="1"/>
          </p:cNvSpPr>
          <p:nvPr>
            <p:ph type="title"/>
          </p:nvPr>
        </p:nvSpPr>
        <p:spPr>
          <a:xfrm>
            <a:off x="0" y="0"/>
            <a:ext cx="12192000" cy="1664413"/>
          </a:xfrm>
          <a:solidFill>
            <a:srgbClr val="07078F"/>
          </a:solidFill>
        </p:spPr>
        <p:txBody>
          <a:bodyPr vert="horz" lIns="91440" tIns="45720" rIns="91440" bIns="45720" rtlCol="0" anchor="ctr">
            <a:normAutofit/>
          </a:bodyPr>
          <a:lstStyle/>
          <a:p>
            <a:pPr algn="ctr">
              <a:lnSpc>
                <a:spcPct val="150000"/>
              </a:lnSpc>
            </a:pPr>
            <a:r>
              <a:rPr lang="zh-CN" altLang="en-US" b="1" spc="600" dirty="0">
                <a:solidFill>
                  <a:schemeClr val="bg1"/>
                </a:solidFill>
                <a:latin typeface="黑体" panose="02010609060101010101" pitchFamily="49" charset="-122"/>
                <a:ea typeface="黑体" panose="02010609060101010101" pitchFamily="49" charset="-122"/>
              </a:rPr>
              <a:t>语文学习任务群的基本特征</a:t>
            </a:r>
          </a:p>
        </p:txBody>
      </p:sp>
      <p:sp>
        <p:nvSpPr>
          <p:cNvPr id="3" name="内容占位符 2">
            <a:extLst>
              <a:ext uri="{FF2B5EF4-FFF2-40B4-BE49-F238E27FC236}">
                <a16:creationId xmlns:a16="http://schemas.microsoft.com/office/drawing/2014/main" id="{888A3D54-85B5-4532-9D88-E19292FB3922}"/>
              </a:ext>
            </a:extLst>
          </p:cNvPr>
          <p:cNvSpPr>
            <a:spLocks noGrp="1"/>
          </p:cNvSpPr>
          <p:nvPr>
            <p:ph idx="1"/>
          </p:nvPr>
        </p:nvSpPr>
        <p:spPr>
          <a:xfrm>
            <a:off x="732890" y="1756881"/>
            <a:ext cx="10726220" cy="4736387"/>
          </a:xfrm>
        </p:spPr>
        <p:txBody>
          <a:bodyPr>
            <a:normAutofit/>
          </a:bodyPr>
          <a:lstStyle/>
          <a:p>
            <a:pPr>
              <a:lnSpc>
                <a:spcPct val="150000"/>
              </a:lnSpc>
            </a:pPr>
            <a:r>
              <a:rPr lang="zh-CN" altLang="en-US" sz="3200" b="1" dirty="0">
                <a:solidFill>
                  <a:srgbClr val="FF0000"/>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rPr>
              <a:t>以语文学科核心素养为纲</a:t>
            </a:r>
            <a:r>
              <a:rPr lang="zh-CN" altLang="en-US" sz="3200" dirty="0">
                <a:latin typeface="华文中宋" panose="02010600040101010101" pitchFamily="2" charset="-122"/>
                <a:ea typeface="华文中宋" panose="02010600040101010101" pitchFamily="2" charset="-122"/>
              </a:rPr>
              <a:t>，</a:t>
            </a:r>
            <a:r>
              <a:rPr lang="zh-CN" altLang="en-US" sz="3200" b="1" dirty="0">
                <a:solidFill>
                  <a:srgbClr val="FF0000"/>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rPr>
              <a:t>以学生的语文实践为主线</a:t>
            </a:r>
            <a:endParaRPr lang="en-US" altLang="zh-CN" sz="3200" b="1" dirty="0">
              <a:solidFill>
                <a:srgbClr val="FF0000"/>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endParaRPr>
          </a:p>
          <a:p>
            <a:pPr>
              <a:lnSpc>
                <a:spcPct val="150000"/>
              </a:lnSpc>
            </a:pPr>
            <a:r>
              <a:rPr lang="zh-CN" altLang="en-US" sz="3200" dirty="0">
                <a:latin typeface="华文中宋" panose="02010600040101010101" pitchFamily="2" charset="-122"/>
                <a:ea typeface="华文中宋" panose="02010600040101010101" pitchFamily="2" charset="-122"/>
              </a:rPr>
              <a:t>以任务为导向，以学习项目为载体，整合学习情境、学习内容、学习方法和学习资源，引导学生在运用语言的过程中提升语文素养</a:t>
            </a:r>
            <a:endParaRPr lang="en-US" altLang="zh-CN" sz="3200" dirty="0">
              <a:latin typeface="华文中宋" panose="02010600040101010101" pitchFamily="2" charset="-122"/>
              <a:ea typeface="华文中宋" panose="02010600040101010101" pitchFamily="2" charset="-122"/>
            </a:endParaRPr>
          </a:p>
          <a:p>
            <a:pPr>
              <a:lnSpc>
                <a:spcPct val="150000"/>
              </a:lnSpc>
            </a:pPr>
            <a:r>
              <a:rPr lang="zh-CN" altLang="en-US" sz="3200" dirty="0">
                <a:latin typeface="华文中宋" panose="02010600040101010101" pitchFamily="2" charset="-122"/>
                <a:ea typeface="华文中宋" panose="02010600040101010101" pitchFamily="2" charset="-122"/>
              </a:rPr>
              <a:t>是促进学生语文素养提升的</a:t>
            </a:r>
            <a:r>
              <a:rPr lang="zh-CN" altLang="en-US" sz="3200" dirty="0">
                <a:solidFill>
                  <a:srgbClr val="FF0000"/>
                </a:solidFill>
                <a:latin typeface="华文中宋" panose="02010600040101010101" pitchFamily="2" charset="-122"/>
                <a:ea typeface="华文中宋" panose="02010600040101010101" pitchFamily="2" charset="-122"/>
              </a:rPr>
              <a:t>课程内容组织结构</a:t>
            </a:r>
            <a:r>
              <a:rPr lang="zh-CN" altLang="en-US" sz="3200" dirty="0">
                <a:latin typeface="华文中宋" panose="02010600040101010101" pitchFamily="2" charset="-122"/>
                <a:ea typeface="华文中宋" panose="02010600040101010101" pitchFamily="2" charset="-122"/>
              </a:rPr>
              <a:t>，也是语文</a:t>
            </a:r>
            <a:r>
              <a:rPr lang="zh-CN" altLang="en-US" sz="3200" dirty="0">
                <a:solidFill>
                  <a:srgbClr val="FF0000"/>
                </a:solidFill>
                <a:latin typeface="华文中宋" panose="02010600040101010101" pitchFamily="2" charset="-122"/>
                <a:ea typeface="华文中宋" panose="02010600040101010101" pitchFamily="2" charset="-122"/>
              </a:rPr>
              <a:t>教学实施单位</a:t>
            </a:r>
          </a:p>
        </p:txBody>
      </p:sp>
    </p:spTree>
    <p:extLst>
      <p:ext uri="{BB962C8B-B14F-4D97-AF65-F5344CB8AC3E}">
        <p14:creationId xmlns:p14="http://schemas.microsoft.com/office/powerpoint/2010/main" val="58511883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23F37C6-B002-47CE-B649-16E21123D161}"/>
              </a:ext>
            </a:extLst>
          </p:cNvPr>
          <p:cNvSpPr>
            <a:spLocks noGrp="1"/>
          </p:cNvSpPr>
          <p:nvPr>
            <p:ph type="title"/>
          </p:nvPr>
        </p:nvSpPr>
        <p:spPr>
          <a:xfrm>
            <a:off x="433137" y="365125"/>
            <a:ext cx="2021305" cy="5968298"/>
          </a:xfrm>
        </p:spPr>
        <p:txBody>
          <a:bodyPr vert="eaVert">
            <a:normAutofit fontScale="90000"/>
          </a:bodyPr>
          <a:lstStyle/>
          <a:p>
            <a:pPr algn="ctr">
              <a:lnSpc>
                <a:spcPct val="150000"/>
              </a:lnSpc>
            </a:pPr>
            <a:r>
              <a:rPr lang="zh-CN" altLang="en-US" dirty="0">
                <a:solidFill>
                  <a:srgbClr val="002060"/>
                </a:solidFill>
                <a:latin typeface="黑体" panose="02010609060101010101" pitchFamily="49" charset="-122"/>
                <a:ea typeface="黑体" panose="02010609060101010101" pitchFamily="49" charset="-122"/>
              </a:rPr>
              <a:t>高中语文课程内容结构</a:t>
            </a:r>
            <a:br>
              <a:rPr lang="en-US" altLang="zh-CN" dirty="0"/>
            </a:br>
            <a:r>
              <a:rPr lang="zh-CN" altLang="en-US" b="1" spc="300" dirty="0">
                <a:solidFill>
                  <a:srgbClr val="002060"/>
                </a:solidFill>
              </a:rPr>
              <a:t>（</a:t>
            </a:r>
            <a:r>
              <a:rPr lang="en-US" altLang="zh-CN" b="1" spc="300" dirty="0">
                <a:solidFill>
                  <a:srgbClr val="002060"/>
                </a:solidFill>
              </a:rPr>
              <a:t>18</a:t>
            </a:r>
            <a:r>
              <a:rPr lang="zh-CN" altLang="en-US" b="1" spc="300" dirty="0">
                <a:solidFill>
                  <a:srgbClr val="002060"/>
                </a:solidFill>
              </a:rPr>
              <a:t>个学习任务群）</a:t>
            </a:r>
          </a:p>
        </p:txBody>
      </p:sp>
      <p:pic>
        <p:nvPicPr>
          <p:cNvPr id="4" name="图片 3">
            <a:extLst>
              <a:ext uri="{FF2B5EF4-FFF2-40B4-BE49-F238E27FC236}">
                <a16:creationId xmlns:a16="http://schemas.microsoft.com/office/drawing/2014/main" id="{8CBEE13A-8147-488F-9966-DA3CB0AE3039}"/>
              </a:ext>
            </a:extLst>
          </p:cNvPr>
          <p:cNvPicPr>
            <a:picLocks noChangeAspect="1"/>
          </p:cNvPicPr>
          <p:nvPr/>
        </p:nvPicPr>
        <p:blipFill>
          <a:blip r:embed="rId2"/>
          <a:stretch>
            <a:fillRect/>
          </a:stretch>
        </p:blipFill>
        <p:spPr>
          <a:xfrm>
            <a:off x="2348564" y="92923"/>
            <a:ext cx="9005236" cy="6498899"/>
          </a:xfrm>
          <a:prstGeom prst="rect">
            <a:avLst/>
          </a:prstGeom>
        </p:spPr>
      </p:pic>
    </p:spTree>
    <p:extLst>
      <p:ext uri="{BB962C8B-B14F-4D97-AF65-F5344CB8AC3E}">
        <p14:creationId xmlns:p14="http://schemas.microsoft.com/office/powerpoint/2010/main" val="58382553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1981200" y="248020"/>
            <a:ext cx="8229600" cy="1143000"/>
          </a:xfrm>
        </p:spPr>
        <p:txBody>
          <a:bodyPr>
            <a:normAutofit/>
          </a:bodyPr>
          <a:lstStyle/>
          <a:p>
            <a:pPr algn="ctr"/>
            <a:r>
              <a:rPr lang="zh-CN" altLang="en-US" sz="3600" b="1" dirty="0">
                <a:solidFill>
                  <a:srgbClr val="0070C0"/>
                </a:solidFill>
                <a:latin typeface="黑体" panose="02010609060101010101" pitchFamily="49" charset="-122"/>
                <a:ea typeface="黑体" panose="02010609060101010101" pitchFamily="49" charset="-122"/>
              </a:rPr>
              <a:t>必修课程各学习任务群之间的关系</a:t>
            </a:r>
          </a:p>
        </p:txBody>
      </p:sp>
      <p:grpSp>
        <p:nvGrpSpPr>
          <p:cNvPr id="18" name="组合 17"/>
          <p:cNvGrpSpPr/>
          <p:nvPr/>
        </p:nvGrpSpPr>
        <p:grpSpPr>
          <a:xfrm>
            <a:off x="1241659" y="1547892"/>
            <a:ext cx="9923646" cy="4824536"/>
            <a:chOff x="971600" y="1268760"/>
            <a:chExt cx="6984776" cy="4824536"/>
          </a:xfrm>
        </p:grpSpPr>
        <p:sp>
          <p:nvSpPr>
            <p:cNvPr id="4" name="圆角矩形 3"/>
            <p:cNvSpPr/>
            <p:nvPr/>
          </p:nvSpPr>
          <p:spPr>
            <a:xfrm>
              <a:off x="2699792" y="2420888"/>
              <a:ext cx="3384376" cy="720080"/>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sz="2400" b="1" dirty="0">
                  <a:solidFill>
                    <a:schemeClr val="tx1"/>
                  </a:solidFill>
                  <a:latin typeface="黑体" panose="02010609060101010101" pitchFamily="49" charset="-122"/>
                  <a:ea typeface="黑体" panose="02010609060101010101" pitchFamily="49" charset="-122"/>
                </a:rPr>
                <a:t>文学阅读与写作</a:t>
              </a:r>
            </a:p>
          </p:txBody>
        </p:sp>
        <p:sp>
          <p:nvSpPr>
            <p:cNvPr id="5" name="圆角矩形 4"/>
            <p:cNvSpPr/>
            <p:nvPr/>
          </p:nvSpPr>
          <p:spPr>
            <a:xfrm>
              <a:off x="2699792" y="3266390"/>
              <a:ext cx="3384376" cy="720080"/>
            </a:xfrm>
            <a:prstGeom prst="round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zh-CN" altLang="en-US" sz="2400" b="1" dirty="0">
                  <a:solidFill>
                    <a:srgbClr val="FF0000"/>
                  </a:solidFill>
                  <a:latin typeface="黑体" panose="02010609060101010101" pitchFamily="49" charset="-122"/>
                  <a:ea typeface="黑体" panose="02010609060101010101" pitchFamily="49" charset="-122"/>
                </a:rPr>
                <a:t>思辨性阅读与表达</a:t>
              </a:r>
            </a:p>
          </p:txBody>
        </p:sp>
        <p:sp>
          <p:nvSpPr>
            <p:cNvPr id="6" name="圆角矩形 5"/>
            <p:cNvSpPr/>
            <p:nvPr/>
          </p:nvSpPr>
          <p:spPr>
            <a:xfrm>
              <a:off x="2699792" y="4149080"/>
              <a:ext cx="3384376" cy="72008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2400" b="1" dirty="0">
                  <a:latin typeface="黑体" panose="02010609060101010101" pitchFamily="49" charset="-122"/>
                  <a:ea typeface="黑体" panose="02010609060101010101" pitchFamily="49" charset="-122"/>
                </a:rPr>
                <a:t>实用性阅读与交流</a:t>
              </a:r>
            </a:p>
          </p:txBody>
        </p:sp>
        <p:sp>
          <p:nvSpPr>
            <p:cNvPr id="7" name="圆角矩形 6"/>
            <p:cNvSpPr/>
            <p:nvPr/>
          </p:nvSpPr>
          <p:spPr>
            <a:xfrm>
              <a:off x="971600" y="2276872"/>
              <a:ext cx="864096" cy="2664296"/>
            </a:xfrm>
            <a:prstGeom prst="roundRect">
              <a:avLst/>
            </a:prstGeom>
          </p:spPr>
          <p:style>
            <a:lnRef idx="0">
              <a:schemeClr val="accent2"/>
            </a:lnRef>
            <a:fillRef idx="3">
              <a:schemeClr val="accent2"/>
            </a:fillRef>
            <a:effectRef idx="3">
              <a:schemeClr val="accent2"/>
            </a:effectRef>
            <a:fontRef idx="minor">
              <a:schemeClr val="lt1"/>
            </a:fontRef>
          </p:style>
          <p:txBody>
            <a:bodyPr vert="eaVert" rtlCol="0" anchor="ctr"/>
            <a:lstStyle/>
            <a:p>
              <a:pPr algn="ctr"/>
              <a:r>
                <a:rPr lang="zh-CN" altLang="en-US" sz="2400" dirty="0"/>
                <a:t>整本书阅读与研讨</a:t>
              </a:r>
            </a:p>
          </p:txBody>
        </p:sp>
        <p:sp>
          <p:nvSpPr>
            <p:cNvPr id="8" name="圆角矩形 7"/>
            <p:cNvSpPr/>
            <p:nvPr/>
          </p:nvSpPr>
          <p:spPr>
            <a:xfrm>
              <a:off x="7092280" y="2283363"/>
              <a:ext cx="864096" cy="2664296"/>
            </a:xfrm>
            <a:prstGeom prst="roundRect">
              <a:avLst/>
            </a:prstGeom>
          </p:spPr>
          <p:style>
            <a:lnRef idx="0">
              <a:schemeClr val="accent6"/>
            </a:lnRef>
            <a:fillRef idx="3">
              <a:schemeClr val="accent6"/>
            </a:fillRef>
            <a:effectRef idx="3">
              <a:schemeClr val="accent6"/>
            </a:effectRef>
            <a:fontRef idx="minor">
              <a:schemeClr val="lt1"/>
            </a:fontRef>
          </p:style>
          <p:txBody>
            <a:bodyPr vert="eaVert" rtlCol="0" anchor="ctr"/>
            <a:lstStyle/>
            <a:p>
              <a:pPr algn="ctr"/>
              <a:r>
                <a:rPr lang="zh-CN" altLang="en-US" sz="2000" dirty="0"/>
                <a:t>语言积累梳理与探究</a:t>
              </a:r>
            </a:p>
          </p:txBody>
        </p:sp>
        <p:sp>
          <p:nvSpPr>
            <p:cNvPr id="9" name="椭圆 8"/>
            <p:cNvSpPr/>
            <p:nvPr/>
          </p:nvSpPr>
          <p:spPr>
            <a:xfrm>
              <a:off x="2411760" y="1268760"/>
              <a:ext cx="3816424" cy="792088"/>
            </a:xfrm>
            <a:prstGeom prst="ellipse">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2400" dirty="0"/>
                <a:t>当代文化参与</a:t>
              </a:r>
            </a:p>
          </p:txBody>
        </p:sp>
        <p:sp>
          <p:nvSpPr>
            <p:cNvPr id="11" name="椭圆 10"/>
            <p:cNvSpPr/>
            <p:nvPr/>
          </p:nvSpPr>
          <p:spPr>
            <a:xfrm>
              <a:off x="2495397" y="5301208"/>
              <a:ext cx="3816424" cy="792088"/>
            </a:xfrm>
            <a:prstGeom prst="ellipse">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2400" dirty="0"/>
                <a:t>跨媒介阅读与交流</a:t>
              </a:r>
            </a:p>
          </p:txBody>
        </p:sp>
        <p:sp>
          <p:nvSpPr>
            <p:cNvPr id="10" name="左右箭头 9"/>
            <p:cNvSpPr/>
            <p:nvPr/>
          </p:nvSpPr>
          <p:spPr>
            <a:xfrm>
              <a:off x="1985458" y="2636912"/>
              <a:ext cx="642326" cy="288032"/>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左右箭头 12"/>
            <p:cNvSpPr/>
            <p:nvPr/>
          </p:nvSpPr>
          <p:spPr>
            <a:xfrm>
              <a:off x="1969095" y="3465004"/>
              <a:ext cx="642326" cy="288032"/>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左右箭头 13"/>
            <p:cNvSpPr/>
            <p:nvPr/>
          </p:nvSpPr>
          <p:spPr>
            <a:xfrm>
              <a:off x="1969095" y="4355368"/>
              <a:ext cx="642326" cy="288032"/>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左右箭头 14"/>
            <p:cNvSpPr/>
            <p:nvPr/>
          </p:nvSpPr>
          <p:spPr>
            <a:xfrm>
              <a:off x="6252727" y="4365104"/>
              <a:ext cx="642326" cy="288032"/>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左右箭头 15"/>
            <p:cNvSpPr/>
            <p:nvPr/>
          </p:nvSpPr>
          <p:spPr>
            <a:xfrm>
              <a:off x="6252727" y="3486133"/>
              <a:ext cx="642326" cy="288032"/>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左右箭头 16"/>
            <p:cNvSpPr/>
            <p:nvPr/>
          </p:nvSpPr>
          <p:spPr>
            <a:xfrm>
              <a:off x="6252727" y="2673085"/>
              <a:ext cx="642326" cy="288032"/>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上下箭头 11"/>
            <p:cNvSpPr/>
            <p:nvPr/>
          </p:nvSpPr>
          <p:spPr>
            <a:xfrm>
              <a:off x="4325989" y="2025394"/>
              <a:ext cx="113826" cy="385387"/>
            </a:xfrm>
            <a:prstGeom prst="upDownArrow">
              <a:avLst/>
            </a:prstGeom>
            <a:solidFill>
              <a:srgbClr val="FFC000"/>
            </a:solidFill>
            <a:ln>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上下箭头 19"/>
            <p:cNvSpPr/>
            <p:nvPr/>
          </p:nvSpPr>
          <p:spPr>
            <a:xfrm>
              <a:off x="4331601" y="4869160"/>
              <a:ext cx="144016" cy="432048"/>
            </a:xfrm>
            <a:prstGeom prst="upDownArrow">
              <a:avLst/>
            </a:prstGeom>
            <a:solidFill>
              <a:srgbClr val="FFC000"/>
            </a:solidFill>
            <a:ln>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上下箭头 20"/>
            <p:cNvSpPr/>
            <p:nvPr/>
          </p:nvSpPr>
          <p:spPr>
            <a:xfrm rot="3457857">
              <a:off x="1914593" y="1660718"/>
              <a:ext cx="141731" cy="648072"/>
            </a:xfrm>
            <a:prstGeom prst="upDownArrow">
              <a:avLst/>
            </a:prstGeom>
            <a:solidFill>
              <a:srgbClr val="FFC000"/>
            </a:solidFill>
            <a:ln>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上下箭头 22"/>
            <p:cNvSpPr/>
            <p:nvPr/>
          </p:nvSpPr>
          <p:spPr>
            <a:xfrm rot="18488480">
              <a:off x="2155765" y="4757121"/>
              <a:ext cx="148117" cy="895678"/>
            </a:xfrm>
            <a:prstGeom prst="upDownArrow">
              <a:avLst/>
            </a:prstGeom>
            <a:solidFill>
              <a:srgbClr val="FFC000"/>
            </a:solidFill>
            <a:ln>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上下箭头 23"/>
            <p:cNvSpPr/>
            <p:nvPr/>
          </p:nvSpPr>
          <p:spPr>
            <a:xfrm rot="3457857">
              <a:off x="6576959" y="4825437"/>
              <a:ext cx="147945" cy="849145"/>
            </a:xfrm>
            <a:prstGeom prst="upDownArrow">
              <a:avLst/>
            </a:prstGeom>
            <a:solidFill>
              <a:srgbClr val="FFC000"/>
            </a:solidFill>
            <a:ln>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上下箭头 24"/>
            <p:cNvSpPr/>
            <p:nvPr/>
          </p:nvSpPr>
          <p:spPr>
            <a:xfrm rot="18488480">
              <a:off x="6643135" y="1666963"/>
              <a:ext cx="143607" cy="737077"/>
            </a:xfrm>
            <a:prstGeom prst="upDownArrow">
              <a:avLst/>
            </a:prstGeom>
            <a:solidFill>
              <a:srgbClr val="FFC000"/>
            </a:solidFill>
            <a:ln>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46225898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2F1EBBA-FE28-4C59-82D2-77B77B4EA46E}"/>
              </a:ext>
            </a:extLst>
          </p:cNvPr>
          <p:cNvSpPr>
            <a:spLocks noGrp="1"/>
          </p:cNvSpPr>
          <p:nvPr>
            <p:ph type="title"/>
          </p:nvPr>
        </p:nvSpPr>
        <p:spPr>
          <a:xfrm>
            <a:off x="0" y="0"/>
            <a:ext cx="12192000" cy="1726058"/>
          </a:xfrm>
          <a:solidFill>
            <a:srgbClr val="07078F"/>
          </a:solidFill>
        </p:spPr>
        <p:txBody>
          <a:bodyPr vert="horz" lIns="91440" tIns="45720" rIns="91440" bIns="45720" rtlCol="0" anchor="ctr">
            <a:normAutofit/>
          </a:bodyPr>
          <a:lstStyle/>
          <a:p>
            <a:pPr algn="ctr">
              <a:lnSpc>
                <a:spcPct val="150000"/>
              </a:lnSpc>
            </a:pPr>
            <a:r>
              <a:rPr lang="zh-CN" altLang="en-US" b="1" dirty="0">
                <a:solidFill>
                  <a:schemeClr val="bg1"/>
                </a:solidFill>
                <a:latin typeface="黑体" panose="02010609060101010101" pitchFamily="49" charset="-122"/>
                <a:ea typeface="黑体" panose="02010609060101010101" pitchFamily="49" charset="-122"/>
              </a:rPr>
              <a:t>语文任务群的设计期望引导学生实现深度学习</a:t>
            </a:r>
          </a:p>
        </p:txBody>
      </p:sp>
      <p:graphicFrame>
        <p:nvGraphicFramePr>
          <p:cNvPr id="4" name="内容占位符 3">
            <a:extLst>
              <a:ext uri="{FF2B5EF4-FFF2-40B4-BE49-F238E27FC236}">
                <a16:creationId xmlns:a16="http://schemas.microsoft.com/office/drawing/2014/main" id="{0458BF40-F153-44D8-9439-7A17E3E777A8}"/>
              </a:ext>
            </a:extLst>
          </p:cNvPr>
          <p:cNvGraphicFramePr>
            <a:graphicFrameLocks noGrp="1"/>
          </p:cNvGraphicFramePr>
          <p:nvPr>
            <p:ph idx="1"/>
            <p:extLst>
              <p:ext uri="{D42A27DB-BD31-4B8C-83A1-F6EECF244321}">
                <p14:modId xmlns:p14="http://schemas.microsoft.com/office/powerpoint/2010/main" val="1764003095"/>
              </p:ext>
            </p:extLst>
          </p:nvPr>
        </p:nvGraphicFramePr>
        <p:xfrm>
          <a:off x="2621155" y="1654139"/>
          <a:ext cx="6823758" cy="455364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3" name="图片 2">
            <a:extLst>
              <a:ext uri="{FF2B5EF4-FFF2-40B4-BE49-F238E27FC236}">
                <a16:creationId xmlns:a16="http://schemas.microsoft.com/office/drawing/2014/main" id="{9AAC12D4-123A-4DDC-80D1-51AAA444B268}"/>
              </a:ext>
            </a:extLst>
          </p:cNvPr>
          <p:cNvPicPr>
            <a:picLocks noChangeAspect="1"/>
          </p:cNvPicPr>
          <p:nvPr/>
        </p:nvPicPr>
        <p:blipFill>
          <a:blip r:embed="rId8">
            <a:extLst>
              <a:ext uri="{BEBA8EAE-BF5A-486C-A8C5-ECC9F3942E4B}">
                <a14:imgProps xmlns:a14="http://schemas.microsoft.com/office/drawing/2010/main">
                  <a14:imgLayer r:embed="rId9">
                    <a14:imgEffect>
                      <a14:artisticPhotocopy/>
                    </a14:imgEffect>
                  </a14:imgLayer>
                </a14:imgProps>
              </a:ext>
            </a:extLst>
          </a:blip>
          <a:stretch>
            <a:fillRect/>
          </a:stretch>
        </p:blipFill>
        <p:spPr>
          <a:xfrm>
            <a:off x="8681659" y="2161207"/>
            <a:ext cx="2486347" cy="1864760"/>
          </a:xfrm>
          <a:prstGeom prst="ellipse">
            <a:avLst/>
          </a:prstGeom>
          <a:ln w="63500" cap="rnd">
            <a:solidFill>
              <a:schemeClr val="bg1"/>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5" name="图片 4">
            <a:extLst>
              <a:ext uri="{FF2B5EF4-FFF2-40B4-BE49-F238E27FC236}">
                <a16:creationId xmlns:a16="http://schemas.microsoft.com/office/drawing/2014/main" id="{F39CE968-DC7B-46A8-8ABE-93A2E1313593}"/>
              </a:ext>
            </a:extLst>
          </p:cNvPr>
          <p:cNvPicPr>
            <a:picLocks noChangeAspect="1"/>
          </p:cNvPicPr>
          <p:nvPr/>
        </p:nvPicPr>
        <p:blipFill>
          <a:blip r:embed="rId10">
            <a:extLst>
              <a:ext uri="{BEBA8EAE-BF5A-486C-A8C5-ECC9F3942E4B}">
                <a14:imgProps xmlns:a14="http://schemas.microsoft.com/office/drawing/2010/main">
                  <a14:imgLayer r:embed="rId11">
                    <a14:imgEffect>
                      <a14:artisticPhotocopy/>
                    </a14:imgEffect>
                  </a14:imgLayer>
                </a14:imgProps>
              </a:ext>
            </a:extLst>
          </a:blip>
          <a:stretch>
            <a:fillRect/>
          </a:stretch>
        </p:blipFill>
        <p:spPr>
          <a:xfrm>
            <a:off x="1023995" y="2102161"/>
            <a:ext cx="2486347" cy="1864760"/>
          </a:xfrm>
          <a:prstGeom prst="ellipse">
            <a:avLst/>
          </a:prstGeom>
          <a:ln w="63500" cap="rnd">
            <a:solidFill>
              <a:schemeClr val="bg1"/>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6" name="图片 5">
            <a:extLst>
              <a:ext uri="{FF2B5EF4-FFF2-40B4-BE49-F238E27FC236}">
                <a16:creationId xmlns:a16="http://schemas.microsoft.com/office/drawing/2014/main" id="{9C0BDBCF-FFD7-4C04-9632-077FD313DAE9}"/>
              </a:ext>
            </a:extLst>
          </p:cNvPr>
          <p:cNvPicPr>
            <a:picLocks noChangeAspect="1"/>
          </p:cNvPicPr>
          <p:nvPr/>
        </p:nvPicPr>
        <p:blipFill>
          <a:blip r:embed="rId12">
            <a:extLst>
              <a:ext uri="{BEBA8EAE-BF5A-486C-A8C5-ECC9F3942E4B}">
                <a14:imgProps xmlns:a14="http://schemas.microsoft.com/office/drawing/2010/main">
                  <a14:imgLayer r:embed="rId13">
                    <a14:imgEffect>
                      <a14:artisticPhotocopy/>
                    </a14:imgEffect>
                  </a14:imgLayer>
                </a14:imgProps>
              </a:ext>
            </a:extLst>
          </a:blip>
          <a:stretch>
            <a:fillRect/>
          </a:stretch>
        </p:blipFill>
        <p:spPr>
          <a:xfrm>
            <a:off x="9465400" y="4834357"/>
            <a:ext cx="2057125" cy="1504147"/>
          </a:xfrm>
          <a:prstGeom prst="ellipse">
            <a:avLst/>
          </a:prstGeom>
          <a:ln w="63500" cap="rnd">
            <a:solidFill>
              <a:schemeClr val="bg1"/>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7" name="图片 6">
            <a:extLst>
              <a:ext uri="{FF2B5EF4-FFF2-40B4-BE49-F238E27FC236}">
                <a16:creationId xmlns:a16="http://schemas.microsoft.com/office/drawing/2014/main" id="{C5BAD221-ED88-4555-A337-FC4F4B99C86C}"/>
              </a:ext>
            </a:extLst>
          </p:cNvPr>
          <p:cNvPicPr>
            <a:picLocks noChangeAspect="1"/>
          </p:cNvPicPr>
          <p:nvPr/>
        </p:nvPicPr>
        <p:blipFill>
          <a:blip r:embed="rId14">
            <a:extLst>
              <a:ext uri="{BEBA8EAE-BF5A-486C-A8C5-ECC9F3942E4B}">
                <a14:imgProps xmlns:a14="http://schemas.microsoft.com/office/drawing/2010/main">
                  <a14:imgLayer r:embed="rId15">
                    <a14:imgEffect>
                      <a14:artisticPhotocopy/>
                    </a14:imgEffect>
                  </a14:imgLayer>
                </a14:imgProps>
              </a:ext>
            </a:extLst>
          </a:blip>
          <a:stretch>
            <a:fillRect/>
          </a:stretch>
        </p:blipFill>
        <p:spPr>
          <a:xfrm>
            <a:off x="540346" y="4747301"/>
            <a:ext cx="2080809" cy="1591203"/>
          </a:xfrm>
          <a:prstGeom prst="ellipse">
            <a:avLst/>
          </a:prstGeom>
          <a:ln w="63500" cap="rnd">
            <a:solidFill>
              <a:schemeClr val="bg1"/>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418210421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B41B785-39EC-4065-B4EB-DE5B2296B733}"/>
              </a:ext>
            </a:extLst>
          </p:cNvPr>
          <p:cNvSpPr>
            <a:spLocks noGrp="1"/>
          </p:cNvSpPr>
          <p:nvPr>
            <p:ph type="title"/>
          </p:nvPr>
        </p:nvSpPr>
        <p:spPr>
          <a:xfrm>
            <a:off x="0" y="1"/>
            <a:ext cx="12192000" cy="1690688"/>
          </a:xfrm>
          <a:solidFill>
            <a:srgbClr val="07078F"/>
          </a:solidFill>
        </p:spPr>
        <p:txBody>
          <a:bodyPr vert="horz" lIns="91440" tIns="45720" rIns="91440" bIns="45720" rtlCol="0" anchor="ctr">
            <a:normAutofit/>
          </a:bodyPr>
          <a:lstStyle/>
          <a:p>
            <a:pPr algn="ctr">
              <a:lnSpc>
                <a:spcPct val="150000"/>
              </a:lnSpc>
            </a:pPr>
            <a:r>
              <a:rPr lang="zh-CN" altLang="en-US" b="1" dirty="0">
                <a:solidFill>
                  <a:schemeClr val="bg1"/>
                </a:solidFill>
                <a:latin typeface="黑体" panose="02010609060101010101" pitchFamily="49" charset="-122"/>
                <a:ea typeface="黑体" panose="02010609060101010101" pitchFamily="49" charset="-122"/>
              </a:rPr>
              <a:t> </a:t>
            </a:r>
            <a:r>
              <a:rPr lang="zh-CN" altLang="en-US" b="1" spc="300" dirty="0">
                <a:solidFill>
                  <a:schemeClr val="bg1"/>
                </a:solidFill>
                <a:latin typeface="黑体" panose="02010609060101010101" pitchFamily="49" charset="-122"/>
                <a:ea typeface="黑体" panose="02010609060101010101" pitchFamily="49" charset="-122"/>
              </a:rPr>
              <a:t>“深度学习”概念的提出</a:t>
            </a:r>
          </a:p>
        </p:txBody>
      </p:sp>
      <p:sp>
        <p:nvSpPr>
          <p:cNvPr id="3" name="内容占位符 2">
            <a:extLst>
              <a:ext uri="{FF2B5EF4-FFF2-40B4-BE49-F238E27FC236}">
                <a16:creationId xmlns:a16="http://schemas.microsoft.com/office/drawing/2014/main" id="{14A0B216-407F-48B6-8767-8210C379DDD3}"/>
              </a:ext>
            </a:extLst>
          </p:cNvPr>
          <p:cNvSpPr>
            <a:spLocks noGrp="1"/>
          </p:cNvSpPr>
          <p:nvPr>
            <p:ph idx="1"/>
          </p:nvPr>
        </p:nvSpPr>
        <p:spPr/>
        <p:txBody>
          <a:bodyPr>
            <a:normAutofit/>
          </a:bodyPr>
          <a:lstStyle/>
          <a:p>
            <a:pPr>
              <a:lnSpc>
                <a:spcPct val="150000"/>
              </a:lnSpc>
              <a:buFont typeface="Wingdings" panose="05000000000000000000" pitchFamily="2" charset="2"/>
              <a:buChar char="p"/>
            </a:pPr>
            <a:r>
              <a:rPr lang="en-US" altLang="zh-CN" sz="2400" b="1" dirty="0"/>
              <a:t>1976</a:t>
            </a:r>
            <a:r>
              <a:rPr lang="zh-CN" altLang="en-US" sz="2400" b="1" dirty="0"/>
              <a:t>年，瑞典学者马顿（</a:t>
            </a:r>
            <a:r>
              <a:rPr lang="en-US" altLang="zh-CN" sz="2400" b="1" dirty="0" err="1"/>
              <a:t>Marton</a:t>
            </a:r>
            <a:r>
              <a:rPr lang="zh-CN" altLang="en-US" sz="2400" b="1" dirty="0"/>
              <a:t>）和萨廖（</a:t>
            </a:r>
            <a:r>
              <a:rPr lang="en-US" altLang="zh-CN" sz="2400" b="1" dirty="0" err="1"/>
              <a:t>SäLJö</a:t>
            </a:r>
            <a:r>
              <a:rPr lang="zh-CN" altLang="en-US" sz="2400" b="1" dirty="0"/>
              <a:t>）在研究大学生学术文献阅读时发现，不同的</a:t>
            </a:r>
            <a:r>
              <a:rPr lang="zh-CN" altLang="en-US" sz="2400" b="1" dirty="0">
                <a:solidFill>
                  <a:srgbClr val="C00000"/>
                </a:solidFill>
              </a:rPr>
              <a:t>学生使用不同的阅读策略，会产生不同的学习结果</a:t>
            </a:r>
            <a:r>
              <a:rPr lang="zh-CN" altLang="en-US" sz="2400" b="1" dirty="0"/>
              <a:t>，其理解和记忆的水平存在明显差异。</a:t>
            </a:r>
            <a:endParaRPr lang="en-US" altLang="zh-CN" b="1" dirty="0"/>
          </a:p>
          <a:p>
            <a:pPr>
              <a:lnSpc>
                <a:spcPct val="150000"/>
              </a:lnSpc>
              <a:buFont typeface="Wingdings" panose="05000000000000000000" pitchFamily="2" charset="2"/>
              <a:buChar char="Ø"/>
            </a:pPr>
            <a:r>
              <a:rPr lang="zh-CN" altLang="en-US" sz="2400" b="1" dirty="0"/>
              <a:t> 他们在发表的论文</a:t>
            </a:r>
            <a:r>
              <a:rPr lang="en-US" altLang="zh-CN" sz="2400" b="1" dirty="0"/>
              <a:t>《</a:t>
            </a:r>
            <a:r>
              <a:rPr lang="zh-CN" altLang="en-US" sz="2400" b="1" dirty="0"/>
              <a:t>学习的本质区别 ： 结果和过程 </a:t>
            </a:r>
            <a:r>
              <a:rPr lang="en-US" altLang="zh-CN" sz="2400" b="1" dirty="0"/>
              <a:t>》</a:t>
            </a:r>
            <a:r>
              <a:rPr lang="zh-CN" altLang="en-US" sz="2400" b="1" dirty="0"/>
              <a:t>中提出了</a:t>
            </a:r>
            <a:r>
              <a:rPr lang="zh-CN" altLang="en-US" b="1" dirty="0">
                <a:solidFill>
                  <a:srgbClr val="C00000"/>
                </a:solidFill>
              </a:rPr>
              <a:t>深度学习（</a:t>
            </a:r>
            <a:r>
              <a:rPr lang="en-US" altLang="zh-CN" b="1" dirty="0">
                <a:solidFill>
                  <a:srgbClr val="C00000"/>
                </a:solidFill>
              </a:rPr>
              <a:t>deep learning</a:t>
            </a:r>
            <a:r>
              <a:rPr lang="zh-CN" altLang="en-US" b="1" dirty="0">
                <a:solidFill>
                  <a:srgbClr val="C00000"/>
                </a:solidFill>
              </a:rPr>
              <a:t>）</a:t>
            </a:r>
            <a:r>
              <a:rPr lang="zh-CN" altLang="en-US" sz="2400" b="1" dirty="0"/>
              <a:t>和</a:t>
            </a:r>
            <a:r>
              <a:rPr lang="zh-CN" altLang="en-US" b="1" dirty="0">
                <a:solidFill>
                  <a:srgbClr val="C00000"/>
                </a:solidFill>
              </a:rPr>
              <a:t>浅层学习（</a:t>
            </a:r>
            <a:r>
              <a:rPr lang="en-US" altLang="zh-CN" b="1" dirty="0">
                <a:solidFill>
                  <a:srgbClr val="C00000"/>
                </a:solidFill>
              </a:rPr>
              <a:t>shallow learning</a:t>
            </a:r>
            <a:r>
              <a:rPr lang="zh-CN" altLang="en-US" b="1" dirty="0">
                <a:solidFill>
                  <a:srgbClr val="C00000"/>
                </a:solidFill>
              </a:rPr>
              <a:t>）</a:t>
            </a:r>
            <a:r>
              <a:rPr lang="zh-CN" altLang="en-US" sz="2400" b="1" dirty="0"/>
              <a:t>的概念，用来描述不同的学习过程导致的不同的学习结果的状态和水平</a:t>
            </a:r>
          </a:p>
        </p:txBody>
      </p:sp>
    </p:spTree>
    <p:extLst>
      <p:ext uri="{BB962C8B-B14F-4D97-AF65-F5344CB8AC3E}">
        <p14:creationId xmlns:p14="http://schemas.microsoft.com/office/powerpoint/2010/main" val="1278337559"/>
      </p:ext>
    </p:extLst>
  </p:cSld>
  <p:clrMapOvr>
    <a:overrideClrMapping bg1="lt1" tx1="dk1" bg2="lt2" tx2="dk2" accent1="accent1" accent2="accent2" accent3="accent3" accent4="accent4" accent5="accent5" accent6="accent6" hlink="hlink" folHlink="folHlink"/>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a:extLst>
              <a:ext uri="{FF2B5EF4-FFF2-40B4-BE49-F238E27FC236}">
                <a16:creationId xmlns:a16="http://schemas.microsoft.com/office/drawing/2014/main" id="{A9AE026F-8D6A-49E9-8D15-441767305F4B}"/>
              </a:ext>
            </a:extLst>
          </p:cNvPr>
          <p:cNvGraphicFramePr>
            <a:graphicFrameLocks noGrp="1"/>
          </p:cNvGraphicFramePr>
          <p:nvPr>
            <p:ph idx="1"/>
            <p:extLst>
              <p:ext uri="{D42A27DB-BD31-4B8C-83A1-F6EECF244321}">
                <p14:modId xmlns:p14="http://schemas.microsoft.com/office/powerpoint/2010/main" val="1064696178"/>
              </p:ext>
            </p:extLst>
          </p:nvPr>
        </p:nvGraphicFramePr>
        <p:xfrm>
          <a:off x="142240" y="193040"/>
          <a:ext cx="11927840" cy="5752638"/>
        </p:xfrm>
        <a:graphic>
          <a:graphicData uri="http://schemas.openxmlformats.org/drawingml/2006/table">
            <a:tbl>
              <a:tblPr firstRow="1" bandRow="1">
                <a:effectLst>
                  <a:outerShdw blurRad="50800" dist="38100" dir="5400000" algn="t" rotWithShape="0">
                    <a:prstClr val="black">
                      <a:alpha val="40000"/>
                    </a:prstClr>
                  </a:outerShdw>
                </a:effectLst>
                <a:tableStyleId>{5C22544A-7EE6-4342-B048-85BDC9FD1C3A}</a:tableStyleId>
              </a:tblPr>
              <a:tblGrid>
                <a:gridCol w="5816771">
                  <a:extLst>
                    <a:ext uri="{9D8B030D-6E8A-4147-A177-3AD203B41FA5}">
                      <a16:colId xmlns:a16="http://schemas.microsoft.com/office/drawing/2014/main" val="20000"/>
                    </a:ext>
                  </a:extLst>
                </a:gridCol>
                <a:gridCol w="6111069">
                  <a:extLst>
                    <a:ext uri="{9D8B030D-6E8A-4147-A177-3AD203B41FA5}">
                      <a16:colId xmlns:a16="http://schemas.microsoft.com/office/drawing/2014/main" val="20001"/>
                    </a:ext>
                  </a:extLst>
                </a:gridCol>
              </a:tblGrid>
              <a:tr h="550905">
                <a:tc>
                  <a:txBody>
                    <a:bodyPr/>
                    <a:lstStyle/>
                    <a:p>
                      <a:pPr algn="ctr"/>
                      <a:r>
                        <a:rPr lang="zh-CN" altLang="en-US" sz="2800" dirty="0"/>
                        <a:t>浅层学习</a:t>
                      </a:r>
                    </a:p>
                  </a:txBody>
                  <a:tcPr/>
                </a:tc>
                <a:tc>
                  <a:txBody>
                    <a:bodyPr/>
                    <a:lstStyle/>
                    <a:p>
                      <a:pPr marL="0" algn="ctr" defTabSz="914400" rtl="0" eaLnBrk="1" latinLnBrk="0" hangingPunct="1"/>
                      <a:r>
                        <a:rPr lang="zh-CN" altLang="en-US" sz="2800" b="1" kern="1200" dirty="0">
                          <a:solidFill>
                            <a:schemeClr val="lt1"/>
                          </a:solidFill>
                          <a:latin typeface="+mn-lt"/>
                          <a:ea typeface="+mn-ea"/>
                          <a:cs typeface="+mn-cs"/>
                        </a:rPr>
                        <a:t>深度学习</a:t>
                      </a:r>
                    </a:p>
                  </a:txBody>
                  <a:tcPr/>
                </a:tc>
                <a:extLst>
                  <a:ext uri="{0D108BD9-81ED-4DB2-BD59-A6C34878D82A}">
                    <a16:rowId xmlns:a16="http://schemas.microsoft.com/office/drawing/2014/main" val="10000"/>
                  </a:ext>
                </a:extLst>
              </a:tr>
              <a:tr h="932316">
                <a:tc>
                  <a:txBody>
                    <a:bodyPr/>
                    <a:lstStyle/>
                    <a:p>
                      <a:pPr marL="342900" indent="-342900">
                        <a:buFont typeface="Arial" panose="020B0604020202020204" pitchFamily="34" charset="0"/>
                        <a:buChar char="•"/>
                      </a:pPr>
                      <a:r>
                        <a:rPr lang="zh-CN" altLang="en-US" sz="2000" b="1" dirty="0"/>
                        <a:t>未将要学的材料与已有知识联系起来</a:t>
                      </a:r>
                    </a:p>
                  </a:txBody>
                  <a:tcPr anchor="ctr"/>
                </a:tc>
                <a:tc>
                  <a:txBody>
                    <a:bodyPr/>
                    <a:lstStyle/>
                    <a:p>
                      <a:pPr marL="342900" indent="-342900">
                        <a:buFont typeface="Arial" panose="020B0604020202020204" pitchFamily="34" charset="0"/>
                        <a:buChar char="•"/>
                      </a:pPr>
                      <a:r>
                        <a:rPr lang="zh-CN" altLang="en-US" sz="2000" b="1" dirty="0">
                          <a:solidFill>
                            <a:srgbClr val="C00000"/>
                          </a:solidFill>
                        </a:rPr>
                        <a:t>将新观点、新概念与已有的知识经验建立关联</a:t>
                      </a:r>
                    </a:p>
                  </a:txBody>
                  <a:tcPr anchor="ctr"/>
                </a:tc>
                <a:extLst>
                  <a:ext uri="{0D108BD9-81ED-4DB2-BD59-A6C34878D82A}">
                    <a16:rowId xmlns:a16="http://schemas.microsoft.com/office/drawing/2014/main" val="10001"/>
                  </a:ext>
                </a:extLst>
              </a:tr>
              <a:tr h="540153">
                <a:tc>
                  <a:txBody>
                    <a:bodyPr/>
                    <a:lstStyle/>
                    <a:p>
                      <a:pPr marL="342900" indent="-342900">
                        <a:buFont typeface="Arial" panose="020B0604020202020204" pitchFamily="34" charset="0"/>
                        <a:buChar char="•"/>
                      </a:pPr>
                      <a:r>
                        <a:rPr lang="zh-CN" altLang="en-US" sz="2000" b="1" dirty="0"/>
                        <a:t>将所学材料处理成分离的知识片段</a:t>
                      </a:r>
                    </a:p>
                  </a:txBody>
                  <a:tcPr anchor="ctr"/>
                </a:tc>
                <a:tc>
                  <a:txBody>
                    <a:bodyPr/>
                    <a:lstStyle/>
                    <a:p>
                      <a:pPr marL="342900" indent="-342900">
                        <a:buFont typeface="Arial" panose="020B0604020202020204" pitchFamily="34" charset="0"/>
                        <a:buChar char="•"/>
                      </a:pPr>
                      <a:r>
                        <a:rPr lang="zh-CN" altLang="en-US" sz="2000" b="1" dirty="0">
                          <a:solidFill>
                            <a:srgbClr val="C00000"/>
                          </a:solidFill>
                        </a:rPr>
                        <a:t>将所学的内容纳入关联的概念体系</a:t>
                      </a:r>
                    </a:p>
                  </a:txBody>
                  <a:tcPr anchor="ctr"/>
                </a:tc>
                <a:extLst>
                  <a:ext uri="{0D108BD9-81ED-4DB2-BD59-A6C34878D82A}">
                    <a16:rowId xmlns:a16="http://schemas.microsoft.com/office/drawing/2014/main" val="10002"/>
                  </a:ext>
                </a:extLst>
              </a:tr>
              <a:tr h="932316">
                <a:tc>
                  <a:txBody>
                    <a:bodyPr/>
                    <a:lstStyle/>
                    <a:p>
                      <a:pPr marL="342900" indent="-342900">
                        <a:buFont typeface="Arial" panose="020B0604020202020204" pitchFamily="34" charset="0"/>
                        <a:buChar char="•"/>
                      </a:pPr>
                      <a:r>
                        <a:rPr lang="zh-CN" altLang="en-US" sz="2000" b="1" dirty="0"/>
                        <a:t>记忆事实和实施步骤，而不理解如何和为何</a:t>
                      </a:r>
                    </a:p>
                  </a:txBody>
                  <a:tcPr anchor="ctr"/>
                </a:tc>
                <a:tc>
                  <a:txBody>
                    <a:bodyPr/>
                    <a:lstStyle/>
                    <a:p>
                      <a:pPr marL="342900" indent="-342900">
                        <a:buFont typeface="Arial" panose="020B0604020202020204" pitchFamily="34" charset="0"/>
                        <a:buChar char="•"/>
                      </a:pPr>
                      <a:r>
                        <a:rPr lang="zh-CN" altLang="en-US" sz="2000" b="1" dirty="0">
                          <a:solidFill>
                            <a:srgbClr val="C00000"/>
                          </a:solidFill>
                        </a:rPr>
                        <a:t>找出模式和潜在的原理</a:t>
                      </a:r>
                    </a:p>
                  </a:txBody>
                  <a:tcPr anchor="ctr"/>
                </a:tc>
                <a:extLst>
                  <a:ext uri="{0D108BD9-81ED-4DB2-BD59-A6C34878D82A}">
                    <a16:rowId xmlns:a16="http://schemas.microsoft.com/office/drawing/2014/main" val="10003"/>
                  </a:ext>
                </a:extLst>
              </a:tr>
              <a:tr h="932316">
                <a:tc>
                  <a:txBody>
                    <a:bodyPr/>
                    <a:lstStyle/>
                    <a:p>
                      <a:pPr marL="342900" indent="-342900">
                        <a:buFont typeface="Arial" panose="020B0604020202020204" pitchFamily="34" charset="0"/>
                        <a:buChar char="•"/>
                      </a:pPr>
                      <a:r>
                        <a:rPr lang="zh-CN" altLang="en-US" sz="2000" b="1" dirty="0"/>
                        <a:t>难以把握与教科书上不同的新观点的意义</a:t>
                      </a:r>
                    </a:p>
                  </a:txBody>
                  <a:tcPr anchor="ctr"/>
                </a:tc>
                <a:tc>
                  <a:txBody>
                    <a:bodyPr/>
                    <a:lstStyle/>
                    <a:p>
                      <a:pPr marL="342900" indent="-342900">
                        <a:buFont typeface="Arial" panose="020B0604020202020204" pitchFamily="34" charset="0"/>
                        <a:buChar char="•"/>
                      </a:pPr>
                      <a:r>
                        <a:rPr lang="zh-CN" altLang="en-US" sz="2000" b="1" dirty="0">
                          <a:solidFill>
                            <a:srgbClr val="C00000"/>
                          </a:solidFill>
                        </a:rPr>
                        <a:t>评价新观点并找出其与结论之间的关系</a:t>
                      </a:r>
                    </a:p>
                  </a:txBody>
                  <a:tcPr anchor="ctr"/>
                </a:tc>
                <a:extLst>
                  <a:ext uri="{0D108BD9-81ED-4DB2-BD59-A6C34878D82A}">
                    <a16:rowId xmlns:a16="http://schemas.microsoft.com/office/drawing/2014/main" val="10004"/>
                  </a:ext>
                </a:extLst>
              </a:tr>
              <a:tr h="932316">
                <a:tc>
                  <a:txBody>
                    <a:bodyPr/>
                    <a:lstStyle/>
                    <a:p>
                      <a:pPr marL="342900" indent="-342900">
                        <a:buFont typeface="Arial" panose="020B0604020202020204" pitchFamily="34" charset="0"/>
                        <a:buChar char="•"/>
                      </a:pPr>
                      <a:r>
                        <a:rPr lang="zh-CN" altLang="en-US" sz="2000" b="1" dirty="0"/>
                        <a:t>将事实和程序作为来自权威的静态知识</a:t>
                      </a:r>
                    </a:p>
                  </a:txBody>
                  <a:tcPr anchor="ctr"/>
                </a:tc>
                <a:tc>
                  <a:txBody>
                    <a:bodyPr/>
                    <a:lstStyle/>
                    <a:p>
                      <a:pPr marL="342900" indent="-342900">
                        <a:buFont typeface="Arial" panose="020B0604020202020204" pitchFamily="34" charset="0"/>
                        <a:buChar char="•"/>
                      </a:pPr>
                      <a:r>
                        <a:rPr lang="zh-CN" altLang="en-US" sz="2000" b="1" dirty="0">
                          <a:solidFill>
                            <a:srgbClr val="C00000"/>
                          </a:solidFill>
                        </a:rPr>
                        <a:t>理解创造知识的对话过程，并批判地检验论据的逻辑</a:t>
                      </a:r>
                    </a:p>
                  </a:txBody>
                  <a:tcPr anchor="ctr"/>
                </a:tc>
                <a:extLst>
                  <a:ext uri="{0D108BD9-81ED-4DB2-BD59-A6C34878D82A}">
                    <a16:rowId xmlns:a16="http://schemas.microsoft.com/office/drawing/2014/main" val="10005"/>
                  </a:ext>
                </a:extLst>
              </a:tr>
              <a:tr h="932316">
                <a:tc>
                  <a:txBody>
                    <a:bodyPr/>
                    <a:lstStyle/>
                    <a:p>
                      <a:pPr marL="342900" indent="-342900">
                        <a:buFont typeface="Arial" panose="020B0604020202020204" pitchFamily="34" charset="0"/>
                        <a:buChar char="•"/>
                      </a:pPr>
                      <a:r>
                        <a:rPr lang="zh-CN" altLang="en-US" sz="2000" b="1" dirty="0"/>
                        <a:t>记忆时不对学习目的或所使用的策略加以反思</a:t>
                      </a:r>
                    </a:p>
                  </a:txBody>
                  <a:tcPr anchor="ctr"/>
                </a:tc>
                <a:tc>
                  <a:txBody>
                    <a:bodyPr/>
                    <a:lstStyle/>
                    <a:p>
                      <a:pPr marL="342900" indent="-342900">
                        <a:buFont typeface="Arial" panose="020B0604020202020204" pitchFamily="34" charset="0"/>
                        <a:buChar char="•"/>
                      </a:pPr>
                      <a:r>
                        <a:rPr lang="zh-CN" altLang="en-US" sz="2000" b="1" dirty="0">
                          <a:solidFill>
                            <a:srgbClr val="C00000"/>
                          </a:solidFill>
                        </a:rPr>
                        <a:t>反思自己的理解和学习过程</a:t>
                      </a:r>
                    </a:p>
                  </a:txBody>
                  <a:tcPr anchor="ctr"/>
                </a:tc>
                <a:extLst>
                  <a:ext uri="{0D108BD9-81ED-4DB2-BD59-A6C34878D82A}">
                    <a16:rowId xmlns:a16="http://schemas.microsoft.com/office/drawing/2014/main" val="10006"/>
                  </a:ext>
                </a:extLst>
              </a:tr>
            </a:tbl>
          </a:graphicData>
        </a:graphic>
      </p:graphicFrame>
      <p:sp>
        <p:nvSpPr>
          <p:cNvPr id="14339" name="标题 2">
            <a:extLst>
              <a:ext uri="{FF2B5EF4-FFF2-40B4-BE49-F238E27FC236}">
                <a16:creationId xmlns:a16="http://schemas.microsoft.com/office/drawing/2014/main" id="{C9E1C776-4CC0-45EC-A59E-8220FE6E26B0}"/>
              </a:ext>
            </a:extLst>
          </p:cNvPr>
          <p:cNvSpPr>
            <a:spLocks noGrp="1"/>
          </p:cNvSpPr>
          <p:nvPr>
            <p:ph type="title"/>
          </p:nvPr>
        </p:nvSpPr>
        <p:spPr>
          <a:xfrm>
            <a:off x="579120" y="5935567"/>
            <a:ext cx="11308080" cy="729393"/>
          </a:xfrm>
        </p:spPr>
        <p:txBody>
          <a:bodyPr/>
          <a:lstStyle/>
          <a:p>
            <a:pPr algn="ctr" eaLnBrk="1" hangingPunct="1"/>
            <a:r>
              <a:rPr lang="en-US" altLang="zh-CN" sz="1600" b="1" dirty="0"/>
              <a:t>Sawyer</a:t>
            </a:r>
            <a:r>
              <a:rPr lang="zh-CN" altLang="en-US" sz="1600" b="1" dirty="0"/>
              <a:t>，</a:t>
            </a:r>
            <a:r>
              <a:rPr lang="en-US" altLang="zh-CN" sz="1600" b="1" dirty="0"/>
              <a:t>R. K.(2014). Cambridge handbook of the learning sciences (2nd ed.).New York: Cambridge University Press, pp25-26</a:t>
            </a:r>
            <a:endParaRPr lang="zh-CN" altLang="en-US" sz="1600" b="1"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D4CB3E8-007D-4D3D-955C-BD48AD1A30C8}"/>
              </a:ext>
            </a:extLst>
          </p:cNvPr>
          <p:cNvSpPr>
            <a:spLocks noGrp="1"/>
          </p:cNvSpPr>
          <p:nvPr>
            <p:ph type="title"/>
          </p:nvPr>
        </p:nvSpPr>
        <p:spPr>
          <a:xfrm>
            <a:off x="0" y="1"/>
            <a:ext cx="12192000" cy="1690688"/>
          </a:xfrm>
          <a:solidFill>
            <a:srgbClr val="07078F"/>
          </a:solidFill>
        </p:spPr>
        <p:txBody>
          <a:bodyPr vert="horz" lIns="91440" tIns="45720" rIns="91440" bIns="45720" rtlCol="0" anchor="ctr">
            <a:normAutofit/>
          </a:bodyPr>
          <a:lstStyle/>
          <a:p>
            <a:pPr algn="ctr"/>
            <a:r>
              <a:rPr lang="zh-CN" altLang="en-US" b="1" dirty="0">
                <a:solidFill>
                  <a:schemeClr val="bg1"/>
                </a:solidFill>
                <a:latin typeface="黑体" panose="02010609060101010101" pitchFamily="49" charset="-122"/>
                <a:ea typeface="黑体" panose="02010609060101010101" pitchFamily="49" charset="-122"/>
              </a:rPr>
              <a:t>引言： 课程系统的内在关系</a:t>
            </a:r>
          </a:p>
        </p:txBody>
      </p:sp>
      <p:pic>
        <p:nvPicPr>
          <p:cNvPr id="9" name="图片 8">
            <a:extLst>
              <a:ext uri="{FF2B5EF4-FFF2-40B4-BE49-F238E27FC236}">
                <a16:creationId xmlns:a16="http://schemas.microsoft.com/office/drawing/2014/main" id="{6C192B7D-8F9B-4E9B-849F-150CD5988FDB}"/>
              </a:ext>
            </a:extLst>
          </p:cNvPr>
          <p:cNvPicPr>
            <a:picLocks noChangeAspect="1"/>
          </p:cNvPicPr>
          <p:nvPr/>
        </p:nvPicPr>
        <p:blipFill>
          <a:blip r:embed="rId2"/>
          <a:stretch>
            <a:fillRect/>
          </a:stretch>
        </p:blipFill>
        <p:spPr>
          <a:xfrm>
            <a:off x="1571971" y="1767156"/>
            <a:ext cx="9048057" cy="4899324"/>
          </a:xfrm>
          <a:prstGeom prst="rect">
            <a:avLst/>
          </a:prstGeom>
        </p:spPr>
      </p:pic>
    </p:spTree>
    <p:extLst>
      <p:ext uri="{BB962C8B-B14F-4D97-AF65-F5344CB8AC3E}">
        <p14:creationId xmlns:p14="http://schemas.microsoft.com/office/powerpoint/2010/main" val="195806401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89450F2-B42E-4C85-92E4-B7911C61CA5D}"/>
              </a:ext>
            </a:extLst>
          </p:cNvPr>
          <p:cNvSpPr>
            <a:spLocks noGrp="1"/>
          </p:cNvSpPr>
          <p:nvPr>
            <p:ph type="title"/>
          </p:nvPr>
        </p:nvSpPr>
        <p:spPr>
          <a:xfrm>
            <a:off x="0" y="1"/>
            <a:ext cx="12192000" cy="1381124"/>
          </a:xfrm>
          <a:solidFill>
            <a:srgbClr val="07078F"/>
          </a:solidFill>
        </p:spPr>
        <p:txBody>
          <a:bodyPr>
            <a:normAutofit/>
          </a:bodyPr>
          <a:lstStyle/>
          <a:p>
            <a:pPr algn="ctr"/>
            <a:r>
              <a:rPr lang="zh-CN" altLang="en-US" sz="48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语文知识的类型与作用</a:t>
            </a:r>
          </a:p>
        </p:txBody>
      </p:sp>
      <p:sp>
        <p:nvSpPr>
          <p:cNvPr id="3" name="内容占位符 2">
            <a:extLst>
              <a:ext uri="{FF2B5EF4-FFF2-40B4-BE49-F238E27FC236}">
                <a16:creationId xmlns:a16="http://schemas.microsoft.com/office/drawing/2014/main" id="{D3638ADE-CF96-4786-ABD2-19FBD022845D}"/>
              </a:ext>
            </a:extLst>
          </p:cNvPr>
          <p:cNvSpPr>
            <a:spLocks noGrp="1"/>
          </p:cNvSpPr>
          <p:nvPr>
            <p:ph idx="1"/>
          </p:nvPr>
        </p:nvSpPr>
        <p:spPr>
          <a:xfrm>
            <a:off x="419099" y="1482724"/>
            <a:ext cx="11458576" cy="4803775"/>
          </a:xfrm>
        </p:spPr>
        <p:txBody>
          <a:bodyPr>
            <a:noAutofit/>
          </a:bodyPr>
          <a:lstStyle/>
          <a:p>
            <a:pPr>
              <a:lnSpc>
                <a:spcPct val="150000"/>
              </a:lnSpc>
            </a:pPr>
            <a:r>
              <a:rPr lang="zh-CN" altLang="en-US" b="1" dirty="0">
                <a:effectLst>
                  <a:outerShdw blurRad="38100" dist="38100" dir="2700000" algn="tl">
                    <a:srgbClr val="000000">
                      <a:alpha val="43137"/>
                    </a:srgbClr>
                  </a:outerShdw>
                </a:effectLst>
              </a:rPr>
              <a:t>陈述性知识</a:t>
            </a:r>
            <a:r>
              <a:rPr lang="zh-CN" altLang="en-US" b="1" dirty="0"/>
              <a:t>：</a:t>
            </a:r>
            <a:r>
              <a:rPr lang="zh-CN" altLang="en-US" sz="2000" b="1" dirty="0">
                <a:latin typeface="华文仿宋" panose="02010600040101010101" pitchFamily="2" charset="-122"/>
                <a:ea typeface="华文仿宋" panose="02010600040101010101" pitchFamily="2" charset="-122"/>
              </a:rPr>
              <a:t>是什么，是什么样的，为什么（字词句篇语修逻文）的事实性知识</a:t>
            </a:r>
            <a:r>
              <a:rPr lang="zh-CN" altLang="en-US" sz="2400" b="1" dirty="0">
                <a:latin typeface="华文仿宋" panose="02010600040101010101" pitchFamily="2" charset="-122"/>
                <a:ea typeface="华文仿宋" panose="02010600040101010101" pitchFamily="2" charset="-122"/>
              </a:rPr>
              <a:t>；</a:t>
            </a:r>
            <a:r>
              <a:rPr lang="zh-CN" altLang="en-US" sz="2400" b="1" dirty="0">
                <a:effectLst>
                  <a:outerShdw blurRad="38100" dist="38100" dir="2700000" algn="tl">
                    <a:srgbClr val="000000">
                      <a:alpha val="43137"/>
                    </a:srgbClr>
                  </a:outerShdw>
                </a:effectLst>
              </a:rPr>
              <a:t>是</a:t>
            </a:r>
            <a:r>
              <a:rPr lang="zh-CN" altLang="en-US" sz="2400" b="1" dirty="0">
                <a:solidFill>
                  <a:srgbClr val="FF0000"/>
                </a:solidFill>
                <a:effectLst>
                  <a:outerShdw blurRad="38100" dist="38100" dir="2700000" algn="tl">
                    <a:srgbClr val="000000">
                      <a:alpha val="43137"/>
                    </a:srgbClr>
                  </a:outerShdw>
                </a:effectLst>
              </a:rPr>
              <a:t>言语活动的定向工具</a:t>
            </a:r>
            <a:endParaRPr lang="en-US" altLang="zh-CN" sz="2400" b="1" dirty="0"/>
          </a:p>
          <a:p>
            <a:pPr>
              <a:lnSpc>
                <a:spcPct val="150000"/>
              </a:lnSpc>
            </a:pPr>
            <a:r>
              <a:rPr lang="zh-CN" altLang="en-US" b="1" dirty="0">
                <a:effectLst>
                  <a:outerShdw blurRad="38100" dist="38100" dir="2700000" algn="tl">
                    <a:srgbClr val="000000">
                      <a:alpha val="43137"/>
                    </a:srgbClr>
                  </a:outerShdw>
                </a:effectLst>
              </a:rPr>
              <a:t>程序性知识</a:t>
            </a:r>
            <a:r>
              <a:rPr lang="zh-CN" altLang="en-US" b="1" dirty="0"/>
              <a:t>：</a:t>
            </a:r>
            <a:r>
              <a:rPr lang="zh-CN" altLang="en-US" sz="2000" b="1" dirty="0">
                <a:latin typeface="华文仿宋" panose="02010600040101010101" pitchFamily="2" charset="-122"/>
                <a:ea typeface="华文仿宋" panose="02010600040101010101" pitchFamily="2" charset="-122"/>
              </a:rPr>
              <a:t>做什么，怎么做（听说读写思）的操作知识</a:t>
            </a:r>
            <a:r>
              <a:rPr lang="zh-CN" altLang="en-US" sz="2400" b="1" dirty="0">
                <a:latin typeface="华文仿宋" panose="02010600040101010101" pitchFamily="2" charset="-122"/>
                <a:ea typeface="华文仿宋" panose="02010600040101010101" pitchFamily="2" charset="-122"/>
              </a:rPr>
              <a:t>；</a:t>
            </a:r>
            <a:r>
              <a:rPr lang="zh-CN" altLang="en-US" sz="2400" b="1" dirty="0">
                <a:effectLst>
                  <a:outerShdw blurRad="38100" dist="38100" dir="2700000" algn="tl">
                    <a:srgbClr val="000000">
                      <a:alpha val="43137"/>
                    </a:srgbClr>
                  </a:outerShdw>
                </a:effectLst>
              </a:rPr>
              <a:t>是</a:t>
            </a:r>
            <a:r>
              <a:rPr lang="zh-CN" altLang="en-US" sz="2400" b="1" dirty="0">
                <a:solidFill>
                  <a:srgbClr val="FF0000"/>
                </a:solidFill>
                <a:effectLst>
                  <a:outerShdw blurRad="38100" dist="38100" dir="2700000" algn="tl">
                    <a:srgbClr val="000000">
                      <a:alpha val="43137"/>
                    </a:srgbClr>
                  </a:outerShdw>
                </a:effectLst>
              </a:rPr>
              <a:t>言语活动的执行工具，</a:t>
            </a:r>
            <a:r>
              <a:rPr lang="zh-CN" altLang="en-US" sz="2400" b="1" dirty="0">
                <a:effectLst>
                  <a:outerShdw blurRad="38100" dist="38100" dir="2700000" algn="tl">
                    <a:srgbClr val="000000">
                      <a:alpha val="43137"/>
                    </a:srgbClr>
                  </a:outerShdw>
                </a:effectLst>
              </a:rPr>
              <a:t>通过</a:t>
            </a:r>
            <a:r>
              <a:rPr lang="zh-CN" altLang="en-US" sz="2400" b="1" dirty="0">
                <a:solidFill>
                  <a:srgbClr val="FF0000"/>
                </a:solidFill>
                <a:effectLst>
                  <a:outerShdw blurRad="38100" dist="38100" dir="2700000" algn="tl">
                    <a:srgbClr val="000000">
                      <a:alpha val="43137"/>
                    </a:srgbClr>
                  </a:outerShdw>
                </a:effectLst>
              </a:rPr>
              <a:t>训练</a:t>
            </a:r>
            <a:r>
              <a:rPr lang="zh-CN" altLang="en-US" sz="2400" b="1" dirty="0">
                <a:effectLst>
                  <a:outerShdw blurRad="38100" dist="38100" dir="2700000" algn="tl">
                    <a:srgbClr val="000000">
                      <a:alpha val="43137"/>
                    </a:srgbClr>
                  </a:outerShdw>
                </a:effectLst>
              </a:rPr>
              <a:t>转化为</a:t>
            </a:r>
            <a:r>
              <a:rPr lang="zh-CN" altLang="en-US" sz="2400" b="1" dirty="0">
                <a:solidFill>
                  <a:srgbClr val="FF0000"/>
                </a:solidFill>
                <a:effectLst>
                  <a:outerShdw blurRad="38100" dist="38100" dir="2700000" algn="tl">
                    <a:srgbClr val="000000">
                      <a:alpha val="43137"/>
                    </a:srgbClr>
                  </a:outerShdw>
                </a:effectLst>
              </a:rPr>
              <a:t>技能</a:t>
            </a:r>
            <a:endParaRPr lang="en-US" altLang="zh-CN" sz="2400" b="1" dirty="0">
              <a:solidFill>
                <a:srgbClr val="FF0000"/>
              </a:solidFill>
              <a:effectLst>
                <a:outerShdw blurRad="38100" dist="38100" dir="2700000" algn="tl">
                  <a:srgbClr val="000000">
                    <a:alpha val="43137"/>
                  </a:srgbClr>
                </a:outerShdw>
              </a:effectLst>
            </a:endParaRPr>
          </a:p>
          <a:p>
            <a:pPr>
              <a:lnSpc>
                <a:spcPct val="150000"/>
              </a:lnSpc>
            </a:pPr>
            <a:r>
              <a:rPr lang="zh-CN" altLang="en-US" b="1" dirty="0">
                <a:effectLst>
                  <a:outerShdw blurRad="38100" dist="38100" dir="2700000" algn="tl">
                    <a:srgbClr val="000000">
                      <a:alpha val="43137"/>
                    </a:srgbClr>
                  </a:outerShdw>
                </a:effectLst>
              </a:rPr>
              <a:t>策略性知识</a:t>
            </a:r>
            <a:r>
              <a:rPr lang="zh-CN" altLang="en-US" b="1" dirty="0"/>
              <a:t>：</a:t>
            </a:r>
            <a:r>
              <a:rPr lang="zh-CN" altLang="en-US" sz="2000" b="1" dirty="0">
                <a:latin typeface="华文仿宋" panose="02010600040101010101" pitchFamily="2" charset="-122"/>
                <a:ea typeface="华文仿宋" panose="02010600040101010101" pitchFamily="2" charset="-122"/>
              </a:rPr>
              <a:t>在什么条件下怎么做的知识，</a:t>
            </a:r>
            <a:r>
              <a:rPr lang="zh-CN" altLang="en-US" sz="2400" b="1" dirty="0">
                <a:effectLst>
                  <a:outerShdw blurRad="38100" dist="38100" dir="2700000" algn="tl">
                    <a:srgbClr val="000000">
                      <a:alpha val="43137"/>
                    </a:srgbClr>
                  </a:outerShdw>
                </a:effectLst>
              </a:rPr>
              <a:t>是前两者的结构化的产物，</a:t>
            </a:r>
            <a:r>
              <a:rPr lang="zh-CN" altLang="en-US" sz="2400" b="1" dirty="0">
                <a:solidFill>
                  <a:srgbClr val="FF0000"/>
                </a:solidFill>
                <a:effectLst>
                  <a:outerShdw blurRad="38100" dist="38100" dir="2700000" algn="tl">
                    <a:srgbClr val="000000">
                      <a:alpha val="43137"/>
                    </a:srgbClr>
                  </a:outerShdw>
                </a:effectLst>
              </a:rPr>
              <a:t>与情境相联系</a:t>
            </a:r>
            <a:endParaRPr lang="en-US" altLang="zh-CN" sz="2400" b="1" dirty="0">
              <a:solidFill>
                <a:srgbClr val="FF0000"/>
              </a:solidFill>
              <a:effectLst>
                <a:outerShdw blurRad="38100" dist="38100" dir="2700000" algn="tl">
                  <a:srgbClr val="000000">
                    <a:alpha val="43137"/>
                  </a:srgbClr>
                </a:outerShdw>
              </a:effectLst>
            </a:endParaRPr>
          </a:p>
          <a:p>
            <a:pPr>
              <a:lnSpc>
                <a:spcPct val="150000"/>
              </a:lnSpc>
            </a:pPr>
            <a:r>
              <a:rPr lang="zh-CN" altLang="en-US" b="1" dirty="0">
                <a:effectLst>
                  <a:outerShdw blurRad="38100" dist="38100" dir="2700000" algn="tl">
                    <a:srgbClr val="000000">
                      <a:alpha val="43137"/>
                    </a:srgbClr>
                  </a:outerShdw>
                </a:effectLst>
              </a:rPr>
              <a:t>元认知经验</a:t>
            </a:r>
            <a:r>
              <a:rPr lang="zh-CN" altLang="en-US" b="1" dirty="0"/>
              <a:t>：</a:t>
            </a:r>
            <a:r>
              <a:rPr lang="zh-CN" altLang="en-US" sz="2400" b="1" dirty="0">
                <a:latin typeface="华文仿宋" panose="02010600040101010101" pitchFamily="2" charset="-122"/>
                <a:ea typeface="华文仿宋" panose="02010600040101010101" pitchFamily="2" charset="-122"/>
              </a:rPr>
              <a:t>这样做好吗？达到预期的目标了吗？</a:t>
            </a:r>
            <a:r>
              <a:rPr lang="zh-CN" altLang="en-US" sz="2400" b="1" dirty="0">
                <a:effectLst>
                  <a:outerShdw blurRad="38100" dist="38100" dir="2700000" algn="tl">
                    <a:srgbClr val="000000">
                      <a:alpha val="43137"/>
                    </a:srgbClr>
                  </a:outerShdw>
                </a:effectLst>
              </a:rPr>
              <a:t>是用来</a:t>
            </a:r>
            <a:r>
              <a:rPr lang="zh-CN" altLang="en-US" sz="2400" b="1" dirty="0">
                <a:solidFill>
                  <a:srgbClr val="FF0000"/>
                </a:solidFill>
                <a:effectLst>
                  <a:outerShdw blurRad="38100" dist="38100" dir="2700000" algn="tl">
                    <a:srgbClr val="000000">
                      <a:alpha val="43137"/>
                    </a:srgbClr>
                  </a:outerShdw>
                </a:effectLst>
              </a:rPr>
              <a:t>反思、调控言语活动质量的经验</a:t>
            </a:r>
          </a:p>
        </p:txBody>
      </p:sp>
    </p:spTree>
    <p:extLst>
      <p:ext uri="{BB962C8B-B14F-4D97-AF65-F5344CB8AC3E}">
        <p14:creationId xmlns:p14="http://schemas.microsoft.com/office/powerpoint/2010/main" val="24287595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CF1DD5E-6ADA-445A-93E1-9887D374DEA1}"/>
              </a:ext>
            </a:extLst>
          </p:cNvPr>
          <p:cNvSpPr>
            <a:spLocks noGrp="1"/>
          </p:cNvSpPr>
          <p:nvPr>
            <p:ph type="title"/>
          </p:nvPr>
        </p:nvSpPr>
        <p:spPr>
          <a:xfrm>
            <a:off x="0" y="1"/>
            <a:ext cx="12192000" cy="1690688"/>
          </a:xfrm>
          <a:solidFill>
            <a:srgbClr val="07078F"/>
          </a:solidFill>
        </p:spPr>
        <p:txBody>
          <a:bodyPr vert="horz" lIns="91440" tIns="45720" rIns="91440" bIns="45720" rtlCol="0" anchor="ctr">
            <a:normAutofit/>
          </a:bodyPr>
          <a:lstStyle/>
          <a:p>
            <a:pPr algn="ctr"/>
            <a:r>
              <a:rPr lang="zh-CN" altLang="en-US" sz="48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深度学习要求知识的高度整合</a:t>
            </a:r>
          </a:p>
        </p:txBody>
      </p:sp>
      <p:sp>
        <p:nvSpPr>
          <p:cNvPr id="3" name="内容占位符 2">
            <a:extLst>
              <a:ext uri="{FF2B5EF4-FFF2-40B4-BE49-F238E27FC236}">
                <a16:creationId xmlns:a16="http://schemas.microsoft.com/office/drawing/2014/main" id="{01FE19D0-3A2A-4212-88BE-47FF6A1BE0ED}"/>
              </a:ext>
            </a:extLst>
          </p:cNvPr>
          <p:cNvSpPr>
            <a:spLocks noGrp="1"/>
          </p:cNvSpPr>
          <p:nvPr>
            <p:ph idx="1"/>
          </p:nvPr>
        </p:nvSpPr>
        <p:spPr>
          <a:xfrm>
            <a:off x="647271" y="1815349"/>
            <a:ext cx="11096089" cy="4729287"/>
          </a:xfrm>
        </p:spPr>
        <p:txBody>
          <a:bodyPr>
            <a:normAutofit/>
          </a:bodyPr>
          <a:lstStyle/>
          <a:p>
            <a:pPr>
              <a:lnSpc>
                <a:spcPct val="150000"/>
              </a:lnSpc>
            </a:pPr>
            <a:r>
              <a:rPr lang="zh-CN" altLang="en-US" dirty="0">
                <a:solidFill>
                  <a:srgbClr val="C00000"/>
                </a:solidFill>
                <a:latin typeface="黑体" panose="02010609060101010101" pitchFamily="49" charset="-122"/>
                <a:ea typeface="黑体" panose="02010609060101010101" pitchFamily="49" charset="-122"/>
              </a:rPr>
              <a:t>学习任务群</a:t>
            </a:r>
            <a:r>
              <a:rPr lang="en-US" altLang="zh-CN" dirty="0">
                <a:solidFill>
                  <a:srgbClr val="C00000"/>
                </a:solidFill>
                <a:latin typeface="黑体" panose="02010609060101010101" pitchFamily="49" charset="-122"/>
                <a:ea typeface="黑体" panose="02010609060101010101" pitchFamily="49" charset="-122"/>
              </a:rPr>
              <a:t>4</a:t>
            </a:r>
            <a:r>
              <a:rPr lang="zh-CN" altLang="en-US" dirty="0">
                <a:solidFill>
                  <a:srgbClr val="C00000"/>
                </a:solidFill>
                <a:latin typeface="黑体" panose="02010609060101010101" pitchFamily="49" charset="-122"/>
                <a:ea typeface="黑体" panose="02010609060101010101" pitchFamily="49" charset="-122"/>
              </a:rPr>
              <a:t>：语言积累、梳理与探究</a:t>
            </a:r>
            <a:endParaRPr lang="en-US" altLang="zh-CN" dirty="0">
              <a:solidFill>
                <a:srgbClr val="C00000"/>
              </a:solidFill>
              <a:latin typeface="黑体" panose="02010609060101010101" pitchFamily="49" charset="-122"/>
              <a:ea typeface="黑体" panose="02010609060101010101" pitchFamily="49" charset="-122"/>
            </a:endParaRPr>
          </a:p>
          <a:p>
            <a:pPr>
              <a:lnSpc>
                <a:spcPct val="150000"/>
              </a:lnSpc>
            </a:pPr>
            <a:r>
              <a:rPr lang="zh-CN" altLang="en-US" b="1" dirty="0">
                <a:latin typeface="华文楷体" panose="02010600040101010101" pitchFamily="2" charset="-122"/>
                <a:ea typeface="华文楷体" panose="02010600040101010101" pitchFamily="2" charset="-122"/>
              </a:rPr>
              <a:t>课程标准要求：“在语文活动中，积累有关汉字、汉语的现象和理性认识，了解汉字在汉语发展和应用中的重要作用，巩固和加深义务教育阶段所学的汉字知识；体会汉字、汉语与中华传统文化的关系及汉语的民族特性，增强热爱祖国语言文字的感情。”</a:t>
            </a:r>
            <a:endParaRPr lang="en-US" altLang="zh-CN" b="1" dirty="0">
              <a:latin typeface="华文楷体" panose="02010600040101010101" pitchFamily="2" charset="-122"/>
              <a:ea typeface="华文楷体" panose="02010600040101010101" pitchFamily="2" charset="-122"/>
            </a:endParaRPr>
          </a:p>
          <a:p>
            <a:pPr>
              <a:lnSpc>
                <a:spcPct val="150000"/>
              </a:lnSpc>
            </a:pPr>
            <a:r>
              <a:rPr lang="zh-CN" altLang="en-US" b="1" dirty="0">
                <a:solidFill>
                  <a:srgbClr val="C00000"/>
                </a:solidFill>
                <a:latin typeface="黑体" panose="02010609060101010101" pitchFamily="49" charset="-122"/>
                <a:ea typeface="黑体" panose="02010609060101010101" pitchFamily="49" charset="-122"/>
              </a:rPr>
              <a:t>学习内容重点：</a:t>
            </a:r>
            <a:r>
              <a:rPr lang="zh-CN" altLang="en-US" sz="2400" b="1" dirty="0"/>
              <a:t>汉字的理性认识、语境与理解、词语解释与词汇积累等。</a:t>
            </a:r>
          </a:p>
          <a:p>
            <a:endParaRPr lang="zh-CN" altLang="en-US" dirty="0"/>
          </a:p>
        </p:txBody>
      </p:sp>
    </p:spTree>
    <p:extLst>
      <p:ext uri="{BB962C8B-B14F-4D97-AF65-F5344CB8AC3E}">
        <p14:creationId xmlns:p14="http://schemas.microsoft.com/office/powerpoint/2010/main" val="243312504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0" y="0"/>
            <a:ext cx="12192000" cy="1417638"/>
          </a:xfrm>
          <a:solidFill>
            <a:schemeClr val="accent5">
              <a:lumMod val="20000"/>
              <a:lumOff val="80000"/>
            </a:schemeClr>
          </a:solidFill>
        </p:spPr>
        <p:txBody>
          <a:bodyPr>
            <a:normAutofit/>
          </a:bodyPr>
          <a:lstStyle/>
          <a:p>
            <a:pPr algn="ctr"/>
            <a:r>
              <a:rPr lang="zh-CN" altLang="en-US" sz="3600" b="1" dirty="0">
                <a:solidFill>
                  <a:srgbClr val="C00000"/>
                </a:solidFill>
                <a:latin typeface="黑体" panose="02010609060101010101" pitchFamily="49" charset="-122"/>
                <a:ea typeface="黑体" panose="02010609060101010101" pitchFamily="49" charset="-122"/>
              </a:rPr>
              <a:t>学习任务群</a:t>
            </a:r>
            <a:r>
              <a:rPr lang="en-US" altLang="zh-CN" sz="3600" b="1" dirty="0">
                <a:solidFill>
                  <a:srgbClr val="C00000"/>
                </a:solidFill>
                <a:latin typeface="黑体" panose="02010609060101010101" pitchFamily="49" charset="-122"/>
                <a:ea typeface="黑体" panose="02010609060101010101" pitchFamily="49" charset="-122"/>
              </a:rPr>
              <a:t>4</a:t>
            </a:r>
            <a:r>
              <a:rPr lang="zh-CN" altLang="en-US" sz="3600" b="1" dirty="0">
                <a:solidFill>
                  <a:srgbClr val="C00000"/>
                </a:solidFill>
                <a:latin typeface="黑体" panose="02010609060101010101" pitchFamily="49" charset="-122"/>
                <a:ea typeface="黑体" panose="02010609060101010101" pitchFamily="49" charset="-122"/>
              </a:rPr>
              <a:t>：语言积累、梳理与探究</a:t>
            </a:r>
          </a:p>
        </p:txBody>
      </p:sp>
      <p:sp>
        <p:nvSpPr>
          <p:cNvPr id="2" name="内容占位符 1"/>
          <p:cNvSpPr>
            <a:spLocks noGrp="1"/>
          </p:cNvSpPr>
          <p:nvPr>
            <p:ph idx="1"/>
          </p:nvPr>
        </p:nvSpPr>
        <p:spPr>
          <a:xfrm>
            <a:off x="827773" y="1481328"/>
            <a:ext cx="10809170" cy="5044016"/>
          </a:xfrm>
        </p:spPr>
        <p:txBody>
          <a:bodyPr>
            <a:normAutofit/>
          </a:bodyPr>
          <a:lstStyle/>
          <a:p>
            <a:pPr>
              <a:lnSpc>
                <a:spcPct val="150000"/>
              </a:lnSpc>
            </a:pPr>
            <a:r>
              <a:rPr lang="zh-CN" altLang="en-US" sz="2600" b="1" dirty="0">
                <a:latin typeface="黑体" panose="02010609060101010101" pitchFamily="49" charset="-122"/>
                <a:ea typeface="黑体" panose="02010609060101010101" pitchFamily="49" charset="-122"/>
              </a:rPr>
              <a:t>目标：</a:t>
            </a:r>
            <a:r>
              <a:rPr lang="zh-CN" altLang="en-US" sz="2400" b="1" dirty="0">
                <a:latin typeface="华文楷体" panose="02010600040101010101" pitchFamily="2" charset="-122"/>
                <a:ea typeface="华文楷体" panose="02010600040101010101" pitchFamily="2" charset="-122"/>
              </a:rPr>
              <a:t>使学生</a:t>
            </a:r>
            <a:r>
              <a:rPr lang="zh-CN" altLang="en-US" sz="2400" b="1" dirty="0">
                <a:solidFill>
                  <a:srgbClr val="FF0000"/>
                </a:solidFill>
                <a:effectLst>
                  <a:outerShdw blurRad="38100" dist="38100" dir="2700000" algn="tl">
                    <a:srgbClr val="000000">
                      <a:alpha val="43137"/>
                    </a:srgbClr>
                  </a:outerShdw>
                </a:effectLst>
                <a:latin typeface="华文楷体" panose="02010600040101010101" pitchFamily="2" charset="-122"/>
                <a:ea typeface="华文楷体" panose="02010600040101010101" pitchFamily="2" charset="-122"/>
              </a:rPr>
              <a:t>养成</a:t>
            </a:r>
            <a:r>
              <a:rPr lang="zh-CN" altLang="en-US" sz="2400" b="1" dirty="0">
                <a:latin typeface="华文楷体" panose="02010600040101010101" pitchFamily="2" charset="-122"/>
                <a:ea typeface="华文楷体" panose="02010600040101010101" pitchFamily="2" charset="-122"/>
              </a:rPr>
              <a:t>巩固和丰富语言积累、梳理语言现象的</a:t>
            </a:r>
            <a:r>
              <a:rPr lang="zh-CN" altLang="en-US" sz="2400" b="1" dirty="0">
                <a:solidFill>
                  <a:srgbClr val="FF0000"/>
                </a:solidFill>
                <a:effectLst>
                  <a:outerShdw blurRad="38100" dist="38100" dir="2700000" algn="tl">
                    <a:srgbClr val="000000">
                      <a:alpha val="43137"/>
                    </a:srgbClr>
                  </a:outerShdw>
                </a:effectLst>
                <a:latin typeface="华文楷体" panose="02010600040101010101" pitchFamily="2" charset="-122"/>
                <a:ea typeface="华文楷体" panose="02010600040101010101" pitchFamily="2" charset="-122"/>
              </a:rPr>
              <a:t>习惯</a:t>
            </a:r>
            <a:r>
              <a:rPr lang="zh-CN" altLang="en-US" sz="2400" b="1" dirty="0">
                <a:latin typeface="华文楷体" panose="02010600040101010101" pitchFamily="2" charset="-122"/>
                <a:ea typeface="华文楷体" panose="02010600040101010101" pitchFamily="2" charset="-122"/>
              </a:rPr>
              <a:t>，在观察、探索语言文字现象，发现语言文字运用问题的过程中，</a:t>
            </a:r>
            <a:r>
              <a:rPr lang="zh-CN" altLang="en-US" sz="2400" b="1" dirty="0">
                <a:solidFill>
                  <a:srgbClr val="FF0000"/>
                </a:solidFill>
                <a:effectLst>
                  <a:outerShdw blurRad="38100" dist="38100" dir="2700000" algn="tl">
                    <a:srgbClr val="000000">
                      <a:alpha val="43137"/>
                    </a:srgbClr>
                  </a:outerShdw>
                </a:effectLst>
                <a:latin typeface="华文楷体" panose="02010600040101010101" pitchFamily="2" charset="-122"/>
                <a:ea typeface="华文楷体" panose="02010600040101010101" pitchFamily="2" charset="-122"/>
              </a:rPr>
              <a:t>自主建构语文知识，探究语言文字运用规律，增强对语言文字运用的敏感性，提高探究、发现的能力</a:t>
            </a:r>
            <a:r>
              <a:rPr lang="zh-CN" altLang="en-US" sz="2400" b="1" dirty="0">
                <a:solidFill>
                  <a:srgbClr val="FF0000"/>
                </a:solidFill>
                <a:latin typeface="华文楷体" panose="02010600040101010101" pitchFamily="2" charset="-122"/>
                <a:ea typeface="华文楷体" panose="02010600040101010101" pitchFamily="2" charset="-122"/>
              </a:rPr>
              <a:t>，</a:t>
            </a:r>
            <a:r>
              <a:rPr lang="zh-CN" altLang="en-US" sz="2400" b="1" dirty="0">
                <a:latin typeface="华文楷体" panose="02010600040101010101" pitchFamily="2" charset="-122"/>
                <a:ea typeface="华文楷体" panose="02010600040101010101" pitchFamily="2" charset="-122"/>
              </a:rPr>
              <a:t>感受中国语言文字的独特魅力，增强热爱祖国语言文 字的感情。</a:t>
            </a:r>
            <a:endParaRPr lang="en-US" altLang="zh-CN" sz="2400" b="1" dirty="0">
              <a:latin typeface="华文楷体" panose="02010600040101010101" pitchFamily="2" charset="-122"/>
              <a:ea typeface="华文楷体" panose="02010600040101010101" pitchFamily="2" charset="-122"/>
            </a:endParaRPr>
          </a:p>
          <a:p>
            <a:pPr>
              <a:lnSpc>
                <a:spcPct val="150000"/>
              </a:lnSpc>
            </a:pPr>
            <a:r>
              <a:rPr lang="zh-CN" altLang="en-US" sz="2400" b="1" dirty="0">
                <a:latin typeface="华文楷体" panose="02010600040101010101" pitchFamily="2" charset="-122"/>
                <a:ea typeface="华文楷体" panose="02010600040101010101" pitchFamily="2" charset="-122"/>
              </a:rPr>
              <a:t>贯串必修、选择性必修和选修三个阶段，连续进行。选修设置“汉字汉语专题研讨”</a:t>
            </a:r>
            <a:endParaRPr lang="en-US" altLang="zh-CN" sz="2400" b="1" dirty="0">
              <a:latin typeface="华文楷体" panose="02010600040101010101" pitchFamily="2" charset="-122"/>
              <a:ea typeface="华文楷体" panose="02010600040101010101" pitchFamily="2" charset="-122"/>
            </a:endParaRPr>
          </a:p>
          <a:p>
            <a:pPr>
              <a:lnSpc>
                <a:spcPct val="150000"/>
              </a:lnSpc>
            </a:pPr>
            <a:r>
              <a:rPr lang="zh-CN" altLang="en-US" sz="2400" b="1" dirty="0">
                <a:latin typeface="华文楷体" panose="02010600040101010101" pitchFamily="2" charset="-122"/>
                <a:ea typeface="华文楷体" panose="02010600040101010101" pitchFamily="2" charset="-122"/>
              </a:rPr>
              <a:t>在必修和选择性必修阶段，可以有两种分配方式：或集中安排，或穿插在其他任务群中。如何分配课时，由教材编者设计或教师根据自己的教学计划安排。</a:t>
            </a:r>
          </a:p>
        </p:txBody>
      </p:sp>
    </p:spTree>
    <p:extLst>
      <p:ext uri="{BB962C8B-B14F-4D97-AF65-F5344CB8AC3E}">
        <p14:creationId xmlns:p14="http://schemas.microsoft.com/office/powerpoint/2010/main" val="324577795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02702E9C-EC92-4109-BC20-0EFA57A55426}"/>
              </a:ext>
            </a:extLst>
          </p:cNvPr>
          <p:cNvSpPr>
            <a:spLocks noGrp="1"/>
          </p:cNvSpPr>
          <p:nvPr>
            <p:ph idx="1"/>
          </p:nvPr>
        </p:nvSpPr>
        <p:spPr>
          <a:xfrm>
            <a:off x="539015" y="318499"/>
            <a:ext cx="11232681" cy="3511357"/>
          </a:xfrm>
        </p:spPr>
        <p:txBody>
          <a:bodyPr>
            <a:normAutofit/>
          </a:bodyPr>
          <a:lstStyle/>
          <a:p>
            <a:pPr>
              <a:lnSpc>
                <a:spcPct val="150000"/>
              </a:lnSpc>
            </a:pPr>
            <a:r>
              <a:rPr lang="zh-CN" altLang="en-US" b="1" dirty="0">
                <a:latin typeface="华文楷体" panose="02010600040101010101" pitchFamily="2" charset="-122"/>
                <a:ea typeface="华文楷体" panose="02010600040101010101" pitchFamily="2" charset="-122"/>
              </a:rPr>
              <a:t>语言的积累、梳理和探究，不仅包括</a:t>
            </a:r>
            <a:r>
              <a:rPr lang="zh-CN" altLang="en-US" b="1" dirty="0">
                <a:solidFill>
                  <a:srgbClr val="FF0000"/>
                </a:solidFill>
                <a:latin typeface="华文中宋" panose="02010600040101010101" pitchFamily="2" charset="-122"/>
                <a:ea typeface="华文中宋" panose="02010600040101010101" pitchFamily="2" charset="-122"/>
              </a:rPr>
              <a:t>语言材料</a:t>
            </a:r>
            <a:r>
              <a:rPr lang="zh-CN" altLang="en-US" b="1" dirty="0">
                <a:latin typeface="华文楷体" panose="02010600040101010101" pitchFamily="2" charset="-122"/>
                <a:ea typeface="华文楷体" panose="02010600040101010101" pitchFamily="2" charset="-122"/>
              </a:rPr>
              <a:t>的积累，也包括</a:t>
            </a:r>
            <a:r>
              <a:rPr lang="zh-CN" altLang="en-US" b="1" dirty="0">
                <a:solidFill>
                  <a:srgbClr val="FF0000"/>
                </a:solidFill>
                <a:latin typeface="华文中宋" panose="02010600040101010101" pitchFamily="2" charset="-122"/>
                <a:ea typeface="华文中宋" panose="02010600040101010101" pitchFamily="2" charset="-122"/>
              </a:rPr>
              <a:t>言语活动经验</a:t>
            </a:r>
            <a:r>
              <a:rPr lang="zh-CN" altLang="en-US" b="1" dirty="0">
                <a:latin typeface="华文楷体" panose="02010600040101010101" pitchFamily="2" charset="-122"/>
                <a:ea typeface="华文楷体" panose="02010600040101010101" pitchFamily="2" charset="-122"/>
              </a:rPr>
              <a:t>的积累。</a:t>
            </a:r>
            <a:endParaRPr lang="en-US" altLang="zh-CN" b="1" dirty="0">
              <a:latin typeface="华文楷体" panose="02010600040101010101" pitchFamily="2" charset="-122"/>
              <a:ea typeface="华文楷体" panose="02010600040101010101" pitchFamily="2" charset="-122"/>
            </a:endParaRPr>
          </a:p>
          <a:p>
            <a:pPr>
              <a:lnSpc>
                <a:spcPct val="150000"/>
              </a:lnSpc>
            </a:pPr>
            <a:r>
              <a:rPr lang="zh-CN" altLang="en-US" b="1" dirty="0">
                <a:solidFill>
                  <a:srgbClr val="C00000"/>
                </a:solidFill>
                <a:latin typeface="等线" panose="02010600030101010101" pitchFamily="2" charset="-122"/>
                <a:ea typeface="等线" panose="02010600030101010101" pitchFamily="2" charset="-122"/>
              </a:rPr>
              <a:t>积累≠记忆，积累需要结构化。通过探究语言规律，实现学生知识经验的结构化。</a:t>
            </a:r>
            <a:endParaRPr lang="en-US" altLang="zh-CN" b="1" dirty="0">
              <a:solidFill>
                <a:srgbClr val="C00000"/>
              </a:solidFill>
              <a:latin typeface="华文楷体" panose="02010600040101010101" pitchFamily="2" charset="-122"/>
              <a:ea typeface="华文楷体" panose="02010600040101010101" pitchFamily="2" charset="-122"/>
            </a:endParaRPr>
          </a:p>
          <a:p>
            <a:pPr>
              <a:lnSpc>
                <a:spcPct val="150000"/>
              </a:lnSpc>
              <a:buFont typeface="Wingdings" panose="05000000000000000000" pitchFamily="2" charset="2"/>
              <a:buChar char="p"/>
            </a:pPr>
            <a:r>
              <a:rPr lang="zh-CN" altLang="en-US" b="1" dirty="0">
                <a:latin typeface="黑体" panose="02010609060101010101" pitchFamily="49" charset="-122"/>
                <a:ea typeface="黑体" panose="02010609060101010101" pitchFamily="49" charset="-122"/>
              </a:rPr>
              <a:t>案例</a:t>
            </a:r>
            <a:r>
              <a:rPr lang="zh-CN" altLang="en-US" b="1" dirty="0">
                <a:latin typeface="华文楷体" panose="02010600040101010101" pitchFamily="2" charset="-122"/>
                <a:ea typeface="华文楷体" panose="02010600040101010101" pitchFamily="2" charset="-122"/>
              </a:rPr>
              <a:t>：</a:t>
            </a:r>
          </a:p>
        </p:txBody>
      </p:sp>
      <p:pic>
        <p:nvPicPr>
          <p:cNvPr id="4" name="图片 3">
            <a:extLst>
              <a:ext uri="{FF2B5EF4-FFF2-40B4-BE49-F238E27FC236}">
                <a16:creationId xmlns:a16="http://schemas.microsoft.com/office/drawing/2014/main" id="{B29831AD-E18A-44FA-AD5A-E6910BDF1B6B}"/>
              </a:ext>
            </a:extLst>
          </p:cNvPr>
          <p:cNvPicPr>
            <a:picLocks noChangeAspect="1"/>
          </p:cNvPicPr>
          <p:nvPr/>
        </p:nvPicPr>
        <p:blipFill rotWithShape="1">
          <a:blip r:embed="rId2"/>
          <a:srcRect t="12784" b="10834"/>
          <a:stretch/>
        </p:blipFill>
        <p:spPr>
          <a:xfrm>
            <a:off x="2885771" y="3629902"/>
            <a:ext cx="1985788" cy="2752825"/>
          </a:xfrm>
          <a:prstGeom prst="rect">
            <a:avLst/>
          </a:prstGeom>
        </p:spPr>
      </p:pic>
      <p:pic>
        <p:nvPicPr>
          <p:cNvPr id="9" name="图片 8">
            <a:extLst>
              <a:ext uri="{FF2B5EF4-FFF2-40B4-BE49-F238E27FC236}">
                <a16:creationId xmlns:a16="http://schemas.microsoft.com/office/drawing/2014/main" id="{7CA8F872-1DF9-411D-9583-7131CE8E29DA}"/>
              </a:ext>
            </a:extLst>
          </p:cNvPr>
          <p:cNvPicPr>
            <a:picLocks noChangeAspect="1"/>
          </p:cNvPicPr>
          <p:nvPr/>
        </p:nvPicPr>
        <p:blipFill>
          <a:blip r:embed="rId3"/>
          <a:stretch>
            <a:fillRect/>
          </a:stretch>
        </p:blipFill>
        <p:spPr>
          <a:xfrm>
            <a:off x="0" y="3192137"/>
            <a:ext cx="3678565" cy="3511358"/>
          </a:xfrm>
          <a:prstGeom prst="rect">
            <a:avLst/>
          </a:prstGeom>
        </p:spPr>
      </p:pic>
      <p:pic>
        <p:nvPicPr>
          <p:cNvPr id="10" name="图片 9">
            <a:extLst>
              <a:ext uri="{FF2B5EF4-FFF2-40B4-BE49-F238E27FC236}">
                <a16:creationId xmlns:a16="http://schemas.microsoft.com/office/drawing/2014/main" id="{3659796C-EF26-426D-ADDF-E6A790DF5AF1}"/>
              </a:ext>
            </a:extLst>
          </p:cNvPr>
          <p:cNvPicPr>
            <a:picLocks noChangeAspect="1"/>
          </p:cNvPicPr>
          <p:nvPr/>
        </p:nvPicPr>
        <p:blipFill>
          <a:blip r:embed="rId4"/>
          <a:stretch>
            <a:fillRect/>
          </a:stretch>
        </p:blipFill>
        <p:spPr>
          <a:xfrm>
            <a:off x="5509636" y="2549098"/>
            <a:ext cx="2109399" cy="1883827"/>
          </a:xfrm>
          <a:prstGeom prst="rect">
            <a:avLst/>
          </a:prstGeom>
        </p:spPr>
      </p:pic>
      <p:pic>
        <p:nvPicPr>
          <p:cNvPr id="11" name="图片 10">
            <a:extLst>
              <a:ext uri="{FF2B5EF4-FFF2-40B4-BE49-F238E27FC236}">
                <a16:creationId xmlns:a16="http://schemas.microsoft.com/office/drawing/2014/main" id="{7F11C867-B995-4547-A765-DF525794388D}"/>
              </a:ext>
            </a:extLst>
          </p:cNvPr>
          <p:cNvPicPr>
            <a:picLocks noChangeAspect="1"/>
          </p:cNvPicPr>
          <p:nvPr/>
        </p:nvPicPr>
        <p:blipFill>
          <a:blip r:embed="rId5"/>
          <a:stretch>
            <a:fillRect/>
          </a:stretch>
        </p:blipFill>
        <p:spPr>
          <a:xfrm>
            <a:off x="8440522" y="2352332"/>
            <a:ext cx="2377646" cy="2060627"/>
          </a:xfrm>
          <a:prstGeom prst="rect">
            <a:avLst/>
          </a:prstGeom>
        </p:spPr>
      </p:pic>
      <p:pic>
        <p:nvPicPr>
          <p:cNvPr id="13" name="图片 12">
            <a:extLst>
              <a:ext uri="{FF2B5EF4-FFF2-40B4-BE49-F238E27FC236}">
                <a16:creationId xmlns:a16="http://schemas.microsoft.com/office/drawing/2014/main" id="{3344CA03-8115-4B2F-A29A-48466E293723}"/>
              </a:ext>
            </a:extLst>
          </p:cNvPr>
          <p:cNvPicPr>
            <a:picLocks noChangeAspect="1"/>
          </p:cNvPicPr>
          <p:nvPr/>
        </p:nvPicPr>
        <p:blipFill>
          <a:blip r:embed="rId6"/>
          <a:stretch>
            <a:fillRect/>
          </a:stretch>
        </p:blipFill>
        <p:spPr>
          <a:xfrm>
            <a:off x="9191196" y="2967790"/>
            <a:ext cx="876299" cy="922420"/>
          </a:xfrm>
          <a:prstGeom prst="rect">
            <a:avLst/>
          </a:prstGeom>
        </p:spPr>
      </p:pic>
      <p:pic>
        <p:nvPicPr>
          <p:cNvPr id="12" name="图片 11">
            <a:extLst>
              <a:ext uri="{FF2B5EF4-FFF2-40B4-BE49-F238E27FC236}">
                <a16:creationId xmlns:a16="http://schemas.microsoft.com/office/drawing/2014/main" id="{5F540C3D-1BAF-4A3D-9731-7D2892309ECB}"/>
              </a:ext>
            </a:extLst>
          </p:cNvPr>
          <p:cNvPicPr>
            <a:picLocks noChangeAspect="1"/>
          </p:cNvPicPr>
          <p:nvPr/>
        </p:nvPicPr>
        <p:blipFill>
          <a:blip r:embed="rId7"/>
          <a:stretch>
            <a:fillRect/>
          </a:stretch>
        </p:blipFill>
        <p:spPr>
          <a:xfrm>
            <a:off x="5818898" y="2549098"/>
            <a:ext cx="1469205" cy="902604"/>
          </a:xfrm>
          <a:prstGeom prst="rect">
            <a:avLst/>
          </a:prstGeom>
        </p:spPr>
      </p:pic>
      <p:pic>
        <p:nvPicPr>
          <p:cNvPr id="6" name="图片 5">
            <a:extLst>
              <a:ext uri="{FF2B5EF4-FFF2-40B4-BE49-F238E27FC236}">
                <a16:creationId xmlns:a16="http://schemas.microsoft.com/office/drawing/2014/main" id="{08BB24BC-C693-4D3B-9E2B-178D9A324EA0}"/>
              </a:ext>
            </a:extLst>
          </p:cNvPr>
          <p:cNvPicPr>
            <a:picLocks noChangeAspect="1"/>
          </p:cNvPicPr>
          <p:nvPr/>
        </p:nvPicPr>
        <p:blipFill>
          <a:blip r:embed="rId8"/>
          <a:stretch>
            <a:fillRect/>
          </a:stretch>
        </p:blipFill>
        <p:spPr>
          <a:xfrm>
            <a:off x="8158050" y="2352332"/>
            <a:ext cx="2375716" cy="4505668"/>
          </a:xfrm>
          <a:prstGeom prst="rect">
            <a:avLst/>
          </a:prstGeom>
        </p:spPr>
      </p:pic>
      <p:pic>
        <p:nvPicPr>
          <p:cNvPr id="5" name="图片 4">
            <a:extLst>
              <a:ext uri="{FF2B5EF4-FFF2-40B4-BE49-F238E27FC236}">
                <a16:creationId xmlns:a16="http://schemas.microsoft.com/office/drawing/2014/main" id="{47D514B5-BBDA-4302-9856-DE8E06B5F003}"/>
              </a:ext>
            </a:extLst>
          </p:cNvPr>
          <p:cNvPicPr>
            <a:picLocks noChangeAspect="1"/>
          </p:cNvPicPr>
          <p:nvPr/>
        </p:nvPicPr>
        <p:blipFill>
          <a:blip r:embed="rId9"/>
          <a:stretch>
            <a:fillRect/>
          </a:stretch>
        </p:blipFill>
        <p:spPr>
          <a:xfrm>
            <a:off x="5673314" y="2627266"/>
            <a:ext cx="2109399" cy="3755461"/>
          </a:xfrm>
          <a:prstGeom prst="rect">
            <a:avLst/>
          </a:prstGeom>
        </p:spPr>
      </p:pic>
    </p:spTree>
    <p:extLst>
      <p:ext uri="{BB962C8B-B14F-4D97-AF65-F5344CB8AC3E}">
        <p14:creationId xmlns:p14="http://schemas.microsoft.com/office/powerpoint/2010/main" val="22608305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1000"/>
                                        <p:tgtEl>
                                          <p:spTgt spid="10"/>
                                        </p:tgtEl>
                                      </p:cBhvr>
                                    </p:animEffect>
                                    <p:anim calcmode="lin" valueType="num">
                                      <p:cBhvr>
                                        <p:cTn id="32" dur="1000" fill="hold"/>
                                        <p:tgtEl>
                                          <p:spTgt spid="10"/>
                                        </p:tgtEl>
                                        <p:attrNameLst>
                                          <p:attrName>ppt_x</p:attrName>
                                        </p:attrNameLst>
                                      </p:cBhvr>
                                      <p:tavLst>
                                        <p:tav tm="0">
                                          <p:val>
                                            <p:strVal val="#ppt_x"/>
                                          </p:val>
                                        </p:tav>
                                        <p:tav tm="100000">
                                          <p:val>
                                            <p:strVal val="#ppt_x"/>
                                          </p:val>
                                        </p:tav>
                                      </p:tavLst>
                                    </p:anim>
                                    <p:anim calcmode="lin" valueType="num">
                                      <p:cBhvr>
                                        <p:cTn id="3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1000"/>
                                        <p:tgtEl>
                                          <p:spTgt spid="11"/>
                                        </p:tgtEl>
                                      </p:cBhvr>
                                    </p:animEffect>
                                    <p:anim calcmode="lin" valueType="num">
                                      <p:cBhvr>
                                        <p:cTn id="39" dur="1000" fill="hold"/>
                                        <p:tgtEl>
                                          <p:spTgt spid="11"/>
                                        </p:tgtEl>
                                        <p:attrNameLst>
                                          <p:attrName>ppt_x</p:attrName>
                                        </p:attrNameLst>
                                      </p:cBhvr>
                                      <p:tavLst>
                                        <p:tav tm="0">
                                          <p:val>
                                            <p:strVal val="#ppt_x"/>
                                          </p:val>
                                        </p:tav>
                                        <p:tav tm="100000">
                                          <p:val>
                                            <p:strVal val="#ppt_x"/>
                                          </p:val>
                                        </p:tav>
                                      </p:tavLst>
                                    </p:anim>
                                    <p:anim calcmode="lin" valueType="num">
                                      <p:cBhvr>
                                        <p:cTn id="4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nodeType="click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additive="base">
                                        <p:cTn id="45" dur="500" fill="hold"/>
                                        <p:tgtEl>
                                          <p:spTgt spid="12"/>
                                        </p:tgtEl>
                                        <p:attrNameLst>
                                          <p:attrName>ppt_x</p:attrName>
                                        </p:attrNameLst>
                                      </p:cBhvr>
                                      <p:tavLst>
                                        <p:tav tm="0">
                                          <p:val>
                                            <p:strVal val="#ppt_x"/>
                                          </p:val>
                                        </p:tav>
                                        <p:tav tm="100000">
                                          <p:val>
                                            <p:strVal val="#ppt_x"/>
                                          </p:val>
                                        </p:tav>
                                      </p:tavLst>
                                    </p:anim>
                                    <p:anim calcmode="lin" valueType="num">
                                      <p:cBhvr additive="base">
                                        <p:cTn id="4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nodeType="click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fade">
                                      <p:cBhvr>
                                        <p:cTn id="51" dur="1000"/>
                                        <p:tgtEl>
                                          <p:spTgt spid="13"/>
                                        </p:tgtEl>
                                      </p:cBhvr>
                                    </p:animEffect>
                                    <p:anim calcmode="lin" valueType="num">
                                      <p:cBhvr>
                                        <p:cTn id="52" dur="1000" fill="hold"/>
                                        <p:tgtEl>
                                          <p:spTgt spid="13"/>
                                        </p:tgtEl>
                                        <p:attrNameLst>
                                          <p:attrName>ppt_x</p:attrName>
                                        </p:attrNameLst>
                                      </p:cBhvr>
                                      <p:tavLst>
                                        <p:tav tm="0">
                                          <p:val>
                                            <p:strVal val="#ppt_x"/>
                                          </p:val>
                                        </p:tav>
                                        <p:tav tm="100000">
                                          <p:val>
                                            <p:strVal val="#ppt_x"/>
                                          </p:val>
                                        </p:tav>
                                      </p:tavLst>
                                    </p:anim>
                                    <p:anim calcmode="lin" valueType="num">
                                      <p:cBhvr>
                                        <p:cTn id="5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42" presetClass="entr" presetSubtype="0" fill="hold" nodeType="clickEffect">
                                  <p:stCondLst>
                                    <p:cond delay="0"/>
                                  </p:stCondLst>
                                  <p:childTnLst>
                                    <p:set>
                                      <p:cBhvr>
                                        <p:cTn id="57" dur="1" fill="hold">
                                          <p:stCondLst>
                                            <p:cond delay="0"/>
                                          </p:stCondLst>
                                        </p:cTn>
                                        <p:tgtEl>
                                          <p:spTgt spid="5"/>
                                        </p:tgtEl>
                                        <p:attrNameLst>
                                          <p:attrName>style.visibility</p:attrName>
                                        </p:attrNameLst>
                                      </p:cBhvr>
                                      <p:to>
                                        <p:strVal val="visible"/>
                                      </p:to>
                                    </p:set>
                                    <p:animEffect transition="in" filter="fade">
                                      <p:cBhvr>
                                        <p:cTn id="58" dur="1000"/>
                                        <p:tgtEl>
                                          <p:spTgt spid="5"/>
                                        </p:tgtEl>
                                      </p:cBhvr>
                                    </p:animEffect>
                                    <p:anim calcmode="lin" valueType="num">
                                      <p:cBhvr>
                                        <p:cTn id="59" dur="1000" fill="hold"/>
                                        <p:tgtEl>
                                          <p:spTgt spid="5"/>
                                        </p:tgtEl>
                                        <p:attrNameLst>
                                          <p:attrName>ppt_x</p:attrName>
                                        </p:attrNameLst>
                                      </p:cBhvr>
                                      <p:tavLst>
                                        <p:tav tm="0">
                                          <p:val>
                                            <p:strVal val="#ppt_x"/>
                                          </p:val>
                                        </p:tav>
                                        <p:tav tm="100000">
                                          <p:val>
                                            <p:strVal val="#ppt_x"/>
                                          </p:val>
                                        </p:tav>
                                      </p:tavLst>
                                    </p:anim>
                                    <p:anim calcmode="lin" valueType="num">
                                      <p:cBhvr>
                                        <p:cTn id="6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nodeType="clickEffect">
                                  <p:stCondLst>
                                    <p:cond delay="0"/>
                                  </p:stCondLst>
                                  <p:childTnLst>
                                    <p:set>
                                      <p:cBhvr>
                                        <p:cTn id="64" dur="1" fill="hold">
                                          <p:stCondLst>
                                            <p:cond delay="0"/>
                                          </p:stCondLst>
                                        </p:cTn>
                                        <p:tgtEl>
                                          <p:spTgt spid="6"/>
                                        </p:tgtEl>
                                        <p:attrNameLst>
                                          <p:attrName>style.visibility</p:attrName>
                                        </p:attrNameLst>
                                      </p:cBhvr>
                                      <p:to>
                                        <p:strVal val="visible"/>
                                      </p:to>
                                    </p:set>
                                    <p:anim calcmode="lin" valueType="num">
                                      <p:cBhvr additive="base">
                                        <p:cTn id="65" dur="500" fill="hold"/>
                                        <p:tgtEl>
                                          <p:spTgt spid="6"/>
                                        </p:tgtEl>
                                        <p:attrNameLst>
                                          <p:attrName>ppt_x</p:attrName>
                                        </p:attrNameLst>
                                      </p:cBhvr>
                                      <p:tavLst>
                                        <p:tav tm="0">
                                          <p:val>
                                            <p:strVal val="#ppt_x"/>
                                          </p:val>
                                        </p:tav>
                                        <p:tav tm="100000">
                                          <p:val>
                                            <p:strVal val="#ppt_x"/>
                                          </p:val>
                                        </p:tav>
                                      </p:tavLst>
                                    </p:anim>
                                    <p:anim calcmode="lin" valueType="num">
                                      <p:cBhvr additive="base">
                                        <p:cTn id="6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74A954B-979E-45F0-99AC-5BFC2342BEDB}"/>
              </a:ext>
            </a:extLst>
          </p:cNvPr>
          <p:cNvSpPr>
            <a:spLocks noGrp="1"/>
          </p:cNvSpPr>
          <p:nvPr>
            <p:ph type="title"/>
          </p:nvPr>
        </p:nvSpPr>
        <p:spPr>
          <a:xfrm>
            <a:off x="838200" y="105090"/>
            <a:ext cx="10515600" cy="1325563"/>
          </a:xfrm>
        </p:spPr>
        <p:txBody>
          <a:bodyPr/>
          <a:lstStyle/>
          <a:p>
            <a:r>
              <a:rPr lang="zh-CN" altLang="en-US" dirty="0">
                <a:latin typeface="华文新魏" panose="02010800040101010101" pitchFamily="2" charset="-122"/>
                <a:ea typeface="华文新魏" panose="02010800040101010101" pitchFamily="2" charset="-122"/>
              </a:rPr>
              <a:t>案例：</a:t>
            </a:r>
            <a:r>
              <a:rPr lang="zh-CN" altLang="en-US" sz="2800" dirty="0">
                <a:latin typeface="华文新魏" panose="02010800040101010101" pitchFamily="2" charset="-122"/>
                <a:ea typeface="华文新魏" panose="02010800040101010101" pitchFamily="2" charset="-122"/>
              </a:rPr>
              <a:t>从学生常常写错的字引发学生对汉字构形规律的理解</a:t>
            </a:r>
          </a:p>
        </p:txBody>
      </p:sp>
      <p:pic>
        <p:nvPicPr>
          <p:cNvPr id="5" name="内容占位符 4">
            <a:extLst>
              <a:ext uri="{FF2B5EF4-FFF2-40B4-BE49-F238E27FC236}">
                <a16:creationId xmlns:a16="http://schemas.microsoft.com/office/drawing/2014/main" id="{557FCB32-63EA-41DA-9013-7F116643E4D1}"/>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665391" y="3806439"/>
            <a:ext cx="2000864" cy="2515373"/>
          </a:xfrm>
        </p:spPr>
      </p:pic>
      <p:pic>
        <p:nvPicPr>
          <p:cNvPr id="7" name="图片 6" descr="图片包含 户外, 建筑物&#10;&#10;描述已自动生成">
            <a:extLst>
              <a:ext uri="{FF2B5EF4-FFF2-40B4-BE49-F238E27FC236}">
                <a16:creationId xmlns:a16="http://schemas.microsoft.com/office/drawing/2014/main" id="{0637FB7F-7F05-4359-AF05-68C6ABB3F45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31759" y="3806439"/>
            <a:ext cx="1788716" cy="2427543"/>
          </a:xfrm>
          <a:prstGeom prst="rect">
            <a:avLst/>
          </a:prstGeom>
        </p:spPr>
      </p:pic>
      <p:sp>
        <p:nvSpPr>
          <p:cNvPr id="4" name="矩形 3">
            <a:extLst>
              <a:ext uri="{FF2B5EF4-FFF2-40B4-BE49-F238E27FC236}">
                <a16:creationId xmlns:a16="http://schemas.microsoft.com/office/drawing/2014/main" id="{62084F81-7C22-4655-A5D6-7E3366FB7F9D}"/>
              </a:ext>
            </a:extLst>
          </p:cNvPr>
          <p:cNvSpPr/>
          <p:nvPr/>
        </p:nvSpPr>
        <p:spPr>
          <a:xfrm>
            <a:off x="3974753" y="4235380"/>
            <a:ext cx="1415772" cy="1569660"/>
          </a:xfrm>
          <a:prstGeom prst="rect">
            <a:avLst/>
          </a:prstGeom>
        </p:spPr>
        <p:txBody>
          <a:bodyPr wrap="none">
            <a:spAutoFit/>
          </a:bodyPr>
          <a:lstStyle/>
          <a:p>
            <a:r>
              <a:rPr lang="zh-CN" altLang="en-US" sz="9600" dirty="0">
                <a:latin typeface="华文新魏" panose="02010800040101010101" pitchFamily="2" charset="-122"/>
                <a:ea typeface="华文新魏" panose="02010800040101010101" pitchFamily="2" charset="-122"/>
              </a:rPr>
              <a:t>即</a:t>
            </a:r>
          </a:p>
        </p:txBody>
      </p:sp>
      <p:sp>
        <p:nvSpPr>
          <p:cNvPr id="8" name="矩形 7">
            <a:extLst>
              <a:ext uri="{FF2B5EF4-FFF2-40B4-BE49-F238E27FC236}">
                <a16:creationId xmlns:a16="http://schemas.microsoft.com/office/drawing/2014/main" id="{CA59DF24-9122-42FE-8702-BF37D6C199FB}"/>
              </a:ext>
            </a:extLst>
          </p:cNvPr>
          <p:cNvSpPr/>
          <p:nvPr/>
        </p:nvSpPr>
        <p:spPr>
          <a:xfrm>
            <a:off x="7941121" y="4083366"/>
            <a:ext cx="1415772" cy="1569660"/>
          </a:xfrm>
          <a:prstGeom prst="rect">
            <a:avLst/>
          </a:prstGeom>
        </p:spPr>
        <p:txBody>
          <a:bodyPr wrap="none">
            <a:spAutoFit/>
          </a:bodyPr>
          <a:lstStyle/>
          <a:p>
            <a:r>
              <a:rPr lang="zh-CN" altLang="en-US" sz="9600" dirty="0">
                <a:latin typeface="华文新魏" panose="02010800040101010101" pitchFamily="2" charset="-122"/>
                <a:ea typeface="华文新魏" panose="02010800040101010101" pitchFamily="2" charset="-122"/>
              </a:rPr>
              <a:t>既</a:t>
            </a:r>
          </a:p>
        </p:txBody>
      </p:sp>
      <p:pic>
        <p:nvPicPr>
          <p:cNvPr id="6" name="图片 5">
            <a:extLst>
              <a:ext uri="{FF2B5EF4-FFF2-40B4-BE49-F238E27FC236}">
                <a16:creationId xmlns:a16="http://schemas.microsoft.com/office/drawing/2014/main" id="{BE10A112-ED01-4D03-A822-11B22094389B}"/>
              </a:ext>
            </a:extLst>
          </p:cNvPr>
          <p:cNvPicPr>
            <a:picLocks noChangeAspect="1"/>
          </p:cNvPicPr>
          <p:nvPr/>
        </p:nvPicPr>
        <p:blipFill>
          <a:blip r:embed="rId4"/>
          <a:stretch>
            <a:fillRect/>
          </a:stretch>
        </p:blipFill>
        <p:spPr>
          <a:xfrm>
            <a:off x="641147" y="1389859"/>
            <a:ext cx="3333606" cy="5305425"/>
          </a:xfrm>
          <a:prstGeom prst="rect">
            <a:avLst/>
          </a:prstGeom>
        </p:spPr>
      </p:pic>
      <p:pic>
        <p:nvPicPr>
          <p:cNvPr id="9" name="图片 8">
            <a:extLst>
              <a:ext uri="{FF2B5EF4-FFF2-40B4-BE49-F238E27FC236}">
                <a16:creationId xmlns:a16="http://schemas.microsoft.com/office/drawing/2014/main" id="{E469BF40-5975-4528-86A4-124D35EA6E72}"/>
              </a:ext>
            </a:extLst>
          </p:cNvPr>
          <p:cNvPicPr>
            <a:picLocks noChangeAspect="1"/>
          </p:cNvPicPr>
          <p:nvPr/>
        </p:nvPicPr>
        <p:blipFill>
          <a:blip r:embed="rId5"/>
          <a:stretch>
            <a:fillRect/>
          </a:stretch>
        </p:blipFill>
        <p:spPr>
          <a:xfrm>
            <a:off x="9705975" y="1430653"/>
            <a:ext cx="1714500" cy="1714500"/>
          </a:xfrm>
          <a:prstGeom prst="rect">
            <a:avLst/>
          </a:prstGeom>
        </p:spPr>
      </p:pic>
      <p:sp>
        <p:nvSpPr>
          <p:cNvPr id="3" name="矩形 2">
            <a:extLst>
              <a:ext uri="{FF2B5EF4-FFF2-40B4-BE49-F238E27FC236}">
                <a16:creationId xmlns:a16="http://schemas.microsoft.com/office/drawing/2014/main" id="{C74F9F13-D069-45E4-AA08-E9F376F47FFF}"/>
              </a:ext>
            </a:extLst>
          </p:cNvPr>
          <p:cNvSpPr/>
          <p:nvPr/>
        </p:nvSpPr>
        <p:spPr>
          <a:xfrm>
            <a:off x="4172832" y="1389859"/>
            <a:ext cx="4134465" cy="523220"/>
          </a:xfrm>
          <a:prstGeom prst="rect">
            <a:avLst/>
          </a:prstGeom>
        </p:spPr>
        <p:txBody>
          <a:bodyPr wrap="none">
            <a:spAutoFit/>
          </a:bodyPr>
          <a:lstStyle/>
          <a:p>
            <a:r>
              <a:rPr lang="en-US" altLang="zh-CN" sz="2800" dirty="0"/>
              <a:t>《</a:t>
            </a:r>
            <a:r>
              <a:rPr lang="zh-CN" altLang="en-US" sz="2800" dirty="0"/>
              <a:t>说文</a:t>
            </a:r>
            <a:r>
              <a:rPr lang="en-US" altLang="zh-CN" sz="2800" dirty="0"/>
              <a:t>》</a:t>
            </a:r>
            <a:r>
              <a:rPr lang="zh-CN" altLang="en-US" sz="2800" dirty="0"/>
              <a:t>：烈，火猛也。</a:t>
            </a:r>
          </a:p>
        </p:txBody>
      </p:sp>
      <p:sp>
        <p:nvSpPr>
          <p:cNvPr id="11" name="矩形 10">
            <a:extLst>
              <a:ext uri="{FF2B5EF4-FFF2-40B4-BE49-F238E27FC236}">
                <a16:creationId xmlns:a16="http://schemas.microsoft.com/office/drawing/2014/main" id="{A410D2DD-61D8-4AF3-9182-302F555B403C}"/>
              </a:ext>
            </a:extLst>
          </p:cNvPr>
          <p:cNvSpPr/>
          <p:nvPr/>
        </p:nvSpPr>
        <p:spPr>
          <a:xfrm>
            <a:off x="4172831" y="1972179"/>
            <a:ext cx="4134465" cy="523220"/>
          </a:xfrm>
          <a:prstGeom prst="rect">
            <a:avLst/>
          </a:prstGeom>
        </p:spPr>
        <p:txBody>
          <a:bodyPr wrap="none">
            <a:spAutoFit/>
          </a:bodyPr>
          <a:lstStyle/>
          <a:p>
            <a:r>
              <a:rPr lang="en-US" altLang="zh-CN" sz="2800" dirty="0"/>
              <a:t>《</a:t>
            </a:r>
            <a:r>
              <a:rPr lang="zh-CN" altLang="en-US" sz="2800" dirty="0"/>
              <a:t>说文</a:t>
            </a:r>
            <a:r>
              <a:rPr lang="en-US" altLang="zh-CN" sz="2800" dirty="0"/>
              <a:t>》</a:t>
            </a:r>
            <a:r>
              <a:rPr lang="zh-CN" altLang="en-US" sz="2800" dirty="0"/>
              <a:t>：列，分解也。</a:t>
            </a:r>
          </a:p>
        </p:txBody>
      </p:sp>
      <p:sp>
        <p:nvSpPr>
          <p:cNvPr id="12" name="矩形 11">
            <a:extLst>
              <a:ext uri="{FF2B5EF4-FFF2-40B4-BE49-F238E27FC236}">
                <a16:creationId xmlns:a16="http://schemas.microsoft.com/office/drawing/2014/main" id="{91EA5BAD-7FFA-49C7-9F0D-166FEFD16EE0}"/>
              </a:ext>
            </a:extLst>
          </p:cNvPr>
          <p:cNvSpPr/>
          <p:nvPr/>
        </p:nvSpPr>
        <p:spPr>
          <a:xfrm>
            <a:off x="4172830" y="2531051"/>
            <a:ext cx="5036956" cy="954107"/>
          </a:xfrm>
          <a:prstGeom prst="rect">
            <a:avLst/>
          </a:prstGeom>
        </p:spPr>
        <p:txBody>
          <a:bodyPr wrap="none">
            <a:spAutoFit/>
          </a:bodyPr>
          <a:lstStyle/>
          <a:p>
            <a:r>
              <a:rPr lang="en-US" altLang="zh-CN" sz="2800" dirty="0"/>
              <a:t>《</a:t>
            </a:r>
            <a:r>
              <a:rPr lang="zh-CN" altLang="en-US" sz="2800" dirty="0"/>
              <a:t>说文</a:t>
            </a:r>
            <a:r>
              <a:rPr lang="en-US" altLang="zh-CN" sz="2800" dirty="0"/>
              <a:t>》</a:t>
            </a:r>
            <a:r>
              <a:rPr lang="zh-CN" altLang="en-US" sz="2800" dirty="0"/>
              <a:t>：歹，（“歺”隶变。</a:t>
            </a:r>
            <a:endParaRPr lang="en-US" altLang="zh-CN" sz="2800" dirty="0"/>
          </a:p>
          <a:p>
            <a:r>
              <a:rPr lang="zh-CN" altLang="en-US" sz="2800" dirty="0"/>
              <a:t>读音为</a:t>
            </a:r>
            <a:r>
              <a:rPr lang="en-US" altLang="zh-CN" sz="2800" dirty="0"/>
              <a:t>è</a:t>
            </a:r>
            <a:r>
              <a:rPr lang="zh-CN" altLang="en-US" sz="2800" dirty="0"/>
              <a:t>，象形）列骨之残也。</a:t>
            </a:r>
          </a:p>
        </p:txBody>
      </p:sp>
      <p:pic>
        <p:nvPicPr>
          <p:cNvPr id="13" name="图片 12">
            <a:extLst>
              <a:ext uri="{FF2B5EF4-FFF2-40B4-BE49-F238E27FC236}">
                <a16:creationId xmlns:a16="http://schemas.microsoft.com/office/drawing/2014/main" id="{39DA247D-0697-48A2-85AF-7DC0FB3DDA00}"/>
              </a:ext>
            </a:extLst>
          </p:cNvPr>
          <p:cNvPicPr>
            <a:picLocks noChangeAspect="1"/>
          </p:cNvPicPr>
          <p:nvPr/>
        </p:nvPicPr>
        <p:blipFill>
          <a:blip r:embed="rId6"/>
          <a:stretch>
            <a:fillRect/>
          </a:stretch>
        </p:blipFill>
        <p:spPr>
          <a:xfrm>
            <a:off x="4251598" y="1430653"/>
            <a:ext cx="4828450" cy="2005758"/>
          </a:xfrm>
          <a:prstGeom prst="rect">
            <a:avLst/>
          </a:prstGeom>
        </p:spPr>
      </p:pic>
    </p:spTree>
    <p:extLst>
      <p:ext uri="{BB962C8B-B14F-4D97-AF65-F5344CB8AC3E}">
        <p14:creationId xmlns:p14="http://schemas.microsoft.com/office/powerpoint/2010/main" val="22237920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1000"/>
                                        <p:tgtEl>
                                          <p:spTgt spid="11"/>
                                        </p:tgtEl>
                                      </p:cBhvr>
                                    </p:animEffect>
                                    <p:anim calcmode="lin" valueType="num">
                                      <p:cBhvr>
                                        <p:cTn id="25" dur="1000" fill="hold"/>
                                        <p:tgtEl>
                                          <p:spTgt spid="11"/>
                                        </p:tgtEl>
                                        <p:attrNameLst>
                                          <p:attrName>ppt_x</p:attrName>
                                        </p:attrNameLst>
                                      </p:cBhvr>
                                      <p:tavLst>
                                        <p:tav tm="0">
                                          <p:val>
                                            <p:strVal val="#ppt_x"/>
                                          </p:val>
                                        </p:tav>
                                        <p:tav tm="100000">
                                          <p:val>
                                            <p:strVal val="#ppt_x"/>
                                          </p:val>
                                        </p:tav>
                                      </p:tavLst>
                                    </p:anim>
                                    <p:anim calcmode="lin" valueType="num">
                                      <p:cBhvr>
                                        <p:cTn id="2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1000"/>
                                        <p:tgtEl>
                                          <p:spTgt spid="12"/>
                                        </p:tgtEl>
                                      </p:cBhvr>
                                    </p:animEffect>
                                    <p:anim calcmode="lin" valueType="num">
                                      <p:cBhvr>
                                        <p:cTn id="32" dur="1000" fill="hold"/>
                                        <p:tgtEl>
                                          <p:spTgt spid="12"/>
                                        </p:tgtEl>
                                        <p:attrNameLst>
                                          <p:attrName>ppt_x</p:attrName>
                                        </p:attrNameLst>
                                      </p:cBhvr>
                                      <p:tavLst>
                                        <p:tav tm="0">
                                          <p:val>
                                            <p:strVal val="#ppt_x"/>
                                          </p:val>
                                        </p:tav>
                                        <p:tav tm="100000">
                                          <p:val>
                                            <p:strVal val="#ppt_x"/>
                                          </p:val>
                                        </p:tav>
                                      </p:tavLst>
                                    </p:anim>
                                    <p:anim calcmode="lin" valueType="num">
                                      <p:cBhvr>
                                        <p:cTn id="3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nodeType="clickEffect">
                                  <p:stCondLst>
                                    <p:cond delay="0"/>
                                  </p:stCondLst>
                                  <p:childTnLst>
                                    <p:set>
                                      <p:cBhvr>
                                        <p:cTn id="37" dur="1" fill="hold">
                                          <p:stCondLst>
                                            <p:cond delay="0"/>
                                          </p:stCondLst>
                                        </p:cTn>
                                        <p:tgtEl>
                                          <p:spTgt spid="13"/>
                                        </p:tgtEl>
                                        <p:attrNameLst>
                                          <p:attrName>style.visibility</p:attrName>
                                        </p:attrNameLst>
                                      </p:cBhvr>
                                      <p:to>
                                        <p:strVal val="visible"/>
                                      </p:to>
                                    </p:set>
                                    <p:anim calcmode="lin" valueType="num">
                                      <p:cBhvr additive="base">
                                        <p:cTn id="38" dur="500" fill="hold"/>
                                        <p:tgtEl>
                                          <p:spTgt spid="13"/>
                                        </p:tgtEl>
                                        <p:attrNameLst>
                                          <p:attrName>ppt_x</p:attrName>
                                        </p:attrNameLst>
                                      </p:cBhvr>
                                      <p:tavLst>
                                        <p:tav tm="0">
                                          <p:val>
                                            <p:strVal val="#ppt_x"/>
                                          </p:val>
                                        </p:tav>
                                        <p:tav tm="100000">
                                          <p:val>
                                            <p:strVal val="#ppt_x"/>
                                          </p:val>
                                        </p:tav>
                                      </p:tavLst>
                                    </p:anim>
                                    <p:anim calcmode="lin" valueType="num">
                                      <p:cBhvr additive="base">
                                        <p:cTn id="39"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grpId="0" nodeType="clickEffect">
                                  <p:stCondLst>
                                    <p:cond delay="0"/>
                                  </p:stCondLst>
                                  <p:childTnLst>
                                    <p:set>
                                      <p:cBhvr>
                                        <p:cTn id="43" dur="1" fill="hold">
                                          <p:stCondLst>
                                            <p:cond delay="0"/>
                                          </p:stCondLst>
                                        </p:cTn>
                                        <p:tgtEl>
                                          <p:spTgt spid="4"/>
                                        </p:tgtEl>
                                        <p:attrNameLst>
                                          <p:attrName>style.visibility</p:attrName>
                                        </p:attrNameLst>
                                      </p:cBhvr>
                                      <p:to>
                                        <p:strVal val="visible"/>
                                      </p:to>
                                    </p:set>
                                    <p:anim calcmode="lin" valueType="num">
                                      <p:cBhvr additive="base">
                                        <p:cTn id="44" dur="500" fill="hold"/>
                                        <p:tgtEl>
                                          <p:spTgt spid="4"/>
                                        </p:tgtEl>
                                        <p:attrNameLst>
                                          <p:attrName>ppt_x</p:attrName>
                                        </p:attrNameLst>
                                      </p:cBhvr>
                                      <p:tavLst>
                                        <p:tav tm="0">
                                          <p:val>
                                            <p:strVal val="#ppt_x"/>
                                          </p:val>
                                        </p:tav>
                                        <p:tav tm="100000">
                                          <p:val>
                                            <p:strVal val="#ppt_x"/>
                                          </p:val>
                                        </p:tav>
                                      </p:tavLst>
                                    </p:anim>
                                    <p:anim calcmode="lin" valueType="num">
                                      <p:cBhvr additive="base">
                                        <p:cTn id="45"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grpId="0" nodeType="clickEffect">
                                  <p:stCondLst>
                                    <p:cond delay="0"/>
                                  </p:stCondLst>
                                  <p:childTnLst>
                                    <p:set>
                                      <p:cBhvr>
                                        <p:cTn id="49" dur="1" fill="hold">
                                          <p:stCondLst>
                                            <p:cond delay="0"/>
                                          </p:stCondLst>
                                        </p:cTn>
                                        <p:tgtEl>
                                          <p:spTgt spid="8"/>
                                        </p:tgtEl>
                                        <p:attrNameLst>
                                          <p:attrName>style.visibility</p:attrName>
                                        </p:attrNameLst>
                                      </p:cBhvr>
                                      <p:to>
                                        <p:strVal val="visible"/>
                                      </p:to>
                                    </p:set>
                                  </p:childTnLst>
                                </p:cTn>
                              </p:par>
                            </p:childTnLst>
                          </p:cTn>
                        </p:par>
                      </p:childTnLst>
                    </p:cTn>
                  </p:par>
                  <p:par>
                    <p:cTn id="50" fill="hold">
                      <p:stCondLst>
                        <p:cond delay="indefinite"/>
                      </p:stCondLst>
                      <p:childTnLst>
                        <p:par>
                          <p:cTn id="51" fill="hold">
                            <p:stCondLst>
                              <p:cond delay="0"/>
                            </p:stCondLst>
                            <p:childTnLst>
                              <p:par>
                                <p:cTn id="52" presetID="1" presetClass="entr" presetSubtype="0" fill="hold" nodeType="clickEffect">
                                  <p:stCondLst>
                                    <p:cond delay="0"/>
                                  </p:stCondLst>
                                  <p:childTnLst>
                                    <p:set>
                                      <p:cBhvr>
                                        <p:cTn id="53" dur="1" fill="hold">
                                          <p:stCondLst>
                                            <p:cond delay="0"/>
                                          </p:stCondLst>
                                        </p:cTn>
                                        <p:tgtEl>
                                          <p:spTgt spid="5"/>
                                        </p:tgtEl>
                                        <p:attrNameLst>
                                          <p:attrName>style.visibility</p:attrName>
                                        </p:attrNameLst>
                                      </p:cBhvr>
                                      <p:to>
                                        <p:strVal val="visible"/>
                                      </p:to>
                                    </p:set>
                                  </p:childTnLst>
                                </p:cTn>
                              </p:par>
                            </p:childTnLst>
                          </p:cTn>
                        </p:par>
                      </p:childTnLst>
                    </p:cTn>
                  </p:par>
                  <p:par>
                    <p:cTn id="54" fill="hold">
                      <p:stCondLst>
                        <p:cond delay="indefinite"/>
                      </p:stCondLst>
                      <p:childTnLst>
                        <p:par>
                          <p:cTn id="55" fill="hold">
                            <p:stCondLst>
                              <p:cond delay="0"/>
                            </p:stCondLst>
                            <p:childTnLst>
                              <p:par>
                                <p:cTn id="56" presetID="1" presetClass="entr" presetSubtype="0" fill="hold" nodeType="clickEffect">
                                  <p:stCondLst>
                                    <p:cond delay="0"/>
                                  </p:stCondLst>
                                  <p:childTnLst>
                                    <p:set>
                                      <p:cBhvr>
                                        <p:cTn id="57" dur="1" fill="hold">
                                          <p:stCondLst>
                                            <p:cond delay="0"/>
                                          </p:stCondLst>
                                        </p:cTn>
                                        <p:tgtEl>
                                          <p:spTgt spid="7"/>
                                        </p:tgtEl>
                                        <p:attrNameLst>
                                          <p:attrName>style.visibility</p:attrName>
                                        </p:attrNameLst>
                                      </p:cBhvr>
                                      <p:to>
                                        <p:strVal val="visible"/>
                                      </p:to>
                                    </p:set>
                                  </p:childTnLst>
                                </p:cTn>
                              </p:par>
                            </p:childTnLst>
                          </p:cTn>
                        </p:par>
                      </p:childTnLst>
                    </p:cTn>
                  </p:par>
                  <p:par>
                    <p:cTn id="58" fill="hold">
                      <p:stCondLst>
                        <p:cond delay="indefinite"/>
                      </p:stCondLst>
                      <p:childTnLst>
                        <p:par>
                          <p:cTn id="59" fill="hold">
                            <p:stCondLst>
                              <p:cond delay="0"/>
                            </p:stCondLst>
                            <p:childTnLst>
                              <p:par>
                                <p:cTn id="60" presetID="1" presetClass="entr" presetSubtype="0" fill="hold" nodeType="clickEffect">
                                  <p:stCondLst>
                                    <p:cond delay="0"/>
                                  </p:stCondLst>
                                  <p:childTnLst>
                                    <p:set>
                                      <p:cBhvr>
                                        <p:cTn id="61"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8" grpId="0"/>
      <p:bldP spid="3" grpId="0"/>
      <p:bldP spid="11" grpId="0"/>
      <p:bldP spid="1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5A3D90A-A3FE-43F2-A957-6EC20DE3E0AE}"/>
              </a:ext>
            </a:extLst>
          </p:cNvPr>
          <p:cNvSpPr>
            <a:spLocks noGrp="1"/>
          </p:cNvSpPr>
          <p:nvPr>
            <p:ph type="title"/>
          </p:nvPr>
        </p:nvSpPr>
        <p:spPr>
          <a:xfrm>
            <a:off x="0" y="1"/>
            <a:ext cx="12192000" cy="1690688"/>
          </a:xfrm>
          <a:solidFill>
            <a:schemeClr val="accent1">
              <a:lumMod val="75000"/>
            </a:schemeClr>
          </a:solidFill>
        </p:spPr>
        <p:txBody>
          <a:bodyPr/>
          <a:lstStyle/>
          <a:p>
            <a:pPr algn="ctr"/>
            <a:r>
              <a:rPr lang="zh-CN" altLang="en-US" b="1" dirty="0">
                <a:solidFill>
                  <a:schemeClr val="bg1"/>
                </a:solidFill>
                <a:latin typeface="黑体" panose="02010609060101010101" pitchFamily="49" charset="-122"/>
                <a:ea typeface="黑体" panose="02010609060101010101" pitchFamily="49" charset="-122"/>
              </a:rPr>
              <a:t>遵循规律，做好语言积累的整合教学</a:t>
            </a:r>
            <a:endParaRPr lang="zh-CN" altLang="en-US" dirty="0"/>
          </a:p>
        </p:txBody>
      </p:sp>
      <p:sp>
        <p:nvSpPr>
          <p:cNvPr id="3" name="内容占位符 2">
            <a:extLst>
              <a:ext uri="{FF2B5EF4-FFF2-40B4-BE49-F238E27FC236}">
                <a16:creationId xmlns:a16="http://schemas.microsoft.com/office/drawing/2014/main" id="{BDDFBC43-A682-4D73-BCC7-F0D2CC8E05EE}"/>
              </a:ext>
            </a:extLst>
          </p:cNvPr>
          <p:cNvSpPr>
            <a:spLocks noGrp="1"/>
          </p:cNvSpPr>
          <p:nvPr>
            <p:ph idx="1"/>
          </p:nvPr>
        </p:nvSpPr>
        <p:spPr>
          <a:xfrm>
            <a:off x="438150" y="1825624"/>
            <a:ext cx="11506200" cy="4746625"/>
          </a:xfrm>
        </p:spPr>
        <p:txBody>
          <a:bodyPr/>
          <a:lstStyle/>
          <a:p>
            <a:pPr>
              <a:lnSpc>
                <a:spcPct val="150000"/>
              </a:lnSpc>
              <a:buFont typeface="Wingdings" panose="05000000000000000000" pitchFamily="2" charset="2"/>
              <a:buChar char="p"/>
            </a:pPr>
            <a:r>
              <a:rPr lang="zh-CN" altLang="en-US"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汉字属于</a:t>
            </a:r>
            <a:r>
              <a:rPr lang="zh-CN" altLang="en-US"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表意文字</a:t>
            </a:r>
            <a:r>
              <a:rPr lang="zh-CN" altLang="en-US"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体系，它必然要根据汉语中与之相应的某一个词的意义来构形，因此，</a:t>
            </a:r>
            <a:r>
              <a:rPr lang="zh-CN" altLang="en-US"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汉字的形体总是携带着可供分析的意义信息</a:t>
            </a:r>
            <a:r>
              <a:rPr lang="zh-CN" altLang="en-US"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endParaRPr lang="en-US" altLang="zh-CN"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a:lnSpc>
                <a:spcPct val="150000"/>
              </a:lnSpc>
              <a:buFont typeface="Wingdings" panose="05000000000000000000" pitchFamily="2" charset="2"/>
              <a:buChar char="p"/>
            </a:pPr>
            <a:r>
              <a:rPr lang="zh-CN" altLang="en-US"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汉字的构形是有规律的</a:t>
            </a:r>
            <a:r>
              <a:rPr lang="zh-CN" altLang="en-US"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，通过汉字构形规律，可以帮助学生建立汉字之间形义联系，实现语言材料（文字、词汇）积累的结构化。</a:t>
            </a:r>
            <a:endParaRPr lang="en-US" altLang="zh-CN"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a:lnSpc>
                <a:spcPct val="150000"/>
              </a:lnSpc>
              <a:buFont typeface="Wingdings" panose="05000000000000000000" pitchFamily="2" charset="2"/>
              <a:buChar char="p"/>
            </a:pPr>
            <a:r>
              <a:rPr lang="zh-CN" altLang="en-US"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汉字有</a:t>
            </a:r>
            <a:r>
              <a:rPr lang="en-US" altLang="zh-CN"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3500</a:t>
            </a:r>
            <a:r>
              <a:rPr lang="zh-CN" altLang="en-US"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年的使用史，</a:t>
            </a:r>
            <a:r>
              <a:rPr lang="zh-CN" altLang="en-US" b="1" dirty="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汉字</a:t>
            </a:r>
            <a:r>
              <a:rPr lang="zh-CN" altLang="en-US"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又是</a:t>
            </a:r>
            <a:r>
              <a:rPr lang="zh-CN" altLang="en-US" b="1" dirty="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不断发展变化</a:t>
            </a:r>
            <a:r>
              <a:rPr lang="zh-CN" altLang="en-US"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的，以适应社会发展的需要。汉字演变过程中</a:t>
            </a:r>
            <a:r>
              <a:rPr lang="zh-CN" altLang="en-US" b="1" dirty="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包含了丰富的历史文化信息</a:t>
            </a:r>
            <a:r>
              <a:rPr lang="zh-CN" altLang="en-US"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p>
        </p:txBody>
      </p:sp>
    </p:spTree>
    <p:extLst>
      <p:ext uri="{BB962C8B-B14F-4D97-AF65-F5344CB8AC3E}">
        <p14:creationId xmlns:p14="http://schemas.microsoft.com/office/powerpoint/2010/main" val="246706311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A31C6CD-8274-4123-9319-772762C19126}"/>
              </a:ext>
            </a:extLst>
          </p:cNvPr>
          <p:cNvSpPr>
            <a:spLocks noGrp="1"/>
          </p:cNvSpPr>
          <p:nvPr>
            <p:ph type="title"/>
          </p:nvPr>
        </p:nvSpPr>
        <p:spPr>
          <a:xfrm>
            <a:off x="838200" y="141605"/>
            <a:ext cx="10515600" cy="1325563"/>
          </a:xfrm>
        </p:spPr>
        <p:txBody>
          <a:bodyPr>
            <a:normAutofit/>
          </a:bodyPr>
          <a:lstStyle/>
          <a:p>
            <a:pPr algn="ctr"/>
            <a:r>
              <a:rPr lang="zh-CN" altLang="en-US" sz="3200" b="1" dirty="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改变积累观念，才能帮助学生有效地积累语言材料</a:t>
            </a:r>
            <a:endParaRPr lang="zh-CN" altLang="en-US" sz="3200" dirty="0">
              <a:solidFill>
                <a:srgbClr val="C00000"/>
              </a:solidFill>
            </a:endParaRPr>
          </a:p>
        </p:txBody>
      </p:sp>
      <p:sp>
        <p:nvSpPr>
          <p:cNvPr id="3" name="内容占位符 2">
            <a:extLst>
              <a:ext uri="{FF2B5EF4-FFF2-40B4-BE49-F238E27FC236}">
                <a16:creationId xmlns:a16="http://schemas.microsoft.com/office/drawing/2014/main" id="{37454DD3-D54A-4085-9737-33D0406B9F86}"/>
              </a:ext>
            </a:extLst>
          </p:cNvPr>
          <p:cNvSpPr>
            <a:spLocks noGrp="1"/>
          </p:cNvSpPr>
          <p:nvPr>
            <p:ph idx="1"/>
          </p:nvPr>
        </p:nvSpPr>
        <p:spPr>
          <a:xfrm>
            <a:off x="469819" y="1123299"/>
            <a:ext cx="7163880" cy="5513807"/>
          </a:xfrm>
        </p:spPr>
        <p:txBody>
          <a:bodyPr>
            <a:normAutofit/>
          </a:bodyPr>
          <a:lstStyle/>
          <a:p>
            <a:pPr>
              <a:lnSpc>
                <a:spcPct val="150000"/>
              </a:lnSpc>
            </a:pPr>
            <a:r>
              <a:rPr lang="zh-CN" altLang="en-US" sz="2400" b="1" dirty="0"/>
              <a:t>语文积累是一个不断</a:t>
            </a:r>
            <a:r>
              <a:rPr lang="zh-CN" altLang="en-US" sz="2400" b="1" dirty="0">
                <a:solidFill>
                  <a:srgbClr val="FF0000"/>
                </a:solidFill>
                <a:effectLst>
                  <a:outerShdw blurRad="38100" dist="38100" dir="2700000" algn="tl">
                    <a:srgbClr val="000000">
                      <a:alpha val="43137"/>
                    </a:srgbClr>
                  </a:outerShdw>
                </a:effectLst>
              </a:rPr>
              <a:t>获得</a:t>
            </a:r>
            <a:r>
              <a:rPr lang="zh-CN" altLang="en-US" sz="2400" b="1" dirty="0"/>
              <a:t>言语经验，</a:t>
            </a:r>
            <a:r>
              <a:rPr lang="zh-CN" altLang="en-US" sz="2400" b="1" dirty="0">
                <a:solidFill>
                  <a:srgbClr val="FF0000"/>
                </a:solidFill>
                <a:effectLst>
                  <a:outerShdw blurRad="38100" dist="38100" dir="2700000" algn="tl">
                    <a:srgbClr val="000000">
                      <a:alpha val="43137"/>
                    </a:srgbClr>
                  </a:outerShdw>
                </a:effectLst>
              </a:rPr>
              <a:t>存储</a:t>
            </a:r>
            <a:r>
              <a:rPr lang="zh-CN" altLang="en-US" sz="2400" b="1" dirty="0"/>
              <a:t>言语经验，</a:t>
            </a:r>
            <a:r>
              <a:rPr lang="zh-CN" altLang="en-US" sz="2400" b="1" dirty="0">
                <a:solidFill>
                  <a:srgbClr val="FF0000"/>
                </a:solidFill>
                <a:effectLst>
                  <a:outerShdw blurRad="38100" dist="38100" dir="2700000" algn="tl">
                    <a:srgbClr val="000000">
                      <a:alpha val="43137"/>
                    </a:srgbClr>
                  </a:outerShdw>
                </a:effectLst>
              </a:rPr>
              <a:t>整合</a:t>
            </a:r>
            <a:r>
              <a:rPr lang="zh-CN" altLang="en-US" sz="2400" b="1" dirty="0"/>
              <a:t>言语经验，</a:t>
            </a:r>
            <a:r>
              <a:rPr lang="zh-CN" altLang="en-US" sz="2400" b="1" dirty="0">
                <a:solidFill>
                  <a:srgbClr val="FF0000"/>
                </a:solidFill>
                <a:effectLst>
                  <a:outerShdw blurRad="38100" dist="38100" dir="2700000" algn="tl">
                    <a:srgbClr val="000000">
                      <a:alpha val="43137"/>
                    </a:srgbClr>
                  </a:outerShdw>
                </a:effectLst>
              </a:rPr>
              <a:t>构建</a:t>
            </a:r>
            <a:r>
              <a:rPr lang="zh-CN" altLang="en-US" sz="2400" b="1" dirty="0"/>
              <a:t>自身言语经验结构的过程</a:t>
            </a:r>
          </a:p>
          <a:p>
            <a:pPr>
              <a:lnSpc>
                <a:spcPct val="150000"/>
              </a:lnSpc>
            </a:pPr>
            <a:r>
              <a:rPr lang="zh-CN" altLang="en-US" sz="2400" b="1" dirty="0"/>
              <a:t>积累不仅要存储（</a:t>
            </a:r>
            <a:r>
              <a:rPr lang="zh-CN" altLang="en-US" sz="2400" b="1" dirty="0">
                <a:solidFill>
                  <a:srgbClr val="FF0000"/>
                </a:solidFill>
                <a:effectLst>
                  <a:outerShdw blurRad="38100" dist="38100" dir="2700000" algn="tl">
                    <a:srgbClr val="000000">
                      <a:alpha val="43137"/>
                    </a:srgbClr>
                  </a:outerShdw>
                </a:effectLst>
              </a:rPr>
              <a:t>记忆</a:t>
            </a:r>
            <a:r>
              <a:rPr lang="zh-CN" altLang="en-US" sz="2400" b="1" dirty="0"/>
              <a:t>），更要整合（</a:t>
            </a:r>
            <a:r>
              <a:rPr lang="zh-CN" altLang="en-US" sz="2400" b="1" dirty="0">
                <a:solidFill>
                  <a:srgbClr val="FF0000"/>
                </a:solidFill>
                <a:effectLst>
                  <a:outerShdw blurRad="38100" dist="38100" dir="2700000" algn="tl">
                    <a:srgbClr val="000000">
                      <a:alpha val="43137"/>
                    </a:srgbClr>
                  </a:outerShdw>
                </a:effectLst>
              </a:rPr>
              <a:t>联系</a:t>
            </a:r>
            <a:r>
              <a:rPr lang="zh-CN" altLang="en-US" sz="2400" b="1" dirty="0"/>
              <a:t>） </a:t>
            </a:r>
          </a:p>
          <a:p>
            <a:pPr>
              <a:lnSpc>
                <a:spcPct val="150000"/>
              </a:lnSpc>
            </a:pPr>
            <a:r>
              <a:rPr lang="zh-CN" altLang="en-US" sz="2400" b="1" dirty="0"/>
              <a:t>积累不仅包括</a:t>
            </a:r>
            <a:r>
              <a:rPr lang="zh-CN" altLang="en-US" sz="2400" b="1" dirty="0">
                <a:solidFill>
                  <a:srgbClr val="FF0000"/>
                </a:solidFill>
                <a:effectLst>
                  <a:outerShdw blurRad="38100" dist="38100" dir="2700000" algn="tl">
                    <a:srgbClr val="000000">
                      <a:alpha val="43137"/>
                    </a:srgbClr>
                  </a:outerShdw>
                </a:effectLst>
              </a:rPr>
              <a:t>语言材料</a:t>
            </a:r>
            <a:r>
              <a:rPr lang="zh-CN" altLang="en-US" sz="2400" b="1" dirty="0"/>
              <a:t>，也包括</a:t>
            </a:r>
            <a:r>
              <a:rPr lang="zh-CN" altLang="en-US" sz="2400" b="1" dirty="0">
                <a:solidFill>
                  <a:srgbClr val="FF0000"/>
                </a:solidFill>
                <a:effectLst>
                  <a:outerShdw blurRad="38100" dist="38100" dir="2700000" algn="tl">
                    <a:srgbClr val="000000">
                      <a:alpha val="43137"/>
                    </a:srgbClr>
                  </a:outerShdw>
                </a:effectLst>
              </a:rPr>
              <a:t>语言活动经验、认知策略</a:t>
            </a:r>
            <a:r>
              <a:rPr lang="zh-CN" altLang="en-US" sz="2400" b="1" dirty="0"/>
              <a:t>和</a:t>
            </a:r>
            <a:r>
              <a:rPr lang="zh-CN" altLang="en-US" sz="2400" b="1" dirty="0">
                <a:solidFill>
                  <a:srgbClr val="FF0000"/>
                </a:solidFill>
                <a:effectLst>
                  <a:outerShdw blurRad="38100" dist="38100" dir="2700000" algn="tl">
                    <a:srgbClr val="000000">
                      <a:alpha val="43137"/>
                    </a:srgbClr>
                  </a:outerShdw>
                </a:effectLst>
              </a:rPr>
              <a:t>元认知策略</a:t>
            </a:r>
            <a:r>
              <a:rPr lang="zh-CN" altLang="en-US" sz="2400" b="1" dirty="0"/>
              <a:t>，引导学生</a:t>
            </a:r>
            <a:r>
              <a:rPr lang="zh-CN" altLang="en-US" sz="2400" b="1" dirty="0">
                <a:solidFill>
                  <a:srgbClr val="FF0000"/>
                </a:solidFill>
                <a:effectLst>
                  <a:outerShdw blurRad="38100" dist="38100" dir="2700000" algn="tl">
                    <a:srgbClr val="000000">
                      <a:alpha val="43137"/>
                    </a:srgbClr>
                  </a:outerShdw>
                </a:effectLst>
              </a:rPr>
              <a:t>反思</a:t>
            </a:r>
            <a:r>
              <a:rPr lang="zh-CN" altLang="en-US" sz="2400" b="1" dirty="0"/>
              <a:t>语言活动过程，</a:t>
            </a:r>
            <a:r>
              <a:rPr lang="zh-CN" altLang="en-US" sz="2400" b="1" dirty="0">
                <a:solidFill>
                  <a:srgbClr val="FF0000"/>
                </a:solidFill>
                <a:effectLst>
                  <a:outerShdw blurRad="38100" dist="38100" dir="2700000" algn="tl">
                    <a:srgbClr val="000000">
                      <a:alpha val="43137"/>
                    </a:srgbClr>
                  </a:outerShdw>
                </a:effectLst>
              </a:rPr>
              <a:t>总结梳理</a:t>
            </a:r>
            <a:r>
              <a:rPr lang="zh-CN" altLang="en-US" sz="2400" b="1" dirty="0"/>
              <a:t>语言运用经验，也是语文积累在素养形成中应该注意的</a:t>
            </a:r>
            <a:endParaRPr lang="en-US" altLang="zh-CN" sz="2400" b="1" dirty="0"/>
          </a:p>
          <a:p>
            <a:pPr>
              <a:lnSpc>
                <a:spcPct val="150000"/>
              </a:lnSpc>
            </a:pPr>
            <a:r>
              <a:rPr lang="zh-CN" altLang="en-US" sz="2400" b="1" dirty="0"/>
              <a:t>要丰富学生的语言积累，就要充分重视学生自身的语言实践（</a:t>
            </a:r>
            <a:r>
              <a:rPr lang="zh-CN" altLang="en-US" sz="2400" b="1" dirty="0">
                <a:solidFill>
                  <a:srgbClr val="FF0000"/>
                </a:solidFill>
                <a:effectLst>
                  <a:outerShdw blurRad="38100" dist="38100" dir="2700000" algn="tl">
                    <a:srgbClr val="000000">
                      <a:alpha val="43137"/>
                    </a:srgbClr>
                  </a:outerShdw>
                </a:effectLst>
              </a:rPr>
              <a:t>在运用中，情境里才能整合</a:t>
            </a:r>
            <a:r>
              <a:rPr lang="zh-CN" altLang="en-US" sz="2400" b="1" dirty="0"/>
              <a:t>） </a:t>
            </a:r>
          </a:p>
        </p:txBody>
      </p:sp>
      <p:pic>
        <p:nvPicPr>
          <p:cNvPr id="10" name="图片 9">
            <a:extLst>
              <a:ext uri="{FF2B5EF4-FFF2-40B4-BE49-F238E27FC236}">
                <a16:creationId xmlns:a16="http://schemas.microsoft.com/office/drawing/2014/main" id="{C0009DF3-8DB5-481F-BD1F-34CCB026D7F9}"/>
              </a:ext>
            </a:extLst>
          </p:cNvPr>
          <p:cNvPicPr>
            <a:picLocks noChangeAspect="1"/>
          </p:cNvPicPr>
          <p:nvPr/>
        </p:nvPicPr>
        <p:blipFill rotWithShape="1">
          <a:blip r:embed="rId2"/>
          <a:srcRect l="18983" r="18461"/>
          <a:stretch/>
        </p:blipFill>
        <p:spPr>
          <a:xfrm>
            <a:off x="7633699" y="1789264"/>
            <a:ext cx="4160401" cy="3945437"/>
          </a:xfrm>
          <a:prstGeom prst="rect">
            <a:avLst/>
          </a:prstGeom>
        </p:spPr>
      </p:pic>
    </p:spTree>
    <p:extLst>
      <p:ext uri="{BB962C8B-B14F-4D97-AF65-F5344CB8AC3E}">
        <p14:creationId xmlns:p14="http://schemas.microsoft.com/office/powerpoint/2010/main" val="16827210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normAutofit/>
          </a:bodyPr>
          <a:lstStyle/>
          <a:p>
            <a:pPr eaLnBrk="1" hangingPunct="1"/>
            <a:r>
              <a:rPr lang="zh-CN" altLang="en-US" sz="3600" dirty="0">
                <a:latin typeface="黑体" panose="02010609060101010101" pitchFamily="49" charset="-122"/>
                <a:ea typeface="黑体" panose="02010609060101010101" pitchFamily="49" charset="-122"/>
              </a:rPr>
              <a:t>案例：战国“四公子”列传</a:t>
            </a:r>
          </a:p>
        </p:txBody>
      </p:sp>
      <p:sp>
        <p:nvSpPr>
          <p:cNvPr id="39939" name="Rectangle 3"/>
          <p:cNvSpPr>
            <a:spLocks noGrp="1" noChangeArrowheads="1"/>
          </p:cNvSpPr>
          <p:nvPr>
            <p:ph type="body" idx="1"/>
          </p:nvPr>
        </p:nvSpPr>
        <p:spPr>
          <a:xfrm>
            <a:off x="838200" y="1510301"/>
            <a:ext cx="10760242" cy="5308497"/>
          </a:xfrm>
        </p:spPr>
        <p:txBody>
          <a:bodyPr/>
          <a:lstStyle/>
          <a:p>
            <a:pPr eaLnBrk="1" hangingPunct="1">
              <a:lnSpc>
                <a:spcPct val="130000"/>
              </a:lnSpc>
            </a:pPr>
            <a:r>
              <a:rPr lang="zh-CN" altLang="en-US" sz="2000" b="1" dirty="0">
                <a:solidFill>
                  <a:srgbClr val="FF0000"/>
                </a:solidFill>
              </a:rPr>
              <a:t>学习内容：</a:t>
            </a:r>
            <a:r>
              <a:rPr lang="zh-CN" altLang="en-US" sz="2000" b="1" dirty="0">
                <a:solidFill>
                  <a:srgbClr val="000000"/>
                </a:solidFill>
                <a:ea typeface="华文仿宋" pitchFamily="2" charset="-122"/>
              </a:rPr>
              <a:t>四公子列传</a:t>
            </a:r>
            <a:r>
              <a:rPr lang="zh-CN" altLang="en-US" sz="2000" b="1" dirty="0">
                <a:solidFill>
                  <a:srgbClr val="000000"/>
                </a:solidFill>
                <a:latin typeface="华文仿宋" pitchFamily="2" charset="-122"/>
                <a:ea typeface="华文仿宋" pitchFamily="2" charset="-122"/>
              </a:rPr>
              <a:t>《孟尝君列传》（原文和注释共约8400字）《平原君列传》（原文和注释共约4900字）《春申君列传》（原文、注释、译文共约12300字）《信陵君列传》（原文约3300字）</a:t>
            </a:r>
          </a:p>
          <a:p>
            <a:pPr eaLnBrk="1" hangingPunct="1">
              <a:lnSpc>
                <a:spcPct val="130000"/>
              </a:lnSpc>
            </a:pPr>
            <a:r>
              <a:rPr lang="zh-CN" altLang="en-US" sz="2000" b="1" dirty="0">
                <a:solidFill>
                  <a:srgbClr val="FF0000"/>
                </a:solidFill>
                <a:sym typeface="Arial" charset="0"/>
              </a:rPr>
              <a:t>学习任务和学习过程：</a:t>
            </a:r>
          </a:p>
          <a:p>
            <a:pPr>
              <a:lnSpc>
                <a:spcPct val="120000"/>
              </a:lnSpc>
            </a:pPr>
            <a:r>
              <a:rPr lang="zh-CN" altLang="en-US" sz="2000" b="1" dirty="0">
                <a:solidFill>
                  <a:srgbClr val="000000"/>
                </a:solidFill>
                <a:latin typeface="华文仿宋" pitchFamily="2" charset="-122"/>
                <a:ea typeface="华文仿宋" pitchFamily="2" charset="-122"/>
              </a:rPr>
              <a:t>个人自主阅读，小组集体讨论（个人阅读和写作：扫除文字障碍，梳理事件，编写年表，写人物评传）</a:t>
            </a:r>
          </a:p>
          <a:p>
            <a:pPr eaLnBrk="1" hangingPunct="1">
              <a:lnSpc>
                <a:spcPct val="120000"/>
              </a:lnSpc>
            </a:pPr>
            <a:r>
              <a:rPr lang="zh-CN" altLang="en-US" sz="2000" b="1" dirty="0">
                <a:solidFill>
                  <a:srgbClr val="000000"/>
                </a:solidFill>
                <a:latin typeface="华文仿宋" pitchFamily="2" charset="-122"/>
                <a:ea typeface="华文仿宋" pitchFamily="2" charset="-122"/>
              </a:rPr>
              <a:t>专题研讨（个人写作、小组-全班交流）1.请比较四公子，若你是当时的一名士，你更愿意到谁的门下生活？请申明理由。2.从“战国四公子列传”中你还能读出什么（政治、文化、社会等）信息？你得到了哪些人生启示？</a:t>
            </a:r>
          </a:p>
          <a:p>
            <a:pPr eaLnBrk="1" hangingPunct="1">
              <a:lnSpc>
                <a:spcPct val="120000"/>
              </a:lnSpc>
            </a:pPr>
            <a:r>
              <a:rPr lang="zh-CN" altLang="en-US" sz="2400" b="1" dirty="0">
                <a:solidFill>
                  <a:srgbClr val="C00000"/>
                </a:solidFill>
                <a:effectLst>
                  <a:outerShdw blurRad="38100" dist="38100" dir="2700000" algn="tl">
                    <a:srgbClr val="000000">
                      <a:alpha val="43137"/>
                    </a:srgbClr>
                  </a:outerShdw>
                </a:effectLst>
                <a:latin typeface="华文仿宋" pitchFamily="2" charset="-122"/>
                <a:ea typeface="华文仿宋" pitchFamily="2" charset="-122"/>
              </a:rPr>
              <a:t>写学习内容评论和学习感想（反思、梳理学习经验）</a:t>
            </a:r>
          </a:p>
        </p:txBody>
      </p:sp>
    </p:spTree>
    <p:extLst>
      <p:ext uri="{BB962C8B-B14F-4D97-AF65-F5344CB8AC3E}">
        <p14:creationId xmlns:p14="http://schemas.microsoft.com/office/powerpoint/2010/main" val="35354015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993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993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993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9939">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9939">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9"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xfrm>
            <a:off x="838200" y="365125"/>
            <a:ext cx="10515600" cy="992037"/>
          </a:xfrm>
        </p:spPr>
        <p:txBody>
          <a:bodyPr>
            <a:normAutofit/>
          </a:bodyPr>
          <a:lstStyle/>
          <a:p>
            <a:pPr eaLnBrk="1" hangingPunct="1"/>
            <a:r>
              <a:rPr lang="zh-CN" altLang="zh-CN" sz="3200" dirty="0">
                <a:latin typeface="黑体" panose="02010609060101010101" pitchFamily="49" charset="-122"/>
                <a:ea typeface="黑体" panose="02010609060101010101" pitchFamily="49" charset="-122"/>
              </a:rPr>
              <a:t>学生的收获：肖宇捷</a:t>
            </a:r>
          </a:p>
        </p:txBody>
      </p:sp>
      <p:sp>
        <p:nvSpPr>
          <p:cNvPr id="40963" name="Rectangle 3"/>
          <p:cNvSpPr>
            <a:spLocks noGrp="1" noChangeArrowheads="1"/>
          </p:cNvSpPr>
          <p:nvPr>
            <p:ph type="body" idx="1"/>
          </p:nvPr>
        </p:nvSpPr>
        <p:spPr>
          <a:xfrm>
            <a:off x="838200" y="1424539"/>
            <a:ext cx="10515600" cy="5068336"/>
          </a:xfrm>
        </p:spPr>
        <p:txBody>
          <a:bodyPr>
            <a:normAutofit/>
          </a:bodyPr>
          <a:lstStyle/>
          <a:p>
            <a:pPr marL="0" indent="0">
              <a:lnSpc>
                <a:spcPct val="110000"/>
              </a:lnSpc>
              <a:buNone/>
            </a:pPr>
            <a:r>
              <a:rPr lang="zh-CN" altLang="en-US" sz="2000" b="1" dirty="0">
                <a:solidFill>
                  <a:srgbClr val="000000"/>
                </a:solidFill>
                <a:latin typeface="华文仿宋" pitchFamily="2" charset="-122"/>
                <a:ea typeface="华文仿宋" pitchFamily="2" charset="-122"/>
              </a:rPr>
              <a:t>        读完战国四公子后，</a:t>
            </a:r>
            <a:r>
              <a:rPr lang="zh-CN" altLang="en-US" sz="2000" b="1" dirty="0">
                <a:solidFill>
                  <a:srgbClr val="FF0000"/>
                </a:solidFill>
                <a:latin typeface="华文仿宋" pitchFamily="2" charset="-122"/>
                <a:ea typeface="华文中宋" pitchFamily="2" charset="-122"/>
              </a:rPr>
              <a:t>我惊喜地发现，自己居然读了这么长的文言文</a:t>
            </a:r>
            <a:r>
              <a:rPr lang="zh-CN" altLang="en-US" sz="2000" b="1" dirty="0">
                <a:solidFill>
                  <a:srgbClr val="000000"/>
                </a:solidFill>
                <a:latin typeface="华文仿宋" pitchFamily="2" charset="-122"/>
                <a:ea typeface="华文仿宋" pitchFamily="2" charset="-122"/>
              </a:rPr>
              <a:t>。我在惊喜的同时，也仔细地反思了一下自己为什么能完成了这么长的文章阅读。</a:t>
            </a:r>
          </a:p>
          <a:p>
            <a:pPr marL="0" indent="0">
              <a:lnSpc>
                <a:spcPct val="110000"/>
              </a:lnSpc>
              <a:buNone/>
            </a:pPr>
            <a:r>
              <a:rPr lang="zh-CN" altLang="en-US" sz="2000" b="1" dirty="0">
                <a:solidFill>
                  <a:srgbClr val="000000"/>
                </a:solidFill>
                <a:latin typeface="华文仿宋" pitchFamily="2" charset="-122"/>
                <a:ea typeface="华文仿宋" pitchFamily="2" charset="-122"/>
              </a:rPr>
              <a:t>       以前，老师们总是教短小的文言文，并逐字逐句地去翻译，直到讲明白为止。我们在那种方法下学习，虽然理解消化快，但是却没有自己独立的思考。我们读了“战国四公子”之后，在摸爬滚打中学会行走，下面就说说读长篇文言文的收获。</a:t>
            </a:r>
          </a:p>
          <a:p>
            <a:pPr marL="0" indent="0">
              <a:lnSpc>
                <a:spcPct val="110000"/>
              </a:lnSpc>
              <a:buNone/>
            </a:pPr>
            <a:r>
              <a:rPr lang="zh-CN" altLang="en-US" sz="2000" b="1" dirty="0">
                <a:solidFill>
                  <a:srgbClr val="C00000"/>
                </a:solidFill>
                <a:latin typeface="黑体" panose="02010609060101010101" pitchFamily="49" charset="-122"/>
                <a:ea typeface="黑体" panose="02010609060101010101" pitchFamily="49" charset="-122"/>
              </a:rPr>
              <a:t>1.先通读一遍</a:t>
            </a:r>
            <a:r>
              <a:rPr lang="zh-CN" altLang="en-US" sz="2000" b="1" dirty="0">
                <a:solidFill>
                  <a:srgbClr val="000000"/>
                </a:solidFill>
                <a:latin typeface="华文仿宋" pitchFamily="2" charset="-122"/>
                <a:ea typeface="华文仿宋" pitchFamily="2" charset="-122"/>
              </a:rPr>
              <a:t>。在通读的过程中，画出不理解的地方。也许有很多字不认识，但是通读能使我们了解故事主线，这能使我们更清楚地理解。</a:t>
            </a:r>
          </a:p>
          <a:p>
            <a:pPr marL="0" indent="0">
              <a:lnSpc>
                <a:spcPct val="110000"/>
              </a:lnSpc>
              <a:buNone/>
            </a:pPr>
            <a:r>
              <a:rPr lang="zh-CN" altLang="en-US" sz="2000" b="1" dirty="0">
                <a:solidFill>
                  <a:srgbClr val="C00000"/>
                </a:solidFill>
                <a:latin typeface="黑体" panose="02010609060101010101" pitchFamily="49" charset="-122"/>
                <a:ea typeface="黑体" panose="02010609060101010101" pitchFamily="49" charset="-122"/>
              </a:rPr>
              <a:t>2.加上注释理解</a:t>
            </a:r>
            <a:r>
              <a:rPr lang="zh-CN" altLang="en-US" sz="2000" b="1" dirty="0">
                <a:solidFill>
                  <a:srgbClr val="000000"/>
                </a:solidFill>
                <a:latin typeface="华文仿宋" pitchFamily="2" charset="-122"/>
                <a:ea typeface="华文仿宋" pitchFamily="2" charset="-122"/>
              </a:rPr>
              <a:t>。一些不理解的词通过注释可以解决，这样对文章的理解会变得更加清晰。注释没有的字可以翻古汉语字典。</a:t>
            </a:r>
          </a:p>
          <a:p>
            <a:pPr marL="0" indent="0">
              <a:lnSpc>
                <a:spcPct val="110000"/>
              </a:lnSpc>
              <a:buNone/>
            </a:pPr>
            <a:r>
              <a:rPr lang="zh-CN" altLang="en-US" sz="2000" b="1" dirty="0">
                <a:solidFill>
                  <a:srgbClr val="000000"/>
                </a:solidFill>
                <a:latin typeface="华文仿宋" pitchFamily="2" charset="-122"/>
                <a:ea typeface="华文仿宋" pitchFamily="2" charset="-122"/>
              </a:rPr>
              <a:t>3</a:t>
            </a:r>
            <a:r>
              <a:rPr lang="zh-CN" altLang="en-US" sz="2000" b="1" dirty="0">
                <a:solidFill>
                  <a:srgbClr val="C00000"/>
                </a:solidFill>
                <a:latin typeface="黑体" panose="02010609060101010101" pitchFamily="49" charset="-122"/>
                <a:ea typeface="黑体" panose="02010609060101010101" pitchFamily="49" charset="-122"/>
              </a:rPr>
              <a:t>.深层理解</a:t>
            </a:r>
            <a:r>
              <a:rPr lang="zh-CN" altLang="en-US" sz="2000" b="1" dirty="0">
                <a:solidFill>
                  <a:srgbClr val="000000"/>
                </a:solidFill>
                <a:latin typeface="华文仿宋" pitchFamily="2" charset="-122"/>
                <a:ea typeface="华文仿宋" pitchFamily="2" charset="-122"/>
              </a:rPr>
              <a:t>。理解文章的主旨，分析人物、情节和文章透露的各种社会历史文化信息，以期对文章有整体且深入的理解。</a:t>
            </a:r>
          </a:p>
        </p:txBody>
      </p:sp>
    </p:spTree>
    <p:extLst>
      <p:ext uri="{BB962C8B-B14F-4D97-AF65-F5344CB8AC3E}">
        <p14:creationId xmlns:p14="http://schemas.microsoft.com/office/powerpoint/2010/main" val="12670077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normAutofit/>
          </a:bodyPr>
          <a:lstStyle/>
          <a:p>
            <a:pPr eaLnBrk="1" hangingPunct="1"/>
            <a:r>
              <a:rPr lang="zh-CN" altLang="zh-CN" sz="3200" dirty="0">
                <a:latin typeface="黑体" panose="02010609060101010101" pitchFamily="49" charset="-122"/>
                <a:ea typeface="黑体" panose="02010609060101010101" pitchFamily="49" charset="-122"/>
              </a:rPr>
              <a:t>学生的收获：丘雨涵</a:t>
            </a:r>
          </a:p>
        </p:txBody>
      </p:sp>
      <p:sp>
        <p:nvSpPr>
          <p:cNvPr id="41987" name="Rectangle 3"/>
          <p:cNvSpPr>
            <a:spLocks noGrp="1" noChangeArrowheads="1"/>
          </p:cNvSpPr>
          <p:nvPr>
            <p:ph type="body" idx="1"/>
          </p:nvPr>
        </p:nvSpPr>
        <p:spPr>
          <a:xfrm>
            <a:off x="1020278" y="1434164"/>
            <a:ext cx="10260530" cy="5058711"/>
          </a:xfrm>
        </p:spPr>
        <p:txBody>
          <a:bodyPr>
            <a:normAutofit/>
          </a:bodyPr>
          <a:lstStyle/>
          <a:p>
            <a:pPr marL="0" indent="0">
              <a:lnSpc>
                <a:spcPct val="140000"/>
              </a:lnSpc>
              <a:buNone/>
            </a:pPr>
            <a:r>
              <a:rPr lang="zh-CN" altLang="en-US" b="1" dirty="0">
                <a:solidFill>
                  <a:srgbClr val="000000"/>
                </a:solidFill>
                <a:latin typeface="华文仿宋" pitchFamily="2" charset="-122"/>
                <a:ea typeface="华文仿宋" pitchFamily="2" charset="-122"/>
              </a:rPr>
              <a:t>         这是我第一次读这么长的文言文，一看见古文就头痛的我更郁闷了：这么长的古文，需要一口气读完，怎么可能？但没办法，只好硬着头皮读下去。刚开始，我读得慢极了，因为速度稍稍一快，大脑就跟不上了。但是时间一长，我发现自己基本能读懂且有点意思了，速度慢慢也快了些。</a:t>
            </a:r>
            <a:r>
              <a:rPr lang="zh-CN" altLang="en-US" b="1" dirty="0">
                <a:solidFill>
                  <a:srgbClr val="FF0000"/>
                </a:solidFill>
                <a:latin typeface="华文中宋" pitchFamily="2" charset="-122"/>
                <a:ea typeface="华文中宋" pitchFamily="2" charset="-122"/>
              </a:rPr>
              <a:t>“战国四公子”的学习让我最快乐的是：这是我自己读下来的，让我发现了自己阅读文言文的能力有很大的提升空间，对古文的抵触心理也随之消减了，很享受这种自己克服很多困难读下一篇很长文言文的过程</a:t>
            </a:r>
            <a:r>
              <a:rPr lang="zh-CN" altLang="en-US" b="1" dirty="0">
                <a:solidFill>
                  <a:srgbClr val="000000"/>
                </a:solidFill>
                <a:latin typeface="华文仿宋" pitchFamily="2" charset="-122"/>
                <a:ea typeface="华文仿宋" pitchFamily="2" charset="-122"/>
              </a:rPr>
              <a:t>。</a:t>
            </a:r>
          </a:p>
        </p:txBody>
      </p:sp>
    </p:spTree>
    <p:extLst>
      <p:ext uri="{BB962C8B-B14F-4D97-AF65-F5344CB8AC3E}">
        <p14:creationId xmlns:p14="http://schemas.microsoft.com/office/powerpoint/2010/main" val="13620706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250153" y="448403"/>
            <a:ext cx="10972800" cy="868363"/>
          </a:xfrm>
        </p:spPr>
        <p:txBody>
          <a:bodyPr/>
          <a:lstStyle/>
          <a:p>
            <a:pPr algn="ctr"/>
            <a:r>
              <a:rPr lang="zh-CN" altLang="en-US" sz="3733" b="1" dirty="0">
                <a:solidFill>
                  <a:srgbClr val="002060"/>
                </a:solidFill>
                <a:latin typeface="黑体" panose="02010609060101010101" pitchFamily="49" charset="-122"/>
                <a:ea typeface="黑体" panose="02010609060101010101" pitchFamily="49" charset="-122"/>
              </a:rPr>
              <a:t>课程的基本问题和问题链 </a:t>
            </a:r>
          </a:p>
        </p:txBody>
      </p:sp>
      <p:grpSp>
        <p:nvGrpSpPr>
          <p:cNvPr id="24579" name="Group 3"/>
          <p:cNvGrpSpPr>
            <a:grpSpLocks/>
          </p:cNvGrpSpPr>
          <p:nvPr/>
        </p:nvGrpSpPr>
        <p:grpSpPr bwMode="auto">
          <a:xfrm>
            <a:off x="1118528" y="1582738"/>
            <a:ext cx="10162048" cy="4744085"/>
            <a:chOff x="0" y="0"/>
            <a:chExt cx="12752" cy="7471"/>
          </a:xfrm>
        </p:grpSpPr>
        <p:grpSp>
          <p:nvGrpSpPr>
            <p:cNvPr id="24580" name="Group 4"/>
            <p:cNvGrpSpPr>
              <a:grpSpLocks/>
            </p:cNvGrpSpPr>
            <p:nvPr/>
          </p:nvGrpSpPr>
          <p:grpSpPr bwMode="auto">
            <a:xfrm>
              <a:off x="0" y="0"/>
              <a:ext cx="12752" cy="7471"/>
              <a:chOff x="0" y="0"/>
              <a:chExt cx="12752" cy="7470"/>
            </a:xfrm>
          </p:grpSpPr>
          <p:sp>
            <p:nvSpPr>
              <p:cNvPr id="24581" name="Arc 5"/>
              <p:cNvSpPr>
                <a:spLocks/>
              </p:cNvSpPr>
              <p:nvPr/>
            </p:nvSpPr>
            <p:spPr bwMode="auto">
              <a:xfrm rot="21429479">
                <a:off x="0" y="1387"/>
                <a:ext cx="12752" cy="6083"/>
              </a:xfrm>
              <a:custGeom>
                <a:avLst/>
                <a:gdLst>
                  <a:gd name="G0" fmla="+- 17720 0 0"/>
                  <a:gd name="G1" fmla="+- 21600 0 0"/>
                  <a:gd name="G2" fmla="+- 21600 0 0"/>
                  <a:gd name="T0" fmla="*/ 0 w 39320"/>
                  <a:gd name="T1" fmla="*/ 9248 h 41382"/>
                  <a:gd name="T2" fmla="*/ 26393 w 39320"/>
                  <a:gd name="T3" fmla="*/ 41382 h 41382"/>
                  <a:gd name="T4" fmla="*/ 17720 w 39320"/>
                  <a:gd name="T5" fmla="*/ 21600 h 41382"/>
                </a:gdLst>
                <a:ahLst/>
                <a:cxnLst>
                  <a:cxn ang="0">
                    <a:pos x="T0" y="T1"/>
                  </a:cxn>
                  <a:cxn ang="0">
                    <a:pos x="T2" y="T3"/>
                  </a:cxn>
                  <a:cxn ang="0">
                    <a:pos x="T4" y="T5"/>
                  </a:cxn>
                </a:cxnLst>
                <a:rect l="0" t="0" r="r" b="b"/>
                <a:pathLst>
                  <a:path w="39320" h="41382" fill="none" extrusionOk="0">
                    <a:moveTo>
                      <a:pt x="0" y="9248"/>
                    </a:moveTo>
                    <a:cubicBezTo>
                      <a:pt x="4039" y="3453"/>
                      <a:pt x="10656" y="-1"/>
                      <a:pt x="17720" y="0"/>
                    </a:cubicBezTo>
                    <a:cubicBezTo>
                      <a:pt x="29649" y="0"/>
                      <a:pt x="39320" y="9670"/>
                      <a:pt x="39320" y="21600"/>
                    </a:cubicBezTo>
                    <a:cubicBezTo>
                      <a:pt x="39320" y="30175"/>
                      <a:pt x="34246" y="37938"/>
                      <a:pt x="26393" y="41382"/>
                    </a:cubicBezTo>
                  </a:path>
                  <a:path w="39320" h="41382" stroke="0" extrusionOk="0">
                    <a:moveTo>
                      <a:pt x="0" y="9248"/>
                    </a:moveTo>
                    <a:cubicBezTo>
                      <a:pt x="4039" y="3453"/>
                      <a:pt x="10656" y="-1"/>
                      <a:pt x="17720" y="0"/>
                    </a:cubicBezTo>
                    <a:cubicBezTo>
                      <a:pt x="29649" y="0"/>
                      <a:pt x="39320" y="9670"/>
                      <a:pt x="39320" y="21600"/>
                    </a:cubicBezTo>
                    <a:cubicBezTo>
                      <a:pt x="39320" y="30175"/>
                      <a:pt x="34246" y="37938"/>
                      <a:pt x="26393" y="41382"/>
                    </a:cubicBezTo>
                    <a:lnTo>
                      <a:pt x="17720" y="21600"/>
                    </a:lnTo>
                    <a:close/>
                  </a:path>
                </a:pathLst>
              </a:custGeom>
              <a:gradFill rotWithShape="1">
                <a:gsLst>
                  <a:gs pos="0">
                    <a:srgbClr val="99CCFF"/>
                  </a:gs>
                  <a:gs pos="100000">
                    <a:srgbClr val="99CCFF">
                      <a:gamma/>
                      <a:shade val="66275"/>
                      <a:invGamma/>
                    </a:srgb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p>
            </p:txBody>
          </p:sp>
          <p:sp>
            <p:nvSpPr>
              <p:cNvPr id="24582" name="Oval 6"/>
              <p:cNvSpPr>
                <a:spLocks noChangeArrowheads="1"/>
              </p:cNvSpPr>
              <p:nvPr/>
            </p:nvSpPr>
            <p:spPr bwMode="auto">
              <a:xfrm>
                <a:off x="3562" y="3645"/>
                <a:ext cx="5780" cy="2162"/>
              </a:xfrm>
              <a:prstGeom prst="ellipse">
                <a:avLst/>
              </a:prstGeom>
              <a:gradFill rotWithShape="1">
                <a:gsLst>
                  <a:gs pos="0">
                    <a:srgbClr val="CBCBCB"/>
                  </a:gs>
                  <a:gs pos="6500">
                    <a:srgbClr val="5F5F5F"/>
                  </a:gs>
                  <a:gs pos="10501">
                    <a:srgbClr val="5F5F5F"/>
                  </a:gs>
                  <a:gs pos="31500">
                    <a:srgbClr val="FFFFFF"/>
                  </a:gs>
                  <a:gs pos="33500">
                    <a:srgbClr val="B2B2B2"/>
                  </a:gs>
                  <a:gs pos="34500">
                    <a:srgbClr val="292929"/>
                  </a:gs>
                  <a:gs pos="41001">
                    <a:srgbClr val="777777"/>
                  </a:gs>
                  <a:gs pos="50000">
                    <a:srgbClr val="EAEAEA"/>
                  </a:gs>
                  <a:gs pos="59000">
                    <a:srgbClr val="777777"/>
                  </a:gs>
                  <a:gs pos="65500">
                    <a:srgbClr val="292929"/>
                  </a:gs>
                  <a:gs pos="66500">
                    <a:srgbClr val="B2B2B2"/>
                  </a:gs>
                  <a:gs pos="68500">
                    <a:srgbClr val="FFFFFF"/>
                  </a:gs>
                  <a:gs pos="89500">
                    <a:srgbClr val="5F5F5F"/>
                  </a:gs>
                  <a:gs pos="93500">
                    <a:srgbClr val="5F5F5F"/>
                  </a:gs>
                  <a:gs pos="100000">
                    <a:srgbClr val="CBCBCB"/>
                  </a:gs>
                </a:gsLst>
                <a:lin ang="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p>
            </p:txBody>
          </p:sp>
          <p:sp>
            <p:nvSpPr>
              <p:cNvPr id="24583" name="Oval 7"/>
              <p:cNvSpPr>
                <a:spLocks noChangeArrowheads="1"/>
              </p:cNvSpPr>
              <p:nvPr/>
            </p:nvSpPr>
            <p:spPr bwMode="auto">
              <a:xfrm>
                <a:off x="3562" y="3482"/>
                <a:ext cx="5780" cy="2163"/>
              </a:xfrm>
              <a:prstGeom prst="ellipse">
                <a:avLst/>
              </a:prstGeom>
              <a:gradFill rotWithShape="1">
                <a:gsLst>
                  <a:gs pos="0">
                    <a:srgbClr val="FFCC00"/>
                  </a:gs>
                  <a:gs pos="100000">
                    <a:srgbClr val="FFCC00">
                      <a:gamma/>
                      <a:shade val="66275"/>
                      <a:invGamma/>
                    </a:srgb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p>
            </p:txBody>
          </p:sp>
          <p:sp>
            <p:nvSpPr>
              <p:cNvPr id="24584" name="Arc 8"/>
              <p:cNvSpPr>
                <a:spLocks/>
              </p:cNvSpPr>
              <p:nvPr/>
            </p:nvSpPr>
            <p:spPr bwMode="auto">
              <a:xfrm>
                <a:off x="2497" y="2247"/>
                <a:ext cx="8828" cy="4200"/>
              </a:xfrm>
              <a:custGeom>
                <a:avLst/>
                <a:gdLst>
                  <a:gd name="G0" fmla="+- 18123 0 0"/>
                  <a:gd name="G1" fmla="+- 21600 0 0"/>
                  <a:gd name="G2" fmla="+- 21600 0 0"/>
                  <a:gd name="T0" fmla="*/ 0 w 39723"/>
                  <a:gd name="T1" fmla="*/ 9848 h 41694"/>
                  <a:gd name="T2" fmla="*/ 26047 w 39723"/>
                  <a:gd name="T3" fmla="*/ 41694 h 41694"/>
                  <a:gd name="T4" fmla="*/ 18123 w 39723"/>
                  <a:gd name="T5" fmla="*/ 21600 h 41694"/>
                </a:gdLst>
                <a:ahLst/>
                <a:cxnLst>
                  <a:cxn ang="0">
                    <a:pos x="T0" y="T1"/>
                  </a:cxn>
                  <a:cxn ang="0">
                    <a:pos x="T2" y="T3"/>
                  </a:cxn>
                  <a:cxn ang="0">
                    <a:pos x="T4" y="T5"/>
                  </a:cxn>
                </a:cxnLst>
                <a:rect l="0" t="0" r="r" b="b"/>
                <a:pathLst>
                  <a:path w="39723" h="41694" fill="none" extrusionOk="0">
                    <a:moveTo>
                      <a:pt x="-1" y="9847"/>
                    </a:moveTo>
                    <a:cubicBezTo>
                      <a:pt x="3982" y="3706"/>
                      <a:pt x="10803" y="-1"/>
                      <a:pt x="18123" y="0"/>
                    </a:cubicBezTo>
                    <a:cubicBezTo>
                      <a:pt x="30052" y="0"/>
                      <a:pt x="39723" y="9670"/>
                      <a:pt x="39723" y="21600"/>
                    </a:cubicBezTo>
                    <a:cubicBezTo>
                      <a:pt x="39723" y="30470"/>
                      <a:pt x="34299" y="38439"/>
                      <a:pt x="26047" y="41694"/>
                    </a:cubicBezTo>
                  </a:path>
                  <a:path w="39723" h="41694" stroke="0" extrusionOk="0">
                    <a:moveTo>
                      <a:pt x="-1" y="9847"/>
                    </a:moveTo>
                    <a:cubicBezTo>
                      <a:pt x="3982" y="3706"/>
                      <a:pt x="10803" y="-1"/>
                      <a:pt x="18123" y="0"/>
                    </a:cubicBezTo>
                    <a:cubicBezTo>
                      <a:pt x="30052" y="0"/>
                      <a:pt x="39723" y="9670"/>
                      <a:pt x="39723" y="21600"/>
                    </a:cubicBezTo>
                    <a:cubicBezTo>
                      <a:pt x="39723" y="30470"/>
                      <a:pt x="34299" y="38439"/>
                      <a:pt x="26047" y="41694"/>
                    </a:cubicBezTo>
                    <a:lnTo>
                      <a:pt x="18123" y="21600"/>
                    </a:lnTo>
                    <a:close/>
                  </a:path>
                </a:pathLst>
              </a:custGeom>
              <a:noFill/>
              <a:ln w="635000" cap="flat" cmpd="sng">
                <a:solidFill>
                  <a:srgbClr val="000066"/>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p>
            </p:txBody>
          </p:sp>
          <p:sp>
            <p:nvSpPr>
              <p:cNvPr id="24585" name="Oval 9"/>
              <p:cNvSpPr>
                <a:spLocks noChangeArrowheads="1"/>
              </p:cNvSpPr>
              <p:nvPr/>
            </p:nvSpPr>
            <p:spPr bwMode="auto">
              <a:xfrm>
                <a:off x="7902" y="5587"/>
                <a:ext cx="1720" cy="1720"/>
              </a:xfrm>
              <a:prstGeom prst="ellipse">
                <a:avLst/>
              </a:prstGeom>
              <a:gradFill rotWithShape="0">
                <a:gsLst>
                  <a:gs pos="0">
                    <a:srgbClr val="99CCFF"/>
                  </a:gs>
                  <a:gs pos="100000">
                    <a:srgbClr val="99CCFF">
                      <a:gamma/>
                      <a:shade val="36078"/>
                      <a:invGamma/>
                    </a:srgbClr>
                  </a:gs>
                </a:gsLst>
                <a:path path="rect">
                  <a:fillToRect r="100000" b="100000"/>
                </a:path>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zh-CN" altLang="en-US" sz="1867" b="1">
                    <a:solidFill>
                      <a:srgbClr val="FF0000"/>
                    </a:solidFill>
                    <a:latin typeface="HY견고딕" pitchFamily="2" charset="-127"/>
                  </a:rPr>
                  <a:t>结果评价</a:t>
                </a:r>
                <a:endParaRPr lang="zh-CN" altLang="en-US" sz="1867" b="1">
                  <a:solidFill>
                    <a:srgbClr val="FF0000"/>
                  </a:solidFill>
                  <a:latin typeface="HY견고딕" pitchFamily="2" charset="-127"/>
                  <a:ea typeface="HY견고딕" pitchFamily="2" charset="-127"/>
                </a:endParaRPr>
              </a:p>
            </p:txBody>
          </p:sp>
          <p:sp>
            <p:nvSpPr>
              <p:cNvPr id="24586" name="Oval 10"/>
              <p:cNvSpPr>
                <a:spLocks noChangeArrowheads="1"/>
              </p:cNvSpPr>
              <p:nvPr/>
            </p:nvSpPr>
            <p:spPr bwMode="auto">
              <a:xfrm>
                <a:off x="1637" y="2392"/>
                <a:ext cx="1720" cy="1720"/>
              </a:xfrm>
              <a:prstGeom prst="ellipse">
                <a:avLst/>
              </a:prstGeom>
              <a:gradFill rotWithShape="0">
                <a:gsLst>
                  <a:gs pos="0">
                    <a:srgbClr val="99CCFF"/>
                  </a:gs>
                  <a:gs pos="100000">
                    <a:srgbClr val="99CCFF">
                      <a:gamma/>
                      <a:shade val="36078"/>
                      <a:invGamma/>
                    </a:srgbClr>
                  </a:gs>
                </a:gsLst>
                <a:path path="rect">
                  <a:fillToRect r="100000" b="100000"/>
                </a:path>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zh-CN" altLang="en-US" sz="1867" b="1">
                    <a:solidFill>
                      <a:srgbClr val="FF0000"/>
                    </a:solidFill>
                    <a:latin typeface="HY견고딕" pitchFamily="2" charset="-127"/>
                  </a:rPr>
                  <a:t>目标设计</a:t>
                </a:r>
                <a:endParaRPr lang="zh-CN" altLang="en-US" sz="1867" b="1">
                  <a:solidFill>
                    <a:srgbClr val="FF0000"/>
                  </a:solidFill>
                  <a:latin typeface="HY견고딕" pitchFamily="2" charset="-127"/>
                  <a:ea typeface="HY견고딕" pitchFamily="2" charset="-127"/>
                </a:endParaRPr>
              </a:p>
            </p:txBody>
          </p:sp>
          <p:sp>
            <p:nvSpPr>
              <p:cNvPr id="24587" name="Oval 11"/>
              <p:cNvSpPr>
                <a:spLocks noChangeArrowheads="1"/>
              </p:cNvSpPr>
              <p:nvPr/>
            </p:nvSpPr>
            <p:spPr bwMode="auto">
              <a:xfrm>
                <a:off x="4277" y="4145"/>
                <a:ext cx="758" cy="757"/>
              </a:xfrm>
              <a:prstGeom prst="ellipse">
                <a:avLst/>
              </a:prstGeom>
              <a:gradFill rotWithShape="0">
                <a:gsLst>
                  <a:gs pos="0">
                    <a:srgbClr val="FF9900"/>
                  </a:gs>
                  <a:gs pos="100000">
                    <a:srgbClr val="FF9900">
                      <a:gamma/>
                      <a:shade val="46275"/>
                      <a:invGamma/>
                    </a:srgbClr>
                  </a:gs>
                </a:gsLst>
                <a:path path="rect">
                  <a:fillToRect r="100000" b="100000"/>
                </a:path>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p>
            </p:txBody>
          </p:sp>
          <p:sp>
            <p:nvSpPr>
              <p:cNvPr id="24588" name="Oval 12"/>
              <p:cNvSpPr>
                <a:spLocks noChangeArrowheads="1"/>
              </p:cNvSpPr>
              <p:nvPr/>
            </p:nvSpPr>
            <p:spPr bwMode="auto">
              <a:xfrm>
                <a:off x="5035" y="4525"/>
                <a:ext cx="760" cy="757"/>
              </a:xfrm>
              <a:prstGeom prst="ellipse">
                <a:avLst/>
              </a:prstGeom>
              <a:gradFill rotWithShape="0">
                <a:gsLst>
                  <a:gs pos="0">
                    <a:srgbClr val="FF9900"/>
                  </a:gs>
                  <a:gs pos="100000">
                    <a:srgbClr val="FF9900">
                      <a:gamma/>
                      <a:shade val="46275"/>
                      <a:invGamma/>
                    </a:srgbClr>
                  </a:gs>
                </a:gsLst>
                <a:path path="rect">
                  <a:fillToRect r="100000" b="100000"/>
                </a:path>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p>
            </p:txBody>
          </p:sp>
          <p:sp>
            <p:nvSpPr>
              <p:cNvPr id="24589" name="Oval 13"/>
              <p:cNvSpPr>
                <a:spLocks noChangeArrowheads="1"/>
              </p:cNvSpPr>
              <p:nvPr/>
            </p:nvSpPr>
            <p:spPr bwMode="auto">
              <a:xfrm>
                <a:off x="5955" y="4632"/>
                <a:ext cx="757" cy="758"/>
              </a:xfrm>
              <a:prstGeom prst="ellipse">
                <a:avLst/>
              </a:prstGeom>
              <a:gradFill rotWithShape="0">
                <a:gsLst>
                  <a:gs pos="0">
                    <a:srgbClr val="FF9900"/>
                  </a:gs>
                  <a:gs pos="100000">
                    <a:srgbClr val="FF9900">
                      <a:gamma/>
                      <a:shade val="46275"/>
                      <a:invGamma/>
                    </a:srgbClr>
                  </a:gs>
                </a:gsLst>
                <a:path path="rect">
                  <a:fillToRect r="100000" b="100000"/>
                </a:path>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p>
            </p:txBody>
          </p:sp>
          <p:sp>
            <p:nvSpPr>
              <p:cNvPr id="24590" name="Oval 14"/>
              <p:cNvSpPr>
                <a:spLocks noChangeArrowheads="1"/>
              </p:cNvSpPr>
              <p:nvPr/>
            </p:nvSpPr>
            <p:spPr bwMode="auto">
              <a:xfrm>
                <a:off x="6872" y="4525"/>
                <a:ext cx="758" cy="757"/>
              </a:xfrm>
              <a:prstGeom prst="ellipse">
                <a:avLst/>
              </a:prstGeom>
              <a:gradFill rotWithShape="0">
                <a:gsLst>
                  <a:gs pos="0">
                    <a:srgbClr val="FF9900"/>
                  </a:gs>
                  <a:gs pos="100000">
                    <a:srgbClr val="FF9900">
                      <a:gamma/>
                      <a:shade val="46275"/>
                      <a:invGamma/>
                    </a:srgbClr>
                  </a:gs>
                </a:gsLst>
                <a:path path="rect">
                  <a:fillToRect r="100000" b="100000"/>
                </a:path>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p>
            </p:txBody>
          </p:sp>
          <p:sp>
            <p:nvSpPr>
              <p:cNvPr id="24591" name="Oval 15"/>
              <p:cNvSpPr>
                <a:spLocks noChangeArrowheads="1"/>
              </p:cNvSpPr>
              <p:nvPr/>
            </p:nvSpPr>
            <p:spPr bwMode="auto">
              <a:xfrm>
                <a:off x="7707" y="4252"/>
                <a:ext cx="758" cy="760"/>
              </a:xfrm>
              <a:prstGeom prst="ellipse">
                <a:avLst/>
              </a:prstGeom>
              <a:gradFill rotWithShape="0">
                <a:gsLst>
                  <a:gs pos="0">
                    <a:srgbClr val="FF9900"/>
                  </a:gs>
                  <a:gs pos="100000">
                    <a:srgbClr val="FF9900">
                      <a:gamma/>
                      <a:shade val="46275"/>
                      <a:invGamma/>
                    </a:srgbClr>
                  </a:gs>
                </a:gsLst>
                <a:path path="rect">
                  <a:fillToRect r="100000" b="100000"/>
                </a:path>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p>
            </p:txBody>
          </p:sp>
          <p:sp>
            <p:nvSpPr>
              <p:cNvPr id="24592" name="Line 16"/>
              <p:cNvSpPr>
                <a:spLocks noChangeShapeType="1"/>
              </p:cNvSpPr>
              <p:nvPr/>
            </p:nvSpPr>
            <p:spPr bwMode="auto">
              <a:xfrm>
                <a:off x="3167" y="3790"/>
                <a:ext cx="1215" cy="322"/>
              </a:xfrm>
              <a:prstGeom prst="line">
                <a:avLst/>
              </a:prstGeom>
              <a:noFill/>
              <a:ln w="28575" cap="flat" cmpd="sng">
                <a:solidFill>
                  <a:srgbClr val="FF6600"/>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p>
            </p:txBody>
          </p:sp>
          <p:sp>
            <p:nvSpPr>
              <p:cNvPr id="24593" name="Line 17"/>
              <p:cNvSpPr>
                <a:spLocks noChangeShapeType="1"/>
              </p:cNvSpPr>
              <p:nvPr/>
            </p:nvSpPr>
            <p:spPr bwMode="auto">
              <a:xfrm>
                <a:off x="5715" y="3107"/>
                <a:ext cx="662" cy="683"/>
              </a:xfrm>
              <a:prstGeom prst="line">
                <a:avLst/>
              </a:prstGeom>
              <a:noFill/>
              <a:ln w="28575" cap="flat" cmpd="sng">
                <a:solidFill>
                  <a:srgbClr val="FF6600"/>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p>
            </p:txBody>
          </p:sp>
          <p:sp>
            <p:nvSpPr>
              <p:cNvPr id="24594" name="Line 18"/>
              <p:cNvSpPr>
                <a:spLocks noChangeShapeType="1"/>
              </p:cNvSpPr>
              <p:nvPr/>
            </p:nvSpPr>
            <p:spPr bwMode="auto">
              <a:xfrm flipH="1">
                <a:off x="7392" y="3260"/>
                <a:ext cx="1130" cy="530"/>
              </a:xfrm>
              <a:prstGeom prst="line">
                <a:avLst/>
              </a:prstGeom>
              <a:noFill/>
              <a:ln w="28575" cap="flat" cmpd="sng">
                <a:solidFill>
                  <a:srgbClr val="FF6600"/>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p>
            </p:txBody>
          </p:sp>
          <p:sp>
            <p:nvSpPr>
              <p:cNvPr id="24595" name="Line 19"/>
              <p:cNvSpPr>
                <a:spLocks noChangeShapeType="1"/>
              </p:cNvSpPr>
              <p:nvPr/>
            </p:nvSpPr>
            <p:spPr bwMode="auto">
              <a:xfrm>
                <a:off x="8582" y="4387"/>
                <a:ext cx="1883" cy="273"/>
              </a:xfrm>
              <a:prstGeom prst="line">
                <a:avLst/>
              </a:prstGeom>
              <a:noFill/>
              <a:ln w="28575" cap="flat" cmpd="sng">
                <a:solidFill>
                  <a:srgbClr val="FF6600"/>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p>
            </p:txBody>
          </p:sp>
          <p:sp>
            <p:nvSpPr>
              <p:cNvPr id="24596" name="Line 20"/>
              <p:cNvSpPr>
                <a:spLocks noChangeShapeType="1"/>
              </p:cNvSpPr>
              <p:nvPr/>
            </p:nvSpPr>
            <p:spPr bwMode="auto">
              <a:xfrm>
                <a:off x="7577" y="5282"/>
                <a:ext cx="510" cy="565"/>
              </a:xfrm>
              <a:prstGeom prst="line">
                <a:avLst/>
              </a:prstGeom>
              <a:noFill/>
              <a:ln w="28575" cap="flat" cmpd="sng">
                <a:solidFill>
                  <a:srgbClr val="FF6600"/>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p>
            </p:txBody>
          </p:sp>
          <p:sp>
            <p:nvSpPr>
              <p:cNvPr id="24597" name="Text Box 21"/>
              <p:cNvSpPr txBox="1">
                <a:spLocks noChangeArrowheads="1"/>
              </p:cNvSpPr>
              <p:nvPr/>
            </p:nvSpPr>
            <p:spPr bwMode="auto">
              <a:xfrm>
                <a:off x="1182" y="175"/>
                <a:ext cx="1777" cy="727"/>
              </a:xfrm>
              <a:prstGeom prst="rect">
                <a:avLst/>
              </a:prstGeom>
              <a:noFill/>
              <a:ln w="9525" cap="flat" cmpd="sng">
                <a:solidFill>
                  <a:srgbClr val="000000"/>
                </a:solidFill>
                <a:miter lim="800000"/>
                <a:headEnd/>
                <a:tailEnd/>
              </a:ln>
              <a:effectLst/>
              <a:extLst>
                <a:ext uri="{909E8E84-426E-40DD-AFC4-6F175D3DCCD1}">
                  <a14:hiddenFill xmlns:a14="http://schemas.microsoft.com/office/drawing/2010/main">
                    <a:solidFill>
                      <a:srgbClr val="7067A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zh-CN" altLang="en-US" sz="2400" b="1">
                    <a:solidFill>
                      <a:srgbClr val="CC3300"/>
                    </a:solidFill>
                  </a:rPr>
                  <a:t>社会与人</a:t>
                </a:r>
              </a:p>
            </p:txBody>
          </p:sp>
          <p:sp>
            <p:nvSpPr>
              <p:cNvPr id="24598" name="Text Box 22"/>
              <p:cNvSpPr txBox="1">
                <a:spLocks noChangeArrowheads="1"/>
              </p:cNvSpPr>
              <p:nvPr/>
            </p:nvSpPr>
            <p:spPr bwMode="auto">
              <a:xfrm>
                <a:off x="4985" y="35"/>
                <a:ext cx="1390" cy="727"/>
              </a:xfrm>
              <a:prstGeom prst="rect">
                <a:avLst/>
              </a:prstGeom>
              <a:noFill/>
              <a:ln w="9525" cap="flat" cmpd="sng">
                <a:solidFill>
                  <a:srgbClr val="000000"/>
                </a:solidFill>
                <a:miter lim="800000"/>
                <a:headEnd/>
                <a:tailEnd/>
              </a:ln>
              <a:effectLst/>
              <a:extLst>
                <a:ext uri="{909E8E84-426E-40DD-AFC4-6F175D3DCCD1}">
                  <a14:hiddenFill xmlns:a14="http://schemas.microsoft.com/office/drawing/2010/main">
                    <a:solidFill>
                      <a:srgbClr val="7067A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0" hangingPunct="0"/>
                <a:r>
                  <a:rPr lang="zh-CN" altLang="en-US" sz="2400" b="1" dirty="0">
                    <a:solidFill>
                      <a:srgbClr val="CC3300"/>
                    </a:solidFill>
                  </a:rPr>
                  <a:t>知识观</a:t>
                </a:r>
              </a:p>
            </p:txBody>
          </p:sp>
          <p:sp>
            <p:nvSpPr>
              <p:cNvPr id="24599" name="Text Box 23"/>
              <p:cNvSpPr txBox="1">
                <a:spLocks noChangeArrowheads="1"/>
              </p:cNvSpPr>
              <p:nvPr/>
            </p:nvSpPr>
            <p:spPr bwMode="auto">
              <a:xfrm>
                <a:off x="5210" y="6522"/>
                <a:ext cx="1883" cy="727"/>
              </a:xfrm>
              <a:prstGeom prst="rect">
                <a:avLst/>
              </a:prstGeom>
              <a:noFill/>
              <a:ln w="9525" cap="flat" cmpd="sng">
                <a:solidFill>
                  <a:srgbClr val="000000"/>
                </a:solidFill>
                <a:miter lim="800000"/>
                <a:headEnd/>
                <a:tailEnd/>
              </a:ln>
              <a:effectLst/>
              <a:extLst>
                <a:ext uri="{909E8E84-426E-40DD-AFC4-6F175D3DCCD1}">
                  <a14:hiddenFill xmlns:a14="http://schemas.microsoft.com/office/drawing/2010/main">
                    <a:solidFill>
                      <a:srgbClr val="7067A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zh-CN" altLang="en-US" sz="2400" b="1">
                    <a:solidFill>
                      <a:srgbClr val="CC3300"/>
                    </a:solidFill>
                  </a:rPr>
                  <a:t>反思改进 </a:t>
                </a:r>
              </a:p>
            </p:txBody>
          </p:sp>
          <p:sp>
            <p:nvSpPr>
              <p:cNvPr id="24600" name="Line 24"/>
              <p:cNvSpPr>
                <a:spLocks noChangeShapeType="1"/>
              </p:cNvSpPr>
              <p:nvPr/>
            </p:nvSpPr>
            <p:spPr bwMode="auto">
              <a:xfrm>
                <a:off x="2000" y="1040"/>
                <a:ext cx="0" cy="1352"/>
              </a:xfrm>
              <a:prstGeom prst="line">
                <a:avLst/>
              </a:prstGeom>
              <a:noFill/>
              <a:ln w="9525" cap="flat" cmpd="sng">
                <a:solidFill>
                  <a:srgbClr val="9966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p>
            </p:txBody>
          </p:sp>
          <p:sp>
            <p:nvSpPr>
              <p:cNvPr id="24601" name="Line 25"/>
              <p:cNvSpPr>
                <a:spLocks noChangeShapeType="1"/>
              </p:cNvSpPr>
              <p:nvPr/>
            </p:nvSpPr>
            <p:spPr bwMode="auto">
              <a:xfrm flipV="1">
                <a:off x="2177" y="1040"/>
                <a:ext cx="0" cy="1325"/>
              </a:xfrm>
              <a:prstGeom prst="line">
                <a:avLst/>
              </a:prstGeom>
              <a:noFill/>
              <a:ln w="9525" cap="flat" cmpd="sng">
                <a:solidFill>
                  <a:srgbClr val="9966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p>
            </p:txBody>
          </p:sp>
          <p:sp>
            <p:nvSpPr>
              <p:cNvPr id="24602" name="Line 26"/>
              <p:cNvSpPr>
                <a:spLocks noChangeShapeType="1"/>
              </p:cNvSpPr>
              <p:nvPr/>
            </p:nvSpPr>
            <p:spPr bwMode="auto">
              <a:xfrm>
                <a:off x="2497" y="920"/>
                <a:ext cx="2258" cy="540"/>
              </a:xfrm>
              <a:prstGeom prst="line">
                <a:avLst/>
              </a:prstGeom>
              <a:noFill/>
              <a:ln w="9525" cap="flat" cmpd="sng">
                <a:solidFill>
                  <a:srgbClr val="9966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p>
            </p:txBody>
          </p:sp>
          <p:sp>
            <p:nvSpPr>
              <p:cNvPr id="24603" name="Line 27"/>
              <p:cNvSpPr>
                <a:spLocks noChangeShapeType="1"/>
              </p:cNvSpPr>
              <p:nvPr/>
            </p:nvSpPr>
            <p:spPr bwMode="auto">
              <a:xfrm rot="5400000">
                <a:off x="3446" y="-17"/>
                <a:ext cx="0" cy="328"/>
              </a:xfrm>
              <a:prstGeom prst="line">
                <a:avLst/>
              </a:prstGeom>
              <a:noFill/>
              <a:ln w="12700" cap="flat" cmpd="sng">
                <a:solidFill>
                  <a:srgbClr val="000000"/>
                </a:solidFill>
                <a:round/>
                <a:headEnd type="triangl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p>
            </p:txBody>
          </p:sp>
          <p:sp>
            <p:nvSpPr>
              <p:cNvPr id="24604" name="Line 28"/>
              <p:cNvSpPr>
                <a:spLocks noChangeShapeType="1"/>
              </p:cNvSpPr>
              <p:nvPr/>
            </p:nvSpPr>
            <p:spPr bwMode="auto">
              <a:xfrm rot="5400000">
                <a:off x="3446" y="288"/>
                <a:ext cx="0" cy="328"/>
              </a:xfrm>
              <a:prstGeom prst="line">
                <a:avLst/>
              </a:prstGeom>
              <a:noFill/>
              <a:ln w="12700" cap="flat" cmpd="sng">
                <a:solidFill>
                  <a:srgbClr val="000000"/>
                </a:solidFill>
                <a:round/>
                <a:headEnd type="triangl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p>
            </p:txBody>
          </p:sp>
          <p:sp>
            <p:nvSpPr>
              <p:cNvPr id="24605" name="Line 29"/>
              <p:cNvSpPr>
                <a:spLocks noChangeShapeType="1"/>
              </p:cNvSpPr>
              <p:nvPr/>
            </p:nvSpPr>
            <p:spPr bwMode="auto">
              <a:xfrm rot="5400000">
                <a:off x="3436" y="571"/>
                <a:ext cx="0" cy="328"/>
              </a:xfrm>
              <a:prstGeom prst="line">
                <a:avLst/>
              </a:prstGeom>
              <a:noFill/>
              <a:ln w="12700" cap="flat" cmpd="sng">
                <a:solidFill>
                  <a:srgbClr val="000000"/>
                </a:solidFill>
                <a:round/>
                <a:headEnd type="triangl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p>
            </p:txBody>
          </p:sp>
          <p:sp>
            <p:nvSpPr>
              <p:cNvPr id="24606" name="Oval 30"/>
              <p:cNvSpPr>
                <a:spLocks noChangeArrowheads="1"/>
              </p:cNvSpPr>
              <p:nvPr/>
            </p:nvSpPr>
            <p:spPr bwMode="auto">
              <a:xfrm>
                <a:off x="3695" y="0"/>
                <a:ext cx="267" cy="270"/>
              </a:xfrm>
              <a:prstGeom prst="ellipse">
                <a:avLst/>
              </a:prstGeom>
              <a:gradFill rotWithShape="0">
                <a:gsLst>
                  <a:gs pos="0">
                    <a:srgbClr val="99CCFF"/>
                  </a:gs>
                  <a:gs pos="100000">
                    <a:srgbClr val="99CCFF">
                      <a:gamma/>
                      <a:shade val="46275"/>
                      <a:invGamma/>
                    </a:srgbClr>
                  </a:gs>
                </a:gsLst>
                <a:path path="rect">
                  <a:fillToRect r="100000" b="100000"/>
                </a:path>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p>
            </p:txBody>
          </p:sp>
          <p:sp>
            <p:nvSpPr>
              <p:cNvPr id="24607" name="Oval 31"/>
              <p:cNvSpPr>
                <a:spLocks noChangeArrowheads="1"/>
              </p:cNvSpPr>
              <p:nvPr/>
            </p:nvSpPr>
            <p:spPr bwMode="auto">
              <a:xfrm>
                <a:off x="3695" y="325"/>
                <a:ext cx="267" cy="270"/>
              </a:xfrm>
              <a:prstGeom prst="ellipse">
                <a:avLst/>
              </a:prstGeom>
              <a:gradFill rotWithShape="0">
                <a:gsLst>
                  <a:gs pos="0">
                    <a:srgbClr val="99CCFF"/>
                  </a:gs>
                  <a:gs pos="100000">
                    <a:srgbClr val="99CCFF">
                      <a:gamma/>
                      <a:shade val="46275"/>
                      <a:invGamma/>
                    </a:srgbClr>
                  </a:gs>
                </a:gsLst>
                <a:path path="rect">
                  <a:fillToRect r="100000" b="100000"/>
                </a:path>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p>
            </p:txBody>
          </p:sp>
          <p:sp>
            <p:nvSpPr>
              <p:cNvPr id="24608" name="Oval 32"/>
              <p:cNvSpPr>
                <a:spLocks noChangeArrowheads="1"/>
              </p:cNvSpPr>
              <p:nvPr/>
            </p:nvSpPr>
            <p:spPr bwMode="auto">
              <a:xfrm>
                <a:off x="3695" y="650"/>
                <a:ext cx="270" cy="270"/>
              </a:xfrm>
              <a:prstGeom prst="ellipse">
                <a:avLst/>
              </a:prstGeom>
              <a:gradFill rotWithShape="0">
                <a:gsLst>
                  <a:gs pos="0">
                    <a:srgbClr val="99CCFF"/>
                  </a:gs>
                  <a:gs pos="100000">
                    <a:srgbClr val="99CCFF">
                      <a:gamma/>
                      <a:shade val="46275"/>
                      <a:invGamma/>
                    </a:srgbClr>
                  </a:gs>
                </a:gsLst>
                <a:path path="rect">
                  <a:fillToRect r="100000" b="100000"/>
                </a:path>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p>
            </p:txBody>
          </p:sp>
          <p:sp>
            <p:nvSpPr>
              <p:cNvPr id="24609" name="Text Box 33"/>
              <p:cNvSpPr txBox="1">
                <a:spLocks noChangeArrowheads="1"/>
              </p:cNvSpPr>
              <p:nvPr/>
            </p:nvSpPr>
            <p:spPr bwMode="auto">
              <a:xfrm>
                <a:off x="5010" y="3690"/>
                <a:ext cx="3231" cy="792"/>
              </a:xfrm>
              <a:prstGeom prst="rect">
                <a:avLst/>
              </a:prstGeom>
              <a:noFill/>
              <a:ln>
                <a:noFill/>
              </a:ln>
              <a:effectLst/>
              <a:extLst>
                <a:ext uri="{909E8E84-426E-40DD-AFC4-6F175D3DCCD1}">
                  <a14:hiddenFill xmlns:a14="http://schemas.microsoft.com/office/drawing/2010/main">
                    <a:solidFill>
                      <a:srgbClr val="7067A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zh-CN" altLang="en-US" sz="2667" b="1">
                    <a:solidFill>
                      <a:srgbClr val="FF0000"/>
                    </a:solidFill>
                    <a:latin typeface="Arial Black" pitchFamily="34" charset="0"/>
                  </a:rPr>
                  <a:t>课程的基本问题</a:t>
                </a:r>
              </a:p>
            </p:txBody>
          </p:sp>
          <p:sp>
            <p:nvSpPr>
              <p:cNvPr id="24610" name="Line 34"/>
              <p:cNvSpPr>
                <a:spLocks noChangeShapeType="1"/>
              </p:cNvSpPr>
              <p:nvPr/>
            </p:nvSpPr>
            <p:spPr bwMode="auto">
              <a:xfrm rot="5400000">
                <a:off x="4936" y="6378"/>
                <a:ext cx="0" cy="327"/>
              </a:xfrm>
              <a:prstGeom prst="line">
                <a:avLst/>
              </a:prstGeom>
              <a:noFill/>
              <a:ln w="12700" cap="flat" cmpd="sng">
                <a:solidFill>
                  <a:srgbClr val="000000"/>
                </a:solidFill>
                <a:round/>
                <a:headEnd type="triangl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p>
            </p:txBody>
          </p:sp>
          <p:sp>
            <p:nvSpPr>
              <p:cNvPr id="24611" name="Line 35"/>
              <p:cNvSpPr>
                <a:spLocks noChangeShapeType="1"/>
              </p:cNvSpPr>
              <p:nvPr/>
            </p:nvSpPr>
            <p:spPr bwMode="auto">
              <a:xfrm rot="5400000">
                <a:off x="4936" y="6683"/>
                <a:ext cx="0" cy="327"/>
              </a:xfrm>
              <a:prstGeom prst="line">
                <a:avLst/>
              </a:prstGeom>
              <a:noFill/>
              <a:ln w="12700" cap="flat" cmpd="sng">
                <a:solidFill>
                  <a:srgbClr val="000000"/>
                </a:solidFill>
                <a:round/>
                <a:headEnd type="triangl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p>
            </p:txBody>
          </p:sp>
          <p:sp>
            <p:nvSpPr>
              <p:cNvPr id="24612" name="Line 36"/>
              <p:cNvSpPr>
                <a:spLocks noChangeShapeType="1"/>
              </p:cNvSpPr>
              <p:nvPr/>
            </p:nvSpPr>
            <p:spPr bwMode="auto">
              <a:xfrm rot="5400000">
                <a:off x="4925" y="6964"/>
                <a:ext cx="0" cy="325"/>
              </a:xfrm>
              <a:prstGeom prst="line">
                <a:avLst/>
              </a:prstGeom>
              <a:noFill/>
              <a:ln w="12700" cap="flat" cmpd="sng">
                <a:solidFill>
                  <a:srgbClr val="000000"/>
                </a:solidFill>
                <a:round/>
                <a:headEnd type="triangl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p>
            </p:txBody>
          </p:sp>
          <p:sp>
            <p:nvSpPr>
              <p:cNvPr id="24613" name="Oval 37"/>
              <p:cNvSpPr>
                <a:spLocks noChangeArrowheads="1"/>
              </p:cNvSpPr>
              <p:nvPr/>
            </p:nvSpPr>
            <p:spPr bwMode="auto">
              <a:xfrm>
                <a:off x="4400" y="6387"/>
                <a:ext cx="270" cy="268"/>
              </a:xfrm>
              <a:prstGeom prst="ellipse">
                <a:avLst/>
              </a:prstGeom>
              <a:gradFill rotWithShape="0">
                <a:gsLst>
                  <a:gs pos="0">
                    <a:srgbClr val="99CCFF"/>
                  </a:gs>
                  <a:gs pos="100000">
                    <a:srgbClr val="99CCFF">
                      <a:gamma/>
                      <a:shade val="46275"/>
                      <a:invGamma/>
                    </a:srgbClr>
                  </a:gs>
                </a:gsLst>
                <a:path path="rect">
                  <a:fillToRect r="100000" b="100000"/>
                </a:path>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p>
            </p:txBody>
          </p:sp>
          <p:sp>
            <p:nvSpPr>
              <p:cNvPr id="24614" name="Oval 38"/>
              <p:cNvSpPr>
                <a:spLocks noChangeArrowheads="1"/>
              </p:cNvSpPr>
              <p:nvPr/>
            </p:nvSpPr>
            <p:spPr bwMode="auto">
              <a:xfrm>
                <a:off x="4400" y="6712"/>
                <a:ext cx="270" cy="268"/>
              </a:xfrm>
              <a:prstGeom prst="ellipse">
                <a:avLst/>
              </a:prstGeom>
              <a:gradFill rotWithShape="0">
                <a:gsLst>
                  <a:gs pos="0">
                    <a:srgbClr val="99CCFF"/>
                  </a:gs>
                  <a:gs pos="100000">
                    <a:srgbClr val="99CCFF">
                      <a:gamma/>
                      <a:shade val="46275"/>
                      <a:invGamma/>
                    </a:srgbClr>
                  </a:gs>
                </a:gsLst>
                <a:path path="rect">
                  <a:fillToRect r="100000" b="100000"/>
                </a:path>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p>
            </p:txBody>
          </p:sp>
          <p:sp>
            <p:nvSpPr>
              <p:cNvPr id="24615" name="Oval 39"/>
              <p:cNvSpPr>
                <a:spLocks noChangeArrowheads="1"/>
              </p:cNvSpPr>
              <p:nvPr/>
            </p:nvSpPr>
            <p:spPr bwMode="auto">
              <a:xfrm>
                <a:off x="4402" y="7037"/>
                <a:ext cx="268" cy="268"/>
              </a:xfrm>
              <a:prstGeom prst="ellipse">
                <a:avLst/>
              </a:prstGeom>
              <a:gradFill rotWithShape="0">
                <a:gsLst>
                  <a:gs pos="0">
                    <a:srgbClr val="99CCFF"/>
                  </a:gs>
                  <a:gs pos="100000">
                    <a:srgbClr val="99CCFF">
                      <a:gamma/>
                      <a:shade val="46275"/>
                      <a:invGamma/>
                    </a:srgbClr>
                  </a:gs>
                </a:gsLst>
                <a:path path="rect">
                  <a:fillToRect r="100000" b="100000"/>
                </a:path>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p>
            </p:txBody>
          </p:sp>
          <p:grpSp>
            <p:nvGrpSpPr>
              <p:cNvPr id="24616" name="Group 40"/>
              <p:cNvGrpSpPr>
                <a:grpSpLocks/>
              </p:cNvGrpSpPr>
              <p:nvPr/>
            </p:nvGrpSpPr>
            <p:grpSpPr bwMode="auto">
              <a:xfrm rot="5400000">
                <a:off x="7401" y="6446"/>
                <a:ext cx="178" cy="620"/>
                <a:chOff x="0" y="0"/>
                <a:chExt cx="71" cy="248"/>
              </a:xfrm>
            </p:grpSpPr>
            <p:sp>
              <p:nvSpPr>
                <p:cNvPr id="24617" name="Line 41"/>
                <p:cNvSpPr>
                  <a:spLocks noChangeShapeType="1"/>
                </p:cNvSpPr>
                <p:nvPr/>
              </p:nvSpPr>
              <p:spPr bwMode="auto">
                <a:xfrm>
                  <a:off x="0" y="10"/>
                  <a:ext cx="0" cy="238"/>
                </a:xfrm>
                <a:prstGeom prst="line">
                  <a:avLst/>
                </a:prstGeom>
                <a:noFill/>
                <a:ln w="9525" cap="flat" cmpd="sng">
                  <a:solidFill>
                    <a:srgbClr val="9966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p>
              </p:txBody>
            </p:sp>
            <p:sp>
              <p:nvSpPr>
                <p:cNvPr id="24618" name="Line 42"/>
                <p:cNvSpPr>
                  <a:spLocks noChangeShapeType="1"/>
                </p:cNvSpPr>
                <p:nvPr/>
              </p:nvSpPr>
              <p:spPr bwMode="auto">
                <a:xfrm flipV="1">
                  <a:off x="71" y="0"/>
                  <a:ext cx="0" cy="237"/>
                </a:xfrm>
                <a:prstGeom prst="line">
                  <a:avLst/>
                </a:prstGeom>
                <a:noFill/>
                <a:ln w="9525" cap="flat" cmpd="sng">
                  <a:solidFill>
                    <a:srgbClr val="9966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p>
              </p:txBody>
            </p:sp>
          </p:grpSp>
          <p:sp>
            <p:nvSpPr>
              <p:cNvPr id="24619" name="Line 43"/>
              <p:cNvSpPr>
                <a:spLocks noChangeShapeType="1"/>
              </p:cNvSpPr>
              <p:nvPr/>
            </p:nvSpPr>
            <p:spPr bwMode="auto">
              <a:xfrm rot="5400000">
                <a:off x="4221" y="-5"/>
                <a:ext cx="0" cy="327"/>
              </a:xfrm>
              <a:prstGeom prst="line">
                <a:avLst/>
              </a:prstGeom>
              <a:noFill/>
              <a:ln w="12700" cap="flat" cmpd="sng">
                <a:solidFill>
                  <a:srgbClr val="000000"/>
                </a:solidFill>
                <a:round/>
                <a:headEnd type="triangl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p>
            </p:txBody>
          </p:sp>
          <p:sp>
            <p:nvSpPr>
              <p:cNvPr id="24620" name="Line 44"/>
              <p:cNvSpPr>
                <a:spLocks noChangeShapeType="1"/>
              </p:cNvSpPr>
              <p:nvPr/>
            </p:nvSpPr>
            <p:spPr bwMode="auto">
              <a:xfrm rot="5400000">
                <a:off x="4221" y="293"/>
                <a:ext cx="0" cy="327"/>
              </a:xfrm>
              <a:prstGeom prst="line">
                <a:avLst/>
              </a:prstGeom>
              <a:noFill/>
              <a:ln w="12700" cap="flat" cmpd="sng">
                <a:solidFill>
                  <a:srgbClr val="000000"/>
                </a:solidFill>
                <a:round/>
                <a:headEnd type="triangl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p>
            </p:txBody>
          </p:sp>
          <p:sp>
            <p:nvSpPr>
              <p:cNvPr id="24621" name="Line 45"/>
              <p:cNvSpPr>
                <a:spLocks noChangeShapeType="1"/>
              </p:cNvSpPr>
              <p:nvPr/>
            </p:nvSpPr>
            <p:spPr bwMode="auto">
              <a:xfrm rot="5400000">
                <a:off x="4211" y="575"/>
                <a:ext cx="0" cy="327"/>
              </a:xfrm>
              <a:prstGeom prst="line">
                <a:avLst/>
              </a:prstGeom>
              <a:noFill/>
              <a:ln w="12700" cap="flat" cmpd="sng">
                <a:solidFill>
                  <a:srgbClr val="000000"/>
                </a:solidFill>
                <a:round/>
                <a:headEnd type="triangl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p>
            </p:txBody>
          </p:sp>
          <p:sp>
            <p:nvSpPr>
              <p:cNvPr id="24622" name="Line 46"/>
              <p:cNvSpPr>
                <a:spLocks noChangeShapeType="1"/>
              </p:cNvSpPr>
              <p:nvPr/>
            </p:nvSpPr>
            <p:spPr bwMode="auto">
              <a:xfrm>
                <a:off x="5355" y="792"/>
                <a:ext cx="0" cy="595"/>
              </a:xfrm>
              <a:prstGeom prst="line">
                <a:avLst/>
              </a:prstGeom>
              <a:noFill/>
              <a:ln w="9525" cap="flat" cmpd="sng">
                <a:solidFill>
                  <a:srgbClr val="9966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p>
            </p:txBody>
          </p:sp>
          <p:sp>
            <p:nvSpPr>
              <p:cNvPr id="24623" name="Line 47"/>
              <p:cNvSpPr>
                <a:spLocks noChangeShapeType="1"/>
              </p:cNvSpPr>
              <p:nvPr/>
            </p:nvSpPr>
            <p:spPr bwMode="auto">
              <a:xfrm flipV="1">
                <a:off x="5532" y="767"/>
                <a:ext cx="0" cy="593"/>
              </a:xfrm>
              <a:prstGeom prst="line">
                <a:avLst/>
              </a:prstGeom>
              <a:noFill/>
              <a:ln w="9525" cap="flat" cmpd="sng">
                <a:solidFill>
                  <a:srgbClr val="9966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p>
            </p:txBody>
          </p:sp>
          <p:sp>
            <p:nvSpPr>
              <p:cNvPr id="24624" name="Arc 48"/>
              <p:cNvSpPr>
                <a:spLocks/>
              </p:cNvSpPr>
              <p:nvPr/>
            </p:nvSpPr>
            <p:spPr bwMode="auto">
              <a:xfrm>
                <a:off x="3357" y="2232"/>
                <a:ext cx="8133" cy="3878"/>
              </a:xfrm>
              <a:custGeom>
                <a:avLst/>
                <a:gdLst>
                  <a:gd name="G0" fmla="+- 14997 0 0"/>
                  <a:gd name="G1" fmla="+- 21600 0 0"/>
                  <a:gd name="G2" fmla="+- 21600 0 0"/>
                  <a:gd name="T0" fmla="*/ 0 w 36597"/>
                  <a:gd name="T1" fmla="*/ 6055 h 38500"/>
                  <a:gd name="T2" fmla="*/ 28448 w 36597"/>
                  <a:gd name="T3" fmla="*/ 38500 h 38500"/>
                  <a:gd name="T4" fmla="*/ 14997 w 36597"/>
                  <a:gd name="T5" fmla="*/ 21600 h 38500"/>
                </a:gdLst>
                <a:ahLst/>
                <a:cxnLst>
                  <a:cxn ang="0">
                    <a:pos x="T0" y="T1"/>
                  </a:cxn>
                  <a:cxn ang="0">
                    <a:pos x="T2" y="T3"/>
                  </a:cxn>
                  <a:cxn ang="0">
                    <a:pos x="T4" y="T5"/>
                  </a:cxn>
                </a:cxnLst>
                <a:rect l="0" t="0" r="r" b="b"/>
                <a:pathLst>
                  <a:path w="36597" h="38500" fill="none" extrusionOk="0">
                    <a:moveTo>
                      <a:pt x="-1" y="6054"/>
                    </a:moveTo>
                    <a:cubicBezTo>
                      <a:pt x="4026" y="2170"/>
                      <a:pt x="9402" y="-1"/>
                      <a:pt x="14997" y="0"/>
                    </a:cubicBezTo>
                    <a:cubicBezTo>
                      <a:pt x="26926" y="0"/>
                      <a:pt x="36597" y="9670"/>
                      <a:pt x="36597" y="21600"/>
                    </a:cubicBezTo>
                    <a:cubicBezTo>
                      <a:pt x="36597" y="28180"/>
                      <a:pt x="33597" y="34402"/>
                      <a:pt x="28448" y="38500"/>
                    </a:cubicBezTo>
                  </a:path>
                  <a:path w="36597" h="38500" stroke="0" extrusionOk="0">
                    <a:moveTo>
                      <a:pt x="-1" y="6054"/>
                    </a:moveTo>
                    <a:cubicBezTo>
                      <a:pt x="4026" y="2170"/>
                      <a:pt x="9402" y="-1"/>
                      <a:pt x="14997" y="0"/>
                    </a:cubicBezTo>
                    <a:cubicBezTo>
                      <a:pt x="26926" y="0"/>
                      <a:pt x="36597" y="9670"/>
                      <a:pt x="36597" y="21600"/>
                    </a:cubicBezTo>
                    <a:cubicBezTo>
                      <a:pt x="36597" y="28180"/>
                      <a:pt x="33597" y="34402"/>
                      <a:pt x="28448" y="38500"/>
                    </a:cubicBezTo>
                    <a:lnTo>
                      <a:pt x="14997" y="21600"/>
                    </a:lnTo>
                    <a:close/>
                  </a:path>
                </a:pathLst>
              </a:custGeom>
              <a:noFill/>
              <a:ln w="38100" cap="flat" cmpd="sng">
                <a:solidFill>
                  <a:srgbClr val="FF6600"/>
                </a:solidFill>
                <a:round/>
                <a:headEnd type="triangl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p>
            </p:txBody>
          </p:sp>
          <p:sp>
            <p:nvSpPr>
              <p:cNvPr id="24625" name="Oval 49"/>
              <p:cNvSpPr>
                <a:spLocks noChangeArrowheads="1"/>
              </p:cNvSpPr>
              <p:nvPr/>
            </p:nvSpPr>
            <p:spPr bwMode="auto">
              <a:xfrm>
                <a:off x="4657" y="1387"/>
                <a:ext cx="1720" cy="1720"/>
              </a:xfrm>
              <a:prstGeom prst="ellipse">
                <a:avLst/>
              </a:prstGeom>
              <a:gradFill rotWithShape="0">
                <a:gsLst>
                  <a:gs pos="0">
                    <a:srgbClr val="99CCFF"/>
                  </a:gs>
                  <a:gs pos="100000">
                    <a:srgbClr val="99CCFF">
                      <a:gamma/>
                      <a:shade val="36078"/>
                      <a:invGamma/>
                    </a:srgbClr>
                  </a:gs>
                </a:gsLst>
                <a:path path="rect">
                  <a:fillToRect r="100000" b="100000"/>
                </a:path>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zh-CN" altLang="en-US" sz="1867" b="1">
                    <a:solidFill>
                      <a:srgbClr val="FF0000"/>
                    </a:solidFill>
                    <a:latin typeface="HY견고딕" pitchFamily="2" charset="-127"/>
                  </a:rPr>
                  <a:t>内容选择</a:t>
                </a:r>
                <a:endParaRPr lang="zh-CN" altLang="en-US" sz="1867" b="1">
                  <a:solidFill>
                    <a:srgbClr val="FF0000"/>
                  </a:solidFill>
                  <a:latin typeface="HY견고딕" pitchFamily="2" charset="-127"/>
                  <a:ea typeface="HY견고딕" pitchFamily="2" charset="-127"/>
                </a:endParaRPr>
              </a:p>
            </p:txBody>
          </p:sp>
          <p:sp>
            <p:nvSpPr>
              <p:cNvPr id="24626" name="Oval 50"/>
              <p:cNvSpPr>
                <a:spLocks noChangeArrowheads="1"/>
              </p:cNvSpPr>
              <p:nvPr/>
            </p:nvSpPr>
            <p:spPr bwMode="auto">
              <a:xfrm>
                <a:off x="8020" y="1580"/>
                <a:ext cx="1720" cy="1717"/>
              </a:xfrm>
              <a:prstGeom prst="ellipse">
                <a:avLst/>
              </a:prstGeom>
              <a:gradFill rotWithShape="0">
                <a:gsLst>
                  <a:gs pos="0">
                    <a:srgbClr val="99CCFF"/>
                  </a:gs>
                  <a:gs pos="100000">
                    <a:srgbClr val="99CCFF">
                      <a:gamma/>
                      <a:shade val="36078"/>
                      <a:invGamma/>
                    </a:srgbClr>
                  </a:gs>
                </a:gsLst>
                <a:path path="rect">
                  <a:fillToRect r="100000" b="100000"/>
                </a:path>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zh-CN" altLang="en-US" sz="1867" b="1">
                    <a:solidFill>
                      <a:srgbClr val="FF0000"/>
                    </a:solidFill>
                    <a:latin typeface="HY견고딕" pitchFamily="2" charset="-127"/>
                  </a:rPr>
                  <a:t>结构组织</a:t>
                </a:r>
              </a:p>
            </p:txBody>
          </p:sp>
          <p:sp>
            <p:nvSpPr>
              <p:cNvPr id="24627" name="Oval 51"/>
              <p:cNvSpPr>
                <a:spLocks noChangeArrowheads="1"/>
              </p:cNvSpPr>
              <p:nvPr/>
            </p:nvSpPr>
            <p:spPr bwMode="auto">
              <a:xfrm>
                <a:off x="10465" y="3505"/>
                <a:ext cx="1720" cy="1720"/>
              </a:xfrm>
              <a:prstGeom prst="ellipse">
                <a:avLst/>
              </a:prstGeom>
              <a:gradFill rotWithShape="0">
                <a:gsLst>
                  <a:gs pos="0">
                    <a:srgbClr val="99CCFF"/>
                  </a:gs>
                  <a:gs pos="100000">
                    <a:srgbClr val="99CCFF">
                      <a:gamma/>
                      <a:shade val="36078"/>
                      <a:invGamma/>
                    </a:srgbClr>
                  </a:gs>
                </a:gsLst>
                <a:path path="rect">
                  <a:fillToRect r="100000" b="100000"/>
                </a:path>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zh-CN" altLang="en-US" sz="1867" b="1">
                    <a:solidFill>
                      <a:srgbClr val="FF0000"/>
                    </a:solidFill>
                    <a:latin typeface="HY견고딕" pitchFamily="2" charset="-127"/>
                  </a:rPr>
                  <a:t>教学实施</a:t>
                </a:r>
                <a:endParaRPr lang="zh-CN" altLang="en-US" sz="1867" b="1">
                  <a:solidFill>
                    <a:srgbClr val="FF0000"/>
                  </a:solidFill>
                  <a:latin typeface="HY견고딕" pitchFamily="2" charset="-127"/>
                  <a:ea typeface="HY견고딕" pitchFamily="2" charset="-127"/>
                </a:endParaRPr>
              </a:p>
            </p:txBody>
          </p:sp>
          <p:sp>
            <p:nvSpPr>
              <p:cNvPr id="24628" name="Line 52"/>
              <p:cNvSpPr>
                <a:spLocks noChangeShapeType="1"/>
              </p:cNvSpPr>
              <p:nvPr/>
            </p:nvSpPr>
            <p:spPr bwMode="auto">
              <a:xfrm rot="5400000">
                <a:off x="7191" y="23"/>
                <a:ext cx="0" cy="328"/>
              </a:xfrm>
              <a:prstGeom prst="line">
                <a:avLst/>
              </a:prstGeom>
              <a:noFill/>
              <a:ln w="12700" cap="flat" cmpd="sng">
                <a:solidFill>
                  <a:srgbClr val="000000"/>
                </a:solidFill>
                <a:round/>
                <a:headEnd type="triangl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p>
            </p:txBody>
          </p:sp>
          <p:sp>
            <p:nvSpPr>
              <p:cNvPr id="24629" name="Line 53"/>
              <p:cNvSpPr>
                <a:spLocks noChangeShapeType="1"/>
              </p:cNvSpPr>
              <p:nvPr/>
            </p:nvSpPr>
            <p:spPr bwMode="auto">
              <a:xfrm rot="5400000">
                <a:off x="7191" y="328"/>
                <a:ext cx="0" cy="328"/>
              </a:xfrm>
              <a:prstGeom prst="line">
                <a:avLst/>
              </a:prstGeom>
              <a:noFill/>
              <a:ln w="12700" cap="flat" cmpd="sng">
                <a:solidFill>
                  <a:srgbClr val="000000"/>
                </a:solidFill>
                <a:round/>
                <a:headEnd type="triangl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p>
            </p:txBody>
          </p:sp>
          <p:sp>
            <p:nvSpPr>
              <p:cNvPr id="24630" name="Line 54"/>
              <p:cNvSpPr>
                <a:spLocks noChangeShapeType="1"/>
              </p:cNvSpPr>
              <p:nvPr/>
            </p:nvSpPr>
            <p:spPr bwMode="auto">
              <a:xfrm rot="5400000">
                <a:off x="7181" y="611"/>
                <a:ext cx="0" cy="328"/>
              </a:xfrm>
              <a:prstGeom prst="line">
                <a:avLst/>
              </a:prstGeom>
              <a:noFill/>
              <a:ln w="12700" cap="flat" cmpd="sng">
                <a:solidFill>
                  <a:srgbClr val="000000"/>
                </a:solidFill>
                <a:round/>
                <a:headEnd type="triangl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p>
            </p:txBody>
          </p:sp>
          <p:sp>
            <p:nvSpPr>
              <p:cNvPr id="24631" name="Oval 55"/>
              <p:cNvSpPr>
                <a:spLocks noChangeArrowheads="1"/>
              </p:cNvSpPr>
              <p:nvPr/>
            </p:nvSpPr>
            <p:spPr bwMode="auto">
              <a:xfrm>
                <a:off x="7440" y="40"/>
                <a:ext cx="267" cy="270"/>
              </a:xfrm>
              <a:prstGeom prst="ellipse">
                <a:avLst/>
              </a:prstGeom>
              <a:gradFill rotWithShape="0">
                <a:gsLst>
                  <a:gs pos="0">
                    <a:srgbClr val="99CCFF"/>
                  </a:gs>
                  <a:gs pos="100000">
                    <a:srgbClr val="99CCFF">
                      <a:gamma/>
                      <a:shade val="46275"/>
                      <a:invGamma/>
                    </a:srgbClr>
                  </a:gs>
                </a:gsLst>
                <a:path path="rect">
                  <a:fillToRect r="100000" b="100000"/>
                </a:path>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p>
            </p:txBody>
          </p:sp>
          <p:sp>
            <p:nvSpPr>
              <p:cNvPr id="24632" name="Oval 56"/>
              <p:cNvSpPr>
                <a:spLocks noChangeArrowheads="1"/>
              </p:cNvSpPr>
              <p:nvPr/>
            </p:nvSpPr>
            <p:spPr bwMode="auto">
              <a:xfrm>
                <a:off x="7440" y="365"/>
                <a:ext cx="267" cy="270"/>
              </a:xfrm>
              <a:prstGeom prst="ellipse">
                <a:avLst/>
              </a:prstGeom>
              <a:gradFill rotWithShape="0">
                <a:gsLst>
                  <a:gs pos="0">
                    <a:srgbClr val="99CCFF"/>
                  </a:gs>
                  <a:gs pos="100000">
                    <a:srgbClr val="99CCFF">
                      <a:gamma/>
                      <a:shade val="46275"/>
                      <a:invGamma/>
                    </a:srgbClr>
                  </a:gs>
                </a:gsLst>
                <a:path path="rect">
                  <a:fillToRect r="100000" b="100000"/>
                </a:path>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p>
            </p:txBody>
          </p:sp>
          <p:sp>
            <p:nvSpPr>
              <p:cNvPr id="24633" name="Oval 57"/>
              <p:cNvSpPr>
                <a:spLocks noChangeArrowheads="1"/>
              </p:cNvSpPr>
              <p:nvPr/>
            </p:nvSpPr>
            <p:spPr bwMode="auto">
              <a:xfrm>
                <a:off x="7440" y="690"/>
                <a:ext cx="270" cy="270"/>
              </a:xfrm>
              <a:prstGeom prst="ellipse">
                <a:avLst/>
              </a:prstGeom>
              <a:gradFill rotWithShape="0">
                <a:gsLst>
                  <a:gs pos="0">
                    <a:srgbClr val="99CCFF"/>
                  </a:gs>
                  <a:gs pos="100000">
                    <a:srgbClr val="99CCFF">
                      <a:gamma/>
                      <a:shade val="46275"/>
                      <a:invGamma/>
                    </a:srgbClr>
                  </a:gs>
                </a:gsLst>
                <a:path path="rect">
                  <a:fillToRect r="100000" b="100000"/>
                </a:path>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p>
            </p:txBody>
          </p:sp>
        </p:grpSp>
        <p:sp>
          <p:nvSpPr>
            <p:cNvPr id="24634" name="Rectangle 58"/>
            <p:cNvSpPr>
              <a:spLocks noChangeArrowheads="1"/>
            </p:cNvSpPr>
            <p:nvPr/>
          </p:nvSpPr>
          <p:spPr bwMode="auto">
            <a:xfrm>
              <a:off x="8373" y="73"/>
              <a:ext cx="2937" cy="680"/>
            </a:xfrm>
            <a:prstGeom prst="rect">
              <a:avLst/>
            </a:prstGeom>
            <a:solidFill>
              <a:schemeClr val="bg1"/>
            </a:solidFill>
            <a:ln w="9525" cmpd="sng">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2400" b="1" dirty="0">
                  <a:solidFill>
                    <a:srgbClr val="FF0000"/>
                  </a:solidFill>
                </a:rPr>
                <a:t>学习观、教学观</a:t>
              </a:r>
            </a:p>
          </p:txBody>
        </p:sp>
        <p:sp>
          <p:nvSpPr>
            <p:cNvPr id="24635" name="箭头 545"/>
            <p:cNvSpPr>
              <a:spLocks noChangeShapeType="1"/>
            </p:cNvSpPr>
            <p:nvPr/>
          </p:nvSpPr>
          <p:spPr bwMode="auto">
            <a:xfrm flipH="1">
              <a:off x="8939" y="753"/>
              <a:ext cx="1" cy="794"/>
            </a:xfrm>
            <a:prstGeom prst="line">
              <a:avLst/>
            </a:prstGeom>
            <a:noFill/>
            <a:ln w="6350" cmpd="sng">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400"/>
            </a:p>
          </p:txBody>
        </p:sp>
        <p:sp>
          <p:nvSpPr>
            <p:cNvPr id="24636" name="箭头 546"/>
            <p:cNvSpPr>
              <a:spLocks noChangeShapeType="1"/>
            </p:cNvSpPr>
            <p:nvPr/>
          </p:nvSpPr>
          <p:spPr bwMode="auto">
            <a:xfrm>
              <a:off x="10301" y="753"/>
              <a:ext cx="1134" cy="2722"/>
            </a:xfrm>
            <a:prstGeom prst="line">
              <a:avLst/>
            </a:prstGeom>
            <a:noFill/>
            <a:ln w="9525" cmpd="sng">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400"/>
            </a:p>
          </p:txBody>
        </p:sp>
        <p:sp>
          <p:nvSpPr>
            <p:cNvPr id="24637" name="双箭头 547"/>
            <p:cNvSpPr>
              <a:spLocks noChangeShapeType="1"/>
            </p:cNvSpPr>
            <p:nvPr/>
          </p:nvSpPr>
          <p:spPr bwMode="auto">
            <a:xfrm>
              <a:off x="7806" y="187"/>
              <a:ext cx="454" cy="1"/>
            </a:xfrm>
            <a:prstGeom prst="line">
              <a:avLst/>
            </a:prstGeom>
            <a:noFill/>
            <a:ln w="9525" cmpd="sng">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400"/>
            </a:p>
          </p:txBody>
        </p:sp>
        <p:sp>
          <p:nvSpPr>
            <p:cNvPr id="24638" name="双箭头 547"/>
            <p:cNvSpPr>
              <a:spLocks noChangeShapeType="1"/>
            </p:cNvSpPr>
            <p:nvPr/>
          </p:nvSpPr>
          <p:spPr bwMode="auto">
            <a:xfrm>
              <a:off x="7780" y="499"/>
              <a:ext cx="480" cy="26"/>
            </a:xfrm>
            <a:prstGeom prst="line">
              <a:avLst/>
            </a:prstGeom>
            <a:noFill/>
            <a:ln w="9525" cap="flat" cmpd="sng">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400"/>
            </a:p>
          </p:txBody>
        </p:sp>
        <p:sp>
          <p:nvSpPr>
            <p:cNvPr id="24639" name="双箭头 547"/>
            <p:cNvSpPr>
              <a:spLocks noChangeShapeType="1"/>
            </p:cNvSpPr>
            <p:nvPr/>
          </p:nvSpPr>
          <p:spPr bwMode="auto">
            <a:xfrm>
              <a:off x="7807" y="753"/>
              <a:ext cx="454" cy="1"/>
            </a:xfrm>
            <a:prstGeom prst="line">
              <a:avLst/>
            </a:prstGeom>
            <a:noFill/>
            <a:ln w="9525" cap="flat" cmpd="sng">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400"/>
            </a:p>
          </p:txBody>
        </p:sp>
      </p:grpSp>
    </p:spTree>
    <p:extLst>
      <p:ext uri="{BB962C8B-B14F-4D97-AF65-F5344CB8AC3E}">
        <p14:creationId xmlns:p14="http://schemas.microsoft.com/office/powerpoint/2010/main" val="138888005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1B54784-807E-432C-ADD0-F985883ED595}"/>
              </a:ext>
            </a:extLst>
          </p:cNvPr>
          <p:cNvSpPr>
            <a:spLocks noGrp="1"/>
          </p:cNvSpPr>
          <p:nvPr>
            <p:ph type="title"/>
          </p:nvPr>
        </p:nvSpPr>
        <p:spPr>
          <a:xfrm>
            <a:off x="0" y="0"/>
            <a:ext cx="12192000" cy="1576388"/>
          </a:xfrm>
          <a:solidFill>
            <a:srgbClr val="0000CC"/>
          </a:solidFill>
        </p:spPr>
        <p:txBody>
          <a:bodyPr/>
          <a:lstStyle/>
          <a:p>
            <a:pPr algn="ctr"/>
            <a:r>
              <a:rPr lang="zh-CN" altLang="en-US" dirty="0">
                <a:solidFill>
                  <a:schemeClr val="bg1"/>
                </a:solidFill>
                <a:latin typeface="黑体" panose="02010609060101010101" pitchFamily="49" charset="-122"/>
                <a:ea typeface="黑体" panose="02010609060101010101" pitchFamily="49" charset="-122"/>
              </a:rPr>
              <a:t>   </a:t>
            </a:r>
            <a:r>
              <a:rPr lang="zh-CN" altLang="en-US" b="1" dirty="0">
                <a:solidFill>
                  <a:schemeClr val="bg1"/>
                </a:solidFill>
                <a:latin typeface="黑体" panose="02010609060101010101" pitchFamily="49" charset="-122"/>
                <a:ea typeface="黑体" panose="02010609060101010101" pitchFamily="49" charset="-122"/>
              </a:rPr>
              <a:t>促进学生语文深度学习要注意的问题</a:t>
            </a:r>
          </a:p>
        </p:txBody>
      </p:sp>
      <p:sp>
        <p:nvSpPr>
          <p:cNvPr id="3" name="内容占位符 2">
            <a:extLst>
              <a:ext uri="{FF2B5EF4-FFF2-40B4-BE49-F238E27FC236}">
                <a16:creationId xmlns:a16="http://schemas.microsoft.com/office/drawing/2014/main" id="{B915D266-1E53-4E34-A91C-E4B906B6296D}"/>
              </a:ext>
            </a:extLst>
          </p:cNvPr>
          <p:cNvSpPr>
            <a:spLocks noGrp="1"/>
          </p:cNvSpPr>
          <p:nvPr>
            <p:ph idx="1"/>
          </p:nvPr>
        </p:nvSpPr>
        <p:spPr>
          <a:xfrm>
            <a:off x="495300" y="1687209"/>
            <a:ext cx="11201399" cy="4908800"/>
          </a:xfrm>
        </p:spPr>
        <p:txBody>
          <a:bodyPr>
            <a:normAutofit fontScale="92500" lnSpcReduction="20000"/>
          </a:bodyPr>
          <a:lstStyle/>
          <a:p>
            <a:pPr>
              <a:lnSpc>
                <a:spcPct val="150000"/>
              </a:lnSpc>
            </a:pPr>
            <a:r>
              <a:rPr lang="zh-CN" altLang="en-US" dirty="0"/>
              <a:t> </a:t>
            </a:r>
            <a:r>
              <a:rPr lang="zh-CN" altLang="en-US" sz="3200" b="1" dirty="0">
                <a:solidFill>
                  <a:srgbClr val="C00000"/>
                </a:solidFill>
              </a:rPr>
              <a:t>设计真实的语言运用情境，让学习发生在真实的语文生活之中</a:t>
            </a:r>
            <a:endParaRPr lang="en-US" altLang="zh-CN" sz="3200" b="1" dirty="0">
              <a:solidFill>
                <a:srgbClr val="C00000"/>
              </a:solidFill>
            </a:endParaRPr>
          </a:p>
          <a:p>
            <a:pPr>
              <a:lnSpc>
                <a:spcPct val="150000"/>
              </a:lnSpc>
            </a:pPr>
            <a:r>
              <a:rPr lang="zh-CN" altLang="en-US" b="1" dirty="0"/>
              <a:t>情境是人、事物、观念、行动、情感等存在的具体条件，是其彼此相联；同时，也制约着情境中的人和事，影响着他们的存在状态和发展变化</a:t>
            </a:r>
            <a:endParaRPr lang="en-US" altLang="zh-CN" b="1" dirty="0"/>
          </a:p>
          <a:p>
            <a:pPr>
              <a:lnSpc>
                <a:spcPct val="150000"/>
              </a:lnSpc>
            </a:pPr>
            <a:r>
              <a:rPr lang="zh-CN" altLang="en-US" b="1" dirty="0"/>
              <a:t>在真实的语文运用情境中学习语文，不但能激发学生的学习兴趣，增强学习的目的性、问题意识、任务意识，而且学以致用，便于知识的建构与能力的提高</a:t>
            </a:r>
            <a:endParaRPr lang="en-US" altLang="zh-CN" b="1" dirty="0"/>
          </a:p>
          <a:p>
            <a:pPr>
              <a:lnSpc>
                <a:spcPct val="150000"/>
              </a:lnSpc>
            </a:pPr>
            <a:r>
              <a:rPr lang="zh-CN" altLang="zh-CN" b="1" dirty="0"/>
              <a:t>“真实”指的是这种语</a:t>
            </a:r>
            <a:r>
              <a:rPr lang="zh-CN" altLang="en-US" b="1" dirty="0"/>
              <a:t>言运用情</a:t>
            </a:r>
            <a:r>
              <a:rPr lang="zh-CN" altLang="zh-CN" b="1" dirty="0"/>
              <a:t>境对学生而言是真实的</a:t>
            </a:r>
            <a:r>
              <a:rPr lang="zh-CN" altLang="en-US" b="1" dirty="0"/>
              <a:t>，与其现实的和将来的语言生活相联系的</a:t>
            </a:r>
            <a:endParaRPr lang="en-US" altLang="zh-CN" b="1" dirty="0"/>
          </a:p>
        </p:txBody>
      </p:sp>
    </p:spTree>
    <p:extLst>
      <p:ext uri="{BB962C8B-B14F-4D97-AF65-F5344CB8AC3E}">
        <p14:creationId xmlns:p14="http://schemas.microsoft.com/office/powerpoint/2010/main" val="277571216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1B54784-807E-432C-ADD0-F985883ED595}"/>
              </a:ext>
            </a:extLst>
          </p:cNvPr>
          <p:cNvSpPr>
            <a:spLocks noGrp="1"/>
          </p:cNvSpPr>
          <p:nvPr>
            <p:ph type="title"/>
          </p:nvPr>
        </p:nvSpPr>
        <p:spPr>
          <a:xfrm>
            <a:off x="0" y="0"/>
            <a:ext cx="12192000" cy="1576388"/>
          </a:xfrm>
          <a:solidFill>
            <a:srgbClr val="0000CC"/>
          </a:solidFill>
        </p:spPr>
        <p:txBody>
          <a:bodyPr/>
          <a:lstStyle/>
          <a:p>
            <a:pPr algn="ctr"/>
            <a:r>
              <a:rPr lang="zh-CN" altLang="en-US" dirty="0">
                <a:solidFill>
                  <a:schemeClr val="bg1"/>
                </a:solidFill>
                <a:latin typeface="黑体" panose="02010609060101010101" pitchFamily="49" charset="-122"/>
                <a:ea typeface="黑体" panose="02010609060101010101" pitchFamily="49" charset="-122"/>
              </a:rPr>
              <a:t>   </a:t>
            </a:r>
            <a:r>
              <a:rPr lang="zh-CN" altLang="en-US" b="1" dirty="0">
                <a:solidFill>
                  <a:schemeClr val="bg1"/>
                </a:solidFill>
                <a:latin typeface="黑体" panose="02010609060101010101" pitchFamily="49" charset="-122"/>
                <a:ea typeface="黑体" panose="02010609060101010101" pitchFamily="49" charset="-122"/>
              </a:rPr>
              <a:t>促进学生语文深度学习要注意的问题</a:t>
            </a:r>
          </a:p>
        </p:txBody>
      </p:sp>
      <p:sp>
        <p:nvSpPr>
          <p:cNvPr id="3" name="内容占位符 2">
            <a:extLst>
              <a:ext uri="{FF2B5EF4-FFF2-40B4-BE49-F238E27FC236}">
                <a16:creationId xmlns:a16="http://schemas.microsoft.com/office/drawing/2014/main" id="{B915D266-1E53-4E34-A91C-E4B906B6296D}"/>
              </a:ext>
            </a:extLst>
          </p:cNvPr>
          <p:cNvSpPr>
            <a:spLocks noGrp="1"/>
          </p:cNvSpPr>
          <p:nvPr>
            <p:ph idx="1"/>
          </p:nvPr>
        </p:nvSpPr>
        <p:spPr>
          <a:xfrm>
            <a:off x="571500" y="1576388"/>
            <a:ext cx="11201399" cy="5029895"/>
          </a:xfrm>
        </p:spPr>
        <p:txBody>
          <a:bodyPr>
            <a:normAutofit/>
          </a:bodyPr>
          <a:lstStyle/>
          <a:p>
            <a:pPr>
              <a:lnSpc>
                <a:spcPct val="150000"/>
              </a:lnSpc>
            </a:pPr>
            <a:r>
              <a:rPr lang="zh-CN" altLang="en-US" sz="3200" b="1" dirty="0">
                <a:solidFill>
                  <a:srgbClr val="C00000"/>
                </a:solidFill>
              </a:rPr>
              <a:t>整合</a:t>
            </a:r>
            <a:r>
              <a:rPr lang="zh-CN" altLang="en-US" b="1" dirty="0"/>
              <a:t>学习</a:t>
            </a:r>
            <a:r>
              <a:rPr lang="zh-CN" altLang="en-US" sz="3200" b="1" dirty="0">
                <a:solidFill>
                  <a:srgbClr val="C00000"/>
                </a:solidFill>
              </a:rPr>
              <a:t>内容</a:t>
            </a:r>
            <a:r>
              <a:rPr lang="zh-CN" altLang="en-US" b="1" dirty="0"/>
              <a:t>，围绕某一学习主题组织学习资源，并引导学生建立知识之间的联系，基于相互联系的知识经验解决问题</a:t>
            </a:r>
            <a:endParaRPr lang="en-US" altLang="zh-CN" b="1" dirty="0"/>
          </a:p>
          <a:p>
            <a:pPr>
              <a:lnSpc>
                <a:spcPct val="150000"/>
              </a:lnSpc>
            </a:pPr>
            <a:r>
              <a:rPr lang="zh-CN" altLang="en-US" sz="3200" b="1" dirty="0">
                <a:solidFill>
                  <a:srgbClr val="C00000"/>
                </a:solidFill>
              </a:rPr>
              <a:t>大单元设计</a:t>
            </a:r>
            <a:r>
              <a:rPr lang="zh-CN" altLang="en-US" b="1" dirty="0"/>
              <a:t>：是“立足学科核心素养，整合目标、任务、情境与内容的教学单位”</a:t>
            </a:r>
            <a:endParaRPr lang="en-US" altLang="zh-CN" b="1" dirty="0"/>
          </a:p>
          <a:p>
            <a:pPr>
              <a:lnSpc>
                <a:spcPct val="150000"/>
              </a:lnSpc>
            </a:pPr>
            <a:r>
              <a:rPr lang="zh-CN" altLang="en-US" b="1" dirty="0"/>
              <a:t>大单元不仅是一组语言材料（群文或专题），还有关注</a:t>
            </a:r>
            <a:r>
              <a:rPr lang="zh-CN" altLang="en-US" b="1" dirty="0">
                <a:latin typeface="等线" panose="02010600030101010101" pitchFamily="2" charset="-122"/>
                <a:ea typeface="等线" panose="02010600030101010101" pitchFamily="2" charset="-122"/>
              </a:rPr>
              <a:t>学习内容中知识的结构化（体现本质性的联系）条件化、情境化（知识从何而来，用到哪去）</a:t>
            </a:r>
            <a:endParaRPr lang="en-US" altLang="zh-CN" b="1" dirty="0"/>
          </a:p>
        </p:txBody>
      </p:sp>
    </p:spTree>
    <p:extLst>
      <p:ext uri="{BB962C8B-B14F-4D97-AF65-F5344CB8AC3E}">
        <p14:creationId xmlns:p14="http://schemas.microsoft.com/office/powerpoint/2010/main" val="372036231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E74CCBD-BB85-4B9F-9269-A8A8CF97701E}"/>
              </a:ext>
            </a:extLst>
          </p:cNvPr>
          <p:cNvSpPr>
            <a:spLocks noGrp="1"/>
          </p:cNvSpPr>
          <p:nvPr>
            <p:ph type="title"/>
          </p:nvPr>
        </p:nvSpPr>
        <p:spPr>
          <a:xfrm>
            <a:off x="0" y="0"/>
            <a:ext cx="12192000" cy="1538288"/>
          </a:xfrm>
          <a:solidFill>
            <a:srgbClr val="0000CC"/>
          </a:solidFill>
        </p:spPr>
        <p:txBody>
          <a:bodyPr/>
          <a:lstStyle/>
          <a:p>
            <a:pPr algn="ctr"/>
            <a:r>
              <a:rPr lang="zh-CN" altLang="en-US" b="1" dirty="0">
                <a:solidFill>
                  <a:schemeClr val="bg1"/>
                </a:solidFill>
                <a:latin typeface="黑体" panose="02010609060101010101" pitchFamily="49" charset="-122"/>
                <a:ea typeface="黑体" panose="02010609060101010101" pitchFamily="49" charset="-122"/>
              </a:rPr>
              <a:t>整合资源，以真实问题为中心组织学习</a:t>
            </a:r>
          </a:p>
        </p:txBody>
      </p:sp>
      <p:sp>
        <p:nvSpPr>
          <p:cNvPr id="3" name="内容占位符 2">
            <a:extLst>
              <a:ext uri="{FF2B5EF4-FFF2-40B4-BE49-F238E27FC236}">
                <a16:creationId xmlns:a16="http://schemas.microsoft.com/office/drawing/2014/main" id="{833BBE16-C0CA-4533-BC92-F49A5D9B8A89}"/>
              </a:ext>
            </a:extLst>
          </p:cNvPr>
          <p:cNvSpPr>
            <a:spLocks noGrp="1"/>
          </p:cNvSpPr>
          <p:nvPr>
            <p:ph idx="1"/>
          </p:nvPr>
        </p:nvSpPr>
        <p:spPr>
          <a:xfrm>
            <a:off x="838199" y="1657350"/>
            <a:ext cx="10810875" cy="4857749"/>
          </a:xfrm>
        </p:spPr>
        <p:txBody>
          <a:bodyPr>
            <a:normAutofit/>
          </a:bodyPr>
          <a:lstStyle/>
          <a:p>
            <a:pPr>
              <a:lnSpc>
                <a:spcPct val="150000"/>
              </a:lnSpc>
            </a:pPr>
            <a:r>
              <a:rPr lang="zh-CN" altLang="en-US" sz="3200" b="1" dirty="0">
                <a:solidFill>
                  <a:srgbClr val="C00000"/>
                </a:solidFill>
                <a:latin typeface="黑体" panose="02010609060101010101" pitchFamily="49" charset="-122"/>
                <a:ea typeface="黑体" panose="02010609060101010101" pitchFamily="49" charset="-122"/>
              </a:rPr>
              <a:t>学习主题：</a:t>
            </a:r>
            <a:r>
              <a:rPr lang="zh-CN" altLang="en-US" b="1" dirty="0"/>
              <a:t>是学生运用语言中面临的主要问题，来自于学生运用语言活动（听说读写）的真实需要和语言运用的真实情境，是学生运用语言是面临的真实问题。</a:t>
            </a:r>
          </a:p>
          <a:p>
            <a:pPr>
              <a:lnSpc>
                <a:spcPts val="3300"/>
              </a:lnSpc>
            </a:pPr>
            <a:r>
              <a:rPr lang="zh-CN" altLang="en-US" b="1" dirty="0"/>
              <a:t>单元是教学单位，是一定时间内计划完成的教学任务的组织结构。</a:t>
            </a:r>
            <a:endParaRPr lang="en-US" altLang="zh-CN" b="1" dirty="0"/>
          </a:p>
          <a:p>
            <a:pPr marL="0" lvl="0" indent="0">
              <a:lnSpc>
                <a:spcPct val="150000"/>
              </a:lnSpc>
              <a:buNone/>
            </a:pPr>
            <a:r>
              <a:rPr lang="en-US" altLang="zh-CN" sz="2000" b="1" dirty="0">
                <a:solidFill>
                  <a:prstClr val="black"/>
                </a:solidFill>
                <a:latin typeface="华文仿宋" panose="02010600040101010101" pitchFamily="2" charset="-122"/>
                <a:ea typeface="华文仿宋" panose="02010600040101010101" pitchFamily="2" charset="-122"/>
              </a:rPr>
              <a:t>     </a:t>
            </a:r>
            <a:r>
              <a:rPr lang="zh-CN" altLang="en-US" b="1" dirty="0">
                <a:solidFill>
                  <a:srgbClr val="C00000"/>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rPr>
              <a:t>教学单元≠教材单元</a:t>
            </a:r>
            <a:r>
              <a:rPr lang="zh-CN" altLang="en-US" b="1" dirty="0">
                <a:solidFill>
                  <a:prstClr val="black"/>
                </a:solidFill>
                <a:latin typeface="华文中宋" panose="02010600040101010101" pitchFamily="2" charset="-122"/>
                <a:ea typeface="华文中宋" panose="02010600040101010101" pitchFamily="2" charset="-122"/>
              </a:rPr>
              <a:t>。</a:t>
            </a:r>
            <a:r>
              <a:rPr lang="zh-CN" altLang="en-US" b="1" dirty="0">
                <a:solidFill>
                  <a:prstClr val="black"/>
                </a:solidFill>
                <a:latin typeface="华文仿宋" panose="02010600040101010101" pitchFamily="2" charset="-122"/>
                <a:ea typeface="华文仿宋" panose="02010600040101010101" pitchFamily="2" charset="-122"/>
              </a:rPr>
              <a:t>教师可以利用教材单元，也可以根据学生学习的需要调整和重构教材单元。</a:t>
            </a:r>
            <a:r>
              <a:rPr lang="zh-CN" altLang="en-US" b="1" dirty="0">
                <a:solidFill>
                  <a:srgbClr val="C00000"/>
                </a:solidFill>
                <a:latin typeface="黑体" panose="02010609060101010101" pitchFamily="49" charset="-122"/>
                <a:ea typeface="黑体" panose="02010609060101010101" pitchFamily="49" charset="-122"/>
              </a:rPr>
              <a:t>倡导用教材教，而不是教教材</a:t>
            </a:r>
            <a:r>
              <a:rPr lang="zh-CN" altLang="en-US" b="1" dirty="0">
                <a:solidFill>
                  <a:prstClr val="black"/>
                </a:solidFill>
                <a:latin typeface="宋体"/>
                <a:ea typeface="宋体"/>
              </a:rPr>
              <a:t>。</a:t>
            </a:r>
            <a:endParaRPr lang="zh-CN" altLang="en-US" b="1" dirty="0">
              <a:solidFill>
                <a:prstClr val="black"/>
              </a:solidFill>
              <a:latin typeface="华文仿宋" panose="02010600040101010101" pitchFamily="2" charset="-122"/>
              <a:ea typeface="华文仿宋" panose="02010600040101010101" pitchFamily="2" charset="-122"/>
            </a:endParaRPr>
          </a:p>
        </p:txBody>
      </p:sp>
    </p:spTree>
    <p:extLst>
      <p:ext uri="{BB962C8B-B14F-4D97-AF65-F5344CB8AC3E}">
        <p14:creationId xmlns:p14="http://schemas.microsoft.com/office/powerpoint/2010/main" val="343229074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1B54784-807E-432C-ADD0-F985883ED595}"/>
              </a:ext>
            </a:extLst>
          </p:cNvPr>
          <p:cNvSpPr>
            <a:spLocks noGrp="1"/>
          </p:cNvSpPr>
          <p:nvPr>
            <p:ph type="title"/>
          </p:nvPr>
        </p:nvSpPr>
        <p:spPr>
          <a:xfrm>
            <a:off x="0" y="0"/>
            <a:ext cx="12192000" cy="1576388"/>
          </a:xfrm>
          <a:solidFill>
            <a:srgbClr val="0000CC"/>
          </a:solidFill>
        </p:spPr>
        <p:txBody>
          <a:bodyPr/>
          <a:lstStyle/>
          <a:p>
            <a:pPr algn="ctr"/>
            <a:r>
              <a:rPr lang="zh-CN" altLang="en-US" dirty="0">
                <a:solidFill>
                  <a:schemeClr val="bg1"/>
                </a:solidFill>
                <a:latin typeface="黑体" panose="02010609060101010101" pitchFamily="49" charset="-122"/>
                <a:ea typeface="黑体" panose="02010609060101010101" pitchFamily="49" charset="-122"/>
              </a:rPr>
              <a:t>   </a:t>
            </a:r>
            <a:r>
              <a:rPr lang="zh-CN" altLang="en-US" b="1" dirty="0">
                <a:solidFill>
                  <a:schemeClr val="bg1"/>
                </a:solidFill>
                <a:latin typeface="黑体" panose="02010609060101010101" pitchFamily="49" charset="-122"/>
                <a:ea typeface="黑体" panose="02010609060101010101" pitchFamily="49" charset="-122"/>
              </a:rPr>
              <a:t>促进学生语文深度学习要注意的问题</a:t>
            </a:r>
          </a:p>
        </p:txBody>
      </p:sp>
      <p:sp>
        <p:nvSpPr>
          <p:cNvPr id="3" name="内容占位符 2">
            <a:extLst>
              <a:ext uri="{FF2B5EF4-FFF2-40B4-BE49-F238E27FC236}">
                <a16:creationId xmlns:a16="http://schemas.microsoft.com/office/drawing/2014/main" id="{B915D266-1E53-4E34-A91C-E4B906B6296D}"/>
              </a:ext>
            </a:extLst>
          </p:cNvPr>
          <p:cNvSpPr>
            <a:spLocks noGrp="1"/>
          </p:cNvSpPr>
          <p:nvPr>
            <p:ph idx="1"/>
          </p:nvPr>
        </p:nvSpPr>
        <p:spPr>
          <a:xfrm>
            <a:off x="338699" y="1800225"/>
            <a:ext cx="6935404" cy="4543425"/>
          </a:xfrm>
        </p:spPr>
        <p:txBody>
          <a:bodyPr>
            <a:normAutofit/>
          </a:bodyPr>
          <a:lstStyle/>
          <a:p>
            <a:pPr>
              <a:lnSpc>
                <a:spcPct val="150000"/>
              </a:lnSpc>
            </a:pPr>
            <a:r>
              <a:rPr lang="zh-CN" altLang="en-US" sz="3200" b="1" dirty="0">
                <a:solidFill>
                  <a:srgbClr val="C00000"/>
                </a:solidFill>
              </a:rPr>
              <a:t>用</a:t>
            </a:r>
            <a:r>
              <a:rPr lang="zh-CN" altLang="en-US" b="1" dirty="0"/>
              <a:t>具体的学习</a:t>
            </a:r>
            <a:r>
              <a:rPr lang="zh-CN" altLang="en-US" sz="3200" b="1" dirty="0">
                <a:solidFill>
                  <a:srgbClr val="C00000"/>
                </a:solidFill>
              </a:rPr>
              <a:t>任务引导</a:t>
            </a:r>
            <a:r>
              <a:rPr lang="zh-CN" altLang="en-US" b="1" dirty="0"/>
              <a:t>学生的学习</a:t>
            </a:r>
            <a:r>
              <a:rPr lang="zh-CN" altLang="en-US" sz="3200" b="1" dirty="0">
                <a:solidFill>
                  <a:srgbClr val="C00000"/>
                </a:solidFill>
              </a:rPr>
              <a:t>活动</a:t>
            </a:r>
            <a:r>
              <a:rPr lang="zh-CN" altLang="en-US" b="1" dirty="0"/>
              <a:t>，用过程性表现性</a:t>
            </a:r>
            <a:r>
              <a:rPr lang="zh-CN" altLang="en-US" sz="3200" b="1" dirty="0">
                <a:solidFill>
                  <a:srgbClr val="C00000"/>
                </a:solidFill>
              </a:rPr>
              <a:t>评价</a:t>
            </a:r>
            <a:r>
              <a:rPr lang="zh-CN" altLang="en-US" b="1" dirty="0"/>
              <a:t>促进学生的学习；重视学习</a:t>
            </a:r>
            <a:r>
              <a:rPr lang="zh-CN" altLang="en-US" sz="3200" b="1" dirty="0">
                <a:solidFill>
                  <a:srgbClr val="C00000"/>
                </a:solidFill>
              </a:rPr>
              <a:t>过程</a:t>
            </a:r>
            <a:r>
              <a:rPr lang="zh-CN" altLang="en-US" b="1" dirty="0"/>
              <a:t>和学习</a:t>
            </a:r>
            <a:r>
              <a:rPr lang="zh-CN" altLang="en-US" sz="3200" b="1" dirty="0">
                <a:solidFill>
                  <a:srgbClr val="C00000"/>
                </a:solidFill>
              </a:rPr>
              <a:t>方法</a:t>
            </a:r>
            <a:r>
              <a:rPr lang="zh-CN" altLang="en-US" b="1" dirty="0"/>
              <a:t>的</a:t>
            </a:r>
            <a:r>
              <a:rPr lang="zh-CN" altLang="en-US" sz="3200" b="1" dirty="0">
                <a:solidFill>
                  <a:srgbClr val="C00000"/>
                </a:solidFill>
              </a:rPr>
              <a:t>指导</a:t>
            </a:r>
            <a:endParaRPr lang="en-US" altLang="zh-CN" sz="3200" b="1" dirty="0">
              <a:solidFill>
                <a:srgbClr val="C00000"/>
              </a:solidFill>
            </a:endParaRPr>
          </a:p>
          <a:p>
            <a:pPr>
              <a:lnSpc>
                <a:spcPct val="150000"/>
              </a:lnSpc>
            </a:pPr>
            <a:r>
              <a:rPr lang="zh-CN" altLang="en-US" b="1" dirty="0"/>
              <a:t>任务群是以教学实施单位为基础的设计，直接指向教学实施的操作，是落实语文核心素养的操作单元</a:t>
            </a:r>
          </a:p>
        </p:txBody>
      </p:sp>
      <p:pic>
        <p:nvPicPr>
          <p:cNvPr id="4" name="图片 3">
            <a:extLst>
              <a:ext uri="{FF2B5EF4-FFF2-40B4-BE49-F238E27FC236}">
                <a16:creationId xmlns:a16="http://schemas.microsoft.com/office/drawing/2014/main" id="{B34D465D-A182-47FF-8D9F-D347221828D2}"/>
              </a:ext>
            </a:extLst>
          </p:cNvPr>
          <p:cNvPicPr>
            <a:picLocks noChangeAspect="1"/>
          </p:cNvPicPr>
          <p:nvPr/>
        </p:nvPicPr>
        <p:blipFill>
          <a:blip r:embed="rId2"/>
          <a:stretch>
            <a:fillRect/>
          </a:stretch>
        </p:blipFill>
        <p:spPr>
          <a:xfrm>
            <a:off x="7170484" y="2496621"/>
            <a:ext cx="4682817" cy="3359649"/>
          </a:xfrm>
          <a:prstGeom prst="rect">
            <a:avLst/>
          </a:prstGeom>
        </p:spPr>
      </p:pic>
    </p:spTree>
    <p:extLst>
      <p:ext uri="{BB962C8B-B14F-4D97-AF65-F5344CB8AC3E}">
        <p14:creationId xmlns:p14="http://schemas.microsoft.com/office/powerpoint/2010/main" val="18896459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0"/>
            <a:ext cx="12192000" cy="1403648"/>
          </a:xfrm>
          <a:solidFill>
            <a:srgbClr val="0000CC"/>
          </a:solidFill>
        </p:spPr>
        <p:txBody>
          <a:bodyPr>
            <a:normAutofit/>
          </a:bodyPr>
          <a:lstStyle/>
          <a:p>
            <a:pPr algn="ctr"/>
            <a:r>
              <a:rPr lang="zh-CN" altLang="en-US" b="1" spc="300" dirty="0">
                <a:solidFill>
                  <a:schemeClr val="bg1"/>
                </a:solidFill>
                <a:latin typeface="黑体" panose="02010609060101010101" pitchFamily="49" charset="-122"/>
                <a:ea typeface="黑体" panose="02010609060101010101" pitchFamily="49" charset="-122"/>
              </a:rPr>
              <a:t>语文深度学习的活动设计</a:t>
            </a:r>
          </a:p>
        </p:txBody>
      </p:sp>
      <p:sp>
        <p:nvSpPr>
          <p:cNvPr id="3" name="内容占位符 2"/>
          <p:cNvSpPr>
            <a:spLocks noGrp="1"/>
          </p:cNvSpPr>
          <p:nvPr>
            <p:ph idx="1"/>
          </p:nvPr>
        </p:nvSpPr>
        <p:spPr>
          <a:xfrm>
            <a:off x="523875" y="1484784"/>
            <a:ext cx="11029950" cy="5373216"/>
          </a:xfrm>
        </p:spPr>
        <p:txBody>
          <a:bodyPr>
            <a:normAutofit/>
          </a:bodyPr>
          <a:lstStyle/>
          <a:p>
            <a:pPr>
              <a:lnSpc>
                <a:spcPct val="150000"/>
              </a:lnSpc>
            </a:pPr>
            <a:r>
              <a:rPr lang="zh-CN" altLang="en-US" b="1" dirty="0">
                <a:solidFill>
                  <a:srgbClr val="C00000"/>
                </a:solidFill>
                <a:latin typeface="华文中宋" panose="02010600040101010101" pitchFamily="2" charset="-122"/>
                <a:ea typeface="华文中宋" panose="02010600040101010101" pitchFamily="2" charset="-122"/>
              </a:rPr>
              <a:t>语文学习任务是学生要用语言做的事情</a:t>
            </a:r>
            <a:r>
              <a:rPr lang="zh-CN" altLang="en-US" b="1" dirty="0">
                <a:latin typeface="华文仿宋" panose="02010600040101010101" pitchFamily="2" charset="-122"/>
                <a:ea typeface="华文仿宋" panose="02010600040101010101" pitchFamily="2" charset="-122"/>
              </a:rPr>
              <a:t>（学习任务设计通俗地说，就是给学生找事干）。</a:t>
            </a:r>
            <a:endParaRPr lang="en-US" altLang="zh-CN" b="1" dirty="0">
              <a:latin typeface="华文仿宋" panose="02010600040101010101" pitchFamily="2" charset="-122"/>
              <a:ea typeface="华文仿宋" panose="02010600040101010101" pitchFamily="2" charset="-122"/>
            </a:endParaRPr>
          </a:p>
          <a:p>
            <a:pPr>
              <a:lnSpc>
                <a:spcPct val="150000"/>
              </a:lnSpc>
            </a:pPr>
            <a:r>
              <a:rPr lang="zh-CN" altLang="en-US" b="1" dirty="0">
                <a:latin typeface="华文仿宋" panose="02010600040101010101" pitchFamily="2" charset="-122"/>
                <a:ea typeface="华文仿宋" panose="02010600040101010101" pitchFamily="2" charset="-122"/>
              </a:rPr>
              <a:t>语文学习活动包括阅读与鉴赏、表达与交流、梳理与探究，三类活动在深度学习中融为一体。</a:t>
            </a:r>
            <a:endParaRPr lang="en-US" altLang="zh-CN" b="1" dirty="0">
              <a:latin typeface="华文仿宋" panose="02010600040101010101" pitchFamily="2" charset="-122"/>
              <a:ea typeface="华文仿宋" panose="02010600040101010101" pitchFamily="2" charset="-122"/>
            </a:endParaRPr>
          </a:p>
          <a:p>
            <a:pPr>
              <a:lnSpc>
                <a:spcPct val="150000"/>
              </a:lnSpc>
            </a:pPr>
            <a:r>
              <a:rPr lang="zh-CN" altLang="en-US" b="1" dirty="0">
                <a:latin typeface="华文仿宋" panose="02010600040101010101" pitchFamily="2" charset="-122"/>
                <a:ea typeface="华文仿宋" panose="02010600040101010101" pitchFamily="2" charset="-122"/>
              </a:rPr>
              <a:t>语文</a:t>
            </a:r>
            <a:r>
              <a:rPr lang="zh-CN" altLang="zh-CN" b="1" dirty="0">
                <a:latin typeface="华文仿宋" panose="02010600040101010101" pitchFamily="2" charset="-122"/>
                <a:ea typeface="华文仿宋" panose="02010600040101010101" pitchFamily="2" charset="-122"/>
              </a:rPr>
              <a:t>课标要求与学生现实水平之间的差</a:t>
            </a:r>
            <a:r>
              <a:rPr lang="zh-CN" altLang="en-US" b="1" dirty="0">
                <a:latin typeface="华文仿宋" panose="02010600040101010101" pitchFamily="2" charset="-122"/>
                <a:ea typeface="华文仿宋" panose="02010600040101010101" pitchFamily="2" charset="-122"/>
              </a:rPr>
              <a:t>（</a:t>
            </a:r>
            <a:r>
              <a:rPr lang="zh-CN" altLang="en-US" b="1" dirty="0">
                <a:solidFill>
                  <a:srgbClr val="C00000"/>
                </a:solidFill>
                <a:latin typeface="华文中宋" panose="02010600040101010101" pitchFamily="2" charset="-122"/>
                <a:ea typeface="华文中宋" panose="02010600040101010101" pitchFamily="2" charset="-122"/>
              </a:rPr>
              <a:t>最近发展区</a:t>
            </a:r>
            <a:r>
              <a:rPr lang="zh-CN" altLang="en-US" b="1" dirty="0">
                <a:latin typeface="华文仿宋" panose="02010600040101010101" pitchFamily="2" charset="-122"/>
                <a:ea typeface="华文仿宋" panose="02010600040101010101" pitchFamily="2" charset="-122"/>
              </a:rPr>
              <a:t>）就</a:t>
            </a:r>
            <a:r>
              <a:rPr lang="zh-CN" altLang="zh-CN" b="1" dirty="0">
                <a:latin typeface="华文仿宋" panose="02010600040101010101" pitchFamily="2" charset="-122"/>
                <a:ea typeface="华文仿宋" panose="02010600040101010101" pitchFamily="2" charset="-122"/>
              </a:rPr>
              <a:t>是</a:t>
            </a:r>
            <a:r>
              <a:rPr lang="zh-CN" altLang="en-US" b="1" dirty="0">
                <a:latin typeface="华文仿宋" panose="02010600040101010101" pitchFamily="2" charset="-122"/>
                <a:ea typeface="华文仿宋" panose="02010600040101010101" pitchFamily="2" charset="-122"/>
              </a:rPr>
              <a:t>单元设计语文学习活动</a:t>
            </a:r>
            <a:r>
              <a:rPr lang="zh-CN" altLang="zh-CN" b="1" dirty="0">
                <a:latin typeface="华文仿宋" panose="02010600040101010101" pitchFamily="2" charset="-122"/>
                <a:ea typeface="华文仿宋" panose="02010600040101010101" pitchFamily="2" charset="-122"/>
              </a:rPr>
              <a:t>的目标依据</a:t>
            </a:r>
            <a:r>
              <a:rPr lang="zh-CN" altLang="en-US" b="1" dirty="0">
                <a:latin typeface="华文仿宋" panose="02010600040101010101" pitchFamily="2" charset="-122"/>
                <a:ea typeface="华文仿宋" panose="02010600040101010101" pitchFamily="2" charset="-122"/>
              </a:rPr>
              <a:t>。要</a:t>
            </a:r>
            <a:r>
              <a:rPr lang="zh-CN" altLang="zh-CN" b="1" dirty="0">
                <a:latin typeface="华文仿宋" panose="02010600040101010101" pitchFamily="2" charset="-122"/>
                <a:ea typeface="华文仿宋" panose="02010600040101010101" pitchFamily="2" charset="-122"/>
              </a:rPr>
              <a:t>根据目标考虑内容</a:t>
            </a:r>
            <a:r>
              <a:rPr lang="zh-CN" altLang="en-US" b="1" dirty="0">
                <a:latin typeface="华文仿宋" panose="02010600040101010101" pitchFamily="2" charset="-122"/>
                <a:ea typeface="华文仿宋" panose="02010600040101010101" pitchFamily="2" charset="-122"/>
              </a:rPr>
              <a:t>选择</a:t>
            </a:r>
            <a:r>
              <a:rPr lang="zh-CN" altLang="zh-CN" b="1" dirty="0">
                <a:latin typeface="华文仿宋" panose="02010600040101010101" pitchFamily="2" charset="-122"/>
                <a:ea typeface="华文仿宋" panose="02010600040101010101" pitchFamily="2" charset="-122"/>
              </a:rPr>
              <a:t>，安排活动</a:t>
            </a:r>
            <a:r>
              <a:rPr lang="zh-CN" altLang="en-US" b="1" dirty="0">
                <a:latin typeface="华文仿宋" panose="02010600040101010101" pitchFamily="2" charset="-122"/>
                <a:ea typeface="华文仿宋" panose="02010600040101010101" pitchFamily="2" charset="-122"/>
              </a:rPr>
              <a:t>过程</a:t>
            </a:r>
            <a:r>
              <a:rPr lang="zh-CN" altLang="zh-CN" b="1" dirty="0">
                <a:latin typeface="华文仿宋" panose="02010600040101010101" pitchFamily="2" charset="-122"/>
                <a:ea typeface="华文仿宋" panose="02010600040101010101" pitchFamily="2" charset="-122"/>
              </a:rPr>
              <a:t>。</a:t>
            </a:r>
            <a:endParaRPr lang="en-US" altLang="zh-CN" b="1" dirty="0">
              <a:latin typeface="华文仿宋" panose="02010600040101010101" pitchFamily="2" charset="-122"/>
              <a:ea typeface="华文仿宋" panose="02010600040101010101" pitchFamily="2" charset="-122"/>
            </a:endParaRPr>
          </a:p>
        </p:txBody>
      </p:sp>
    </p:spTree>
    <p:extLst>
      <p:ext uri="{BB962C8B-B14F-4D97-AF65-F5344CB8AC3E}">
        <p14:creationId xmlns:p14="http://schemas.microsoft.com/office/powerpoint/2010/main" val="390492334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38FB503-7819-4B06-A104-83EFB0543A0A}"/>
              </a:ext>
            </a:extLst>
          </p:cNvPr>
          <p:cNvSpPr>
            <a:spLocks noGrp="1"/>
          </p:cNvSpPr>
          <p:nvPr>
            <p:ph type="title"/>
          </p:nvPr>
        </p:nvSpPr>
        <p:spPr/>
        <p:txBody>
          <a:bodyPr/>
          <a:lstStyle/>
          <a:p>
            <a:r>
              <a:rPr lang="zh-CN" altLang="en-US" b="1" dirty="0">
                <a:solidFill>
                  <a:srgbClr val="C00000"/>
                </a:solidFill>
                <a:latin typeface="黑体" panose="02010609060101010101" pitchFamily="49" charset="-122"/>
                <a:ea typeface="黑体" panose="02010609060101010101" pitchFamily="49" charset="-122"/>
              </a:rPr>
              <a:t>语文学习活动即是真实的语言运用</a:t>
            </a:r>
          </a:p>
        </p:txBody>
      </p:sp>
      <p:sp>
        <p:nvSpPr>
          <p:cNvPr id="3" name="内容占位符 2">
            <a:extLst>
              <a:ext uri="{FF2B5EF4-FFF2-40B4-BE49-F238E27FC236}">
                <a16:creationId xmlns:a16="http://schemas.microsoft.com/office/drawing/2014/main" id="{3A80AEC1-499A-480A-BF97-59F9402BDF3B}"/>
              </a:ext>
            </a:extLst>
          </p:cNvPr>
          <p:cNvSpPr>
            <a:spLocks noGrp="1"/>
          </p:cNvSpPr>
          <p:nvPr>
            <p:ph idx="1"/>
          </p:nvPr>
        </p:nvSpPr>
        <p:spPr>
          <a:xfrm>
            <a:off x="5181600" y="1825625"/>
            <a:ext cx="6477000" cy="4351338"/>
          </a:xfrm>
        </p:spPr>
        <p:txBody>
          <a:bodyPr>
            <a:normAutofit lnSpcReduction="10000"/>
          </a:bodyPr>
          <a:lstStyle/>
          <a:p>
            <a:pPr>
              <a:lnSpc>
                <a:spcPct val="200000"/>
              </a:lnSpc>
            </a:pPr>
            <a:r>
              <a:rPr lang="zh-CN" altLang="en-US" sz="3200" b="1" dirty="0">
                <a:solidFill>
                  <a:srgbClr val="C00000"/>
                </a:solidFill>
                <a:latin typeface="黑体" panose="02010609060101010101" pitchFamily="49" charset="-122"/>
                <a:ea typeface="黑体" panose="02010609060101010101" pitchFamily="49" charset="-122"/>
              </a:rPr>
              <a:t>陶行知：教学做合一</a:t>
            </a:r>
            <a:endParaRPr lang="en-US" altLang="zh-CN" sz="3200" b="1" dirty="0"/>
          </a:p>
          <a:p>
            <a:pPr>
              <a:lnSpc>
                <a:spcPct val="170000"/>
              </a:lnSpc>
            </a:pPr>
            <a:r>
              <a:rPr lang="zh-CN" altLang="en-US" sz="3200" b="1" dirty="0"/>
              <a:t>教的法子要根据学的法子，学生怎么学，教师就怎么教；学的法子要根据做的法子，事情怎么做，学生就怎么学。</a:t>
            </a:r>
          </a:p>
        </p:txBody>
      </p:sp>
      <p:pic>
        <p:nvPicPr>
          <p:cNvPr id="4" name="图片 3">
            <a:extLst>
              <a:ext uri="{FF2B5EF4-FFF2-40B4-BE49-F238E27FC236}">
                <a16:creationId xmlns:a16="http://schemas.microsoft.com/office/drawing/2014/main" id="{45FF3021-C378-446A-8E33-173D6826CCE5}"/>
              </a:ext>
            </a:extLst>
          </p:cNvPr>
          <p:cNvPicPr>
            <a:picLocks noChangeAspect="1"/>
          </p:cNvPicPr>
          <p:nvPr/>
        </p:nvPicPr>
        <p:blipFill>
          <a:blip r:embed="rId2"/>
          <a:stretch>
            <a:fillRect/>
          </a:stretch>
        </p:blipFill>
        <p:spPr>
          <a:xfrm>
            <a:off x="742950" y="1825625"/>
            <a:ext cx="3810000" cy="4162425"/>
          </a:xfrm>
          <a:prstGeom prst="rect">
            <a:avLst/>
          </a:prstGeom>
        </p:spPr>
      </p:pic>
    </p:spTree>
    <p:extLst>
      <p:ext uri="{BB962C8B-B14F-4D97-AF65-F5344CB8AC3E}">
        <p14:creationId xmlns:p14="http://schemas.microsoft.com/office/powerpoint/2010/main" val="340617701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0" y="0"/>
            <a:ext cx="12192000" cy="1417638"/>
          </a:xfrm>
          <a:solidFill>
            <a:schemeClr val="accent5">
              <a:lumMod val="20000"/>
              <a:lumOff val="80000"/>
            </a:schemeClr>
          </a:solidFill>
        </p:spPr>
        <p:txBody>
          <a:bodyPr>
            <a:normAutofit/>
          </a:bodyPr>
          <a:lstStyle/>
          <a:p>
            <a:pPr algn="ctr"/>
            <a:r>
              <a:rPr lang="zh-CN" altLang="en-US" sz="4000" b="1" dirty="0">
                <a:solidFill>
                  <a:srgbClr val="C00000"/>
                </a:solidFill>
                <a:latin typeface="黑体" panose="02010609060101010101" pitchFamily="49" charset="-122"/>
                <a:ea typeface="黑体" panose="02010609060101010101" pitchFamily="49" charset="-122"/>
              </a:rPr>
              <a:t>学习任务群</a:t>
            </a:r>
            <a:r>
              <a:rPr lang="en-US" altLang="zh-CN" sz="4000" b="1" dirty="0">
                <a:solidFill>
                  <a:srgbClr val="C00000"/>
                </a:solidFill>
                <a:latin typeface="黑体" panose="02010609060101010101" pitchFamily="49" charset="-122"/>
                <a:ea typeface="黑体" panose="02010609060101010101" pitchFamily="49" charset="-122"/>
              </a:rPr>
              <a:t>5</a:t>
            </a:r>
            <a:r>
              <a:rPr lang="zh-CN" altLang="en-US" sz="4000" b="1" dirty="0">
                <a:solidFill>
                  <a:srgbClr val="C00000"/>
                </a:solidFill>
                <a:latin typeface="黑体" panose="02010609060101010101" pitchFamily="49" charset="-122"/>
                <a:ea typeface="黑体" panose="02010609060101010101" pitchFamily="49" charset="-122"/>
              </a:rPr>
              <a:t>：文学阅读与写作</a:t>
            </a:r>
          </a:p>
        </p:txBody>
      </p:sp>
      <p:sp>
        <p:nvSpPr>
          <p:cNvPr id="2" name="内容占位符 1"/>
          <p:cNvSpPr>
            <a:spLocks noGrp="1"/>
          </p:cNvSpPr>
          <p:nvPr>
            <p:ph idx="1"/>
          </p:nvPr>
        </p:nvSpPr>
        <p:spPr>
          <a:xfrm>
            <a:off x="558266" y="1703673"/>
            <a:ext cx="11049802" cy="4812584"/>
          </a:xfrm>
        </p:spPr>
        <p:txBody>
          <a:bodyPr>
            <a:noAutofit/>
          </a:bodyPr>
          <a:lstStyle/>
          <a:p>
            <a:pPr>
              <a:lnSpc>
                <a:spcPct val="100000"/>
              </a:lnSpc>
              <a:buFont typeface="Wingdings" panose="05000000000000000000" pitchFamily="2" charset="2"/>
              <a:buChar char="Ø"/>
            </a:pPr>
            <a:r>
              <a:rPr lang="zh-CN" altLang="en-US" sz="2400" b="1" dirty="0">
                <a:latin typeface="黑体" panose="02010609060101010101" pitchFamily="49" charset="-122"/>
                <a:ea typeface="黑体" panose="02010609060101010101" pitchFamily="49" charset="-122"/>
              </a:rPr>
              <a:t>目标：</a:t>
            </a:r>
            <a:r>
              <a:rPr lang="zh-CN" altLang="en-US" sz="2000" b="1" dirty="0">
                <a:latin typeface="华文楷体" panose="02010600040101010101" pitchFamily="2" charset="-122"/>
                <a:ea typeface="华文楷体" panose="02010600040101010101" pitchFamily="2" charset="-122"/>
              </a:rPr>
              <a:t>引导学生阅读古今中外诗歌、小说、散文、剧本等优秀作品，使学生在</a:t>
            </a:r>
            <a:r>
              <a:rPr lang="zh-CN" altLang="en-US" sz="2000" b="1" dirty="0">
                <a:solidFill>
                  <a:srgbClr val="C00000"/>
                </a:solidFill>
                <a:latin typeface="华文中宋" panose="02010600040101010101" pitchFamily="2" charset="-122"/>
                <a:ea typeface="华文中宋" panose="02010600040101010101" pitchFamily="2" charset="-122"/>
              </a:rPr>
              <a:t>感受形象、品味语言、体验情感</a:t>
            </a:r>
            <a:r>
              <a:rPr lang="zh-CN" altLang="en-US" sz="2000" b="1" dirty="0">
                <a:latin typeface="华文楷体" panose="02010600040101010101" pitchFamily="2" charset="-122"/>
                <a:ea typeface="华文楷体" panose="02010600040101010101" pitchFamily="2" charset="-122"/>
              </a:rPr>
              <a:t>中提升文学欣赏能力，并</a:t>
            </a:r>
            <a:r>
              <a:rPr lang="zh-CN" altLang="en-US" sz="2000" b="1" dirty="0">
                <a:solidFill>
                  <a:srgbClr val="C00000"/>
                </a:solidFill>
                <a:latin typeface="华文中宋" panose="02010600040101010101" pitchFamily="2" charset="-122"/>
                <a:ea typeface="华文中宋" panose="02010600040101010101" pitchFamily="2" charset="-122"/>
              </a:rPr>
              <a:t>尝试文学写作，撰写文学评论</a:t>
            </a:r>
            <a:r>
              <a:rPr lang="zh-CN" altLang="en-US" sz="2000" b="1" dirty="0">
                <a:latin typeface="华文楷体" panose="02010600040101010101" pitchFamily="2" charset="-122"/>
                <a:ea typeface="华文楷体" panose="02010600040101010101" pitchFamily="2" charset="-122"/>
              </a:rPr>
              <a:t>，借以</a:t>
            </a:r>
            <a:r>
              <a:rPr lang="zh-CN" altLang="en-US" sz="2000" b="1" dirty="0">
                <a:solidFill>
                  <a:srgbClr val="C00000"/>
                </a:solidFill>
                <a:latin typeface="华文中宋" panose="02010600040101010101" pitchFamily="2" charset="-122"/>
                <a:ea typeface="华文中宋" panose="02010600040101010101" pitchFamily="2" charset="-122"/>
              </a:rPr>
              <a:t>提高审美鉴赏能力和表达交流能力</a:t>
            </a:r>
            <a:r>
              <a:rPr lang="zh-CN" altLang="en-US" sz="2000" b="1" dirty="0">
                <a:latin typeface="华文楷体" panose="02010600040101010101" pitchFamily="2" charset="-122"/>
                <a:ea typeface="华文楷体" panose="02010600040101010101" pitchFamily="2" charset="-122"/>
              </a:rPr>
              <a:t>。</a:t>
            </a:r>
            <a:endParaRPr lang="en-US" altLang="zh-CN" sz="2000" b="1" dirty="0">
              <a:latin typeface="华文楷体" panose="02010600040101010101" pitchFamily="2" charset="-122"/>
              <a:ea typeface="华文楷体" panose="02010600040101010101" pitchFamily="2" charset="-122"/>
            </a:endParaRPr>
          </a:p>
          <a:p>
            <a:pPr>
              <a:lnSpc>
                <a:spcPct val="100000"/>
              </a:lnSpc>
              <a:buFont typeface="Wingdings" panose="05000000000000000000" pitchFamily="2" charset="2"/>
              <a:buChar char="Ø"/>
            </a:pPr>
            <a:r>
              <a:rPr lang="zh-CN" altLang="en-US" sz="2400" b="1" dirty="0">
                <a:latin typeface="黑体" panose="02010609060101010101" pitchFamily="49" charset="-122"/>
                <a:ea typeface="黑体" panose="02010609060101010101" pitchFamily="49" charset="-122"/>
              </a:rPr>
              <a:t>内容要点</a:t>
            </a:r>
            <a:r>
              <a:rPr lang="zh-CN" altLang="en-US" sz="2400" b="1" dirty="0">
                <a:latin typeface="华文楷体" panose="02010600040101010101" pitchFamily="2" charset="-122"/>
                <a:ea typeface="华文楷体" panose="02010600040101010101" pitchFamily="2" charset="-122"/>
              </a:rPr>
              <a:t>：</a:t>
            </a:r>
            <a:r>
              <a:rPr lang="zh-CN" altLang="en-US" sz="2000" b="1" dirty="0">
                <a:latin typeface="华文楷体" panose="02010600040101010101" pitchFamily="2" charset="-122"/>
                <a:ea typeface="华文楷体" panose="02010600040101010101" pitchFamily="2" charset="-122"/>
              </a:rPr>
              <a:t>精读古今中外优秀的文学作品，</a:t>
            </a:r>
            <a:r>
              <a:rPr lang="zh-CN" altLang="en-US" sz="2000" b="1" dirty="0">
                <a:solidFill>
                  <a:srgbClr val="C00000"/>
                </a:solidFill>
                <a:latin typeface="华文中宋" panose="02010600040101010101" pitchFamily="2" charset="-122"/>
                <a:ea typeface="华文中宋" panose="02010600040101010101" pitchFamily="2" charset="-122"/>
              </a:rPr>
              <a:t>感受作品中的艺术形象，理解欣赏作品的语言表达，把握作品的内涵，理解作者的创作意图</a:t>
            </a:r>
            <a:r>
              <a:rPr lang="zh-CN" altLang="en-US" sz="2000" b="1" dirty="0">
                <a:latin typeface="华文楷体" panose="02010600040101010101" pitchFamily="2" charset="-122"/>
                <a:ea typeface="华文楷体" panose="02010600040101010101" pitchFamily="2" charset="-122"/>
              </a:rPr>
              <a:t>。</a:t>
            </a:r>
            <a:r>
              <a:rPr lang="zh-CN" altLang="en-US" sz="2000" b="1" dirty="0">
                <a:solidFill>
                  <a:srgbClr val="C00000"/>
                </a:solidFill>
                <a:latin typeface="华文中宋" panose="02010600040101010101" pitchFamily="2" charset="-122"/>
                <a:ea typeface="华文中宋" panose="02010600040101010101" pitchFamily="2" charset="-122"/>
              </a:rPr>
              <a:t>结合自己的生活经验和阅读写作经历，力求有自己的发现</a:t>
            </a:r>
            <a:r>
              <a:rPr lang="zh-CN" altLang="en-US" sz="2000" b="1" dirty="0">
                <a:latin typeface="华文楷体" panose="02010600040101010101" pitchFamily="2" charset="-122"/>
                <a:ea typeface="华文楷体" panose="02010600040101010101" pitchFamily="2" charset="-122"/>
              </a:rPr>
              <a:t>。</a:t>
            </a:r>
            <a:endParaRPr lang="en-US" altLang="zh-CN" sz="2000" b="1" dirty="0">
              <a:latin typeface="华文楷体" panose="02010600040101010101" pitchFamily="2" charset="-122"/>
              <a:ea typeface="华文楷体" panose="02010600040101010101" pitchFamily="2" charset="-122"/>
            </a:endParaRPr>
          </a:p>
          <a:p>
            <a:pPr>
              <a:lnSpc>
                <a:spcPct val="100000"/>
              </a:lnSpc>
              <a:buFont typeface="Wingdings" panose="05000000000000000000" pitchFamily="2" charset="2"/>
              <a:buChar char="l"/>
            </a:pPr>
            <a:r>
              <a:rPr lang="zh-CN" altLang="en-US" sz="2000" b="1" dirty="0">
                <a:latin typeface="华文楷体" panose="02010600040101010101" pitchFamily="2" charset="-122"/>
                <a:ea typeface="华文楷体" panose="02010600040101010101" pitchFamily="2" charset="-122"/>
              </a:rPr>
              <a:t>养成写读书提要和笔记的习惯。根据需要，可选用杂感、随笔、评论、研究论文等方式，写下自己的阅读感受和见解，与他人分享，积累、丰富、提升文学鉴赏经验。</a:t>
            </a:r>
            <a:endParaRPr lang="en-US" altLang="zh-CN" sz="2000" b="1" dirty="0">
              <a:latin typeface="华文楷体" panose="02010600040101010101" pitchFamily="2" charset="-122"/>
              <a:ea typeface="华文楷体" panose="02010600040101010101" pitchFamily="2" charset="-122"/>
            </a:endParaRPr>
          </a:p>
          <a:p>
            <a:pPr>
              <a:lnSpc>
                <a:spcPct val="100000"/>
              </a:lnSpc>
              <a:buFont typeface="Wingdings" panose="05000000000000000000" pitchFamily="2" charset="2"/>
              <a:buChar char="l"/>
            </a:pPr>
            <a:r>
              <a:rPr lang="zh-CN" altLang="en-US" sz="2000" b="1" dirty="0">
                <a:latin typeface="华文楷体" panose="02010600040101010101" pitchFamily="2" charset="-122"/>
                <a:ea typeface="华文楷体" panose="02010600040101010101" pitchFamily="2" charset="-122"/>
              </a:rPr>
              <a:t>捕捉创作灵感，用自己喜欢的文体样式和表达方式写作，与同学交流写作体会。尝试续写或改写文学作品。</a:t>
            </a:r>
          </a:p>
          <a:p>
            <a:pPr>
              <a:lnSpc>
                <a:spcPct val="100000"/>
              </a:lnSpc>
              <a:buFont typeface="Wingdings" panose="05000000000000000000" pitchFamily="2" charset="2"/>
              <a:buChar char="Ø"/>
            </a:pPr>
            <a:r>
              <a:rPr lang="zh-CN" altLang="en-US" sz="2400" b="1" dirty="0">
                <a:latin typeface="黑体" panose="02010609060101010101" pitchFamily="49" charset="-122"/>
                <a:ea typeface="黑体" panose="02010609060101010101" pitchFamily="49" charset="-122"/>
              </a:rPr>
              <a:t>学习方式：</a:t>
            </a:r>
            <a:r>
              <a:rPr lang="zh-CN" altLang="en-US" sz="2000" b="1" dirty="0">
                <a:latin typeface="华文楷体" panose="02010600040101010101" pitchFamily="2" charset="-122"/>
                <a:ea typeface="华文楷体" panose="02010600040101010101" pitchFamily="2" charset="-122"/>
              </a:rPr>
              <a:t>运用专题阅读、比较阅读等方式，创设阅读情境，激发学生阅读兴趣，引导阅读、鉴赏、探究与写作。以学生自主阅读、讨论、写作、交流为主。</a:t>
            </a:r>
          </a:p>
        </p:txBody>
      </p:sp>
    </p:spTree>
    <p:extLst>
      <p:ext uri="{BB962C8B-B14F-4D97-AF65-F5344CB8AC3E}">
        <p14:creationId xmlns:p14="http://schemas.microsoft.com/office/powerpoint/2010/main" val="46668974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BB91727-9A80-4147-B816-CA42E756A9F0}"/>
              </a:ext>
            </a:extLst>
          </p:cNvPr>
          <p:cNvSpPr>
            <a:spLocks noGrp="1"/>
          </p:cNvSpPr>
          <p:nvPr>
            <p:ph type="title"/>
          </p:nvPr>
        </p:nvSpPr>
        <p:spPr>
          <a:xfrm>
            <a:off x="838200" y="136525"/>
            <a:ext cx="10515600" cy="968375"/>
          </a:xfrm>
        </p:spPr>
        <p:txBody>
          <a:bodyPr>
            <a:normAutofit/>
          </a:bodyPr>
          <a:lstStyle/>
          <a:p>
            <a:r>
              <a:rPr lang="zh-CN" altLang="en-US" sz="3600" dirty="0">
                <a:latin typeface="黑体" panose="02010609060101010101" pitchFamily="49" charset="-122"/>
                <a:ea typeface="黑体" panose="02010609060101010101" pitchFamily="49" charset="-122"/>
              </a:rPr>
              <a:t>案例：古诗鉴赏学习任务设计</a:t>
            </a:r>
            <a:r>
              <a:rPr lang="zh-CN" altLang="en-US" sz="2400" dirty="0">
                <a:latin typeface="黑体" panose="02010609060101010101" pitchFamily="49" charset="-122"/>
                <a:ea typeface="黑体" panose="02010609060101010101" pitchFamily="49" charset="-122"/>
              </a:rPr>
              <a:t>（北京十一学校）</a:t>
            </a:r>
          </a:p>
        </p:txBody>
      </p:sp>
      <p:sp>
        <p:nvSpPr>
          <p:cNvPr id="3" name="内容占位符 2">
            <a:extLst>
              <a:ext uri="{FF2B5EF4-FFF2-40B4-BE49-F238E27FC236}">
                <a16:creationId xmlns:a16="http://schemas.microsoft.com/office/drawing/2014/main" id="{BA45E615-D559-45DA-ABD0-EA9B3E107DFD}"/>
              </a:ext>
            </a:extLst>
          </p:cNvPr>
          <p:cNvSpPr>
            <a:spLocks noGrp="1"/>
          </p:cNvSpPr>
          <p:nvPr>
            <p:ph idx="1"/>
          </p:nvPr>
        </p:nvSpPr>
        <p:spPr>
          <a:xfrm>
            <a:off x="3357564" y="1109661"/>
            <a:ext cx="8072436" cy="5495925"/>
          </a:xfrm>
        </p:spPr>
        <p:txBody>
          <a:bodyPr>
            <a:normAutofit/>
          </a:bodyPr>
          <a:lstStyle/>
          <a:p>
            <a:pPr marL="0" indent="0">
              <a:lnSpc>
                <a:spcPct val="150000"/>
              </a:lnSpc>
              <a:buNone/>
            </a:pPr>
            <a:r>
              <a:rPr lang="zh-CN" altLang="en-US" b="1" dirty="0">
                <a:solidFill>
                  <a:srgbClr val="C00000"/>
                </a:solidFill>
              </a:rPr>
              <a:t>任务：</a:t>
            </a:r>
            <a:r>
              <a:rPr lang="zh-CN" altLang="en-US" sz="2000" b="1" dirty="0"/>
              <a:t>以叶嘉莹编选的</a:t>
            </a:r>
            <a:r>
              <a:rPr lang="en-US" altLang="zh-CN" sz="2000" b="1" dirty="0"/>
              <a:t>《</a:t>
            </a:r>
            <a:r>
              <a:rPr lang="zh-CN" altLang="en-US" sz="2000" b="1" dirty="0"/>
              <a:t>给孩子的古诗词</a:t>
            </a:r>
            <a:r>
              <a:rPr lang="en-US" altLang="zh-CN" sz="2000" b="1" dirty="0"/>
              <a:t>》</a:t>
            </a:r>
            <a:r>
              <a:rPr lang="zh-CN" altLang="en-US" sz="2000" b="1" dirty="0"/>
              <a:t>为蓝本，编辑一本</a:t>
            </a:r>
            <a:r>
              <a:rPr lang="en-US" altLang="zh-CN" sz="2000" b="1" dirty="0"/>
              <a:t>《</a:t>
            </a:r>
            <a:r>
              <a:rPr lang="zh-CN" altLang="en-US" sz="2000" b="1" dirty="0"/>
              <a:t>古诗词自选</a:t>
            </a:r>
            <a:r>
              <a:rPr lang="en-US" altLang="zh-CN" sz="2000" b="1" dirty="0"/>
              <a:t>100</a:t>
            </a:r>
            <a:r>
              <a:rPr lang="zh-CN" altLang="en-US" sz="2000" b="1" dirty="0"/>
              <a:t>首</a:t>
            </a:r>
            <a:r>
              <a:rPr lang="en-US" altLang="zh-CN" sz="2000" b="1" dirty="0"/>
              <a:t>》</a:t>
            </a:r>
            <a:r>
              <a:rPr lang="zh-CN" altLang="en-US" sz="2000" b="1" dirty="0"/>
              <a:t>（手抄本），送给小学图书馆</a:t>
            </a:r>
            <a:endParaRPr lang="en-US" altLang="zh-CN" sz="2000" b="1" dirty="0"/>
          </a:p>
          <a:p>
            <a:pPr marL="0" indent="0">
              <a:lnSpc>
                <a:spcPct val="150000"/>
              </a:lnSpc>
              <a:buNone/>
            </a:pPr>
            <a:r>
              <a:rPr lang="zh-CN" altLang="en-US" b="1" dirty="0">
                <a:solidFill>
                  <a:srgbClr val="C00000"/>
                </a:solidFill>
              </a:rPr>
              <a:t>要求：</a:t>
            </a:r>
            <a:endParaRPr lang="en-US" altLang="zh-CN" b="1" dirty="0">
              <a:solidFill>
                <a:srgbClr val="C00000"/>
              </a:solidFill>
            </a:endParaRPr>
          </a:p>
          <a:p>
            <a:pPr>
              <a:lnSpc>
                <a:spcPct val="150000"/>
              </a:lnSpc>
            </a:pPr>
            <a:r>
              <a:rPr lang="zh-CN" altLang="en-US" sz="2000" b="1" dirty="0"/>
              <a:t>分栏目，每篇必要的注释、作者一句话介绍、诗歌内容概括说明、诗歌阅读重点或难点提示</a:t>
            </a:r>
            <a:endParaRPr lang="en-US" altLang="zh-CN" sz="2000" b="1" dirty="0"/>
          </a:p>
          <a:p>
            <a:pPr>
              <a:lnSpc>
                <a:spcPct val="150000"/>
              </a:lnSpc>
            </a:pPr>
            <a:r>
              <a:rPr lang="zh-CN" altLang="en-US" sz="2000" b="1" dirty="0"/>
              <a:t>根据诗歌的内容，用散文化的方式重构</a:t>
            </a:r>
            <a:r>
              <a:rPr lang="en-US" altLang="zh-CN" sz="2000" b="1" dirty="0"/>
              <a:t>4</a:t>
            </a:r>
            <a:r>
              <a:rPr lang="zh-CN" altLang="en-US" sz="2000" b="1" dirty="0"/>
              <a:t>篇诗歌内容、。</a:t>
            </a:r>
          </a:p>
          <a:p>
            <a:pPr>
              <a:lnSpc>
                <a:spcPct val="150000"/>
              </a:lnSpc>
            </a:pPr>
            <a:r>
              <a:rPr lang="zh-CN" altLang="en-US" sz="2000" b="1" dirty="0"/>
              <a:t>合作撰写诗集导读；在新编书的每一章之前插入一页树状图，归纳该分类下常见的题材，每种题材下常见的情感类型，每种情感类型下常用的意象和其他词语。</a:t>
            </a:r>
          </a:p>
          <a:p>
            <a:pPr marL="0" indent="0">
              <a:lnSpc>
                <a:spcPct val="150000"/>
              </a:lnSpc>
              <a:buNone/>
            </a:pPr>
            <a:endParaRPr lang="zh-CN" altLang="en-US" sz="2000" b="1" dirty="0">
              <a:latin typeface="仿宋" panose="02010609060101010101" pitchFamily="49" charset="-122"/>
              <a:ea typeface="仿宋" panose="02010609060101010101" pitchFamily="49" charset="-122"/>
            </a:endParaRPr>
          </a:p>
        </p:txBody>
      </p:sp>
      <p:pic>
        <p:nvPicPr>
          <p:cNvPr id="4" name="图片 3">
            <a:extLst>
              <a:ext uri="{FF2B5EF4-FFF2-40B4-BE49-F238E27FC236}">
                <a16:creationId xmlns:a16="http://schemas.microsoft.com/office/drawing/2014/main" id="{2207633E-F5C3-4972-ABB1-2B1F023A20F3}"/>
              </a:ext>
            </a:extLst>
          </p:cNvPr>
          <p:cNvPicPr>
            <a:picLocks noChangeAspect="1"/>
          </p:cNvPicPr>
          <p:nvPr/>
        </p:nvPicPr>
        <p:blipFill rotWithShape="1">
          <a:blip r:embed="rId2"/>
          <a:srcRect l="17000" t="3572" r="14714" b="3285"/>
          <a:stretch/>
        </p:blipFill>
        <p:spPr>
          <a:xfrm>
            <a:off x="762000" y="2305049"/>
            <a:ext cx="2276475" cy="3105151"/>
          </a:xfrm>
          <a:prstGeom prst="rect">
            <a:avLst/>
          </a:prstGeom>
          <a:ln w="38100" cap="sq">
            <a:solidFill>
              <a:srgbClr val="92D05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19769935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46C5FF5-4CB2-4573-BD75-471D9B533A25}"/>
              </a:ext>
            </a:extLst>
          </p:cNvPr>
          <p:cNvSpPr>
            <a:spLocks noGrp="1"/>
          </p:cNvSpPr>
          <p:nvPr>
            <p:ph type="title"/>
          </p:nvPr>
        </p:nvSpPr>
        <p:spPr>
          <a:xfrm>
            <a:off x="838200" y="18255"/>
            <a:ext cx="10515600" cy="1325563"/>
          </a:xfrm>
        </p:spPr>
        <p:txBody>
          <a:bodyPr>
            <a:normAutofit/>
          </a:bodyPr>
          <a:lstStyle/>
          <a:p>
            <a:r>
              <a:rPr lang="zh-CN" altLang="en-US" sz="3200" dirty="0">
                <a:latin typeface="黑体" panose="02010609060101010101" pitchFamily="49" charset="-122"/>
                <a:ea typeface="黑体" panose="02010609060101010101" pitchFamily="49" charset="-122"/>
              </a:rPr>
              <a:t>编辑</a:t>
            </a:r>
            <a:r>
              <a:rPr lang="en-US" altLang="zh-CN" sz="3200" dirty="0">
                <a:latin typeface="黑体" panose="02010609060101010101" pitchFamily="49" charset="-122"/>
                <a:ea typeface="黑体" panose="02010609060101010101" pitchFamily="49" charset="-122"/>
              </a:rPr>
              <a:t>《</a:t>
            </a:r>
            <a:r>
              <a:rPr lang="zh-CN" altLang="en-US" sz="3200" dirty="0">
                <a:latin typeface="黑体" panose="02010609060101010101" pitchFamily="49" charset="-122"/>
                <a:ea typeface="黑体" panose="02010609060101010101" pitchFamily="49" charset="-122"/>
              </a:rPr>
              <a:t>古诗词自选</a:t>
            </a:r>
            <a:r>
              <a:rPr lang="en-US" altLang="zh-CN" sz="3200" dirty="0">
                <a:latin typeface="黑体" panose="02010609060101010101" pitchFamily="49" charset="-122"/>
                <a:ea typeface="黑体" panose="02010609060101010101" pitchFamily="49" charset="-122"/>
              </a:rPr>
              <a:t>100</a:t>
            </a:r>
            <a:r>
              <a:rPr lang="zh-CN" altLang="en-US" sz="3200" dirty="0">
                <a:latin typeface="黑体" panose="02010609060101010101" pitchFamily="49" charset="-122"/>
                <a:ea typeface="黑体" panose="02010609060101010101" pitchFamily="49" charset="-122"/>
              </a:rPr>
              <a:t>首</a:t>
            </a:r>
            <a:r>
              <a:rPr lang="en-US" altLang="zh-CN" sz="3200" dirty="0">
                <a:latin typeface="黑体" panose="02010609060101010101" pitchFamily="49" charset="-122"/>
                <a:ea typeface="黑体" panose="02010609060101010101" pitchFamily="49" charset="-122"/>
              </a:rPr>
              <a:t>》</a:t>
            </a:r>
            <a:r>
              <a:rPr lang="zh-CN" altLang="en-US" sz="3200" dirty="0">
                <a:latin typeface="黑体" panose="02010609060101010101" pitchFamily="49" charset="-122"/>
                <a:ea typeface="黑体" panose="02010609060101010101" pitchFamily="49" charset="-122"/>
              </a:rPr>
              <a:t>的过程性任务：</a:t>
            </a:r>
          </a:p>
        </p:txBody>
      </p:sp>
      <p:sp>
        <p:nvSpPr>
          <p:cNvPr id="3" name="内容占位符 2">
            <a:extLst>
              <a:ext uri="{FF2B5EF4-FFF2-40B4-BE49-F238E27FC236}">
                <a16:creationId xmlns:a16="http://schemas.microsoft.com/office/drawing/2014/main" id="{0F2A9A76-9CF1-4D03-8401-9D40D33F82AC}"/>
              </a:ext>
            </a:extLst>
          </p:cNvPr>
          <p:cNvSpPr>
            <a:spLocks noGrp="1"/>
          </p:cNvSpPr>
          <p:nvPr>
            <p:ph idx="1"/>
          </p:nvPr>
        </p:nvSpPr>
        <p:spPr>
          <a:xfrm>
            <a:off x="633412" y="1057274"/>
            <a:ext cx="10925175" cy="5610225"/>
          </a:xfrm>
        </p:spPr>
        <p:txBody>
          <a:bodyPr>
            <a:normAutofit fontScale="92500" lnSpcReduction="10000"/>
          </a:bodyPr>
          <a:lstStyle/>
          <a:p>
            <a:pPr>
              <a:lnSpc>
                <a:spcPct val="150000"/>
              </a:lnSpc>
              <a:buFont typeface="Wingdings" panose="05000000000000000000" pitchFamily="2" charset="2"/>
              <a:buChar char="p"/>
            </a:pPr>
            <a:r>
              <a:rPr lang="zh-CN" altLang="en-US" sz="2400" b="1" dirty="0">
                <a:solidFill>
                  <a:srgbClr val="C00000"/>
                </a:solidFill>
                <a:latin typeface="黑体" panose="02010609060101010101" pitchFamily="49" charset="-122"/>
                <a:ea typeface="黑体" panose="02010609060101010101" pitchFamily="49" charset="-122"/>
              </a:rPr>
              <a:t>个人任务：</a:t>
            </a:r>
            <a:endParaRPr lang="en-US" altLang="zh-CN" sz="2400" b="1" dirty="0">
              <a:solidFill>
                <a:srgbClr val="C00000"/>
              </a:solidFill>
              <a:latin typeface="黑体" panose="02010609060101010101" pitchFamily="49" charset="-122"/>
              <a:ea typeface="黑体" panose="02010609060101010101" pitchFamily="49" charset="-122"/>
            </a:endParaRPr>
          </a:p>
          <a:p>
            <a:pPr marL="0" indent="0">
              <a:lnSpc>
                <a:spcPct val="150000"/>
              </a:lnSpc>
              <a:buNone/>
            </a:pPr>
            <a:r>
              <a:rPr lang="en-US" altLang="zh-CN" sz="2000" b="1" dirty="0">
                <a:latin typeface="仿宋" panose="02010609060101010101" pitchFamily="49" charset="-122"/>
                <a:ea typeface="仿宋" panose="02010609060101010101" pitchFamily="49" charset="-122"/>
              </a:rPr>
              <a:t>1.</a:t>
            </a:r>
            <a:r>
              <a:rPr lang="zh-CN" altLang="en-US" sz="2000" b="1" dirty="0">
                <a:latin typeface="仿宋" panose="02010609060101010101" pitchFamily="49" charset="-122"/>
                <a:ea typeface="仿宋" panose="02010609060101010101" pitchFamily="49" charset="-122"/>
              </a:rPr>
              <a:t>请仔细检视</a:t>
            </a:r>
            <a:r>
              <a:rPr lang="en-US" altLang="zh-CN" sz="2000" b="1" dirty="0">
                <a:latin typeface="仿宋" panose="02010609060101010101" pitchFamily="49" charset="-122"/>
                <a:ea typeface="仿宋" panose="02010609060101010101" pitchFamily="49" charset="-122"/>
              </a:rPr>
              <a:t>《</a:t>
            </a:r>
            <a:r>
              <a:rPr lang="zh-CN" altLang="en-US" sz="2000" b="1" dirty="0">
                <a:latin typeface="仿宋" panose="02010609060101010101" pitchFamily="49" charset="-122"/>
                <a:ea typeface="仿宋" panose="02010609060101010101" pitchFamily="49" charset="-122"/>
              </a:rPr>
              <a:t>给孩子的古诗词</a:t>
            </a:r>
            <a:r>
              <a:rPr lang="en-US" altLang="zh-CN" sz="2000" b="1" dirty="0">
                <a:latin typeface="仿宋" panose="02010609060101010101" pitchFamily="49" charset="-122"/>
                <a:ea typeface="仿宋" panose="02010609060101010101" pitchFamily="49" charset="-122"/>
              </a:rPr>
              <a:t>》</a:t>
            </a:r>
            <a:r>
              <a:rPr lang="zh-CN" altLang="en-US" sz="2000" b="1" dirty="0">
                <a:latin typeface="仿宋" panose="02010609060101010101" pitchFamily="49" charset="-122"/>
                <a:ea typeface="仿宋" panose="02010609060101010101" pitchFamily="49" charset="-122"/>
              </a:rPr>
              <a:t>，勾画出你非常熟悉且几乎能脱口而出的诗歌，按照自己的方式做一份“我所熟悉的诗歌地图”</a:t>
            </a:r>
          </a:p>
          <a:p>
            <a:pPr marL="0" indent="0">
              <a:lnSpc>
                <a:spcPct val="150000"/>
              </a:lnSpc>
              <a:buNone/>
            </a:pPr>
            <a:r>
              <a:rPr lang="en-US" altLang="zh-CN" sz="2000" b="1" dirty="0">
                <a:latin typeface="仿宋" panose="02010609060101010101" pitchFamily="49" charset="-122"/>
                <a:ea typeface="仿宋" panose="02010609060101010101" pitchFamily="49" charset="-122"/>
              </a:rPr>
              <a:t>2.</a:t>
            </a:r>
            <a:r>
              <a:rPr lang="zh-CN" altLang="en-US" sz="2000" b="1" dirty="0">
                <a:latin typeface="仿宋" panose="02010609060101010101" pitchFamily="49" charset="-122"/>
                <a:ea typeface="仿宋" panose="02010609060101010101" pitchFamily="49" charset="-122"/>
              </a:rPr>
              <a:t>发表一段文字或演讲，题目为“有生以来，对我产生深远影响的一首诗”或者“多年以后，我终于懂了的一首诗”“一首诗与我的一段记忆”</a:t>
            </a:r>
            <a:endParaRPr lang="en-US" altLang="zh-CN" sz="2000" b="1" dirty="0">
              <a:latin typeface="仿宋" panose="02010609060101010101" pitchFamily="49" charset="-122"/>
              <a:ea typeface="仿宋" panose="02010609060101010101" pitchFamily="49" charset="-122"/>
            </a:endParaRPr>
          </a:p>
          <a:p>
            <a:pPr marL="0" indent="0">
              <a:lnSpc>
                <a:spcPct val="150000"/>
              </a:lnSpc>
              <a:buNone/>
            </a:pPr>
            <a:r>
              <a:rPr lang="en-US" altLang="zh-CN" sz="2000" b="1" dirty="0">
                <a:latin typeface="仿宋" panose="02010609060101010101" pitchFamily="49" charset="-122"/>
                <a:ea typeface="仿宋" panose="02010609060101010101" pitchFamily="49" charset="-122"/>
              </a:rPr>
              <a:t>3.</a:t>
            </a:r>
            <a:r>
              <a:rPr lang="zh-CN" altLang="en-US" sz="2000" b="1" dirty="0">
                <a:latin typeface="仿宋" panose="02010609060101010101" pitchFamily="49" charset="-122"/>
                <a:ea typeface="仿宋" panose="02010609060101010101" pitchFamily="49" charset="-122"/>
              </a:rPr>
              <a:t>借助古诗词阅读习惯反馈表，设计一份研读方案，说明你将如何阅读那些陌生的诗歌</a:t>
            </a:r>
            <a:endParaRPr lang="en-US" altLang="zh-CN" sz="2000" b="1" dirty="0">
              <a:latin typeface="仿宋" panose="02010609060101010101" pitchFamily="49" charset="-122"/>
              <a:ea typeface="仿宋" panose="02010609060101010101" pitchFamily="49" charset="-122"/>
            </a:endParaRPr>
          </a:p>
          <a:p>
            <a:pPr marL="0" indent="0">
              <a:lnSpc>
                <a:spcPct val="150000"/>
              </a:lnSpc>
              <a:buNone/>
            </a:pPr>
            <a:r>
              <a:rPr lang="en-US" altLang="zh-CN" sz="2000" b="1" dirty="0">
                <a:latin typeface="仿宋" panose="02010609060101010101" pitchFamily="49" charset="-122"/>
                <a:ea typeface="仿宋" panose="02010609060101010101" pitchFamily="49" charset="-122"/>
              </a:rPr>
              <a:t>4.</a:t>
            </a:r>
            <a:r>
              <a:rPr lang="zh-CN" altLang="en-US" sz="2000" b="1" dirty="0">
                <a:latin typeface="仿宋" panose="02010609060101010101" pitchFamily="49" charset="-122"/>
                <a:ea typeface="仿宋" panose="02010609060101010101" pitchFamily="49" charset="-122"/>
              </a:rPr>
              <a:t>做一次小学生阅读故事情况的调查和访谈，基于调查列出备选目录（每人至少</a:t>
            </a:r>
            <a:r>
              <a:rPr lang="en-US" altLang="zh-CN" sz="2000" b="1" dirty="0">
                <a:latin typeface="仿宋" panose="02010609060101010101" pitchFamily="49" charset="-122"/>
                <a:ea typeface="仿宋" panose="02010609060101010101" pitchFamily="49" charset="-122"/>
              </a:rPr>
              <a:t>50</a:t>
            </a:r>
            <a:r>
              <a:rPr lang="zh-CN" altLang="en-US" sz="2000" b="1" dirty="0">
                <a:latin typeface="仿宋" panose="02010609060101010101" pitchFamily="49" charset="-122"/>
                <a:ea typeface="仿宋" panose="02010609060101010101" pitchFamily="49" charset="-122"/>
              </a:rPr>
              <a:t>首）</a:t>
            </a:r>
          </a:p>
          <a:p>
            <a:pPr>
              <a:buFont typeface="Wingdings" panose="05000000000000000000" pitchFamily="2" charset="2"/>
              <a:buChar char="p"/>
            </a:pPr>
            <a:r>
              <a:rPr lang="zh-CN" altLang="en-US" sz="2400" b="1" dirty="0">
                <a:solidFill>
                  <a:srgbClr val="C00000"/>
                </a:solidFill>
                <a:latin typeface="黑体" panose="02010609060101010101" pitchFamily="49" charset="-122"/>
                <a:ea typeface="黑体" panose="02010609060101010101" pitchFamily="49" charset="-122"/>
              </a:rPr>
              <a:t>小组合作任务：</a:t>
            </a:r>
            <a:endParaRPr lang="en-US" altLang="zh-CN" sz="2400" b="1" dirty="0">
              <a:solidFill>
                <a:srgbClr val="C00000"/>
              </a:solidFill>
              <a:latin typeface="黑体" panose="02010609060101010101" pitchFamily="49" charset="-122"/>
              <a:ea typeface="黑体" panose="02010609060101010101" pitchFamily="49" charset="-122"/>
            </a:endParaRPr>
          </a:p>
          <a:p>
            <a:pPr marL="0" indent="0">
              <a:lnSpc>
                <a:spcPct val="150000"/>
              </a:lnSpc>
              <a:buNone/>
            </a:pPr>
            <a:r>
              <a:rPr lang="en-US" altLang="zh-CN" sz="2100" b="1" dirty="0">
                <a:latin typeface="仿宋" panose="02010609060101010101" pitchFamily="49" charset="-122"/>
                <a:ea typeface="仿宋" panose="02010609060101010101" pitchFamily="49" charset="-122"/>
              </a:rPr>
              <a:t>1.</a:t>
            </a:r>
            <a:r>
              <a:rPr lang="zh-CN" altLang="en-US" sz="2100" b="1" dirty="0">
                <a:latin typeface="仿宋" panose="02010609060101010101" pitchFamily="49" charset="-122"/>
                <a:ea typeface="仿宋" panose="02010609060101010101" pitchFamily="49" charset="-122"/>
              </a:rPr>
              <a:t>小组提交自选诗歌集内容结构化的具体说明</a:t>
            </a:r>
          </a:p>
          <a:p>
            <a:pPr marL="0" indent="0">
              <a:lnSpc>
                <a:spcPct val="150000"/>
              </a:lnSpc>
              <a:buNone/>
            </a:pPr>
            <a:r>
              <a:rPr lang="en-US" altLang="zh-CN" sz="2100" b="1" dirty="0">
                <a:latin typeface="仿宋" panose="02010609060101010101" pitchFamily="49" charset="-122"/>
                <a:ea typeface="仿宋" panose="02010609060101010101" pitchFamily="49" charset="-122"/>
              </a:rPr>
              <a:t>2.</a:t>
            </a:r>
            <a:r>
              <a:rPr lang="zh-CN" altLang="en-US" sz="2100" b="1" dirty="0">
                <a:latin typeface="仿宋" panose="02010609060101010101" pitchFamily="49" charset="-122"/>
                <a:ea typeface="仿宋" panose="02010609060101010101" pitchFamily="49" charset="-122"/>
              </a:rPr>
              <a:t>合作制作一份古代诗歌阅读障碍“打怪图”；需有案例支持</a:t>
            </a:r>
          </a:p>
          <a:p>
            <a:pPr>
              <a:lnSpc>
                <a:spcPct val="150000"/>
              </a:lnSpc>
            </a:pPr>
            <a:r>
              <a:rPr lang="zh-CN" altLang="en-US" sz="2100" b="1" dirty="0">
                <a:solidFill>
                  <a:srgbClr val="0000CC"/>
                </a:solidFill>
                <a:effectLst>
                  <a:outerShdw blurRad="38100" dist="38100" dir="2700000" algn="tl">
                    <a:srgbClr val="000000">
                      <a:alpha val="43137"/>
                    </a:srgbClr>
                  </a:outerShdw>
                </a:effectLst>
                <a:latin typeface="仿宋" panose="02010609060101010101" pitchFamily="49" charset="-122"/>
                <a:ea typeface="仿宋" panose="02010609060101010101" pitchFamily="49" charset="-122"/>
              </a:rPr>
              <a:t>选做：就某一诗歌题材总结</a:t>
            </a:r>
            <a:r>
              <a:rPr lang="en-US" altLang="zh-CN" sz="2100" b="1" dirty="0">
                <a:solidFill>
                  <a:srgbClr val="0000CC"/>
                </a:solidFill>
                <a:effectLst>
                  <a:outerShdw blurRad="38100" dist="38100" dir="2700000" algn="tl">
                    <a:srgbClr val="000000">
                      <a:alpha val="43137"/>
                    </a:srgbClr>
                  </a:outerShdw>
                </a:effectLst>
                <a:latin typeface="仿宋" panose="02010609060101010101" pitchFamily="49" charset="-122"/>
                <a:ea typeface="仿宋" panose="02010609060101010101" pitchFamily="49" charset="-122"/>
              </a:rPr>
              <a:t>3</a:t>
            </a:r>
            <a:r>
              <a:rPr lang="zh-CN" altLang="en-US" sz="2100" b="1" dirty="0">
                <a:solidFill>
                  <a:srgbClr val="0000CC"/>
                </a:solidFill>
                <a:effectLst>
                  <a:outerShdw blurRad="38100" dist="38100" dir="2700000" algn="tl">
                    <a:srgbClr val="000000">
                      <a:alpha val="43137"/>
                    </a:srgbClr>
                  </a:outerShdw>
                </a:effectLst>
                <a:latin typeface="仿宋" panose="02010609060101010101" pitchFamily="49" charset="-122"/>
                <a:ea typeface="仿宋" panose="02010609060101010101" pitchFamily="49" charset="-122"/>
              </a:rPr>
              <a:t>种古代诗歌表达范式</a:t>
            </a:r>
          </a:p>
        </p:txBody>
      </p:sp>
    </p:spTree>
    <p:extLst>
      <p:ext uri="{BB962C8B-B14F-4D97-AF65-F5344CB8AC3E}">
        <p14:creationId xmlns:p14="http://schemas.microsoft.com/office/powerpoint/2010/main" val="36351171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0" y="0"/>
            <a:ext cx="12192000" cy="1417638"/>
          </a:xfrm>
          <a:solidFill>
            <a:schemeClr val="accent5">
              <a:lumMod val="20000"/>
              <a:lumOff val="80000"/>
            </a:schemeClr>
          </a:solidFill>
        </p:spPr>
        <p:txBody>
          <a:bodyPr>
            <a:normAutofit/>
          </a:bodyPr>
          <a:lstStyle/>
          <a:p>
            <a:pPr algn="ctr"/>
            <a:r>
              <a:rPr lang="zh-CN" altLang="en-US" sz="4000" b="1" dirty="0">
                <a:solidFill>
                  <a:srgbClr val="C00000"/>
                </a:solidFill>
                <a:latin typeface="黑体" panose="02010609060101010101" pitchFamily="49" charset="-122"/>
                <a:ea typeface="黑体" panose="02010609060101010101" pitchFamily="49" charset="-122"/>
              </a:rPr>
              <a:t>学习任务群</a:t>
            </a:r>
            <a:r>
              <a:rPr lang="en-US" altLang="zh-CN" sz="4000" b="1" dirty="0">
                <a:solidFill>
                  <a:srgbClr val="C00000"/>
                </a:solidFill>
                <a:latin typeface="黑体" panose="02010609060101010101" pitchFamily="49" charset="-122"/>
                <a:ea typeface="黑体" panose="02010609060101010101" pitchFamily="49" charset="-122"/>
              </a:rPr>
              <a:t>1</a:t>
            </a:r>
            <a:r>
              <a:rPr lang="zh-CN" altLang="en-US" sz="4000" b="1" dirty="0">
                <a:solidFill>
                  <a:srgbClr val="C00000"/>
                </a:solidFill>
                <a:latin typeface="黑体" panose="02010609060101010101" pitchFamily="49" charset="-122"/>
                <a:ea typeface="黑体" panose="02010609060101010101" pitchFamily="49" charset="-122"/>
              </a:rPr>
              <a:t>：整本书阅读与研讨</a:t>
            </a:r>
          </a:p>
        </p:txBody>
      </p:sp>
      <p:sp>
        <p:nvSpPr>
          <p:cNvPr id="2" name="内容占位符 1"/>
          <p:cNvSpPr>
            <a:spLocks noGrp="1"/>
          </p:cNvSpPr>
          <p:nvPr>
            <p:ph idx="1"/>
          </p:nvPr>
        </p:nvSpPr>
        <p:spPr>
          <a:xfrm>
            <a:off x="644892" y="1518653"/>
            <a:ext cx="11049802" cy="5184576"/>
          </a:xfrm>
        </p:spPr>
        <p:txBody>
          <a:bodyPr>
            <a:normAutofit lnSpcReduction="10000"/>
          </a:bodyPr>
          <a:lstStyle/>
          <a:p>
            <a:pPr>
              <a:lnSpc>
                <a:spcPct val="150000"/>
              </a:lnSpc>
              <a:buFont typeface="Wingdings" panose="05000000000000000000" pitchFamily="2" charset="2"/>
              <a:buChar char="Ø"/>
            </a:pPr>
            <a:r>
              <a:rPr lang="zh-CN" altLang="en-US" sz="2600" b="1" dirty="0">
                <a:latin typeface="黑体" panose="02010609060101010101" pitchFamily="49" charset="-122"/>
                <a:ea typeface="黑体" panose="02010609060101010101" pitchFamily="49" charset="-122"/>
              </a:rPr>
              <a:t>目标：</a:t>
            </a:r>
            <a:r>
              <a:rPr lang="zh-CN" altLang="en-US" sz="2400" b="1" dirty="0">
                <a:latin typeface="华文楷体" panose="02010600040101010101" pitchFamily="2" charset="-122"/>
                <a:ea typeface="华文楷体" panose="02010600040101010101" pitchFamily="2" charset="-122"/>
              </a:rPr>
              <a:t>引导学生通过阅读整本书，</a:t>
            </a:r>
            <a:r>
              <a:rPr lang="zh-CN" altLang="en-US" sz="2400" b="1" dirty="0">
                <a:solidFill>
                  <a:srgbClr val="FF0000"/>
                </a:solidFill>
                <a:latin typeface="华文中宋" panose="02010600040101010101" pitchFamily="2" charset="-122"/>
                <a:ea typeface="华文中宋" panose="02010600040101010101" pitchFamily="2" charset="-122"/>
              </a:rPr>
              <a:t>拓展阅读视野，建构阅读整本书的经验，形成适合自己的读书方法，提升阅读鉴赏能力，养成良好的阅读习惯</a:t>
            </a:r>
            <a:r>
              <a:rPr lang="zh-CN" altLang="en-US" sz="2400" b="1" dirty="0">
                <a:latin typeface="华文楷体" panose="02010600040101010101" pitchFamily="2" charset="-122"/>
                <a:ea typeface="华文楷体" panose="02010600040101010101" pitchFamily="2" charset="-122"/>
              </a:rPr>
              <a:t>。</a:t>
            </a:r>
            <a:endParaRPr lang="en-US" altLang="zh-CN" sz="2400" b="1" dirty="0">
              <a:latin typeface="华文楷体" panose="02010600040101010101" pitchFamily="2" charset="-122"/>
              <a:ea typeface="华文楷体" panose="02010600040101010101" pitchFamily="2" charset="-122"/>
            </a:endParaRPr>
          </a:p>
          <a:p>
            <a:pPr>
              <a:lnSpc>
                <a:spcPct val="150000"/>
              </a:lnSpc>
              <a:buFont typeface="Wingdings" panose="05000000000000000000" pitchFamily="2" charset="2"/>
              <a:buChar char="Ø"/>
            </a:pPr>
            <a:r>
              <a:rPr lang="zh-CN" altLang="en-US" sz="2000" b="1" dirty="0">
                <a:latin typeface="华文楷体" panose="02010600040101010101" pitchFamily="2" charset="-122"/>
                <a:ea typeface="华文楷体" panose="02010600040101010101" pitchFamily="2" charset="-122"/>
              </a:rPr>
              <a:t>本任务群的学习贯串必修、选择性必修和选修三个阶段。必修课安排学分，选择性必修和选修不安排学分。</a:t>
            </a:r>
            <a:endParaRPr lang="en-US" altLang="zh-CN" sz="2000" b="1" dirty="0">
              <a:latin typeface="华文楷体" panose="02010600040101010101" pitchFamily="2" charset="-122"/>
              <a:ea typeface="华文楷体" panose="02010600040101010101" pitchFamily="2" charset="-122"/>
            </a:endParaRPr>
          </a:p>
          <a:p>
            <a:pPr>
              <a:lnSpc>
                <a:spcPct val="150000"/>
              </a:lnSpc>
              <a:buFont typeface="Wingdings" panose="05000000000000000000" pitchFamily="2" charset="2"/>
              <a:buChar char="Ø"/>
            </a:pPr>
            <a:r>
              <a:rPr lang="zh-CN" altLang="en-US" sz="2600" b="1" dirty="0">
                <a:latin typeface="黑体" panose="02010609060101010101" pitchFamily="49" charset="-122"/>
                <a:ea typeface="黑体" panose="02010609060101010101" pitchFamily="49" charset="-122"/>
              </a:rPr>
              <a:t>内容</a:t>
            </a:r>
            <a:r>
              <a:rPr lang="zh-CN" altLang="en-US" sz="2400" b="1" dirty="0">
                <a:latin typeface="华文楷体" panose="02010600040101010101" pitchFamily="2" charset="-122"/>
                <a:ea typeface="华文楷体" panose="02010600040101010101" pitchFamily="2" charset="-122"/>
              </a:rPr>
              <a:t>：必修阶段，阅读一部长篇小说、一部学术论著</a:t>
            </a:r>
            <a:endParaRPr lang="en-US" altLang="zh-CN" sz="2400" b="1" dirty="0">
              <a:latin typeface="华文楷体" panose="02010600040101010101" pitchFamily="2" charset="-122"/>
              <a:ea typeface="华文楷体" panose="02010600040101010101" pitchFamily="2" charset="-122"/>
            </a:endParaRPr>
          </a:p>
          <a:p>
            <a:pPr>
              <a:lnSpc>
                <a:spcPct val="150000"/>
              </a:lnSpc>
              <a:buFont typeface="Wingdings" panose="05000000000000000000" pitchFamily="2" charset="2"/>
              <a:buChar char="Ø"/>
            </a:pPr>
            <a:r>
              <a:rPr lang="zh-CN" altLang="en-US" sz="2600" b="1" dirty="0">
                <a:latin typeface="黑体" panose="02010609060101010101" pitchFamily="49" charset="-122"/>
                <a:ea typeface="黑体" panose="02010609060101010101" pitchFamily="49" charset="-122"/>
              </a:rPr>
              <a:t>学习方式</a:t>
            </a:r>
            <a:r>
              <a:rPr lang="zh-CN" altLang="en-US" sz="2400" b="1" dirty="0">
                <a:latin typeface="华文楷体" panose="02010600040101010101" pitchFamily="2" charset="-122"/>
                <a:ea typeface="华文楷体" panose="02010600040101010101" pitchFamily="2" charset="-122"/>
              </a:rPr>
              <a:t>：“</a:t>
            </a:r>
            <a:r>
              <a:rPr lang="zh-CN" altLang="en-US" sz="2400" b="1" dirty="0">
                <a:solidFill>
                  <a:srgbClr val="C00000"/>
                </a:solidFill>
                <a:latin typeface="华文中宋" panose="02010600040101010101" pitchFamily="2" charset="-122"/>
                <a:ea typeface="华文中宋" panose="02010600040101010101" pitchFamily="2" charset="-122"/>
              </a:rPr>
              <a:t>以学生</a:t>
            </a:r>
            <a:r>
              <a:rPr lang="zh-CN" altLang="en-US" sz="2400" b="1" dirty="0">
                <a:latin typeface="华文楷体" panose="02010600040101010101" pitchFamily="2" charset="-122"/>
                <a:ea typeface="华文楷体" panose="02010600040101010101" pitchFamily="2" charset="-122"/>
              </a:rPr>
              <a:t>利用课内课外时间</a:t>
            </a:r>
            <a:r>
              <a:rPr lang="zh-CN" altLang="en-US" sz="2400" b="1" dirty="0">
                <a:solidFill>
                  <a:srgbClr val="C00000"/>
                </a:solidFill>
                <a:latin typeface="华文中宋" panose="02010600040101010101" pitchFamily="2" charset="-122"/>
                <a:ea typeface="华文中宋" panose="02010600040101010101" pitchFamily="2" charset="-122"/>
              </a:rPr>
              <a:t>自主阅读、撰写笔记、交流讨论为主</a:t>
            </a:r>
            <a:r>
              <a:rPr lang="zh-CN" altLang="en-US" sz="2400" b="1" dirty="0">
                <a:latin typeface="华文楷体" panose="02010600040101010101" pitchFamily="2" charset="-122"/>
                <a:ea typeface="华文楷体" panose="02010600040101010101" pitchFamily="2" charset="-122"/>
              </a:rPr>
              <a:t>，不以教师的讲解代替或约束学生的阅读与思考。</a:t>
            </a:r>
            <a:r>
              <a:rPr lang="zh-CN" altLang="en-US" sz="2400" b="1" dirty="0">
                <a:solidFill>
                  <a:srgbClr val="C00000"/>
                </a:solidFill>
                <a:latin typeface="华文中宋" panose="02010600040101010101" pitchFamily="2" charset="-122"/>
                <a:ea typeface="华文中宋" panose="02010600040101010101" pitchFamily="2" charset="-122"/>
              </a:rPr>
              <a:t>教师的主要任务是提出专题学习目标，组织学习活动，引导学生深入思考、讨论与交流</a:t>
            </a:r>
            <a:r>
              <a:rPr lang="zh-CN" altLang="en-US" sz="2400" b="1" dirty="0">
                <a:latin typeface="华文楷体" panose="02010600040101010101" pitchFamily="2" charset="-122"/>
                <a:ea typeface="华文楷体" panose="02010600040101010101" pitchFamily="2" charset="-122"/>
              </a:rPr>
              <a:t>。教师应以自己的阅读经验，平等地参与交流讨论，解答学生的疑惑。 ”</a:t>
            </a:r>
          </a:p>
        </p:txBody>
      </p:sp>
    </p:spTree>
    <p:extLst>
      <p:ext uri="{BB962C8B-B14F-4D97-AF65-F5344CB8AC3E}">
        <p14:creationId xmlns:p14="http://schemas.microsoft.com/office/powerpoint/2010/main" val="29047059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D4CB3E8-007D-4D3D-955C-BD48AD1A30C8}"/>
              </a:ext>
            </a:extLst>
          </p:cNvPr>
          <p:cNvSpPr>
            <a:spLocks noGrp="1"/>
          </p:cNvSpPr>
          <p:nvPr>
            <p:ph type="title"/>
          </p:nvPr>
        </p:nvSpPr>
        <p:spPr>
          <a:xfrm>
            <a:off x="0" y="1"/>
            <a:ext cx="12192000" cy="1690688"/>
          </a:xfrm>
          <a:solidFill>
            <a:srgbClr val="07078F"/>
          </a:solidFill>
        </p:spPr>
        <p:txBody>
          <a:bodyPr vert="horz" lIns="91440" tIns="45720" rIns="91440" bIns="45720" rtlCol="0" anchor="ctr">
            <a:normAutofit/>
          </a:bodyPr>
          <a:lstStyle/>
          <a:p>
            <a:pPr algn="ctr"/>
            <a:r>
              <a:rPr lang="zh-CN" altLang="en-US" b="1" dirty="0">
                <a:solidFill>
                  <a:schemeClr val="bg1"/>
                </a:solidFill>
                <a:latin typeface="黑体" panose="02010609060101010101" pitchFamily="49" charset="-122"/>
                <a:ea typeface="黑体" panose="02010609060101010101" pitchFamily="49" charset="-122"/>
              </a:rPr>
              <a:t>全面提升学生语文素养是</a:t>
            </a:r>
            <a:r>
              <a:rPr lang="en-US" altLang="zh-CN" b="1" dirty="0">
                <a:solidFill>
                  <a:schemeClr val="bg1"/>
                </a:solidFill>
                <a:latin typeface="黑体" panose="02010609060101010101" pitchFamily="49" charset="-122"/>
                <a:ea typeface="黑体" panose="02010609060101010101" pitchFamily="49" charset="-122"/>
              </a:rPr>
              <a:t>20</a:t>
            </a:r>
            <a:r>
              <a:rPr lang="zh-CN" altLang="en-US" b="1" dirty="0">
                <a:solidFill>
                  <a:schemeClr val="bg1"/>
                </a:solidFill>
                <a:latin typeface="黑体" panose="02010609060101010101" pitchFamily="49" charset="-122"/>
                <a:ea typeface="黑体" panose="02010609060101010101" pitchFamily="49" charset="-122"/>
              </a:rPr>
              <a:t>年课改的追求</a:t>
            </a:r>
          </a:p>
        </p:txBody>
      </p:sp>
      <p:sp>
        <p:nvSpPr>
          <p:cNvPr id="5" name="内容占位符 4">
            <a:extLst>
              <a:ext uri="{FF2B5EF4-FFF2-40B4-BE49-F238E27FC236}">
                <a16:creationId xmlns:a16="http://schemas.microsoft.com/office/drawing/2014/main" id="{964C6BDD-8476-45B3-9A97-D744D9AEABD4}"/>
              </a:ext>
            </a:extLst>
          </p:cNvPr>
          <p:cNvSpPr>
            <a:spLocks noGrp="1"/>
          </p:cNvSpPr>
          <p:nvPr>
            <p:ph idx="1"/>
          </p:nvPr>
        </p:nvSpPr>
        <p:spPr/>
        <p:txBody>
          <a:bodyPr/>
          <a:lstStyle/>
          <a:p>
            <a:pPr>
              <a:lnSpc>
                <a:spcPct val="150000"/>
              </a:lnSpc>
              <a:buSzPct val="100000"/>
              <a:buFont typeface="Wingdings" panose="05000000000000000000" pitchFamily="2" charset="2"/>
              <a:buChar char="p"/>
            </a:pPr>
            <a:r>
              <a:rPr lang="zh-CN" altLang="en-US" b="1" dirty="0">
                <a:solidFill>
                  <a:schemeClr val="accent2"/>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a:t>
            </a:r>
            <a:r>
              <a:rPr lang="en-US" altLang="zh-CN" b="1" dirty="0">
                <a:solidFill>
                  <a:schemeClr val="accent2"/>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20</a:t>
            </a:r>
            <a:r>
              <a:rPr lang="zh-CN" altLang="en-US" b="1" dirty="0">
                <a:solidFill>
                  <a:schemeClr val="accent2"/>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年语文课程改革，四份课程标准，一个共同目标</a:t>
            </a:r>
            <a:endParaRPr lang="en-US" altLang="zh-CN" b="1" dirty="0">
              <a:solidFill>
                <a:schemeClr val="accent2"/>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a:lnSpc>
                <a:spcPct val="150000"/>
              </a:lnSpc>
              <a:buSzPct val="100000"/>
              <a:buFont typeface="Wingdings" panose="05000000000000000000" pitchFamily="2" charset="2"/>
              <a:buChar char="p"/>
            </a:pPr>
            <a:r>
              <a:rPr lang="en-US" altLang="zh-CN" b="1" dirty="0">
                <a:solidFill>
                  <a:schemeClr val="accent2"/>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a:t>
            </a:r>
            <a:r>
              <a:rPr lang="zh-CN" altLang="en-US" sz="32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全面提升学生的语文素养</a:t>
            </a:r>
          </a:p>
          <a:p>
            <a:endParaRPr lang="zh-CN" altLang="en-US" dirty="0"/>
          </a:p>
        </p:txBody>
      </p:sp>
      <p:pic>
        <p:nvPicPr>
          <p:cNvPr id="6" name="图片 5">
            <a:extLst>
              <a:ext uri="{FF2B5EF4-FFF2-40B4-BE49-F238E27FC236}">
                <a16:creationId xmlns:a16="http://schemas.microsoft.com/office/drawing/2014/main" id="{F5E069A7-98D6-4962-A296-F745AF38B95C}"/>
              </a:ext>
            </a:extLst>
          </p:cNvPr>
          <p:cNvPicPr>
            <a:picLocks noChangeAspect="1"/>
          </p:cNvPicPr>
          <p:nvPr/>
        </p:nvPicPr>
        <p:blipFill>
          <a:blip r:embed="rId2"/>
          <a:stretch>
            <a:fillRect/>
          </a:stretch>
        </p:blipFill>
        <p:spPr>
          <a:xfrm>
            <a:off x="1282791" y="3552461"/>
            <a:ext cx="9626418" cy="3164098"/>
          </a:xfrm>
          <a:prstGeom prst="rect">
            <a:avLst/>
          </a:prstGeom>
        </p:spPr>
      </p:pic>
    </p:spTree>
    <p:extLst>
      <p:ext uri="{BB962C8B-B14F-4D97-AF65-F5344CB8AC3E}">
        <p14:creationId xmlns:p14="http://schemas.microsoft.com/office/powerpoint/2010/main" val="163213716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59B1805-3578-4132-8FAD-F66F56F1E02C}"/>
              </a:ext>
            </a:extLst>
          </p:cNvPr>
          <p:cNvSpPr>
            <a:spLocks noGrp="1"/>
          </p:cNvSpPr>
          <p:nvPr>
            <p:ph type="title"/>
          </p:nvPr>
        </p:nvSpPr>
        <p:spPr>
          <a:xfrm>
            <a:off x="738027" y="134351"/>
            <a:ext cx="10515600" cy="1180742"/>
          </a:xfrm>
        </p:spPr>
        <p:txBody>
          <a:bodyPr>
            <a:normAutofit/>
          </a:bodyPr>
          <a:lstStyle/>
          <a:p>
            <a:r>
              <a:rPr lang="zh-CN" altLang="en-US" sz="3200" b="1" spc="300" dirty="0">
                <a:effectLst>
                  <a:outerShdw blurRad="38100" dist="38100" dir="2700000" algn="tl">
                    <a:srgbClr val="000000">
                      <a:alpha val="43137"/>
                    </a:srgbClr>
                  </a:outerShdw>
                </a:effectLst>
              </a:rPr>
              <a:t>课标背诵篇目中苏轼的诗文</a:t>
            </a:r>
            <a:r>
              <a:rPr lang="en-US" altLang="zh-CN" sz="3200" b="1" spc="300" dirty="0">
                <a:effectLst>
                  <a:outerShdw blurRad="38100" dist="38100" dir="2700000" algn="tl">
                    <a:srgbClr val="000000">
                      <a:alpha val="43137"/>
                    </a:srgbClr>
                  </a:outerShdw>
                </a:effectLst>
              </a:rPr>
              <a:t>——</a:t>
            </a:r>
            <a:r>
              <a:rPr lang="zh-CN" altLang="en-US" sz="3200" b="1" spc="300" dirty="0">
                <a:effectLst>
                  <a:outerShdw blurRad="38100" dist="38100" dir="2700000" algn="tl">
                    <a:srgbClr val="000000">
                      <a:alpha val="43137"/>
                    </a:srgbClr>
                  </a:outerShdw>
                </a:effectLst>
              </a:rPr>
              <a:t>走近苏东坡</a:t>
            </a:r>
          </a:p>
        </p:txBody>
      </p:sp>
      <p:sp>
        <p:nvSpPr>
          <p:cNvPr id="3" name="内容占位符 2">
            <a:extLst>
              <a:ext uri="{FF2B5EF4-FFF2-40B4-BE49-F238E27FC236}">
                <a16:creationId xmlns:a16="http://schemas.microsoft.com/office/drawing/2014/main" id="{7AD7EFC7-90E3-4FC9-BFCB-F90529446C72}"/>
              </a:ext>
            </a:extLst>
          </p:cNvPr>
          <p:cNvSpPr>
            <a:spLocks noGrp="1"/>
          </p:cNvSpPr>
          <p:nvPr>
            <p:ph sz="half" idx="1"/>
          </p:nvPr>
        </p:nvSpPr>
        <p:spPr>
          <a:xfrm>
            <a:off x="8184223" y="1444109"/>
            <a:ext cx="3846816" cy="4585449"/>
          </a:xfrm>
        </p:spPr>
        <p:txBody>
          <a:bodyPr>
            <a:normAutofit/>
          </a:bodyPr>
          <a:lstStyle/>
          <a:p>
            <a:r>
              <a:rPr lang="zh-CN" altLang="en-US" sz="2000" b="1" dirty="0">
                <a:latin typeface="黑体" panose="02010609060101010101" pitchFamily="49" charset="-122"/>
                <a:ea typeface="黑体" panose="02010609060101010101" pitchFamily="49" charset="-122"/>
              </a:rPr>
              <a:t>高中必修</a:t>
            </a:r>
            <a:endParaRPr lang="en-US" altLang="zh-CN" sz="2000" b="1" dirty="0">
              <a:latin typeface="黑体" panose="02010609060101010101" pitchFamily="49" charset="-122"/>
              <a:ea typeface="黑体" panose="02010609060101010101" pitchFamily="49" charset="-122"/>
            </a:endParaRPr>
          </a:p>
          <a:p>
            <a:r>
              <a:rPr lang="zh-CN" altLang="en-US" sz="1800" b="1" dirty="0">
                <a:latin typeface="楷体" panose="02010609060101010101" pitchFamily="49" charset="-122"/>
                <a:ea typeface="楷体" panose="02010609060101010101" pitchFamily="49" charset="-122"/>
              </a:rPr>
              <a:t>赤壁赋</a:t>
            </a:r>
            <a:endParaRPr lang="en-US" altLang="zh-CN" sz="1800" b="1" dirty="0">
              <a:latin typeface="楷体" panose="02010609060101010101" pitchFamily="49" charset="-122"/>
              <a:ea typeface="楷体" panose="02010609060101010101" pitchFamily="49" charset="-122"/>
            </a:endParaRPr>
          </a:p>
          <a:p>
            <a:r>
              <a:rPr lang="zh-CN" altLang="en-US" sz="1800" b="1" dirty="0">
                <a:latin typeface="楷体" panose="02010609060101010101" pitchFamily="49" charset="-122"/>
                <a:ea typeface="楷体" panose="02010609060101010101" pitchFamily="49" charset="-122"/>
              </a:rPr>
              <a:t>石钟山记</a:t>
            </a:r>
            <a:endParaRPr lang="en-US" altLang="zh-CN" sz="1800" b="1" dirty="0">
              <a:latin typeface="楷体" panose="02010609060101010101" pitchFamily="49" charset="-122"/>
              <a:ea typeface="楷体" panose="02010609060101010101" pitchFamily="49" charset="-122"/>
            </a:endParaRPr>
          </a:p>
          <a:p>
            <a:endParaRPr lang="en-US" altLang="zh-CN" sz="1800" dirty="0"/>
          </a:p>
          <a:p>
            <a:r>
              <a:rPr lang="zh-CN" altLang="en-US" sz="2000" b="1" dirty="0">
                <a:latin typeface="黑体" panose="02010609060101010101" pitchFamily="49" charset="-122"/>
                <a:ea typeface="黑体" panose="02010609060101010101" pitchFamily="49" charset="-122"/>
              </a:rPr>
              <a:t>高中选修</a:t>
            </a:r>
            <a:endParaRPr lang="en-US" altLang="zh-CN" sz="2000" b="1" dirty="0">
              <a:latin typeface="黑体" panose="02010609060101010101" pitchFamily="49" charset="-122"/>
              <a:ea typeface="黑体" panose="02010609060101010101" pitchFamily="49" charset="-122"/>
            </a:endParaRPr>
          </a:p>
          <a:p>
            <a:r>
              <a:rPr lang="zh-CN" altLang="en-US" sz="1800" b="1" dirty="0">
                <a:latin typeface="楷体" panose="02010609060101010101" pitchFamily="49" charset="-122"/>
                <a:ea typeface="楷体" panose="02010609060101010101" pitchFamily="49" charset="-122"/>
              </a:rPr>
              <a:t>江城子 </a:t>
            </a:r>
            <a:r>
              <a:rPr lang="en-US" altLang="zh-CN" sz="1800" b="1" dirty="0">
                <a:latin typeface="楷体" panose="02010609060101010101" pitchFamily="49" charset="-122"/>
                <a:ea typeface="楷体" panose="02010609060101010101" pitchFamily="49" charset="-122"/>
              </a:rPr>
              <a:t>• </a:t>
            </a:r>
            <a:r>
              <a:rPr lang="zh-CN" altLang="en-US" sz="1800" b="1" dirty="0">
                <a:latin typeface="楷体" panose="02010609060101010101" pitchFamily="49" charset="-122"/>
                <a:ea typeface="楷体" panose="02010609060101010101" pitchFamily="49" charset="-122"/>
              </a:rPr>
              <a:t>乙卯正月二十日夜记梦</a:t>
            </a:r>
            <a:endParaRPr lang="en-US" altLang="zh-CN" sz="2400" dirty="0">
              <a:latin typeface="等线" panose="02010600030101010101" pitchFamily="2" charset="-122"/>
              <a:ea typeface="等线" panose="02010600030101010101" pitchFamily="2" charset="-122"/>
            </a:endParaRPr>
          </a:p>
          <a:p>
            <a:r>
              <a:rPr lang="zh-CN" altLang="en-US" sz="1800" b="1" dirty="0">
                <a:latin typeface="楷体" panose="02010609060101010101" pitchFamily="49" charset="-122"/>
                <a:ea typeface="楷体" panose="02010609060101010101" pitchFamily="49" charset="-122"/>
              </a:rPr>
              <a:t>念奴娇 </a:t>
            </a:r>
            <a:r>
              <a:rPr lang="en-US" altLang="zh-CN" sz="1800" b="1" dirty="0">
                <a:latin typeface="楷体" panose="02010609060101010101" pitchFamily="49" charset="-122"/>
                <a:ea typeface="楷体" panose="02010609060101010101" pitchFamily="49" charset="-122"/>
              </a:rPr>
              <a:t>• </a:t>
            </a:r>
            <a:r>
              <a:rPr lang="zh-CN" altLang="en-US" sz="1800" b="1" dirty="0">
                <a:latin typeface="楷体" panose="02010609060101010101" pitchFamily="49" charset="-122"/>
                <a:ea typeface="楷体" panose="02010609060101010101" pitchFamily="49" charset="-122"/>
              </a:rPr>
              <a:t>赤壁怀古</a:t>
            </a:r>
          </a:p>
        </p:txBody>
      </p:sp>
      <p:sp>
        <p:nvSpPr>
          <p:cNvPr id="4" name="内容占位符 3">
            <a:extLst>
              <a:ext uri="{FF2B5EF4-FFF2-40B4-BE49-F238E27FC236}">
                <a16:creationId xmlns:a16="http://schemas.microsoft.com/office/drawing/2014/main" id="{A696BD10-6B91-45CA-8D3F-2269746BFAF8}"/>
              </a:ext>
            </a:extLst>
          </p:cNvPr>
          <p:cNvSpPr>
            <a:spLocks noGrp="1"/>
          </p:cNvSpPr>
          <p:nvPr>
            <p:ph sz="half" idx="2"/>
          </p:nvPr>
        </p:nvSpPr>
        <p:spPr>
          <a:xfrm>
            <a:off x="2863922" y="1444109"/>
            <a:ext cx="5181600" cy="5023669"/>
          </a:xfrm>
        </p:spPr>
        <p:txBody>
          <a:bodyPr>
            <a:noAutofit/>
          </a:bodyPr>
          <a:lstStyle/>
          <a:p>
            <a:r>
              <a:rPr lang="en-US" altLang="zh-CN" sz="2000" b="1" dirty="0">
                <a:latin typeface="黑体" panose="02010609060101010101" pitchFamily="49" charset="-122"/>
                <a:ea typeface="黑体" panose="02010609060101010101" pitchFamily="49" charset="-122"/>
              </a:rPr>
              <a:t>1</a:t>
            </a:r>
            <a:r>
              <a:rPr lang="zh-CN" altLang="en-US" sz="2000" b="1" dirty="0">
                <a:latin typeface="黑体" panose="02010609060101010101" pitchFamily="49" charset="-122"/>
                <a:ea typeface="黑体" panose="02010609060101010101" pitchFamily="49" charset="-122"/>
              </a:rPr>
              <a:t>～</a:t>
            </a:r>
            <a:r>
              <a:rPr lang="en-US" altLang="zh-CN" sz="2000" b="1" dirty="0">
                <a:latin typeface="黑体" panose="02010609060101010101" pitchFamily="49" charset="-122"/>
                <a:ea typeface="黑体" panose="02010609060101010101" pitchFamily="49" charset="-122"/>
              </a:rPr>
              <a:t>6</a:t>
            </a:r>
            <a:r>
              <a:rPr lang="zh-CN" altLang="en-US" sz="2000" b="1" dirty="0">
                <a:latin typeface="黑体" panose="02010609060101010101" pitchFamily="49" charset="-122"/>
                <a:ea typeface="黑体" panose="02010609060101010101" pitchFamily="49" charset="-122"/>
              </a:rPr>
              <a:t>年级（</a:t>
            </a:r>
            <a:r>
              <a:rPr lang="en-US" altLang="zh-CN" sz="2000" b="1" dirty="0">
                <a:latin typeface="黑体" panose="02010609060101010101" pitchFamily="49" charset="-122"/>
                <a:ea typeface="黑体" panose="02010609060101010101" pitchFamily="49" charset="-122"/>
              </a:rPr>
              <a:t>4+1</a:t>
            </a:r>
            <a:r>
              <a:rPr lang="zh-CN" altLang="en-US" sz="2000" b="1" dirty="0">
                <a:latin typeface="黑体" panose="02010609060101010101" pitchFamily="49" charset="-122"/>
                <a:ea typeface="黑体" panose="02010609060101010101" pitchFamily="49" charset="-122"/>
              </a:rPr>
              <a:t>）</a:t>
            </a:r>
            <a:endParaRPr lang="en-US" altLang="zh-CN" sz="2000" b="1" dirty="0">
              <a:latin typeface="黑体" panose="02010609060101010101" pitchFamily="49" charset="-122"/>
              <a:ea typeface="黑体" panose="02010609060101010101" pitchFamily="49" charset="-122"/>
            </a:endParaRPr>
          </a:p>
          <a:p>
            <a:r>
              <a:rPr lang="zh-CN" altLang="en-US" sz="1800" b="1" dirty="0">
                <a:latin typeface="楷体" panose="02010609060101010101" pitchFamily="49" charset="-122"/>
                <a:ea typeface="楷体" panose="02010609060101010101" pitchFamily="49" charset="-122"/>
              </a:rPr>
              <a:t>六月二十七日望湖楼醉书（黑云翻墨未遮山）</a:t>
            </a:r>
            <a:endParaRPr lang="en-US" altLang="zh-CN" sz="1800" b="1" dirty="0">
              <a:latin typeface="楷体" panose="02010609060101010101" pitchFamily="49" charset="-122"/>
              <a:ea typeface="楷体" panose="02010609060101010101" pitchFamily="49" charset="-122"/>
            </a:endParaRPr>
          </a:p>
          <a:p>
            <a:r>
              <a:rPr lang="zh-CN" altLang="en-US" sz="1800" b="1" dirty="0">
                <a:latin typeface="楷体" panose="02010609060101010101" pitchFamily="49" charset="-122"/>
                <a:ea typeface="楷体" panose="02010609060101010101" pitchFamily="49" charset="-122"/>
              </a:rPr>
              <a:t>饮湖上初晴后雨（水光潋滟晴方好）</a:t>
            </a:r>
            <a:endParaRPr lang="en-US" altLang="zh-CN" sz="1800" b="1" dirty="0">
              <a:latin typeface="楷体" panose="02010609060101010101" pitchFamily="49" charset="-122"/>
              <a:ea typeface="楷体" panose="02010609060101010101" pitchFamily="49" charset="-122"/>
            </a:endParaRPr>
          </a:p>
          <a:p>
            <a:r>
              <a:rPr lang="zh-CN" altLang="en-US" sz="1800" b="1" dirty="0">
                <a:latin typeface="楷体" panose="02010609060101010101" pitchFamily="49" charset="-122"/>
                <a:ea typeface="楷体" panose="02010609060101010101" pitchFamily="49" charset="-122"/>
              </a:rPr>
              <a:t>惠崇春江晓景（竹外桃花三两枝）</a:t>
            </a:r>
            <a:endParaRPr lang="en-US" altLang="zh-CN" sz="1800" b="1" dirty="0">
              <a:latin typeface="楷体" panose="02010609060101010101" pitchFamily="49" charset="-122"/>
              <a:ea typeface="楷体" panose="02010609060101010101" pitchFamily="49" charset="-122"/>
            </a:endParaRPr>
          </a:p>
          <a:p>
            <a:r>
              <a:rPr lang="zh-CN" altLang="en-US" sz="1800" b="1" dirty="0">
                <a:latin typeface="楷体" panose="02010609060101010101" pitchFamily="49" charset="-122"/>
                <a:ea typeface="楷体" panose="02010609060101010101" pitchFamily="49" charset="-122"/>
              </a:rPr>
              <a:t>题西林壁（横看成岭侧成峰）</a:t>
            </a:r>
            <a:endParaRPr lang="en-US" altLang="zh-CN" sz="1800" b="1" dirty="0">
              <a:latin typeface="楷体" panose="02010609060101010101" pitchFamily="49" charset="-122"/>
              <a:ea typeface="楷体" panose="02010609060101010101" pitchFamily="49" charset="-122"/>
            </a:endParaRPr>
          </a:p>
          <a:p>
            <a:r>
              <a:rPr lang="zh-CN" altLang="en-US" sz="1800" b="1" dirty="0">
                <a:latin typeface="楷体" panose="02010609060101010101" pitchFamily="49" charset="-122"/>
                <a:ea typeface="楷体" panose="02010609060101010101" pitchFamily="49" charset="-122"/>
              </a:rPr>
              <a:t>小学教材：赠刘景文</a:t>
            </a:r>
            <a:endParaRPr lang="en-US" altLang="zh-CN" sz="1800" b="1" dirty="0">
              <a:latin typeface="楷体" panose="02010609060101010101" pitchFamily="49" charset="-122"/>
              <a:ea typeface="楷体" panose="02010609060101010101" pitchFamily="49" charset="-122"/>
            </a:endParaRPr>
          </a:p>
          <a:p>
            <a:r>
              <a:rPr lang="en-US" altLang="zh-CN" sz="2000" b="1" dirty="0">
                <a:latin typeface="黑体" panose="02010609060101010101" pitchFamily="49" charset="-122"/>
                <a:ea typeface="黑体" panose="02010609060101010101" pitchFamily="49" charset="-122"/>
              </a:rPr>
              <a:t>7</a:t>
            </a:r>
            <a:r>
              <a:rPr lang="zh-CN" altLang="en-US" sz="2000" b="1" dirty="0">
                <a:latin typeface="黑体" panose="02010609060101010101" pitchFamily="49" charset="-122"/>
                <a:ea typeface="黑体" panose="02010609060101010101" pitchFamily="49" charset="-122"/>
              </a:rPr>
              <a:t>～</a:t>
            </a:r>
            <a:r>
              <a:rPr lang="en-US" altLang="zh-CN" sz="2000" b="1" dirty="0">
                <a:latin typeface="黑体" panose="02010609060101010101" pitchFamily="49" charset="-122"/>
                <a:ea typeface="黑体" panose="02010609060101010101" pitchFamily="49" charset="-122"/>
              </a:rPr>
              <a:t>9</a:t>
            </a:r>
            <a:r>
              <a:rPr lang="zh-CN" altLang="en-US" sz="2000" b="1" dirty="0">
                <a:latin typeface="黑体" panose="02010609060101010101" pitchFamily="49" charset="-122"/>
                <a:ea typeface="黑体" panose="02010609060101010101" pitchFamily="49" charset="-122"/>
              </a:rPr>
              <a:t>年级（</a:t>
            </a:r>
            <a:r>
              <a:rPr lang="en-US" altLang="zh-CN" sz="2000" b="1" dirty="0">
                <a:latin typeface="黑体" panose="02010609060101010101" pitchFamily="49" charset="-122"/>
                <a:ea typeface="黑体" panose="02010609060101010101" pitchFamily="49" charset="-122"/>
              </a:rPr>
              <a:t>3+1</a:t>
            </a:r>
            <a:r>
              <a:rPr lang="zh-CN" altLang="en-US" sz="2000" b="1" dirty="0">
                <a:latin typeface="黑体" panose="02010609060101010101" pitchFamily="49" charset="-122"/>
                <a:ea typeface="黑体" panose="02010609060101010101" pitchFamily="49" charset="-122"/>
              </a:rPr>
              <a:t>）</a:t>
            </a:r>
            <a:endParaRPr lang="en-US" altLang="zh-CN" sz="2000" b="1" dirty="0">
              <a:latin typeface="黑体" panose="02010609060101010101" pitchFamily="49" charset="-122"/>
              <a:ea typeface="黑体" panose="02010609060101010101" pitchFamily="49" charset="-122"/>
            </a:endParaRPr>
          </a:p>
          <a:p>
            <a:r>
              <a:rPr lang="zh-CN" altLang="en-US" sz="1800" b="1" dirty="0">
                <a:latin typeface="楷体" panose="02010609060101010101" pitchFamily="49" charset="-122"/>
                <a:ea typeface="楷体" panose="02010609060101010101" pitchFamily="49" charset="-122"/>
              </a:rPr>
              <a:t>江城子（老夫聊发少年狂）</a:t>
            </a:r>
            <a:endParaRPr lang="en-US" altLang="zh-CN" sz="1800" b="1" dirty="0">
              <a:latin typeface="楷体" panose="02010609060101010101" pitchFamily="49" charset="-122"/>
              <a:ea typeface="楷体" panose="02010609060101010101" pitchFamily="49" charset="-122"/>
            </a:endParaRPr>
          </a:p>
          <a:p>
            <a:r>
              <a:rPr lang="zh-CN" altLang="en-US" sz="1800" b="1" dirty="0">
                <a:latin typeface="楷体" panose="02010609060101010101" pitchFamily="49" charset="-122"/>
                <a:ea typeface="楷体" panose="02010609060101010101" pitchFamily="49" charset="-122"/>
              </a:rPr>
              <a:t>水调歌头（明月几时有）</a:t>
            </a:r>
            <a:endParaRPr lang="en-US" altLang="zh-CN" sz="1800" b="1" dirty="0">
              <a:latin typeface="楷体" panose="02010609060101010101" pitchFamily="49" charset="-122"/>
              <a:ea typeface="楷体" panose="02010609060101010101" pitchFamily="49" charset="-122"/>
            </a:endParaRPr>
          </a:p>
          <a:p>
            <a:r>
              <a:rPr lang="zh-CN" altLang="en-US" sz="1800" b="1" dirty="0">
                <a:latin typeface="楷体" panose="02010609060101010101" pitchFamily="49" charset="-122"/>
                <a:ea typeface="楷体" panose="02010609060101010101" pitchFamily="49" charset="-122"/>
              </a:rPr>
              <a:t>记承天寺夜游</a:t>
            </a:r>
            <a:endParaRPr lang="en-US" altLang="zh-CN" sz="1800" b="1" dirty="0">
              <a:latin typeface="楷体" panose="02010609060101010101" pitchFamily="49" charset="-122"/>
              <a:ea typeface="楷体" panose="02010609060101010101" pitchFamily="49" charset="-122"/>
            </a:endParaRPr>
          </a:p>
          <a:p>
            <a:r>
              <a:rPr lang="zh-CN" altLang="en-US" sz="1800" b="1" dirty="0">
                <a:latin typeface="楷体" panose="02010609060101010101" pitchFamily="49" charset="-122"/>
                <a:ea typeface="楷体" panose="02010609060101010101" pitchFamily="49" charset="-122"/>
              </a:rPr>
              <a:t>教材：定风波（莫听穿林打叶声）</a:t>
            </a:r>
            <a:endParaRPr lang="en-US" altLang="zh-CN" sz="1800" b="1" dirty="0">
              <a:latin typeface="楷体" panose="02010609060101010101" pitchFamily="49" charset="-122"/>
              <a:ea typeface="楷体" panose="02010609060101010101" pitchFamily="49" charset="-122"/>
            </a:endParaRPr>
          </a:p>
        </p:txBody>
      </p:sp>
      <p:pic>
        <p:nvPicPr>
          <p:cNvPr id="5" name="图片 4">
            <a:extLst>
              <a:ext uri="{FF2B5EF4-FFF2-40B4-BE49-F238E27FC236}">
                <a16:creationId xmlns:a16="http://schemas.microsoft.com/office/drawing/2014/main" id="{415359BE-A764-4998-85F5-90A13EB07C73}"/>
              </a:ext>
            </a:extLst>
          </p:cNvPr>
          <p:cNvPicPr>
            <a:picLocks noChangeAspect="1"/>
          </p:cNvPicPr>
          <p:nvPr/>
        </p:nvPicPr>
        <p:blipFill>
          <a:blip r:embed="rId2"/>
          <a:stretch>
            <a:fillRect/>
          </a:stretch>
        </p:blipFill>
        <p:spPr>
          <a:xfrm>
            <a:off x="160961" y="1224998"/>
            <a:ext cx="2870668" cy="5023669"/>
          </a:xfrm>
          <a:prstGeom prst="rect">
            <a:avLst/>
          </a:prstGeom>
        </p:spPr>
      </p:pic>
    </p:spTree>
    <p:extLst>
      <p:ext uri="{BB962C8B-B14F-4D97-AF65-F5344CB8AC3E}">
        <p14:creationId xmlns:p14="http://schemas.microsoft.com/office/powerpoint/2010/main" val="15135720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C94E99E-781A-47A7-BD08-0084A1A0DF15}"/>
              </a:ext>
            </a:extLst>
          </p:cNvPr>
          <p:cNvSpPr>
            <a:spLocks noGrp="1"/>
          </p:cNvSpPr>
          <p:nvPr>
            <p:ph type="title"/>
          </p:nvPr>
        </p:nvSpPr>
        <p:spPr>
          <a:xfrm>
            <a:off x="838200" y="180190"/>
            <a:ext cx="10515600" cy="1325563"/>
          </a:xfrm>
        </p:spPr>
        <p:txBody>
          <a:bodyPr>
            <a:normAutofit/>
          </a:bodyPr>
          <a:lstStyle/>
          <a:p>
            <a:r>
              <a:rPr lang="zh-CN" altLang="en-US" sz="3200" dirty="0">
                <a:latin typeface="黑体" panose="02010609060101010101" pitchFamily="49" charset="-122"/>
                <a:ea typeface="黑体" panose="02010609060101010101" pitchFamily="49" charset="-122"/>
              </a:rPr>
              <a:t>教材中苏轼作品系年</a:t>
            </a:r>
          </a:p>
        </p:txBody>
      </p:sp>
      <p:sp>
        <p:nvSpPr>
          <p:cNvPr id="3" name="内容占位符 2">
            <a:extLst>
              <a:ext uri="{FF2B5EF4-FFF2-40B4-BE49-F238E27FC236}">
                <a16:creationId xmlns:a16="http://schemas.microsoft.com/office/drawing/2014/main" id="{67AE9A98-27DC-4FC6-ADAA-5743F4EF2090}"/>
              </a:ext>
            </a:extLst>
          </p:cNvPr>
          <p:cNvSpPr>
            <a:spLocks noGrp="1"/>
          </p:cNvSpPr>
          <p:nvPr>
            <p:ph idx="1"/>
          </p:nvPr>
        </p:nvSpPr>
        <p:spPr>
          <a:xfrm>
            <a:off x="838200" y="1160980"/>
            <a:ext cx="10515600" cy="5589141"/>
          </a:xfrm>
        </p:spPr>
        <p:txBody>
          <a:bodyPr>
            <a:normAutofit/>
          </a:bodyPr>
          <a:lstStyle/>
          <a:p>
            <a:pPr>
              <a:lnSpc>
                <a:spcPct val="150000"/>
              </a:lnSpc>
            </a:pPr>
            <a:r>
              <a:rPr lang="en-US" altLang="zh-CN" sz="1800" b="1" dirty="0">
                <a:latin typeface="楷体" panose="02010609060101010101" pitchFamily="49" charset="-122"/>
                <a:ea typeface="楷体" panose="02010609060101010101" pitchFamily="49" charset="-122"/>
              </a:rPr>
              <a:t>1072</a:t>
            </a:r>
            <a:r>
              <a:rPr lang="zh-CN" altLang="en-US" sz="1800" b="1" dirty="0">
                <a:latin typeface="楷体" panose="02010609060101010101" pitchFamily="49" charset="-122"/>
                <a:ea typeface="楷体" panose="02010609060101010101" pitchFamily="49" charset="-122"/>
              </a:rPr>
              <a:t>，杭州通判：六月二十七日望湖楼醉书（黑云翻墨未遮山）</a:t>
            </a:r>
            <a:endParaRPr lang="en-US" altLang="zh-CN" sz="1800" b="1" dirty="0">
              <a:latin typeface="楷体" panose="02010609060101010101" pitchFamily="49" charset="-122"/>
              <a:ea typeface="楷体" panose="02010609060101010101" pitchFamily="49" charset="-122"/>
            </a:endParaRPr>
          </a:p>
          <a:p>
            <a:pPr>
              <a:lnSpc>
                <a:spcPct val="150000"/>
              </a:lnSpc>
            </a:pPr>
            <a:r>
              <a:rPr lang="en-US" altLang="zh-CN" sz="1800" b="1" dirty="0">
                <a:latin typeface="楷体" panose="02010609060101010101" pitchFamily="49" charset="-122"/>
                <a:ea typeface="楷体" panose="02010609060101010101" pitchFamily="49" charset="-122"/>
              </a:rPr>
              <a:t>1073</a:t>
            </a:r>
            <a:r>
              <a:rPr lang="zh-CN" altLang="en-US" sz="1800" b="1" dirty="0">
                <a:latin typeface="楷体" panose="02010609060101010101" pitchFamily="49" charset="-122"/>
                <a:ea typeface="楷体" panose="02010609060101010101" pitchFamily="49" charset="-122"/>
              </a:rPr>
              <a:t>，杭州通判：饮湖上初晴后雨（水光潋滟晴方好）</a:t>
            </a:r>
            <a:endParaRPr lang="en-US" altLang="zh-CN" sz="1800" b="1" dirty="0">
              <a:latin typeface="楷体" panose="02010609060101010101" pitchFamily="49" charset="-122"/>
              <a:ea typeface="楷体" panose="02010609060101010101" pitchFamily="49" charset="-122"/>
            </a:endParaRPr>
          </a:p>
          <a:p>
            <a:pPr>
              <a:lnSpc>
                <a:spcPct val="150000"/>
              </a:lnSpc>
            </a:pPr>
            <a:r>
              <a:rPr lang="en-US" altLang="zh-CN" sz="1800" b="1" dirty="0">
                <a:latin typeface="楷体" panose="02010609060101010101" pitchFamily="49" charset="-122"/>
                <a:ea typeface="楷体" panose="02010609060101010101" pitchFamily="49" charset="-122"/>
              </a:rPr>
              <a:t>1075</a:t>
            </a:r>
            <a:r>
              <a:rPr lang="zh-CN" altLang="en-US" sz="1800" b="1" dirty="0">
                <a:latin typeface="楷体" panose="02010609060101010101" pitchFamily="49" charset="-122"/>
                <a:ea typeface="楷体" panose="02010609060101010101" pitchFamily="49" charset="-122"/>
              </a:rPr>
              <a:t>，密州知州：江城子 </a:t>
            </a:r>
            <a:r>
              <a:rPr lang="en-US" altLang="zh-CN" sz="1800" b="1" dirty="0">
                <a:latin typeface="楷体" panose="02010609060101010101" pitchFamily="49" charset="-122"/>
                <a:ea typeface="楷体" panose="02010609060101010101" pitchFamily="49" charset="-122"/>
              </a:rPr>
              <a:t>• </a:t>
            </a:r>
            <a:r>
              <a:rPr lang="zh-CN" altLang="en-US" sz="1800" b="1" dirty="0">
                <a:latin typeface="楷体" panose="02010609060101010101" pitchFamily="49" charset="-122"/>
                <a:ea typeface="楷体" panose="02010609060101010101" pitchFamily="49" charset="-122"/>
              </a:rPr>
              <a:t>乙卯正月二十日夜记梦（十年生死两茫茫），</a:t>
            </a:r>
            <a:endParaRPr lang="en-US" altLang="zh-CN" sz="1800" b="1" dirty="0">
              <a:latin typeface="楷体" panose="02010609060101010101" pitchFamily="49" charset="-122"/>
              <a:ea typeface="楷体" panose="02010609060101010101" pitchFamily="49" charset="-122"/>
            </a:endParaRPr>
          </a:p>
          <a:p>
            <a:pPr marL="0" indent="0">
              <a:lnSpc>
                <a:spcPct val="150000"/>
              </a:lnSpc>
              <a:buNone/>
            </a:pPr>
            <a:r>
              <a:rPr lang="en-US" altLang="zh-CN" sz="1800" b="1" dirty="0">
                <a:latin typeface="楷体" panose="02010609060101010101" pitchFamily="49" charset="-122"/>
                <a:ea typeface="楷体" panose="02010609060101010101" pitchFamily="49" charset="-122"/>
              </a:rPr>
              <a:t>                                </a:t>
            </a:r>
            <a:r>
              <a:rPr lang="zh-CN" altLang="en-US" sz="1800" b="1" dirty="0">
                <a:latin typeface="楷体" panose="02010609060101010101" pitchFamily="49" charset="-122"/>
                <a:ea typeface="楷体" panose="02010609060101010101" pitchFamily="49" charset="-122"/>
              </a:rPr>
              <a:t>江城子</a:t>
            </a:r>
            <a:r>
              <a:rPr lang="en-US" altLang="zh-CN" sz="1800" b="1" dirty="0">
                <a:latin typeface="楷体" panose="02010609060101010101" pitchFamily="49" charset="-122"/>
                <a:ea typeface="楷体" panose="02010609060101010101" pitchFamily="49" charset="-122"/>
              </a:rPr>
              <a:t>• </a:t>
            </a:r>
            <a:r>
              <a:rPr lang="zh-CN" altLang="en-US" sz="1800" b="1" dirty="0">
                <a:latin typeface="楷体" panose="02010609060101010101" pitchFamily="49" charset="-122"/>
                <a:ea typeface="楷体" panose="02010609060101010101" pitchFamily="49" charset="-122"/>
              </a:rPr>
              <a:t>密州出猎（老夫聊发少年狂）</a:t>
            </a:r>
            <a:endParaRPr lang="en-US" altLang="zh-CN" sz="1800" b="1" dirty="0">
              <a:latin typeface="楷体" panose="02010609060101010101" pitchFamily="49" charset="-122"/>
              <a:ea typeface="楷体" panose="02010609060101010101" pitchFamily="49" charset="-122"/>
            </a:endParaRPr>
          </a:p>
          <a:p>
            <a:pPr>
              <a:lnSpc>
                <a:spcPct val="150000"/>
              </a:lnSpc>
            </a:pPr>
            <a:r>
              <a:rPr lang="en-US" altLang="zh-CN" sz="1800" b="1" dirty="0">
                <a:latin typeface="楷体" panose="02010609060101010101" pitchFamily="49" charset="-122"/>
                <a:ea typeface="楷体" panose="02010609060101010101" pitchFamily="49" charset="-122"/>
              </a:rPr>
              <a:t>1076</a:t>
            </a:r>
            <a:r>
              <a:rPr lang="zh-CN" altLang="en-US" sz="1800" b="1" dirty="0">
                <a:latin typeface="楷体" panose="02010609060101010101" pitchFamily="49" charset="-122"/>
                <a:ea typeface="楷体" panose="02010609060101010101" pitchFamily="49" charset="-122"/>
              </a:rPr>
              <a:t>，密州知州：水调歌头（明月几时有）</a:t>
            </a:r>
            <a:endParaRPr lang="en-US" altLang="zh-CN" sz="1800" b="1" dirty="0">
              <a:latin typeface="楷体" panose="02010609060101010101" pitchFamily="49" charset="-122"/>
              <a:ea typeface="楷体" panose="02010609060101010101" pitchFamily="49" charset="-122"/>
            </a:endParaRPr>
          </a:p>
          <a:p>
            <a:pPr>
              <a:lnSpc>
                <a:spcPct val="150000"/>
              </a:lnSpc>
            </a:pPr>
            <a:r>
              <a:rPr lang="en-US" altLang="zh-CN" sz="1800" b="1" dirty="0">
                <a:latin typeface="楷体" panose="02010609060101010101" pitchFamily="49" charset="-122"/>
                <a:ea typeface="楷体" panose="02010609060101010101" pitchFamily="49" charset="-122"/>
              </a:rPr>
              <a:t>1082</a:t>
            </a:r>
            <a:r>
              <a:rPr lang="zh-CN" altLang="en-US" sz="1800" b="1" dirty="0">
                <a:latin typeface="楷体" panose="02010609060101010101" pitchFamily="49" charset="-122"/>
                <a:ea typeface="楷体" panose="02010609060101010101" pitchFamily="49" charset="-122"/>
              </a:rPr>
              <a:t>，被贬黄州：赤壁赋，念奴娇 </a:t>
            </a:r>
            <a:r>
              <a:rPr lang="en-US" altLang="zh-CN" sz="1800" b="1" dirty="0">
                <a:latin typeface="楷体" panose="02010609060101010101" pitchFamily="49" charset="-122"/>
                <a:ea typeface="楷体" panose="02010609060101010101" pitchFamily="49" charset="-122"/>
              </a:rPr>
              <a:t>• </a:t>
            </a:r>
            <a:r>
              <a:rPr lang="zh-CN" altLang="en-US" sz="1800" b="1" dirty="0">
                <a:latin typeface="楷体" panose="02010609060101010101" pitchFamily="49" charset="-122"/>
                <a:ea typeface="楷体" panose="02010609060101010101" pitchFamily="49" charset="-122"/>
              </a:rPr>
              <a:t>赤壁怀古，定风波（莫听穿林打叶声）</a:t>
            </a:r>
            <a:endParaRPr lang="en-US" altLang="zh-CN" sz="1800" b="1" dirty="0">
              <a:latin typeface="楷体" panose="02010609060101010101" pitchFamily="49" charset="-122"/>
              <a:ea typeface="楷体" panose="02010609060101010101" pitchFamily="49" charset="-122"/>
            </a:endParaRPr>
          </a:p>
          <a:p>
            <a:pPr>
              <a:lnSpc>
                <a:spcPct val="150000"/>
              </a:lnSpc>
            </a:pPr>
            <a:r>
              <a:rPr lang="en-US" altLang="zh-CN" sz="1800" b="1" dirty="0">
                <a:latin typeface="楷体" panose="02010609060101010101" pitchFamily="49" charset="-122"/>
                <a:ea typeface="楷体" panose="02010609060101010101" pitchFamily="49" charset="-122"/>
              </a:rPr>
              <a:t>1083</a:t>
            </a:r>
            <a:r>
              <a:rPr lang="zh-CN" altLang="en-US" sz="1800" b="1" dirty="0">
                <a:latin typeface="楷体" panose="02010609060101010101" pitchFamily="49" charset="-122"/>
                <a:ea typeface="楷体" panose="02010609060101010101" pitchFamily="49" charset="-122"/>
              </a:rPr>
              <a:t>，被贬黄州：记承天寺夜游，</a:t>
            </a:r>
            <a:endParaRPr lang="en-US" altLang="zh-CN" sz="1800" b="1" dirty="0">
              <a:latin typeface="楷体" panose="02010609060101010101" pitchFamily="49" charset="-122"/>
              <a:ea typeface="楷体" panose="02010609060101010101" pitchFamily="49" charset="-122"/>
            </a:endParaRPr>
          </a:p>
          <a:p>
            <a:pPr>
              <a:lnSpc>
                <a:spcPct val="150000"/>
              </a:lnSpc>
            </a:pPr>
            <a:r>
              <a:rPr lang="en-US" altLang="zh-CN" sz="1800" b="1" dirty="0">
                <a:latin typeface="楷体" panose="02010609060101010101" pitchFamily="49" charset="-122"/>
                <a:ea typeface="楷体" panose="02010609060101010101" pitchFamily="49" charset="-122"/>
              </a:rPr>
              <a:t>1084</a:t>
            </a:r>
            <a:r>
              <a:rPr lang="zh-CN" altLang="en-US" sz="1800" b="1" dirty="0">
                <a:latin typeface="楷体" panose="02010609060101010101" pitchFamily="49" charset="-122"/>
                <a:ea typeface="楷体" panose="02010609060101010101" pitchFamily="49" charset="-122"/>
              </a:rPr>
              <a:t>，奉诏汝州途中：题西林壁，石钟山记</a:t>
            </a:r>
            <a:endParaRPr lang="en-US" altLang="zh-CN" sz="1800" b="1" dirty="0">
              <a:latin typeface="楷体" panose="02010609060101010101" pitchFamily="49" charset="-122"/>
              <a:ea typeface="楷体" panose="02010609060101010101" pitchFamily="49" charset="-122"/>
            </a:endParaRPr>
          </a:p>
          <a:p>
            <a:pPr>
              <a:lnSpc>
                <a:spcPct val="150000"/>
              </a:lnSpc>
            </a:pPr>
            <a:r>
              <a:rPr lang="en-US" altLang="zh-CN" sz="1800" b="1" dirty="0">
                <a:latin typeface="楷体" panose="02010609060101010101" pitchFamily="49" charset="-122"/>
                <a:ea typeface="楷体" panose="02010609060101010101" pitchFamily="49" charset="-122"/>
              </a:rPr>
              <a:t>1085</a:t>
            </a:r>
            <a:r>
              <a:rPr lang="zh-CN" altLang="en-US" sz="1800" b="1" dirty="0">
                <a:latin typeface="楷体" panose="02010609060101010101" pitchFamily="49" charset="-122"/>
                <a:ea typeface="楷体" panose="02010609060101010101" pitchFamily="49" charset="-122"/>
              </a:rPr>
              <a:t>，汴京：惠崇春江晓景（竹外桃花三两枝）</a:t>
            </a:r>
            <a:endParaRPr lang="en-US" altLang="zh-CN" sz="1800" b="1" dirty="0">
              <a:latin typeface="楷体" panose="02010609060101010101" pitchFamily="49" charset="-122"/>
              <a:ea typeface="楷体" panose="02010609060101010101" pitchFamily="49" charset="-122"/>
            </a:endParaRPr>
          </a:p>
          <a:p>
            <a:pPr>
              <a:lnSpc>
                <a:spcPct val="150000"/>
              </a:lnSpc>
            </a:pPr>
            <a:r>
              <a:rPr lang="en-US" altLang="zh-CN" sz="1800" b="1" dirty="0">
                <a:latin typeface="楷体" panose="02010609060101010101" pitchFamily="49" charset="-122"/>
                <a:ea typeface="楷体" panose="02010609060101010101" pitchFamily="49" charset="-122"/>
              </a:rPr>
              <a:t>1090</a:t>
            </a:r>
            <a:r>
              <a:rPr lang="zh-CN" altLang="en-US" sz="1800" b="1" dirty="0">
                <a:latin typeface="楷体" panose="02010609060101010101" pitchFamily="49" charset="-122"/>
                <a:ea typeface="楷体" panose="02010609060101010101" pitchFamily="49" charset="-122"/>
              </a:rPr>
              <a:t>，杭州太守：赠刘景文（荷尽已无擎雨盖）</a:t>
            </a:r>
          </a:p>
        </p:txBody>
      </p:sp>
      <p:pic>
        <p:nvPicPr>
          <p:cNvPr id="4" name="图片 3">
            <a:extLst>
              <a:ext uri="{FF2B5EF4-FFF2-40B4-BE49-F238E27FC236}">
                <a16:creationId xmlns:a16="http://schemas.microsoft.com/office/drawing/2014/main" id="{A79134A9-804B-4254-8CF2-6A5C74A1FFEE}"/>
              </a:ext>
            </a:extLst>
          </p:cNvPr>
          <p:cNvPicPr>
            <a:picLocks noChangeAspect="1"/>
          </p:cNvPicPr>
          <p:nvPr/>
        </p:nvPicPr>
        <p:blipFill rotWithShape="1">
          <a:blip r:embed="rId2"/>
          <a:srcRect l="14980" r="15339"/>
          <a:stretch/>
        </p:blipFill>
        <p:spPr>
          <a:xfrm>
            <a:off x="9202768" y="256640"/>
            <a:ext cx="1968908" cy="2825607"/>
          </a:xfrm>
          <a:prstGeom prst="rect">
            <a:avLst/>
          </a:prstGeom>
        </p:spPr>
      </p:pic>
      <p:pic>
        <p:nvPicPr>
          <p:cNvPr id="5" name="图片 4">
            <a:extLst>
              <a:ext uri="{FF2B5EF4-FFF2-40B4-BE49-F238E27FC236}">
                <a16:creationId xmlns:a16="http://schemas.microsoft.com/office/drawing/2014/main" id="{F32CA17A-D50D-4D3D-9253-71732EDE44A7}"/>
              </a:ext>
            </a:extLst>
          </p:cNvPr>
          <p:cNvPicPr>
            <a:picLocks noChangeAspect="1"/>
          </p:cNvPicPr>
          <p:nvPr/>
        </p:nvPicPr>
        <p:blipFill>
          <a:blip r:embed="rId3"/>
          <a:stretch>
            <a:fillRect/>
          </a:stretch>
        </p:blipFill>
        <p:spPr>
          <a:xfrm>
            <a:off x="9122950" y="3429000"/>
            <a:ext cx="2230850" cy="2994916"/>
          </a:xfrm>
          <a:prstGeom prst="rect">
            <a:avLst/>
          </a:prstGeom>
        </p:spPr>
      </p:pic>
    </p:spTree>
    <p:extLst>
      <p:ext uri="{BB962C8B-B14F-4D97-AF65-F5344CB8AC3E}">
        <p14:creationId xmlns:p14="http://schemas.microsoft.com/office/powerpoint/2010/main" val="75905041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0"/>
            <a:ext cx="12192000" cy="1143000"/>
          </a:xfrm>
          <a:solidFill>
            <a:schemeClr val="accent5">
              <a:lumMod val="20000"/>
              <a:lumOff val="80000"/>
            </a:schemeClr>
          </a:solidFill>
        </p:spPr>
        <p:txBody>
          <a:bodyPr>
            <a:normAutofit/>
          </a:bodyPr>
          <a:lstStyle/>
          <a:p>
            <a:pPr algn="ctr"/>
            <a:r>
              <a:rPr lang="zh-CN" altLang="en-US" sz="3600" b="1" dirty="0">
                <a:solidFill>
                  <a:srgbClr val="C00000"/>
                </a:solidFill>
                <a:latin typeface="黑体" panose="02010609060101010101" pitchFamily="49" charset="-122"/>
                <a:ea typeface="黑体" panose="02010609060101010101" pitchFamily="49" charset="-122"/>
              </a:rPr>
              <a:t>“跨媒介阅读与交流”案例</a:t>
            </a:r>
            <a:endParaRPr lang="zh-CN" altLang="en-US" sz="3600" dirty="0"/>
          </a:p>
        </p:txBody>
      </p:sp>
      <p:sp>
        <p:nvSpPr>
          <p:cNvPr id="3" name="内容占位符 2"/>
          <p:cNvSpPr>
            <a:spLocks noGrp="1"/>
          </p:cNvSpPr>
          <p:nvPr>
            <p:ph idx="1"/>
          </p:nvPr>
        </p:nvSpPr>
        <p:spPr>
          <a:xfrm>
            <a:off x="693021" y="1350030"/>
            <a:ext cx="11040176" cy="5112568"/>
          </a:xfrm>
        </p:spPr>
        <p:txBody>
          <a:bodyPr>
            <a:normAutofit/>
          </a:bodyPr>
          <a:lstStyle/>
          <a:p>
            <a:r>
              <a:rPr lang="zh-CN" altLang="en-US" sz="3000" b="1" dirty="0">
                <a:solidFill>
                  <a:srgbClr val="0070C0"/>
                </a:solidFill>
                <a:latin typeface="黑体" panose="02010609060101010101" pitchFamily="49" charset="-122"/>
                <a:ea typeface="黑体" panose="02010609060101010101" pitchFamily="49" charset="-122"/>
              </a:rPr>
              <a:t>学习活动一：“一周网站扫描”</a:t>
            </a:r>
          </a:p>
          <a:p>
            <a:pPr marL="0" indent="0">
              <a:lnSpc>
                <a:spcPct val="150000"/>
              </a:lnSpc>
              <a:buNone/>
            </a:pPr>
            <a:r>
              <a:rPr lang="en-US" altLang="zh-CN" sz="2400" b="1" dirty="0">
                <a:latin typeface="楷体" panose="02010609060101010101" pitchFamily="49" charset="-122"/>
                <a:ea typeface="楷体" panose="02010609060101010101" pitchFamily="49" charset="-122"/>
              </a:rPr>
              <a:t>1</a:t>
            </a:r>
            <a:r>
              <a:rPr lang="zh-CN" altLang="en-US" sz="2400" b="1" dirty="0">
                <a:latin typeface="楷体" panose="02010609060101010101" pitchFamily="49" charset="-122"/>
                <a:ea typeface="楷体" panose="02010609060101010101" pitchFamily="49" charset="-122"/>
              </a:rPr>
              <a:t>．跟踪浏览门户网站如新华、人民、新浪、搜狐、网易、腾讯等一周的内容，选择某一社会热点事件，关注各网站的跟踪报道，根据其发展脉络梳理完成“一周热点速递”。</a:t>
            </a:r>
            <a:endParaRPr lang="en-US" altLang="zh-CN" sz="2400" b="1" dirty="0">
              <a:latin typeface="楷体" panose="02010609060101010101" pitchFamily="49" charset="-122"/>
              <a:ea typeface="楷体" panose="02010609060101010101" pitchFamily="49" charset="-122"/>
            </a:endParaRPr>
          </a:p>
          <a:p>
            <a:pPr marL="0" indent="0">
              <a:lnSpc>
                <a:spcPct val="150000"/>
              </a:lnSpc>
              <a:buNone/>
            </a:pPr>
            <a:r>
              <a:rPr lang="en-US" altLang="zh-CN" sz="2400" b="1" dirty="0">
                <a:latin typeface="楷体" panose="02010609060101010101" pitchFamily="49" charset="-122"/>
                <a:ea typeface="楷体" panose="02010609060101010101" pitchFamily="49" charset="-122"/>
              </a:rPr>
              <a:t>2</a:t>
            </a:r>
            <a:r>
              <a:rPr lang="zh-CN" altLang="en-US" sz="2400" b="1" dirty="0">
                <a:latin typeface="楷体" panose="02010609060101010101" pitchFamily="49" charset="-122"/>
                <a:ea typeface="楷体" panose="02010609060101010101" pitchFamily="49" charset="-122"/>
              </a:rPr>
              <a:t>．梳理网民观点，并根据网民评论倾向，分析不同网站的受众群体特点，形成“舆情分析表”。 </a:t>
            </a:r>
            <a:endParaRPr lang="en-US" altLang="zh-CN" sz="2400" b="1" dirty="0">
              <a:latin typeface="楷体" panose="02010609060101010101" pitchFamily="49" charset="-122"/>
              <a:ea typeface="楷体" panose="02010609060101010101" pitchFamily="49" charset="-122"/>
            </a:endParaRPr>
          </a:p>
          <a:p>
            <a:pPr marL="0" indent="0">
              <a:lnSpc>
                <a:spcPct val="150000"/>
              </a:lnSpc>
              <a:buNone/>
            </a:pPr>
            <a:r>
              <a:rPr lang="en-US" altLang="zh-CN" sz="2400" b="1" dirty="0">
                <a:latin typeface="楷体" panose="02010609060101010101" pitchFamily="49" charset="-122"/>
                <a:ea typeface="楷体" panose="02010609060101010101" pitchFamily="49" charset="-122"/>
              </a:rPr>
              <a:t>3</a:t>
            </a:r>
            <a:r>
              <a:rPr lang="zh-CN" altLang="en-US" sz="2400" b="1" dirty="0">
                <a:latin typeface="楷体" panose="02010609060101010101" pitchFamily="49" charset="-122"/>
                <a:ea typeface="楷体" panose="02010609060101010101" pitchFamily="49" charset="-122"/>
              </a:rPr>
              <a:t>．比较不同网站在报道此事件时的关注点、价值取向，以及网站的视觉效果、用户体验等，撰写“网站风格比较”分析报告。</a:t>
            </a:r>
          </a:p>
        </p:txBody>
      </p:sp>
    </p:spTree>
    <p:extLst>
      <p:ext uri="{BB962C8B-B14F-4D97-AF65-F5344CB8AC3E}">
        <p14:creationId xmlns:p14="http://schemas.microsoft.com/office/powerpoint/2010/main" val="358845391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0"/>
            <a:ext cx="12192000" cy="1212783"/>
          </a:xfrm>
          <a:solidFill>
            <a:schemeClr val="accent5">
              <a:lumMod val="20000"/>
              <a:lumOff val="80000"/>
            </a:schemeClr>
          </a:solidFill>
        </p:spPr>
        <p:txBody>
          <a:bodyPr>
            <a:normAutofit/>
          </a:bodyPr>
          <a:lstStyle/>
          <a:p>
            <a:r>
              <a:rPr lang="zh-CN" altLang="en-US" sz="3600" b="1" dirty="0">
                <a:solidFill>
                  <a:srgbClr val="C00000"/>
                </a:solidFill>
                <a:latin typeface="黑体" panose="02010609060101010101" pitchFamily="49" charset="-122"/>
                <a:ea typeface="黑体" panose="02010609060101010101" pitchFamily="49" charset="-122"/>
              </a:rPr>
              <a:t>“跨媒介阅读与交流”案例</a:t>
            </a:r>
            <a:endParaRPr lang="zh-CN" altLang="en-US" sz="3600" dirty="0"/>
          </a:p>
        </p:txBody>
      </p:sp>
      <p:sp>
        <p:nvSpPr>
          <p:cNvPr id="3" name="内容占位符 2"/>
          <p:cNvSpPr>
            <a:spLocks noGrp="1"/>
          </p:cNvSpPr>
          <p:nvPr>
            <p:ph idx="1"/>
          </p:nvPr>
        </p:nvSpPr>
        <p:spPr>
          <a:xfrm>
            <a:off x="749166" y="1446283"/>
            <a:ext cx="10772274" cy="5112568"/>
          </a:xfrm>
        </p:spPr>
        <p:txBody>
          <a:bodyPr>
            <a:normAutofit/>
          </a:bodyPr>
          <a:lstStyle/>
          <a:p>
            <a:pPr>
              <a:buFont typeface="Wingdings" panose="05000000000000000000" pitchFamily="2" charset="2"/>
              <a:buChar char="Ø"/>
            </a:pPr>
            <a:r>
              <a:rPr lang="zh-CN" altLang="en-US" b="1" dirty="0">
                <a:solidFill>
                  <a:srgbClr val="0070C0"/>
                </a:solidFill>
                <a:latin typeface="黑体" panose="02010609060101010101" pitchFamily="49" charset="-122"/>
                <a:ea typeface="黑体" panose="02010609060101010101" pitchFamily="49" charset="-122"/>
              </a:rPr>
              <a:t>学习活动二：精彩文章聚焦</a:t>
            </a:r>
          </a:p>
          <a:p>
            <a:pPr marL="0" indent="0">
              <a:lnSpc>
                <a:spcPct val="150000"/>
              </a:lnSpc>
              <a:buNone/>
            </a:pPr>
            <a:r>
              <a:rPr lang="en-US" altLang="zh-CN" sz="2200" b="1" dirty="0">
                <a:latin typeface="楷体" panose="02010609060101010101" pitchFamily="49" charset="-122"/>
                <a:ea typeface="楷体" panose="02010609060101010101" pitchFamily="49" charset="-122"/>
              </a:rPr>
              <a:t>1</a:t>
            </a:r>
            <a:r>
              <a:rPr lang="zh-CN" altLang="en-US" sz="2200" b="1" dirty="0">
                <a:latin typeface="楷体" panose="02010609060101010101" pitchFamily="49" charset="-122"/>
                <a:ea typeface="楷体" panose="02010609060101010101" pitchFamily="49" charset="-122"/>
              </a:rPr>
              <a:t>．观察不同网站对此事件报道的相关文章，选择积极引导社会舆论、点击率高、评论量大的文章阅读，完成“精彩文章评析”。 </a:t>
            </a:r>
            <a:endParaRPr lang="en-US" altLang="zh-CN" sz="2200" b="1" dirty="0">
              <a:latin typeface="楷体" panose="02010609060101010101" pitchFamily="49" charset="-122"/>
              <a:ea typeface="楷体" panose="02010609060101010101" pitchFamily="49" charset="-122"/>
            </a:endParaRPr>
          </a:p>
          <a:p>
            <a:pPr marL="0" indent="0">
              <a:lnSpc>
                <a:spcPct val="150000"/>
              </a:lnSpc>
              <a:buNone/>
            </a:pPr>
            <a:r>
              <a:rPr lang="en-US" altLang="zh-CN" sz="2200" b="1" dirty="0">
                <a:latin typeface="楷体" panose="02010609060101010101" pitchFamily="49" charset="-122"/>
                <a:ea typeface="楷体" panose="02010609060101010101" pitchFamily="49" charset="-122"/>
              </a:rPr>
              <a:t>2</a:t>
            </a:r>
            <a:r>
              <a:rPr lang="zh-CN" altLang="en-US" sz="2200" b="1" dirty="0">
                <a:latin typeface="楷体" panose="02010609060101010101" pitchFamily="49" charset="-122"/>
                <a:ea typeface="楷体" panose="02010609060101010101" pitchFamily="49" charset="-122"/>
              </a:rPr>
              <a:t>．举行班级交流会，将此文章与评析结果推介给其他同学。</a:t>
            </a:r>
            <a:endParaRPr lang="en-US" altLang="zh-CN" sz="2200" b="1" dirty="0">
              <a:latin typeface="楷体" panose="02010609060101010101" pitchFamily="49" charset="-122"/>
              <a:ea typeface="楷体" panose="02010609060101010101" pitchFamily="49" charset="-122"/>
            </a:endParaRPr>
          </a:p>
          <a:p>
            <a:pPr>
              <a:lnSpc>
                <a:spcPct val="150000"/>
              </a:lnSpc>
              <a:buFont typeface="Wingdings" panose="05000000000000000000" pitchFamily="2" charset="2"/>
              <a:buChar char="Ø"/>
            </a:pPr>
            <a:r>
              <a:rPr lang="zh-CN" altLang="en-US" b="1" dirty="0">
                <a:solidFill>
                  <a:srgbClr val="0070C0"/>
                </a:solidFill>
                <a:latin typeface="黑体" panose="02010609060101010101" pitchFamily="49" charset="-122"/>
                <a:ea typeface="黑体" panose="02010609060101010101" pitchFamily="49" charset="-122"/>
              </a:rPr>
              <a:t>学习活动三：我为校园网撰稿</a:t>
            </a:r>
          </a:p>
          <a:p>
            <a:pPr marL="0" indent="0">
              <a:lnSpc>
                <a:spcPct val="150000"/>
              </a:lnSpc>
              <a:buNone/>
            </a:pPr>
            <a:r>
              <a:rPr lang="en-US" altLang="zh-CN" sz="2200" b="1" dirty="0">
                <a:latin typeface="楷体" panose="02010609060101010101" pitchFamily="49" charset="-122"/>
                <a:ea typeface="楷体" panose="02010609060101010101" pitchFamily="49" charset="-122"/>
              </a:rPr>
              <a:t>1</a:t>
            </a:r>
            <a:r>
              <a:rPr lang="zh-CN" altLang="en-US" sz="2200" b="1" dirty="0">
                <a:latin typeface="楷体" panose="02010609060101010101" pitchFamily="49" charset="-122"/>
                <a:ea typeface="楷体" panose="02010609060101010101" pitchFamily="49" charset="-122"/>
              </a:rPr>
              <a:t>．在校园网上开辟“校园麦克风”专栏。选择学校一周新闻热点事件，或报道或评论，尝试运用多媒体手段，发布在此专栏中。</a:t>
            </a:r>
            <a:endParaRPr lang="en-US" altLang="zh-CN" sz="2200" b="1" dirty="0">
              <a:latin typeface="楷体" panose="02010609060101010101" pitchFamily="49" charset="-122"/>
              <a:ea typeface="楷体" panose="02010609060101010101" pitchFamily="49" charset="-122"/>
            </a:endParaRPr>
          </a:p>
          <a:p>
            <a:pPr marL="0" indent="0">
              <a:lnSpc>
                <a:spcPct val="150000"/>
              </a:lnSpc>
              <a:buNone/>
            </a:pPr>
            <a:r>
              <a:rPr lang="en-US" altLang="zh-CN" sz="2200" b="1" dirty="0">
                <a:latin typeface="楷体" panose="02010609060101010101" pitchFamily="49" charset="-122"/>
                <a:ea typeface="楷体" panose="02010609060101010101" pitchFamily="49" charset="-122"/>
              </a:rPr>
              <a:t>2</a:t>
            </a:r>
            <a:r>
              <a:rPr lang="zh-CN" altLang="en-US" sz="2200" b="1" dirty="0">
                <a:latin typeface="楷体" panose="02010609060101010101" pitchFamily="49" charset="-122"/>
                <a:ea typeface="楷体" panose="02010609060101010101" pitchFamily="49" charset="-122"/>
              </a:rPr>
              <a:t>．点击浏览其他同学文章，发表评论。</a:t>
            </a:r>
          </a:p>
          <a:p>
            <a:pPr marL="0" indent="0">
              <a:lnSpc>
                <a:spcPct val="150000"/>
              </a:lnSpc>
              <a:buNone/>
            </a:pPr>
            <a:endParaRPr lang="zh-CN" altLang="en-US" sz="2200" b="1" dirty="0">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312996478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0"/>
            <a:ext cx="12192000" cy="1417638"/>
          </a:xfrm>
          <a:solidFill>
            <a:schemeClr val="accent5">
              <a:lumMod val="20000"/>
              <a:lumOff val="80000"/>
            </a:schemeClr>
          </a:solidFill>
        </p:spPr>
        <p:txBody>
          <a:bodyPr>
            <a:normAutofit/>
          </a:bodyPr>
          <a:lstStyle/>
          <a:p>
            <a:pPr algn="ctr"/>
            <a:r>
              <a:rPr lang="zh-CN" altLang="en-US" sz="3600" b="1" dirty="0">
                <a:solidFill>
                  <a:srgbClr val="C00000"/>
                </a:solidFill>
                <a:latin typeface="黑体" panose="02010609060101010101" pitchFamily="49" charset="-122"/>
                <a:ea typeface="黑体" panose="02010609060101010101" pitchFamily="49" charset="-122"/>
              </a:rPr>
              <a:t>“跨媒介阅读与交流”案例</a:t>
            </a:r>
            <a:endParaRPr lang="zh-CN" altLang="en-US" sz="3600" dirty="0"/>
          </a:p>
        </p:txBody>
      </p:sp>
      <p:sp>
        <p:nvSpPr>
          <p:cNvPr id="3" name="内容占位符 2"/>
          <p:cNvSpPr>
            <a:spLocks noGrp="1"/>
          </p:cNvSpPr>
          <p:nvPr>
            <p:ph idx="1"/>
          </p:nvPr>
        </p:nvSpPr>
        <p:spPr>
          <a:xfrm>
            <a:off x="895149" y="1590662"/>
            <a:ext cx="10607040" cy="5112568"/>
          </a:xfrm>
        </p:spPr>
        <p:txBody>
          <a:bodyPr>
            <a:normAutofit lnSpcReduction="10000"/>
          </a:bodyPr>
          <a:lstStyle/>
          <a:p>
            <a:pPr>
              <a:buFont typeface="Wingdings" panose="05000000000000000000" pitchFamily="2" charset="2"/>
              <a:buChar char="Ø"/>
            </a:pPr>
            <a:r>
              <a:rPr lang="zh-CN" altLang="en-US" b="1" dirty="0">
                <a:solidFill>
                  <a:srgbClr val="0070C0"/>
                </a:solidFill>
                <a:latin typeface="黑体" panose="02010609060101010101" pitchFamily="49" charset="-122"/>
                <a:ea typeface="黑体" panose="02010609060101010101" pitchFamily="49" charset="-122"/>
              </a:rPr>
              <a:t>学习活动四：</a:t>
            </a:r>
            <a:endParaRPr lang="en-US" altLang="zh-CN" b="1" dirty="0">
              <a:solidFill>
                <a:srgbClr val="0070C0"/>
              </a:solidFill>
              <a:latin typeface="黑体" panose="02010609060101010101" pitchFamily="49" charset="-122"/>
              <a:ea typeface="黑体" panose="02010609060101010101" pitchFamily="49" charset="-122"/>
            </a:endParaRPr>
          </a:p>
          <a:p>
            <a:pPr marL="457200" indent="-457200">
              <a:lnSpc>
                <a:spcPct val="150000"/>
              </a:lnSpc>
              <a:buFont typeface="+mj-lt"/>
              <a:buAutoNum type="arabicPeriod"/>
            </a:pPr>
            <a:r>
              <a:rPr lang="zh-CN" altLang="en-US" sz="2400" b="1" dirty="0">
                <a:latin typeface="华文中宋" panose="02010600040101010101" pitchFamily="2" charset="-122"/>
                <a:ea typeface="华文中宋" panose="02010600040101010101" pitchFamily="2" charset="-122"/>
              </a:rPr>
              <a:t>辨析真假：</a:t>
            </a:r>
            <a:r>
              <a:rPr lang="zh-CN" altLang="en-US" sz="2200" b="1" dirty="0">
                <a:latin typeface="楷体" panose="02010609060101010101" pitchFamily="49" charset="-122"/>
                <a:ea typeface="楷体" panose="02010609060101010101" pitchFamily="49" charset="-122"/>
              </a:rPr>
              <a:t>生活中我们会经常遭遇到虚假的网络信息，选取一条你感兴趣的虚假新闻，对其产生的原因、给社会带来的负面影响以及各方辟谣的方式等进行分析，撰写一篇分析报告。</a:t>
            </a:r>
            <a:endParaRPr lang="en-US" altLang="zh-CN" sz="2200" b="1" dirty="0">
              <a:latin typeface="楷体" panose="02010609060101010101" pitchFamily="49" charset="-122"/>
              <a:ea typeface="楷体" panose="02010609060101010101" pitchFamily="49" charset="-122"/>
            </a:endParaRPr>
          </a:p>
          <a:p>
            <a:pPr marL="457200" indent="-457200">
              <a:lnSpc>
                <a:spcPct val="150000"/>
              </a:lnSpc>
              <a:buFont typeface="+mj-lt"/>
              <a:buAutoNum type="arabicPeriod"/>
            </a:pPr>
            <a:r>
              <a:rPr lang="zh-CN" altLang="en-US" sz="2400" b="1" dirty="0">
                <a:latin typeface="华文中宋" panose="02010600040101010101" pitchFamily="2" charset="-122"/>
                <a:ea typeface="华文中宋" panose="02010600040101010101" pitchFamily="2" charset="-122"/>
              </a:rPr>
              <a:t>一起来看流行语</a:t>
            </a:r>
            <a:r>
              <a:rPr lang="zh-CN" altLang="en-US" sz="2200" b="1" dirty="0">
                <a:latin typeface="楷体" panose="02010609060101010101" pitchFamily="49" charset="-122"/>
                <a:ea typeface="楷体" panose="02010609060101010101" pitchFamily="49" charset="-122"/>
                <a:sym typeface="Wingdings" panose="05000000000000000000" pitchFamily="2" charset="2"/>
              </a:rPr>
              <a:t>：（昌乐二中老师设计，有改动）</a:t>
            </a:r>
            <a:endParaRPr lang="en-US" altLang="zh-CN" sz="2200" b="1" dirty="0">
              <a:latin typeface="楷体" panose="02010609060101010101" pitchFamily="49" charset="-122"/>
              <a:ea typeface="楷体" panose="02010609060101010101" pitchFamily="49" charset="-122"/>
              <a:sym typeface="Wingdings" panose="05000000000000000000" pitchFamily="2" charset="2"/>
            </a:endParaRPr>
          </a:p>
          <a:p>
            <a:pPr>
              <a:lnSpc>
                <a:spcPts val="3300"/>
              </a:lnSpc>
            </a:pPr>
            <a:r>
              <a:rPr lang="zh-CN" altLang="en-US" sz="2000" b="1" dirty="0">
                <a:latin typeface="楷体" panose="02010609060101010101" pitchFamily="49" charset="-122"/>
                <a:ea typeface="楷体" panose="02010609060101010101" pitchFamily="49" charset="-122"/>
              </a:rPr>
              <a:t>梳理我们接触到的网络流行语并对其进行分类。</a:t>
            </a:r>
            <a:endParaRPr lang="en-US" altLang="zh-CN" sz="2000" b="1" dirty="0">
              <a:latin typeface="楷体" panose="02010609060101010101" pitchFamily="49" charset="-122"/>
              <a:ea typeface="楷体" panose="02010609060101010101" pitchFamily="49" charset="-122"/>
            </a:endParaRPr>
          </a:p>
          <a:p>
            <a:pPr>
              <a:lnSpc>
                <a:spcPts val="3300"/>
              </a:lnSpc>
            </a:pPr>
            <a:r>
              <a:rPr lang="zh-CN" altLang="en-US" sz="2000" b="1" dirty="0">
                <a:latin typeface="楷体" panose="02010609060101010101" pitchFamily="49" charset="-122"/>
                <a:ea typeface="楷体" panose="02010609060101010101" pitchFamily="49" charset="-122"/>
              </a:rPr>
              <a:t>请以小组为单位，就网络流行语问题设计一份调查问卷，在学校或社区进行一次问卷调查，了解大众对网络用语的了解程度和看法。  </a:t>
            </a:r>
            <a:endParaRPr lang="en-US" altLang="zh-CN" sz="2000" b="1" dirty="0">
              <a:latin typeface="楷体" panose="02010609060101010101" pitchFamily="49" charset="-122"/>
              <a:ea typeface="楷体" panose="02010609060101010101" pitchFamily="49" charset="-122"/>
            </a:endParaRPr>
          </a:p>
          <a:p>
            <a:pPr>
              <a:lnSpc>
                <a:spcPts val="3300"/>
              </a:lnSpc>
            </a:pPr>
            <a:r>
              <a:rPr lang="zh-CN" altLang="en-US" sz="2200" b="1" dirty="0">
                <a:latin typeface="楷体" panose="02010609060101010101" pitchFamily="49" charset="-122"/>
                <a:ea typeface="楷体" panose="02010609060101010101" pitchFamily="49" charset="-122"/>
              </a:rPr>
              <a:t>围绕“语义与交流”这一主题，结合网络流行语的实例写一篇分析文章，并组织一个专题研讨会。</a:t>
            </a:r>
          </a:p>
        </p:txBody>
      </p:sp>
    </p:spTree>
    <p:extLst>
      <p:ext uri="{BB962C8B-B14F-4D97-AF65-F5344CB8AC3E}">
        <p14:creationId xmlns:p14="http://schemas.microsoft.com/office/powerpoint/2010/main" val="171273743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9125" y="525438"/>
            <a:ext cx="11153775" cy="5976664"/>
          </a:xfrm>
        </p:spPr>
        <p:txBody>
          <a:bodyPr>
            <a:normAutofit lnSpcReduction="10000"/>
          </a:bodyPr>
          <a:lstStyle/>
          <a:p>
            <a:pPr>
              <a:lnSpc>
                <a:spcPct val="150000"/>
              </a:lnSpc>
            </a:pPr>
            <a:r>
              <a:rPr lang="zh-CN" altLang="en-US" b="1" dirty="0">
                <a:latin typeface="华文仿宋" panose="02010600040101010101" pitchFamily="2" charset="-122"/>
                <a:ea typeface="华文仿宋" panose="02010600040101010101" pitchFamily="2" charset="-122"/>
              </a:rPr>
              <a:t>语文</a:t>
            </a:r>
            <a:r>
              <a:rPr lang="zh-CN" altLang="en-US" b="1" dirty="0">
                <a:solidFill>
                  <a:srgbClr val="C00000"/>
                </a:solidFill>
                <a:latin typeface="黑体" panose="02010609060101010101" pitchFamily="49" charset="-122"/>
                <a:ea typeface="黑体" panose="02010609060101010101" pitchFamily="49" charset="-122"/>
              </a:rPr>
              <a:t>深度学习的“深度”体现在学生身上</a:t>
            </a:r>
            <a:r>
              <a:rPr lang="zh-CN" altLang="en-US" b="1" dirty="0">
                <a:latin typeface="华文仿宋" panose="02010600040101010101" pitchFamily="2" charset="-122"/>
                <a:ea typeface="华文仿宋" panose="02010600040101010101" pitchFamily="2" charset="-122"/>
              </a:rPr>
              <a:t>，是对学生既有的言语活动经验水平而言的。“</a:t>
            </a:r>
            <a:r>
              <a:rPr lang="zh-CN" altLang="en-US" b="1" dirty="0">
                <a:solidFill>
                  <a:srgbClr val="C00000"/>
                </a:solidFill>
                <a:latin typeface="黑体" panose="02010609060101010101" pitchFamily="49" charset="-122"/>
                <a:ea typeface="黑体" panose="02010609060101010101" pitchFamily="49" charset="-122"/>
              </a:rPr>
              <a:t>有挑战性的学习任务</a:t>
            </a:r>
            <a:r>
              <a:rPr lang="zh-CN" altLang="en-US" b="1" dirty="0">
                <a:latin typeface="华文仿宋" panose="02010600040101010101" pitchFamily="2" charset="-122"/>
                <a:ea typeface="华文仿宋" panose="02010600040101010101" pitchFamily="2" charset="-122"/>
              </a:rPr>
              <a:t>”是指学生凭借自己既有的言语能力尚无法达到，但在老师的指导或同学的帮助下可以完成的</a:t>
            </a:r>
            <a:r>
              <a:rPr lang="zh-CN" altLang="en-US" b="1" dirty="0">
                <a:solidFill>
                  <a:srgbClr val="C00000"/>
                </a:solidFill>
                <a:latin typeface="黑体" panose="02010609060101010101" pitchFamily="49" charset="-122"/>
                <a:ea typeface="黑体" panose="02010609060101010101" pitchFamily="49" charset="-122"/>
              </a:rPr>
              <a:t>处于“最近发展区”的任务</a:t>
            </a:r>
            <a:r>
              <a:rPr lang="zh-CN" altLang="en-US" b="1" dirty="0">
                <a:latin typeface="华文仿宋" panose="02010600040101010101" pitchFamily="2" charset="-122"/>
                <a:ea typeface="华文仿宋" panose="02010600040101010101" pitchFamily="2" charset="-122"/>
              </a:rPr>
              <a:t>。</a:t>
            </a:r>
            <a:endParaRPr lang="en-US" altLang="zh-CN" b="1" dirty="0">
              <a:latin typeface="华文仿宋" panose="02010600040101010101" pitchFamily="2" charset="-122"/>
              <a:ea typeface="华文仿宋" panose="02010600040101010101" pitchFamily="2" charset="-122"/>
            </a:endParaRPr>
          </a:p>
          <a:p>
            <a:pPr>
              <a:lnSpc>
                <a:spcPct val="150000"/>
              </a:lnSpc>
            </a:pPr>
            <a:r>
              <a:rPr lang="zh-CN" altLang="en-US" b="1" dirty="0">
                <a:latin typeface="华文仿宋" panose="02010600040101010101" pitchFamily="2" charset="-122"/>
                <a:ea typeface="华文仿宋" panose="02010600040101010101" pitchFamily="2" charset="-122"/>
              </a:rPr>
              <a:t>语文学习任务要基于真实的语言运用情境。学习情境是构成学生学习的条件，文本、活动、主体和条件要统一起来，即主体在情境中基于文本进行活动。</a:t>
            </a:r>
            <a:endParaRPr lang="en-US" altLang="zh-CN" b="1" dirty="0">
              <a:latin typeface="华文仿宋" panose="02010600040101010101" pitchFamily="2" charset="-122"/>
              <a:ea typeface="华文仿宋" panose="02010600040101010101" pitchFamily="2" charset="-122"/>
            </a:endParaRPr>
          </a:p>
          <a:p>
            <a:pPr>
              <a:lnSpc>
                <a:spcPct val="150000"/>
              </a:lnSpc>
            </a:pPr>
            <a:r>
              <a:rPr lang="zh-CN" altLang="en-US" b="1" dirty="0">
                <a:latin typeface="华文仿宋" panose="02010600040101010101" pitchFamily="2" charset="-122"/>
                <a:ea typeface="华文仿宋" panose="02010600040101010101" pitchFamily="2" charset="-122"/>
              </a:rPr>
              <a:t>语言运用不是线性过程，需要一系列言语活动，让学生在真实的语言情境中体会和发现语言材料和言语活动背后蕴涵的规律。</a:t>
            </a:r>
          </a:p>
        </p:txBody>
      </p:sp>
    </p:spTree>
    <p:extLst>
      <p:ext uri="{BB962C8B-B14F-4D97-AF65-F5344CB8AC3E}">
        <p14:creationId xmlns:p14="http://schemas.microsoft.com/office/powerpoint/2010/main" val="371196717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5AF961E-C206-48CF-A493-1876F55EC61E}"/>
              </a:ext>
            </a:extLst>
          </p:cNvPr>
          <p:cNvSpPr>
            <a:spLocks noGrp="1"/>
          </p:cNvSpPr>
          <p:nvPr>
            <p:ph type="title"/>
          </p:nvPr>
        </p:nvSpPr>
        <p:spPr>
          <a:xfrm>
            <a:off x="0" y="-84083"/>
            <a:ext cx="12192000" cy="1325563"/>
          </a:xfrm>
          <a:solidFill>
            <a:srgbClr val="07078F"/>
          </a:solidFill>
        </p:spPr>
        <p:txBody>
          <a:bodyPr vert="horz" lIns="91440" tIns="45720" rIns="91440" bIns="45720" rtlCol="0" anchor="ctr">
            <a:normAutofit/>
          </a:bodyPr>
          <a:lstStyle/>
          <a:p>
            <a:pPr algn="ctr"/>
            <a:r>
              <a:rPr lang="zh-CN" altLang="en-US" b="1" dirty="0">
                <a:solidFill>
                  <a:schemeClr val="bg1"/>
                </a:solidFill>
                <a:latin typeface="黑体" panose="02010609060101010101" pitchFamily="49" charset="-122"/>
                <a:ea typeface="黑体" panose="02010609060101010101" pitchFamily="49" charset="-122"/>
              </a:rPr>
              <a:t>课程改革是一个从理想到现实的转化过程</a:t>
            </a:r>
          </a:p>
        </p:txBody>
      </p:sp>
      <p:grpSp>
        <p:nvGrpSpPr>
          <p:cNvPr id="48" name="组合 47">
            <a:extLst>
              <a:ext uri="{FF2B5EF4-FFF2-40B4-BE49-F238E27FC236}">
                <a16:creationId xmlns:a16="http://schemas.microsoft.com/office/drawing/2014/main" id="{00A64A7C-76CC-48F8-B04F-B118AFC1B224}"/>
              </a:ext>
            </a:extLst>
          </p:cNvPr>
          <p:cNvGrpSpPr/>
          <p:nvPr/>
        </p:nvGrpSpPr>
        <p:grpSpPr>
          <a:xfrm>
            <a:off x="756745" y="1355834"/>
            <a:ext cx="10110951" cy="5005443"/>
            <a:chOff x="924911" y="1502979"/>
            <a:chExt cx="10110951" cy="4784725"/>
          </a:xfrm>
        </p:grpSpPr>
        <p:sp>
          <p:nvSpPr>
            <p:cNvPr id="6" name="矩形: 圆角 5">
              <a:extLst>
                <a:ext uri="{FF2B5EF4-FFF2-40B4-BE49-F238E27FC236}">
                  <a16:creationId xmlns:a16="http://schemas.microsoft.com/office/drawing/2014/main" id="{FA1417CA-6BE4-41FE-B418-DDC45E99866D}"/>
                </a:ext>
              </a:extLst>
            </p:cNvPr>
            <p:cNvSpPr/>
            <p:nvPr/>
          </p:nvSpPr>
          <p:spPr>
            <a:xfrm>
              <a:off x="924911" y="1502979"/>
              <a:ext cx="2238703" cy="672662"/>
            </a:xfrm>
            <a:prstGeom prst="round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2400" b="1" dirty="0">
                  <a:ln>
                    <a:solidFill>
                      <a:schemeClr val="tx1"/>
                    </a:solidFill>
                  </a:ln>
                </a:rPr>
                <a:t>社会发展要求</a:t>
              </a:r>
            </a:p>
          </p:txBody>
        </p:sp>
        <p:sp>
          <p:nvSpPr>
            <p:cNvPr id="7" name="矩形: 圆角 6">
              <a:extLst>
                <a:ext uri="{FF2B5EF4-FFF2-40B4-BE49-F238E27FC236}">
                  <a16:creationId xmlns:a16="http://schemas.microsoft.com/office/drawing/2014/main" id="{6FA7D6DB-6680-47BF-BEDB-F8C71A743C73}"/>
                </a:ext>
              </a:extLst>
            </p:cNvPr>
            <p:cNvSpPr/>
            <p:nvPr/>
          </p:nvSpPr>
          <p:spPr>
            <a:xfrm>
              <a:off x="4151587" y="1524000"/>
              <a:ext cx="3888826" cy="630620"/>
            </a:xfrm>
            <a:prstGeom prst="round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2">
              <a:schemeClr val="accent1"/>
            </a:fillRef>
            <a:effectRef idx="1">
              <a:schemeClr val="accent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400" b="1" dirty="0">
                  <a:ln>
                    <a:solidFill>
                      <a:schemeClr val="tx1"/>
                    </a:solidFill>
                  </a:ln>
                  <a:solidFill>
                    <a:schemeClr val="dk1"/>
                  </a:solidFill>
                </a:rPr>
                <a:t>人的发展规律和发现需要</a:t>
              </a:r>
            </a:p>
          </p:txBody>
        </p:sp>
        <p:sp>
          <p:nvSpPr>
            <p:cNvPr id="8" name="矩形: 圆角 7">
              <a:extLst>
                <a:ext uri="{FF2B5EF4-FFF2-40B4-BE49-F238E27FC236}">
                  <a16:creationId xmlns:a16="http://schemas.microsoft.com/office/drawing/2014/main" id="{DC4055FB-2308-40FC-A2B8-655492A98AD4}"/>
                </a:ext>
              </a:extLst>
            </p:cNvPr>
            <p:cNvSpPr/>
            <p:nvPr/>
          </p:nvSpPr>
          <p:spPr>
            <a:xfrm>
              <a:off x="2454165" y="2657857"/>
              <a:ext cx="2853559" cy="713335"/>
            </a:xfrm>
            <a:prstGeom prst="round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6"/>
            </a:lnRef>
            <a:fillRef idx="2">
              <a:schemeClr val="accent6"/>
            </a:fillRef>
            <a:effectRef idx="1">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400" b="1" dirty="0">
                  <a:ln>
                    <a:solidFill>
                      <a:schemeClr val="tx1"/>
                    </a:solidFill>
                  </a:ln>
                  <a:solidFill>
                    <a:schemeClr val="dk1"/>
                  </a:solidFill>
                </a:rPr>
                <a:t>理想课程设计</a:t>
              </a:r>
            </a:p>
          </p:txBody>
        </p:sp>
        <p:sp>
          <p:nvSpPr>
            <p:cNvPr id="9" name="矩形: 圆角 8">
              <a:extLst>
                <a:ext uri="{FF2B5EF4-FFF2-40B4-BE49-F238E27FC236}">
                  <a16:creationId xmlns:a16="http://schemas.microsoft.com/office/drawing/2014/main" id="{8A4F0101-8843-4296-B33B-84C637351577}"/>
                </a:ext>
              </a:extLst>
            </p:cNvPr>
            <p:cNvSpPr/>
            <p:nvPr/>
          </p:nvSpPr>
          <p:spPr>
            <a:xfrm>
              <a:off x="2793123" y="4025462"/>
              <a:ext cx="2175641" cy="872359"/>
            </a:xfrm>
            <a:prstGeom prst="round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zh-CN" altLang="en-US" sz="2800" b="1" dirty="0">
                  <a:ln>
                    <a:solidFill>
                      <a:schemeClr val="tx1"/>
                    </a:solidFill>
                  </a:ln>
                  <a:effectLst>
                    <a:outerShdw blurRad="38100" dist="38100" dir="2700000" algn="tl">
                      <a:srgbClr val="000000">
                        <a:alpha val="43137"/>
                      </a:srgbClr>
                    </a:outerShdw>
                  </a:effectLst>
                </a:rPr>
                <a:t>现实课程</a:t>
              </a:r>
            </a:p>
          </p:txBody>
        </p:sp>
        <p:sp>
          <p:nvSpPr>
            <p:cNvPr id="10" name="矩形: 圆角 9">
              <a:extLst>
                <a:ext uri="{FF2B5EF4-FFF2-40B4-BE49-F238E27FC236}">
                  <a16:creationId xmlns:a16="http://schemas.microsoft.com/office/drawing/2014/main" id="{9B7CCEA9-A55C-4EBB-B355-9EBFFD17989F}"/>
                </a:ext>
              </a:extLst>
            </p:cNvPr>
            <p:cNvSpPr/>
            <p:nvPr/>
          </p:nvSpPr>
          <p:spPr>
            <a:xfrm>
              <a:off x="6616256" y="2635361"/>
              <a:ext cx="4419604" cy="672662"/>
            </a:xfrm>
            <a:prstGeom prst="roundRect">
              <a:avLst/>
            </a:prstGeom>
            <a:ln/>
          </p:spPr>
          <p:style>
            <a:lnRef idx="0">
              <a:schemeClr val="accent6"/>
            </a:lnRef>
            <a:fillRef idx="3">
              <a:schemeClr val="accent6"/>
            </a:fillRef>
            <a:effectRef idx="3">
              <a:schemeClr val="accent6"/>
            </a:effectRef>
            <a:fontRef idx="minor">
              <a:schemeClr val="lt1"/>
            </a:fontRef>
          </p:style>
          <p:txBody>
            <a:bodyPr rtlCol="0" anchor="ctr"/>
            <a:lstStyle/>
            <a:p>
              <a:pPr algn="ctr"/>
              <a:r>
                <a:rPr lang="zh-CN" altLang="en-US" sz="2400" b="1" dirty="0">
                  <a:ln>
                    <a:solidFill>
                      <a:schemeClr val="tx1"/>
                    </a:solidFill>
                  </a:ln>
                  <a:effectLst>
                    <a:outerShdw blurRad="38100" dist="38100" dir="2700000" algn="tl">
                      <a:srgbClr val="000000">
                        <a:alpha val="43137"/>
                      </a:srgbClr>
                    </a:outerShdw>
                  </a:effectLst>
                </a:rPr>
                <a:t>国家课程文件中规定的课程</a:t>
              </a:r>
            </a:p>
          </p:txBody>
        </p:sp>
        <p:sp>
          <p:nvSpPr>
            <p:cNvPr id="11" name="矩形: 圆角 10">
              <a:extLst>
                <a:ext uri="{FF2B5EF4-FFF2-40B4-BE49-F238E27FC236}">
                  <a16:creationId xmlns:a16="http://schemas.microsoft.com/office/drawing/2014/main" id="{99823459-937C-4BC0-BE3B-B871FEC7A3BC}"/>
                </a:ext>
              </a:extLst>
            </p:cNvPr>
            <p:cNvSpPr/>
            <p:nvPr/>
          </p:nvSpPr>
          <p:spPr>
            <a:xfrm>
              <a:off x="6616255" y="3689131"/>
              <a:ext cx="4419605" cy="672662"/>
            </a:xfrm>
            <a:prstGeom prst="roundRect">
              <a:avLst/>
            </a:prstGeom>
            <a:ln/>
          </p:spPr>
          <p:style>
            <a:lnRef idx="0">
              <a:schemeClr val="accent6"/>
            </a:lnRef>
            <a:fillRef idx="3">
              <a:schemeClr val="accent6"/>
            </a:fillRef>
            <a:effectRef idx="3">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400" b="1" dirty="0">
                  <a:ln>
                    <a:solidFill>
                      <a:schemeClr val="tx1"/>
                    </a:solidFill>
                  </a:ln>
                  <a:effectLst>
                    <a:outerShdw blurRad="38100" dist="38100" dir="2700000" algn="tl">
                      <a:srgbClr val="000000">
                        <a:alpha val="43137"/>
                      </a:srgbClr>
                    </a:outerShdw>
                  </a:effectLst>
                </a:rPr>
                <a:t>教材呈现的具体课程</a:t>
              </a:r>
            </a:p>
          </p:txBody>
        </p:sp>
        <p:sp>
          <p:nvSpPr>
            <p:cNvPr id="12" name="矩形: 圆角 11">
              <a:extLst>
                <a:ext uri="{FF2B5EF4-FFF2-40B4-BE49-F238E27FC236}">
                  <a16:creationId xmlns:a16="http://schemas.microsoft.com/office/drawing/2014/main" id="{9C3B68D8-D499-46BA-97A7-822408AD0B38}"/>
                </a:ext>
              </a:extLst>
            </p:cNvPr>
            <p:cNvSpPr/>
            <p:nvPr/>
          </p:nvSpPr>
          <p:spPr>
            <a:xfrm>
              <a:off x="6616256" y="4636951"/>
              <a:ext cx="4419606" cy="672662"/>
            </a:xfrm>
            <a:prstGeom prst="roundRect">
              <a:avLst/>
            </a:prstGeom>
            <a:ln/>
          </p:spPr>
          <p:style>
            <a:lnRef idx="0">
              <a:schemeClr val="accent6"/>
            </a:lnRef>
            <a:fillRef idx="3">
              <a:schemeClr val="accent6"/>
            </a:fillRef>
            <a:effectRef idx="3">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400" b="1" dirty="0">
                  <a:ln>
                    <a:solidFill>
                      <a:schemeClr val="tx1"/>
                    </a:solidFill>
                  </a:ln>
                  <a:effectLst>
                    <a:outerShdw blurRad="38100" dist="38100" dir="2700000" algn="tl">
                      <a:srgbClr val="000000">
                        <a:alpha val="43137"/>
                      </a:srgbClr>
                    </a:outerShdw>
                  </a:effectLst>
                </a:rPr>
                <a:t>教师在教学实施中建构的课程</a:t>
              </a:r>
            </a:p>
          </p:txBody>
        </p:sp>
        <p:sp>
          <p:nvSpPr>
            <p:cNvPr id="13" name="矩形: 圆角 12">
              <a:extLst>
                <a:ext uri="{FF2B5EF4-FFF2-40B4-BE49-F238E27FC236}">
                  <a16:creationId xmlns:a16="http://schemas.microsoft.com/office/drawing/2014/main" id="{47B444BB-018D-4BCC-8B07-F06C85616241}"/>
                </a:ext>
              </a:extLst>
            </p:cNvPr>
            <p:cNvSpPr/>
            <p:nvPr/>
          </p:nvSpPr>
          <p:spPr>
            <a:xfrm>
              <a:off x="6616255" y="5615042"/>
              <a:ext cx="4419605" cy="672662"/>
            </a:xfrm>
            <a:prstGeom prst="roundRect">
              <a:avLst/>
            </a:prstGeom>
            <a:ln/>
          </p:spPr>
          <p:style>
            <a:lnRef idx="0">
              <a:schemeClr val="accent6"/>
            </a:lnRef>
            <a:fillRef idx="3">
              <a:schemeClr val="accent6"/>
            </a:fillRef>
            <a:effectRef idx="3">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400" b="1" dirty="0">
                  <a:ln>
                    <a:solidFill>
                      <a:schemeClr val="tx1"/>
                    </a:solidFill>
                  </a:ln>
                  <a:effectLst>
                    <a:outerShdw blurRad="38100" dist="38100" dir="2700000" algn="tl">
                      <a:srgbClr val="000000">
                        <a:alpha val="43137"/>
                      </a:srgbClr>
                    </a:outerShdw>
                  </a:effectLst>
                </a:rPr>
                <a:t>学生习得的课程</a:t>
              </a:r>
            </a:p>
          </p:txBody>
        </p:sp>
        <p:cxnSp>
          <p:nvCxnSpPr>
            <p:cNvPr id="15" name="直接连接符 14">
              <a:extLst>
                <a:ext uri="{FF2B5EF4-FFF2-40B4-BE49-F238E27FC236}">
                  <a16:creationId xmlns:a16="http://schemas.microsoft.com/office/drawing/2014/main" id="{68909E90-28A5-4F16-ADEA-C52B03B3A7DA}"/>
                </a:ext>
              </a:extLst>
            </p:cNvPr>
            <p:cNvCxnSpPr>
              <a:cxnSpLocks/>
              <a:stCxn id="6" idx="2"/>
            </p:cNvCxnSpPr>
            <p:nvPr/>
          </p:nvCxnSpPr>
          <p:spPr>
            <a:xfrm>
              <a:off x="2044263" y="2175641"/>
              <a:ext cx="404652" cy="459720"/>
            </a:xfrm>
            <a:prstGeom prst="line">
              <a:avLst/>
            </a:prstGeom>
            <a:ln w="3810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3E7CFB8A-BA98-48D0-A98D-8BD3DEBE79CF}"/>
                </a:ext>
              </a:extLst>
            </p:cNvPr>
            <p:cNvCxnSpPr>
              <a:cxnSpLocks/>
            </p:cNvCxnSpPr>
            <p:nvPr/>
          </p:nvCxnSpPr>
          <p:spPr>
            <a:xfrm flipH="1">
              <a:off x="5312974" y="2100808"/>
              <a:ext cx="1024764" cy="557049"/>
            </a:xfrm>
            <a:prstGeom prst="line">
              <a:avLst/>
            </a:prstGeom>
            <a:ln w="38100">
              <a:solidFill>
                <a:srgbClr val="92D050"/>
              </a:solidFill>
            </a:ln>
          </p:spPr>
          <p:style>
            <a:lnRef idx="1">
              <a:schemeClr val="accent1"/>
            </a:lnRef>
            <a:fillRef idx="0">
              <a:schemeClr val="accent1"/>
            </a:fillRef>
            <a:effectRef idx="0">
              <a:schemeClr val="accent1"/>
            </a:effectRef>
            <a:fontRef idx="minor">
              <a:schemeClr val="tx1"/>
            </a:fontRef>
          </p:style>
        </p:cxnSp>
        <p:sp>
          <p:nvSpPr>
            <p:cNvPr id="28" name="箭头: 下 27">
              <a:extLst>
                <a:ext uri="{FF2B5EF4-FFF2-40B4-BE49-F238E27FC236}">
                  <a16:creationId xmlns:a16="http://schemas.microsoft.com/office/drawing/2014/main" id="{2AF82630-5C8D-4883-B477-312D6780BEB4}"/>
                </a:ext>
              </a:extLst>
            </p:cNvPr>
            <p:cNvSpPr/>
            <p:nvPr/>
          </p:nvSpPr>
          <p:spPr>
            <a:xfrm>
              <a:off x="3605048" y="3371192"/>
              <a:ext cx="451945" cy="654270"/>
            </a:xfrm>
            <a:prstGeom prst="downArrow">
              <a:avLst/>
            </a:prstGeom>
            <a:solidFill>
              <a:schemeClr val="accent6">
                <a:lumMod val="60000"/>
                <a:lumOff val="4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tx1"/>
                  </a:solidFill>
                </a:ln>
              </a:endParaRPr>
            </a:p>
          </p:txBody>
        </p:sp>
        <p:cxnSp>
          <p:nvCxnSpPr>
            <p:cNvPr id="30" name="连接符: 肘形 29">
              <a:extLst>
                <a:ext uri="{FF2B5EF4-FFF2-40B4-BE49-F238E27FC236}">
                  <a16:creationId xmlns:a16="http://schemas.microsoft.com/office/drawing/2014/main" id="{B74FE724-4126-476A-9407-E946C940A4E9}"/>
                </a:ext>
              </a:extLst>
            </p:cNvPr>
            <p:cNvCxnSpPr>
              <a:cxnSpLocks/>
              <a:stCxn id="9" idx="3"/>
              <a:endCxn id="10" idx="1"/>
            </p:cNvCxnSpPr>
            <p:nvPr/>
          </p:nvCxnSpPr>
          <p:spPr>
            <a:xfrm flipV="1">
              <a:off x="4968764" y="2971692"/>
              <a:ext cx="1647492" cy="1489950"/>
            </a:xfrm>
            <a:prstGeom prst="bentConnector3">
              <a:avLst/>
            </a:prstGeom>
            <a:ln w="3810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32" name="连接符: 肘形 31">
              <a:extLst>
                <a:ext uri="{FF2B5EF4-FFF2-40B4-BE49-F238E27FC236}">
                  <a16:creationId xmlns:a16="http://schemas.microsoft.com/office/drawing/2014/main" id="{50DB3349-93CA-4924-A9D1-F68D8F07BE96}"/>
                </a:ext>
              </a:extLst>
            </p:cNvPr>
            <p:cNvCxnSpPr>
              <a:cxnSpLocks/>
              <a:stCxn id="9" idx="3"/>
              <a:endCxn id="11" idx="1"/>
            </p:cNvCxnSpPr>
            <p:nvPr/>
          </p:nvCxnSpPr>
          <p:spPr>
            <a:xfrm flipV="1">
              <a:off x="4968764" y="4025462"/>
              <a:ext cx="1647491" cy="436180"/>
            </a:xfrm>
            <a:prstGeom prst="bentConnector3">
              <a:avLst/>
            </a:prstGeom>
            <a:ln w="3810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34" name="连接符: 肘形 33">
              <a:extLst>
                <a:ext uri="{FF2B5EF4-FFF2-40B4-BE49-F238E27FC236}">
                  <a16:creationId xmlns:a16="http://schemas.microsoft.com/office/drawing/2014/main" id="{A5610E0F-3A97-4EFF-A90D-7B2362EB4B58}"/>
                </a:ext>
              </a:extLst>
            </p:cNvPr>
            <p:cNvCxnSpPr>
              <a:cxnSpLocks/>
              <a:stCxn id="9" idx="3"/>
              <a:endCxn id="12" idx="1"/>
            </p:cNvCxnSpPr>
            <p:nvPr/>
          </p:nvCxnSpPr>
          <p:spPr>
            <a:xfrm>
              <a:off x="4968764" y="4461642"/>
              <a:ext cx="1647492" cy="511640"/>
            </a:xfrm>
            <a:prstGeom prst="bentConnector3">
              <a:avLst/>
            </a:prstGeom>
            <a:ln w="3810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36" name="连接符: 肘形 35">
              <a:extLst>
                <a:ext uri="{FF2B5EF4-FFF2-40B4-BE49-F238E27FC236}">
                  <a16:creationId xmlns:a16="http://schemas.microsoft.com/office/drawing/2014/main" id="{026EC1DD-0D81-4DD1-9BC7-80EDB4D79655}"/>
                </a:ext>
              </a:extLst>
            </p:cNvPr>
            <p:cNvCxnSpPr>
              <a:cxnSpLocks/>
              <a:stCxn id="9" idx="3"/>
              <a:endCxn id="13" idx="1"/>
            </p:cNvCxnSpPr>
            <p:nvPr/>
          </p:nvCxnSpPr>
          <p:spPr>
            <a:xfrm>
              <a:off x="4968764" y="4461642"/>
              <a:ext cx="1647491" cy="1489731"/>
            </a:xfrm>
            <a:prstGeom prst="bentConnector3">
              <a:avLst/>
            </a:prstGeom>
            <a:ln w="38100">
              <a:solidFill>
                <a:srgbClr val="92D050"/>
              </a:solidFill>
            </a:ln>
          </p:spPr>
          <p:style>
            <a:lnRef idx="1">
              <a:schemeClr val="accent1"/>
            </a:lnRef>
            <a:fillRef idx="0">
              <a:schemeClr val="accent1"/>
            </a:fillRef>
            <a:effectRef idx="0">
              <a:schemeClr val="accent1"/>
            </a:effectRef>
            <a:fontRef idx="minor">
              <a:schemeClr val="tx1"/>
            </a:fontRef>
          </p:style>
        </p:cxnSp>
        <p:sp>
          <p:nvSpPr>
            <p:cNvPr id="43" name="箭头: 下 42">
              <a:extLst>
                <a:ext uri="{FF2B5EF4-FFF2-40B4-BE49-F238E27FC236}">
                  <a16:creationId xmlns:a16="http://schemas.microsoft.com/office/drawing/2014/main" id="{34DAB2B3-7F2C-458A-BF3A-D598CC039BEE}"/>
                </a:ext>
              </a:extLst>
            </p:cNvPr>
            <p:cNvSpPr/>
            <p:nvPr/>
          </p:nvSpPr>
          <p:spPr>
            <a:xfrm>
              <a:off x="8765628" y="3308023"/>
              <a:ext cx="365227" cy="381108"/>
            </a:xfrm>
            <a:prstGeom prst="downArrow">
              <a:avLst/>
            </a:prstGeom>
            <a:solidFill>
              <a:schemeClr val="accent6">
                <a:lumMod val="60000"/>
                <a:lumOff val="4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tx1"/>
                  </a:solidFill>
                </a:ln>
              </a:endParaRPr>
            </a:p>
          </p:txBody>
        </p:sp>
        <p:sp>
          <p:nvSpPr>
            <p:cNvPr id="45" name="箭头: 下 44">
              <a:extLst>
                <a:ext uri="{FF2B5EF4-FFF2-40B4-BE49-F238E27FC236}">
                  <a16:creationId xmlns:a16="http://schemas.microsoft.com/office/drawing/2014/main" id="{D333A6F2-0928-4230-A8E8-61E4B9747E14}"/>
                </a:ext>
              </a:extLst>
            </p:cNvPr>
            <p:cNvSpPr/>
            <p:nvPr/>
          </p:nvSpPr>
          <p:spPr>
            <a:xfrm>
              <a:off x="8765628" y="4344127"/>
              <a:ext cx="365227" cy="381108"/>
            </a:xfrm>
            <a:prstGeom prst="downArrow">
              <a:avLst/>
            </a:prstGeom>
            <a:solidFill>
              <a:schemeClr val="accent6">
                <a:lumMod val="60000"/>
                <a:lumOff val="4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tx1"/>
                  </a:solidFill>
                </a:ln>
              </a:endParaRPr>
            </a:p>
          </p:txBody>
        </p:sp>
        <p:sp>
          <p:nvSpPr>
            <p:cNvPr id="46" name="箭头: 下 45">
              <a:extLst>
                <a:ext uri="{FF2B5EF4-FFF2-40B4-BE49-F238E27FC236}">
                  <a16:creationId xmlns:a16="http://schemas.microsoft.com/office/drawing/2014/main" id="{44F7D154-82B5-423E-872B-53653605EFFB}"/>
                </a:ext>
              </a:extLst>
            </p:cNvPr>
            <p:cNvSpPr/>
            <p:nvPr/>
          </p:nvSpPr>
          <p:spPr>
            <a:xfrm>
              <a:off x="8765628" y="5323476"/>
              <a:ext cx="365227" cy="381108"/>
            </a:xfrm>
            <a:prstGeom prst="downArrow">
              <a:avLst/>
            </a:prstGeom>
            <a:solidFill>
              <a:schemeClr val="accent6">
                <a:lumMod val="60000"/>
                <a:lumOff val="4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tx1"/>
                  </a:solidFill>
                </a:ln>
              </a:endParaRPr>
            </a:p>
          </p:txBody>
        </p:sp>
      </p:grpSp>
    </p:spTree>
    <p:extLst>
      <p:ext uri="{BB962C8B-B14F-4D97-AF65-F5344CB8AC3E}">
        <p14:creationId xmlns:p14="http://schemas.microsoft.com/office/powerpoint/2010/main" val="106135321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0566A33-BA0F-4AAB-9527-3001C3E91683}"/>
              </a:ext>
            </a:extLst>
          </p:cNvPr>
          <p:cNvSpPr>
            <a:spLocks noGrp="1"/>
          </p:cNvSpPr>
          <p:nvPr>
            <p:ph type="title"/>
          </p:nvPr>
        </p:nvSpPr>
        <p:spPr/>
        <p:txBody>
          <a:bodyPr/>
          <a:lstStyle/>
          <a:p>
            <a:r>
              <a:rPr lang="zh-CN" altLang="en-US" dirty="0">
                <a:solidFill>
                  <a:srgbClr val="FF0000"/>
                </a:solidFill>
                <a:latin typeface="黑体" panose="02010609060101010101" pitchFamily="49" charset="-122"/>
                <a:ea typeface="黑体" panose="02010609060101010101" pitchFamily="49" charset="-122"/>
              </a:rPr>
              <a:t>结束语：</a:t>
            </a:r>
          </a:p>
        </p:txBody>
      </p:sp>
      <p:sp>
        <p:nvSpPr>
          <p:cNvPr id="3" name="内容占位符 2">
            <a:extLst>
              <a:ext uri="{FF2B5EF4-FFF2-40B4-BE49-F238E27FC236}">
                <a16:creationId xmlns:a16="http://schemas.microsoft.com/office/drawing/2014/main" id="{722D3BBE-5485-4494-BB81-39678A25C6CB}"/>
              </a:ext>
            </a:extLst>
          </p:cNvPr>
          <p:cNvSpPr>
            <a:spLocks noGrp="1"/>
          </p:cNvSpPr>
          <p:nvPr>
            <p:ph idx="1"/>
          </p:nvPr>
        </p:nvSpPr>
        <p:spPr/>
        <p:txBody>
          <a:bodyPr/>
          <a:lstStyle/>
          <a:p>
            <a:pPr>
              <a:lnSpc>
                <a:spcPct val="150000"/>
              </a:lnSpc>
            </a:pPr>
            <a:r>
              <a:rPr lang="zh-CN" altLang="en-US" b="1" dirty="0"/>
              <a:t>理性分析教材的结构形态，理解和审视其背后的</a:t>
            </a:r>
            <a:r>
              <a:rPr lang="zh-CN" altLang="en-US" b="1" dirty="0">
                <a:solidFill>
                  <a:srgbClr val="FF0000"/>
                </a:solidFill>
              </a:rPr>
              <a:t>知识观</a:t>
            </a:r>
            <a:r>
              <a:rPr lang="zh-CN" altLang="en-US" b="1" dirty="0"/>
              <a:t>与</a:t>
            </a:r>
            <a:r>
              <a:rPr lang="zh-CN" altLang="en-US" b="1" dirty="0">
                <a:solidFill>
                  <a:srgbClr val="FF0000"/>
                </a:solidFill>
              </a:rPr>
              <a:t>学习观</a:t>
            </a:r>
            <a:endParaRPr lang="en-US" altLang="zh-CN" b="1" dirty="0">
              <a:solidFill>
                <a:srgbClr val="FF0000"/>
              </a:solidFill>
            </a:endParaRPr>
          </a:p>
          <a:p>
            <a:pPr>
              <a:lnSpc>
                <a:spcPct val="150000"/>
              </a:lnSpc>
            </a:pPr>
            <a:r>
              <a:rPr lang="zh-CN" altLang="en-US" b="1" dirty="0"/>
              <a:t>充分利用</a:t>
            </a:r>
            <a:r>
              <a:rPr lang="zh-CN" altLang="en-US" b="1" dirty="0">
                <a:solidFill>
                  <a:srgbClr val="FF0000"/>
                </a:solidFill>
              </a:rPr>
              <a:t>教材</a:t>
            </a:r>
            <a:r>
              <a:rPr lang="zh-CN" altLang="en-US" b="1" dirty="0"/>
              <a:t>提供的</a:t>
            </a:r>
            <a:r>
              <a:rPr lang="zh-CN" altLang="en-US" b="1" dirty="0">
                <a:solidFill>
                  <a:srgbClr val="FF0000"/>
                </a:solidFill>
              </a:rPr>
              <a:t>教学资源</a:t>
            </a:r>
            <a:r>
              <a:rPr lang="zh-CN" altLang="en-US" b="1" dirty="0"/>
              <a:t>，根据社会发展对未来人才的基本要求、学生学习的基本规律和现实发展状况，</a:t>
            </a:r>
            <a:r>
              <a:rPr lang="zh-CN" altLang="en-US" b="1" dirty="0">
                <a:solidFill>
                  <a:srgbClr val="FF0000"/>
                </a:solidFill>
              </a:rPr>
              <a:t>创造性的使用教材</a:t>
            </a:r>
            <a:r>
              <a:rPr lang="zh-CN" altLang="en-US" b="1" dirty="0"/>
              <a:t>，</a:t>
            </a:r>
            <a:r>
              <a:rPr lang="zh-CN" altLang="en-US" b="1" dirty="0">
                <a:solidFill>
                  <a:srgbClr val="FF0000"/>
                </a:solidFill>
              </a:rPr>
              <a:t>以促进学生语文素养的全面提升</a:t>
            </a:r>
            <a:endParaRPr lang="en-US" altLang="zh-CN" b="1" dirty="0">
              <a:solidFill>
                <a:srgbClr val="FF0000"/>
              </a:solidFill>
            </a:endParaRPr>
          </a:p>
          <a:p>
            <a:pPr>
              <a:lnSpc>
                <a:spcPct val="150000"/>
              </a:lnSpc>
            </a:pPr>
            <a:r>
              <a:rPr lang="zh-CN" altLang="en-US" b="1" dirty="0"/>
              <a:t>用教材教，而不是教教材</a:t>
            </a:r>
          </a:p>
        </p:txBody>
      </p:sp>
    </p:spTree>
    <p:extLst>
      <p:ext uri="{BB962C8B-B14F-4D97-AF65-F5344CB8AC3E}">
        <p14:creationId xmlns:p14="http://schemas.microsoft.com/office/powerpoint/2010/main" val="356262682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flipH="1">
            <a:off x="5477087" y="3954605"/>
            <a:ext cx="5733461" cy="777849"/>
            <a:chOff x="3929063" y="2641879"/>
            <a:chExt cx="5214937" cy="0"/>
          </a:xfrm>
        </p:grpSpPr>
        <p:cxnSp>
          <p:nvCxnSpPr>
            <p:cNvPr id="58" name="直接连接符 57"/>
            <p:cNvCxnSpPr/>
            <p:nvPr/>
          </p:nvCxnSpPr>
          <p:spPr>
            <a:xfrm>
              <a:off x="3929063" y="2641879"/>
              <a:ext cx="4105804" cy="0"/>
            </a:xfrm>
            <a:prstGeom prst="line">
              <a:avLst/>
            </a:prstGeom>
            <a:ln w="7620">
              <a:solidFill>
                <a:srgbClr val="5F5F5F"/>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8103924" y="2641879"/>
              <a:ext cx="754055" cy="0"/>
            </a:xfrm>
            <a:prstGeom prst="line">
              <a:avLst/>
            </a:prstGeom>
            <a:ln w="7620">
              <a:solidFill>
                <a:srgbClr val="5F5F5F"/>
              </a:solidFill>
              <a:prstDash val="dash"/>
              <a:tailEnd type="diamond"/>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8948986" y="2641879"/>
              <a:ext cx="195014" cy="0"/>
            </a:xfrm>
            <a:prstGeom prst="line">
              <a:avLst/>
            </a:prstGeom>
            <a:ln w="7620">
              <a:solidFill>
                <a:srgbClr val="5F5F5F"/>
              </a:solidFill>
            </a:ln>
          </p:spPr>
          <p:style>
            <a:lnRef idx="1">
              <a:schemeClr val="accent1"/>
            </a:lnRef>
            <a:fillRef idx="0">
              <a:schemeClr val="accent1"/>
            </a:fillRef>
            <a:effectRef idx="0">
              <a:schemeClr val="accent1"/>
            </a:effectRef>
            <a:fontRef idx="minor">
              <a:schemeClr val="tx1"/>
            </a:fontRef>
          </p:style>
        </p:cxnSp>
      </p:grpSp>
      <p:sp>
        <p:nvSpPr>
          <p:cNvPr id="61" name="矩形 17"/>
          <p:cNvSpPr>
            <a:spLocks noChangeArrowheads="1"/>
          </p:cNvSpPr>
          <p:nvPr/>
        </p:nvSpPr>
        <p:spPr bwMode="auto">
          <a:xfrm>
            <a:off x="5486883" y="1657943"/>
            <a:ext cx="6155064" cy="2293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5067" dirty="0">
                <a:solidFill>
                  <a:schemeClr val="accent1">
                    <a:lumMod val="75000"/>
                  </a:schemeClr>
                </a:solidFill>
                <a:latin typeface="微软雅黑" panose="020B0503020204020204" pitchFamily="34" charset="-122"/>
                <a:ea typeface="微软雅黑" panose="020B0503020204020204" pitchFamily="34" charset="-122"/>
              </a:rPr>
              <a:t>谢谢各位老师倾听！</a:t>
            </a:r>
            <a:endParaRPr lang="en-US" altLang="zh-CN" sz="5067" dirty="0">
              <a:solidFill>
                <a:schemeClr val="accent1">
                  <a:lumMod val="75000"/>
                </a:schemeClr>
              </a:solidFill>
              <a:latin typeface="微软雅黑" panose="020B0503020204020204" pitchFamily="34" charset="-122"/>
              <a:ea typeface="微软雅黑" panose="020B0503020204020204" pitchFamily="34" charset="-122"/>
            </a:endParaRPr>
          </a:p>
          <a:p>
            <a:pPr>
              <a:lnSpc>
                <a:spcPct val="150000"/>
              </a:lnSpc>
            </a:pPr>
            <a:r>
              <a:rPr lang="zh-CN" altLang="en-US" sz="5067" dirty="0">
                <a:solidFill>
                  <a:schemeClr val="accent1">
                    <a:lumMod val="75000"/>
                  </a:schemeClr>
                </a:solidFill>
                <a:latin typeface="微软雅黑" panose="020B0503020204020204" pitchFamily="34" charset="-122"/>
                <a:ea typeface="微软雅黑" panose="020B0503020204020204" pitchFamily="34" charset="-122"/>
              </a:rPr>
              <a:t>请大家批评指正！</a:t>
            </a:r>
          </a:p>
        </p:txBody>
      </p:sp>
      <p:sp>
        <p:nvSpPr>
          <p:cNvPr id="62" name="矩形 61"/>
          <p:cNvSpPr/>
          <p:nvPr/>
        </p:nvSpPr>
        <p:spPr>
          <a:xfrm>
            <a:off x="5477087" y="4109831"/>
            <a:ext cx="5893024" cy="425183"/>
          </a:xfrm>
          <a:prstGeom prst="rect">
            <a:avLst/>
          </a:prstGeom>
        </p:spPr>
        <p:txBody>
          <a:bodyPr wrap="square" lIns="96011" tIns="48007" rIns="96011" bIns="48007">
            <a:spAutoFit/>
          </a:bodyPr>
          <a:lstStyle/>
          <a:p>
            <a:r>
              <a:rPr lang="en-US" altLang="zh-CN" sz="2133" dirty="0">
                <a:solidFill>
                  <a:srgbClr val="5F5F5F"/>
                </a:solidFill>
                <a:latin typeface="微软雅黑" panose="020B0503020204020204" pitchFamily="34" charset="-122"/>
                <a:ea typeface="微软雅黑" panose="020B0503020204020204" pitchFamily="34" charset="-122"/>
                <a:cs typeface="Arial" panose="020B0604020202020204" pitchFamily="34" charset="0"/>
              </a:rPr>
              <a:t>Thank you very much </a:t>
            </a:r>
          </a:p>
        </p:txBody>
      </p:sp>
      <p:sp>
        <p:nvSpPr>
          <p:cNvPr id="63" name="TextBox 35"/>
          <p:cNvSpPr txBox="1"/>
          <p:nvPr/>
        </p:nvSpPr>
        <p:spPr>
          <a:xfrm>
            <a:off x="5426124" y="4787688"/>
            <a:ext cx="2618541" cy="379649"/>
          </a:xfrm>
          <a:prstGeom prst="rect">
            <a:avLst/>
          </a:prstGeom>
          <a:noFill/>
        </p:spPr>
        <p:txBody>
          <a:bodyPr wrap="square" rtlCol="0">
            <a:spAutoFit/>
          </a:bodyPr>
          <a:lstStyle/>
          <a:p>
            <a:r>
              <a:rPr lang="zh-CN" altLang="en-US" sz="1867" dirty="0">
                <a:solidFill>
                  <a:srgbClr val="5F5F5F"/>
                </a:solidFill>
                <a:latin typeface="微软雅黑" panose="020B0503020204020204" pitchFamily="34" charset="-122"/>
                <a:ea typeface="微软雅黑" panose="020B0503020204020204" pitchFamily="34" charset="-122"/>
              </a:rPr>
              <a:t>首都师范大学  王云峰</a:t>
            </a:r>
          </a:p>
        </p:txBody>
      </p:sp>
      <p:sp>
        <p:nvSpPr>
          <p:cNvPr id="64" name="TextBox 36"/>
          <p:cNvSpPr txBox="1"/>
          <p:nvPr/>
        </p:nvSpPr>
        <p:spPr>
          <a:xfrm>
            <a:off x="8044665" y="4798711"/>
            <a:ext cx="2029723" cy="379656"/>
          </a:xfrm>
          <a:prstGeom prst="rect">
            <a:avLst/>
          </a:prstGeom>
          <a:noFill/>
        </p:spPr>
        <p:txBody>
          <a:bodyPr wrap="none" rtlCol="0">
            <a:spAutoFit/>
          </a:bodyPr>
          <a:lstStyle/>
          <a:p>
            <a:r>
              <a:rPr lang="en-US" altLang="zh-CN" sz="1867" dirty="0">
                <a:solidFill>
                  <a:srgbClr val="5F5F5F"/>
                </a:solidFill>
                <a:latin typeface="微软雅黑" panose="020B0503020204020204" pitchFamily="34" charset="-122"/>
                <a:ea typeface="微软雅黑" panose="020B0503020204020204" pitchFamily="34" charset="-122"/>
              </a:rPr>
              <a:t>2019</a:t>
            </a:r>
            <a:r>
              <a:rPr lang="zh-CN" altLang="en-US" sz="1867" dirty="0">
                <a:solidFill>
                  <a:srgbClr val="5F5F5F"/>
                </a:solidFill>
                <a:latin typeface="微软雅黑" panose="020B0503020204020204" pitchFamily="34" charset="-122"/>
                <a:ea typeface="微软雅黑" panose="020B0503020204020204" pitchFamily="34" charset="-122"/>
              </a:rPr>
              <a:t>年</a:t>
            </a:r>
            <a:r>
              <a:rPr lang="en-US" altLang="zh-CN" sz="1867" dirty="0">
                <a:solidFill>
                  <a:srgbClr val="5F5F5F"/>
                </a:solidFill>
                <a:latin typeface="微软雅黑" panose="020B0503020204020204" pitchFamily="34" charset="-122"/>
                <a:ea typeface="微软雅黑" panose="020B0503020204020204" pitchFamily="34" charset="-122"/>
              </a:rPr>
              <a:t>11</a:t>
            </a:r>
            <a:r>
              <a:rPr lang="zh-CN" altLang="en-US" sz="1867" dirty="0">
                <a:solidFill>
                  <a:srgbClr val="5F5F5F"/>
                </a:solidFill>
                <a:latin typeface="微软雅黑" panose="020B0503020204020204" pitchFamily="34" charset="-122"/>
                <a:ea typeface="微软雅黑" panose="020B0503020204020204" pitchFamily="34" charset="-122"/>
              </a:rPr>
              <a:t>月</a:t>
            </a:r>
            <a:r>
              <a:rPr lang="en-US" altLang="zh-CN" sz="1867" dirty="0">
                <a:solidFill>
                  <a:srgbClr val="5F5F5F"/>
                </a:solidFill>
                <a:latin typeface="微软雅黑" panose="020B0503020204020204" pitchFamily="34" charset="-122"/>
                <a:ea typeface="微软雅黑" panose="020B0503020204020204" pitchFamily="34" charset="-122"/>
              </a:rPr>
              <a:t>30</a:t>
            </a:r>
            <a:r>
              <a:rPr lang="zh-CN" altLang="en-US" sz="1867" dirty="0">
                <a:solidFill>
                  <a:srgbClr val="5F5F5F"/>
                </a:solidFill>
                <a:latin typeface="微软雅黑" panose="020B0503020204020204" pitchFamily="34" charset="-122"/>
                <a:ea typeface="微软雅黑" panose="020B0503020204020204" pitchFamily="34" charset="-122"/>
              </a:rPr>
              <a:t>日</a:t>
            </a:r>
          </a:p>
        </p:txBody>
      </p:sp>
      <p:sp>
        <p:nvSpPr>
          <p:cNvPr id="27" name="矩形 26">
            <a:extLst>
              <a:ext uri="{FF2B5EF4-FFF2-40B4-BE49-F238E27FC236}">
                <a16:creationId xmlns:a16="http://schemas.microsoft.com/office/drawing/2014/main" id="{CA17327C-E706-42FC-A02F-75C7C68E6060}"/>
              </a:ext>
            </a:extLst>
          </p:cNvPr>
          <p:cNvSpPr/>
          <p:nvPr/>
        </p:nvSpPr>
        <p:spPr>
          <a:xfrm>
            <a:off x="9999223" y="4809035"/>
            <a:ext cx="1107996" cy="369332"/>
          </a:xfrm>
          <a:prstGeom prst="rect">
            <a:avLst/>
          </a:prstGeom>
        </p:spPr>
        <p:txBody>
          <a:bodyPr wrap="none">
            <a:spAutoFit/>
          </a:bodyPr>
          <a:lstStyle/>
          <a:p>
            <a:r>
              <a:rPr lang="zh-CN" altLang="en-US" dirty="0">
                <a:solidFill>
                  <a:srgbClr val="5F5F5F"/>
                </a:solidFill>
                <a:latin typeface="微软雅黑" panose="020B0503020204020204" pitchFamily="34" charset="-122"/>
                <a:ea typeface="微软雅黑" panose="020B0503020204020204" pitchFamily="34" charset="-122"/>
              </a:rPr>
              <a:t>江苏无锡</a:t>
            </a:r>
            <a:endParaRPr lang="zh-CN" altLang="en-US" dirty="0"/>
          </a:p>
        </p:txBody>
      </p:sp>
      <p:grpSp>
        <p:nvGrpSpPr>
          <p:cNvPr id="30" name="组合 29">
            <a:extLst>
              <a:ext uri="{FF2B5EF4-FFF2-40B4-BE49-F238E27FC236}">
                <a16:creationId xmlns:a16="http://schemas.microsoft.com/office/drawing/2014/main" id="{F1AD3972-2188-46C5-9B2D-8F3748548C88}"/>
              </a:ext>
            </a:extLst>
          </p:cNvPr>
          <p:cNvGrpSpPr/>
          <p:nvPr/>
        </p:nvGrpSpPr>
        <p:grpSpPr>
          <a:xfrm>
            <a:off x="1046377" y="1474759"/>
            <a:ext cx="4393698" cy="4096016"/>
            <a:chOff x="1046377" y="1474759"/>
            <a:chExt cx="4393698" cy="4096016"/>
          </a:xfrm>
        </p:grpSpPr>
        <p:grpSp>
          <p:nvGrpSpPr>
            <p:cNvPr id="11" name="组合 10"/>
            <p:cNvGrpSpPr/>
            <p:nvPr/>
          </p:nvGrpSpPr>
          <p:grpSpPr>
            <a:xfrm>
              <a:off x="1413511" y="5277739"/>
              <a:ext cx="293036" cy="293036"/>
              <a:chOff x="304800" y="673100"/>
              <a:chExt cx="4000500" cy="4000500"/>
            </a:xfrm>
            <a:effectLst>
              <a:outerShdw blurRad="381000" dist="152400" dir="8100000" algn="tr" rotWithShape="0">
                <a:prstClr val="black">
                  <a:alpha val="70000"/>
                </a:prstClr>
              </a:outerShdw>
            </a:effectLst>
          </p:grpSpPr>
          <p:sp>
            <p:nvSpPr>
              <p:cNvPr id="12" name="同心圆 1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13" name="椭圆 12"/>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18" name="椭圆 17"/>
            <p:cNvSpPr/>
            <p:nvPr/>
          </p:nvSpPr>
          <p:spPr>
            <a:xfrm>
              <a:off x="5256890" y="4885923"/>
              <a:ext cx="183185" cy="183185"/>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2" name="组合 1"/>
            <p:cNvGrpSpPr/>
            <p:nvPr/>
          </p:nvGrpSpPr>
          <p:grpSpPr>
            <a:xfrm>
              <a:off x="1046377" y="1474759"/>
              <a:ext cx="4191215" cy="3312268"/>
              <a:chOff x="784782" y="1106069"/>
              <a:chExt cx="3143411" cy="2484201"/>
            </a:xfrm>
          </p:grpSpPr>
          <p:grpSp>
            <p:nvGrpSpPr>
              <p:cNvPr id="3" name="组合 2"/>
              <p:cNvGrpSpPr/>
              <p:nvPr/>
            </p:nvGrpSpPr>
            <p:grpSpPr>
              <a:xfrm>
                <a:off x="1786157" y="1820661"/>
                <a:ext cx="976857" cy="976857"/>
                <a:chOff x="304800" y="673100"/>
                <a:chExt cx="4000500" cy="4000500"/>
              </a:xfrm>
              <a:effectLst>
                <a:outerShdw blurRad="444500" dist="254000" dir="8100000" algn="tr" rotWithShape="0">
                  <a:prstClr val="black">
                    <a:alpha val="50000"/>
                  </a:prstClr>
                </a:outerShdw>
              </a:effectLst>
            </p:grpSpPr>
            <p:sp>
              <p:nvSpPr>
                <p:cNvPr id="4" name="同心圆 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5" name="椭圆 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6" name="椭圆 5"/>
              <p:cNvSpPr/>
              <p:nvPr/>
            </p:nvSpPr>
            <p:spPr>
              <a:xfrm>
                <a:off x="1371467" y="2750835"/>
                <a:ext cx="727041" cy="727041"/>
              </a:xfrm>
              <a:prstGeom prst="ellipse">
                <a:avLst/>
              </a:prstGeom>
              <a:solidFill>
                <a:schemeClr val="accent2"/>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 name="椭圆 6"/>
              <p:cNvSpPr/>
              <p:nvPr/>
            </p:nvSpPr>
            <p:spPr>
              <a:xfrm>
                <a:off x="3212890" y="2779855"/>
                <a:ext cx="274777" cy="274777"/>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8" name="组合 7"/>
              <p:cNvGrpSpPr/>
              <p:nvPr/>
            </p:nvGrpSpPr>
            <p:grpSpPr>
              <a:xfrm>
                <a:off x="2941489" y="2292862"/>
                <a:ext cx="623903" cy="623903"/>
                <a:chOff x="304800" y="673100"/>
                <a:chExt cx="4000500" cy="4000500"/>
              </a:xfrm>
              <a:effectLst>
                <a:outerShdw blurRad="317500" dist="190500" dir="8100000" algn="tr" rotWithShape="0">
                  <a:prstClr val="black">
                    <a:alpha val="50000"/>
                  </a:prstClr>
                </a:outerShdw>
              </a:effectLst>
            </p:grpSpPr>
            <p:sp>
              <p:nvSpPr>
                <p:cNvPr id="9" name="同心圆 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10" name="椭圆 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14" name="组合 13"/>
              <p:cNvGrpSpPr/>
              <p:nvPr/>
            </p:nvGrpSpPr>
            <p:grpSpPr>
              <a:xfrm>
                <a:off x="784782" y="2381946"/>
                <a:ext cx="287919" cy="287919"/>
                <a:chOff x="304800" y="673100"/>
                <a:chExt cx="4000500" cy="4000500"/>
              </a:xfrm>
              <a:effectLst>
                <a:outerShdw blurRad="381000" dist="152400" dir="8100000" algn="tr" rotWithShape="0">
                  <a:prstClr val="black">
                    <a:alpha val="70000"/>
                  </a:prstClr>
                </a:outerShdw>
              </a:effectLst>
            </p:grpSpPr>
            <p:sp>
              <p:nvSpPr>
                <p:cNvPr id="15" name="同心圆 1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16" name="椭圆 15"/>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17" name="椭圆 16"/>
              <p:cNvSpPr/>
              <p:nvPr/>
            </p:nvSpPr>
            <p:spPr>
              <a:xfrm>
                <a:off x="3653416" y="2292862"/>
                <a:ext cx="274777" cy="274777"/>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19" name="组合 18"/>
              <p:cNvGrpSpPr/>
              <p:nvPr/>
            </p:nvGrpSpPr>
            <p:grpSpPr>
              <a:xfrm>
                <a:off x="2257399" y="2952024"/>
                <a:ext cx="638246" cy="638246"/>
                <a:chOff x="304800" y="673100"/>
                <a:chExt cx="4000500" cy="4000500"/>
              </a:xfrm>
              <a:effectLst>
                <a:outerShdw blurRad="317500" dist="190500" dir="8100000" algn="tr" rotWithShape="0">
                  <a:prstClr val="black">
                    <a:alpha val="50000"/>
                  </a:prstClr>
                </a:outerShdw>
              </a:effectLst>
            </p:grpSpPr>
            <p:sp>
              <p:nvSpPr>
                <p:cNvPr id="20" name="同心圆 1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21" name="椭圆 2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22" name="椭圆 21"/>
              <p:cNvSpPr/>
              <p:nvPr/>
            </p:nvSpPr>
            <p:spPr>
              <a:xfrm>
                <a:off x="1866940" y="1106069"/>
                <a:ext cx="274777" cy="274777"/>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3" name="椭圆 22"/>
              <p:cNvSpPr/>
              <p:nvPr/>
            </p:nvSpPr>
            <p:spPr>
              <a:xfrm>
                <a:off x="2576522" y="2968933"/>
                <a:ext cx="137389" cy="137389"/>
              </a:xfrm>
              <a:prstGeom prst="ellipse">
                <a:avLst/>
              </a:prstGeom>
              <a:solidFill>
                <a:srgbClr val="FF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24" name="组合 23"/>
              <p:cNvGrpSpPr/>
              <p:nvPr/>
            </p:nvGrpSpPr>
            <p:grpSpPr>
              <a:xfrm>
                <a:off x="1451260" y="1499581"/>
                <a:ext cx="1958738" cy="1958738"/>
                <a:chOff x="304800" y="673100"/>
                <a:chExt cx="4000500" cy="4000500"/>
              </a:xfrm>
              <a:effectLst>
                <a:outerShdw blurRad="444500" dist="254000" dir="8100000" algn="tr" rotWithShape="0">
                  <a:prstClr val="black">
                    <a:alpha val="50000"/>
                  </a:prstClr>
                </a:outerShdw>
              </a:effectLst>
            </p:grpSpPr>
            <p:sp>
              <p:nvSpPr>
                <p:cNvPr id="25" name="同心圆 2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26" name="椭圆 2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pic>
          <p:nvPicPr>
            <p:cNvPr id="29" name="图片 28" descr="图片包含 游戏机, 食物, 画&#10;&#10;描述已自动生成">
              <a:extLst>
                <a:ext uri="{FF2B5EF4-FFF2-40B4-BE49-F238E27FC236}">
                  <a16:creationId xmlns:a16="http://schemas.microsoft.com/office/drawing/2014/main" id="{C5377DBD-9469-4E6C-8814-86BB21ABE61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6537" y="2250040"/>
              <a:ext cx="2137318" cy="2126751"/>
            </a:xfrm>
            <a:prstGeom prst="ellipse">
              <a:avLst/>
            </a:prstGeom>
            <a:ln>
              <a:noFill/>
            </a:ln>
            <a:effectLst>
              <a:softEdge rad="112500"/>
            </a:effectLst>
          </p:spPr>
        </p:pic>
      </p:grpSp>
    </p:spTree>
    <p:extLst>
      <p:ext uri="{BB962C8B-B14F-4D97-AF65-F5344CB8AC3E}">
        <p14:creationId xmlns:p14="http://schemas.microsoft.com/office/powerpoint/2010/main" val="1349986005"/>
      </p:ext>
    </p:extLst>
  </p:cSld>
  <p:clrMapOvr>
    <a:masterClrMapping/>
  </p:clrMapOvr>
  <p:transition spd="slow">
    <p:pull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89450F2-B42E-4C85-92E4-B7911C61CA5D}"/>
              </a:ext>
            </a:extLst>
          </p:cNvPr>
          <p:cNvSpPr>
            <a:spLocks noGrp="1"/>
          </p:cNvSpPr>
          <p:nvPr>
            <p:ph type="title"/>
          </p:nvPr>
        </p:nvSpPr>
        <p:spPr>
          <a:xfrm>
            <a:off x="0" y="1"/>
            <a:ext cx="12192000" cy="1690688"/>
          </a:xfrm>
          <a:solidFill>
            <a:srgbClr val="07078F"/>
          </a:solidFill>
        </p:spPr>
        <p:txBody>
          <a:bodyPr>
            <a:normAutofit/>
          </a:bodyPr>
          <a:lstStyle/>
          <a:p>
            <a:pPr algn="ctr"/>
            <a:r>
              <a:rPr lang="zh-CN" altLang="en-US" sz="48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语文素养的形成机制和条件</a:t>
            </a:r>
          </a:p>
        </p:txBody>
      </p:sp>
      <p:sp>
        <p:nvSpPr>
          <p:cNvPr id="3" name="内容占位符 2">
            <a:extLst>
              <a:ext uri="{FF2B5EF4-FFF2-40B4-BE49-F238E27FC236}">
                <a16:creationId xmlns:a16="http://schemas.microsoft.com/office/drawing/2014/main" id="{D3638ADE-CF96-4786-ABD2-19FBD022845D}"/>
              </a:ext>
            </a:extLst>
          </p:cNvPr>
          <p:cNvSpPr>
            <a:spLocks noGrp="1"/>
          </p:cNvSpPr>
          <p:nvPr>
            <p:ph idx="1"/>
          </p:nvPr>
        </p:nvSpPr>
        <p:spPr>
          <a:xfrm>
            <a:off x="838414" y="1835899"/>
            <a:ext cx="10720013" cy="4636820"/>
          </a:xfrm>
        </p:spPr>
        <p:txBody>
          <a:bodyPr>
            <a:noAutofit/>
          </a:bodyPr>
          <a:lstStyle/>
          <a:p>
            <a:pPr>
              <a:lnSpc>
                <a:spcPct val="150000"/>
              </a:lnSpc>
            </a:pPr>
            <a:r>
              <a:rPr lang="zh-CN" altLang="en-US" b="1" dirty="0"/>
              <a:t>语文课程是一门</a:t>
            </a:r>
            <a:r>
              <a:rPr lang="zh-CN" altLang="en-US" b="1" dirty="0">
                <a:solidFill>
                  <a:srgbClr val="FF0000"/>
                </a:solidFill>
                <a:effectLst>
                  <a:outerShdw blurRad="38100" dist="38100" dir="2700000" algn="tl">
                    <a:srgbClr val="000000">
                      <a:alpha val="43137"/>
                    </a:srgbClr>
                  </a:outerShdw>
                </a:effectLst>
              </a:rPr>
              <a:t>学习祖国语言文字运用</a:t>
            </a:r>
            <a:r>
              <a:rPr lang="zh-CN" altLang="en-US" b="1" dirty="0"/>
              <a:t>的综合性、实践性课程。工具性与人文性的统一，是语文课程的基本特点。</a:t>
            </a:r>
            <a:endParaRPr lang="en-US" altLang="zh-CN" b="1" dirty="0"/>
          </a:p>
          <a:p>
            <a:pPr>
              <a:lnSpc>
                <a:spcPct val="150000"/>
              </a:lnSpc>
            </a:pPr>
            <a:r>
              <a:rPr lang="zh-CN" altLang="en-US" b="1" dirty="0"/>
              <a:t>语文学科核心素养是在</a:t>
            </a:r>
            <a:r>
              <a:rPr lang="zh-CN" altLang="en-US" b="1" dirty="0">
                <a:solidFill>
                  <a:srgbClr val="FF0000"/>
                </a:solidFill>
                <a:effectLst>
                  <a:outerShdw blurRad="38100" dist="38100" dir="2700000" algn="tl">
                    <a:srgbClr val="000000">
                      <a:alpha val="43137"/>
                    </a:srgbClr>
                  </a:outerShdw>
                </a:effectLst>
              </a:rPr>
              <a:t>积极的语言实践活动</a:t>
            </a:r>
            <a:r>
              <a:rPr lang="zh-CN" altLang="en-US" b="1" dirty="0"/>
              <a:t>中</a:t>
            </a:r>
            <a:r>
              <a:rPr lang="zh-CN" altLang="en-US" b="1" dirty="0">
                <a:solidFill>
                  <a:srgbClr val="FF0000"/>
                </a:solidFill>
                <a:effectLst>
                  <a:outerShdw blurRad="38100" dist="38100" dir="2700000" algn="tl">
                    <a:srgbClr val="000000">
                      <a:alpha val="43137"/>
                    </a:srgbClr>
                  </a:outerShdw>
                </a:effectLst>
              </a:rPr>
              <a:t>积累</a:t>
            </a:r>
            <a:r>
              <a:rPr lang="zh-CN" altLang="en-US" b="1" dirty="0"/>
              <a:t>并</a:t>
            </a:r>
            <a:r>
              <a:rPr lang="zh-CN" altLang="en-US" b="1" dirty="0">
                <a:solidFill>
                  <a:srgbClr val="FF0000"/>
                </a:solidFill>
                <a:effectLst>
                  <a:outerShdw blurRad="38100" dist="38100" dir="2700000" algn="tl">
                    <a:srgbClr val="000000">
                      <a:alpha val="43137"/>
                    </a:srgbClr>
                  </a:outerShdw>
                </a:effectLst>
              </a:rPr>
              <a:t>建构</a:t>
            </a:r>
            <a:r>
              <a:rPr lang="zh-CN" altLang="en-US" b="1" dirty="0"/>
              <a:t>起来，并</a:t>
            </a:r>
            <a:r>
              <a:rPr lang="zh-CN" altLang="en-US" b="1" dirty="0">
                <a:solidFill>
                  <a:srgbClr val="FF0000"/>
                </a:solidFill>
                <a:effectLst>
                  <a:outerShdw blurRad="38100" dist="38100" dir="2700000" algn="tl">
                    <a:srgbClr val="000000">
                      <a:alpha val="43137"/>
                    </a:srgbClr>
                  </a:outerShdw>
                </a:effectLst>
              </a:rPr>
              <a:t>在真实的语言运用情境中表现出来</a:t>
            </a:r>
            <a:r>
              <a:rPr lang="zh-CN" altLang="en-US" b="1" dirty="0"/>
              <a:t>的语言能力及其品质；是学生在语文学习中获得的语言知识与能力，思维方法与思维品质，情感、态度和价值观的综合体现。</a:t>
            </a:r>
          </a:p>
        </p:txBody>
      </p:sp>
    </p:spTree>
    <p:extLst>
      <p:ext uri="{BB962C8B-B14F-4D97-AF65-F5344CB8AC3E}">
        <p14:creationId xmlns:p14="http://schemas.microsoft.com/office/powerpoint/2010/main" val="28834102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91AC88A-B345-4571-BBCD-7972779443E9}"/>
              </a:ext>
            </a:extLst>
          </p:cNvPr>
          <p:cNvSpPr>
            <a:spLocks noGrp="1"/>
          </p:cNvSpPr>
          <p:nvPr>
            <p:ph type="title"/>
          </p:nvPr>
        </p:nvSpPr>
        <p:spPr>
          <a:xfrm>
            <a:off x="0" y="0"/>
            <a:ext cx="12192000" cy="1325563"/>
          </a:xfrm>
          <a:solidFill>
            <a:srgbClr val="07078F"/>
          </a:solidFill>
        </p:spPr>
        <p:txBody>
          <a:bodyPr vert="horz" lIns="91440" tIns="45720" rIns="91440" bIns="45720" rtlCol="0" anchor="ctr">
            <a:normAutofit/>
          </a:bodyPr>
          <a:lstStyle/>
          <a:p>
            <a:pPr algn="ctr"/>
            <a:r>
              <a:rPr lang="zh-CN" altLang="en-US" sz="3600" b="1" dirty="0">
                <a:solidFill>
                  <a:schemeClr val="bg1"/>
                </a:solidFill>
                <a:latin typeface="黑体" panose="02010609060101010101" pitchFamily="49" charset="-122"/>
                <a:ea typeface="黑体" panose="02010609060101010101" pitchFamily="49" charset="-122"/>
              </a:rPr>
              <a:t>构建以学习任务群为基本单位的语文课程组织结构</a:t>
            </a:r>
          </a:p>
        </p:txBody>
      </p:sp>
      <p:sp>
        <p:nvSpPr>
          <p:cNvPr id="3" name="内容占位符 2">
            <a:extLst>
              <a:ext uri="{FF2B5EF4-FFF2-40B4-BE49-F238E27FC236}">
                <a16:creationId xmlns:a16="http://schemas.microsoft.com/office/drawing/2014/main" id="{0A83D8CA-8EFA-4929-90F8-81C939014EC0}"/>
              </a:ext>
            </a:extLst>
          </p:cNvPr>
          <p:cNvSpPr>
            <a:spLocks noGrp="1"/>
          </p:cNvSpPr>
          <p:nvPr>
            <p:ph idx="1"/>
          </p:nvPr>
        </p:nvSpPr>
        <p:spPr>
          <a:xfrm>
            <a:off x="5738885" y="1825625"/>
            <a:ext cx="5940972" cy="4351338"/>
          </a:xfrm>
        </p:spPr>
        <p:txBody>
          <a:bodyPr/>
          <a:lstStyle/>
          <a:p>
            <a:pPr>
              <a:lnSpc>
                <a:spcPct val="150000"/>
              </a:lnSpc>
            </a:pPr>
            <a:r>
              <a:rPr lang="zh-CN" altLang="en-US" b="1" dirty="0"/>
              <a:t>指向语文素养的建构</a:t>
            </a:r>
            <a:endParaRPr lang="en-US" altLang="zh-CN" b="1" dirty="0"/>
          </a:p>
          <a:p>
            <a:pPr>
              <a:lnSpc>
                <a:spcPct val="150000"/>
              </a:lnSpc>
            </a:pPr>
            <a:r>
              <a:rPr lang="zh-CN" altLang="en-US" b="1" dirty="0"/>
              <a:t>基于语言运用的具体情境</a:t>
            </a:r>
            <a:endParaRPr lang="en-US" altLang="zh-CN" b="1" dirty="0"/>
          </a:p>
          <a:p>
            <a:pPr>
              <a:lnSpc>
                <a:spcPct val="150000"/>
              </a:lnSpc>
            </a:pPr>
            <a:r>
              <a:rPr lang="zh-CN" altLang="en-US" b="1" dirty="0"/>
              <a:t>基于真实的语言运用活动</a:t>
            </a:r>
            <a:endParaRPr lang="en-US" altLang="zh-CN" b="1" dirty="0"/>
          </a:p>
          <a:p>
            <a:pPr>
              <a:lnSpc>
                <a:spcPct val="150000"/>
              </a:lnSpc>
            </a:pPr>
            <a:r>
              <a:rPr lang="zh-CN" altLang="en-US" b="1" dirty="0"/>
              <a:t>设计的是运用语言的情境、资源、活动的综合系统</a:t>
            </a:r>
          </a:p>
        </p:txBody>
      </p:sp>
      <p:grpSp>
        <p:nvGrpSpPr>
          <p:cNvPr id="6" name="组合 5">
            <a:extLst>
              <a:ext uri="{FF2B5EF4-FFF2-40B4-BE49-F238E27FC236}">
                <a16:creationId xmlns:a16="http://schemas.microsoft.com/office/drawing/2014/main" id="{1A2BADB1-382D-4535-93A9-6CA3AD73E8E8}"/>
              </a:ext>
            </a:extLst>
          </p:cNvPr>
          <p:cNvGrpSpPr/>
          <p:nvPr/>
        </p:nvGrpSpPr>
        <p:grpSpPr>
          <a:xfrm>
            <a:off x="651640" y="1630416"/>
            <a:ext cx="5444360" cy="4892924"/>
            <a:chOff x="651640" y="1630416"/>
            <a:chExt cx="5444360" cy="4892924"/>
          </a:xfrm>
        </p:grpSpPr>
        <p:pic>
          <p:nvPicPr>
            <p:cNvPr id="4" name="图片 3">
              <a:extLst>
                <a:ext uri="{FF2B5EF4-FFF2-40B4-BE49-F238E27FC236}">
                  <a16:creationId xmlns:a16="http://schemas.microsoft.com/office/drawing/2014/main" id="{0CD4D620-1BD4-4AF2-B2B7-D271AC1BCD5A}"/>
                </a:ext>
              </a:extLst>
            </p:cNvPr>
            <p:cNvPicPr>
              <a:picLocks noChangeAspect="1"/>
            </p:cNvPicPr>
            <p:nvPr/>
          </p:nvPicPr>
          <p:blipFill rotWithShape="1">
            <a:blip r:embed="rId2"/>
            <a:srcRect l="46005" r="-1"/>
            <a:stretch/>
          </p:blipFill>
          <p:spPr>
            <a:xfrm>
              <a:off x="651640" y="1630416"/>
              <a:ext cx="5444360" cy="4892924"/>
            </a:xfrm>
            <a:prstGeom prst="rect">
              <a:avLst/>
            </a:prstGeom>
          </p:spPr>
        </p:pic>
        <p:sp>
          <p:nvSpPr>
            <p:cNvPr id="5" name="矩形 4">
              <a:extLst>
                <a:ext uri="{FF2B5EF4-FFF2-40B4-BE49-F238E27FC236}">
                  <a16:creationId xmlns:a16="http://schemas.microsoft.com/office/drawing/2014/main" id="{3F19D1E2-2DB5-4BDA-962C-CFA880344D40}"/>
                </a:ext>
              </a:extLst>
            </p:cNvPr>
            <p:cNvSpPr/>
            <p:nvPr/>
          </p:nvSpPr>
          <p:spPr>
            <a:xfrm>
              <a:off x="2661006" y="5345966"/>
              <a:ext cx="1068513" cy="830997"/>
            </a:xfrm>
            <a:prstGeom prst="rect">
              <a:avLst/>
            </a:prstGeom>
            <a:solidFill>
              <a:srgbClr val="FFC000"/>
            </a:solidFill>
            <a:ln>
              <a:solidFill>
                <a:srgbClr val="FFC000"/>
              </a:solidFill>
            </a:ln>
          </p:spPr>
          <p:txBody>
            <a:bodyPr wrap="square">
              <a:spAutoFit/>
            </a:bodyPr>
            <a:lstStyle/>
            <a:p>
              <a:pPr algn="ctr"/>
              <a:r>
                <a:rPr lang="zh-CN" altLang="en-US" sz="2400" b="1" dirty="0">
                  <a:solidFill>
                    <a:srgbClr val="FF0000"/>
                  </a:solidFill>
                </a:rPr>
                <a:t>语言实践</a:t>
              </a:r>
            </a:p>
          </p:txBody>
        </p:sp>
      </p:grpSp>
    </p:spTree>
    <p:extLst>
      <p:ext uri="{BB962C8B-B14F-4D97-AF65-F5344CB8AC3E}">
        <p14:creationId xmlns:p14="http://schemas.microsoft.com/office/powerpoint/2010/main" val="12296045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2667AEC-79A2-4CD7-BE67-19CEE05BC9F4}"/>
              </a:ext>
            </a:extLst>
          </p:cNvPr>
          <p:cNvSpPr>
            <a:spLocks noGrp="1"/>
          </p:cNvSpPr>
          <p:nvPr>
            <p:ph type="title"/>
          </p:nvPr>
        </p:nvSpPr>
        <p:spPr>
          <a:xfrm>
            <a:off x="0" y="0"/>
            <a:ext cx="12192000" cy="1576388"/>
          </a:xfrm>
          <a:solidFill>
            <a:srgbClr val="07078F"/>
          </a:solidFill>
        </p:spPr>
        <p:txBody>
          <a:bodyPr vert="horz" lIns="91440" tIns="45720" rIns="91440" bIns="45720" rtlCol="0" anchor="ctr">
            <a:normAutofit/>
          </a:bodyPr>
          <a:lstStyle/>
          <a:p>
            <a:pPr algn="ctr">
              <a:lnSpc>
                <a:spcPct val="150000"/>
              </a:lnSpc>
            </a:pPr>
            <a:r>
              <a:rPr lang="zh-CN" altLang="en-US" b="1" spc="600" dirty="0">
                <a:solidFill>
                  <a:schemeClr val="bg1"/>
                </a:solidFill>
                <a:latin typeface="黑体" panose="02010609060101010101" pitchFamily="49" charset="-122"/>
                <a:ea typeface="黑体" panose="02010609060101010101" pitchFamily="49" charset="-122"/>
              </a:rPr>
              <a:t>改变传统的语文课程组织和实施方式</a:t>
            </a:r>
          </a:p>
        </p:txBody>
      </p:sp>
      <p:pic>
        <p:nvPicPr>
          <p:cNvPr id="4" name="图片 3">
            <a:extLst>
              <a:ext uri="{FF2B5EF4-FFF2-40B4-BE49-F238E27FC236}">
                <a16:creationId xmlns:a16="http://schemas.microsoft.com/office/drawing/2014/main" id="{3FF03023-2FBC-43F1-ACEF-3022BF98932E}"/>
              </a:ext>
            </a:extLst>
          </p:cNvPr>
          <p:cNvPicPr>
            <a:picLocks noChangeAspect="1"/>
          </p:cNvPicPr>
          <p:nvPr/>
        </p:nvPicPr>
        <p:blipFill rotWithShape="1">
          <a:blip r:embed="rId2"/>
          <a:srcRect t="7666" b="10248"/>
          <a:stretch/>
        </p:blipFill>
        <p:spPr>
          <a:xfrm>
            <a:off x="459167" y="1576388"/>
            <a:ext cx="11273666" cy="5205412"/>
          </a:xfrm>
          <a:prstGeom prst="rect">
            <a:avLst/>
          </a:prstGeom>
        </p:spPr>
      </p:pic>
    </p:spTree>
    <p:extLst>
      <p:ext uri="{BB962C8B-B14F-4D97-AF65-F5344CB8AC3E}">
        <p14:creationId xmlns:p14="http://schemas.microsoft.com/office/powerpoint/2010/main" val="35828342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A42E3F4-3F04-4F3F-8824-938CAB04C6D1}"/>
              </a:ext>
            </a:extLst>
          </p:cNvPr>
          <p:cNvSpPr>
            <a:spLocks noGrp="1"/>
          </p:cNvSpPr>
          <p:nvPr>
            <p:ph type="title"/>
          </p:nvPr>
        </p:nvSpPr>
        <p:spPr>
          <a:xfrm>
            <a:off x="0" y="1373"/>
            <a:ext cx="12192000" cy="1587946"/>
          </a:xfrm>
          <a:solidFill>
            <a:srgbClr val="07078F"/>
          </a:solidFill>
        </p:spPr>
        <p:txBody>
          <a:bodyPr vert="horz" lIns="91440" tIns="45720" rIns="91440" bIns="45720" rtlCol="0" anchor="ctr">
            <a:normAutofit/>
          </a:bodyPr>
          <a:lstStyle/>
          <a:p>
            <a:pPr algn="ctr">
              <a:lnSpc>
                <a:spcPct val="150000"/>
              </a:lnSpc>
            </a:pPr>
            <a:r>
              <a:rPr lang="zh-CN" altLang="en-US" b="1" spc="600" dirty="0">
                <a:solidFill>
                  <a:schemeClr val="bg1"/>
                </a:solidFill>
                <a:latin typeface="黑体" panose="02010609060101010101" pitchFamily="49" charset="-122"/>
                <a:ea typeface="黑体" panose="02010609060101010101" pitchFamily="49" charset="-122"/>
              </a:rPr>
              <a:t>语文学习任务群设计的基础和出发点</a:t>
            </a:r>
          </a:p>
        </p:txBody>
      </p:sp>
      <p:sp>
        <p:nvSpPr>
          <p:cNvPr id="3" name="内容占位符 2">
            <a:extLst>
              <a:ext uri="{FF2B5EF4-FFF2-40B4-BE49-F238E27FC236}">
                <a16:creationId xmlns:a16="http://schemas.microsoft.com/office/drawing/2014/main" id="{9A3F3CAE-5187-41AA-A501-D7AAA6868887}"/>
              </a:ext>
            </a:extLst>
          </p:cNvPr>
          <p:cNvSpPr>
            <a:spLocks noGrp="1"/>
          </p:cNvSpPr>
          <p:nvPr>
            <p:ph idx="1"/>
          </p:nvPr>
        </p:nvSpPr>
        <p:spPr>
          <a:xfrm>
            <a:off x="698643" y="1712608"/>
            <a:ext cx="11054993" cy="4811481"/>
          </a:xfrm>
        </p:spPr>
        <p:txBody>
          <a:bodyPr>
            <a:normAutofit/>
          </a:bodyPr>
          <a:lstStyle/>
          <a:p>
            <a:pPr>
              <a:lnSpc>
                <a:spcPct val="150000"/>
              </a:lnSpc>
            </a:pPr>
            <a:r>
              <a:rPr lang="zh-CN" altLang="en-US" sz="3200" b="1" dirty="0"/>
              <a:t>语文学习任务群既体现了祖国语文教育的特点和传统，也体现了世界教育发展的趋势，体现了</a:t>
            </a:r>
            <a:r>
              <a:rPr lang="zh-CN" altLang="en-US" sz="3200" b="1" dirty="0">
                <a:solidFill>
                  <a:srgbClr val="FF0000"/>
                </a:solidFill>
              </a:rPr>
              <a:t>学习科学</a:t>
            </a:r>
            <a:r>
              <a:rPr lang="zh-CN" altLang="en-US" sz="3200" b="1" dirty="0"/>
              <a:t>研究的最新成果。</a:t>
            </a:r>
            <a:endParaRPr lang="en-US" altLang="zh-CN" sz="3200" b="1" dirty="0"/>
          </a:p>
          <a:p>
            <a:pPr>
              <a:lnSpc>
                <a:spcPct val="150000"/>
              </a:lnSpc>
            </a:pPr>
            <a:r>
              <a:rPr lang="zh-CN" altLang="en-US" sz="3200" b="1" dirty="0"/>
              <a:t>学习任务群正是要引导语文教学的改变，使语文学习成为真实情境中的</a:t>
            </a:r>
            <a:r>
              <a:rPr lang="zh-CN" altLang="en-US" sz="3200" b="1" dirty="0">
                <a:solidFill>
                  <a:srgbClr val="FF0000"/>
                </a:solidFill>
              </a:rPr>
              <a:t>深度学习</a:t>
            </a:r>
            <a:r>
              <a:rPr lang="zh-CN" altLang="en-US" sz="3200" b="1" dirty="0"/>
              <a:t>。</a:t>
            </a:r>
            <a:endParaRPr lang="en-US" altLang="zh-CN" sz="3200" b="1" dirty="0"/>
          </a:p>
          <a:p>
            <a:pPr marL="0" indent="0" algn="r">
              <a:lnSpc>
                <a:spcPct val="200000"/>
              </a:lnSpc>
              <a:buNone/>
            </a:pPr>
            <a:r>
              <a:rPr lang="zh-CN" altLang="en-US" sz="2400" b="1" dirty="0"/>
              <a:t>陆志平：语文学习任务群的特点，语文学习，</a:t>
            </a:r>
            <a:r>
              <a:rPr lang="en-US" altLang="zh-CN" sz="2400" b="1" dirty="0"/>
              <a:t>2018 </a:t>
            </a:r>
            <a:r>
              <a:rPr lang="zh-CN" altLang="en-US" sz="2400" b="1" dirty="0"/>
              <a:t>年</a:t>
            </a:r>
            <a:r>
              <a:rPr lang="en-US" altLang="zh-CN" sz="2400" b="1" dirty="0"/>
              <a:t>3 </a:t>
            </a:r>
            <a:r>
              <a:rPr lang="zh-CN" altLang="en-US" sz="2400" b="1" dirty="0"/>
              <a:t>月</a:t>
            </a:r>
          </a:p>
        </p:txBody>
      </p:sp>
    </p:spTree>
    <p:extLst>
      <p:ext uri="{BB962C8B-B14F-4D97-AF65-F5344CB8AC3E}">
        <p14:creationId xmlns:p14="http://schemas.microsoft.com/office/powerpoint/2010/main" val="17802617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0"/>
            <a:ext cx="12192000" cy="1391369"/>
          </a:xfrm>
          <a:solidFill>
            <a:srgbClr val="07078F"/>
          </a:solidFill>
        </p:spPr>
        <p:txBody>
          <a:bodyPr vert="horz" lIns="91440" tIns="45720" rIns="91440" bIns="45720" rtlCol="0" anchor="ctr">
            <a:normAutofit/>
          </a:bodyPr>
          <a:lstStyle/>
          <a:p>
            <a:pPr algn="ctr">
              <a:lnSpc>
                <a:spcPct val="150000"/>
              </a:lnSpc>
            </a:pPr>
            <a:r>
              <a:rPr lang="zh-CN" altLang="en-US" b="1" dirty="0">
                <a:solidFill>
                  <a:schemeClr val="bg1"/>
                </a:solidFill>
                <a:latin typeface="黑体" panose="02010609060101010101" pitchFamily="49" charset="-122"/>
                <a:ea typeface="黑体" panose="02010609060101010101" pitchFamily="49" charset="-122"/>
              </a:rPr>
              <a:t>为什么要倡导基于任务群的语文深度学习</a:t>
            </a:r>
          </a:p>
        </p:txBody>
      </p:sp>
      <p:sp>
        <p:nvSpPr>
          <p:cNvPr id="3" name="内容占位符 2"/>
          <p:cNvSpPr>
            <a:spLocks noGrp="1"/>
          </p:cNvSpPr>
          <p:nvPr>
            <p:ph idx="1"/>
          </p:nvPr>
        </p:nvSpPr>
        <p:spPr>
          <a:xfrm>
            <a:off x="766923" y="1391369"/>
            <a:ext cx="10887075" cy="1507627"/>
          </a:xfrm>
        </p:spPr>
        <p:txBody>
          <a:bodyPr>
            <a:normAutofit/>
          </a:bodyPr>
          <a:lstStyle/>
          <a:p>
            <a:pPr>
              <a:lnSpc>
                <a:spcPct val="150000"/>
              </a:lnSpc>
            </a:pPr>
            <a:r>
              <a:rPr lang="zh-CN" altLang="en-US" sz="2400" b="1" dirty="0">
                <a:latin typeface="华文中宋" panose="02010600040101010101" pitchFamily="2" charset="-122"/>
                <a:ea typeface="华文中宋" panose="02010600040101010101" pitchFamily="2" charset="-122"/>
              </a:rPr>
              <a:t>语文教学历史上三种典型的课程组织与教学思路和教材发展演进的历史脉络</a:t>
            </a:r>
            <a:endParaRPr lang="en-US" altLang="zh-CN" sz="2400" b="1" dirty="0">
              <a:latin typeface="华文中宋" panose="02010600040101010101" pitchFamily="2" charset="-122"/>
              <a:ea typeface="华文中宋" panose="02010600040101010101" pitchFamily="2" charset="-122"/>
            </a:endParaRPr>
          </a:p>
          <a:p>
            <a:pPr>
              <a:lnSpc>
                <a:spcPct val="150000"/>
              </a:lnSpc>
            </a:pPr>
            <a:r>
              <a:rPr lang="zh-CN" altLang="en-US" sz="2400" b="1" dirty="0">
                <a:solidFill>
                  <a:srgbClr val="C00000"/>
                </a:solidFill>
                <a:latin typeface="华文中宋" panose="02010600040101010101" pitchFamily="2" charset="-122"/>
                <a:ea typeface="华文中宋" panose="02010600040101010101" pitchFamily="2" charset="-122"/>
              </a:rPr>
              <a:t>文本中心</a:t>
            </a:r>
            <a:r>
              <a:rPr lang="zh-CN" altLang="en-US" sz="1900" b="1" dirty="0">
                <a:latin typeface="华文仿宋" panose="02010600040101010101" pitchFamily="2" charset="-122"/>
                <a:ea typeface="华文仿宋" panose="02010600040101010101" pitchFamily="2" charset="-122"/>
              </a:rPr>
              <a:t>、</a:t>
            </a:r>
            <a:r>
              <a:rPr lang="zh-CN" altLang="en-US" sz="2400" b="1" dirty="0">
                <a:solidFill>
                  <a:srgbClr val="C00000"/>
                </a:solidFill>
                <a:latin typeface="华文中宋" panose="02010600040101010101" pitchFamily="2" charset="-122"/>
                <a:ea typeface="华文中宋" panose="02010600040101010101" pitchFamily="2" charset="-122"/>
              </a:rPr>
              <a:t>知识中心、训练中心</a:t>
            </a:r>
            <a:endParaRPr lang="zh-CN" altLang="en-US" sz="1900" b="1" dirty="0">
              <a:latin typeface="华文仿宋" panose="02010600040101010101" pitchFamily="2" charset="-122"/>
              <a:ea typeface="华文仿宋" panose="02010600040101010101" pitchFamily="2" charset="-122"/>
            </a:endParaRPr>
          </a:p>
        </p:txBody>
      </p:sp>
      <p:pic>
        <p:nvPicPr>
          <p:cNvPr id="4" name="图片 3">
            <a:extLst>
              <a:ext uri="{FF2B5EF4-FFF2-40B4-BE49-F238E27FC236}">
                <a16:creationId xmlns:a16="http://schemas.microsoft.com/office/drawing/2014/main" id="{ED947A4C-95C8-4C10-AECA-D8BEA044BEC4}"/>
              </a:ext>
            </a:extLst>
          </p:cNvPr>
          <p:cNvPicPr>
            <a:picLocks noChangeAspect="1"/>
          </p:cNvPicPr>
          <p:nvPr/>
        </p:nvPicPr>
        <p:blipFill rotWithShape="1">
          <a:blip r:embed="rId2"/>
          <a:srcRect b="10505"/>
          <a:stretch/>
        </p:blipFill>
        <p:spPr>
          <a:xfrm>
            <a:off x="538002" y="2804969"/>
            <a:ext cx="11010151" cy="3688299"/>
          </a:xfrm>
          <a:prstGeom prst="rect">
            <a:avLst/>
          </a:prstGeom>
        </p:spPr>
      </p:pic>
    </p:spTree>
    <p:extLst>
      <p:ext uri="{BB962C8B-B14F-4D97-AF65-F5344CB8AC3E}">
        <p14:creationId xmlns:p14="http://schemas.microsoft.com/office/powerpoint/2010/main" val="1245677412"/>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
  <TotalTime>557</TotalTime>
  <Words>4665</Words>
  <Application>Microsoft Office PowerPoint</Application>
  <PresentationFormat>宽屏</PresentationFormat>
  <Paragraphs>258</Paragraphs>
  <Slides>48</Slides>
  <Notes>3</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48</vt:i4>
      </vt:variant>
    </vt:vector>
  </HeadingPairs>
  <TitlesOfParts>
    <vt:vector size="64" baseType="lpstr">
      <vt:lpstr>HY견고딕</vt:lpstr>
      <vt:lpstr>等线</vt:lpstr>
      <vt:lpstr>等线 Light</vt:lpstr>
      <vt:lpstr>仿宋</vt:lpstr>
      <vt:lpstr>黑体</vt:lpstr>
      <vt:lpstr>华文仿宋</vt:lpstr>
      <vt:lpstr>华文楷体</vt:lpstr>
      <vt:lpstr>华文新魏</vt:lpstr>
      <vt:lpstr>华文中宋</vt:lpstr>
      <vt:lpstr>楷体</vt:lpstr>
      <vt:lpstr>宋体</vt:lpstr>
      <vt:lpstr>微软雅黑</vt:lpstr>
      <vt:lpstr>Arial</vt:lpstr>
      <vt:lpstr>Arial Black</vt:lpstr>
      <vt:lpstr>Wingdings</vt:lpstr>
      <vt:lpstr>Office 主题​​</vt:lpstr>
      <vt:lpstr>构建语文学习任务群 促进学生深度学习</vt:lpstr>
      <vt:lpstr>引言： 课程系统的内在关系</vt:lpstr>
      <vt:lpstr>课程的基本问题和问题链 </vt:lpstr>
      <vt:lpstr>全面提升学生语文素养是20年课改的追求</vt:lpstr>
      <vt:lpstr>语文素养的形成机制和条件</vt:lpstr>
      <vt:lpstr>构建以学习任务群为基本单位的语文课程组织结构</vt:lpstr>
      <vt:lpstr>改变传统的语文课程组织和实施方式</vt:lpstr>
      <vt:lpstr>语文学习任务群设计的基础和出发点</vt:lpstr>
      <vt:lpstr>为什么要倡导基于任务群的语文深度学习</vt:lpstr>
      <vt:lpstr>文选型教材对语文教学的影响</vt:lpstr>
      <vt:lpstr>知识型教材对教学的影响</vt:lpstr>
      <vt:lpstr>单元训练型教材对语文教学的影响</vt:lpstr>
      <vt:lpstr>主题单元型教材对语文教学的影响</vt:lpstr>
      <vt:lpstr>语文学习任务群的基本特征</vt:lpstr>
      <vt:lpstr>高中语文课程内容结构 （18个学习任务群）</vt:lpstr>
      <vt:lpstr>必修课程各学习任务群之间的关系</vt:lpstr>
      <vt:lpstr>语文任务群的设计期望引导学生实现深度学习</vt:lpstr>
      <vt:lpstr> “深度学习”概念的提出</vt:lpstr>
      <vt:lpstr>Sawyer，R. K.(2014). Cambridge handbook of the learning sciences (2nd ed.).New York: Cambridge University Press, pp25-26</vt:lpstr>
      <vt:lpstr>语文知识的类型与作用</vt:lpstr>
      <vt:lpstr>深度学习要求知识的高度整合</vt:lpstr>
      <vt:lpstr>学习任务群4：语言积累、梳理与探究</vt:lpstr>
      <vt:lpstr>PowerPoint 演示文稿</vt:lpstr>
      <vt:lpstr>案例：从学生常常写错的字引发学生对汉字构形规律的理解</vt:lpstr>
      <vt:lpstr>遵循规律，做好语言积累的整合教学</vt:lpstr>
      <vt:lpstr>改变积累观念，才能帮助学生有效地积累语言材料</vt:lpstr>
      <vt:lpstr>案例：战国“四公子”列传</vt:lpstr>
      <vt:lpstr>学生的收获：肖宇捷</vt:lpstr>
      <vt:lpstr>学生的收获：丘雨涵</vt:lpstr>
      <vt:lpstr>   促进学生语文深度学习要注意的问题</vt:lpstr>
      <vt:lpstr>   促进学生语文深度学习要注意的问题</vt:lpstr>
      <vt:lpstr>整合资源，以真实问题为中心组织学习</vt:lpstr>
      <vt:lpstr>   促进学生语文深度学习要注意的问题</vt:lpstr>
      <vt:lpstr>语文深度学习的活动设计</vt:lpstr>
      <vt:lpstr>语文学习活动即是真实的语言运用</vt:lpstr>
      <vt:lpstr>学习任务群5：文学阅读与写作</vt:lpstr>
      <vt:lpstr>案例：古诗鉴赏学习任务设计（北京十一学校）</vt:lpstr>
      <vt:lpstr>编辑《古诗词自选100首》的过程性任务：</vt:lpstr>
      <vt:lpstr>学习任务群1：整本书阅读与研讨</vt:lpstr>
      <vt:lpstr>课标背诵篇目中苏轼的诗文——走近苏东坡</vt:lpstr>
      <vt:lpstr>教材中苏轼作品系年</vt:lpstr>
      <vt:lpstr>“跨媒介阅读与交流”案例</vt:lpstr>
      <vt:lpstr>“跨媒介阅读与交流”案例</vt:lpstr>
      <vt:lpstr>“跨媒介阅读与交流”案例</vt:lpstr>
      <vt:lpstr>PowerPoint 演示文稿</vt:lpstr>
      <vt:lpstr>课程改革是一个从理想到现实的转化过程</vt:lpstr>
      <vt:lpstr>结束语：</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构建语文学习任务群 促进学生深度学习</dc:title>
  <dc:creator>yunfeng Wang</dc:creator>
  <cp:lastModifiedBy>yunfeng Wang</cp:lastModifiedBy>
  <cp:revision>78</cp:revision>
  <dcterms:created xsi:type="dcterms:W3CDTF">2019-11-28T06:07:08Z</dcterms:created>
  <dcterms:modified xsi:type="dcterms:W3CDTF">2019-11-29T15:53:02Z</dcterms:modified>
</cp:coreProperties>
</file>