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heme/theme3.xml" ContentType="application/vnd.openxmlformats-officedocument.them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heme/theme4.xml" ContentType="application/vnd.openxmlformats-officedocument.them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1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2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3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4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5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notesSlides/notesSlide6.xml" ContentType="application/vnd.openxmlformats-officedocument.presentationml.notesSlide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notesSlides/notesSlide7.xml" ContentType="application/vnd.openxmlformats-officedocument.presentationml.notesSlide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notesSlides/notesSlide8.xml" ContentType="application/vnd.openxmlformats-officedocument.presentationml.notesSlid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notesSlides/notesSlide9.xml" ContentType="application/vnd.openxmlformats-officedocument.presentationml.notesSlide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notesSlides/notesSlide10.xml" ContentType="application/vnd.openxmlformats-officedocument.presentationml.notesSlide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1.xml" ContentType="application/vnd.openxmlformats-officedocument.presentationml.notesSlide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notesSlides/notesSlide12.xml" ContentType="application/vnd.openxmlformats-officedocument.presentationml.notesSlide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notesSlides/notesSlide13.xml" ContentType="application/vnd.openxmlformats-officedocument.presentationml.notesSlide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14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notesSlides/notesSlide15.xml" ContentType="application/vnd.openxmlformats-officedocument.presentationml.notesSlide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477" r:id="rId3"/>
    <p:sldId id="908" r:id="rId4"/>
    <p:sldId id="909" r:id="rId5"/>
    <p:sldId id="910" r:id="rId6"/>
    <p:sldId id="911" r:id="rId7"/>
    <p:sldId id="912" r:id="rId8"/>
    <p:sldId id="913" r:id="rId9"/>
    <p:sldId id="914" r:id="rId10"/>
    <p:sldId id="915" r:id="rId11"/>
    <p:sldId id="916" r:id="rId12"/>
    <p:sldId id="917" r:id="rId13"/>
    <p:sldId id="918" r:id="rId14"/>
    <p:sldId id="919" r:id="rId15"/>
    <p:sldId id="920" r:id="rId16"/>
    <p:sldId id="921" r:id="rId17"/>
    <p:sldId id="922" r:id="rId18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7556" autoAdjust="0"/>
  </p:normalViewPr>
  <p:slideViewPr>
    <p:cSldViewPr snapToGrid="0">
      <p:cViewPr>
        <p:scale>
          <a:sx n="100" d="100"/>
          <a:sy n="100" d="100"/>
        </p:scale>
        <p:origin x="-72" y="-72"/>
      </p:cViewPr>
      <p:guideLst>
        <p:guide orient="horz" pos="2805"/>
        <p:guide orient="horz" pos="412"/>
        <p:guide pos="498"/>
        <p:guide pos="5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heme" Target="../theme/theme4.xml"/><Relationship Id="rId5" Type="http://schemas.openxmlformats.org/officeDocument/2006/relationships/tags" Target="../tags/tag299.xml"/><Relationship Id="rId4" Type="http://schemas.openxmlformats.org/officeDocument/2006/relationships/tags" Target="../tags/tag29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265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7" Type="http://schemas.openxmlformats.org/officeDocument/2006/relationships/tags" Target="../tags/tag295.xml"/><Relationship Id="rId2" Type="http://schemas.openxmlformats.org/officeDocument/2006/relationships/tags" Target="../tags/tag290.xml"/><Relationship Id="rId1" Type="http://schemas.openxmlformats.org/officeDocument/2006/relationships/theme" Target="../theme/theme3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206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4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tags" Target="../tags/tag397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tags" Target="../tags/tag406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36.xml"/><Relationship Id="rId2" Type="http://schemas.openxmlformats.org/officeDocument/2006/relationships/tags" Target="../tags/tag435.xml"/><Relationship Id="rId1" Type="http://schemas.openxmlformats.org/officeDocument/2006/relationships/tags" Target="../tags/tag434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0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9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9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9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1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17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9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37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9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9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7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7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375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285875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2475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79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12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9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5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28905" indent="-12827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3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35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theme" Target="../theme/theme2.xml"/><Relationship Id="rId58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tags" Target="../tags/tag66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456010" y="456010"/>
            <a:ext cx="8227219" cy="52982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6"/>
            </p:custDataLst>
          </p:nvPr>
        </p:nvSpPr>
        <p:spPr>
          <a:xfrm>
            <a:off x="456010" y="1117997"/>
            <a:ext cx="8227219" cy="356949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7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8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9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custDataLst>
      <p:tags r:id="rId5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0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jpeg"/><Relationship Id="rId5" Type="http://schemas.openxmlformats.org/officeDocument/2006/relationships/tags" Target="../tags/tag304.xml"/><Relationship Id="rId10" Type="http://schemas.openxmlformats.org/officeDocument/2006/relationships/image" Target="../media/image4.png"/><Relationship Id="rId4" Type="http://schemas.openxmlformats.org/officeDocument/2006/relationships/tags" Target="../tags/tag303.xml"/><Relationship Id="rId9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383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10" Type="http://schemas.openxmlformats.org/officeDocument/2006/relationships/image" Target="../media/image13.png"/><Relationship Id="rId4" Type="http://schemas.openxmlformats.org/officeDocument/2006/relationships/tags" Target="../tags/tag393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402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01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411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420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429.xml"/><Relationship Id="rId7" Type="http://schemas.openxmlformats.org/officeDocument/2006/relationships/tags" Target="../tags/tag433.xml"/><Relationship Id="rId2" Type="http://schemas.openxmlformats.org/officeDocument/2006/relationships/tags" Target="../tags/tag428.xml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11" Type="http://schemas.openxmlformats.org/officeDocument/2006/relationships/image" Target="../media/image15.png"/><Relationship Id="rId5" Type="http://schemas.openxmlformats.org/officeDocument/2006/relationships/tags" Target="../tags/tag431.xml"/><Relationship Id="rId10" Type="http://schemas.openxmlformats.org/officeDocument/2006/relationships/image" Target="../media/image14.png"/><Relationship Id="rId4" Type="http://schemas.openxmlformats.org/officeDocument/2006/relationships/tags" Target="../tags/tag430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38.xml"/><Relationship Id="rId1" Type="http://schemas.openxmlformats.org/officeDocument/2006/relationships/tags" Target="../tags/tag4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314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23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332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341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40.xml"/><Relationship Id="rId1" Type="http://schemas.openxmlformats.org/officeDocument/2006/relationships/tags" Target="../tags/tag339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55.xml"/><Relationship Id="rId3" Type="http://schemas.openxmlformats.org/officeDocument/2006/relationships/tags" Target="../tags/tag350.xml"/><Relationship Id="rId7" Type="http://schemas.openxmlformats.org/officeDocument/2006/relationships/tags" Target="../tags/tag354.xml"/><Relationship Id="rId12" Type="http://schemas.openxmlformats.org/officeDocument/2006/relationships/image" Target="../media/image10.jpeg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tags" Target="../tags/tag353.xml"/><Relationship Id="rId11" Type="http://schemas.openxmlformats.org/officeDocument/2006/relationships/image" Target="../media/image9.png"/><Relationship Id="rId5" Type="http://schemas.openxmlformats.org/officeDocument/2006/relationships/tags" Target="../tags/tag352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351.xml"/><Relationship Id="rId9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66.xml"/><Relationship Id="rId3" Type="http://schemas.openxmlformats.org/officeDocument/2006/relationships/tags" Target="../tags/tag361.xml"/><Relationship Id="rId7" Type="http://schemas.openxmlformats.org/officeDocument/2006/relationships/tags" Target="../tags/tag365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tags" Target="../tags/tag364.xml"/><Relationship Id="rId11" Type="http://schemas.openxmlformats.org/officeDocument/2006/relationships/image" Target="../media/image11.jpeg"/><Relationship Id="rId5" Type="http://schemas.openxmlformats.org/officeDocument/2006/relationships/tags" Target="../tags/tag363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362.xml"/><Relationship Id="rId9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77.xml"/><Relationship Id="rId3" Type="http://schemas.openxmlformats.org/officeDocument/2006/relationships/tags" Target="../tags/tag372.xml"/><Relationship Id="rId7" Type="http://schemas.openxmlformats.org/officeDocument/2006/relationships/tags" Target="../tags/tag376.xml"/><Relationship Id="rId2" Type="http://schemas.openxmlformats.org/officeDocument/2006/relationships/tags" Target="../tags/tag371.xml"/><Relationship Id="rId1" Type="http://schemas.openxmlformats.org/officeDocument/2006/relationships/tags" Target="../tags/tag370.xml"/><Relationship Id="rId6" Type="http://schemas.openxmlformats.org/officeDocument/2006/relationships/tags" Target="../tags/tag375.xml"/><Relationship Id="rId11" Type="http://schemas.openxmlformats.org/officeDocument/2006/relationships/image" Target="../media/image12.jpeg"/><Relationship Id="rId5" Type="http://schemas.openxmlformats.org/officeDocument/2006/relationships/tags" Target="../tags/tag374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373.xml"/><Relationship Id="rId9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420916" y="1626394"/>
            <a:ext cx="620315" cy="620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1" descr="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46194" y="378619"/>
            <a:ext cx="1221581" cy="722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08596" y="1241584"/>
            <a:ext cx="4859179" cy="3653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249420" y="1663065"/>
            <a:ext cx="3119755" cy="8147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7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      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文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创产品的冷与热</a:t>
            </a:r>
          </a:p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       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学写调查报告</a:t>
            </a:r>
            <a:endParaRPr lang="zh-CN" altLang="en-US" sz="1400" b="1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itchFamily="34" charset="-122"/>
              <a:cs typeface="+mn-cs"/>
              <a:sym typeface="+mn-ea"/>
            </a:endParaRP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8410" y="2803922"/>
            <a:ext cx="2091928" cy="1649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任务三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33695" y="1871212"/>
            <a:ext cx="573918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基于示例</a:t>
            </a: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得出来的部分结论，请同学们联系生活，思考成因并提出相关建议。  </a:t>
            </a:r>
            <a:endParaRPr lang="zh-CN" altLang="en-US" sz="21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733695" y="1871212"/>
            <a:ext cx="5739183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146715" y="1583043"/>
            <a:ext cx="4863458" cy="310603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调查报告的框架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918332" y="1791563"/>
            <a:ext cx="5739183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标题</a:t>
            </a:r>
          </a:p>
          <a:p>
            <a:r>
              <a:rPr lang="zh-CN" altLang="en-US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正文</a:t>
            </a:r>
          </a:p>
          <a:p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①开头：用简要文字说明调查目的、意义或先写   </a:t>
            </a:r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出调查结论</a:t>
            </a: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提出问题，目的在于使阅读者对调查 </a:t>
            </a:r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有一个总体了解或引起注意。</a:t>
            </a:r>
          </a:p>
          <a:p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②主体：描述现象</a:t>
            </a: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进行分析</a:t>
            </a: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得出结论</a:t>
            </a: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提出建议。</a:t>
            </a:r>
          </a:p>
          <a:p>
            <a:r>
              <a:rPr lang="zh-CN" altLang="en-US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结尾</a:t>
            </a:r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沿着主体内容自然结尾，也可以对报告进行总结收束。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任务四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33695" y="1871212"/>
            <a:ext cx="56993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请同学们对照调查报告的框架，补充完善调查报告的内容。  </a:t>
            </a:r>
            <a:endParaRPr lang="zh-CN" altLang="en-US" sz="21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1419079" y="1965815"/>
            <a:ext cx="6757768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示例</a:t>
            </a:r>
            <a:r>
              <a:rPr lang="en-US" altLang="zh-CN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</a:p>
          <a:p>
            <a:pPr indent="304800">
              <a:lnSpc>
                <a:spcPct val="150000"/>
              </a:lnSpc>
            </a:pP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故宫博物院文化产品专卖店观察访谈调查报告</a:t>
            </a:r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示例</a:t>
            </a:r>
            <a:r>
              <a:rPr lang="en-US" altLang="zh-CN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</a:p>
          <a:p>
            <a:pPr indent="304800">
              <a:lnSpc>
                <a:spcPct val="150000"/>
              </a:lnSpc>
            </a:pPr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故宫文创产品的冷与热</a:t>
            </a:r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故宫</a:t>
            </a:r>
            <a:r>
              <a:rPr lang="zh-CN" altLang="zh-CN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文化产品专卖店观察访谈调查报告</a:t>
            </a:r>
            <a:endParaRPr lang="zh-CN" altLang="en-US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总结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rcRect b="11252"/>
          <a:stretch>
            <a:fillRect/>
          </a:stretch>
        </p:blipFill>
        <p:spPr>
          <a:xfrm>
            <a:off x="1420358" y="1686054"/>
            <a:ext cx="2956724" cy="30547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25895" y="1856628"/>
            <a:ext cx="3123182" cy="28451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作业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243358" y="1323411"/>
            <a:ext cx="4852035" cy="1906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请你对家乡图书馆（体育健身器材等）的使用情况开展调查访谈，并根据调查情况撰写一份调查报告。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2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7737" y="811474"/>
            <a:ext cx="6156722" cy="430776"/>
          </a:xfrm>
        </p:spPr>
        <p:txBody>
          <a:bodyPr>
            <a:no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故宫文化产品专卖店观察访谈记录单（部分）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89255" y="1374134"/>
            <a:ext cx="6361106" cy="3141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733695" y="1871212"/>
            <a:ext cx="5739183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请同学们根据观察访谈小组的记录表，叙述观察到的现象。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任务一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51857" y="1562963"/>
            <a:ext cx="6315942" cy="323763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任务二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33695" y="1871212"/>
            <a:ext cx="573918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请同学们分析叙述的现象和相关数据，得出相应的结论。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097476" y="1584943"/>
            <a:ext cx="5303239" cy="31414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2—1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56253" y="1721573"/>
            <a:ext cx="1858474" cy="2869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588" y="1771265"/>
            <a:ext cx="3629025" cy="218122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432701" y="4081247"/>
            <a:ext cx="457112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上午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点多顾客比较少，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点多以后人数逐渐增多并保持相对稳定。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2—2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4572881" y="3994889"/>
            <a:ext cx="2970919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统计：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顾客女性远多于男性，女性顾客是男性顾客的</a:t>
            </a:r>
            <a:r>
              <a:rPr lang="en-US" altLang="zh-CN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2.6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倍。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699" y="1598650"/>
            <a:ext cx="3753455" cy="2249999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600200" y="3994889"/>
            <a:ext cx="29413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感觉：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顾客女性多于男性。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2—3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447987" y="3665749"/>
            <a:ext cx="266883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感觉：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来店的顾客以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多岁的年轻人为主，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多岁的顾客群体缺失。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8" b="2771"/>
          <a:stretch>
            <a:fillRect/>
          </a:stretch>
        </p:blipFill>
        <p:spPr>
          <a:xfrm>
            <a:off x="2882628" y="1580929"/>
            <a:ext cx="2885730" cy="1992238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4188656" y="3665749"/>
            <a:ext cx="3073168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统计：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来店的顾客以</a:t>
            </a:r>
            <a:r>
              <a:rPr lang="en-US" altLang="zh-CN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多岁的年轻人为主，他们占到顾客人数的</a:t>
            </a:r>
            <a:r>
              <a:rPr lang="en-US" altLang="zh-CN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72%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多岁和</a:t>
            </a:r>
            <a:r>
              <a:rPr lang="en-US" altLang="zh-CN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岁多岁的顾客群体缺失。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8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8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4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5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8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4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2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8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3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8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5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8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9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6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7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2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9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7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8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2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3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6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7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2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8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9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2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3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4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4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Microsoft Office PowerPoint</Application>
  <PresentationFormat>全屏显示(16:9)</PresentationFormat>
  <Paragraphs>65</Paragraphs>
  <Slides>16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1_自定义设计方案</vt:lpstr>
      <vt:lpstr>PowerPoint 演示文稿</vt:lpstr>
      <vt:lpstr>故宫文化产品专卖店观察访谈记录单（部分）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2020-10-29T17:48:15Z</cp:lastPrinted>
  <dcterms:created xsi:type="dcterms:W3CDTF">2020-10-29T17:48:15Z</dcterms:created>
  <dcterms:modified xsi:type="dcterms:W3CDTF">2021-08-24T02:18:49Z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