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7" r:id="rId2"/>
    <p:sldId id="259" r:id="rId3"/>
    <p:sldId id="258" r:id="rId4"/>
    <p:sldId id="260" r:id="rId5"/>
    <p:sldId id="263" r:id="rId6"/>
    <p:sldId id="264" r:id="rId7"/>
    <p:sldId id="262" r:id="rId8"/>
    <p:sldId id="265" r:id="rId9"/>
    <p:sldId id="266" r:id="rId10"/>
    <p:sldId id="267" r:id="rId11"/>
    <p:sldId id="268" r:id="rId12"/>
    <p:sldId id="269" r:id="rId13"/>
    <p:sldId id="270" r:id="rId14"/>
    <p:sldId id="261" r:id="rId15"/>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59"/>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tags" Target="tags/tag77.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slide" Target="slides/slide1.xml" /><Relationship Id="rId20"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6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tags" Target="../tags/tag7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611575" y="897945"/>
            <a:ext cx="10969200" cy="4759200"/>
          </a:xfrm>
        </p:spPr>
        <p:txBody>
          <a:bodyPr/>
          <a:lstStyle/>
          <a:p>
            <a:pPr indent="0" algn="ctr">
              <a:buNone/>
            </a:pPr>
            <a:r>
              <a:rPr lang="zh-CN" sz="6000" b="1">
                <a:solidFill>
                  <a:srgbClr val="FF0000"/>
                </a:solidFill>
                <a:latin typeface="微软雅黑" panose="020b0503020204020204" pitchFamily="34" charset="-122"/>
                <a:cs typeface="微软雅黑" panose="020b0503020204020204" pitchFamily="34" charset="-122"/>
                <a:sym typeface="+mn-ea"/>
              </a:rPr>
              <a:t>2022高考作文素材积累</a:t>
            </a:r>
          </a:p>
          <a:p>
            <a:pPr indent="0" algn="ctr">
              <a:buNone/>
            </a:pPr>
            <a:r>
              <a:rPr lang="zh-CN" sz="6000" b="1">
                <a:solidFill>
                  <a:srgbClr val="FF0000"/>
                </a:solidFill>
                <a:latin typeface="微软雅黑" panose="020b0503020204020204" pitchFamily="34" charset="-122"/>
                <a:cs typeface="微软雅黑" panose="020b0503020204020204" pitchFamily="34" charset="-122"/>
                <a:sym typeface="+mn-ea"/>
              </a:rPr>
              <a:t>“大写的中国”时事素材</a:t>
            </a:r>
            <a:endParaRPr lang="zh-CN" sz="5400" b="1">
              <a:solidFill>
                <a:srgbClr val="FF0000"/>
              </a:solidFill>
              <a:latin typeface="微软雅黑" panose="020b0503020204020204" pitchFamily="34" charset="-122"/>
              <a:cs typeface="微软雅黑" panose="020b0503020204020204" pitchFamily="34" charset="-122"/>
              <a:sym typeface="+mn-ea"/>
            </a:endParaRPr>
          </a:p>
          <a:p>
            <a:pPr indent="0" algn="ctr">
              <a:buNone/>
            </a:pPr>
            <a:endParaRPr lang="zh-CN" altLang="en-US" sz="5400" b="1">
              <a:solidFill>
                <a:srgbClr val="FF0000"/>
              </a:solidFill>
              <a:latin typeface="微软雅黑" panose="020b0503020204020204" pitchFamily="34" charset="-122"/>
              <a:cs typeface="微软雅黑" panose="020b0503020204020204" pitchFamily="34" charset="-122"/>
              <a:sym typeface="+mn-ea"/>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en-US" altLang="zh-CN">
                <a:solidFill>
                  <a:schemeClr val="tx1"/>
                </a:solidFill>
                <a:sym typeface="+mn-ea"/>
              </a:rPr>
              <a:t>  </a:t>
            </a:r>
            <a:r>
              <a:rPr lang="zh-CN" altLang="en-US">
                <a:solidFill>
                  <a:srgbClr val="FF0000"/>
                </a:solidFill>
                <a:sym typeface="+mn-ea"/>
              </a:rPr>
              <a:t>05.“嫦娥”一小步，中国航天一大步</a:t>
            </a:r>
            <a:br>
              <a:rPr lang="zh-CN" altLang="en-US">
                <a:solidFill>
                  <a:srgbClr val="FF0000"/>
                </a:solidFill>
                <a:sym typeface="+mn-ea"/>
              </a:rPr>
            </a:br>
            <a:endParaRPr lang="zh-CN" altLang="en-US">
              <a:solidFill>
                <a:srgbClr val="FF0000"/>
              </a:solidFill>
              <a:sym typeface="+mn-ea"/>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lang="en-US" altLang="zh-CN" sz="2800">
                <a:solidFill>
                  <a:schemeClr val="tx1"/>
                </a:solidFill>
                <a:sym typeface="+mn-ea"/>
              </a:rPr>
              <a:t>   </a:t>
            </a:r>
            <a:r>
              <a:rPr lang="zh-CN" altLang="en-US" sz="2800">
                <a:solidFill>
                  <a:schemeClr val="tx1"/>
                </a:solidFill>
                <a:sym typeface="+mn-ea"/>
              </a:rPr>
              <a:t>接力人类梦想，目标星辰大海，使命一往无前。嫦娥五号迈出的只是中国首次地外天体采样返回的第一步。嫦娥六号、七号、八号等任务将在未来相继实施。人们期待着更多中国探测器开启星际征程，人类足迹抵达更加深远的浩渺星空。</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en-US" altLang="zh-CN">
                <a:solidFill>
                  <a:schemeClr val="tx1"/>
                </a:solidFill>
                <a:sym typeface="+mn-ea"/>
              </a:rPr>
              <a:t> </a:t>
            </a:r>
            <a:br>
              <a:rPr lang="en-US" altLang="zh-CN">
                <a:solidFill>
                  <a:schemeClr val="tx1"/>
                </a:solidFill>
                <a:sym typeface="+mn-ea"/>
              </a:rPr>
            </a:br>
            <a:r>
              <a:rPr lang="zh-CN" altLang="en-US">
                <a:solidFill>
                  <a:srgbClr val="FF0000"/>
                </a:solidFill>
                <a:sym typeface="+mn-ea"/>
              </a:rPr>
              <a:t>06.“五个一百”，一场网络正能量的时代接力</a:t>
            </a:r>
            <a:br>
              <a:rPr lang="zh-CN" altLang="en-US">
                <a:solidFill>
                  <a:schemeClr val="tx1"/>
                </a:solidFill>
                <a:sym typeface="+mn-ea"/>
              </a:rPr>
            </a:br>
            <a:br>
              <a:rPr lang="zh-CN" altLang="en-US">
                <a:solidFill>
                  <a:schemeClr val="tx1"/>
                </a:solidFill>
                <a:sym typeface="+mn-ea"/>
              </a:rPr>
            </a:br>
            <a:endParaRPr lang="zh-CN" altLang="en-US">
              <a:solidFill>
                <a:srgbClr val="FF0000"/>
              </a:solidFill>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lang="zh-CN" altLang="en-US" sz="2400">
                <a:solidFill>
                  <a:schemeClr val="tx1"/>
                </a:solidFill>
                <a:sym typeface="+mn-ea"/>
              </a:rPr>
              <a:t>“五个一百”网络正能量评选活动已走过6个年头，6年来，百名网络正能量榜样、百篇网络正能量文字、百幅网络正能量图片、百部网络正能量动漫音视频作品和百项网络正能量专题活动，成为大众每年如约而至的期待。正能量是什么？“五个一百”给出了来自互联网的答案。正能量，是一棵树摇动另一棵树，是一朵云推动另一朵云，是让人“破防”“泪目”的画面，是触碰内心柔软的文字，是引起强烈共鸣、激发内心热爱、唤起爱国热情的声光色，更是指引你看清前路而一往无前的精神榜样。</a:t>
            </a:r>
          </a:p>
          <a:p>
            <a:pPr marL="0" indent="0">
              <a:buNone/>
            </a:pPr>
            <a:r>
              <a:rPr lang="en-US" altLang="zh-CN" sz="2400">
                <a:solidFill>
                  <a:schemeClr val="tx1"/>
                </a:solidFill>
                <a:sym typeface="+mn-ea"/>
              </a:rPr>
              <a:t>    </a:t>
            </a:r>
            <a:r>
              <a:rPr lang="zh-CN" altLang="en-US" sz="2400">
                <a:solidFill>
                  <a:schemeClr val="tx1"/>
                </a:solidFill>
                <a:sym typeface="+mn-ea"/>
              </a:rPr>
              <a:t>“网络空间是亿万民众共同的精神家园。网络空间天朗气清、生态良好，符合人民利益。网络空间乌烟瘴气、生态恶化，不符合人民利益。”习近平总书记铿锵有力的话语，让我们认识到了网络空间激浊扬清的非凡意义。讲好“中国故事”，汇聚“中国力量”，用指尖传递阳光，越显得格外迫切和必要。</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en-US" altLang="zh-CN">
                <a:solidFill>
                  <a:schemeClr val="tx1"/>
                </a:solidFill>
                <a:sym typeface="+mn-ea"/>
              </a:rPr>
              <a:t> </a:t>
            </a:r>
            <a:br>
              <a:rPr lang="en-US" altLang="zh-CN">
                <a:solidFill>
                  <a:schemeClr val="tx1"/>
                </a:solidFill>
                <a:sym typeface="+mn-ea"/>
              </a:rPr>
            </a:br>
            <a:r>
              <a:rPr lang="zh-CN" altLang="en-US">
                <a:solidFill>
                  <a:srgbClr val="FF0000"/>
                </a:solidFill>
                <a:sym typeface="+mn-ea"/>
              </a:rPr>
              <a:t>06.“五个一百”，一场网络正能量的时代接力</a:t>
            </a:r>
            <a:br>
              <a:rPr lang="zh-CN" altLang="en-US">
                <a:solidFill>
                  <a:schemeClr val="tx1"/>
                </a:solidFill>
                <a:sym typeface="+mn-ea"/>
              </a:rPr>
            </a:br>
            <a:br>
              <a:rPr lang="zh-CN" altLang="en-US">
                <a:solidFill>
                  <a:schemeClr val="tx1"/>
                </a:solidFill>
                <a:sym typeface="+mn-ea"/>
              </a:rPr>
            </a:br>
            <a:endParaRPr lang="zh-CN" altLang="en-US">
              <a:solidFill>
                <a:srgbClr val="FF0000"/>
              </a:solidFill>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lang="zh-CN" altLang="en-US" sz="2400">
                <a:solidFill>
                  <a:schemeClr val="tx1"/>
                </a:solidFill>
                <a:sym typeface="+mn-ea"/>
              </a:rPr>
              <a:t>“五个一百”是时代声音的记录者，契合了时代对于网络的正面要求。互联网日新月异，它承载着虚拟空间里的各种真实记忆，而“五个一百”则发掘出这些记忆中的温暖瞬间。从“传递正能量，网络更清朗”，到“奋斗的人民，奋进的中国”，一年一个主题记录着这个时代最动人、最鲜活的脉动。</a:t>
            </a:r>
          </a:p>
          <a:p>
            <a:pPr marL="0" indent="0">
              <a:buNone/>
            </a:pPr>
            <a:r>
              <a:rPr lang="zh-CN" altLang="en-US" sz="2400">
                <a:solidFill>
                  <a:schemeClr val="tx1"/>
                </a:solidFill>
                <a:sym typeface="+mn-ea"/>
              </a:rPr>
              <a:t>用自觉、自发的力量，为时代写下充满希望的注脚，这是中国好网民的责任担当，更是时代精神的集中体现和网络延伸。</a:t>
            </a:r>
          </a:p>
          <a:p>
            <a:pPr marL="0" indent="0">
              <a:buNone/>
            </a:pPr>
            <a:r>
              <a:rPr lang="en-US" altLang="zh-CN" sz="2400">
                <a:solidFill>
                  <a:schemeClr val="tx1"/>
                </a:solidFill>
                <a:sym typeface="+mn-ea"/>
              </a:rPr>
              <a:t>      </a:t>
            </a:r>
            <a:r>
              <a:rPr lang="zh-CN" altLang="en-US" sz="2400">
                <a:solidFill>
                  <a:schemeClr val="tx1"/>
                </a:solidFill>
                <a:sym typeface="+mn-ea"/>
              </a:rPr>
              <a:t>这是一场正能量的接力，从彼时彼刻到此时此刻，从英雄烈士、光荣党员到山村女孩、火车司机，从伟大榜样到身边力量，串联起了可爱中国、青春中国、可亲中国、魅力中国、奋进中国的模样。握紧手中的接力棒，平凡的“你我他”都能让正能量聚集，从而产生裂变效应，影响更多的地方，书写更多、更精彩的中国故事。</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en-US" altLang="zh-CN">
                <a:solidFill>
                  <a:schemeClr val="tx1"/>
                </a:solidFill>
                <a:sym typeface="+mn-ea"/>
              </a:rPr>
              <a:t> </a:t>
            </a:r>
            <a:br>
              <a:rPr lang="en-US" altLang="zh-CN">
                <a:solidFill>
                  <a:schemeClr val="tx1"/>
                </a:solidFill>
                <a:sym typeface="+mn-ea"/>
              </a:rPr>
            </a:br>
            <a:r>
              <a:rPr lang="zh-CN" altLang="en-US">
                <a:solidFill>
                  <a:srgbClr val="FF0000"/>
                </a:solidFill>
                <a:sym typeface="+mn-ea"/>
              </a:rPr>
              <a:t>07.五个一百，正能量照亮更多人前行的路</a:t>
            </a:r>
            <a:br>
              <a:rPr lang="zh-CN" altLang="en-US">
                <a:solidFill>
                  <a:srgbClr val="FF0000"/>
                </a:solidFill>
                <a:sym typeface="+mn-ea"/>
              </a:rPr>
            </a:br>
            <a:br>
              <a:rPr lang="zh-CN" altLang="en-US">
                <a:solidFill>
                  <a:srgbClr val="FF0000"/>
                </a:solidFill>
                <a:sym typeface="+mn-ea"/>
              </a:rPr>
            </a:br>
            <a:endParaRPr lang="zh-CN" altLang="en-US">
              <a:solidFill>
                <a:srgbClr val="FF0000"/>
              </a:solidFill>
              <a:sym typeface="+mn-ea"/>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lang="zh-CN" altLang="en-US" sz="2400">
                <a:solidFill>
                  <a:schemeClr val="tx1"/>
                </a:solidFill>
                <a:sym typeface="+mn-ea"/>
              </a:rPr>
              <a:t>接过时代的接力棒，勇做网络空间的追梦人。习近平总书记曾指出：推进网络强国建设，推动我国网信事业发展，让互联网更好造福国家和人民。</a:t>
            </a:r>
          </a:p>
          <a:p>
            <a:pPr marL="0" indent="0">
              <a:buNone/>
            </a:pPr>
            <a:r>
              <a:rPr lang="zh-CN" altLang="en-US" sz="2400">
                <a:solidFill>
                  <a:schemeClr val="tx1"/>
                </a:solidFill>
                <a:sym typeface="+mn-ea"/>
              </a:rPr>
              <a:t>心中有温度，指尖有力量。在建党百年之际，以“奋斗的人民　奋进的中国”为主题的中国正能量，以“可爱中国、青春中国、可亲中国、魅力中国、奋进中国”五个篇章，聚焦中国正能量。</a:t>
            </a:r>
          </a:p>
          <a:p>
            <a:pPr marL="0" indent="0">
              <a:buNone/>
            </a:pPr>
            <a:r>
              <a:rPr lang="en-US" altLang="zh-CN" sz="2400">
                <a:solidFill>
                  <a:schemeClr val="tx1"/>
                </a:solidFill>
                <a:sym typeface="+mn-ea"/>
              </a:rPr>
              <a:t>     </a:t>
            </a:r>
            <a:r>
              <a:rPr lang="zh-CN" altLang="en-US" sz="2400">
                <a:solidFill>
                  <a:schemeClr val="tx1"/>
                </a:solidFill>
                <a:sym typeface="+mn-ea"/>
              </a:rPr>
              <a:t>“五个一百”在互联网的承载之下，将散落在山野间、田沟里、城市间的星星点点，通过指尖温度，汇聚成人间星河，将中国正能量在网络空间不断放大。一个榜样、一篇文章、一幅图片之所以有生命力，不仅是因为其本身的内涵，更多的是它发挥了光和热，照亮了更远的山川与河流，照亮了更多人前行的道路，从而让他们得到努力奋斗的信心和力量。</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en-US" altLang="zh-CN">
                <a:solidFill>
                  <a:schemeClr val="tx1"/>
                </a:solidFill>
                <a:sym typeface="+mn-ea"/>
              </a:rPr>
              <a:t> </a:t>
            </a:r>
            <a:br>
              <a:rPr lang="en-US" altLang="zh-CN">
                <a:solidFill>
                  <a:schemeClr val="tx1"/>
                </a:solidFill>
                <a:sym typeface="+mn-ea"/>
              </a:rPr>
            </a:br>
            <a:r>
              <a:rPr lang="zh-CN" altLang="en-US">
                <a:solidFill>
                  <a:srgbClr val="FF0000"/>
                </a:solidFill>
                <a:sym typeface="+mn-ea"/>
              </a:rPr>
              <a:t>07.五个一百，正能量照亮更多人前行的路</a:t>
            </a:r>
            <a:br>
              <a:rPr lang="zh-CN" altLang="en-US">
                <a:solidFill>
                  <a:srgbClr val="FF0000"/>
                </a:solidFill>
                <a:sym typeface="+mn-ea"/>
              </a:rPr>
            </a:br>
            <a:br>
              <a:rPr lang="zh-CN" altLang="en-US">
                <a:solidFill>
                  <a:srgbClr val="FF0000"/>
                </a:solidFill>
                <a:sym typeface="+mn-ea"/>
              </a:rPr>
            </a:br>
            <a:endParaRPr lang="zh-CN" altLang="en-US">
              <a:solidFill>
                <a:srgbClr val="FF0000"/>
              </a:solidFill>
              <a:sym typeface="+mn-ea"/>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sz="2400">
                <a:solidFill>
                  <a:schemeClr val="tx1"/>
                </a:solidFill>
                <a:sym typeface="+mn-ea"/>
              </a:rPr>
              <a:t>中国正能量，从来不是遥不可及的云端想象，而是触手可及的温暖和爱。中国正能量，“正”在精神，文章《中国女排，最是精神动人心》道出了无私奉献的女排精神内核；中国正能量，“正”在内容，《全国美食为热干面加油》系列漫画用拟人化的地方美食传递国人的力量；中国正能量，“正”在态度，短视频《任何职业都值得被尊重》讲述职业平等、互助互爱的态度。正能量一直都在我们身边，伴随我们成长。</a:t>
            </a:r>
          </a:p>
          <a:p>
            <a:pPr marL="0" indent="0">
              <a:buNone/>
            </a:pPr>
            <a:r>
              <a:rPr lang="en-US" sz="2400">
                <a:solidFill>
                  <a:schemeClr val="tx1"/>
                </a:solidFill>
                <a:sym typeface="+mn-ea"/>
              </a:rPr>
              <a:t>      </a:t>
            </a:r>
            <a:r>
              <a:rPr sz="2400">
                <a:solidFill>
                  <a:schemeClr val="tx1"/>
                </a:solidFill>
                <a:sym typeface="+mn-ea"/>
              </a:rPr>
              <a:t>我们追逐着璀璨的星河，更坚守着脚下的土地。借助有力量的指尖，加大网络正能量建设，构建网上网下同心圆。奋斗的青春，奋进的青年，请接过正能量的接力棒，勇做网络空间的追梦人，让正能量照亮更多人前行的路。</a:t>
            </a:r>
          </a:p>
          <a:p>
            <a:pPr marL="0" indent="0">
              <a:buNone/>
            </a:pPr>
            <a:r>
              <a:rPr sz="2400">
                <a:solidFill>
                  <a:schemeClr val="tx1"/>
                </a:solidFill>
                <a:sym typeface="+mn-ea"/>
              </a:rPr>
              <a:t> </a:t>
            </a:r>
          </a:p>
        </p:txBody>
      </p:sp>
      <p:pic>
        <p:nvPicPr>
          <p:cNvPr id="4" name="New picture"/>
          <p:cNvPicPr/>
          <p:nvPr/>
        </p:nvPicPr>
        <p:blipFill>
          <a:blip r:embed="rId2"/>
          <a:stretch>
            <a:fillRect/>
          </a:stretch>
        </p:blipFill>
        <p:spPr>
          <a:xfrm>
            <a:off x="11684000" y="10947400"/>
            <a:ext cx="355600" cy="2667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zh-CN" altLang="en-US">
                <a:solidFill>
                  <a:srgbClr val="FF0000"/>
                </a:solidFill>
                <a:sym typeface="+mn-ea"/>
              </a:rPr>
              <a:t>01.小小“救命文档”里的大写中国</a:t>
            </a:r>
            <a:br>
              <a:rPr lang="zh-CN" altLang="en-US">
                <a:solidFill>
                  <a:srgbClr val="FF0000"/>
                </a:solidFill>
              </a:rPr>
            </a:br>
            <a:endParaRPr lang="zh-CN" altLang="en-US">
              <a:solidFill>
                <a:srgbClr val="FF0000"/>
              </a:solidFill>
            </a:endParaRPr>
          </a:p>
        </p:txBody>
      </p:sp>
      <p:sp>
        <p:nvSpPr>
          <p:cNvPr id="3" name="内容占位符 2"/>
          <p:cNvSpPr>
            <a:spLocks noGrp="1"/>
          </p:cNvSpPr>
          <p:nvPr>
            <p:ph idx="1"/>
          </p:nvPr>
        </p:nvSpPr>
        <p:spPr>
          <a:xfrm>
            <a:off x="86360" y="979170"/>
            <a:ext cx="12033250" cy="5270500"/>
          </a:xfrm>
        </p:spPr>
        <p:txBody>
          <a:bodyPr>
            <a:noAutofit/>
          </a:bodyPr>
          <a:lstStyle/>
          <a:p>
            <a:r>
              <a:rPr lang="en-US" altLang="zh-CN" sz="2000">
                <a:solidFill>
                  <a:schemeClr val="tx1"/>
                </a:solidFill>
              </a:rPr>
              <a:t>      </a:t>
            </a:r>
            <a:r>
              <a:rPr lang="en-US" altLang="zh-CN" sz="2400">
                <a:solidFill>
                  <a:schemeClr val="tx1"/>
                </a:solidFill>
              </a:rPr>
              <a:t> </a:t>
            </a:r>
            <a:r>
              <a:rPr lang="zh-CN" altLang="en-US" sz="2400">
                <a:solidFill>
                  <a:schemeClr val="tx1"/>
                </a:solidFill>
              </a:rPr>
              <a:t>今年暑假，河南暴雨成灾，让全国的目光聚焦在中原大地，也让“风雨面前一起扛”的人间大爱书写在中原大地。其中，一份命名为“待救援人员信息”的线上文档在网络传播，刷屏朋友圈。短短24小时之内，这份文档已有250多万次访问量，1000多条关于河南洪灾的求助信息和救援力量一起涌入这份文档。从最开始的一个小小表格，到民间救援信息收集对接的平台，这份在线文档被网友称作“救命文档”。</a:t>
            </a:r>
          </a:p>
          <a:p>
            <a:r>
              <a:rPr lang="en-US" altLang="zh-CN" sz="2400">
                <a:solidFill>
                  <a:schemeClr val="tx1"/>
                </a:solidFill>
              </a:rPr>
              <a:t>      </a:t>
            </a:r>
            <a:r>
              <a:rPr lang="zh-CN" altLang="en-US" sz="2400">
                <a:solidFill>
                  <a:schemeClr val="tx1"/>
                </a:solidFill>
              </a:rPr>
              <a:t>这是与时间赛跑、与灾情较量的生死竞速。在滔滔洪水的危难关头、漫天风雨的无助时刻，这样的信息对接、供需匹配显得格外动人，让人倍感温暖。</a:t>
            </a:r>
          </a:p>
          <a:p>
            <a:r>
              <a:rPr lang="en-US" altLang="zh-CN" sz="2400">
                <a:solidFill>
                  <a:schemeClr val="tx1"/>
                </a:solidFill>
              </a:rPr>
              <a:t>       </a:t>
            </a:r>
            <a:r>
              <a:rPr lang="zh-CN" altLang="en-US" sz="2400">
                <a:solidFill>
                  <a:schemeClr val="tx1"/>
                </a:solidFill>
              </a:rPr>
              <a:t>这是相信奇迹、创造奇迹的救援接力。从虚拟世界的“救命文档”放眼暴雨中的向险而行、洪水中的逆流而上，就能深刻懂得为什么一方有难、八方支援总</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zh-CN" altLang="en-US">
                <a:solidFill>
                  <a:srgbClr val="FF0000"/>
                </a:solidFill>
                <a:sym typeface="+mn-ea"/>
              </a:rPr>
              <a:t>01.小小“救命文档”里的大写中国</a:t>
            </a:r>
            <a:br>
              <a:rPr lang="zh-CN" altLang="en-US">
                <a:solidFill>
                  <a:srgbClr val="FF0000"/>
                </a:solidFill>
              </a:rPr>
            </a:br>
            <a:endParaRPr lang="zh-CN" altLang="en-US">
              <a:solidFill>
                <a:srgbClr val="FF0000"/>
              </a:solidFill>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zh-CN" altLang="en-US" sz="2400">
                <a:solidFill>
                  <a:schemeClr val="tx1"/>
                </a:solidFill>
                <a:sym typeface="+mn-ea"/>
              </a:rPr>
              <a:t>是我们义无反顾的坚定选择，为什么同舟共济、守望相助是根植于中华民族血脉的文化基因。</a:t>
            </a:r>
            <a:endParaRPr lang="zh-CN" altLang="en-US" sz="2400">
              <a:solidFill>
                <a:schemeClr val="tx1"/>
              </a:solidFill>
            </a:endParaRPr>
          </a:p>
          <a:p>
            <a:r>
              <a:rPr lang="en-US" altLang="zh-CN" sz="2400">
                <a:solidFill>
                  <a:schemeClr val="tx1"/>
                </a:solidFill>
              </a:rPr>
              <a:t>       </a:t>
            </a:r>
            <a:r>
              <a:rPr lang="zh-CN" altLang="en-US" sz="2400">
                <a:solidFill>
                  <a:schemeClr val="tx1"/>
                </a:solidFill>
              </a:rPr>
              <a:t>这是主动作为、救灾有我的青春担当。在这帮年轻人身上，我们又看到了抗击新冠肺炎疫情中写下“不计报酬、不畏生死”请战书的“90后”的叠影，又看到了抗击洪涝灾害中身先士卒筑起“钢铁之堤”的年轻党员的重影，又看到了脱贫攻坚战中以热血赴使命的年轻干部的镜像。有这样的青春之肩，定能扛起民族复兴的明天。</a:t>
            </a:r>
          </a:p>
          <a:p>
            <a:r>
              <a:rPr lang="en-US" altLang="zh-CN" sz="2400">
                <a:solidFill>
                  <a:schemeClr val="tx1"/>
                </a:solidFill>
              </a:rPr>
              <a:t>       </a:t>
            </a:r>
            <a:r>
              <a:rPr lang="zh-CN" altLang="en-US" sz="2400">
                <a:solidFill>
                  <a:schemeClr val="tx1"/>
                </a:solidFill>
              </a:rPr>
              <a:t>这是创新驱动、科技进步的技术赋能。小小文档大显身手，竟能汇聚如此强大的救援力量，让人们将更多目光投向暴雨洪灾中的硬核科技。这是祖国科技实力不断突破的结果，也见证着始终如一的为民坚守。</a:t>
            </a:r>
          </a:p>
          <a:p>
            <a:r>
              <a:rPr lang="en-US" altLang="zh-CN" sz="2400">
                <a:solidFill>
                  <a:schemeClr val="tx1"/>
                </a:solidFill>
              </a:rPr>
              <a:t>       </a:t>
            </a:r>
            <a:r>
              <a:rPr lang="zh-CN" altLang="en-US" sz="2400">
                <a:solidFill>
                  <a:srgbClr val="FF0000"/>
                </a:solidFill>
              </a:rPr>
              <a:t>小小的“救命文档”，矗立着一个大写的中国。</a:t>
            </a: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a:bodyPr>
          <a:lstStyle/>
          <a:p>
            <a:r>
              <a:rPr lang="zh-CN" altLang="en-US">
                <a:solidFill>
                  <a:srgbClr val="FF0000"/>
                </a:solidFill>
                <a:sym typeface="+mn-ea"/>
              </a:rPr>
              <a:t>02.感动与泪水背后，是真实的中国</a:t>
            </a:r>
          </a:p>
        </p:txBody>
      </p:sp>
      <p:sp>
        <p:nvSpPr>
          <p:cNvPr id="3" name="内容占位符 2"/>
          <p:cNvSpPr>
            <a:spLocks noGrp="1"/>
          </p:cNvSpPr>
          <p:nvPr>
            <p:ph idx="1"/>
          </p:nvPr>
        </p:nvSpPr>
        <p:spPr>
          <a:xfrm>
            <a:off x="257175" y="979170"/>
            <a:ext cx="11831320" cy="5878830"/>
          </a:xfrm>
        </p:spPr>
        <p:txBody>
          <a:bodyPr>
            <a:noAutofit/>
          </a:bodyPr>
          <a:lstStyle/>
          <a:p>
            <a:r>
              <a:rPr lang="en-US" altLang="zh-CN" sz="2400">
                <a:solidFill>
                  <a:schemeClr val="tx1"/>
                </a:solidFill>
                <a:sym typeface="+mn-ea"/>
              </a:rPr>
              <a:t>       </a:t>
            </a:r>
            <a:r>
              <a:rPr lang="zh-CN" altLang="en-US" sz="2400">
                <a:solidFill>
                  <a:schemeClr val="tx1"/>
                </a:solidFill>
                <a:sym typeface="+mn-ea"/>
              </a:rPr>
              <a:t>首</a:t>
            </a:r>
            <a:r>
              <a:rPr lang="zh-CN" altLang="en-US" sz="2800">
                <a:solidFill>
                  <a:schemeClr val="tx1"/>
                </a:solidFill>
                <a:sym typeface="+mn-ea"/>
              </a:rPr>
              <a:t>映日即成为当日票房冠军的影片《中国医生》真实的还原了2021年初的武汉抗疫场景的生活真实。凶险莫测的疫情，蜂拥而至的病人，医护人员满是勒痕的脸庞、剃短的头发，医疗物资的短缺，治疗方案的分歧与摸索……这些熟悉的场景，既是对事实的还原，也是对观众情感和记忆的尊重，使观众再次体验了疫情时期紧张和担忧、恐惧与希冀，艺术化地传达抗疫战争中所表现的民族精神。</a:t>
            </a:r>
          </a:p>
          <a:p>
            <a:r>
              <a:rPr lang="en-US" altLang="zh-CN" sz="2800">
                <a:solidFill>
                  <a:schemeClr val="tx1"/>
                </a:solidFill>
                <a:sym typeface="+mn-ea"/>
              </a:rPr>
              <a:t>       </a:t>
            </a:r>
            <a:r>
              <a:rPr lang="zh-CN" altLang="en-US" sz="2800">
                <a:solidFill>
                  <a:schemeClr val="tx1"/>
                </a:solidFill>
                <a:sym typeface="+mn-ea"/>
              </a:rPr>
              <a:t>《中国医生》以小人物充实大背景，以小视角观察大社会，以小情绪衬托大情怀。真实的再现了生命至上、尊重科学、举国同心、命运与共。感动与泪水背后，是真实的中国。</a:t>
            </a:r>
            <a:r>
              <a:rPr lang="en-US" altLang="zh-CN" sz="2800">
                <a:solidFill>
                  <a:schemeClr val="tx1"/>
                </a:solidFill>
              </a:rPr>
              <a:t>     </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zh-CN" altLang="en-US">
                <a:solidFill>
                  <a:srgbClr val="FF0000"/>
                </a:solidFill>
                <a:sym typeface="+mn-ea"/>
              </a:rPr>
              <a:t>03.疫情下的脆弱与坚韧</a:t>
            </a:r>
            <a:br>
              <a:rPr lang="zh-CN" altLang="en-US">
                <a:solidFill>
                  <a:schemeClr val="tx1"/>
                </a:solidFill>
                <a:sym typeface="+mn-ea"/>
              </a:rPr>
            </a:br>
            <a:endParaRPr lang="zh-CN" altLang="en-US">
              <a:solidFill>
                <a:srgbClr val="FF0000"/>
              </a:solidFill>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lang="zh-CN" altLang="en-US" sz="2400">
                <a:solidFill>
                  <a:schemeClr val="tx1"/>
                </a:solidFill>
                <a:sym typeface="+mn-ea"/>
              </a:rPr>
              <a:t>人是一根脆弱而又坚韧的芦苇，命运的作弄也许会让人感到天崩地坼，但人类永不言弃：疫情汹汹，无数脆弱渺小的个体得以“打捞”，坚韧伟大的人类从磨难中穿越。“疫火”烧不尽，春风吹又生！庚子鼠年，新冠肺炎肆虐神州，让国人感受到了切肤之痛；汹涌疫情疯狂“火燎”，看似“失控的世界”，一时让人恐慌。生命是脆弱的，但每一个生命又是唯一而弥足珍贵的。所以，每一个生命遭遇不幸，都值得我们全力托举，更需要人类共同援手。个人虽脆弱微小，但人类是坚韧伟大的。</a:t>
            </a:r>
          </a:p>
          <a:p>
            <a:pPr marL="0" indent="0">
              <a:buNone/>
            </a:pPr>
            <a:r>
              <a:rPr lang="en-US" altLang="zh-CN" sz="2400">
                <a:solidFill>
                  <a:schemeClr val="tx1"/>
                </a:solidFill>
                <a:sym typeface="+mn-ea"/>
              </a:rPr>
              <a:t>       </a:t>
            </a:r>
            <a:r>
              <a:rPr lang="zh-CN" altLang="en-US" sz="2400">
                <a:solidFill>
                  <a:schemeClr val="tx1"/>
                </a:solidFill>
                <a:sym typeface="+mn-ea"/>
              </a:rPr>
              <a:t>中国的“抗疫”战役，我们既能目睹生命的脆弱、无助，病魔的阴毒、狰狞，但同时我们也见证、创造了人间奇迹，中华民族以数以千计的生命代价阻击病魔的肆虐，中国释放发挥了制度优势，用集体力量和意志遏制了疫情蔓延。充分体现了中国人民坚韧的意志和顽强不屈的精神。</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150" y="339090"/>
            <a:ext cx="10968990" cy="492760"/>
          </a:xfrm>
        </p:spPr>
        <p:txBody>
          <a:bodyPr>
            <a:normAutofit fontScale="90000"/>
          </a:bodyPr>
          <a:lstStyle/>
          <a:p>
            <a:r>
              <a:rPr>
                <a:solidFill>
                  <a:srgbClr val="FF0000"/>
                </a:solidFill>
                <a:sym typeface="+mn-ea"/>
              </a:rPr>
              <a:t>04.国家级“凡尔赛”，调皮中透着大国自信</a:t>
            </a:r>
            <a:endParaRPr lang="zh-CN" altLang="en-US">
              <a:solidFill>
                <a:srgbClr val="FF0000"/>
              </a:solidFill>
              <a:sym typeface="+mn-ea"/>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smtClean="0">
                <a:solidFill>
                  <a:schemeClr val="tx1"/>
                </a:solidFill>
                <a:sym typeface="+mn-ea"/>
              </a:rPr>
              <a:t>      </a:t>
            </a:r>
            <a:r>
              <a:rPr sz="2400" smtClean="0">
                <a:solidFill>
                  <a:schemeClr val="tx1"/>
                </a:solidFill>
                <a:sym typeface="+mn-ea"/>
              </a:rPr>
              <a:t>“</a:t>
            </a:r>
            <a:r>
              <a:rPr sz="2400">
                <a:solidFill>
                  <a:schemeClr val="tx1"/>
                </a:solidFill>
                <a:sym typeface="+mn-ea"/>
              </a:rPr>
              <a:t>过于先进，不便展示”，国家国防科技工业局新闻宣传中心官方抖音账号“中国军工”在短视频平台上的8个字评论，获得了13.7万点赞。“过于先进”指的是中国航天科技集团一院研制的亚轨道重复使用演示验证项目运载器</a:t>
            </a:r>
            <a:r>
              <a:rPr sz="2400" smtClean="0">
                <a:solidFill>
                  <a:schemeClr val="tx1"/>
                </a:solidFill>
                <a:sym typeface="+mn-ea"/>
              </a:rPr>
              <a:t>，</a:t>
            </a:r>
            <a:r>
              <a:rPr lang="en-US" sz="2400" smtClean="0">
                <a:solidFill>
                  <a:schemeClr val="tx1"/>
                </a:solidFill>
                <a:sym typeface="+mn-ea"/>
              </a:rPr>
              <a:t>2021</a:t>
            </a:r>
            <a:r>
              <a:rPr lang="zh-CN" altLang="en-US" sz="2400" smtClean="0">
                <a:solidFill>
                  <a:schemeClr val="tx1"/>
                </a:solidFill>
                <a:sym typeface="+mn-ea"/>
              </a:rPr>
              <a:t>年</a:t>
            </a:r>
            <a:r>
              <a:rPr lang="en-US" altLang="zh-CN" sz="2400" smtClean="0">
                <a:solidFill>
                  <a:schemeClr val="tx1"/>
                </a:solidFill>
                <a:sym typeface="+mn-ea"/>
              </a:rPr>
              <a:t>7</a:t>
            </a:r>
            <a:r>
              <a:rPr lang="zh-CN" altLang="en-US" sz="2400" smtClean="0">
                <a:solidFill>
                  <a:schemeClr val="tx1"/>
                </a:solidFill>
                <a:sym typeface="+mn-ea"/>
              </a:rPr>
              <a:t>月</a:t>
            </a:r>
            <a:r>
              <a:rPr sz="2400" smtClean="0">
                <a:solidFill>
                  <a:schemeClr val="tx1"/>
                </a:solidFill>
                <a:sym typeface="+mn-ea"/>
              </a:rPr>
              <a:t>16</a:t>
            </a:r>
            <a:r>
              <a:rPr sz="2400">
                <a:solidFill>
                  <a:schemeClr val="tx1"/>
                </a:solidFill>
                <a:sym typeface="+mn-ea"/>
              </a:rPr>
              <a:t>日，该运载器从酒泉卫星发射中心准时点火起飞，完成飞行后，平稳水平着陆于阿拉善右旗机场，取得首飞任务的圆满成功。新闻的字数有限，但对于我国航天航空事业来说意义无限。</a:t>
            </a:r>
          </a:p>
          <a:p>
            <a:pPr marL="0" indent="0">
              <a:buNone/>
            </a:pPr>
            <a:r>
              <a:rPr lang="en-US" sz="2400">
                <a:solidFill>
                  <a:schemeClr val="tx1"/>
                </a:solidFill>
                <a:sym typeface="+mn-ea"/>
              </a:rPr>
              <a:t>      </a:t>
            </a:r>
            <a:r>
              <a:rPr sz="2400">
                <a:solidFill>
                  <a:schemeClr val="tx1"/>
                </a:solidFill>
                <a:sym typeface="+mn-ea"/>
              </a:rPr>
              <a:t>评论引发大量网友围观点赞，称这是国家级“凡尔赛”，网友纷纷以“过于优秀，无法言喻”，“看似凡学，实则绝学”等“凡尔赛式”语言予以回应。官媒与网友的“调皮”互动，让国家航天航空领域的“硬核”成就被更多人看见和了解，也在“调皮”中释放和传递着大国自信。</a:t>
            </a:r>
          </a:p>
          <a:p>
            <a:pPr marL="0" indent="0">
              <a:buNone/>
            </a:pPr>
            <a:endParaRPr sz="2400">
              <a:solidFill>
                <a:schemeClr val="tx1"/>
              </a:solidFill>
              <a:sym typeface="+mn-ea"/>
            </a:endParaRP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150" y="339090"/>
            <a:ext cx="10968990" cy="492760"/>
          </a:xfrm>
        </p:spPr>
        <p:txBody>
          <a:bodyPr>
            <a:normAutofit fontScale="90000"/>
          </a:bodyPr>
          <a:lstStyle/>
          <a:p>
            <a:r>
              <a:rPr>
                <a:solidFill>
                  <a:srgbClr val="FF0000"/>
                </a:solidFill>
                <a:sym typeface="+mn-ea"/>
              </a:rPr>
              <a:t>04.国家级“凡尔赛”，调皮中透着大国自信</a:t>
            </a:r>
            <a:endParaRPr lang="zh-CN" altLang="en-US">
              <a:solidFill>
                <a:srgbClr val="FF0000"/>
              </a:solidFill>
              <a:sym typeface="+mn-ea"/>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sz="2400" smtClean="0">
                <a:solidFill>
                  <a:schemeClr val="tx1"/>
                </a:solidFill>
                <a:sym typeface="+mn-ea"/>
              </a:rPr>
              <a:t>      </a:t>
            </a:r>
            <a:r>
              <a:rPr sz="2400" smtClean="0">
                <a:solidFill>
                  <a:schemeClr val="tx1"/>
                </a:solidFill>
                <a:sym typeface="+mn-ea"/>
              </a:rPr>
              <a:t>自信源于从无到有的底气</a:t>
            </a:r>
            <a:r>
              <a:rPr sz="2400">
                <a:solidFill>
                  <a:schemeClr val="tx1"/>
                </a:solidFill>
                <a:sym typeface="+mn-ea"/>
              </a:rPr>
              <a:t>。今年是中国共产党成立100周年，也是我国航天事业创建65周年，每一个熠熠生辉的重要时间节点，都凝聚着历史的深邃与厚重，凝聚着一代又一代航空航天人的奋斗心血。</a:t>
            </a:r>
          </a:p>
          <a:p>
            <a:pPr marL="0" indent="0">
              <a:buNone/>
            </a:pPr>
            <a:r>
              <a:rPr lang="en-US" sz="2400">
                <a:solidFill>
                  <a:schemeClr val="tx1"/>
                </a:solidFill>
                <a:sym typeface="+mn-ea"/>
              </a:rPr>
              <a:t>      </a:t>
            </a:r>
            <a:r>
              <a:rPr sz="2400">
                <a:solidFill>
                  <a:schemeClr val="tx1"/>
                </a:solidFill>
                <a:sym typeface="+mn-ea"/>
              </a:rPr>
              <a:t>自信源于从少到多的锐气。改革开放新时期，中国航天事业逐步实现了从导弹工业到航天产业、从国防安全向富国强军、从传统封闭模式向开放融合模式的历史跨越。无论是潜地导弹巨浪一号水下发射成功，还是载人航天、月球探测、北斗导航等航天重大科技工程，一批在艰苦卓绝的条件下取得的首创成果、重大突破，更让我们坚定了中华民族的航天梦想。一次次隐姓埋名、一声声平地惊雷，前赴后继的航天人不负人民期望，不辱时代使命，成就了“两弹一星”精神和载人航天精神，为中国共产党人精神谱系注入了重要内容，集聚了实现中华民族伟大复兴的强大精神动力。</a:t>
            </a: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150" y="339090"/>
            <a:ext cx="10968990" cy="492760"/>
          </a:xfrm>
        </p:spPr>
        <p:txBody>
          <a:bodyPr>
            <a:normAutofit fontScale="90000"/>
          </a:bodyPr>
          <a:lstStyle/>
          <a:p>
            <a:r>
              <a:rPr>
                <a:solidFill>
                  <a:srgbClr val="FF0000"/>
                </a:solidFill>
                <a:sym typeface="+mn-ea"/>
              </a:rPr>
              <a:t>04.国家级“凡尔赛”，调皮中透着大国自信</a:t>
            </a:r>
            <a:endParaRPr lang="zh-CN" altLang="en-US">
              <a:solidFill>
                <a:srgbClr val="FF0000"/>
              </a:solidFill>
              <a:sym typeface="+mn-ea"/>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sz="2400">
                <a:solidFill>
                  <a:schemeClr val="tx1"/>
                </a:solidFill>
                <a:sym typeface="+mn-ea"/>
              </a:rPr>
              <a:t>自信源于自立自强的硬气。科技兴则国家兴，科技强则国家强。党的十八大以来，从提出航天梦、强军梦，到设立“中国航天日”，从“嫦娥五号”探月采样返回、北斗组网运行、“天和”空间站核心舱成功发射到“天问一号”着陆火星，从新时代北斗精神到探月精神，科技自立自强让历史性成就接踵而至。这是航天梦不断照进现实的动力源泉，更是推动解决“卡脖子”问题的硬气所在。</a:t>
            </a:r>
          </a:p>
          <a:p>
            <a:pPr marL="0" indent="0">
              <a:buNone/>
            </a:pPr>
            <a:r>
              <a:rPr lang="en-US" sz="2400">
                <a:solidFill>
                  <a:schemeClr val="tx1"/>
                </a:solidFill>
                <a:sym typeface="+mn-ea"/>
              </a:rPr>
              <a:t>      </a:t>
            </a:r>
            <a:r>
              <a:rPr sz="2400">
                <a:solidFill>
                  <a:schemeClr val="tx1"/>
                </a:solidFill>
                <a:sym typeface="+mn-ea"/>
              </a:rPr>
              <a:t>中国航天故事里，有“教识中天北斗星”的好奇，有“地月传书”的浪漫，更有“上天为鲲鹏，入海为蛟龙”的豪气，不断书写着我国科技自立自强的新篇章。“过于先进，不便展示”，释放了从无到有、从小到大、自立自强的国家自信，愿这样的国家级“凡尔赛”越来越多，也愿我们在通往中华民族伟大复兴的征途上越来越自信。</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38220" y="126435"/>
            <a:ext cx="10969200" cy="705600"/>
          </a:xfrm>
        </p:spPr>
        <p:txBody>
          <a:bodyPr>
            <a:normAutofit fontScale="90000"/>
          </a:bodyPr>
          <a:lstStyle/>
          <a:p>
            <a:br>
              <a:rPr lang="zh-CN" altLang="en-US">
                <a:sym typeface="+mn-ea"/>
              </a:rPr>
            </a:br>
            <a:r>
              <a:rPr lang="en-US" altLang="zh-CN">
                <a:solidFill>
                  <a:schemeClr val="tx1"/>
                </a:solidFill>
                <a:sym typeface="+mn-ea"/>
              </a:rPr>
              <a:t>  </a:t>
            </a:r>
            <a:r>
              <a:rPr lang="zh-CN" altLang="en-US">
                <a:solidFill>
                  <a:srgbClr val="FF0000"/>
                </a:solidFill>
                <a:sym typeface="+mn-ea"/>
              </a:rPr>
              <a:t>05.“嫦娥”一小步，中国航天一大步</a:t>
            </a:r>
            <a:br>
              <a:rPr lang="zh-CN" altLang="en-US">
                <a:solidFill>
                  <a:srgbClr val="FF0000"/>
                </a:solidFill>
                <a:sym typeface="+mn-ea"/>
              </a:rPr>
            </a:br>
            <a:endParaRPr lang="zh-CN" altLang="en-US">
              <a:solidFill>
                <a:srgbClr val="FF0000"/>
              </a:solidFill>
              <a:sym typeface="+mn-ea"/>
            </a:endParaRPr>
          </a:p>
        </p:txBody>
      </p:sp>
      <p:sp>
        <p:nvSpPr>
          <p:cNvPr id="3" name="内容占位符 2"/>
          <p:cNvSpPr>
            <a:spLocks noGrp="1"/>
          </p:cNvSpPr>
          <p:nvPr>
            <p:ph idx="1"/>
          </p:nvPr>
        </p:nvSpPr>
        <p:spPr>
          <a:xfrm>
            <a:off x="257175" y="979170"/>
            <a:ext cx="11831320" cy="5878830"/>
          </a:xfrm>
        </p:spPr>
        <p:txBody>
          <a:bodyPr>
            <a:noAutofit/>
          </a:bodyPr>
          <a:lstStyle/>
          <a:p>
            <a:pPr marL="0" indent="0">
              <a:buNone/>
            </a:pPr>
            <a:r>
              <a:rPr lang="en-US" altLang="zh-CN" sz="2400">
                <a:solidFill>
                  <a:schemeClr val="tx1"/>
                </a:solidFill>
                <a:sym typeface="+mn-ea"/>
              </a:rPr>
              <a:t>     </a:t>
            </a:r>
            <a:r>
              <a:rPr lang="en-US" altLang="zh-CN" sz="2400" smtClean="0">
                <a:solidFill>
                  <a:schemeClr val="tx1"/>
                </a:solidFill>
                <a:sym typeface="+mn-ea"/>
              </a:rPr>
              <a:t> </a:t>
            </a:r>
            <a:r>
              <a:rPr lang="zh-CN" altLang="en-US" sz="2400" smtClean="0">
                <a:solidFill>
                  <a:schemeClr val="tx1"/>
                </a:solidFill>
                <a:sym typeface="+mn-ea"/>
              </a:rPr>
              <a:t>中华民族</a:t>
            </a:r>
            <a:r>
              <a:rPr lang="zh-CN" altLang="en-US" sz="2400">
                <a:solidFill>
                  <a:schemeClr val="tx1"/>
                </a:solidFill>
                <a:sym typeface="+mn-ea"/>
              </a:rPr>
              <a:t>是一个拥有梦想的古老民族，梦寐以求的“嫦娥奔月”“欲上青天揽明月”已经变成了现实，中国探月工程取得的成绩举世瞩目。21世纪才正式加入月球探测行列的中国，如今已能在赛道上行稳致远，步步登高。中国的航天队伍一步一个脚印，带着他们的付出和担当，在持续奋斗中接力前行。太空探索永无止境，伟大事业任重道远。我们坚信，在实现中国梦、强军梦的迢迢征途上，只要我们每一个人都心怀梦想、勇攀高峰，就一定能够创造无愧于时代的伟大业绩。</a:t>
            </a:r>
          </a:p>
          <a:p>
            <a:pPr marL="0" indent="0">
              <a:buNone/>
            </a:pPr>
            <a:r>
              <a:rPr lang="zh-CN" altLang="en-US" sz="2400" smtClean="0">
                <a:solidFill>
                  <a:schemeClr val="tx1"/>
                </a:solidFill>
                <a:sym typeface="+mn-ea"/>
              </a:rPr>
              <a:t>      “嫦娥”</a:t>
            </a:r>
            <a:r>
              <a:rPr lang="zh-CN" altLang="en-US" sz="2400">
                <a:solidFill>
                  <a:schemeClr val="tx1"/>
                </a:solidFill>
                <a:sym typeface="+mn-ea"/>
              </a:rPr>
              <a:t>一小步，代表中国航天一大步。作为中国复杂度最高、技术跨度最大的航天系统工程，嫦娥五号接过嫦娥四号的探月“接力棒”，闯过地月转移、近月制动、环月飞行、月面着陆、自动采样、月面起飞、月轨交会对接、再入返回等多重难关，实现了我国航天史上多个“首次”，收获了研究月球乃至太阳系行星的宝贵科学样品。</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46</Paragraphs>
  <Slides>14</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14</vt:i4>
      </vt:variant>
    </vt:vector>
  </HeadingPairs>
  <TitlesOfParts>
    <vt:vector baseType="lpstr" size="18">
      <vt:lpstr>Arial</vt:lpstr>
      <vt:lpstr>微软雅黑</vt:lpstr>
      <vt:lpstr>Wingdings</vt:lpstr>
      <vt:lpstr>Office 主题​​</vt:lpstr>
      <vt:lpstr>PowerPoint Presentation</vt:lpstr>
      <vt:lpstr>01.小小“救命文档”里的大写中国</vt:lpstr>
      <vt:lpstr>01.小小“救命文档”里的大写中国</vt:lpstr>
      <vt:lpstr>02.感动与泪水背后，是真实的中国</vt:lpstr>
      <vt:lpstr>03.疫情下的脆弱与坚韧</vt:lpstr>
      <vt:lpstr>04.国家级“凡尔赛”，调皮中透着大国自信</vt:lpstr>
      <vt:lpstr>04.国家级“凡尔赛”，调皮中透着大国自信</vt:lpstr>
      <vt:lpstr>04.国家级“凡尔赛”，调皮中透着大国自信</vt:lpstr>
      <vt:lpstr>  05.“嫦娥”一小步，中国航天一大步</vt:lpstr>
      <vt:lpstr>  05.“嫦娥”一小步，中国航天一大步</vt:lpstr>
      <vt:lpstr> 06.“五个一百”，一场网络正能量的时代接力</vt:lpstr>
      <vt:lpstr> 06.“五个一百”，一场网络正能量的时代接力</vt:lpstr>
      <vt:lpstr> 07.五个一百，正能量照亮更多人前行的路</vt:lpstr>
      <vt:lpstr> 07.五个一百，正能量照亮更多人前行的路</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2021-11-09T09:00:39.647</cp:lastPrinted>
  <dcterms:created xsi:type="dcterms:W3CDTF">2021-11-09T09:00:39Z</dcterms:created>
  <dcterms:modified xsi:type="dcterms:W3CDTF">2021-11-09T01:00:39Z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