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64" r:id="rId4"/>
    <p:sldId id="258" r:id="rId5"/>
    <p:sldId id="283" r:id="rId6"/>
    <p:sldId id="259" r:id="rId7"/>
    <p:sldId id="285" r:id="rId8"/>
    <p:sldId id="265" r:id="rId9"/>
    <p:sldId id="260" r:id="rId10"/>
    <p:sldId id="261" r:id="rId11"/>
    <p:sldId id="262" r:id="rId12"/>
    <p:sldId id="263" r:id="rId13"/>
    <p:sldId id="286" r:id="rId14"/>
    <p:sldId id="266" r:id="rId15"/>
    <p:sldId id="267" r:id="rId16"/>
    <p:sldId id="268" r:id="rId17"/>
    <p:sldId id="269" r:id="rId18"/>
    <p:sldId id="306" r:id="rId19"/>
    <p:sldId id="290" r:id="rId20"/>
    <p:sldId id="270" r:id="rId21"/>
    <p:sldId id="271" r:id="rId22"/>
    <p:sldId id="272" r:id="rId23"/>
    <p:sldId id="291" r:id="rId24"/>
    <p:sldId id="279" r:id="rId25"/>
    <p:sldId id="280" r:id="rId26"/>
    <p:sldId id="287" r:id="rId27"/>
    <p:sldId id="307" r:id="rId28"/>
    <p:sldId id="309" r:id="rId29"/>
    <p:sldId id="288" r:id="rId30"/>
    <p:sldId id="322" r:id="rId31"/>
    <p:sldId id="318" r:id="rId32"/>
    <p:sldId id="319" r:id="rId33"/>
    <p:sldId id="320" r:id="rId34"/>
    <p:sldId id="326" r:id="rId35"/>
    <p:sldId id="327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commentAuthors" Target="commentAuthors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52E71A7D-0A29-4A54-97E5-601213240548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Arial" pitchFamily="34" charset="0"/>
              </a:rPr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  <a:sym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  <a:sym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itchFamily="34" charset="0"/>
                <a:ea typeface="微软雅黑" pitchFamily="34" charset="-122"/>
                <a:cs typeface="+mn-cs"/>
                <a:sym typeface="Arial" pitchFamily="34" charset="0"/>
              </a:rPr>
            </a:fld>
            <a:endParaRPr lang="zh-CN" altLang="en-US" strike="noStrike" noProof="1" dirty="0">
              <a:latin typeface="Arial" pitchFamily="34" charset="0"/>
              <a:sym typeface="Arial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338955" y="630555"/>
            <a:ext cx="3387725" cy="156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600" b="1"/>
              <a:t>通  感</a:t>
            </a:r>
            <a:endParaRPr lang="zh-CN" altLang="en-US" sz="9600" b="1"/>
          </a:p>
        </p:txBody>
      </p:sp>
      <p:sp>
        <p:nvSpPr>
          <p:cNvPr id="2" name="文本框 1"/>
          <p:cNvSpPr txBox="1"/>
          <p:nvPr/>
        </p:nvSpPr>
        <p:spPr>
          <a:xfrm>
            <a:off x="432435" y="2814320"/>
            <a:ext cx="11364595" cy="2834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所谓通感，是利用诸种感觉相互交通的心理现象，以一种感觉来描述表现另一种感觉的修辞方式。著名学者钱钟书先生说：在日常经验里，视觉、听觉、触觉、嗅觉、味觉往往可以彼此打通或交通，眼、耳、鼻、舌、身各个官能的领域可以不分界限。颜色似乎会有温度，声音似乎会有形象，冷暖似乎会有重量，气味似乎会有锋芒。</a:t>
            </a:r>
            <a:endParaRPr lang="zh-CN" altLang="en-US"/>
          </a:p>
          <a:p>
            <a:r>
              <a:rPr lang="zh-CN" altLang="en-US"/>
              <a:t>通感可分为两种：</a:t>
            </a:r>
            <a:r>
              <a:rPr lang="zh-CN" altLang="en-US" sz="1400"/>
              <a:t>①</a:t>
            </a:r>
            <a:r>
              <a:rPr lang="zh-CN" altLang="en-US"/>
              <a:t>比喻的通感。如：微风过处，送来缕缕清香，仿佛远处高楼上渺茫的歌声似的。但光与影有着和谐的旋律，如梵婀玲上奏着的名曲。(朱自清《荷塘月色》)</a:t>
            </a:r>
            <a:endParaRPr lang="zh-CN" altLang="en-US"/>
          </a:p>
          <a:p>
            <a:r>
              <a:rPr lang="zh-CN" altLang="en-US" sz="1400"/>
              <a:t>②</a:t>
            </a:r>
            <a:r>
              <a:rPr lang="zh-CN" altLang="en-US"/>
              <a:t>形容的通感。如：绿杨烟外晓寒轻，红杏枝头春意闹。（宋祁《玉楼春》）</a:t>
            </a:r>
            <a:endParaRPr lang="zh-CN" altLang="en-US"/>
          </a:p>
          <a:p>
            <a:r>
              <a:rPr lang="zh-CN" altLang="en-US"/>
              <a:t>通感与比喻既有着密切的联系，又有着明显的区别。通感与比喻两种修辞手法的不同点在于：通感，即感觉的转移，是利用感觉相互沟通，使无以名状、难以言传的感受变得具体可感。是由感觉引发，并超越了这种感觉的局限，从而领会到另一种感觉的一种心理现象。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6145"/>
          <p:cNvSpPr/>
          <p:nvPr/>
        </p:nvSpPr>
        <p:spPr>
          <a:xfrm>
            <a:off x="463550" y="45720"/>
            <a:ext cx="11501120" cy="5318125"/>
          </a:xfrm>
          <a:prstGeom prst="rect">
            <a:avLst/>
          </a:prstGeom>
          <a:noFill/>
          <a:ln w="9525">
            <a:noFill/>
          </a:ln>
        </p:spPr>
        <p:txBody>
          <a:bodyPr wrap="square" lIns="117176" tIns="58589" rIns="117176" bIns="58589" anchor="ctr" anchorCtr="0">
            <a:spAutoFit/>
          </a:bodyPr>
          <a:p>
            <a:pPr indent="457200"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拓展训练</a:t>
            </a:r>
            <a:endParaRPr lang="zh-CN" altLang="en-US" sz="20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阅读下面的文字，完成18—20题。  </a:t>
            </a:r>
            <a:endParaRPr lang="zh-CN" altLang="en-US" sz="20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5F0D0F"/>
                </a:solidFill>
                <a:latin typeface="楷体" charset="-122"/>
                <a:ea typeface="楷体" charset="-122"/>
                <a:sym typeface="黑体" pitchFamily="2" charset="-122"/>
              </a:rPr>
              <a:t>夕阳西下，河上妆成一抹胭脂的薄媚。是被青溪的姊妹们熏染的吗?还是匀得她们脸上的残脂呢?寂寂的河水随双桨打它，终是没言语。密匝匝的绮恨逐老去的年华，已都如蜜饧似的融在流波的心窝里，连呜咽也将嫌它多事，更哪里论到哀嘶。心头，宛转的凄怀;口内，徘徊的低唱，留在夜夜的秦淮河上。  </a:t>
            </a:r>
            <a:endParaRPr lang="zh-CN" altLang="en-US" sz="2000" b="1" dirty="0">
              <a:solidFill>
                <a:srgbClr val="5F0D0F"/>
              </a:solidFill>
              <a:latin typeface="楷体" charset="-122"/>
              <a:ea typeface="楷体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5F0D0F"/>
                </a:solidFill>
                <a:latin typeface="楷体" charset="-122"/>
                <a:ea typeface="楷体" charset="-122"/>
                <a:sym typeface="黑体" pitchFamily="2" charset="-122"/>
              </a:rPr>
              <a:t>既踏进所谓“六朝金粉气”的销金窟，谁不笑笑呢!今天的一晚，且默了滔滔的言说，且舒了恻恻的情怀，暂且学着，姑且学着我们平时认为在醉里梦里的他们的憨痴笑语。看!</a:t>
            </a:r>
            <a:r>
              <a:rPr lang="zh-CN" altLang="en-US" sz="2000" b="1" u="sng" dirty="0">
                <a:solidFill>
                  <a:srgbClr val="5F0D0F"/>
                </a:solidFill>
                <a:latin typeface="楷体" charset="-122"/>
                <a:ea typeface="楷体" charset="-122"/>
                <a:sym typeface="黑体" pitchFamily="2" charset="-122"/>
              </a:rPr>
              <a:t>初上的灯儿们一点点掠剪柔腻的波心，梭织地往来，把河水都皴得微明了。</a:t>
            </a:r>
            <a:r>
              <a:rPr lang="zh-CN" altLang="en-US" sz="2000" b="1" dirty="0">
                <a:solidFill>
                  <a:srgbClr val="5F0D0F"/>
                </a:solidFill>
                <a:latin typeface="楷体" charset="-122"/>
                <a:ea typeface="楷体" charset="-122"/>
                <a:sym typeface="黑体" pitchFamily="2" charset="-122"/>
              </a:rPr>
              <a:t>纸薄的心旌，我的，尽无休息地跟着它们漂荡，以至于怦怦而内热。</a:t>
            </a:r>
            <a:endParaRPr lang="zh-CN" altLang="en-US" sz="2000" b="1" dirty="0">
              <a:solidFill>
                <a:srgbClr val="5F0D0F"/>
              </a:solidFill>
              <a:latin typeface="楷体" charset="-122"/>
              <a:ea typeface="楷体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5F0D0F"/>
                </a:solidFill>
                <a:latin typeface="楷体" charset="-122"/>
                <a:ea typeface="楷体" charset="-122"/>
                <a:sym typeface="黑体" pitchFamily="2" charset="-122"/>
              </a:rPr>
              <a:t>我们，醉不以涩味的酒，以微漾着，轻晕着的夜的风华。不是什么欣悦，不是什么慰藉，只感到一种怪陌生、怪异样的朦胧。朦胧之中似乎胎孕着一个如花的笑--这么淡，那么淡的倩笑。淡到已不可说，已不可拟，且已不可想;但我们终究是眩晕在它离合的神光之下了。</a:t>
            </a:r>
            <a:endParaRPr lang="zh-CN" altLang="en-US" sz="2000" b="1" dirty="0">
              <a:solidFill>
                <a:srgbClr val="5F0D0F"/>
              </a:solidFill>
              <a:latin typeface="楷体" charset="-122"/>
              <a:ea typeface="楷体" charset="-122"/>
              <a:sym typeface="黑体" pitchFamily="2" charset="-122"/>
            </a:endParaRPr>
          </a:p>
        </p:txBody>
      </p:sp>
      <p:pic>
        <p:nvPicPr>
          <p:cNvPr id="22530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16387"/>
          <p:cNvSpPr txBox="1"/>
          <p:nvPr/>
        </p:nvSpPr>
        <p:spPr>
          <a:xfrm>
            <a:off x="663575" y="5297488"/>
            <a:ext cx="10980738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Arial" pitchFamily="34" charset="0"/>
                <a:ea typeface="宋体" pitchFamily="2" charset="-122"/>
              </a:rPr>
              <a:t>19.比拟具有转换性，请据此对文中画横线的句子所用比拟手法进行简要分析。(3分)答:</a:t>
            </a:r>
            <a:endParaRPr lang="zh-CN" altLang="en-US" sz="2400" b="1" dirty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17410"/>
          <p:cNvSpPr txBox="1"/>
          <p:nvPr/>
        </p:nvSpPr>
        <p:spPr>
          <a:xfrm>
            <a:off x="873125" y="1243013"/>
            <a:ext cx="10982325" cy="2225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19.解析:画线句子“初上的灯儿们一点点掠剪柔腻的波心，梭织地往来，把河水都皴（皮肤因受冻而裂开）得微明了”运用拟人的修辞手法，“掠剪”“皴”等词的使用，赋予灯以人的情感，描写了灯光照在秦淮河上，随着波澜荡漾而潋滟的美景，生动形象地表现了夜晚的秦淮河迷蒙柔美、光影交错的特点。</a:t>
            </a:r>
            <a:endParaRPr lang="zh-CN" altLang="en-US" sz="2800" b="1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0770" y="4002405"/>
            <a:ext cx="1034923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Arial" pitchFamily="34" charset="0"/>
                <a:ea typeface="宋体" pitchFamily="2" charset="-122"/>
                <a:sym typeface="+mn-ea"/>
              </a:rPr>
              <a:t>答案: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  <a:sym typeface="Wingdings" charset="0"/>
              </a:rPr>
              <a:t>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  <a:sym typeface="+mn-ea"/>
              </a:rPr>
              <a:t>文中运用拟人的手法</a:t>
            </a: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将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  <a:sym typeface="+mn-ea"/>
              </a:rPr>
              <a:t>灯</a:t>
            </a: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当作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  <a:sym typeface="+mn-ea"/>
              </a:rPr>
              <a:t>人来写，给灯</a:t>
            </a: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赋予</a:t>
            </a:r>
            <a:r>
              <a:rPr lang="zh-CN" altLang="en-US" sz="3200" b="1" dirty="0">
                <a:latin typeface="Arial" pitchFamily="34" charset="0"/>
                <a:ea typeface="宋体" pitchFamily="2" charset="-122"/>
                <a:sym typeface="+mn-ea"/>
              </a:rPr>
              <a:t>了人的特点与情感；</a:t>
            </a:r>
            <a:endParaRPr lang="zh-CN" altLang="en-US" sz="3200" b="1" dirty="0">
              <a:latin typeface="Arial" pitchFamily="34" charset="0"/>
              <a:ea typeface="宋体" pitchFamily="2" charset="-122"/>
              <a:sym typeface="+mn-ea"/>
            </a:endParaRPr>
          </a:p>
          <a:p>
            <a:r>
              <a:rPr lang="zh-CN" altLang="en-US" sz="2800" b="1" dirty="0">
                <a:latin typeface="Arial" pitchFamily="34" charset="0"/>
                <a:ea typeface="宋体" pitchFamily="2" charset="-122"/>
                <a:sym typeface="Wingdings" charset="0"/>
              </a:rPr>
              <a:t>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  <a:sym typeface="+mn-ea"/>
              </a:rPr>
              <a:t>更为</a:t>
            </a: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生动形象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  <a:sym typeface="+mn-ea"/>
              </a:rPr>
              <a:t>地</a:t>
            </a: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体现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  <a:sym typeface="+mn-ea"/>
              </a:rPr>
              <a:t>出了夜晚的秦淮河迷蒙柔美、光影交错的特点。</a:t>
            </a:r>
            <a:endParaRPr lang="zh-CN" altLang="en-US" sz="2800" b="1" dirty="0">
              <a:latin typeface="Arial" pitchFamily="34" charset="0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17410"/>
          <p:cNvSpPr txBox="1"/>
          <p:nvPr/>
        </p:nvSpPr>
        <p:spPr>
          <a:xfrm>
            <a:off x="873125" y="881063"/>
            <a:ext cx="10982325" cy="3078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宋体" charset="0"/>
                <a:ea typeface="宋体" charset="0"/>
              </a:rPr>
              <a:t>20．文中画横线的句子使用了拟人的修辞手法，请简要分析其构成和表达效果。（5分）</a:t>
            </a:r>
            <a:endParaRPr lang="zh-CN" altLang="en-US" sz="2800" b="1" dirty="0">
              <a:latin typeface="宋体" charset="0"/>
              <a:ea typeface="宋体" charset="0"/>
            </a:endParaRPr>
          </a:p>
          <a:p>
            <a:endParaRPr lang="zh-CN" altLang="en-US" sz="2800" b="1" dirty="0">
              <a:latin typeface="宋体" charset="0"/>
              <a:ea typeface="宋体" charset="0"/>
            </a:endParaRPr>
          </a:p>
          <a:p>
            <a:r>
              <a:rPr lang="zh-CN" altLang="en-US" sz="2800" b="1" u="sng" dirty="0">
                <a:latin typeface="楷体" charset="0"/>
                <a:ea typeface="楷体" charset="0"/>
              </a:rPr>
              <a:t>在它们对视的眼波中，有倾慕，有祝福，有幽怨的诉说和相濡以沫的厮守。</a:t>
            </a:r>
            <a:r>
              <a:rPr lang="zh-CN" altLang="en-US" sz="2800" b="1" dirty="0">
                <a:latin typeface="楷体" charset="0"/>
                <a:ea typeface="楷体" charset="0"/>
              </a:rPr>
              <a:t>但绝对没有嫉妒，因为它们本身太强大了，有足够的自信，而嫉妒在本质上只属于弱者。长城和运河把那么一大片朴素的原始形态展示在你的面前，让你在惊悸中叹为观止。</a:t>
            </a:r>
            <a:endParaRPr lang="zh-CN" altLang="en-US" sz="2800" b="1" dirty="0">
              <a:latin typeface="楷体" charset="0"/>
              <a:ea typeface="楷体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72515" y="4283710"/>
            <a:ext cx="10501630" cy="204216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latin typeface="Calibri" charset="0"/>
                <a:ea typeface="Calibri" charset="0"/>
                <a:cs typeface="Calibri" charset="0"/>
                <a:sym typeface="Wingdings" charset="0"/>
              </a:rPr>
              <a:t>构成：</a:t>
            </a:r>
            <a:r>
              <a:rPr lang="zh-CN" altLang="en-US" sz="3200" b="0" u="none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  <a:sym typeface="Wingdings" charset="0"/>
              </a:rPr>
              <a:t>把</a:t>
            </a:r>
            <a:r>
              <a:rPr lang="zh-CN" altLang="en-US" sz="3200" b="0" u="none">
                <a:latin typeface="宋体" charset="0"/>
                <a:ea typeface="宋体" charset="0"/>
                <a:cs typeface="宋体" charset="0"/>
              </a:rPr>
              <a:t>“古老的运河”与“长城”</a:t>
            </a:r>
            <a:r>
              <a:rPr lang="zh-CN" altLang="en-US" sz="3200" b="0" u="none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当作</a:t>
            </a:r>
            <a:r>
              <a:rPr lang="zh-CN" altLang="en-US" sz="3200" b="0" u="none">
                <a:latin typeface="宋体" charset="0"/>
                <a:ea typeface="宋体" charset="0"/>
                <a:cs typeface="宋体" charset="0"/>
              </a:rPr>
              <a:t>人来写</a:t>
            </a:r>
            <a:r>
              <a:rPr lang="zh-CN" altLang="en-US" sz="3200" b="0" u="none">
                <a:latin typeface="Calibri" charset="0"/>
                <a:ea typeface="Calibri" charset="0"/>
                <a:cs typeface="Calibri" charset="0"/>
              </a:rPr>
              <a:t>，</a:t>
            </a:r>
            <a:r>
              <a:rPr lang="zh-CN" altLang="en-US" sz="3200" b="0" u="none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赋予</a:t>
            </a:r>
            <a:r>
              <a:rPr lang="zh-CN" altLang="en-US" sz="3200" b="0" u="none">
                <a:latin typeface="Calibri" charset="0"/>
                <a:ea typeface="Calibri" charset="0"/>
                <a:cs typeface="Calibri" charset="0"/>
              </a:rPr>
              <a:t>它们人的动作行为、情感态度。</a:t>
            </a:r>
            <a:endParaRPr lang="zh-CN" altLang="en-US" sz="3200" b="0" u="none">
              <a:latin typeface="Calibri" charset="0"/>
              <a:ea typeface="Calibri" charset="0"/>
              <a:cs typeface="Calibri" charset="0"/>
            </a:endParaRPr>
          </a:p>
          <a:p>
            <a:pPr marL="0" indent="0" algn="l"/>
            <a:r>
              <a:rPr lang="zh-CN" altLang="en-US" sz="3200">
                <a:latin typeface="Calibri" charset="0"/>
                <a:ea typeface="Calibri" charset="0"/>
                <a:cs typeface="Calibri" charset="0"/>
                <a:sym typeface="Wingdings" charset="0"/>
              </a:rPr>
              <a:t>效果：</a:t>
            </a:r>
            <a:r>
              <a:rPr lang="zh-CN" altLang="en-US" sz="3200" b="0" u="none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形象地表达了</a:t>
            </a:r>
            <a:r>
              <a:rPr lang="zh-CN" altLang="en-US" sz="3200" b="0" u="none">
                <a:latin typeface="Calibri" charset="0"/>
                <a:ea typeface="Calibri" charset="0"/>
                <a:cs typeface="Calibri" charset="0"/>
              </a:rPr>
              <a:t>古老的运河与长城彼此相依、密不可分的关系。</a:t>
            </a:r>
            <a:endParaRPr lang="zh-CN" altLang="en-US" sz="3200" b="0" u="none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1928495" y="5792152"/>
            <a:ext cx="9525" cy="952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90695" y="2223135"/>
            <a:ext cx="3387725" cy="156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600" b="1"/>
              <a:t>比  喻</a:t>
            </a:r>
            <a:endParaRPr lang="zh-CN" altLang="en-US" sz="9600"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849630" y="614363"/>
            <a:ext cx="10886440" cy="5660390"/>
          </a:xfrm>
          <a:prstGeom prst="rect">
            <a:avLst/>
          </a:prstGeom>
          <a:noFill/>
          <a:ln w="9525">
            <a:noFill/>
          </a:ln>
        </p:spPr>
        <p:txBody>
          <a:bodyPr wrap="square" lIns="117176" tIns="58589" rIns="117176" bIns="58589" anchor="ctr" anchorCtr="0">
            <a:spAutoFit/>
          </a:bodyPr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概念</a:t>
            </a: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：比喻，</a:t>
            </a:r>
            <a:r>
              <a:rPr 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用跟甲事物有相似之点的乙事物来描写或说明甲事物，也叫“譬喻”“打比方”，古称为“比”或者“譬（辟）。</a:t>
            </a:r>
            <a:endParaRPr lang="en-US" sz="28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分类</a:t>
            </a: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：明喻  甲像乙  叶子出水很高，像亭亭的舞女的裙。</a:t>
            </a:r>
            <a:endParaRPr lang="zh-CN" altLang="en-US" sz="28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      暗喻  甲是乙  那河畔的金柳，是夕阳是的新娘。</a:t>
            </a:r>
            <a:endParaRPr lang="zh-CN" altLang="en-US" sz="28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      借喻  甲代乙  我们之间已经隔了一层可悲的厚障壁了。</a:t>
            </a:r>
            <a:endParaRPr lang="zh-CN" altLang="en-US" sz="28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      博喻  一个本体，几个喻体。正如一粒粒的明珠，又如</a:t>
            </a:r>
            <a:r>
              <a:rPr lang="en-US" altLang="zh-CN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……</a:t>
            </a:r>
            <a:endParaRPr lang="en-US" altLang="zh-CN" sz="28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作用</a:t>
            </a: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：化平淡为生动，化深奥为浅显，化抽象为具体</a:t>
            </a:r>
            <a:endParaRPr lang="zh-CN" altLang="en-US" sz="28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endParaRPr lang="zh-CN" altLang="en-US" sz="28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endParaRPr lang="zh-CN" altLang="en-US" sz="2800" b="0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</p:txBody>
      </p:sp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1167130" y="1076008"/>
            <a:ext cx="102006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lIns="117176" tIns="58589" rIns="117176" bIns="58589" anchor="ctr" anchorCtr="0">
            <a:spAutoFit/>
          </a:bodyPr>
          <a:p>
            <a:pPr indent="457200" algn="l" defTabSz="1171575" eaLnBrk="0" hangingPunct="0">
              <a:lnSpc>
                <a:spcPct val="130000"/>
              </a:lnSpc>
            </a:pPr>
            <a:r>
              <a:rPr 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20.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比喻是用跟甲事物有相似之点的乙事物来描写或说明甲事物，请据此对文中画线句子分析。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碧绿的树叶中，红艳剔透的石榴花骄傲地挺起腰身，亮出娇美的面庞。</a:t>
            </a:r>
            <a:r>
              <a:rPr lang="zh-CN" altLang="en-US" sz="2400" b="1" u="sng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放眼望去，那朵朵石榴花，就像簇簇火苗。</a:t>
            </a:r>
            <a:endParaRPr lang="zh-CN" altLang="en-US" sz="2400" b="1" u="sng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endParaRPr lang="zh-CN" altLang="en-US" sz="2400" b="1" u="sng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endParaRPr lang="zh-CN" altLang="en-US" sz="2800" b="0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</p:txBody>
      </p:sp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56005" y="3591560"/>
            <a:ext cx="9761855" cy="1991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sym typeface="+mn-ea"/>
              </a:rPr>
              <a:t>答案：①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黑体" pitchFamily="2" charset="-122"/>
                <a:ea typeface="方正粗黑宋简体" panose="02000000000000000000" charset="-122"/>
                <a:sym typeface="+mn-ea"/>
              </a:rPr>
              <a:t>句中把朵朵石榴花比作簇簇火苗，体现了比喻的相似性。</a:t>
            </a:r>
            <a:endParaRPr lang="zh-CN" altLang="en-US" sz="2400" b="1" dirty="0">
              <a:solidFill>
                <a:schemeClr val="tx1"/>
              </a:solidFill>
              <a:effectLst/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sym typeface="+mn-ea"/>
              </a:rPr>
              <a:t>②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黑体" pitchFamily="2" charset="-122"/>
                <a:ea typeface="方正粗黑宋简体" panose="02000000000000000000" charset="-122"/>
                <a:sym typeface="+mn-ea"/>
              </a:rPr>
              <a:t>石榴花和火苗的外观形状相似。</a:t>
            </a:r>
            <a:endParaRPr lang="zh-CN" altLang="en-US" sz="2400" b="1" dirty="0">
              <a:solidFill>
                <a:schemeClr val="tx1"/>
              </a:solidFill>
              <a:effectLst/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sym typeface="+mn-ea"/>
              </a:rPr>
              <a:t>③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黑体" pitchFamily="2" charset="-122"/>
                <a:ea typeface="方正粗黑宋简体" panose="02000000000000000000" charset="-122"/>
                <a:sym typeface="+mn-ea"/>
              </a:rPr>
              <a:t>石榴花的"红艳"和火苗的红在颜色上相似。</a:t>
            </a:r>
            <a:endParaRPr lang="zh-CN" altLang="en-US" sz="2400" b="1" dirty="0">
              <a:solidFill>
                <a:schemeClr val="tx1"/>
              </a:solidFill>
              <a:effectLst/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457200" algn="l" defTabSz="1171575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sym typeface="+mn-ea"/>
              </a:rPr>
              <a:t>④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黑体" pitchFamily="2" charset="-122"/>
                <a:ea typeface="方正粗黑宋简体" panose="02000000000000000000" charset="-122"/>
                <a:sym typeface="+mn-ea"/>
              </a:rPr>
              <a:t>石榴花和火苗所给人的暖暖感觉相似。</a:t>
            </a:r>
            <a:endParaRPr lang="zh-CN" altLang="en-US" sz="2400" b="1" dirty="0">
              <a:solidFill>
                <a:schemeClr val="tx1"/>
              </a:solidFill>
              <a:effectLst/>
              <a:latin typeface="黑体" pitchFamily="2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807210" y="1157605"/>
            <a:ext cx="8869680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2020</a:t>
            </a:r>
            <a:r>
              <a:rPr lang="zh-CN" altLang="en-US" sz="32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高考题：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比喻具有相似性，请据此对文中画横线的句子所用比喻进行简要分析。（4分）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pPr indent="0"/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这条环路是北京塞车最严重的道路之一，白天黑夜，红尘万丈，车流缓缓，永远像一条粘稠的河。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2440" y="4010025"/>
            <a:ext cx="902906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①句中把塞车的路比作黏稠的河，体现了比喻的相似性；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②路和河的形状相似，车流和水流相似；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③塞车时汽车行驶缓慢，和河水固杂质多而黏稠时流动缓慢相似。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75024" y="732531"/>
            <a:ext cx="10902073" cy="2529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kern="100" dirty="0">
                <a:effectLst/>
                <a:latin typeface="宋体" charset="0"/>
                <a:ea typeface="宋体" charset="0"/>
                <a:cs typeface="楷体" charset="-122"/>
              </a:rPr>
              <a:t>19．比喻具有相似性，通感具有转移性，请据此对文中画横线的句子所用修辞进行简要分析。（4分）</a:t>
            </a:r>
            <a:endParaRPr lang="zh-CN" altLang="zh-CN" sz="3200" kern="100" dirty="0">
              <a:effectLst/>
              <a:latin typeface="宋体" charset="0"/>
              <a:ea typeface="宋体" charset="0"/>
              <a:cs typeface="楷体" charset="-122"/>
            </a:endParaRPr>
          </a:p>
          <a:p>
            <a:endParaRPr lang="zh-CN" altLang="zh-CN" sz="3200" kern="100" dirty="0">
              <a:effectLst/>
              <a:latin typeface="宋体" charset="0"/>
              <a:ea typeface="宋体" charset="0"/>
              <a:cs typeface="楷体" charset="-122"/>
            </a:endParaRPr>
          </a:p>
          <a:p>
            <a:r>
              <a:rPr lang="zh-CN" altLang="zh-CN" sz="3200" u="sng" kern="100" dirty="0">
                <a:solidFill>
                  <a:schemeClr val="tx1"/>
                </a:solidFill>
                <a:effectLst/>
                <a:ea typeface="楷体" charset="-122"/>
                <a:cs typeface="楷体" charset="-122"/>
              </a:rPr>
              <a:t>大天鹅的鸣叫时而像射出的金箭一样尖锐，时而像诗人的孤吟一样低沉</a:t>
            </a:r>
            <a:endParaRPr lang="zh-CN" altLang="zh-CN" sz="3200" u="sng" kern="100" dirty="0">
              <a:solidFill>
                <a:schemeClr val="tx1"/>
              </a:solidFill>
              <a:effectLst/>
              <a:ea typeface="楷体" charset="-122"/>
              <a:cs typeface="楷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4400" y="147014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highlight>
                  <a:srgbClr val="FFFF00"/>
                </a:highlight>
              </a:rPr>
              <a:t>强化练</a:t>
            </a:r>
            <a:endParaRPr lang="zh-CN" altLang="en-US" sz="2800" b="1" dirty="0">
              <a:highlight>
                <a:srgbClr val="FFFF00"/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1245" y="4163060"/>
            <a:ext cx="1061402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2800" kern="0" dirty="0"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①句中把大天鹅的鸣叫比作诗人的孤吟，声音相比，体现了比喻的相似性；②大天鹅的鸣叫是听觉，而射出的金箭是视觉，把听觉转化为视觉，体现了通感的转移性。</a:t>
            </a:r>
            <a:endParaRPr lang="zh-CN" sz="2800" kern="0" dirty="0">
              <a:effectLst/>
              <a:latin typeface="Calibri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221105" y="1157605"/>
            <a:ext cx="9835515" cy="2926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endParaRPr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pPr indent="0"/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20．文中画横线的句子套嵌了比喻修辞，本体和喻体有何相似性？有什么表达效果？（5分）</a:t>
            </a:r>
            <a:endParaRPr sz="28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0"/>
            <a:endParaRPr b="1" dirty="0"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pPr indent="0"/>
            <a:r>
              <a:rPr sz="2800" b="1" dirty="0">
                <a:latin typeface="楷体" charset="0"/>
                <a:ea typeface="楷体" charset="0"/>
                <a:sym typeface="+mn-ea"/>
              </a:rPr>
              <a:t>折翼的天使，也能飞翔。精神不倒，便有奇迹。</a:t>
            </a:r>
            <a:r>
              <a:rPr sz="2800" b="1" u="sng" dirty="0">
                <a:latin typeface="楷体" charset="0"/>
                <a:ea typeface="楷体" charset="0"/>
                <a:sym typeface="+mn-ea"/>
              </a:rPr>
              <a:t>在残疾人运动员身上，看起来如草芥一样的生命的种子，其实是那么的倔强和美丽。</a:t>
            </a:r>
            <a:endParaRPr sz="2800" b="1" u="sng" dirty="0">
              <a:solidFill>
                <a:schemeClr val="tx1"/>
              </a:solidFill>
              <a:latin typeface="楷体" charset="0"/>
              <a:ea typeface="楷体" charset="0"/>
              <a:sym typeface="+mn-ea"/>
            </a:endParaRPr>
          </a:p>
          <a:p>
            <a:pPr indent="0"/>
            <a:endParaRPr b="1" u="sng" dirty="0">
              <a:solidFill>
                <a:schemeClr val="tx1"/>
              </a:solidFill>
              <a:latin typeface="楷体" charset="0"/>
              <a:ea typeface="楷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0465" y="4299585"/>
            <a:ext cx="9690100" cy="2286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（1）相似性：①将“生命的种子”比作“草芥”：“种子”和“草芥”外形微小，但又顽强而充满生命力。②将残疾人运动员身上的生命精神比作“种子”：二者都发端于毫末，但都孕育新生。（2）表达效果：“种子”的微不足道和残奥运动员生命的倔强与美丽形成反差，表达了对残奥运动员精神品质的赞美。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90695" y="1004570"/>
            <a:ext cx="3387725" cy="156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600" b="1"/>
              <a:t>排  比</a:t>
            </a:r>
            <a:endParaRPr lang="zh-CN" altLang="en-US" sz="9600" b="1"/>
          </a:p>
        </p:txBody>
      </p:sp>
      <p:sp>
        <p:nvSpPr>
          <p:cNvPr id="100" name="文本框 99"/>
          <p:cNvSpPr txBox="1"/>
          <p:nvPr/>
        </p:nvSpPr>
        <p:spPr>
          <a:xfrm>
            <a:off x="1452245" y="2964180"/>
            <a:ext cx="904113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定义：用三个或三个以上结构相同或类似、内容相关、语气一致的  词语或句子并排，表示强调和层层深入的一种修辞方法。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作用：增强语势，强调内容，强化情感。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pPr indent="0"/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要素：数量，结构，内容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30605" y="322580"/>
            <a:ext cx="10794365" cy="6187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通感</a:t>
            </a:r>
            <a:endParaRPr lang="zh-CN" altLang="en-US" sz="2800" b="1"/>
          </a:p>
          <a:p>
            <a:r>
              <a:rPr lang="zh-CN" altLang="en-US" sz="2800">
                <a:solidFill>
                  <a:srgbClr val="FF0000"/>
                </a:solidFill>
              </a:rPr>
              <a:t>定义</a:t>
            </a:r>
            <a:r>
              <a:rPr lang="zh-CN" altLang="en-US" sz="2800"/>
              <a:t>：通感，又叫移觉，将人的视、嗅、味、触、听等不同感觉相互沟通。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效果</a:t>
            </a:r>
            <a:r>
              <a:rPr lang="zh-CN" altLang="en-US" sz="2800"/>
              <a:t>：构思新颖，形象生动，富有文采。</a:t>
            </a:r>
            <a:endParaRPr lang="zh-CN" altLang="en-US" sz="2800"/>
          </a:p>
          <a:p>
            <a:endParaRPr lang="zh-CN" altLang="en-US" sz="2800" b="1">
              <a:latin typeface="仿宋" charset="0"/>
              <a:ea typeface="仿宋" charset="0"/>
            </a:endParaRPr>
          </a:p>
          <a:p>
            <a:r>
              <a:rPr lang="zh-CN" altLang="en-US" sz="2800" b="1">
                <a:latin typeface="仿宋" charset="0"/>
                <a:ea typeface="仿宋" charset="0"/>
              </a:rPr>
              <a:t>示例：简析画线的通感句的构成和表达效果。</a:t>
            </a:r>
            <a:endParaRPr lang="zh-CN" altLang="en-US" sz="2800" b="1">
              <a:latin typeface="仿宋" charset="0"/>
              <a:ea typeface="仿宋" charset="0"/>
            </a:endParaRPr>
          </a:p>
          <a:p>
            <a:r>
              <a:rPr lang="zh-CN" altLang="en-US" sz="2800" b="1">
                <a:latin typeface="仿宋" charset="0"/>
                <a:ea typeface="仿宋" charset="0"/>
              </a:rPr>
              <a:t>当今时代，互联网发展迅速，音频已成为走在移动互联网发展前沿的媒体。</a:t>
            </a:r>
            <a:r>
              <a:rPr lang="zh-CN" altLang="en-US" sz="2800" b="1" u="sng">
                <a:latin typeface="仿宋" charset="0"/>
                <a:ea typeface="仿宋" charset="0"/>
              </a:rPr>
              <a:t>声音凭借着单纯的信息维度，流水般汹涌地涌入听者的身体</a:t>
            </a:r>
            <a:r>
              <a:rPr lang="zh-CN" altLang="en-US" sz="2800" b="1">
                <a:latin typeface="仿宋" charset="0"/>
                <a:ea typeface="仿宋" charset="0"/>
              </a:rPr>
              <a:t>，更能直击人心。</a:t>
            </a:r>
            <a:endParaRPr lang="zh-CN" altLang="en-US" sz="2800" b="1">
              <a:latin typeface="仿宋" charset="0"/>
              <a:ea typeface="仿宋" charset="0"/>
            </a:endParaRPr>
          </a:p>
          <a:p>
            <a:endParaRPr lang="zh-CN" altLang="en-US" sz="2800" b="1">
              <a:latin typeface="仿宋" charset="0"/>
              <a:ea typeface="仿宋" charset="0"/>
            </a:endParaRPr>
          </a:p>
          <a:p>
            <a:r>
              <a:rPr lang="zh-CN" altLang="en-US" sz="2400"/>
              <a:t>答案：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①构成：</a:t>
            </a:r>
            <a:r>
              <a:rPr lang="zh-CN" altLang="en-US" sz="2400">
                <a:solidFill>
                  <a:srgbClr val="FF0000"/>
                </a:solidFill>
              </a:rPr>
              <a:t>将</a:t>
            </a:r>
            <a:r>
              <a:rPr lang="zh-CN" altLang="en-US" sz="2400"/>
              <a:t>声音这一</a:t>
            </a:r>
            <a:r>
              <a:rPr lang="zh-CN" altLang="en-US" sz="2400">
                <a:solidFill>
                  <a:srgbClr val="0070C0"/>
                </a:solidFill>
              </a:rPr>
              <a:t>听</a:t>
            </a:r>
            <a:r>
              <a:rPr lang="zh-CN" altLang="en-US" sz="2400">
                <a:solidFill>
                  <a:srgbClr val="FF0000"/>
                </a:solidFill>
              </a:rPr>
              <a:t>觉</a:t>
            </a:r>
            <a:r>
              <a:rPr lang="zh-CN" altLang="en-US" sz="2400">
                <a:solidFill>
                  <a:srgbClr val="0070C0"/>
                </a:solidFill>
              </a:rPr>
              <a:t>形象</a:t>
            </a:r>
            <a:r>
              <a:rPr lang="zh-CN" altLang="en-US" sz="2400">
                <a:solidFill>
                  <a:srgbClr val="FF0000"/>
                </a:solidFill>
              </a:rPr>
              <a:t>与</a:t>
            </a:r>
            <a:r>
              <a:rPr lang="zh-CN" altLang="en-US" sz="2400"/>
              <a:t>“流水般汹涌地涌入”这一</a:t>
            </a:r>
            <a:r>
              <a:rPr lang="zh-CN" altLang="en-US" sz="2400">
                <a:solidFill>
                  <a:schemeClr val="accent1"/>
                </a:solidFill>
              </a:rPr>
              <a:t>视</a:t>
            </a:r>
            <a:r>
              <a:rPr lang="zh-CN" altLang="en-US" sz="2400">
                <a:solidFill>
                  <a:srgbClr val="FF0000"/>
                </a:solidFill>
              </a:rPr>
              <a:t>觉</a:t>
            </a:r>
            <a:r>
              <a:rPr lang="zh-CN" altLang="en-US" sz="2400">
                <a:solidFill>
                  <a:schemeClr val="accent1"/>
                </a:solidFill>
              </a:rPr>
              <a:t>和触觉形象</a:t>
            </a:r>
            <a:r>
              <a:rPr lang="zh-CN" altLang="en-US" sz="2400">
                <a:solidFill>
                  <a:srgbClr val="FF0000"/>
                </a:solidFill>
              </a:rPr>
              <a:t>沟通</a:t>
            </a:r>
            <a:r>
              <a:rPr lang="zh-CN" altLang="en-US" sz="2400"/>
              <a:t>起来。（注意动词的使用，有的同学答成了：把</a:t>
            </a:r>
            <a:r>
              <a:rPr lang="en-US" altLang="zh-CN" sz="2400"/>
              <a:t>……</a:t>
            </a:r>
            <a:r>
              <a:rPr lang="zh-CN" altLang="en-US" sz="2400"/>
              <a:t>比作</a:t>
            </a:r>
            <a:r>
              <a:rPr lang="en-US" altLang="zh-CN" sz="2400"/>
              <a:t>/</a:t>
            </a:r>
            <a:r>
              <a:rPr lang="zh-CN" altLang="zh-CN" sz="2400"/>
              <a:t>变成</a:t>
            </a:r>
            <a:r>
              <a:rPr lang="en-US" altLang="zh-CN" sz="2400"/>
              <a:t>/</a:t>
            </a:r>
            <a:r>
              <a:rPr lang="zh-CN" altLang="en-US" sz="2400"/>
              <a:t>化为</a:t>
            </a:r>
            <a:r>
              <a:rPr lang="en-US" altLang="zh-CN" sz="2400"/>
              <a:t>……</a:t>
            </a:r>
            <a:r>
              <a:rPr lang="zh-CN" altLang="en-US" sz="2400"/>
              <a:t>）</a:t>
            </a:r>
            <a:endParaRPr lang="zh-CN" altLang="en-US" sz="2400"/>
          </a:p>
          <a:p>
            <a:r>
              <a:rPr lang="zh-CN" altLang="en-US" sz="2400">
                <a:latin typeface="宋体" pitchFamily="2" charset="-122"/>
                <a:ea typeface="宋体" pitchFamily="2" charset="-122"/>
              </a:rPr>
              <a:t>②效果：</a:t>
            </a:r>
            <a:r>
              <a:rPr lang="zh-CN" altLang="en-US" sz="2400"/>
              <a:t>“流水般汹涌地涌入听者的身体”</a:t>
            </a:r>
            <a:r>
              <a:rPr lang="zh-CN" altLang="en-US" sz="2400">
                <a:solidFill>
                  <a:srgbClr val="FF0000"/>
                </a:solidFill>
              </a:rPr>
              <a:t>构思新颖</a:t>
            </a:r>
            <a:r>
              <a:rPr lang="zh-CN" altLang="en-US" sz="2400"/>
              <a:t>，又</a:t>
            </a:r>
            <a:r>
              <a:rPr lang="zh-CN" altLang="en-US" sz="2400">
                <a:solidFill>
                  <a:srgbClr val="FF0000"/>
                </a:solidFill>
              </a:rPr>
              <a:t>生动形象</a:t>
            </a:r>
            <a:r>
              <a:rPr lang="zh-CN" altLang="en-US" sz="2400"/>
              <a:t>地</a:t>
            </a:r>
            <a:r>
              <a:rPr lang="zh-CN" altLang="en-US" sz="2400">
                <a:solidFill>
                  <a:srgbClr val="FF0000"/>
                </a:solidFill>
              </a:rPr>
              <a:t>表现</a:t>
            </a:r>
            <a:r>
              <a:rPr lang="zh-CN" altLang="en-US" sz="2400"/>
              <a:t>大量的声音信息如水一样汹涌而来，使听众能大量获取声音信息的感受，增加了语言的</a:t>
            </a:r>
            <a:r>
              <a:rPr lang="zh-CN" altLang="en-US" sz="2400">
                <a:solidFill>
                  <a:srgbClr val="FF0000"/>
                </a:solidFill>
              </a:rPr>
              <a:t>文采</a:t>
            </a:r>
            <a:r>
              <a:rPr lang="zh-CN" altLang="en-US" sz="2400"/>
              <a:t>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22095" y="1286510"/>
            <a:ext cx="9029065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</a:rPr>
              <a:t>22.（济宁市期终考试）请简要分析文中画线句子的表达特点和表达效果。（5分）</a:t>
            </a:r>
            <a:endParaRPr lang="zh-CN" altLang="en-US" sz="2400" b="1" dirty="0">
              <a:latin typeface="黑体" pitchFamily="2" charset="-122"/>
              <a:ea typeface="方正粗黑宋简体" panose="02000000000000000000" charset="-122"/>
            </a:endParaRPr>
          </a:p>
          <a:p>
            <a:pPr algn="l"/>
            <a:r>
              <a:rPr lang="zh-CN" altLang="en-US" sz="2400" b="1" u="sng" dirty="0">
                <a:latin typeface="黑体" pitchFamily="2" charset="-122"/>
                <a:ea typeface="方正粗黑宋简体" panose="02000000000000000000" charset="-122"/>
              </a:rPr>
              <a:t>郭店简中，可以看到儒家与道家混同；上博简中，可以看到儒家与墨家混同；马王堆帛书中，可以看到道家与法家混同。“德”不为孔孟独享，“道”不为老庄专有，“法”不由商韩把持。</a:t>
            </a:r>
            <a:endParaRPr lang="zh-CN" altLang="en-US" sz="2400" b="1" u="sng" dirty="0"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4795" y="3429635"/>
            <a:ext cx="9029065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</a:rPr>
              <a:t>答案：</a:t>
            </a:r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连续运用了两组排比句式，形式整齐，富有节奏感。</a:t>
            </a:r>
            <a:endParaRPr lang="zh-CN" altLang="en-US" sz="2400" b="1" dirty="0">
              <a:latin typeface="黑体" pitchFamily="2" charset="-122"/>
              <a:ea typeface="方正粗黑宋简体" panose="02000000000000000000" charset="-122"/>
              <a:sym typeface="Wingdings" charset="0"/>
            </a:endParaRPr>
          </a:p>
          <a:p>
            <a:pPr algn="l"/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增强了语言表达的气势和力度，突出了诸子百家思想融合的观点。</a:t>
            </a:r>
            <a:endParaRPr lang="zh-CN" altLang="en-US" sz="24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Wingding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3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75410" y="716915"/>
            <a:ext cx="9029065" cy="3017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2</a:t>
            </a:r>
            <a:r>
              <a:rPr 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0.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（济南期中）文中画线句子使用了排比的修辞手法，请简要分析其构成和表达效果。（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分）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在城市住久了，思念故乡的心越发殷殷的了，这一叠重重的乡情该怎样寄托呢？哦，托给那一脉幽幽的月光吧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那湿漉漉、晶莹莹的月光，会翻过山岭，跨过河流，穿过翳密的林薮，</a:t>
            </a:r>
            <a:r>
              <a:rPr lang="zh-CN" altLang="en-US" sz="2400" b="1" u="sng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把我一缕缕厚甸甸的情思，一个个鲜润润的吻，一声声热乎乎的问候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，给我的小河，给白杨林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……</a:t>
            </a:r>
            <a:endParaRPr lang="en-US" altLang="zh-CN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9360" y="3807460"/>
            <a:ext cx="921321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答案：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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构成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用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一缕缕厚甸甸的情思，一个个鲜润润的吻，一声声热乎乎的问候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三个</a:t>
            </a:r>
            <a:r>
              <a:rPr lang="zh-CN" altLang="en-US" sz="2400" b="1" dirty="0">
                <a:solidFill>
                  <a:srgbClr val="0070C0"/>
                </a:solidFill>
                <a:latin typeface="黑体" pitchFamily="2" charset="-122"/>
                <a:ea typeface="方正粗黑宋简体" panose="02000000000000000000" charset="-122"/>
              </a:rPr>
              <a:t>结构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相同（相似）的短语，形成排比修辞。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  <a:sym typeface="Wingdings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      效果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句式整齐，节奏鲜明，增强语势；更能突出强调乡情的浓重细腻，增强亲切感。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  <a:sym typeface="Wingding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3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75410" y="716915"/>
            <a:ext cx="9029065" cy="3749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20．文中画横线的句子使用了排比的修辞手法，请简要分析其构成和表达效果。（5分）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楷体" charset="0"/>
                <a:ea typeface="楷体" charset="0"/>
              </a:rPr>
              <a:t>书店门前，人们排着长队争买《红岩》。有读者说道：“我不只一次地在大街上、公园里、电车上听到朋友们在谈论着《红岩》，</a:t>
            </a:r>
            <a:r>
              <a:rPr sz="2400" b="1" u="sng" dirty="0">
                <a:solidFill>
                  <a:schemeClr val="tx1"/>
                </a:solidFill>
                <a:latin typeface="楷体" charset="0"/>
                <a:ea typeface="楷体" charset="0"/>
              </a:rPr>
              <a:t>他们时而谈到威武不屈的许云峰，时而谈到坚韧倔强的江姐，时而谈到勇敢沉着的成岗，也时而谈到为了党的事业而长期装疯的华子良……”</a:t>
            </a:r>
            <a:r>
              <a:rPr sz="2400" b="1" dirty="0">
                <a:solidFill>
                  <a:schemeClr val="tx1"/>
                </a:solidFill>
                <a:latin typeface="楷体" charset="0"/>
                <a:ea typeface="楷体" charset="0"/>
              </a:rPr>
              <a:t>“红岩热”还带来了各种艺术形式的改编热潮，长期以来，红岩故事在舞台上常演不衰。</a:t>
            </a:r>
            <a:endParaRPr sz="2400" b="1" dirty="0">
              <a:solidFill>
                <a:schemeClr val="tx1"/>
              </a:solidFill>
              <a:latin typeface="楷体" charset="0"/>
              <a:ea typeface="楷体" charset="0"/>
            </a:endParaRPr>
          </a:p>
          <a:p>
            <a:endParaRPr sz="2400" b="1" dirty="0">
              <a:solidFill>
                <a:schemeClr val="tx1"/>
              </a:solidFill>
              <a:latin typeface="楷体" charset="0"/>
              <a:ea typeface="楷体" charset="0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6045" y="3855720"/>
            <a:ext cx="912749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答案：</a:t>
            </a:r>
            <a:r>
              <a:rPr sz="2000" b="1" dirty="0">
                <a:latin typeface="黑体" pitchFamily="2" charset="-122"/>
                <a:ea typeface="方正粗黑宋简体" panose="02000000000000000000" charset="-122"/>
              </a:rPr>
              <a:t>①</a:t>
            </a:r>
            <a:r>
              <a:rPr lang="zh-CN" sz="2000" b="1" dirty="0">
                <a:latin typeface="黑体" pitchFamily="2" charset="-122"/>
                <a:ea typeface="方正粗黑宋简体" panose="02000000000000000000" charset="-122"/>
              </a:rPr>
              <a:t>构成：</a:t>
            </a:r>
            <a:r>
              <a:rPr sz="2000" b="1" dirty="0">
                <a:latin typeface="黑体" pitchFamily="2" charset="-122"/>
                <a:ea typeface="方正粗黑宋简体" panose="02000000000000000000" charset="-122"/>
              </a:rPr>
              <a:t>排比句是由“时而谈到……时而谈到……时而谈到……也时而谈到……”的句式构成的，“威武不屈的许云峰”“坚韧倔强的江姐”“勇敢沉着的成岗”“长期装疯的华子良”都是定语加中心语的偏正结构。四个句子句式结构一致。</a:t>
            </a:r>
            <a:endParaRPr sz="20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000" b="1" dirty="0">
                <a:latin typeface="黑体" pitchFamily="2" charset="-122"/>
                <a:ea typeface="方正粗黑宋简体" panose="02000000000000000000" charset="-122"/>
              </a:rPr>
              <a:t>②</a:t>
            </a:r>
            <a:r>
              <a:rPr lang="zh-CN" sz="2000" b="1" dirty="0">
                <a:latin typeface="黑体" pitchFamily="2" charset="-122"/>
                <a:ea typeface="方正粗黑宋简体" panose="02000000000000000000" charset="-122"/>
              </a:rPr>
              <a:t>效果：</a:t>
            </a:r>
            <a:r>
              <a:rPr sz="2000" b="1" dirty="0">
                <a:latin typeface="黑体" pitchFamily="2" charset="-122"/>
                <a:ea typeface="方正粗黑宋简体" panose="02000000000000000000" charset="-122"/>
              </a:rPr>
              <a:t>将《红岩》中的重要人物及其优秀品质简练而集中地写了出来。句式整齐，结构相同，语言凝练，节奏感强，读起来朗朗上口，给人一气呵成之感。</a:t>
            </a:r>
            <a:endParaRPr sz="2000" b="1" dirty="0">
              <a:latin typeface="黑体" pitchFamily="2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3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90695" y="835660"/>
            <a:ext cx="3387725" cy="156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600" b="1"/>
              <a:t>对  比</a:t>
            </a:r>
            <a:endParaRPr lang="zh-CN" altLang="en-US" sz="9600" b="1"/>
          </a:p>
        </p:txBody>
      </p:sp>
      <p:sp>
        <p:nvSpPr>
          <p:cNvPr id="2" name="文本框 1"/>
          <p:cNvSpPr txBox="1"/>
          <p:nvPr/>
        </p:nvSpPr>
        <p:spPr>
          <a:xfrm>
            <a:off x="1277620" y="3082925"/>
            <a:ext cx="9641205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概念：</a:t>
            </a:r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对比，是把具有明显差异、矛盾和对立的双方安排在一起，进行对照比较的表现手法。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作用：</a:t>
            </a:r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有利于充分显示事物的矛盾，突出被表现事物的本质特征，加强文章的艺术效果和感染力。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76680" y="716915"/>
            <a:ext cx="10081895" cy="3017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2</a:t>
            </a:r>
            <a:r>
              <a:rPr 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0.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（淄博期中）文中画线句子</a:t>
            </a:r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运用了对比手法，请简要分析其构成和表达效果。(5分)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她有很现实的处世原则，能够处处考虑自己的利益。她同样有少女的情怀，有对于宝玉的真实感情，但她和宝玉的婚姻最终成为空洞的结合，作为一个典型的“淑女”，她并没有获得幸福。而林黛玉的现实性格表现为聪慧伶俐，由于寄人篱下而极度敏感，有时显得尖刻；诗化的她，聪慧和才能也突出地表现在文艺方面。在诗意的生涯中，和宝玉彼此以纯净的“情”来浇灌对方的生命，便是她的人生理想了。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8725" y="3976370"/>
            <a:ext cx="10535285" cy="2286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答案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构成：薛宝钗的委婉内敛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与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林黛玉的敏感尖刻，薛宝钗的现实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与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林黛玉的诗化，薛宝钗、贾宝玉的婚姻空洞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与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林黛玉、贾宝玉互相浇灌的纯净之情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形成鲜明对比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。（3分）</a:t>
            </a:r>
            <a:endParaRPr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效果：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写出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薛宝钗和林黛玉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截然相反的特点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，更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突显出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《红楼梦》成功塑造人物的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特点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。（2分）</a:t>
            </a:r>
            <a:endParaRPr sz="2400" b="1" dirty="0">
              <a:latin typeface="黑体" pitchFamily="2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3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486910" y="448310"/>
            <a:ext cx="3387725" cy="156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600" b="1"/>
              <a:t>对  仗</a:t>
            </a:r>
            <a:endParaRPr lang="zh-CN" altLang="en-US" sz="9600" b="1"/>
          </a:p>
        </p:txBody>
      </p:sp>
      <p:sp>
        <p:nvSpPr>
          <p:cNvPr id="2" name="文本框 1"/>
          <p:cNvSpPr txBox="1"/>
          <p:nvPr/>
        </p:nvSpPr>
        <p:spPr>
          <a:xfrm>
            <a:off x="1849120" y="2315845"/>
            <a:ext cx="9372600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要素：</a:t>
            </a:r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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字数</a:t>
            </a:r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相等；</a:t>
            </a:r>
            <a:endParaRPr lang="zh-CN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      </a:t>
            </a:r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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意义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对称：</a:t>
            </a:r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      </a:t>
            </a:r>
            <a:endParaRPr lang="zh-CN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      </a:t>
            </a:r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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词性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相同：</a:t>
            </a:r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名、动、形、数、量、代、副、介、连、助；</a:t>
            </a:r>
            <a:endParaRPr lang="zh-CN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      </a:t>
            </a:r>
            <a:r>
              <a:rPr lang="zh-CN" sz="16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④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结构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相同：并列、偏正、动宾、主谓；</a:t>
            </a:r>
            <a:endParaRPr lang="zh-CN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      </a:t>
            </a:r>
            <a:r>
              <a:rPr lang="zh-CN" sz="16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⑤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音韵</a:t>
            </a:r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和谐：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节奏点平仄相对，尾字仄起平收</a:t>
            </a:r>
            <a:endParaRPr lang="zh-CN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作用：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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句式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：形式整齐，结构对称；   </a:t>
            </a:r>
            <a:endParaRPr lang="zh-CN" sz="2400" b="1" dirty="0">
              <a:latin typeface="黑体" pitchFamily="2" charset="-122"/>
              <a:ea typeface="方正粗黑宋简体" panose="02000000000000000000" charset="-122"/>
              <a:sym typeface="Wingdings" charset="0"/>
            </a:endParaRPr>
          </a:p>
          <a:p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      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语言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：凝练概括，有表现力；</a:t>
            </a:r>
            <a:endParaRPr lang="zh-CN" sz="2400" b="1" dirty="0">
              <a:latin typeface="黑体" pitchFamily="2" charset="-122"/>
              <a:ea typeface="方正粗黑宋简体" panose="02000000000000000000" charset="-122"/>
              <a:sym typeface="Wingdings" charset="0"/>
            </a:endParaRPr>
          </a:p>
          <a:p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      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音韵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：节奏鲜明，音韵和谐</a:t>
            </a:r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。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20775" y="1143635"/>
            <a:ext cx="10081895" cy="4480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1.下列诗句中,与“墙头雨细垂纤草”对仗工整的一项是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A.水面风回聚落花  B.数峰无语立斜阳  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C.楼上春容带雨来  D.蝉曳残声过别枝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2.下列诗句中,与“柳暗花明春正半”对仗工整的一项是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A.万草千花一晌开  B.珠联璧合影成双  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C.风光不与四时同  D.树头花落未成阴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3.下列诗句中,与“月点波心一颗珠”对仗工整的一项是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A.松排山面千重翠  B.松下茅亭五月凉  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C.烟笼台柳十里堤  D.数点青山屋上屏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3645" y="140335"/>
            <a:ext cx="32918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u="sng"/>
              <a:t>认识对仗</a:t>
            </a:r>
            <a:endParaRPr lang="zh-CN" altLang="en-US" sz="4000" b="1" u="sng"/>
          </a:p>
        </p:txBody>
      </p:sp>
      <p:sp>
        <p:nvSpPr>
          <p:cNvPr id="5" name="文本框 4"/>
          <p:cNvSpPr txBox="1"/>
          <p:nvPr/>
        </p:nvSpPr>
        <p:spPr>
          <a:xfrm>
            <a:off x="8990965" y="1116330"/>
            <a:ext cx="1071880" cy="457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答：A</a:t>
            </a:r>
            <a:endParaRPr lang="zh-CN" altLang="en-US" sz="2400" b="1" dirty="0">
              <a:solidFill>
                <a:srgbClr val="FF0000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17635" y="2595880"/>
            <a:ext cx="94488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答：B</a:t>
            </a:r>
            <a:endParaRPr sz="2400" b="1" dirty="0">
              <a:solidFill>
                <a:srgbClr val="FF0000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0145" y="5449570"/>
            <a:ext cx="9130665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答：A（B项“五月凉”与“一颗珠”结构不同；C项“堤”与“珠”都是平声字；D项“点”字重了，且“月点”与“数点”结构不同）</a:t>
            </a:r>
            <a:endParaRPr sz="2400" b="1" dirty="0">
              <a:solidFill>
                <a:srgbClr val="FF0000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20775" y="1143635"/>
            <a:ext cx="10656570" cy="4114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4.下列诗句中,与“冬尽梅花点点”对仗工整的一项是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A.万户杨柳依依  B.千家喜气洋洋  C.春回爆竹声声  D.春来微风缕缕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5.古典诗歌常见“对仗”手法,下列诗句中,对仗最为工整的一项是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A.七八个星天外,两三点雨山前。       B.少小虽非投笔吏,论功还欲请长缓。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C.不见柏梁铜雀上,宁闻古时清吹音。   D.红泥亭子赤栏干,碧流环转青锦湍。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3645" y="140335"/>
            <a:ext cx="32918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u="sng"/>
              <a:t>认识对仗</a:t>
            </a:r>
            <a:endParaRPr lang="zh-CN" altLang="en-US" sz="4000" b="1" u="sng"/>
          </a:p>
        </p:txBody>
      </p:sp>
      <p:sp>
        <p:nvSpPr>
          <p:cNvPr id="5" name="文本框 4"/>
          <p:cNvSpPr txBox="1"/>
          <p:nvPr/>
        </p:nvSpPr>
        <p:spPr>
          <a:xfrm>
            <a:off x="1019175" y="2021205"/>
            <a:ext cx="1045972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答：C(A项“万户”与“冬尽”词性、语法结构不一致;B项“千家”与“冬尽”词性、语法结构不一致,“喜气”与“梅花”对得不够好,“喜气”为抽象事物,“梅花”为具体事物;D项“缕缕”与“点点”均为仄声,不符合对联“仄起平收”的特点)</a:t>
            </a:r>
            <a:endParaRPr lang="zh-CN" altLang="en-US" sz="1600" b="1" dirty="0">
              <a:solidFill>
                <a:srgbClr val="FF0000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9965" y="5039360"/>
            <a:ext cx="1061021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答：A(B项上句“少小”与下句“论功”不对仗;C项上句“柏梁”“铜雀”为汉代所建的柏梁台和铜雀台,二者皆为地名,下句中的“古时”“清吹”并非地名,故上下句并不对仗;D项上句“亭子”,名词,下句“环转”动词,词性不合)</a:t>
            </a:r>
            <a:endParaRPr sz="2400" b="1" dirty="0">
              <a:solidFill>
                <a:srgbClr val="FF0000"/>
              </a:solidFill>
              <a:latin typeface="黑体" pitchFamily="2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78815" y="3054985"/>
            <a:ext cx="1069340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答案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.①构成: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结构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相同，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字数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相等，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意义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对称，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尾字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仄起平收。上联主语“剪纸灯谜”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对应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下联主语“秧歌花鼓，”上联谓语“描绘城乡风物”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对应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下联谓语“传播时代精 神”。  </a:t>
            </a:r>
            <a:endParaRPr sz="20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     ②效果: 上下联对仗工整，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语言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更凝炼,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句式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更整齐,富有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节奏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感与音乐美，富有感染力，</a:t>
            </a:r>
            <a:r>
              <a:rPr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生动形象</a:t>
            </a:r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地描绘出新时代传统文化的新特色、新气象。</a:t>
            </a:r>
            <a:endParaRPr sz="20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0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0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解析: 本题有两问,第一问分析对偶的构成，第二问分析对偶的表达效果。对偶的构成从结 构、字数、意义、声调等角度去分析，表达效果应结合内容从语言、节奏、和感染力、思 想内容等角度进行分析。</a:t>
            </a:r>
            <a:endParaRPr sz="20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3600" y="948055"/>
            <a:ext cx="1053528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20.（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2021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全国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卷）文中画横线的句子使用了对偶的修辞手法，请简要分析其构成和表达效果。(5分)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楷体" charset="0"/>
                <a:ea typeface="楷体" charset="0"/>
              </a:rPr>
              <a:t>传统文化展现传统节日，传统节日传承传统文化。</a:t>
            </a:r>
            <a:r>
              <a:rPr lang="zh-CN" altLang="en-US" sz="2400" b="1" u="sng" dirty="0">
                <a:solidFill>
                  <a:schemeClr val="tx1"/>
                </a:solidFill>
                <a:latin typeface="楷体" charset="0"/>
                <a:ea typeface="楷体" charset="0"/>
              </a:rPr>
              <a:t>剪纸灯谜，描绘城乡风物；秧歌花鼓，传播时代精神。</a:t>
            </a:r>
            <a:r>
              <a:rPr lang="zh-CN" altLang="en-US" sz="2400" b="1" dirty="0">
                <a:solidFill>
                  <a:schemeClr val="tx1"/>
                </a:solidFill>
                <a:latin typeface="楷体" charset="0"/>
                <a:ea typeface="楷体" charset="0"/>
              </a:rPr>
              <a:t>火树银花踏歌行，古风新韵颂文明。</a:t>
            </a:r>
            <a:endParaRPr lang="zh-CN" altLang="en-US" sz="2400" b="1" dirty="0">
              <a:solidFill>
                <a:schemeClr val="tx1"/>
              </a:solidFill>
              <a:latin typeface="楷体" charset="0"/>
              <a:ea typeface="楷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835" y="92075"/>
            <a:ext cx="26200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拓展练习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2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76680" y="716915"/>
            <a:ext cx="10081895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20．文中画横线的句子使用了对仗的修辞手法，请简要分析其构成和表达效果。（5分）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u="sng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“掌灯清影立，开卷暗香流”</a:t>
            </a:r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，在阅读《乡土中国》《乡土情结》等作品时，很多人都会产生此种感触，并极其自然想说说乡土文化。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685" y="3396615"/>
            <a:ext cx="10535285" cy="3017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答案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①构成: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字数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相等，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意义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对称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，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结构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相同，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(1分)动宾短语“掌灯”对“开卷”，主谓短语“清影立”对“暗香流”。(1分)上下联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音韵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相协(上下联节奏点上平仄相对)，尾字仄起平收。(1分)</a:t>
            </a:r>
            <a:endParaRPr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②效果: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形式上</a:t>
            </a:r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</a:rPr>
              <a:t>，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句式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整齐，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语言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凝练，富有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节奏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感与音乐美，富有感染力，(1分)</a:t>
            </a:r>
            <a:endParaRPr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       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内容上</a:t>
            </a:r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</a:rPr>
              <a:t>，</a:t>
            </a:r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生动形象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地写出了挑灯夜读乡土文化文章时的情态和由此而生的浓浓情味。(1分)</a:t>
            </a:r>
            <a:endParaRPr sz="2400" b="1" dirty="0"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835" y="92075"/>
            <a:ext cx="26200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拓展练习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3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21105" y="1227455"/>
            <a:ext cx="102939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补偿练</a:t>
            </a:r>
            <a:endParaRPr lang="zh-CN" altLang="en-US" sz="2800" b="1"/>
          </a:p>
          <a:p>
            <a:r>
              <a:rPr lang="zh-CN" altLang="en-US" sz="2800">
                <a:solidFill>
                  <a:srgbClr val="FF0000"/>
                </a:solidFill>
              </a:rPr>
              <a:t>微风过处，送来缕缕清香，仿佛远处高楼上渺茫的歌声似的。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/>
              <a:t>本句使用了通感修辞，请分析构成和表达效果。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221105" y="3049270"/>
            <a:ext cx="1029398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参考答案</a:t>
            </a:r>
            <a:endParaRPr lang="zh-CN" altLang="en-US" sz="2800" b="1"/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en-US" sz="2800"/>
              <a:t>构成：</a:t>
            </a:r>
            <a:r>
              <a:rPr lang="zh-CN" altLang="en-US" sz="2800">
                <a:solidFill>
                  <a:srgbClr val="FF0000"/>
                </a:solidFill>
              </a:rPr>
              <a:t>将</a:t>
            </a:r>
            <a:r>
              <a:rPr lang="zh-CN" altLang="en-US" sz="2800"/>
              <a:t>闻到荷香这一嗅</a:t>
            </a:r>
            <a:r>
              <a:rPr lang="zh-CN" altLang="en-US" sz="2800">
                <a:solidFill>
                  <a:srgbClr val="FF0000"/>
                </a:solidFill>
              </a:rPr>
              <a:t>觉</a:t>
            </a:r>
            <a:r>
              <a:rPr lang="zh-CN" altLang="en-US" sz="2800"/>
              <a:t>形象</a:t>
            </a:r>
            <a:r>
              <a:rPr lang="zh-CN" altLang="en-US" sz="2800">
                <a:solidFill>
                  <a:srgbClr val="FF0000"/>
                </a:solidFill>
              </a:rPr>
              <a:t>和</a:t>
            </a:r>
            <a:r>
              <a:rPr lang="zh-CN" altLang="en-US" sz="2800"/>
              <a:t>听到歌声这一听</a:t>
            </a:r>
            <a:r>
              <a:rPr lang="zh-CN" altLang="en-US" sz="2800">
                <a:solidFill>
                  <a:srgbClr val="FF0000"/>
                </a:solidFill>
              </a:rPr>
              <a:t>觉</a:t>
            </a:r>
            <a:r>
              <a:rPr lang="zh-CN" altLang="en-US" sz="2800"/>
              <a:t>形象</a:t>
            </a:r>
            <a:r>
              <a:rPr lang="zh-CN" altLang="en-US" sz="2800">
                <a:solidFill>
                  <a:srgbClr val="FF0000"/>
                </a:solidFill>
              </a:rPr>
              <a:t>沟通</a:t>
            </a:r>
            <a:r>
              <a:rPr lang="zh-CN" altLang="en-US" sz="2800"/>
              <a:t>起来。</a:t>
            </a:r>
            <a:endParaRPr lang="zh-CN" altLang="en-US" sz="2800"/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en-US" sz="2800"/>
              <a:t>效果：“</a:t>
            </a:r>
            <a:r>
              <a:rPr lang="zh-CN" altLang="en-US" sz="2800">
                <a:sym typeface="+mn-ea"/>
              </a:rPr>
              <a:t>仿佛远处高楼上渺茫的歌声”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构思新颖</a:t>
            </a:r>
            <a:r>
              <a:rPr lang="zh-CN" altLang="en-US" sz="2800"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生动形象</a:t>
            </a:r>
            <a:r>
              <a:rPr lang="zh-CN" altLang="en-US" sz="2800">
                <a:sym typeface="+mn-ea"/>
              </a:rPr>
              <a:t>地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表现</a:t>
            </a:r>
            <a:r>
              <a:rPr lang="zh-CN" altLang="en-US" sz="2800">
                <a:sym typeface="+mn-ea"/>
              </a:rPr>
              <a:t>了荷香的轻、柔以及置身荷香给人的美的享受，增加了语言的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文采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2" descr="夫子学校.jpg"/>
          <p:cNvPicPr>
            <a:picLocks noChangeAspect="1"/>
          </p:cNvPicPr>
          <p:nvPr/>
        </p:nvPicPr>
        <p:blipFill>
          <a:blip r:embed="rId1">
            <a:lum bright="-37994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76680" y="716915"/>
            <a:ext cx="10081895" cy="1615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20．文中画横线的句子使用了对</a:t>
            </a:r>
            <a:r>
              <a:rPr lang="zh-CN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偶</a:t>
            </a:r>
            <a:r>
              <a:rPr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的修辞手法，请简要分析其构成和表达效果。（5分）</a:t>
            </a:r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endParaRPr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800" b="1" u="sng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应悬虎艾赛龙舟吃粽子，需求真谛教后人念屈原</a:t>
            </a:r>
            <a:endParaRPr lang="zh-CN" sz="2800" b="1" u="sng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2025" y="2613660"/>
            <a:ext cx="10535285" cy="3078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方正粗黑宋简体" panose="02000000000000000000" charset="-122"/>
              </a:rPr>
              <a:t>答案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构成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: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①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上下两句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字数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相等，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结构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相同，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意义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相关。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(1分)</a:t>
            </a:r>
            <a:endParaRPr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     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②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“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应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”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和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“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需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”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都是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动词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，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与后面的成份组成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动宾结构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。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(1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分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)</a:t>
            </a:r>
            <a:endParaRPr sz="2400" b="1" dirty="0"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r>
              <a:rPr lang="zh-CN" sz="2800" b="1" dirty="0"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    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“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悬虎艾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”“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赛龙舟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”</a:t>
            </a:r>
            <a:r>
              <a:rPr lang="en-US" sz="2400" b="1" dirty="0">
                <a:latin typeface="黑体" pitchFamily="2" charset="-122"/>
                <a:ea typeface="方正粗黑宋简体" panose="02000000000000000000" charset="-122"/>
              </a:rPr>
              <a:t>“</a:t>
            </a:r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</a:rPr>
              <a:t>吃粽子</a:t>
            </a:r>
            <a:r>
              <a:rPr lang="en-US" sz="2400" b="1" dirty="0">
                <a:latin typeface="黑体" pitchFamily="2" charset="-122"/>
                <a:ea typeface="方正粗黑宋简体" panose="02000000000000000000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对</a:t>
            </a:r>
            <a:r>
              <a:rPr lang="en-US" altLang="zh-CN" sz="2400" b="1" dirty="0">
                <a:latin typeface="黑体" pitchFamily="2" charset="-122"/>
                <a:ea typeface="方正粗黑宋简体" panose="02000000000000000000" charset="-122"/>
              </a:rPr>
              <a:t>“</a:t>
            </a:r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</a:rPr>
              <a:t>求真谛</a:t>
            </a:r>
            <a:r>
              <a:rPr lang="en-US" altLang="zh-CN" sz="2400" b="1" dirty="0">
                <a:latin typeface="黑体" pitchFamily="2" charset="-122"/>
                <a:ea typeface="方正粗黑宋简体" panose="02000000000000000000" charset="-122"/>
              </a:rPr>
              <a:t>”“</a:t>
            </a:r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</a:rPr>
              <a:t>教后人</a:t>
            </a:r>
            <a:r>
              <a:rPr lang="en-US" altLang="zh-CN" sz="2400" b="1" dirty="0">
                <a:latin typeface="黑体" pitchFamily="2" charset="-122"/>
                <a:ea typeface="方正粗黑宋简体" panose="02000000000000000000" charset="-122"/>
              </a:rPr>
              <a:t>”“</a:t>
            </a:r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</a:rPr>
              <a:t>念屈原</a:t>
            </a:r>
            <a:r>
              <a:rPr lang="en-US" altLang="zh-CN" sz="2400" b="1" dirty="0">
                <a:latin typeface="黑体" pitchFamily="2" charset="-122"/>
                <a:ea typeface="方正粗黑宋简体" panose="02000000000000000000" charset="-122"/>
              </a:rPr>
              <a:t>”</a:t>
            </a:r>
            <a:r>
              <a:rPr lang="zh-CN" altLang="en-US" sz="2400" b="1" dirty="0">
                <a:latin typeface="黑体" pitchFamily="2" charset="-122"/>
                <a:ea typeface="方正粗黑宋简体" panose="02000000000000000000" charset="-122"/>
              </a:rPr>
              <a:t>，都是并列式的动宾词组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。(1分)</a:t>
            </a:r>
            <a:endParaRPr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效果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: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①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形式上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，音节整齐匀称，节律感强。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(1分)</a:t>
            </a:r>
            <a:endParaRPr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     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②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+mn-ea"/>
              </a:rPr>
              <a:t>内容上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，上句是端午节的习俗，与下句形成对照，既表现了我国端午节的活动内容，又强调了端午节的价值和意义。</a:t>
            </a:r>
            <a:r>
              <a:rPr sz="2400" b="1" dirty="0">
                <a:latin typeface="黑体" pitchFamily="2" charset="-122"/>
                <a:ea typeface="方正粗黑宋简体" panose="02000000000000000000" charset="-122"/>
              </a:rPr>
              <a:t>(1分)</a:t>
            </a:r>
            <a:endParaRPr sz="2400" b="1" dirty="0"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835" y="92075"/>
            <a:ext cx="26200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拓展练习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3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486910" y="448310"/>
            <a:ext cx="338772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9600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借代</a:t>
            </a:r>
            <a:endParaRPr lang="zh-CN" altLang="en-US" sz="9600" b="1"/>
          </a:p>
        </p:txBody>
      </p:sp>
      <p:sp>
        <p:nvSpPr>
          <p:cNvPr id="2" name="文本框 1"/>
          <p:cNvSpPr txBox="1"/>
          <p:nvPr/>
        </p:nvSpPr>
        <p:spPr>
          <a:xfrm>
            <a:off x="1849120" y="2315845"/>
            <a:ext cx="9372600" cy="2651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构成：借用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相关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的事物来代替所要表达的事物。</a:t>
            </a:r>
            <a:endParaRPr lang="zh-CN"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类型：借代可用部分代替全体，具体代替抽象，特征代替人等。</a:t>
            </a:r>
            <a:endParaRPr lang="zh-CN"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特点：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相关性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。</a:t>
            </a:r>
            <a:endParaRPr lang="zh-CN"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效果：借代的运用可使语言</a:t>
            </a:r>
            <a:r>
              <a:rPr lang="zh-CN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</a:rPr>
              <a:t>简练、含蓄，令人印象深刻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。</a:t>
            </a:r>
            <a:endParaRPr lang="zh-CN"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如李清照的《如梦令》：“昨夜雨疏风骤，浓睡不消残酒。试问卷帘人，却道海棠依旧。知否，知否？应是绿肥红瘦！”</a:t>
            </a:r>
            <a:endParaRPr lang="zh-CN" sz="2400" b="1" dirty="0">
              <a:latin typeface="黑体" pitchFamily="2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2505" y="516890"/>
            <a:ext cx="10706735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latin typeface="黑体" pitchFamily="2" charset="-122"/>
                <a:ea typeface="方正粗黑宋简体" panose="02000000000000000000" charset="-122"/>
              </a:rPr>
              <a:t>20</a:t>
            </a:r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、阅读下面文字，回答问题。</a:t>
            </a:r>
            <a:endParaRPr lang="zh-CN" sz="2400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sz="2400" b="1" dirty="0">
                <a:latin typeface="楷体" charset="0"/>
                <a:ea typeface="楷体" charset="0"/>
              </a:rPr>
              <a:t>村里有一幢老屋,门楣上四个大字:“旭日东升”——村里的老屋,家家都会在门楣上写几个字:旭日东升、奔向四化、抬头见喜、鸟语花香……一幢一幢看过去,好看极了。有的房子,虽半边坍塌,里头的木结构仍然完整,要废弃掉,多可惜。</a:t>
            </a:r>
            <a:endParaRPr lang="zh-CN" sz="2400" b="1" dirty="0">
              <a:latin typeface="楷体" charset="0"/>
              <a:ea typeface="楷体" charset="0"/>
            </a:endParaRPr>
          </a:p>
          <a:p>
            <a:r>
              <a:rPr lang="zh-CN" sz="2400" b="1" u="sng" dirty="0">
                <a:solidFill>
                  <a:srgbClr val="FF0000"/>
                </a:solidFill>
                <a:latin typeface="楷体" charset="0"/>
                <a:ea typeface="楷体" charset="0"/>
              </a:rPr>
              <a:t>“旭日东升”是村里最老的建筑</a:t>
            </a:r>
            <a:r>
              <a:rPr lang="zh-CN" sz="2400" b="1" dirty="0">
                <a:latin typeface="楷体" charset="0"/>
                <a:ea typeface="楷体" charset="0"/>
              </a:rPr>
              <a:t>,十年前，房子里的两位百岁老人去世,此后无人居住,房子就破败下来。</a:t>
            </a:r>
            <a:endParaRPr lang="zh-CN" sz="2400" b="1" dirty="0">
              <a:latin typeface="楷体" charset="0"/>
              <a:ea typeface="楷体" charset="0"/>
            </a:endParaRPr>
          </a:p>
          <a:p>
            <a:endParaRPr lang="zh-CN" sz="2400" b="1" dirty="0">
              <a:latin typeface="楷体" charset="0"/>
              <a:ea typeface="楷体" charset="0"/>
            </a:endParaRPr>
          </a:p>
          <a:p>
            <a:r>
              <a:rPr lang="zh-CN" sz="2400" b="1" dirty="0">
                <a:latin typeface="黑体" pitchFamily="2" charset="-122"/>
                <a:ea typeface="方正粗黑宋简体" panose="02000000000000000000" charset="-122"/>
              </a:rPr>
              <a:t>借代具有相关性,请据此对文中画横线的句子所用借代进行简要分析。</a:t>
            </a:r>
            <a:endParaRPr lang="zh-CN" sz="2400" b="1" dirty="0">
              <a:latin typeface="黑体" pitchFamily="2" charset="-122"/>
              <a:ea typeface="方正粗黑宋简体" panose="02000000000000000000" charset="-122"/>
            </a:endParaRPr>
          </a:p>
          <a:p>
            <a:endParaRPr lang="zh-CN" sz="2400" b="1" dirty="0">
              <a:latin typeface="黑体" pitchFamily="2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3780" y="4190365"/>
            <a:ext cx="10433685" cy="2286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【答案】①句中用“旭日东升”指称老屋；</a:t>
            </a:r>
            <a:endParaRPr lang="zh-CN" b="1" dirty="0"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r>
              <a:rPr lang="zh-CN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        ②因为“旭日东升”是老屋门楣上特有的字，是老屋的象征，能代表老屋，体现了借代的相关性。</a:t>
            </a:r>
            <a:endParaRPr lang="zh-CN" b="1" dirty="0"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r>
              <a:rPr lang="zh-CN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        ③更突出了老屋的特点，给人的印象和记忆的更深刻。</a:t>
            </a:r>
            <a:endParaRPr lang="zh-CN" b="1" dirty="0">
              <a:latin typeface="黑体" pitchFamily="2" charset="-122"/>
              <a:ea typeface="方正粗黑宋简体" panose="02000000000000000000" charset="-122"/>
              <a:sym typeface="+mn-ea"/>
            </a:endParaRPr>
          </a:p>
          <a:p>
            <a:endParaRPr lang="zh-CN" b="1" dirty="0">
              <a:latin typeface="黑体" pitchFamily="2" charset="-122"/>
              <a:ea typeface="方正粗黑宋简体" panose="02000000000000000000" charset="-122"/>
            </a:endParaRPr>
          </a:p>
          <a:p>
            <a:r>
              <a:rPr lang="zh-CN" b="1" dirty="0">
                <a:latin typeface="黑体" pitchFamily="2" charset="-122"/>
                <a:ea typeface="方正粗黑宋简体" panose="02000000000000000000" charset="-122"/>
                <a:sym typeface="+mn-ea"/>
              </a:rPr>
              <a:t>【解析】首先点明所用手法为借代，然后分析其构成，即“‘旭日东升’是老屋门楣上特有的字，是老屋的象征，能代表老屋，体现了借代的相关性”，最后再分析其表达效果，即“突出了老屋的特点，给人的印象和记忆的更深刻”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35" y="2256790"/>
            <a:ext cx="10943590" cy="1541780"/>
          </a:xfrm>
          <a:prstGeom prst="rect">
            <a:avLst/>
          </a:prstGeom>
        </p:spPr>
      </p:pic>
      <p:pic>
        <p:nvPicPr>
          <p:cNvPr id="5" name="图片 4" descr="2"/>
          <p:cNvPicPr>
            <a:picLocks noChangeAspect="1"/>
          </p:cNvPicPr>
          <p:nvPr/>
        </p:nvPicPr>
        <p:blipFill>
          <a:blip r:embed="rId3"/>
          <a:srcRect l="7500"/>
          <a:stretch>
            <a:fillRect/>
          </a:stretch>
        </p:blipFill>
        <p:spPr>
          <a:xfrm>
            <a:off x="456565" y="4065270"/>
            <a:ext cx="11075035" cy="15640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5330" y="1001395"/>
            <a:ext cx="10721975" cy="1071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20.</a:t>
            </a:r>
            <a:r>
              <a:rPr lang="zh-CN" altLang="zh-CN" sz="3200"/>
              <a:t>文中画线的句子使用了借代的修辞手法，请指出借代内容，并简要分析其表达效果。（</a:t>
            </a:r>
            <a:r>
              <a:rPr lang="en-US" altLang="zh-CN" sz="3200"/>
              <a:t>5</a:t>
            </a:r>
            <a:r>
              <a:rPr lang="zh-CN" altLang="en-US" sz="3200"/>
              <a:t>分</a:t>
            </a:r>
            <a:r>
              <a:rPr lang="zh-CN" altLang="zh-CN" sz="3200"/>
              <a:t>）</a:t>
            </a:r>
            <a:endParaRPr lang="zh-CN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矩形 6145"/>
          <p:cNvSpPr/>
          <p:nvPr/>
        </p:nvSpPr>
        <p:spPr>
          <a:xfrm>
            <a:off x="2285365" y="1786573"/>
            <a:ext cx="6511925" cy="241363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7176" tIns="58589" rIns="117176" bIns="58589" anchor="ctr">
            <a:spAutoFit/>
          </a:bodyPr>
          <a:p>
            <a:pPr lvl="0" indent="457200" algn="ctr" eaLnBrk="0" hangingPunct="0">
              <a:lnSpc>
                <a:spcPct val="130000"/>
              </a:lnSpc>
            </a:pPr>
            <a:r>
              <a:rPr lang="zh-CN" altLang="en-US" sz="4400" b="1" dirty="0">
                <a:solidFill>
                  <a:srgbClr val="29151F"/>
                </a:solidFill>
                <a:latin typeface="黑体" pitchFamily="49" charset="-122"/>
                <a:ea typeface="方正粗黑宋简体" pitchFamily="2" charset="-122"/>
                <a:sym typeface="黑体" pitchFamily="49" charset="-122"/>
              </a:rPr>
              <a:t>周测试卷分析</a:t>
            </a:r>
            <a:endParaRPr lang="en-US" altLang="zh-CN" sz="4400" b="1" dirty="0">
              <a:solidFill>
                <a:srgbClr val="29151F"/>
              </a:solidFill>
              <a:latin typeface="黑体" pitchFamily="49" charset="-122"/>
              <a:ea typeface="方正粗黑宋简体" pitchFamily="2" charset="-122"/>
              <a:sym typeface="黑体" pitchFamily="49" charset="-122"/>
            </a:endParaRPr>
          </a:p>
          <a:p>
            <a:pPr lvl="0" indent="457200" algn="ctr" eaLnBrk="0" hangingPunct="0">
              <a:lnSpc>
                <a:spcPct val="130000"/>
              </a:lnSpc>
            </a:pPr>
            <a:endParaRPr lang="zh-CN" altLang="en-US" sz="4400" b="1" dirty="0">
              <a:solidFill>
                <a:srgbClr val="29151F"/>
              </a:solidFill>
              <a:latin typeface="黑体" pitchFamily="49" charset="-122"/>
              <a:ea typeface="方正粗黑宋简体" pitchFamily="2" charset="-122"/>
              <a:sym typeface="黑体" pitchFamily="49" charset="-122"/>
            </a:endParaRPr>
          </a:p>
          <a:p>
            <a:pPr lvl="0" indent="457200" algn="ctr" eaLnBrk="0" hangingPunct="0">
              <a:lnSpc>
                <a:spcPct val="130000"/>
              </a:lnSpc>
            </a:pPr>
            <a:r>
              <a:rPr lang="en-US" altLang="zh-CN" sz="2800" b="1" dirty="0">
                <a:solidFill>
                  <a:srgbClr val="29151F"/>
                </a:solidFill>
                <a:latin typeface="黑体" pitchFamily="49" charset="-122"/>
                <a:ea typeface="方正粗黑宋简体" pitchFamily="2" charset="-122"/>
                <a:sym typeface="黑体" pitchFamily="49" charset="-122"/>
              </a:rPr>
              <a:t>2022.2.27</a:t>
            </a:r>
            <a:endParaRPr lang="en-US" altLang="zh-CN" sz="2800" b="1" dirty="0">
              <a:solidFill>
                <a:srgbClr val="29151F"/>
              </a:solidFill>
              <a:latin typeface="黑体" pitchFamily="49" charset="-122"/>
              <a:ea typeface="方正粗黑宋简体" pitchFamily="2" charset="-122"/>
              <a:sym typeface="黑体" pitchFamily="49" charset="-122"/>
            </a:endParaRPr>
          </a:p>
        </p:txBody>
      </p:sp>
      <p:pic>
        <p:nvPicPr>
          <p:cNvPr id="6146" name="图片 2" descr="夫子学校.jpg"/>
          <p:cNvPicPr>
            <a:picLocks noChangeAspect="1"/>
          </p:cNvPicPr>
          <p:nvPr/>
        </p:nvPicPr>
        <p:blipFill>
          <a:blip r:embed="rId1">
            <a:lum bright="-38000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468630" y="549910"/>
            <a:ext cx="11492230" cy="568198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446405" algn="l">
              <a:lnSpc>
                <a:spcPts val="2880"/>
              </a:lnSpc>
              <a:spcBef>
                <a:spcPts val="600"/>
              </a:spcBef>
              <a:spcAft>
                <a:spcPct val="0"/>
              </a:spcAft>
              <a:buClrTx/>
              <a:buSzTx/>
            </a:pPr>
            <a:r>
              <a:rPr lang="zh-CN" altLang="en-US" sz="2400" b="1">
                <a:solidFill>
                  <a:schemeClr val="tx1"/>
                </a:solidFill>
                <a:latin typeface="楷体" charset="-122"/>
                <a:ea typeface="楷体" charset="-122"/>
                <a:cs typeface="楷体" charset="-122"/>
                <a:sym typeface="+mn-ea"/>
              </a:rPr>
              <a:t>所谓下定义，就是用简短明确的语句揭示概念的内涵，即揭示概念所反映的对象的特点或本质的一种逻辑方法。</a:t>
            </a:r>
            <a:endParaRPr lang="zh-CN" altLang="en-US" sz="2400" b="1">
              <a:solidFill>
                <a:schemeClr val="tx1"/>
              </a:solidFill>
              <a:latin typeface="楷体" charset="-122"/>
              <a:ea typeface="楷体" charset="-122"/>
              <a:cs typeface="楷体" charset="-122"/>
              <a:sym typeface="+mn-ea"/>
            </a:endParaRPr>
          </a:p>
          <a:p>
            <a:pPr marL="0" lvl="0" indent="-446405" algn="l">
              <a:lnSpc>
                <a:spcPts val="2880"/>
              </a:lnSpc>
              <a:spcBef>
                <a:spcPts val="600"/>
              </a:spcBef>
              <a:spcAft>
                <a:spcPct val="0"/>
              </a:spcAft>
              <a:buClrTx/>
              <a:buSzTx/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被定义概念＝种差＋邻近属概念</a:t>
            </a:r>
            <a:r>
              <a:rPr lang="zh-CN" altLang="en-US" sz="2400" b="1">
                <a:solidFill>
                  <a:schemeClr val="tx1"/>
                </a:solidFill>
                <a:latin typeface="楷体" charset="-122"/>
                <a:ea typeface="楷体" charset="-122"/>
                <a:cs typeface="楷体" charset="-122"/>
                <a:sym typeface="+mn-ea"/>
              </a:rPr>
              <a:t>(“种差”是指同一属概念下的种概念所独有的属性，即和其他属概念的本质的差别。“邻近属概念”是指包含被定义者的最小的属概念。)</a:t>
            </a:r>
            <a:endParaRPr lang="zh-CN" altLang="en-US" sz="2400" b="1">
              <a:solidFill>
                <a:schemeClr val="tx1"/>
              </a:solidFill>
              <a:latin typeface="楷体" charset="-122"/>
              <a:ea typeface="楷体" charset="-122"/>
              <a:cs typeface="楷体" charset="-122"/>
              <a:sym typeface="+mn-ea"/>
            </a:endParaRPr>
          </a:p>
          <a:p>
            <a:pPr marL="0" lvl="0" indent="-446405" algn="l">
              <a:lnSpc>
                <a:spcPts val="2880"/>
              </a:lnSpc>
              <a:spcBef>
                <a:spcPts val="600"/>
              </a:spcBef>
              <a:spcAft>
                <a:spcPct val="0"/>
              </a:spcAft>
              <a:buClrTx/>
              <a:buSzTx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黑体" pitchFamily="49" charset="-122"/>
                <a:sym typeface="+mn-ea"/>
              </a:rPr>
              <a:t>例如：</a:t>
            </a:r>
            <a:r>
              <a:rPr lang="zh-CN" altLang="en-US" sz="2400" b="1">
                <a:solidFill>
                  <a:schemeClr val="tx1"/>
                </a:solidFill>
                <a:latin typeface="楷体" charset="-122"/>
                <a:ea typeface="楷体" charset="-122"/>
                <a:cs typeface="楷体" charset="-122"/>
                <a:sym typeface="+mn-ea"/>
              </a:rPr>
              <a:t>民歌是直接表现劳动人民思想感情和要求愿望的、劳动人民创作的诗歌。</a:t>
            </a:r>
            <a:endParaRPr lang="zh-CN" altLang="en-US" sz="2400" b="1">
              <a:solidFill>
                <a:schemeClr val="tx1"/>
              </a:solidFill>
              <a:latin typeface="楷体" charset="-122"/>
              <a:ea typeface="楷体" charset="-122"/>
              <a:cs typeface="楷体" charset="-122"/>
              <a:sym typeface="+mn-ea"/>
            </a:endParaRPr>
          </a:p>
          <a:p>
            <a:pPr marL="0" lvl="0" indent="-446405" algn="l">
              <a:lnSpc>
                <a:spcPts val="2880"/>
              </a:lnSpc>
              <a:spcBef>
                <a:spcPts val="600"/>
              </a:spcBef>
              <a:spcAft>
                <a:spcPct val="0"/>
              </a:spcAft>
              <a:buClrTx/>
              <a:buSzTx/>
            </a:pPr>
            <a:r>
              <a:rPr lang="zh-CN" altLang="en-US" sz="2400" b="1">
                <a:solidFill>
                  <a:schemeClr val="tx1"/>
                </a:solidFill>
                <a:latin typeface="楷体" charset="-122"/>
                <a:ea typeface="楷体" charset="-122"/>
                <a:cs typeface="楷体" charset="-122"/>
                <a:sym typeface="+mn-ea"/>
              </a:rPr>
              <a:t>在这个定义中，“诗歌”是邻近属概念。“直接表现劳动人民思想感情和要求愿望的、劳动人民创作的”是民歌和其他诗歌的本质差别，即种差。答题步骤</a:t>
            </a:r>
            <a:endParaRPr lang="zh-CN" altLang="en-US" sz="2400" b="1">
              <a:solidFill>
                <a:schemeClr val="tx1"/>
              </a:solidFill>
              <a:latin typeface="楷体" charset="-122"/>
              <a:ea typeface="楷体" charset="-122"/>
              <a:cs typeface="楷体" charset="-122"/>
              <a:sym typeface="+mn-ea"/>
            </a:endParaRPr>
          </a:p>
          <a:p>
            <a:pPr marL="0" lvl="0" indent="-446405" algn="l">
              <a:lnSpc>
                <a:spcPts val="2880"/>
              </a:lnSpc>
              <a:spcBef>
                <a:spcPts val="600"/>
              </a:spcBef>
              <a:spcAft>
                <a:spcPct val="0"/>
              </a:spcAft>
              <a:buClrTx/>
              <a:buSzTx/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第一步，</a:t>
            </a:r>
            <a:r>
              <a:rPr lang="zh-CN" altLang="en-US" sz="2400" b="1">
                <a:solidFill>
                  <a:srgbClr val="1F2DA8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确定种属概念。</a:t>
            </a:r>
            <a:r>
              <a:rPr lang="zh-CN" altLang="en-US" sz="2400" b="1">
                <a:solidFill>
                  <a:schemeClr val="tx1"/>
                </a:solidFill>
                <a:latin typeface="楷体" charset="-122"/>
                <a:ea typeface="楷体" charset="-122"/>
                <a:cs typeface="楷体" charset="-122"/>
                <a:sym typeface="+mn-ea"/>
              </a:rPr>
              <a:t>种概念即题干中指定的要下定义的概念，属概念指比种概念外延至少大一级的概念。</a:t>
            </a:r>
            <a:endParaRPr lang="zh-CN" altLang="en-US" sz="2400" b="1">
              <a:solidFill>
                <a:schemeClr val="tx1"/>
              </a:solidFill>
              <a:latin typeface="楷体" charset="-122"/>
              <a:ea typeface="楷体" charset="-122"/>
              <a:cs typeface="楷体" charset="-122"/>
              <a:sym typeface="+mn-ea"/>
            </a:endParaRPr>
          </a:p>
          <a:p>
            <a:pPr marL="0" lvl="0" indent="-446405" algn="l">
              <a:lnSpc>
                <a:spcPts val="2880"/>
              </a:lnSpc>
              <a:spcBef>
                <a:spcPts val="600"/>
              </a:spcBef>
              <a:spcAft>
                <a:spcPct val="0"/>
              </a:spcAft>
              <a:buClrTx/>
              <a:buSzTx/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第二步，</a:t>
            </a:r>
            <a:r>
              <a:rPr lang="zh-CN" altLang="en-US" sz="2400" b="1">
                <a:solidFill>
                  <a:srgbClr val="1F2DA8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确定种差。</a:t>
            </a:r>
            <a:r>
              <a:rPr lang="zh-CN" altLang="en-US" sz="2400" b="1">
                <a:solidFill>
                  <a:schemeClr val="tx1"/>
                </a:solidFill>
                <a:latin typeface="楷体" charset="-122"/>
                <a:ea typeface="楷体" charset="-122"/>
                <a:cs typeface="楷体" charset="-122"/>
                <a:sym typeface="+mn-ea"/>
              </a:rPr>
              <a:t>种差指种概念与属概念之间的差别，即种概念的本质属性，是种概念区别于同一属概念中其他概念的本质内容。</a:t>
            </a:r>
            <a:endParaRPr lang="zh-CN" altLang="en-US" sz="2400" b="1">
              <a:solidFill>
                <a:schemeClr val="tx1"/>
              </a:solidFill>
              <a:latin typeface="楷体" charset="-122"/>
              <a:ea typeface="楷体" charset="-122"/>
              <a:cs typeface="楷体" charset="-122"/>
              <a:sym typeface="+mn-ea"/>
            </a:endParaRPr>
          </a:p>
          <a:p>
            <a:pPr marL="0" lvl="0" indent="-446405" algn="l">
              <a:lnSpc>
                <a:spcPts val="2880"/>
              </a:lnSpc>
              <a:spcBef>
                <a:spcPts val="600"/>
              </a:spcBef>
              <a:spcAft>
                <a:spcPct val="0"/>
              </a:spcAft>
              <a:buClrTx/>
              <a:buSzTx/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第三步，</a:t>
            </a:r>
            <a:r>
              <a:rPr lang="zh-CN" altLang="en-US" sz="2400" b="1">
                <a:solidFill>
                  <a:srgbClr val="1F2DA8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按照现代汉语语序组织语句。</a:t>
            </a:r>
            <a:r>
              <a:rPr lang="zh-CN" altLang="en-US" sz="2400" b="1">
                <a:solidFill>
                  <a:schemeClr val="tx1"/>
                </a:solidFill>
                <a:latin typeface="楷体" charset="-122"/>
                <a:ea typeface="楷体" charset="-122"/>
                <a:cs typeface="楷体" charset="-122"/>
                <a:sym typeface="+mn-ea"/>
              </a:rPr>
              <a:t>找到具体的信息后，把这些内容有序地放入“××是××”的句式中。</a:t>
            </a:r>
            <a:endParaRPr lang="zh-CN" altLang="en-US" sz="2400" b="1">
              <a:solidFill>
                <a:schemeClr val="tx1"/>
              </a:solidFill>
              <a:latin typeface="楷体" charset="-122"/>
              <a:ea typeface="楷体" charset="-122"/>
              <a:cs typeface="楷体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21105" y="1227455"/>
            <a:ext cx="10293985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补偿练</a:t>
            </a:r>
            <a:endParaRPr lang="zh-CN" altLang="en-US" sz="2800" b="1"/>
          </a:p>
          <a:p>
            <a:r>
              <a:rPr lang="zh-CN" altLang="en-US" sz="2800">
                <a:solidFill>
                  <a:srgbClr val="FF0000"/>
                </a:solidFill>
              </a:rPr>
              <a:t>歌声，象煞黑天上的星星，越听越灿烂。（臧克家《春鸟》）　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/>
              <a:t>本句使用了通感修辞，请分析构成和表达效果。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221105" y="3049270"/>
            <a:ext cx="10293985" cy="2225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参考答案</a:t>
            </a:r>
            <a:endParaRPr lang="zh-CN" altLang="en-US" sz="2800" b="1"/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en-US" sz="2800"/>
              <a:t>构成：</a:t>
            </a:r>
            <a:r>
              <a:rPr lang="zh-CN" altLang="en-US" sz="2800">
                <a:solidFill>
                  <a:srgbClr val="FF0000"/>
                </a:solidFill>
              </a:rPr>
              <a:t>将</a:t>
            </a:r>
            <a:r>
              <a:rPr lang="zh-CN" altLang="en-US" sz="2800"/>
              <a:t>歌声这一</a:t>
            </a:r>
            <a:r>
              <a:rPr lang="zh-CN" altLang="en-US" sz="2800">
                <a:solidFill>
                  <a:srgbClr val="FF0000"/>
                </a:solidFill>
              </a:rPr>
              <a:t>听觉</a:t>
            </a:r>
            <a:r>
              <a:rPr lang="zh-CN" altLang="en-US" sz="2800"/>
              <a:t>形象</a:t>
            </a:r>
            <a:r>
              <a:rPr lang="zh-CN" altLang="en-US" sz="2800">
                <a:solidFill>
                  <a:srgbClr val="FF0000"/>
                </a:solidFill>
              </a:rPr>
              <a:t>和</a:t>
            </a:r>
            <a:r>
              <a:rPr lang="zh-CN" altLang="en-US" sz="2800"/>
              <a:t>灿烂的星星这一</a:t>
            </a:r>
            <a:r>
              <a:rPr lang="zh-CN" altLang="en-US" sz="2800">
                <a:solidFill>
                  <a:srgbClr val="FF0000"/>
                </a:solidFill>
              </a:rPr>
              <a:t>视觉</a:t>
            </a:r>
            <a:r>
              <a:rPr lang="zh-CN" altLang="en-US" sz="2800"/>
              <a:t>形象</a:t>
            </a:r>
            <a:r>
              <a:rPr lang="zh-CN" altLang="en-US" sz="2800">
                <a:solidFill>
                  <a:srgbClr val="FF0000"/>
                </a:solidFill>
              </a:rPr>
              <a:t>沟通</a:t>
            </a:r>
            <a:r>
              <a:rPr lang="zh-CN" altLang="en-US" sz="2800"/>
              <a:t>起来。</a:t>
            </a:r>
            <a:endParaRPr lang="zh-CN" altLang="en-US" sz="2800"/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en-US" sz="2800"/>
              <a:t>效果：“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象煞黑天上的星星，越听越灿烂</a:t>
            </a:r>
            <a:r>
              <a:rPr lang="zh-CN" altLang="en-US" sz="2800">
                <a:sym typeface="+mn-ea"/>
              </a:rPr>
              <a:t>”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构思新颖</a:t>
            </a:r>
            <a:r>
              <a:rPr lang="zh-CN" altLang="en-US" sz="2800"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生动形象</a:t>
            </a:r>
            <a:r>
              <a:rPr lang="zh-CN" altLang="en-US" sz="2800">
                <a:sym typeface="+mn-ea"/>
              </a:rPr>
              <a:t>地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表现</a:t>
            </a:r>
            <a:r>
              <a:rPr lang="zh-CN" altLang="en-US" sz="2800">
                <a:sym typeface="+mn-ea"/>
              </a:rPr>
              <a:t>了歌声的美妙，增加了语言的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文采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75024" y="732531"/>
            <a:ext cx="1090207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kern="100" dirty="0">
                <a:effectLst/>
                <a:ea typeface="楷体" charset="-122"/>
                <a:cs typeface="楷体" charset="-122"/>
              </a:rPr>
              <a:t>雨敲在鳞鳞千瓣的瓦上，由远而近，轻轻重重轻轻，</a:t>
            </a:r>
            <a:endParaRPr lang="en-US" altLang="zh-CN" sz="3200" kern="100" dirty="0">
              <a:effectLst/>
              <a:ea typeface="楷体" charset="-122"/>
              <a:cs typeface="楷体" charset="-122"/>
            </a:endParaRPr>
          </a:p>
          <a:p>
            <a:r>
              <a:rPr lang="zh-CN" altLang="zh-CN" sz="3200" kern="100" dirty="0">
                <a:effectLst/>
                <a:ea typeface="楷体" charset="-122"/>
                <a:cs typeface="楷体" charset="-122"/>
              </a:rPr>
              <a:t>夹着一股股的细流沿瓦槽与屋檐潺潺泻下，</a:t>
            </a:r>
            <a:endParaRPr lang="en-US" altLang="zh-CN" sz="3200" kern="100" dirty="0">
              <a:effectLst/>
              <a:ea typeface="楷体" charset="-122"/>
              <a:cs typeface="楷体" charset="-122"/>
            </a:endParaRPr>
          </a:p>
          <a:p>
            <a:r>
              <a:rPr lang="zh-CN" altLang="zh-CN" sz="3200" u="sng" kern="100" dirty="0">
                <a:effectLst/>
                <a:ea typeface="楷体" charset="-122"/>
                <a:cs typeface="楷体" charset="-122"/>
              </a:rPr>
              <a:t>各种敲击音与滑音密织成网，谁的千指百指在按摩耳轮</a:t>
            </a:r>
            <a:r>
              <a:rPr lang="zh-CN" altLang="zh-CN" sz="3200" kern="100" dirty="0">
                <a:effectLst/>
                <a:ea typeface="楷体" charset="-122"/>
                <a:cs typeface="楷体" charset="-122"/>
              </a:rPr>
              <a:t>。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914400" y="147014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highlight>
                  <a:srgbClr val="FFFF00"/>
                </a:highlight>
              </a:rPr>
              <a:t>强化练</a:t>
            </a:r>
            <a:endParaRPr lang="zh-CN" altLang="en-US" sz="2800" b="1" dirty="0">
              <a:highlight>
                <a:srgbClr val="FFFF00"/>
              </a:highligh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856" y="2531177"/>
            <a:ext cx="1156387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kern="100" dirty="0"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“通感”能够突破感官局限，丰富人的体验，增加审美情趣</a:t>
            </a:r>
            <a:r>
              <a:rPr lang="zh-CN" altLang="en-US" sz="3200" kern="100" dirty="0">
                <a:latin typeface="Calibri" charset="0"/>
                <a:ea typeface="宋体" pitchFamily="2" charset="-122"/>
                <a:cs typeface="宋体" pitchFamily="2" charset="-122"/>
              </a:rPr>
              <a:t>。</a:t>
            </a:r>
            <a:endParaRPr lang="en-US" altLang="zh-CN" sz="3200" kern="100" dirty="0">
              <a:effectLst/>
              <a:latin typeface="Calibri" charset="0"/>
              <a:ea typeface="宋体" pitchFamily="2" charset="-122"/>
              <a:cs typeface="宋体" pitchFamily="2" charset="-122"/>
            </a:endParaRPr>
          </a:p>
          <a:p>
            <a:pPr algn="just"/>
            <a:r>
              <a:rPr lang="zh-CN" altLang="zh-CN" sz="3200" kern="100" dirty="0"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请据此对文中画横线的句子进行简要分析。</a:t>
            </a:r>
            <a:r>
              <a:rPr lang="en-US" altLang="zh-CN" sz="3200" kern="100" dirty="0">
                <a:effectLst/>
                <a:latin typeface="Calibri" charset="0"/>
                <a:ea typeface="宋体" pitchFamily="2" charset="-122"/>
                <a:cs typeface="宋体" pitchFamily="2" charset="-122"/>
              </a:rPr>
              <a:t>(4</a:t>
            </a:r>
            <a:r>
              <a:rPr lang="zh-CN" altLang="zh-CN" sz="3200" kern="100" dirty="0">
                <a:effectLst/>
                <a:latin typeface="Calibri" charset="0"/>
                <a:ea typeface="宋体" pitchFamily="2" charset="-122"/>
                <a:cs typeface="宋体" pitchFamily="2" charset="-122"/>
              </a:rPr>
              <a:t>分</a:t>
            </a:r>
            <a:r>
              <a:rPr lang="en-US" altLang="zh-CN" sz="3200" kern="100" dirty="0">
                <a:effectLst/>
                <a:latin typeface="Calibri" charset="0"/>
                <a:ea typeface="宋体" pitchFamily="2" charset="-122"/>
                <a:cs typeface="宋体" pitchFamily="2" charset="-122"/>
              </a:rPr>
              <a:t>)</a:t>
            </a:r>
            <a:endParaRPr lang="zh-CN" altLang="zh-CN" sz="3200" kern="100" dirty="0">
              <a:effectLst/>
              <a:latin typeface="Calibri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59" y="4163134"/>
            <a:ext cx="12057282" cy="2651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kern="0" dirty="0"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①</a:t>
            </a:r>
            <a:r>
              <a:rPr lang="zh-CN" altLang="zh-CN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“各种敲击音与滑音密织成网”化听</a:t>
            </a:r>
            <a:r>
              <a:rPr lang="zh-CN" altLang="zh-CN" sz="2800" b="1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觉</a:t>
            </a:r>
            <a:r>
              <a:rPr lang="zh-CN" altLang="zh-CN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为视</a:t>
            </a:r>
            <a:r>
              <a:rPr lang="zh-CN" altLang="zh-CN" sz="2800" b="1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觉</a:t>
            </a:r>
            <a:r>
              <a:rPr lang="zh-CN" altLang="zh-CN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，</a:t>
            </a:r>
            <a:r>
              <a:rPr lang="zh-CN" altLang="en-US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将敲击音与密网</a:t>
            </a:r>
            <a:r>
              <a:rPr lang="zh-CN" altLang="en-US" sz="2800" b="1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沟通</a:t>
            </a:r>
            <a:r>
              <a:rPr lang="zh-CN" altLang="en-US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起来，</a:t>
            </a:r>
            <a:endParaRPr lang="en-US" altLang="zh-CN" sz="2800" b="1" kern="0" dirty="0">
              <a:solidFill>
                <a:srgbClr val="0070C0"/>
              </a:solidFill>
              <a:effectLst/>
              <a:latin typeface="Calibri" charset="0"/>
              <a:ea typeface="宋体" pitchFamily="2" charset="-122"/>
              <a:cs typeface="宋体" pitchFamily="2" charset="-122"/>
            </a:endParaRPr>
          </a:p>
          <a:p>
            <a:pPr algn="l"/>
            <a:r>
              <a:rPr lang="zh-CN" altLang="zh-CN" sz="2800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表现</a:t>
            </a:r>
            <a:r>
              <a:rPr lang="zh-CN" altLang="zh-CN" sz="2800" kern="0" dirty="0"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了雨声的缓急相间、疏密有致，将雨声刻画得更加具体</a:t>
            </a:r>
            <a:r>
              <a:rPr lang="zh-CN" altLang="zh-CN" sz="2800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形象</a:t>
            </a:r>
            <a:r>
              <a:rPr lang="zh-CN" altLang="zh-CN" sz="2800" kern="0" dirty="0"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、</a:t>
            </a:r>
            <a:r>
              <a:rPr lang="zh-CN" altLang="zh-CN" sz="2800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生动</a:t>
            </a:r>
            <a:r>
              <a:rPr lang="zh-CN" altLang="zh-CN" sz="2800" kern="0" dirty="0"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可感；</a:t>
            </a:r>
            <a:endParaRPr lang="en-US" altLang="zh-CN" sz="2800" kern="0" dirty="0">
              <a:solidFill>
                <a:srgbClr val="000000"/>
              </a:solidFill>
              <a:effectLst/>
              <a:latin typeface="Calibri" charset="0"/>
              <a:ea typeface="宋体" pitchFamily="2" charset="-122"/>
              <a:cs typeface="宋体" pitchFamily="2" charset="-122"/>
            </a:endParaRPr>
          </a:p>
          <a:p>
            <a:r>
              <a:rPr lang="zh-CN" altLang="zh-CN" sz="2800" kern="0" dirty="0"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②</a:t>
            </a:r>
            <a:r>
              <a:rPr lang="zh-CN" altLang="zh-CN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“谁的千指百指在按摩耳轮”化听</a:t>
            </a:r>
            <a:r>
              <a:rPr lang="zh-CN" altLang="zh-CN" sz="2800" b="1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觉</a:t>
            </a:r>
            <a:r>
              <a:rPr lang="zh-CN" altLang="zh-CN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为触</a:t>
            </a:r>
            <a:r>
              <a:rPr lang="zh-CN" altLang="zh-CN" sz="2800" b="1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觉</a:t>
            </a:r>
            <a:r>
              <a:rPr lang="zh-CN" altLang="zh-CN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，</a:t>
            </a:r>
            <a:r>
              <a:rPr lang="zh-CN" altLang="en-US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将听雨声与按摩</a:t>
            </a:r>
            <a:r>
              <a:rPr lang="zh-CN" altLang="en-US" sz="2800" b="1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沟通</a:t>
            </a:r>
            <a:r>
              <a:rPr lang="zh-CN" altLang="en-US" sz="2800" b="1" kern="0" dirty="0">
                <a:solidFill>
                  <a:srgbClr val="0070C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起来，</a:t>
            </a:r>
            <a:endParaRPr lang="en-US" altLang="zh-CN" sz="2800" b="1" kern="0" dirty="0">
              <a:solidFill>
                <a:srgbClr val="0070C0"/>
              </a:solidFill>
              <a:effectLst/>
              <a:latin typeface="Calibri" charset="0"/>
              <a:ea typeface="宋体" pitchFamily="2" charset="-122"/>
              <a:cs typeface="宋体" pitchFamily="2" charset="-122"/>
            </a:endParaRPr>
          </a:p>
          <a:p>
            <a:pPr algn="l"/>
            <a:r>
              <a:rPr lang="zh-CN" altLang="zh-CN" sz="2800" kern="0" dirty="0"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恰切地</a:t>
            </a:r>
            <a:r>
              <a:rPr lang="zh-CN" altLang="zh-CN" sz="2800" kern="0" dirty="0">
                <a:solidFill>
                  <a:srgbClr val="FF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表现</a:t>
            </a:r>
            <a:r>
              <a:rPr lang="zh-CN" altLang="zh-CN" sz="2800" kern="0" dirty="0"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了雨声的细密轻柔以及给人带来的舒适惬意之感。</a:t>
            </a:r>
            <a:endParaRPr lang="en-US" altLang="zh-CN" sz="2800" kern="0" dirty="0">
              <a:solidFill>
                <a:srgbClr val="000000"/>
              </a:solidFill>
              <a:effectLst/>
              <a:latin typeface="Calibri" charset="0"/>
              <a:ea typeface="宋体" pitchFamily="2" charset="-122"/>
              <a:cs typeface="宋体" pitchFamily="2" charset="-122"/>
            </a:endParaRPr>
          </a:p>
          <a:p>
            <a:pPr algn="l"/>
            <a:r>
              <a:rPr lang="zh-CN" altLang="zh-CN" sz="2800" kern="0" dirty="0">
                <a:solidFill>
                  <a:srgbClr val="000000"/>
                </a:solidFill>
                <a:effectLst/>
                <a:latin typeface="Calibri" charset="0"/>
                <a:ea typeface="楷体" charset="-122"/>
                <a:cs typeface="楷体" charset="-122"/>
              </a:rPr>
              <a:t>（每个要点</a:t>
            </a:r>
            <a:r>
              <a:rPr lang="en-US" altLang="zh-CN" sz="2800" kern="0" dirty="0">
                <a:solidFill>
                  <a:srgbClr val="000000"/>
                </a:solidFill>
                <a:effectLst/>
                <a:latin typeface="Calibri" charset="0"/>
                <a:ea typeface="楷体" charset="-122"/>
                <a:cs typeface="楷体" charset="-122"/>
              </a:rPr>
              <a:t> 2 </a:t>
            </a:r>
            <a:r>
              <a:rPr lang="zh-CN" altLang="zh-CN" sz="2800" kern="0" dirty="0">
                <a:solidFill>
                  <a:srgbClr val="000000"/>
                </a:solidFill>
                <a:effectLst/>
                <a:latin typeface="Calibri" charset="0"/>
                <a:ea typeface="楷体" charset="-122"/>
                <a:cs typeface="楷体" charset="-122"/>
              </a:rPr>
              <a:t>分；如有其他答案，能言之成理，可酌情给分。） </a:t>
            </a:r>
            <a:endParaRPr lang="zh-CN" altLang="zh-CN" sz="2800" kern="100" dirty="0">
              <a:effectLst/>
              <a:latin typeface="Calibri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75024" y="732531"/>
            <a:ext cx="10902073" cy="2529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kern="100" dirty="0">
                <a:effectLst/>
                <a:latin typeface="宋体" charset="0"/>
                <a:ea typeface="宋体" charset="0"/>
                <a:cs typeface="楷体" charset="-122"/>
              </a:rPr>
              <a:t>19．比喻具有相似性，通感具有转移性，请据此对文中画横线的句子所用修辞进行简要分析。（4分）</a:t>
            </a:r>
            <a:endParaRPr lang="zh-CN" altLang="zh-CN" sz="3200" kern="100" dirty="0">
              <a:effectLst/>
              <a:latin typeface="宋体" charset="0"/>
              <a:ea typeface="宋体" charset="0"/>
              <a:cs typeface="楷体" charset="-122"/>
            </a:endParaRPr>
          </a:p>
          <a:p>
            <a:endParaRPr lang="zh-CN" altLang="zh-CN" sz="3200" kern="100" dirty="0">
              <a:effectLst/>
              <a:latin typeface="宋体" charset="0"/>
              <a:ea typeface="宋体" charset="0"/>
              <a:cs typeface="楷体" charset="-122"/>
            </a:endParaRPr>
          </a:p>
          <a:p>
            <a:r>
              <a:rPr lang="zh-CN" altLang="zh-CN" sz="3200" u="sng" kern="100" dirty="0">
                <a:solidFill>
                  <a:schemeClr val="tx1"/>
                </a:solidFill>
                <a:effectLst/>
                <a:ea typeface="楷体" charset="-122"/>
                <a:cs typeface="楷体" charset="-122"/>
              </a:rPr>
              <a:t>大天鹅的鸣叫时而像射出的金箭一样尖锐，时而像诗人的孤吟一样低沉</a:t>
            </a:r>
            <a:endParaRPr lang="zh-CN" altLang="zh-CN" sz="3200" u="sng" kern="100" dirty="0">
              <a:solidFill>
                <a:schemeClr val="tx1"/>
              </a:solidFill>
              <a:effectLst/>
              <a:ea typeface="楷体" charset="-122"/>
              <a:cs typeface="楷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4400" y="147014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highlight>
                  <a:srgbClr val="FFFF00"/>
                </a:highlight>
              </a:rPr>
              <a:t>强化练</a:t>
            </a:r>
            <a:endParaRPr lang="zh-CN" altLang="en-US" sz="2800" b="1" dirty="0">
              <a:highlight>
                <a:srgbClr val="FFFF00"/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1245" y="4163060"/>
            <a:ext cx="1061402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2800" kern="0" dirty="0"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①句中把大天鹅的鸣叫比作诗人的孤吟，声音相比，体现了比喻的相似性；②大天鹅的鸣叫是听觉，而射出的金箭是视觉，把听觉转化为视觉，体现了通感的转移性。</a:t>
            </a:r>
            <a:endParaRPr lang="zh-CN" sz="2800" kern="0" dirty="0">
              <a:effectLst/>
              <a:latin typeface="Calibri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90695" y="2223135"/>
            <a:ext cx="3387725" cy="156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600" b="1"/>
              <a:t>比  拟</a:t>
            </a:r>
            <a:endParaRPr lang="zh-CN" altLang="en-US" sz="96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6145"/>
          <p:cNvSpPr/>
          <p:nvPr/>
        </p:nvSpPr>
        <p:spPr>
          <a:xfrm>
            <a:off x="545783" y="348933"/>
            <a:ext cx="11568112" cy="6213475"/>
          </a:xfrm>
          <a:prstGeom prst="rect">
            <a:avLst/>
          </a:prstGeom>
          <a:noFill/>
          <a:ln w="9525">
            <a:noFill/>
          </a:ln>
        </p:spPr>
        <p:txBody>
          <a:bodyPr wrap="square" lIns="117176" tIns="58589" rIns="117176" bIns="58589" anchor="ctr" anchorCtr="0">
            <a:spAutoFit/>
          </a:bodyPr>
          <a:p>
            <a:pPr indent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定义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：就是把一个事物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当作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另外一个事物来描述、说明。</a:t>
            </a:r>
            <a:endParaRPr lang="zh-CN" altLang="en-US" sz="24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分类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：拟人</a:t>
            </a:r>
            <a:r>
              <a:rPr lang="en-US" altLang="zh-CN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——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将物当作人（花儿对我笑）</a:t>
            </a:r>
            <a:endParaRPr lang="zh-CN" altLang="en-US" sz="24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 </a:t>
            </a:r>
            <a:r>
              <a:rPr lang="en-US" altLang="zh-CN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     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拟物</a:t>
            </a:r>
            <a:r>
              <a:rPr lang="en-US" altLang="zh-CN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——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将人当作物（吃的是草，挤出的是牛奶）</a:t>
            </a:r>
            <a:endParaRPr lang="zh-CN" altLang="en-US" sz="24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 </a:t>
            </a:r>
            <a:r>
              <a:rPr lang="en-US" altLang="zh-CN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             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将甲物当作乙物（衔远山，吞长江）。</a:t>
            </a:r>
            <a:endParaRPr lang="zh-CN" altLang="en-US" sz="24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特点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：转移性，人或物之间，其特性(动作、心理、情感、神态、语言等诸方面)发生了转移，引发人们的联想和想象</a:t>
            </a:r>
            <a:endParaRPr lang="zh-CN" altLang="en-US" sz="24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 </a:t>
            </a:r>
            <a:r>
              <a:rPr lang="en-US" altLang="zh-CN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     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趣味性（增强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形象生动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性，引起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情感共鸣</a:t>
            </a:r>
            <a:r>
              <a:rPr lang="zh-CN" altLang="en-US" sz="24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）</a:t>
            </a:r>
            <a:endParaRPr lang="zh-CN" altLang="en-US" sz="24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示例：</a:t>
            </a:r>
            <a:r>
              <a:rPr lang="zh-CN" altLang="en-US" sz="2400" b="1" dirty="0">
                <a:solidFill>
                  <a:schemeClr val="tx1"/>
                </a:solidFill>
                <a:latin typeface="仿宋" charset="0"/>
                <a:ea typeface="仿宋" charset="0"/>
                <a:sym typeface="黑体" pitchFamily="2" charset="-122"/>
              </a:rPr>
              <a:t>分析画线比拟句的构成和表达效果。</a:t>
            </a:r>
            <a:endParaRPr lang="zh-CN" altLang="en-US" sz="2400" b="1" dirty="0">
              <a:solidFill>
                <a:schemeClr val="tx1"/>
              </a:solidFill>
              <a:latin typeface="仿宋" charset="0"/>
              <a:ea typeface="仿宋" charset="0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仿宋" charset="0"/>
                <a:ea typeface="仿宋" charset="0"/>
                <a:sym typeface="黑体" pitchFamily="2" charset="-122"/>
              </a:rPr>
              <a:t>文化传承是否久远，取决于来自人们的认同感与共鸣。</a:t>
            </a:r>
            <a:r>
              <a:rPr lang="zh-CN" altLang="en-US" sz="2400" b="1" u="sng" dirty="0">
                <a:solidFill>
                  <a:schemeClr val="tx1"/>
                </a:solidFill>
                <a:latin typeface="仿宋" charset="0"/>
                <a:ea typeface="仿宋" charset="0"/>
                <a:sym typeface="黑体" pitchFamily="2" charset="-122"/>
              </a:rPr>
              <a:t>节日并非板着面孔才能被记住，老祖宗的智慧告诉我们，跟得上时代步伐的节日更容易为人们所铭记。</a:t>
            </a:r>
            <a:endParaRPr lang="zh-CN" altLang="en-US" sz="2400" b="1" u="sng" dirty="0">
              <a:solidFill>
                <a:schemeClr val="tx1"/>
              </a:solidFill>
              <a:latin typeface="仿宋" charset="0"/>
              <a:ea typeface="仿宋" charset="0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答案 </a:t>
            </a: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</a:t>
            </a: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构成：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把</a:t>
            </a: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节日文化习俗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当作</a:t>
            </a: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人的面孔来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描述</a:t>
            </a: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。</a:t>
            </a:r>
            <a:endParaRPr lang="zh-CN" altLang="en-US" sz="20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     </a:t>
            </a: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Wingdings" charset="0"/>
              </a:rPr>
              <a:t></a:t>
            </a: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效果：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生动形象</a:t>
            </a: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地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阐述</a:t>
            </a:r>
            <a:r>
              <a:rPr lang="zh-CN" altLang="en-US" sz="20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了节日文化习俗应该跟上时代步伐，让人感到生动有趣的道理。</a:t>
            </a:r>
            <a:endParaRPr lang="zh-CN" altLang="en-US" sz="20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endParaRPr lang="zh-CN" altLang="en-US" sz="28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</p:txBody>
      </p:sp>
      <p:pic>
        <p:nvPicPr>
          <p:cNvPr id="20482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6145"/>
          <p:cNvSpPr/>
          <p:nvPr/>
        </p:nvSpPr>
        <p:spPr>
          <a:xfrm>
            <a:off x="516890" y="654050"/>
            <a:ext cx="11501120" cy="2915285"/>
          </a:xfrm>
          <a:prstGeom prst="rect">
            <a:avLst/>
          </a:prstGeom>
          <a:noFill/>
          <a:ln w="9525">
            <a:noFill/>
          </a:ln>
        </p:spPr>
        <p:txBody>
          <a:bodyPr wrap="square" lIns="117176" tIns="58589" rIns="117176" bIns="58589" anchor="ctr" anchorCtr="0">
            <a:spAutoFit/>
          </a:bodyPr>
          <a:p>
            <a:pPr indent="457200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拓展训练</a:t>
            </a:r>
            <a:endParaRPr lang="zh-CN" altLang="en-US" sz="2800" b="1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  <a:p>
            <a:pPr indent="457200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《觉醒年代》塑造的人物有血有肉，伟人的形象不再是高高在上，而是可敬可爱。</a:t>
            </a:r>
            <a:r>
              <a:rPr lang="en-US" altLang="zh-CN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“</a:t>
            </a: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情与爱</a:t>
            </a:r>
            <a:r>
              <a:rPr lang="en-US" altLang="zh-CN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”</a:t>
            </a: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的注入，让伟人们不再是百年间千里独行的</a:t>
            </a:r>
            <a:r>
              <a:rPr lang="en-US" altLang="zh-CN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“</a:t>
            </a: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苦行僧</a:t>
            </a:r>
            <a:r>
              <a:rPr lang="en-US" altLang="zh-CN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”</a:t>
            </a:r>
            <a:r>
              <a:rPr lang="zh-CN" altLang="en-US" sz="2800" b="1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，</a:t>
            </a:r>
            <a:r>
              <a:rPr lang="zh-CN" altLang="en-US" sz="2800" b="1" u="sng" dirty="0">
                <a:solidFill>
                  <a:srgbClr val="5F0D0F"/>
                </a:solidFill>
                <a:latin typeface="黑体" pitchFamily="2" charset="-122"/>
                <a:ea typeface="方正粗黑宋简体" panose="02000000000000000000" charset="-122"/>
                <a:sym typeface="黑体" pitchFamily="2" charset="-122"/>
              </a:rPr>
              <a:t>而是真的在中国土壤里落了地，生了根，开出了感人肺腑、明艳活泼的花朵。</a:t>
            </a:r>
            <a:endParaRPr lang="zh-CN" altLang="en-US" sz="2800" b="1" u="sng" dirty="0">
              <a:solidFill>
                <a:srgbClr val="5F0D0F"/>
              </a:solidFill>
              <a:latin typeface="黑体" pitchFamily="2" charset="-122"/>
              <a:ea typeface="方正粗黑宋简体" panose="02000000000000000000" charset="-122"/>
              <a:sym typeface="黑体" pitchFamily="2" charset="-122"/>
            </a:endParaRPr>
          </a:p>
        </p:txBody>
      </p:sp>
      <p:pic>
        <p:nvPicPr>
          <p:cNvPr id="22530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16387"/>
          <p:cNvSpPr txBox="1"/>
          <p:nvPr/>
        </p:nvSpPr>
        <p:spPr>
          <a:xfrm>
            <a:off x="475615" y="4362133"/>
            <a:ext cx="10980738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Arial" pitchFamily="34" charset="0"/>
                <a:ea typeface="宋体" pitchFamily="2" charset="-122"/>
              </a:rPr>
              <a:t>19.画横线的句子使用了比拟的修辞手法，请简要分析其构成和表达效果。(3分)</a:t>
            </a:r>
            <a:endParaRPr lang="zh-CN" altLang="en-US" sz="2400" b="1" dirty="0">
              <a:latin typeface="Arial" pitchFamily="34" charset="0"/>
              <a:ea typeface="宋体" pitchFamily="2" charset="-122"/>
            </a:endParaRPr>
          </a:p>
          <a:p>
            <a:r>
              <a:rPr lang="zh-CN" altLang="en-US" sz="2400" b="1" dirty="0">
                <a:latin typeface="宋体" pitchFamily="2" charset="-122"/>
              </a:rPr>
              <a:t>①构成：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把</a:t>
            </a:r>
            <a:r>
              <a:rPr lang="zh-CN" altLang="en-US" sz="2400" b="1" dirty="0">
                <a:latin typeface="宋体" pitchFamily="2" charset="-122"/>
              </a:rPr>
              <a:t>注入</a:t>
            </a:r>
            <a:r>
              <a:rPr lang="en-US" altLang="zh-CN" sz="2400" b="1" dirty="0">
                <a:latin typeface="宋体" pitchFamily="2" charset="-122"/>
              </a:rPr>
              <a:t>“</a:t>
            </a:r>
            <a:r>
              <a:rPr lang="zh-CN" altLang="en-US" sz="2400" b="1" dirty="0">
                <a:latin typeface="宋体" pitchFamily="2" charset="-122"/>
              </a:rPr>
              <a:t>情与爱</a:t>
            </a:r>
            <a:r>
              <a:rPr lang="en-US" altLang="zh-CN" sz="2400" b="1" dirty="0">
                <a:latin typeface="宋体" pitchFamily="2" charset="-122"/>
              </a:rPr>
              <a:t>”</a:t>
            </a:r>
            <a:r>
              <a:rPr lang="zh-CN" altLang="en-US" sz="2400" b="1" dirty="0">
                <a:latin typeface="宋体" pitchFamily="2" charset="-122"/>
              </a:rPr>
              <a:t>的</a:t>
            </a:r>
            <a:r>
              <a:rPr lang="en-US" altLang="zh-CN" sz="2400" b="1" dirty="0">
                <a:latin typeface="宋体" pitchFamily="2" charset="-122"/>
              </a:rPr>
              <a:t>“</a:t>
            </a:r>
            <a:r>
              <a:rPr lang="zh-CN" altLang="en-US" sz="2400" b="1" dirty="0">
                <a:latin typeface="宋体" pitchFamily="2" charset="-122"/>
              </a:rPr>
              <a:t>伟人</a:t>
            </a:r>
            <a:r>
              <a:rPr lang="en-US" altLang="zh-CN" sz="2400" b="1" dirty="0">
                <a:latin typeface="宋体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当成</a:t>
            </a:r>
            <a:r>
              <a:rPr lang="en-US" altLang="zh-CN" sz="2400" b="1" dirty="0">
                <a:latin typeface="宋体" pitchFamily="2" charset="-122"/>
              </a:rPr>
              <a:t>“</a:t>
            </a:r>
            <a:r>
              <a:rPr lang="zh-CN" altLang="en-US" sz="2400" b="1" dirty="0">
                <a:latin typeface="宋体" pitchFamily="2" charset="-122"/>
              </a:rPr>
              <a:t>落地、生根、开花</a:t>
            </a:r>
            <a:r>
              <a:rPr lang="en-US" altLang="zh-CN" sz="2400" b="1" dirty="0">
                <a:latin typeface="宋体" pitchFamily="2" charset="-122"/>
              </a:rPr>
              <a:t>”</a:t>
            </a:r>
            <a:r>
              <a:rPr lang="zh-CN" altLang="en-US" sz="2400" b="1" dirty="0">
                <a:latin typeface="宋体" pitchFamily="2" charset="-122"/>
              </a:rPr>
              <a:t>的植物来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描述</a:t>
            </a:r>
            <a:r>
              <a:rPr lang="zh-CN" altLang="en-US" sz="2400" b="1" dirty="0">
                <a:latin typeface="宋体" pitchFamily="2" charset="-122"/>
              </a:rPr>
              <a:t>。</a:t>
            </a:r>
            <a:endParaRPr lang="zh-CN" altLang="en-US" sz="2400" b="1" dirty="0">
              <a:latin typeface="宋体" pitchFamily="2" charset="-122"/>
            </a:endParaRPr>
          </a:p>
          <a:p>
            <a:r>
              <a:rPr lang="zh-CN" altLang="en-US" sz="2400" b="1" dirty="0">
                <a:latin typeface="宋体" pitchFamily="2" charset="-122"/>
              </a:rPr>
              <a:t>②效果：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sym typeface="+mn-ea"/>
              </a:rPr>
              <a:t>生动形象</a:t>
            </a:r>
            <a:r>
              <a:rPr lang="zh-CN" altLang="en-US" sz="2400" b="1" dirty="0">
                <a:solidFill>
                  <a:schemeClr val="tx1"/>
                </a:solidFill>
                <a:latin typeface="宋体" pitchFamily="2" charset="-122"/>
                <a:sym typeface="+mn-ea"/>
              </a:rPr>
              <a:t>地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表现</a:t>
            </a:r>
            <a:r>
              <a:rPr lang="zh-CN" altLang="en-US" sz="2400" b="1" dirty="0">
                <a:latin typeface="宋体" pitchFamily="2" charset="-122"/>
              </a:rPr>
              <a:t>了作者对《觉醒年代》人物形象塑造的肯定。</a:t>
            </a:r>
            <a:endParaRPr lang="en-US" altLang="zh-CN" sz="2400" b="1" dirty="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1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7828</Words>
  <Application>Kingsoft Office WPP</Application>
  <PresentationFormat>宽屏</PresentationFormat>
  <Paragraphs>304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2022-01-17T02:51:00Z</dcterms:created>
  <dcterms:modified xsi:type="dcterms:W3CDTF">2022-02-28T06:51:49Z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