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sldIdLst>
    <p:sldId id="416" r:id="rId2"/>
    <p:sldId id="469" r:id="rId3"/>
    <p:sldId id="395" r:id="rId4"/>
    <p:sldId id="319" r:id="rId5"/>
    <p:sldId id="320" r:id="rId6"/>
    <p:sldId id="321" r:id="rId7"/>
    <p:sldId id="322" r:id="rId8"/>
    <p:sldId id="464" r:id="rId9"/>
    <p:sldId id="392" r:id="rId10"/>
    <p:sldId id="325" r:id="rId11"/>
    <p:sldId id="387" r:id="rId12"/>
    <p:sldId id="386" r:id="rId13"/>
    <p:sldId id="388" r:id="rId14"/>
    <p:sldId id="385" r:id="rId15"/>
    <p:sldId id="399" r:id="rId16"/>
    <p:sldId id="327" r:id="rId17"/>
    <p:sldId id="417" r:id="rId18"/>
    <p:sldId id="419" r:id="rId19"/>
    <p:sldId id="360" r:id="rId20"/>
    <p:sldId id="366" r:id="rId21"/>
    <p:sldId id="367" r:id="rId22"/>
    <p:sldId id="361" r:id="rId23"/>
    <p:sldId id="381" r:id="rId24"/>
    <p:sldId id="383" r:id="rId25"/>
    <p:sldId id="382" r:id="rId26"/>
    <p:sldId id="465" r:id="rId27"/>
    <p:sldId id="466" r:id="rId28"/>
    <p:sldId id="398" r:id="rId29"/>
    <p:sldId id="467" r:id="rId30"/>
    <p:sldId id="468" r:id="rId31"/>
    <p:sldId id="403" r:id="rId32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2400" b="0" i="0" u="none" kern="1200" baseline="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FF99"/>
    <a:srgbClr val="CC0000"/>
    <a:srgbClr val="003399"/>
    <a:srgbClr val="FFFF66"/>
    <a:srgbClr val="FF9900"/>
    <a:srgbClr val="FFFFFF"/>
    <a:srgbClr val="00FF00"/>
    <a:srgbClr val="FF00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6"/>
    <p:restoredTop sz="92216"/>
  </p:normalViewPr>
  <p:slideViewPr>
    <p:cSldViewPr showGuides="1">
      <p:cViewPr varScale="1">
        <p:scale>
          <a:sx n="65" d="100"/>
          <a:sy n="65" d="100"/>
        </p:scale>
        <p:origin x="-1518" y="-96"/>
      </p:cViewPr>
      <p:guideLst>
        <p:guide orient="horz" pos="2151"/>
        <p:guide pos="284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>
      <p:scale>
        <a:sx n="66" d="100"/>
        <a:sy n="66" d="100"/>
      </p:scale>
      <p:origin x="0" y="234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png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0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60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018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2160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单击此处编辑母版文本样式</a:t>
            </a: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第二级</a:t>
            </a: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第三级</a:t>
            </a: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第四级</a:t>
            </a: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1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rPr>
              <a:t>第五级</a:t>
            </a:r>
          </a:p>
        </p:txBody>
      </p:sp>
      <p:sp>
        <p:nvSpPr>
          <p:cNvPr id="2160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en-US" altLang="zh-CN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160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en-US" altLang="zh-CN" sz="1200" dirty="0"/>
              <a:pPr lvl="0" algn="r" eaLnBrk="1" hangingPunct="1"/>
              <a:t>‹#›</a:t>
            </a:fld>
            <a:endParaRPr lang="en-US" altLang="zh-CN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anose="02020603050405020304" pitchFamily="18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ChangeArrowheads="1"/>
          </p:cNvSpPr>
          <p:nvPr/>
        </p:nvSpPr>
        <p:spPr bwMode="auto">
          <a:xfrm>
            <a:off x="0" y="0"/>
            <a:ext cx="4572000" cy="6858000"/>
          </a:xfrm>
          <a:prstGeom prst="rect">
            <a:avLst/>
          </a:prstGeom>
          <a:solidFill>
            <a:schemeClr val="accent1"/>
          </a:solidFill>
          <a:ln w="9525">
            <a:noFill/>
            <a:miter lim="800000"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685800" y="990600"/>
            <a:ext cx="5181600" cy="19050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grpSp>
        <p:nvGrpSpPr>
          <p:cNvPr id="3076" name="Group 5"/>
          <p:cNvGrpSpPr/>
          <p:nvPr/>
        </p:nvGrpSpPr>
        <p:grpSpPr>
          <a:xfrm>
            <a:off x="3632200" y="4889500"/>
            <a:ext cx="4876800" cy="319088"/>
            <a:chOff x="2288" y="3080"/>
            <a:chExt cx="3072" cy="201"/>
          </a:xfrm>
        </p:grpSpPr>
        <p:sp>
          <p:nvSpPr>
            <p:cNvPr id="11" name="AutoShape 6"/>
            <p:cNvSpPr>
              <a:spLocks noChangeArrowheads="1"/>
            </p:cNvSpPr>
            <p:nvPr/>
          </p:nvSpPr>
          <p:spPr bwMode="auto">
            <a:xfrm flipH="1">
              <a:off x="2288" y="3080"/>
              <a:ext cx="2914" cy="200"/>
            </a:xfrm>
            <a:prstGeom prst="roundRect">
              <a:avLst>
                <a:gd name="adj" fmla="val 0"/>
              </a:avLst>
            </a:prstGeom>
            <a:solidFill>
              <a:schemeClr val="bg2"/>
            </a:solidFill>
            <a:ln w="9525">
              <a:noFill/>
              <a:round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AutoShape 7"/>
            <p:cNvSpPr>
              <a:spLocks noChangeArrowheads="1"/>
            </p:cNvSpPr>
            <p:nvPr/>
          </p:nvSpPr>
          <p:spPr bwMode="auto">
            <a:xfrm>
              <a:off x="5196" y="3080"/>
              <a:ext cx="164" cy="201"/>
            </a:xfrm>
            <a:prstGeom prst="flowChartDelay">
              <a:avLst/>
            </a:prstGeom>
            <a:solidFill>
              <a:schemeClr val="bg2"/>
            </a:solidFill>
            <a:ln w="9525">
              <a:noFill/>
              <a:miter lim="800000"/>
            </a:ln>
            <a:effectLst/>
          </p:spPr>
          <p:txBody>
            <a:bodyPr wrap="none" anchor="ctr"/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1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198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4673600" y="2927350"/>
            <a:ext cx="3657600" cy="1822450"/>
          </a:xfrm>
        </p:spPr>
        <p:txBody>
          <a:bodyPr anchor="b"/>
          <a:lstStyle>
            <a:lvl1pPr marL="0" indent="0">
              <a:buFont typeface="Wingdings" panose="05000000000000000000" pitchFamily="2" charset="2"/>
              <a:buNone/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1995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936625" y="1425575"/>
            <a:ext cx="7772400" cy="1143000"/>
          </a:xfrm>
        </p:spPr>
        <p:txBody>
          <a:bodyPr anchor="ctr"/>
          <a:lstStyle>
            <a:lvl1pPr algn="ctr">
              <a:defRPr>
                <a:solidFill>
                  <a:schemeClr val="tx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13" name="Rectangle 8"/>
          <p:cNvSpPr>
            <a:spLocks noGrp="1" noChangeArrowheads="1"/>
          </p:cNvSpPr>
          <p:nvPr>
            <p:ph type="dt" sz="quarter" idx="2"/>
          </p:nvPr>
        </p:nvSpPr>
        <p:spPr bwMode="auto">
          <a:xfrm>
            <a:off x="2667000" y="6553200"/>
            <a:ext cx="1905000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4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5195888" y="6553200"/>
            <a:ext cx="3279775" cy="30480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r">
              <a:defRPr/>
            </a:lvl1pPr>
          </a:lstStyle>
          <a:p>
            <a:pPr marL="0" marR="0" indent="0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solidFill>
                <a:schemeClr val="tx1"/>
              </a:solidFill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5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525" y="6359525"/>
            <a:ext cx="587375" cy="488950"/>
          </a:xfrm>
          <a:prstGeom prst="rect">
            <a:avLst/>
          </a:prstGeom>
          <a:ln>
            <a:miter lim="800000"/>
          </a:ln>
        </p:spPr>
        <p:txBody>
          <a:bodyPr vert="horz" wrap="square" lIns="91440" tIns="45720" rIns="91440" bIns="45720" numCol="1" anchor="b" anchorCtr="0" compatLnSpc="1">
            <a:spAutoFit/>
          </a:bodyPr>
          <a:lstStyle/>
          <a:p>
            <a:pPr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915150" y="762000"/>
            <a:ext cx="2000250" cy="53340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914400" y="762000"/>
            <a:ext cx="5848350" cy="53340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x" preserve="1">
  <p:cSld name="标题，内容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733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/>
            </a:pPr>
            <a:endParaRPr kumimoji="1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ClipArt" preserve="1">
  <p:cSld name="标题，文本与剪贴画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剪贴画占位符 3"/>
          <p:cNvSpPr>
            <a:spLocks noGrp="1"/>
          </p:cNvSpPr>
          <p:nvPr>
            <p:ph type="clipArt" sz="half" idx="2"/>
          </p:nvPr>
        </p:nvSpPr>
        <p:spPr>
          <a:xfrm>
            <a:off x="4991100" y="2362200"/>
            <a:ext cx="3924300" cy="3733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  <a:defRPr/>
            </a:pPr>
            <a:endParaRPr kumimoji="1" lang="zh-CN" altLang="en-US" sz="28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标题和内容在文本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8001000" cy="1790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914400" y="4305300"/>
            <a:ext cx="8001000" cy="17907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914400" y="762000"/>
            <a:ext cx="8001000" cy="53340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9144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991100" y="2362200"/>
            <a:ext cx="3924300" cy="3733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tx1"/>
              </a:buClr>
              <a:buSzPct val="75000"/>
              <a:buFont typeface="Wingdings" panose="05000000000000000000" pitchFamily="2" charset="2"/>
              <a:buNone/>
              <a:defRPr/>
            </a:pPr>
            <a:endParaRPr kumimoji="1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762000" y="762000"/>
            <a:ext cx="5105400" cy="609600"/>
          </a:xfrm>
          <a:prstGeom prst="roundRect">
            <a:avLst>
              <a:gd name="adj" fmla="val 50000"/>
            </a:avLst>
          </a:prstGeom>
          <a:solidFill>
            <a:schemeClr val="bg1"/>
          </a:solidFill>
          <a:ln w="9525">
            <a:noFill/>
            <a:round/>
          </a:ln>
          <a:effectLst/>
        </p:spPr>
        <p:txBody>
          <a:bodyPr wrap="none"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1" lang="zh-CN" altLang="zh-CN" sz="2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Rectangle 6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/>
            <a:r>
              <a:rPr lang="zh-CN" altLang="en-US" dirty="0"/>
              <a:t>单击此处编辑母版标题样式</a:t>
            </a:r>
          </a:p>
        </p:txBody>
      </p:sp>
      <p:sp>
        <p:nvSpPr>
          <p:cNvPr id="2052" name="Rectangle 7"/>
          <p:cNvSpPr>
            <a:spLocks noGrp="1"/>
          </p:cNvSpPr>
          <p:nvPr>
            <p:ph type="body" idx="1"/>
          </p:nvPr>
        </p:nvSpPr>
        <p:spPr>
          <a:xfrm>
            <a:off x="914400" y="2362200"/>
            <a:ext cx="8001000" cy="37338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0968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7010400" y="6553200"/>
            <a:ext cx="19050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r">
              <a:defRPr kumimoji="0" sz="1400">
                <a:latin typeface="+mn-lt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69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936875" y="6529388"/>
            <a:ext cx="2895600" cy="3048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0" compatLnSpc="1">
            <a:spAutoFit/>
          </a:bodyPr>
          <a:lstStyle>
            <a:lvl1pPr algn="ctr">
              <a:defRPr kumimoji="0" sz="1400">
                <a:latin typeface="+mn-lt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0970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4138" y="6343650"/>
            <a:ext cx="587375" cy="4889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b" anchorCtr="1" compatLnSpc="1">
            <a:spAutoFit/>
          </a:bodyPr>
          <a:lstStyle/>
          <a:p>
            <a:pPr lvl="0" eaLnBrk="1" hangingPunct="1"/>
            <a:fld id="{9A0DB2DC-4C9A-4742-B13C-FB6460FD3503}" type="slidenum">
              <a:rPr lang="en-US" altLang="zh-CN" sz="2600" b="1" dirty="0">
                <a:solidFill>
                  <a:schemeClr val="bg1"/>
                </a:solidFill>
                <a:latin typeface="Arial" panose="020B0604020202020204" pitchFamily="34" charset="0"/>
              </a:rPr>
              <a:pPr lvl="0" eaLnBrk="1" hangingPunct="1"/>
              <a:t>‹#›</a:t>
            </a:fld>
            <a:endParaRPr lang="en-US" altLang="zh-CN" sz="2600" b="1" dirty="0">
              <a:solidFill>
                <a:schemeClr val="bg1"/>
              </a:solidFill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</p:sldLayoutIdLst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kumimoji="1" sz="3600" b="1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kumimoji="1"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Char char="–"/>
        <a:defRPr kumimoji="1" sz="24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Wingdings" panose="05000000000000000000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80000"/>
        <a:buChar char="–"/>
        <a:defRPr kumimoji="1"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umimoji="1"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SzPct val="65000"/>
        <a:buFont typeface="Wingdings" panose="05000000000000000000" pitchFamily="2" charset="2"/>
        <a:buChar char="l"/>
        <a:defRPr kumimoji="1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wmf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gif"/><Relationship Id="rId5" Type="http://schemas.openxmlformats.org/officeDocument/2006/relationships/image" Target="../media/image28.jpeg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3.wav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jpeg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gif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gif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wmf"/><Relationship Id="rId1" Type="http://schemas.openxmlformats.org/officeDocument/2006/relationships/slideLayout" Target="../slideLayouts/slideLayout1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 descr="横向砖形"/>
          <p:cNvSpPr/>
          <p:nvPr/>
        </p:nvSpPr>
        <p:spPr>
          <a:xfrm>
            <a:off x="34925" y="0"/>
            <a:ext cx="9109075" cy="6858000"/>
          </a:xfrm>
          <a:prstGeom prst="rect">
            <a:avLst/>
          </a:prstGeom>
          <a:pattFill prst="horzBrick">
            <a:fgClr>
              <a:schemeClr val="accent1"/>
            </a:fgClr>
            <a:bgClr>
              <a:schemeClr val="bg1"/>
            </a:bgClr>
          </a:pattFill>
          <a:ln w="9525" cap="flat" cmpd="sng">
            <a:pattFill prst="diagBrick">
              <a:fgClr>
                <a:schemeClr val="accent1"/>
              </a:fgClr>
              <a:bgClr>
                <a:srgbClr val="EDD5F3"/>
              </a:bgClr>
            </a:patt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lnSpc>
                <a:spcPct val="145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dirty="0"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</a:p>
          <a:p>
            <a:pPr marL="342900" lvl="0" indent="-342900" eaLnBrk="1" hangingPunct="1">
              <a:lnSpc>
                <a:spcPct val="145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342900" lvl="0" indent="-342900" eaLnBrk="1" hangingPunct="1">
              <a:lnSpc>
                <a:spcPct val="145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endParaRPr lang="en-US" altLang="zh-CN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099" name="Text Box 8"/>
          <p:cNvSpPr txBox="1"/>
          <p:nvPr/>
        </p:nvSpPr>
        <p:spPr>
          <a:xfrm>
            <a:off x="179512" y="3645024"/>
            <a:ext cx="8784976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ctr" eaLnBrk="1" hangingPunct="1"/>
            <a:r>
              <a:rPr lang="zh-CN" altLang="en-US" sz="44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十年寒窗无人问，一朝成名天下知。</a:t>
            </a:r>
          </a:p>
        </p:txBody>
      </p:sp>
      <p:sp>
        <p:nvSpPr>
          <p:cNvPr id="235529" name="Text Box 9"/>
          <p:cNvSpPr txBox="1"/>
          <p:nvPr/>
        </p:nvSpPr>
        <p:spPr>
          <a:xfrm>
            <a:off x="2339975" y="1916113"/>
            <a:ext cx="2625725" cy="1189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algn="r" eaLnBrk="0" hangingPunct="0"/>
            <a:r>
              <a:rPr lang="zh-CN" altLang="en-GB" sz="7200" b="1" dirty="0">
                <a:solidFill>
                  <a:srgbClr val="000000"/>
                </a:solidFill>
                <a:latin typeface="Arial Black" panose="020B0A04020102020204" pitchFamily="34" charset="0"/>
                <a:ea typeface="华文中宋" pitchFamily="2" charset="-122"/>
              </a:rPr>
              <a:t>范 进 </a:t>
            </a:r>
          </a:p>
        </p:txBody>
      </p:sp>
      <p:sp>
        <p:nvSpPr>
          <p:cNvPr id="235530" name="Text Box 10"/>
          <p:cNvSpPr txBox="1"/>
          <p:nvPr/>
        </p:nvSpPr>
        <p:spPr>
          <a:xfrm>
            <a:off x="5392738" y="1916113"/>
            <a:ext cx="1709737" cy="118903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pPr lvl="0" eaLnBrk="0" hangingPunct="0"/>
            <a:r>
              <a:rPr lang="zh-CN" altLang="en-GB" sz="7200" b="1" dirty="0">
                <a:solidFill>
                  <a:srgbClr val="000000"/>
                </a:solidFill>
                <a:latin typeface="Arial Black" panose="020B0A04020102020204" pitchFamily="34" charset="0"/>
                <a:ea typeface="华文中宋" pitchFamily="2" charset="-122"/>
              </a:rPr>
              <a:t>举  </a:t>
            </a:r>
          </a:p>
        </p:txBody>
      </p:sp>
      <p:sp>
        <p:nvSpPr>
          <p:cNvPr id="4102" name="WordArt 11"/>
          <p:cNvSpPr>
            <a:spLocks noTextEdit="1"/>
          </p:cNvSpPr>
          <p:nvPr/>
        </p:nvSpPr>
        <p:spPr>
          <a:xfrm rot="-1336616">
            <a:off x="4529138" y="1196975"/>
            <a:ext cx="914400" cy="10477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10000"/>
          </a:bodyPr>
          <a:lstStyle/>
          <a:p>
            <a:pPr algn="ctr" eaLnBrk="0" hangingPunct="0"/>
            <a:r>
              <a:rPr lang="zh-CN" altLang="en-US" sz="7200" b="1" dirty="0">
                <a:solidFill>
                  <a:srgbClr val="FF66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</a:t>
            </a:r>
          </a:p>
        </p:txBody>
      </p:sp>
      <p:sp>
        <p:nvSpPr>
          <p:cNvPr id="4103" name="Text Box 12"/>
          <p:cNvSpPr txBox="1"/>
          <p:nvPr/>
        </p:nvSpPr>
        <p:spPr>
          <a:xfrm>
            <a:off x="6659563" y="2852738"/>
            <a:ext cx="1225550" cy="457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00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吴敬梓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600000">
                                      <p:cBhvr>
                                        <p:cTn id="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" presetID="64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11111E-6 L -2.22222E-6 -0.44282 " pathEditMode="relative" rAng="0" ptsTypes="AA">
                                      <p:cBhvr>
                                        <p:cTn id="8" dur="2000" spd="-100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22200"/>
                                    </p:animMotion>
                                  </p:childTnLst>
                                </p:cTn>
                              </p:par>
                              <p:par>
                                <p:cTn id="9" presetID="8" presetClass="emph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Rot by="1920000">
                                      <p:cBhvr>
                                        <p:cTn id="10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35" presetClass="path" presetSubtype="0" ac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4.16667E-6 3.7037E-6 L -0.03577 3.7037E-6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355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00" y="0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63" presetClass="path" presetSubtype="0" accel="5000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4.16667E-6 3.7037E-6 L 0.04809 3.7037E-6 " pathEditMode="relative" rAng="0" ptsTypes="AA">
                                      <p:cBhvr>
                                        <p:cTn id="14" dur="2000" fill="hold"/>
                                        <p:tgtEl>
                                          <p:spTgt spid="2355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00" y="0"/>
                                    </p:animMotion>
                                  </p:childTnLst>
                                </p:cTn>
                              </p:par>
                              <p:par>
                                <p:cTn id="15" presetID="42" presetClass="path" presetSubtype="0" accel="5000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Motion origin="layout" path="M -2.22222E-6 -1.11111E-6 L 0.01181 0.12107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0" y="6000"/>
                                    </p:animMotion>
                                  </p:childTnLst>
                                </p:cTn>
                              </p:par>
                              <p:par>
                                <p:cTn id="17" presetID="1" presetClass="emph" presetSubtype="2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000000"/>
                                      </p:to>
                                    </p:animClr>
                                    <p:set>
                                      <p:cBhvr>
                                        <p:cTn id="19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2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29" grpId="0"/>
      <p:bldP spid="235530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22" name="Rectangle 2"/>
          <p:cNvSpPr>
            <a:spLocks noGrp="1"/>
          </p:cNvSpPr>
          <p:nvPr>
            <p:ph type="title"/>
          </p:nvPr>
        </p:nvSpPr>
        <p:spPr/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dirty="0" smtClean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、范</a:t>
            </a:r>
            <a:r>
              <a:rPr lang="zh-CN" altLang="en-US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进发疯的过程可以分为几个阶段？</a:t>
            </a:r>
          </a:p>
        </p:txBody>
      </p:sp>
      <p:sp>
        <p:nvSpPr>
          <p:cNvPr id="133129" name="Text Box 9"/>
          <p:cNvSpPr txBox="1"/>
          <p:nvPr/>
        </p:nvSpPr>
        <p:spPr>
          <a:xfrm>
            <a:off x="1619250" y="2060575"/>
            <a:ext cx="1368425" cy="592138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en-US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昏 厥</a:t>
            </a:r>
          </a:p>
        </p:txBody>
      </p:sp>
      <p:sp>
        <p:nvSpPr>
          <p:cNvPr id="133135" name="Text Box 15"/>
          <p:cNvSpPr txBox="1"/>
          <p:nvPr/>
        </p:nvSpPr>
        <p:spPr>
          <a:xfrm>
            <a:off x="1619250" y="3357563"/>
            <a:ext cx="1368425" cy="592137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疯跑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36" name="Text Box 16"/>
          <p:cNvSpPr txBox="1"/>
          <p:nvPr/>
        </p:nvSpPr>
        <p:spPr>
          <a:xfrm>
            <a:off x="1692275" y="4581525"/>
            <a:ext cx="1295400" cy="592138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跌倒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37" name="Text Box 17"/>
          <p:cNvSpPr txBox="1"/>
          <p:nvPr/>
        </p:nvSpPr>
        <p:spPr>
          <a:xfrm>
            <a:off x="1258888" y="6021388"/>
            <a:ext cx="2232025" cy="592137"/>
          </a:xfrm>
          <a:prstGeom prst="rect">
            <a:avLst/>
          </a:prstGeom>
          <a:solidFill>
            <a:srgbClr val="99CCFF"/>
          </a:solidFill>
          <a:ln w="1270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algn="ctr" eaLnBrk="1" hangingPunct="1">
              <a:spcBef>
                <a:spcPct val="50000"/>
              </a:spcBef>
            </a:pPr>
            <a:r>
              <a:rPr lang="zh-CN" altLang="zh-CN" sz="3200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疯走上集</a:t>
            </a:r>
            <a:endParaRPr lang="zh-CN" altLang="en-US" sz="3200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33139" name="AutoShape 19"/>
          <p:cNvSpPr/>
          <p:nvPr/>
        </p:nvSpPr>
        <p:spPr>
          <a:xfrm>
            <a:off x="2124075" y="2708275"/>
            <a:ext cx="360363" cy="647700"/>
          </a:xfrm>
          <a:prstGeom prst="downArrow">
            <a:avLst>
              <a:gd name="adj1" fmla="val 50000"/>
              <a:gd name="adj2" fmla="val 44933"/>
            </a:avLst>
          </a:prstGeom>
          <a:solidFill>
            <a:srgbClr val="000000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40" name="AutoShape 20"/>
          <p:cNvSpPr/>
          <p:nvPr/>
        </p:nvSpPr>
        <p:spPr>
          <a:xfrm>
            <a:off x="2124075" y="3933825"/>
            <a:ext cx="360363" cy="647700"/>
          </a:xfrm>
          <a:prstGeom prst="downArrow">
            <a:avLst>
              <a:gd name="adj1" fmla="val 50000"/>
              <a:gd name="adj2" fmla="val 44933"/>
            </a:avLst>
          </a:prstGeom>
          <a:solidFill>
            <a:srgbClr val="000000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41" name="AutoShape 21"/>
          <p:cNvSpPr/>
          <p:nvPr/>
        </p:nvSpPr>
        <p:spPr>
          <a:xfrm>
            <a:off x="2124075" y="5229225"/>
            <a:ext cx="360363" cy="647700"/>
          </a:xfrm>
          <a:prstGeom prst="downArrow">
            <a:avLst>
              <a:gd name="adj1" fmla="val 50000"/>
              <a:gd name="adj2" fmla="val 44933"/>
            </a:avLst>
          </a:prstGeom>
          <a:solidFill>
            <a:srgbClr val="000000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24"/>
          <p:cNvGrpSpPr/>
          <p:nvPr/>
        </p:nvGrpSpPr>
        <p:grpSpPr>
          <a:xfrm>
            <a:off x="250825" y="260350"/>
            <a:ext cx="2393950" cy="792163"/>
            <a:chOff x="158" y="119"/>
            <a:chExt cx="1508" cy="544"/>
          </a:xfrm>
        </p:grpSpPr>
        <p:sp>
          <p:nvSpPr>
            <p:cNvPr id="1036" name="Text Box 25"/>
            <p:cNvSpPr txBox="1"/>
            <p:nvPr/>
          </p:nvSpPr>
          <p:spPr>
            <a:xfrm>
              <a:off x="975" y="119"/>
              <a:ext cx="691" cy="54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FFFF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研读</a:t>
              </a: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赏析</a:t>
              </a:r>
            </a:p>
          </p:txBody>
        </p:sp>
        <p:pic>
          <p:nvPicPr>
            <p:cNvPr id="1037" name="Picture 26" descr="BS00554_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8" y="119"/>
              <a:ext cx="1044" cy="520"/>
            </a:xfrm>
            <a:prstGeom prst="rect">
              <a:avLst/>
            </a:prstGeom>
            <a:noFill/>
            <a:ln w="9525">
              <a:noFill/>
            </a:ln>
          </p:spPr>
        </p:pic>
      </p:grpSp>
      <p:graphicFrame>
        <p:nvGraphicFramePr>
          <p:cNvPr id="133153" name="Object 5"/>
          <p:cNvGraphicFramePr>
            <a:graphicFrameLocks/>
          </p:cNvGraphicFramePr>
          <p:nvPr>
            <p:ph idx="1"/>
          </p:nvPr>
        </p:nvGraphicFramePr>
        <p:xfrm>
          <a:off x="3492500" y="2349500"/>
          <a:ext cx="5400675" cy="4008438"/>
        </p:xfrm>
        <a:graphic>
          <a:graphicData uri="http://schemas.openxmlformats.org/presentationml/2006/ole">
            <p:oleObj spid="_x0000_s3076" r:id="rId4" imgW="4580952" imgH="3400900" progId="PBrush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33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133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850"/>
                            </p:stCondLst>
                            <p:childTnLst>
                              <p:par>
                                <p:cTn id="17" presetID="54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3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33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3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000"/>
                            </p:stCondLst>
                            <p:childTnLst>
                              <p:par>
                                <p:cTn id="3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331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33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33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3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331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3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31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33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331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133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33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133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22" grpId="0"/>
      <p:bldP spid="133129" grpId="0" animBg="1"/>
      <p:bldP spid="133135" grpId="0" animBg="1"/>
      <p:bldP spid="133136" grpId="0" animBg="1"/>
      <p:bldP spid="133137" grpId="0" animBg="1"/>
      <p:bldP spid="133139" grpId="0" animBg="1"/>
      <p:bldP spid="133140" grpId="0" animBg="1"/>
      <p:bldP spid="13314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8"/>
          <p:cNvGrpSpPr/>
          <p:nvPr/>
        </p:nvGrpSpPr>
        <p:grpSpPr>
          <a:xfrm>
            <a:off x="3851275" y="0"/>
            <a:ext cx="5292725" cy="6858000"/>
            <a:chOff x="2381" y="0"/>
            <a:chExt cx="3379" cy="4320"/>
          </a:xfrm>
        </p:grpSpPr>
        <p:pic>
          <p:nvPicPr>
            <p:cNvPr id="22536" name="Picture 2" descr="czyuwen05_04_15_02"/>
            <p:cNvPicPr>
              <a:picLocks noChangeAspect="1"/>
            </p:cNvPicPr>
            <p:nvPr/>
          </p:nvPicPr>
          <p:blipFill>
            <a:blip r:embed="rId2" cstate="print"/>
            <a:srcRect l="2444" t="3593" r="41063" b="5347"/>
            <a:stretch>
              <a:fillRect/>
            </a:stretch>
          </p:blipFill>
          <p:spPr>
            <a:xfrm>
              <a:off x="2381" y="0"/>
              <a:ext cx="3379" cy="4320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2537" name="AutoShape 4"/>
            <p:cNvSpPr/>
            <p:nvPr/>
          </p:nvSpPr>
          <p:spPr>
            <a:xfrm flipH="1">
              <a:off x="2472" y="2614"/>
              <a:ext cx="1179" cy="1179"/>
            </a:xfrm>
            <a:prstGeom prst="wedgeEllipseCallout">
              <a:avLst>
                <a:gd name="adj1" fmla="val -94278"/>
                <a:gd name="adj2" fmla="val -191986"/>
              </a:avLst>
            </a:prstGeom>
            <a:solidFill>
              <a:srgbClr val="FF0000"/>
            </a:solidFill>
            <a:ln w="9525" cap="flat" cmpd="sng">
              <a:solidFill>
                <a:schemeClr val="tx1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/>
            <a:lstStyle/>
            <a:p>
              <a:pPr lvl="0" algn="ctr" eaLnBrk="1" hangingPunct="1"/>
              <a:endParaRPr lang="zh-CN" altLang="zh-CN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22538" name="Text Box 3"/>
            <p:cNvSpPr txBox="1"/>
            <p:nvPr/>
          </p:nvSpPr>
          <p:spPr>
            <a:xfrm>
              <a:off x="2517" y="2659"/>
              <a:ext cx="1160" cy="979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en-US" altLang="zh-CN" sz="3200" b="1" dirty="0">
                  <a:solidFill>
                    <a:srgbClr val="FFFF66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“</a:t>
              </a:r>
              <a:r>
                <a:rPr lang="zh-CN" altLang="en-US" sz="3200" b="1" dirty="0">
                  <a:solidFill>
                    <a:srgbClr val="FFFF66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噫！好了！我中了！”</a:t>
              </a:r>
            </a:p>
          </p:txBody>
        </p:sp>
      </p:grpSp>
      <p:sp>
        <p:nvSpPr>
          <p:cNvPr id="198663" name="Text Box 5"/>
          <p:cNvSpPr txBox="1"/>
          <p:nvPr/>
        </p:nvSpPr>
        <p:spPr>
          <a:xfrm>
            <a:off x="179388" y="642938"/>
            <a:ext cx="3744912" cy="534035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/>
            <a:r>
              <a:rPr lang="zh-CN" altLang="en-US" sz="3100" b="1" dirty="0">
                <a:solidFill>
                  <a:srgbClr val="0066FF"/>
                </a:solidFill>
                <a:latin typeface="Arial" panose="020B0604020202020204" pitchFamily="34" charset="0"/>
                <a:ea typeface="华文中宋" pitchFamily="2" charset="-122"/>
              </a:rPr>
              <a:t>“看”“念”“拍”“笑”写范进喜极的动作，</a:t>
            </a:r>
            <a:r>
              <a:rPr lang="zh-CN" altLang="en-US" sz="31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用“往后 一交跌倒，牙关咬紧，不省人事”写范进昏厥的动作神态。</a:t>
            </a:r>
            <a:r>
              <a:rPr lang="zh-CN" altLang="en-US" sz="3100" b="1" dirty="0">
                <a:latin typeface="Arial" panose="020B0604020202020204" pitchFamily="34" charset="0"/>
                <a:ea typeface="华文中宋" pitchFamily="2" charset="-122"/>
              </a:rPr>
              <a:t>语言描写中 “噫”写出惊喜过望的心情。“好了”几十年追求功名，一旦实现，富贵荣华滚滚而来。 </a:t>
            </a:r>
          </a:p>
        </p:txBody>
      </p:sp>
      <p:sp>
        <p:nvSpPr>
          <p:cNvPr id="198665" name="Text Box 4"/>
          <p:cNvSpPr txBox="1"/>
          <p:nvPr/>
        </p:nvSpPr>
        <p:spPr>
          <a:xfrm>
            <a:off x="468313" y="0"/>
            <a:ext cx="3024187" cy="579438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lvl="0" algn="ctr" defTabSz="812800"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第一层写昏厥。</a:t>
            </a:r>
          </a:p>
        </p:txBody>
      </p:sp>
      <p:grpSp>
        <p:nvGrpSpPr>
          <p:cNvPr id="3" name="Group 10"/>
          <p:cNvGrpSpPr/>
          <p:nvPr/>
        </p:nvGrpSpPr>
        <p:grpSpPr>
          <a:xfrm>
            <a:off x="3924300" y="6308725"/>
            <a:ext cx="2393950" cy="549275"/>
            <a:chOff x="158" y="119"/>
            <a:chExt cx="1508" cy="544"/>
          </a:xfrm>
        </p:grpSpPr>
        <p:sp>
          <p:nvSpPr>
            <p:cNvPr id="22534" name="Text Box 11"/>
            <p:cNvSpPr txBox="1"/>
            <p:nvPr/>
          </p:nvSpPr>
          <p:spPr>
            <a:xfrm>
              <a:off x="1117" y="119"/>
              <a:ext cx="549" cy="54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FFFF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研读</a:t>
              </a: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赏析</a:t>
              </a:r>
            </a:p>
          </p:txBody>
        </p:sp>
        <p:pic>
          <p:nvPicPr>
            <p:cNvPr id="22535" name="Picture 12" descr="BS00554_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8" y="119"/>
              <a:ext cx="1044" cy="5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986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986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986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986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8663" grpId="0" animBg="1"/>
      <p:bldP spid="19866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638" name="Text Box 6"/>
          <p:cNvSpPr txBox="1"/>
          <p:nvPr/>
        </p:nvSpPr>
        <p:spPr>
          <a:xfrm>
            <a:off x="611188" y="4078288"/>
            <a:ext cx="2852737" cy="519112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/>
            <a:r>
              <a:rPr lang="zh-CN" altLang="en-US" sz="2800" b="1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第二层写疯跑。</a:t>
            </a:r>
          </a:p>
        </p:txBody>
      </p:sp>
      <p:sp>
        <p:nvSpPr>
          <p:cNvPr id="197639" name="Text Box 7"/>
          <p:cNvSpPr txBox="1"/>
          <p:nvPr/>
        </p:nvSpPr>
        <p:spPr>
          <a:xfrm>
            <a:off x="611188" y="4941888"/>
            <a:ext cx="7921625" cy="13843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/>
            <a:r>
              <a:rPr lang="zh-CN" altLang="en-US" sz="2800" b="1" dirty="0">
                <a:solidFill>
                  <a:srgbClr val="0066FF"/>
                </a:solidFill>
                <a:latin typeface="Arial" panose="020B0604020202020204" pitchFamily="34" charset="0"/>
                <a:ea typeface="华文中宋" pitchFamily="2" charset="-122"/>
              </a:rPr>
              <a:t>用“爬将起来”“拍着手大笑”“飞跑”这些动作描 写，写足了范进的疯劲。</a:t>
            </a:r>
            <a:r>
              <a:rPr lang="zh-CN" altLang="en-US" sz="28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用重复的语言，写狂喜的心情。</a:t>
            </a:r>
            <a:r>
              <a:rPr lang="zh-CN" altLang="en-US" sz="2100" b="1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 </a:t>
            </a:r>
          </a:p>
        </p:txBody>
      </p:sp>
      <p:sp>
        <p:nvSpPr>
          <p:cNvPr id="197643" name="Rectangle 11"/>
          <p:cNvSpPr/>
          <p:nvPr/>
        </p:nvSpPr>
        <p:spPr>
          <a:xfrm>
            <a:off x="684213" y="1701800"/>
            <a:ext cx="7704137" cy="2122488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GB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itchFamily="2" charset="-122"/>
              </a:rPr>
              <a:t>        一个</a:t>
            </a:r>
            <a:r>
              <a:rPr lang="zh-CN" altLang="en-GB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GB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itchFamily="2" charset="-122"/>
              </a:rPr>
              <a:t>好</a:t>
            </a:r>
            <a:r>
              <a:rPr lang="zh-CN" altLang="en-GB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”</a:t>
            </a:r>
            <a:r>
              <a:rPr lang="zh-CN" altLang="en-GB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itchFamily="2" charset="-122"/>
              </a:rPr>
              <a:t>字，将范进这样一个封建社会知识分子</a:t>
            </a:r>
            <a:r>
              <a:rPr lang="zh-CN" altLang="en-GB" sz="3200" b="1" dirty="0">
                <a:solidFill>
                  <a:srgbClr val="FF0000"/>
                </a:solidFill>
                <a:latin typeface="Times New Roman" panose="02020603050405020304" pitchFamily="18" charset="0"/>
                <a:ea typeface="华文中宋" pitchFamily="2" charset="-122"/>
              </a:rPr>
              <a:t>满脑功名利禄，一心升官发财</a:t>
            </a:r>
            <a:r>
              <a:rPr lang="zh-CN" altLang="en-GB" sz="3200" b="1" dirty="0">
                <a:solidFill>
                  <a:srgbClr val="000000"/>
                </a:solidFill>
                <a:latin typeface="Times New Roman" panose="02020603050405020304" pitchFamily="18" charset="0"/>
                <a:ea typeface="华文中宋" pitchFamily="2" charset="-122"/>
              </a:rPr>
              <a:t>的形象跃然纸上。这正是作者的点睛之笔！</a:t>
            </a:r>
            <a:r>
              <a:rPr lang="zh-CN" altLang="en-US" sz="3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</a:p>
        </p:txBody>
      </p:sp>
      <p:grpSp>
        <p:nvGrpSpPr>
          <p:cNvPr id="2" name="Group 12"/>
          <p:cNvGrpSpPr/>
          <p:nvPr/>
        </p:nvGrpSpPr>
        <p:grpSpPr>
          <a:xfrm>
            <a:off x="250825" y="260350"/>
            <a:ext cx="2393950" cy="792163"/>
            <a:chOff x="158" y="119"/>
            <a:chExt cx="1508" cy="544"/>
          </a:xfrm>
        </p:grpSpPr>
        <p:sp>
          <p:nvSpPr>
            <p:cNvPr id="23558" name="Text Box 13"/>
            <p:cNvSpPr txBox="1"/>
            <p:nvPr/>
          </p:nvSpPr>
          <p:spPr>
            <a:xfrm>
              <a:off x="975" y="119"/>
              <a:ext cx="691" cy="54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FFFF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研读</a:t>
              </a: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赏析</a:t>
              </a:r>
            </a:p>
          </p:txBody>
        </p:sp>
        <p:pic>
          <p:nvPicPr>
            <p:cNvPr id="23559" name="Picture 14" descr="BS00554_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8" y="119"/>
              <a:ext cx="1044" cy="5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76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76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76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76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76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76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7638" grpId="0"/>
      <p:bldP spid="197639" grpId="0" animBg="1"/>
      <p:bldP spid="19764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4"/>
          <p:cNvGrpSpPr/>
          <p:nvPr/>
        </p:nvGrpSpPr>
        <p:grpSpPr>
          <a:xfrm>
            <a:off x="3238500" y="1123950"/>
            <a:ext cx="5905500" cy="5734050"/>
            <a:chOff x="1882" y="709"/>
            <a:chExt cx="3720" cy="3612"/>
          </a:xfrm>
        </p:grpSpPr>
        <p:pic>
          <p:nvPicPr>
            <p:cNvPr id="24584" name="Picture 2" descr="czyuwen05_04_15_01"/>
            <p:cNvPicPr>
              <a:picLocks noChangeAspect="1"/>
            </p:cNvPicPr>
            <p:nvPr/>
          </p:nvPicPr>
          <p:blipFill>
            <a:blip r:embed="rId2" cstate="print"/>
            <a:srcRect t="21609" b="2957"/>
            <a:stretch>
              <a:fillRect/>
            </a:stretch>
          </p:blipFill>
          <p:spPr>
            <a:xfrm>
              <a:off x="1882" y="1069"/>
              <a:ext cx="3696" cy="3252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24585" name="Text Box 3"/>
            <p:cNvSpPr txBox="1"/>
            <p:nvPr/>
          </p:nvSpPr>
          <p:spPr>
            <a:xfrm>
              <a:off x="1882" y="709"/>
              <a:ext cx="3720" cy="345"/>
            </a:xfrm>
            <a:prstGeom prst="rect">
              <a:avLst/>
            </a:prstGeom>
            <a:noFill/>
            <a:ln w="28575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走出大门不多路，一脚踹在塘里</a:t>
              </a:r>
              <a:r>
                <a:rPr lang="en-US" altLang="zh-CN" sz="2800" b="1" dirty="0">
                  <a:solidFill>
                    <a:srgbClr val="000000"/>
                  </a:solidFill>
                  <a:latin typeface="Arial" panose="020B0604020202020204" pitchFamily="34" charset="0"/>
                  <a:ea typeface="黑体" panose="02010609060101010101" pitchFamily="2" charset="-122"/>
                </a:rPr>
                <a:t>…</a:t>
              </a:r>
            </a:p>
          </p:txBody>
        </p:sp>
      </p:grpSp>
      <p:sp>
        <p:nvSpPr>
          <p:cNvPr id="199685" name="Text Box 2"/>
          <p:cNvSpPr txBox="1"/>
          <p:nvPr/>
        </p:nvSpPr>
        <p:spPr>
          <a:xfrm>
            <a:off x="0" y="188913"/>
            <a:ext cx="3887788" cy="6413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第三层写跌倒。</a:t>
            </a:r>
          </a:p>
        </p:txBody>
      </p:sp>
      <p:sp>
        <p:nvSpPr>
          <p:cNvPr id="199686" name="Text Box 3"/>
          <p:cNvSpPr txBox="1"/>
          <p:nvPr/>
        </p:nvSpPr>
        <p:spPr>
          <a:xfrm>
            <a:off x="107950" y="981075"/>
            <a:ext cx="2952750" cy="5472113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/>
            <a:r>
              <a:rPr lang="en-US" altLang="zh-CN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    </a:t>
            </a:r>
            <a:r>
              <a:rPr lang="zh-CN" altLang="en-US" sz="3200" b="1" dirty="0">
                <a:solidFill>
                  <a:srgbClr val="FF0000"/>
                </a:solidFill>
                <a:latin typeface="华文中宋" pitchFamily="2" charset="-122"/>
                <a:ea typeface="华文中宋" pitchFamily="2" charset="-122"/>
              </a:rPr>
              <a:t>用富有讽刺性的外貌描写，写范进一脚端在塘里的丑态， “头发都跌散了，两手黄泥，淋淋漓漓一身的水”，包含了极其强烈的讽刺意味。</a:t>
            </a:r>
            <a:r>
              <a:rPr lang="zh-CN" altLang="en-US" sz="2800" b="1" dirty="0">
                <a:latin typeface="华文中宋" pitchFamily="2" charset="-122"/>
                <a:ea typeface="华文中宋" pitchFamily="2" charset="-122"/>
              </a:rPr>
              <a:t> </a:t>
            </a:r>
            <a:endParaRPr lang="zh-CN" altLang="en-US" sz="2800" dirty="0">
              <a:latin typeface="华文中宋" pitchFamily="2" charset="-122"/>
              <a:ea typeface="华文中宋" pitchFamily="2" charset="-122"/>
            </a:endParaRPr>
          </a:p>
        </p:txBody>
      </p:sp>
      <p:grpSp>
        <p:nvGrpSpPr>
          <p:cNvPr id="24581" name="Group 10"/>
          <p:cNvGrpSpPr/>
          <p:nvPr/>
        </p:nvGrpSpPr>
        <p:grpSpPr>
          <a:xfrm>
            <a:off x="6750050" y="188913"/>
            <a:ext cx="2393950" cy="549275"/>
            <a:chOff x="158" y="119"/>
            <a:chExt cx="1508" cy="544"/>
          </a:xfrm>
        </p:grpSpPr>
        <p:sp>
          <p:nvSpPr>
            <p:cNvPr id="24582" name="Text Box 11"/>
            <p:cNvSpPr txBox="1"/>
            <p:nvPr/>
          </p:nvSpPr>
          <p:spPr>
            <a:xfrm>
              <a:off x="1117" y="119"/>
              <a:ext cx="549" cy="54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FFFF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研读</a:t>
              </a: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赏析</a:t>
              </a:r>
            </a:p>
          </p:txBody>
        </p:sp>
        <p:pic>
          <p:nvPicPr>
            <p:cNvPr id="24583" name="Picture 12" descr="BS00554_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58" y="119"/>
              <a:ext cx="1044" cy="5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96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996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96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996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9685" grpId="0"/>
      <p:bldP spid="19968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613" name="Text Box 4"/>
          <p:cNvSpPr txBox="1"/>
          <p:nvPr/>
        </p:nvSpPr>
        <p:spPr>
          <a:xfrm>
            <a:off x="611188" y="692150"/>
            <a:ext cx="3960812" cy="6413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Arial" panose="020B0604020202020204" pitchFamily="34" charset="0"/>
                <a:ea typeface="华文中宋" pitchFamily="2" charset="-122"/>
              </a:rPr>
              <a:t>第四层写疯走上集</a:t>
            </a:r>
          </a:p>
        </p:txBody>
      </p:sp>
      <p:sp>
        <p:nvSpPr>
          <p:cNvPr id="196614" name="Text Box 5"/>
          <p:cNvSpPr txBox="1"/>
          <p:nvPr/>
        </p:nvSpPr>
        <p:spPr>
          <a:xfrm>
            <a:off x="468313" y="1557338"/>
            <a:ext cx="8280400" cy="123825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/>
            <a:r>
              <a:rPr lang="en-US" altLang="zh-CN" sz="3700" b="1" dirty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“</a:t>
            </a:r>
            <a:r>
              <a:rPr lang="zh-CN" altLang="en-US" sz="3700" b="1" dirty="0">
                <a:solidFill>
                  <a:srgbClr val="0066FF"/>
                </a:solidFill>
                <a:latin typeface="华文中宋" pitchFamily="2" charset="-122"/>
                <a:ea typeface="华文中宋" pitchFamily="2" charset="-122"/>
              </a:rPr>
              <a:t>拍着笑着”的动作描写，写尽范进的疯态。</a:t>
            </a:r>
          </a:p>
        </p:txBody>
      </p:sp>
      <p:sp>
        <p:nvSpPr>
          <p:cNvPr id="196622" name="Rectangle 14"/>
          <p:cNvSpPr/>
          <p:nvPr/>
        </p:nvSpPr>
        <p:spPr>
          <a:xfrm>
            <a:off x="468313" y="3213100"/>
            <a:ext cx="8229600" cy="3241675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2800" dirty="0">
                <a:latin typeface="Arial" panose="020B0604020202020204" pitchFamily="34" charset="0"/>
                <a:ea typeface="宋体" panose="02010600030101010101" pitchFamily="2" charset="-122"/>
              </a:rPr>
              <a:t>            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作者运用妙笔把这个人物丧魂落魄的丑态、狂态刻画得淋漓尽致，入木三分。范进长期遭白眼，一旦考中，如发生天旋地转的变化，感情上承受不了。绝大多数知识分子听任封建统治者摆布，背后隐藏的是悲剧，既可怜又可悲。</a:t>
            </a:r>
            <a:r>
              <a:rPr lang="zh-CN" altLang="en-US" sz="28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grpSp>
        <p:nvGrpSpPr>
          <p:cNvPr id="2" name="Group 18"/>
          <p:cNvGrpSpPr/>
          <p:nvPr/>
        </p:nvGrpSpPr>
        <p:grpSpPr>
          <a:xfrm>
            <a:off x="0" y="188913"/>
            <a:ext cx="2393950" cy="549275"/>
            <a:chOff x="158" y="119"/>
            <a:chExt cx="1508" cy="544"/>
          </a:xfrm>
        </p:grpSpPr>
        <p:sp>
          <p:nvSpPr>
            <p:cNvPr id="25606" name="Text Box 19"/>
            <p:cNvSpPr txBox="1"/>
            <p:nvPr/>
          </p:nvSpPr>
          <p:spPr>
            <a:xfrm>
              <a:off x="1117" y="119"/>
              <a:ext cx="549" cy="54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FFFF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研读</a:t>
              </a: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赏析</a:t>
              </a:r>
            </a:p>
          </p:txBody>
        </p:sp>
        <p:pic>
          <p:nvPicPr>
            <p:cNvPr id="25607" name="Picture 20" descr="BS00554_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8" y="119"/>
              <a:ext cx="1044" cy="5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66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66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66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96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500"/>
                            </p:stCondLst>
                            <p:childTnLst>
                              <p:par>
                                <p:cTn id="21" presetID="50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966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96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6613" grpId="0"/>
      <p:bldP spid="196614" grpId="0" animBg="1"/>
      <p:bldP spid="196622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018" name="Text Box 2"/>
          <p:cNvSpPr txBox="1"/>
          <p:nvPr/>
        </p:nvSpPr>
        <p:spPr>
          <a:xfrm>
            <a:off x="0" y="0"/>
            <a:ext cx="8964613" cy="1190625"/>
          </a:xfrm>
          <a:prstGeom prst="rect">
            <a:avLst/>
          </a:prstGeom>
          <a:noFill/>
          <a:ln w="28575">
            <a:noFill/>
          </a:ln>
        </p:spPr>
        <p:txBody>
          <a:bodyPr lIns="91431" tIns="45715" rIns="91431" bIns="45715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3600" b="1" i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i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、这</a:t>
            </a:r>
            <a:r>
              <a:rPr lang="zh-CN" altLang="en-US" sz="3600" b="1" i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部分对范进的描写既采用了</a:t>
            </a:r>
            <a:r>
              <a:rPr lang="zh-CN" altLang="en-US" sz="3600" b="1" i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正面描写</a:t>
            </a:r>
            <a:r>
              <a:rPr lang="zh-CN" altLang="en-US" sz="3600" b="1" i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又采用了</a:t>
            </a:r>
            <a:r>
              <a:rPr lang="zh-CN" altLang="en-US" sz="3600" b="1" i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侧面烘托</a:t>
            </a:r>
            <a:r>
              <a:rPr lang="zh-CN" altLang="en-US" sz="3600" b="1" i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的写法</a:t>
            </a:r>
            <a:r>
              <a:rPr lang="en-US" altLang="zh-CN" sz="3600" b="1" i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:</a:t>
            </a:r>
          </a:p>
        </p:txBody>
      </p:sp>
      <p:sp>
        <p:nvSpPr>
          <p:cNvPr id="214019" name="Text Box 3"/>
          <p:cNvSpPr txBox="1"/>
          <p:nvPr/>
        </p:nvSpPr>
        <p:spPr>
          <a:xfrm>
            <a:off x="2411413" y="3306763"/>
            <a:ext cx="2160587" cy="4762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5" rIns="91431" bIns="45715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老太太的慌</a:t>
            </a:r>
          </a:p>
        </p:txBody>
      </p:sp>
      <p:sp>
        <p:nvSpPr>
          <p:cNvPr id="214020" name="Text Box 4"/>
          <p:cNvSpPr txBox="1"/>
          <p:nvPr/>
        </p:nvSpPr>
        <p:spPr>
          <a:xfrm>
            <a:off x="2339975" y="4003675"/>
            <a:ext cx="2232025" cy="8413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5" rIns="91431" bIns="45715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报录人、邻居吓了一跳</a:t>
            </a:r>
          </a:p>
        </p:txBody>
      </p:sp>
      <p:sp>
        <p:nvSpPr>
          <p:cNvPr id="214021" name="Text Box 5"/>
          <p:cNvSpPr txBox="1"/>
          <p:nvPr/>
        </p:nvSpPr>
        <p:spPr>
          <a:xfrm>
            <a:off x="2339975" y="4992688"/>
            <a:ext cx="2232025" cy="4762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5" rIns="91431" bIns="45715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黑体" panose="02010609060101010101" pitchFamily="2" charset="-122"/>
                <a:ea typeface="黑体" panose="02010609060101010101" pitchFamily="2" charset="-122"/>
              </a:rPr>
              <a:t>众人拉不住</a:t>
            </a:r>
          </a:p>
        </p:txBody>
      </p:sp>
      <p:sp>
        <p:nvSpPr>
          <p:cNvPr id="214026" name="Text Box 10"/>
          <p:cNvSpPr txBox="1"/>
          <p:nvPr/>
        </p:nvSpPr>
        <p:spPr>
          <a:xfrm>
            <a:off x="4859338" y="3284538"/>
            <a:ext cx="2663825" cy="4762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5" rIns="91431" bIns="45715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烘托范进昏厥怕人</a:t>
            </a:r>
          </a:p>
        </p:txBody>
      </p:sp>
      <p:sp>
        <p:nvSpPr>
          <p:cNvPr id="214027" name="Text Box 11"/>
          <p:cNvSpPr txBox="1"/>
          <p:nvPr/>
        </p:nvSpPr>
        <p:spPr>
          <a:xfrm>
            <a:off x="4859338" y="4003675"/>
            <a:ext cx="2665412" cy="841375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5" rIns="91431" bIns="45715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Times New Roman" panose="02020603050405020304" pitchFamily="18" charset="0"/>
                <a:ea typeface="黑体" panose="02010609060101010101" pitchFamily="2" charset="-122"/>
              </a:rPr>
              <a:t>烘托范进飞跑的疯狂</a:t>
            </a:r>
          </a:p>
        </p:txBody>
      </p:sp>
      <p:sp>
        <p:nvSpPr>
          <p:cNvPr id="214028" name="Text Box 12"/>
          <p:cNvSpPr txBox="1"/>
          <p:nvPr/>
        </p:nvSpPr>
        <p:spPr>
          <a:xfrm>
            <a:off x="4787900" y="5013325"/>
            <a:ext cx="2735263" cy="4762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5" rIns="91431" bIns="45715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b="1" dirty="0">
                <a:latin typeface="Times New Roman" panose="02020603050405020304" pitchFamily="18" charset="0"/>
                <a:ea typeface="黑体" panose="02010609060101010101" pitchFamily="2" charset="-122"/>
              </a:rPr>
              <a:t>烘托范进的疯劲</a:t>
            </a:r>
          </a:p>
        </p:txBody>
      </p:sp>
      <p:sp>
        <p:nvSpPr>
          <p:cNvPr id="214029" name="Text Box 13"/>
          <p:cNvSpPr txBox="1"/>
          <p:nvPr/>
        </p:nvSpPr>
        <p:spPr>
          <a:xfrm>
            <a:off x="250825" y="1916113"/>
            <a:ext cx="752475" cy="2447925"/>
          </a:xfrm>
          <a:prstGeom prst="rect">
            <a:avLst/>
          </a:prstGeom>
          <a:solidFill>
            <a:srgbClr val="00808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91431" tIns="45715" rIns="91431" bIns="45715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FFFF66"/>
                </a:solidFill>
                <a:latin typeface="Times New Roman" panose="02020603050405020304" pitchFamily="18" charset="0"/>
                <a:ea typeface="楷体_GB2312" pitchFamily="49" charset="-122"/>
              </a:rPr>
              <a:t>范进的疯态</a:t>
            </a:r>
          </a:p>
        </p:txBody>
      </p:sp>
      <p:sp>
        <p:nvSpPr>
          <p:cNvPr id="214032" name="Text Box 16"/>
          <p:cNvSpPr txBox="1"/>
          <p:nvPr/>
        </p:nvSpPr>
        <p:spPr>
          <a:xfrm>
            <a:off x="2411413" y="1268413"/>
            <a:ext cx="1143000" cy="175895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91431" tIns="45715" rIns="91431" bIns="45715">
            <a:spAutoFit/>
          </a:bodyPr>
          <a:lstStyle/>
          <a:p>
            <a:pPr lvl="0" eaLnBrk="1" hangingPunct="1"/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语言动作</a:t>
            </a:r>
          </a:p>
          <a:p>
            <a:pPr lvl="0" eaLnBrk="1" hangingPunct="1"/>
            <a:r>
              <a:rPr lang="zh-CN" altLang="en-US" sz="3600" b="1" dirty="0">
                <a:solidFill>
                  <a:srgbClr val="0066FF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神态</a:t>
            </a:r>
          </a:p>
        </p:txBody>
      </p:sp>
      <p:sp>
        <p:nvSpPr>
          <p:cNvPr id="214037" name="AutoShape 21"/>
          <p:cNvSpPr/>
          <p:nvPr/>
        </p:nvSpPr>
        <p:spPr>
          <a:xfrm>
            <a:off x="1042988" y="1844675"/>
            <a:ext cx="215900" cy="2808288"/>
          </a:xfrm>
          <a:prstGeom prst="leftBrace">
            <a:avLst>
              <a:gd name="adj1" fmla="val 108394"/>
              <a:gd name="adj2" fmla="val 50000"/>
            </a:avLst>
          </a:prstGeom>
          <a:noFill/>
          <a:ln w="53975" cap="flat" cmpd="sng">
            <a:solidFill>
              <a:srgbClr val="00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038" name="AutoShape 22"/>
          <p:cNvSpPr/>
          <p:nvPr/>
        </p:nvSpPr>
        <p:spPr>
          <a:xfrm>
            <a:off x="2051050" y="1339850"/>
            <a:ext cx="287338" cy="1512888"/>
          </a:xfrm>
          <a:prstGeom prst="leftBrace">
            <a:avLst>
              <a:gd name="adj1" fmla="val 43876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1431" tIns="45715" rIns="91431" bIns="45715" anchor="ctr"/>
          <a:lstStyle/>
          <a:p>
            <a:pPr lvl="0" algn="ctr" eaLnBrk="1" hangingPunct="1"/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6637" name="Text Box 23"/>
          <p:cNvSpPr txBox="1"/>
          <p:nvPr/>
        </p:nvSpPr>
        <p:spPr>
          <a:xfrm>
            <a:off x="287338" y="5780088"/>
            <a:ext cx="2403475" cy="280987"/>
          </a:xfrm>
          <a:prstGeom prst="rect">
            <a:avLst/>
          </a:prstGeom>
          <a:noFill/>
          <a:ln w="9525">
            <a:noFill/>
          </a:ln>
        </p:spPr>
        <p:txBody>
          <a:bodyPr lIns="81272" tIns="40636" rIns="81272" bIns="40636">
            <a:spAutoFit/>
          </a:bodyPr>
          <a:lstStyle/>
          <a:p>
            <a:pPr lvl="0" defTabSz="812800" eaLnBrk="1" hangingPunct="1"/>
            <a:endParaRPr lang="zh-CN" altLang="zh-CN" sz="13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4040" name="Text Box 24"/>
          <p:cNvSpPr txBox="1"/>
          <p:nvPr/>
        </p:nvSpPr>
        <p:spPr>
          <a:xfrm>
            <a:off x="179388" y="5805488"/>
            <a:ext cx="1187450" cy="665162"/>
          </a:xfrm>
          <a:prstGeom prst="rect">
            <a:avLst/>
          </a:prstGeom>
          <a:solidFill>
            <a:srgbClr val="339966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272" tIns="40636" rIns="81272" bIns="40636">
            <a:spAutoFit/>
          </a:bodyPr>
          <a:lstStyle/>
          <a:p>
            <a:pPr lvl="0" algn="ctr" defTabSz="812800" eaLnBrk="1" hangingPunct="1"/>
            <a:r>
              <a:rPr lang="zh-CN" altLang="en-US" sz="3700" b="1" dirty="0">
                <a:solidFill>
                  <a:schemeClr val="bg1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夸张</a:t>
            </a:r>
          </a:p>
        </p:txBody>
      </p:sp>
      <p:sp>
        <p:nvSpPr>
          <p:cNvPr id="214041" name="Text Box 25"/>
          <p:cNvSpPr txBox="1"/>
          <p:nvPr/>
        </p:nvSpPr>
        <p:spPr>
          <a:xfrm>
            <a:off x="1403350" y="5803900"/>
            <a:ext cx="6772275" cy="588963"/>
          </a:xfrm>
          <a:prstGeom prst="rect">
            <a:avLst/>
          </a:prstGeom>
          <a:solidFill>
            <a:srgbClr val="339966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81272" tIns="40636" rIns="81272" bIns="40636">
            <a:spAutoFit/>
          </a:bodyPr>
          <a:lstStyle/>
          <a:p>
            <a:pPr lvl="0" defTabSz="812800" eaLnBrk="1" hangingPunct="1"/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讽刺了科举制度对知识分子的毒害</a:t>
            </a:r>
          </a:p>
        </p:txBody>
      </p:sp>
      <p:sp>
        <p:nvSpPr>
          <p:cNvPr id="214042" name="Text Box 26"/>
          <p:cNvSpPr txBox="1"/>
          <p:nvPr/>
        </p:nvSpPr>
        <p:spPr>
          <a:xfrm>
            <a:off x="4500563" y="1700213"/>
            <a:ext cx="1655762" cy="863600"/>
          </a:xfrm>
          <a:prstGeom prst="rect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1272" tIns="40636" rIns="81272" bIns="40636">
            <a:spAutoFit/>
          </a:bodyPr>
          <a:lstStyle/>
          <a:p>
            <a:pPr lvl="0" defTabSz="812800" eaLnBrk="1" hangingPunct="1"/>
            <a:r>
              <a:rPr lang="zh-CN" altLang="en-US" sz="2500" b="1" dirty="0">
                <a:latin typeface="Arial" panose="020B0604020202020204" pitchFamily="34" charset="0"/>
                <a:ea typeface="黑体" panose="02010609060101010101" pitchFamily="2" charset="-122"/>
              </a:rPr>
              <a:t>多层次细节描写</a:t>
            </a:r>
          </a:p>
        </p:txBody>
      </p:sp>
      <p:sp>
        <p:nvSpPr>
          <p:cNvPr id="214043" name="AutoShape 27"/>
          <p:cNvSpPr/>
          <p:nvPr/>
        </p:nvSpPr>
        <p:spPr>
          <a:xfrm>
            <a:off x="2051050" y="3427413"/>
            <a:ext cx="287338" cy="2089150"/>
          </a:xfrm>
          <a:prstGeom prst="leftBrace">
            <a:avLst>
              <a:gd name="adj1" fmla="val 60589"/>
              <a:gd name="adj2" fmla="val 50000"/>
            </a:avLst>
          </a:prstGeom>
          <a:noFill/>
          <a:ln w="28575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lIns="91431" tIns="45715" rIns="91431" bIns="45715" anchor="ctr"/>
          <a:lstStyle/>
          <a:p>
            <a:pPr lvl="0" algn="ctr" eaLnBrk="1" hangingPunct="1"/>
            <a:endParaRPr lang="zh-CN" altLang="zh-CN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044" name="Text Box 28"/>
          <p:cNvSpPr txBox="1"/>
          <p:nvPr/>
        </p:nvSpPr>
        <p:spPr>
          <a:xfrm>
            <a:off x="6732588" y="1268413"/>
            <a:ext cx="568325" cy="1728787"/>
          </a:xfrm>
          <a:prstGeom prst="rect">
            <a:avLst/>
          </a:pr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91431" tIns="45715" rIns="91431" bIns="45715">
            <a:spAutoFit/>
          </a:bodyPr>
          <a:lstStyle/>
          <a:p>
            <a:pPr lvl="0" algn="ctr" eaLnBrk="1" hangingPunct="1"/>
            <a:r>
              <a:rPr lang="zh-CN" altLang="en-US" b="1" dirty="0">
                <a:solidFill>
                  <a:srgbClr val="FFFF66"/>
                </a:solidFill>
                <a:latin typeface="Times New Roman" panose="02020603050405020304" pitchFamily="18" charset="0"/>
                <a:ea typeface="楷体_GB2312" pitchFamily="49" charset="-122"/>
              </a:rPr>
              <a:t>正 面 描 写</a:t>
            </a:r>
          </a:p>
        </p:txBody>
      </p:sp>
      <p:sp>
        <p:nvSpPr>
          <p:cNvPr id="214045" name="Text Box 29"/>
          <p:cNvSpPr txBox="1"/>
          <p:nvPr/>
        </p:nvSpPr>
        <p:spPr>
          <a:xfrm>
            <a:off x="7885113" y="3211513"/>
            <a:ext cx="630237" cy="2305050"/>
          </a:xfrm>
          <a:prstGeom prst="rect">
            <a:avLst/>
          </a:pr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91431" tIns="45715" rIns="91431" bIns="45715"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  <a:ea typeface="楷体_GB2312" pitchFamily="49" charset="-122"/>
              </a:rPr>
              <a:t>侧 面 描 写</a:t>
            </a:r>
          </a:p>
        </p:txBody>
      </p:sp>
      <p:sp>
        <p:nvSpPr>
          <p:cNvPr id="214046" name="Text Box 30"/>
          <p:cNvSpPr txBox="1"/>
          <p:nvPr/>
        </p:nvSpPr>
        <p:spPr>
          <a:xfrm>
            <a:off x="1331913" y="1484313"/>
            <a:ext cx="630237" cy="1150937"/>
          </a:xfrm>
          <a:prstGeom prst="rect">
            <a:avLst/>
          </a:pr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91431" tIns="45715" rIns="91431" bIns="45715"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  <a:ea typeface="楷体_GB2312" pitchFamily="49" charset="-122"/>
              </a:rPr>
              <a:t>范进</a:t>
            </a:r>
          </a:p>
        </p:txBody>
      </p:sp>
      <p:sp>
        <p:nvSpPr>
          <p:cNvPr id="214047" name="Text Box 31"/>
          <p:cNvSpPr txBox="1"/>
          <p:nvPr/>
        </p:nvSpPr>
        <p:spPr>
          <a:xfrm>
            <a:off x="1331913" y="3932238"/>
            <a:ext cx="630237" cy="1150937"/>
          </a:xfrm>
          <a:prstGeom prst="rect">
            <a:avLst/>
          </a:prstGeom>
          <a:solidFill>
            <a:srgbClr val="FF0000"/>
          </a:solidFill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vert="eaVert" lIns="91431" tIns="45715" rIns="91431" bIns="45715">
            <a:spAutoFit/>
          </a:bodyPr>
          <a:lstStyle/>
          <a:p>
            <a:pPr lvl="0" algn="ctr" eaLnBrk="1" hangingPunct="1"/>
            <a:r>
              <a:rPr lang="zh-CN" altLang="en-US" sz="2800" b="1" dirty="0">
                <a:solidFill>
                  <a:srgbClr val="FFFF66"/>
                </a:solidFill>
                <a:latin typeface="Times New Roman" panose="02020603050405020304" pitchFamily="18" charset="0"/>
                <a:ea typeface="楷体_GB2312" pitchFamily="49" charset="-122"/>
              </a:rPr>
              <a:t>众人</a:t>
            </a:r>
          </a:p>
        </p:txBody>
      </p:sp>
      <p:sp>
        <p:nvSpPr>
          <p:cNvPr id="214048" name="Line 32"/>
          <p:cNvSpPr/>
          <p:nvPr/>
        </p:nvSpPr>
        <p:spPr>
          <a:xfrm>
            <a:off x="4572000" y="3571875"/>
            <a:ext cx="23971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4049" name="Line 33"/>
          <p:cNvSpPr/>
          <p:nvPr/>
        </p:nvSpPr>
        <p:spPr>
          <a:xfrm>
            <a:off x="4572000" y="4364038"/>
            <a:ext cx="23971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4050" name="Line 34"/>
          <p:cNvSpPr/>
          <p:nvPr/>
        </p:nvSpPr>
        <p:spPr>
          <a:xfrm>
            <a:off x="4572000" y="5227638"/>
            <a:ext cx="239713" cy="0"/>
          </a:xfrm>
          <a:prstGeom prst="line">
            <a:avLst/>
          </a:prstGeom>
          <a:ln w="57150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4051" name="Line 35"/>
          <p:cNvSpPr/>
          <p:nvPr/>
        </p:nvSpPr>
        <p:spPr>
          <a:xfrm flipH="1">
            <a:off x="3563938" y="2203450"/>
            <a:ext cx="865187" cy="0"/>
          </a:xfrm>
          <a:prstGeom prst="line">
            <a:avLst/>
          </a:prstGeom>
          <a:ln w="76200" cap="flat" cmpd="tri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4052" name="AutoShape 36"/>
          <p:cNvSpPr/>
          <p:nvPr/>
        </p:nvSpPr>
        <p:spPr>
          <a:xfrm>
            <a:off x="7667625" y="3284538"/>
            <a:ext cx="144463" cy="2160587"/>
          </a:xfrm>
          <a:prstGeom prst="rightBrace">
            <a:avLst>
              <a:gd name="adj1" fmla="val 124633"/>
              <a:gd name="adj2" fmla="val 50000"/>
            </a:avLst>
          </a:prstGeom>
          <a:solidFill>
            <a:srgbClr val="FF0000"/>
          </a:solidFill>
          <a:ln w="9525">
            <a:noFill/>
          </a:ln>
        </p:spPr>
        <p:txBody>
          <a:bodyPr wrap="none" anchor="ctr"/>
          <a:lstStyle/>
          <a:p>
            <a:pPr lvl="0" eaLnBrk="1" hangingPunct="1"/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4053" name="Line 37"/>
          <p:cNvSpPr/>
          <p:nvPr/>
        </p:nvSpPr>
        <p:spPr>
          <a:xfrm flipH="1">
            <a:off x="6084888" y="2132013"/>
            <a:ext cx="574675" cy="0"/>
          </a:xfrm>
          <a:prstGeom prst="line">
            <a:avLst/>
          </a:prstGeom>
          <a:ln w="76200" cap="flat" cmpd="tri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4054" name="Line 38"/>
          <p:cNvSpPr/>
          <p:nvPr/>
        </p:nvSpPr>
        <p:spPr>
          <a:xfrm flipH="1">
            <a:off x="8748713" y="1339850"/>
            <a:ext cx="0" cy="4752975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  <p:sp>
        <p:nvSpPr>
          <p:cNvPr id="214055" name="Line 39"/>
          <p:cNvSpPr/>
          <p:nvPr/>
        </p:nvSpPr>
        <p:spPr>
          <a:xfrm flipH="1">
            <a:off x="8172450" y="6019800"/>
            <a:ext cx="647700" cy="0"/>
          </a:xfrm>
          <a:prstGeom prst="line">
            <a:avLst/>
          </a:prstGeom>
          <a:ln w="57150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40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140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" dur="2000"/>
                                        <p:tgtEl>
                                          <p:spTgt spid="214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21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14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14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140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140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 tmFilter="0,0; .5, 1; 1, 1"/>
                                        <p:tgtEl>
                                          <p:spTgt spid="214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140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140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140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140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214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9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0" fill="hold"/>
                                        <p:tgtEl>
                                          <p:spTgt spid="214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0" fill="hold"/>
                                        <p:tgtEl>
                                          <p:spTgt spid="214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140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140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214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14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14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214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40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140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2140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50" presetClass="entr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14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14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214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140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 tmFilter="0,0; .5, 1; 1, 1"/>
                                        <p:tgtEl>
                                          <p:spTgt spid="214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41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140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140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140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140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 tmFilter="0,0; .5, 1; 1, 1"/>
                                        <p:tgtEl>
                                          <p:spTgt spid="214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40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140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140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140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140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14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14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140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140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140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2140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39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14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14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214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14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500" fill="hold"/>
                                        <p:tgtEl>
                                          <p:spTgt spid="214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8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140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4" presetID="39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214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214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14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1000"/>
                                        <p:tgtEl>
                                          <p:spTgt spid="214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2140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2140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1" dur="1000"/>
                                        <p:tgtEl>
                                          <p:spTgt spid="2140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2" fill="hold">
                      <p:stCondLst>
                        <p:cond delay="indefinite"/>
                      </p:stCondLst>
                      <p:childTnLst>
                        <p:par>
                          <p:cTn id="143" fill="hold">
                            <p:stCondLst>
                              <p:cond delay="0"/>
                            </p:stCondLst>
                            <p:childTnLst>
                              <p:par>
                                <p:cTn id="144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214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214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214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214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214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214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214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2140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500" fill="hold"/>
                                        <p:tgtEl>
                                          <p:spTgt spid="2140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214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54" presetClass="entr" presetSubtype="0" ac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2140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2140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500" fill="hold"/>
                                        <p:tgtEl>
                                          <p:spTgt spid="2140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500" fill="hold"/>
                                        <p:tgtEl>
                                          <p:spTgt spid="2140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2140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6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7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04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4018" grpId="0"/>
      <p:bldP spid="214019" grpId="0" animBg="1"/>
      <p:bldP spid="214020" grpId="0" animBg="1"/>
      <p:bldP spid="214021" grpId="0" animBg="1"/>
      <p:bldP spid="214026" grpId="0" animBg="1"/>
      <p:bldP spid="214027" grpId="0" animBg="1"/>
      <p:bldP spid="214028" grpId="0" animBg="1"/>
      <p:bldP spid="214029" grpId="0" animBg="1"/>
      <p:bldP spid="214032" grpId="0" animBg="1"/>
      <p:bldP spid="214037" grpId="0" animBg="1"/>
      <p:bldP spid="214038" grpId="0" animBg="1"/>
      <p:bldP spid="214040" grpId="0" animBg="1"/>
      <p:bldP spid="214041" grpId="0" animBg="1"/>
      <p:bldP spid="214042" grpId="0" animBg="1"/>
      <p:bldP spid="214043" grpId="0" animBg="1"/>
      <p:bldP spid="214044" grpId="0" animBg="1"/>
      <p:bldP spid="214045" grpId="0" animBg="1"/>
      <p:bldP spid="214046" grpId="0" animBg="1"/>
      <p:bldP spid="214047" grpId="0" animBg="1"/>
      <p:bldP spid="21405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170" name="Rectangle 2"/>
          <p:cNvSpPr>
            <a:spLocks noGrp="1"/>
          </p:cNvSpPr>
          <p:nvPr>
            <p:ph type="title"/>
          </p:nvPr>
        </p:nvSpPr>
        <p:spPr>
          <a:xfrm>
            <a:off x="900113" y="1412875"/>
            <a:ext cx="7200900" cy="566738"/>
          </a:xfrm>
        </p:spPr>
        <p:txBody>
          <a:bodyPr vert="horz" wrap="square" lIns="91440" tIns="45720" rIns="91440" bIns="45720" anchor="b"/>
          <a:lstStyle/>
          <a:p>
            <a:pPr eaLnBrk="1" hangingPunct="1"/>
            <a:r>
              <a:rPr lang="en-US" altLang="zh-CN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3</a:t>
            </a:r>
            <a:r>
              <a:rPr lang="zh-CN" altLang="en-US" sz="4000" dirty="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、范进的发疯说明了什么？</a:t>
            </a:r>
          </a:p>
        </p:txBody>
      </p:sp>
      <p:sp>
        <p:nvSpPr>
          <p:cNvPr id="135171" name="Rectangle 3"/>
          <p:cNvSpPr>
            <a:spLocks noGrp="1"/>
          </p:cNvSpPr>
          <p:nvPr>
            <p:ph idx="1"/>
          </p:nvPr>
        </p:nvSpPr>
        <p:spPr>
          <a:xfrm>
            <a:off x="179388" y="2362200"/>
            <a:ext cx="8736012" cy="4162425"/>
          </a:xfrm>
          <a:ln w="19050">
            <a:solidFill>
              <a:srgbClr val="00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/>
            <a:r>
              <a:rPr lang="zh-CN" altLang="en-US" sz="3200" b="1" dirty="0">
                <a:solidFill>
                  <a:srgbClr val="000000"/>
                </a:solidFill>
                <a:ea typeface="仿宋_GB2312" pitchFamily="49" charset="-122"/>
              </a:rPr>
              <a:t>范进发疯的癫狂丑态</a:t>
            </a:r>
            <a:r>
              <a:rPr lang="zh-CN" altLang="en-US" sz="3200" b="1" dirty="0">
                <a:solidFill>
                  <a:srgbClr val="FF0000"/>
                </a:solidFill>
                <a:ea typeface="仿宋_GB2312" pitchFamily="49" charset="-122"/>
              </a:rPr>
              <a:t>揭露了封建科举制度对读书人的毒害。</a:t>
            </a:r>
            <a:r>
              <a:rPr lang="zh-CN" altLang="en-US" sz="3200" b="1" dirty="0">
                <a:solidFill>
                  <a:srgbClr val="000000"/>
                </a:solidFill>
                <a:ea typeface="仿宋_GB2312" pitchFamily="49" charset="-122"/>
              </a:rPr>
              <a:t>俗话说：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“</a:t>
            </a:r>
            <a:r>
              <a:rPr lang="zh-CN" altLang="en-US" sz="3200" b="1" dirty="0">
                <a:solidFill>
                  <a:srgbClr val="000000"/>
                </a:solidFill>
                <a:ea typeface="仿宋_GB2312" pitchFamily="49" charset="-122"/>
              </a:rPr>
              <a:t>穷秀才，富举人。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仿宋_GB2312" pitchFamily="49" charset="-122"/>
              </a:rPr>
              <a:t>”</a:t>
            </a:r>
            <a:r>
              <a:rPr lang="zh-CN" altLang="en-US" sz="3200" b="1" dirty="0">
                <a:solidFill>
                  <a:srgbClr val="000000"/>
                </a:solidFill>
                <a:ea typeface="仿宋_GB2312" pitchFamily="49" charset="-122"/>
              </a:rPr>
              <a:t>封建社会的读书人一旦中举，那就平步青云，荣华富贵滚滚而来。范进中举前穷困潦倒，受尽屈辱，中举后即能吐尽心中苦水，身价百倍，富贵荣华，而这些正是范进梦寐以求的，一旦到手即令他喜极而疯。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250825" y="260350"/>
            <a:ext cx="2393950" cy="792163"/>
            <a:chOff x="158" y="119"/>
            <a:chExt cx="1508" cy="544"/>
          </a:xfrm>
        </p:grpSpPr>
        <p:sp>
          <p:nvSpPr>
            <p:cNvPr id="27653" name="Text Box 8"/>
            <p:cNvSpPr txBox="1"/>
            <p:nvPr/>
          </p:nvSpPr>
          <p:spPr>
            <a:xfrm>
              <a:off x="975" y="119"/>
              <a:ext cx="691" cy="54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FFFF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研读</a:t>
              </a: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赏析</a:t>
              </a:r>
            </a:p>
          </p:txBody>
        </p:sp>
        <p:pic>
          <p:nvPicPr>
            <p:cNvPr id="27654" name="Picture 9" descr="BS00554_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8" y="119"/>
              <a:ext cx="1044" cy="52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5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517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5171">
                                            <p:bg/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5171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5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5170" grpId="0"/>
      <p:bldP spid="135171" grpId="0" build="p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Text Box 2"/>
          <p:cNvSpPr txBox="1"/>
          <p:nvPr/>
        </p:nvSpPr>
        <p:spPr>
          <a:xfrm>
            <a:off x="755650" y="2205038"/>
            <a:ext cx="7991475" cy="38608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en-US" altLang="zh-CN" sz="5400" b="1" dirty="0">
                <a:solidFill>
                  <a:schemeClr val="bg1"/>
                </a:solidFill>
                <a:latin typeface="Arial" panose="020B0604020202020204" pitchFamily="34" charset="0"/>
                <a:ea typeface="楷体_GB2312" pitchFamily="49" charset="-122"/>
              </a:rPr>
              <a:t>       </a:t>
            </a:r>
            <a:r>
              <a:rPr lang="zh-CN" altLang="en-US" sz="4800" b="1" dirty="0">
                <a:solidFill>
                  <a:srgbClr val="000000"/>
                </a:solidFill>
                <a:latin typeface="Arial" panose="020B0604020202020204" pitchFamily="34" charset="0"/>
                <a:ea typeface="楷体_GB2312" pitchFamily="49" charset="-122"/>
              </a:rPr>
              <a:t>范进中举前后状况的变化，反映了封建社会科举制度对读书人命运的主宰，以及在这种制度下人与人之间的势利关系和世态的炎凉。</a:t>
            </a:r>
          </a:p>
        </p:txBody>
      </p:sp>
      <p:grpSp>
        <p:nvGrpSpPr>
          <p:cNvPr id="2" name="Group 3"/>
          <p:cNvGrpSpPr/>
          <p:nvPr/>
        </p:nvGrpSpPr>
        <p:grpSpPr>
          <a:xfrm>
            <a:off x="0" y="0"/>
            <a:ext cx="2592388" cy="817563"/>
            <a:chOff x="521" y="346"/>
            <a:chExt cx="1633" cy="515"/>
          </a:xfrm>
        </p:grpSpPr>
        <p:sp>
          <p:nvSpPr>
            <p:cNvPr id="30725" name="Text Box 4"/>
            <p:cNvSpPr txBox="1"/>
            <p:nvPr/>
          </p:nvSpPr>
          <p:spPr>
            <a:xfrm>
              <a:off x="1111" y="391"/>
              <a:ext cx="1043" cy="327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探究交流</a:t>
              </a:r>
            </a:p>
          </p:txBody>
        </p:sp>
        <p:pic>
          <p:nvPicPr>
            <p:cNvPr id="30726" name="Picture 5" descr="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1" y="346"/>
              <a:ext cx="816" cy="5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19142" name="Text Box 6"/>
          <p:cNvSpPr txBox="1">
            <a:spLocks noChangeArrowheads="1"/>
          </p:cNvSpPr>
          <p:nvPr/>
        </p:nvSpPr>
        <p:spPr bwMode="auto">
          <a:xfrm>
            <a:off x="755650" y="1052513"/>
            <a:ext cx="6264622" cy="769441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 lvl="0">
              <a:spcBef>
                <a:spcPct val="50000"/>
              </a:spcBef>
            </a:pPr>
            <a:r>
              <a:rPr lang="zh-CN" altLang="en-US" sz="4000" b="1" dirty="0" smtClean="0">
                <a:solidFill>
                  <a:srgbClr val="7030A0"/>
                </a:solidFill>
                <a:latin typeface="宋体" panose="02010600030101010101" pitchFamily="2" charset="-122"/>
              </a:rPr>
              <a:t>三、人</a:t>
            </a:r>
            <a:r>
              <a:rPr lang="zh-CN" altLang="en-US" sz="4000" b="1" dirty="0">
                <a:solidFill>
                  <a:srgbClr val="7030A0"/>
                </a:solidFill>
                <a:latin typeface="宋体" panose="02010600030101010101" pitchFamily="2" charset="-122"/>
              </a:rPr>
              <a:t>物形象分</a:t>
            </a:r>
            <a:r>
              <a:rPr lang="zh-CN" altLang="en-US" sz="4000" b="1" dirty="0" smtClean="0">
                <a:solidFill>
                  <a:srgbClr val="7030A0"/>
                </a:solidFill>
                <a:latin typeface="宋体" panose="02010600030101010101" pitchFamily="2" charset="-122"/>
              </a:rPr>
              <a:t>析</a:t>
            </a:r>
            <a:r>
              <a:rPr lang="zh-CN" altLang="en-US" sz="4000" b="1" dirty="0" smtClean="0">
                <a:solidFill>
                  <a:srgbClr val="000000"/>
                </a:solidFill>
                <a:latin typeface="宋体" panose="02010600030101010101" pitchFamily="2" charset="-122"/>
              </a:rPr>
              <a:t>：</a:t>
            </a:r>
            <a:r>
              <a:rPr lang="zh-CN" altLang="en-US" sz="4400" b="1" dirty="0" smtClean="0">
                <a:solidFill>
                  <a:srgbClr val="FF0000"/>
                </a:solidFill>
                <a:latin typeface="宋体" panose="02010600030101010101" pitchFamily="2" charset="-122"/>
              </a:rPr>
              <a:t>范进</a:t>
            </a:r>
            <a:endParaRPr lang="zh-CN" altLang="en-US" sz="4400" dirty="0">
              <a:solidFill>
                <a:srgbClr val="FF0000"/>
              </a:solidFill>
              <a:effectLst>
                <a:outerShdw blurRad="38100" dist="38100" dir="2700000">
                  <a:srgbClr val="C0C0C0"/>
                </a:outerShdw>
              </a:effectLst>
              <a:latin typeface="方正姚体" pitchFamily="2" charset="-122"/>
              <a:ea typeface="方正姚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91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219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191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191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9138" grpId="0" animBg="1"/>
      <p:bldP spid="21914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186" name="Rectangle 2"/>
          <p:cNvSpPr>
            <a:spLocks noGrp="1"/>
          </p:cNvSpPr>
          <p:nvPr>
            <p:ph idx="1"/>
          </p:nvPr>
        </p:nvSpPr>
        <p:spPr>
          <a:xfrm>
            <a:off x="1259632" y="2204864"/>
            <a:ext cx="7605883" cy="3960465"/>
          </a:xfrm>
          <a:ln w="19050">
            <a:solidFill>
              <a:srgbClr val="00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  <a:buNone/>
            </a:pPr>
            <a:r>
              <a:rPr lang="en-US" altLang="zh-CN" b="1" dirty="0">
                <a:solidFill>
                  <a:srgbClr val="000099"/>
                </a:solidFill>
                <a:latin typeface="宋体" panose="02010600030101010101" pitchFamily="2" charset="-122"/>
              </a:rPr>
              <a:t>      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中举前</a:t>
            </a:r>
            <a:r>
              <a:rPr lang="zh-CN" altLang="en-US" b="1" dirty="0">
                <a:solidFill>
                  <a:srgbClr val="FF0000"/>
                </a:solidFill>
                <a:latin typeface="宋体" panose="02010600030101010101" pitchFamily="2" charset="-122"/>
              </a:rPr>
              <a:t>唯唯诺诺</a:t>
            </a: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，中举后则坦然地同方面大耳的张乡绅平起平坐，打起官腔，成了封建社会的新贵，特权阶级的人员。 </a:t>
            </a:r>
            <a:b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</a:br>
            <a:r>
              <a:rPr lang="zh-CN" altLang="en-US" b="1" dirty="0">
                <a:solidFill>
                  <a:srgbClr val="000000"/>
                </a:solidFill>
                <a:latin typeface="宋体" panose="02010600030101010101" pitchFamily="2" charset="-122"/>
              </a:rPr>
              <a:t>    范进对功名的热衷除了从他坚持不懈地参加考试中可以看出之外，还有一处细节可以体现：即平日他不是一个感情容易外露的人，所以他可以忍受胡屠户的辱骂，可以冷静的卖鸡救命，但一见喜报帖便欢喜得疯起来，鲜明的反常，可以充分表现他的</a:t>
            </a:r>
            <a:r>
              <a:rPr lang="zh-CN" altLang="en-US" b="1" dirty="0">
                <a:solidFill>
                  <a:srgbClr val="CC3300"/>
                </a:solidFill>
                <a:latin typeface="宋体" panose="02010600030101010101" pitchFamily="2" charset="-122"/>
              </a:rPr>
              <a:t>利欲熏心、可悲可笑。</a:t>
            </a:r>
            <a:r>
              <a:rPr lang="zh-CN" altLang="en-US" sz="2000" b="1" dirty="0">
                <a:solidFill>
                  <a:srgbClr val="000099"/>
                </a:solidFill>
                <a:latin typeface="宋体" panose="02010600030101010101" pitchFamily="2" charset="-122"/>
              </a:rPr>
              <a:t> </a:t>
            </a:r>
          </a:p>
        </p:txBody>
      </p:sp>
      <p:sp>
        <p:nvSpPr>
          <p:cNvPr id="221187" name="Rectangle 3"/>
          <p:cNvSpPr/>
          <p:nvPr/>
        </p:nvSpPr>
        <p:spPr>
          <a:xfrm>
            <a:off x="1691680" y="476672"/>
            <a:ext cx="7056784" cy="156966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lvl="0"/>
            <a:r>
              <a:rPr lang="zh-CN" altLang="en-US" sz="3200" b="1" dirty="0" smtClean="0">
                <a:solidFill>
                  <a:srgbClr val="000000"/>
                </a:solidFill>
                <a:ea typeface="华文行楷" pitchFamily="2" charset="-122"/>
              </a:rPr>
              <a:t>贫困潦倒、唯唯诺诺、</a:t>
            </a:r>
            <a:r>
              <a:rPr lang="zh-CN" altLang="en-US" sz="3200" b="1" dirty="0" smtClean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逆来顺受、虚伪圆滑、世故、热</a:t>
            </a:r>
            <a:r>
              <a:rPr lang="zh-CN" altLang="en-US" sz="3200" b="1" dirty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衷功</a:t>
            </a:r>
            <a:r>
              <a:rPr lang="zh-CN" altLang="en-US" sz="3200" b="1" dirty="0" smtClean="0">
                <a:solidFill>
                  <a:srgbClr val="CC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名</a:t>
            </a:r>
            <a:endParaRPr lang="en-US" altLang="zh-CN" sz="3200" b="1" dirty="0" smtClean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eaLnBrk="1" hangingPunct="1"/>
            <a:endParaRPr lang="zh-CN" altLang="en-US" sz="3200" b="1" dirty="0">
              <a:solidFill>
                <a:srgbClr val="CC33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1748" name="WordArt 4"/>
          <p:cNvSpPr>
            <a:spLocks noTextEdit="1"/>
          </p:cNvSpPr>
          <p:nvPr/>
        </p:nvSpPr>
        <p:spPr>
          <a:xfrm rot="5400000">
            <a:off x="-1919287" y="3151188"/>
            <a:ext cx="5400675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范进形象总结</a:t>
            </a:r>
          </a:p>
        </p:txBody>
      </p:sp>
      <p:grpSp>
        <p:nvGrpSpPr>
          <p:cNvPr id="2" name="Group 8"/>
          <p:cNvGrpSpPr/>
          <p:nvPr/>
        </p:nvGrpSpPr>
        <p:grpSpPr>
          <a:xfrm>
            <a:off x="250825" y="0"/>
            <a:ext cx="2051050" cy="620713"/>
            <a:chOff x="521" y="346"/>
            <a:chExt cx="1633" cy="515"/>
          </a:xfrm>
        </p:grpSpPr>
        <p:sp>
          <p:nvSpPr>
            <p:cNvPr id="31750" name="Text Box 9"/>
            <p:cNvSpPr txBox="1"/>
            <p:nvPr/>
          </p:nvSpPr>
          <p:spPr>
            <a:xfrm>
              <a:off x="1111" y="391"/>
              <a:ext cx="1043" cy="304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探究交流</a:t>
              </a:r>
            </a:p>
          </p:txBody>
        </p:sp>
        <p:pic>
          <p:nvPicPr>
            <p:cNvPr id="31751" name="Picture 10" descr="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1" y="346"/>
              <a:ext cx="816" cy="5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1186">
                                            <p:bg/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1186">
                                            <p:bg/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118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11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33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34" dur="455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45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56" decel="50000" autoRev="1" fill="hold">
                                          <p:stCondLst>
                                            <p:cond delay="455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36" fill="hold">
                                          <p:stCondLst>
                                            <p:cond delay="864"/>
                                          </p:stCondLst>
                                        </p:cTn>
                                        <p:tgtEl>
                                          <p:spTgt spid="2211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1186" grpId="0" build="p" animBg="1"/>
      <p:bldP spid="221187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8963" name="Picture 3" descr="cxinfo_swf_36-4805_图像139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491038" y="1268413"/>
            <a:ext cx="4652962" cy="5113337"/>
          </a:xfrm>
          <a:ln w="31750">
            <a:solidFill>
              <a:srgbClr val="FF0000">
                <a:alpha val="100000"/>
              </a:srgbClr>
            </a:solidFill>
            <a:miter/>
          </a:ln>
        </p:spPr>
      </p:pic>
      <p:sp>
        <p:nvSpPr>
          <p:cNvPr id="168964" name="AutoShape 4"/>
          <p:cNvSpPr/>
          <p:nvPr/>
        </p:nvSpPr>
        <p:spPr>
          <a:xfrm>
            <a:off x="7380288" y="333375"/>
            <a:ext cx="1512887" cy="2133600"/>
          </a:xfrm>
          <a:prstGeom prst="wedgeEllipseCallout">
            <a:avLst>
              <a:gd name="adj1" fmla="val -48949"/>
              <a:gd name="adj2" fmla="val 79611"/>
            </a:avLst>
          </a:prstGeom>
          <a:solidFill>
            <a:srgbClr val="99CC00"/>
          </a:solidFill>
          <a:ln w="19050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华文中宋" pitchFamily="2" charset="-122"/>
              </a:rPr>
              <a:t>该死的畜牲！你中了甚么？</a:t>
            </a:r>
          </a:p>
        </p:txBody>
      </p:sp>
      <p:sp>
        <p:nvSpPr>
          <p:cNvPr id="168970" name="Text Box 10"/>
          <p:cNvSpPr txBox="1"/>
          <p:nvPr/>
        </p:nvSpPr>
        <p:spPr>
          <a:xfrm>
            <a:off x="323850" y="1196975"/>
            <a:ext cx="4032250" cy="523875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6600" b="1" dirty="0" smtClean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胡</a:t>
            </a:r>
            <a:r>
              <a:rPr lang="zh-CN" altLang="en-US" sz="66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屠户</a:t>
            </a: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在范进中举</a:t>
            </a:r>
            <a:r>
              <a:rPr lang="zh-CN" altLang="en-US" sz="54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前后</a:t>
            </a:r>
            <a:r>
              <a:rPr lang="zh-CN" altLang="en-US" sz="5400" b="1" dirty="0">
                <a:latin typeface="Times New Roman" panose="02020603050405020304" pitchFamily="18" charset="0"/>
                <a:ea typeface="宋体" panose="02010600030101010101" pitchFamily="2" charset="-122"/>
              </a:rPr>
              <a:t>的态度有什么不同？试分析该人物形象。</a:t>
            </a:r>
          </a:p>
        </p:txBody>
      </p:sp>
      <p:grpSp>
        <p:nvGrpSpPr>
          <p:cNvPr id="2" name="Group 17"/>
          <p:cNvGrpSpPr/>
          <p:nvPr/>
        </p:nvGrpSpPr>
        <p:grpSpPr>
          <a:xfrm>
            <a:off x="395288" y="0"/>
            <a:ext cx="5689600" cy="836613"/>
            <a:chOff x="249" y="119"/>
            <a:chExt cx="3584" cy="527"/>
          </a:xfrm>
        </p:grpSpPr>
        <p:grpSp>
          <p:nvGrpSpPr>
            <p:cNvPr id="33798" name="Group 16"/>
            <p:cNvGrpSpPr/>
            <p:nvPr/>
          </p:nvGrpSpPr>
          <p:grpSpPr>
            <a:xfrm>
              <a:off x="249" y="119"/>
              <a:ext cx="1633" cy="527"/>
              <a:chOff x="158" y="0"/>
              <a:chExt cx="1633" cy="515"/>
            </a:xfrm>
          </p:grpSpPr>
          <p:sp>
            <p:nvSpPr>
              <p:cNvPr id="33800" name="Text Box 12"/>
              <p:cNvSpPr txBox="1"/>
              <p:nvPr/>
            </p:nvSpPr>
            <p:spPr>
              <a:xfrm>
                <a:off x="748" y="45"/>
                <a:ext cx="1043" cy="320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chemeClr val="folHlink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苏新诗柳楷简体" pitchFamily="2" charset="-122"/>
                  </a:rPr>
                  <a:t>探究交流</a:t>
                </a:r>
              </a:p>
            </p:txBody>
          </p:sp>
          <p:pic>
            <p:nvPicPr>
              <p:cNvPr id="33801" name="Picture 13" descr="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58" y="0"/>
                <a:ext cx="816" cy="51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3799" name="Text Box 15"/>
            <p:cNvSpPr txBox="1"/>
            <p:nvPr/>
          </p:nvSpPr>
          <p:spPr>
            <a:xfrm>
              <a:off x="2064" y="164"/>
              <a:ext cx="1769" cy="308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6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人物形象胡屠户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689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689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97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8964" grpId="0" animBg="1"/>
      <p:bldP spid="16897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39752" y="404664"/>
            <a:ext cx="6575648" cy="5691336"/>
          </a:xfrm>
        </p:spPr>
        <p:txBody>
          <a:bodyPr/>
          <a:lstStyle/>
          <a:p>
            <a:pPr marL="457200" lvl="0" indent="-457200" eaLnBrk="1" hangingPunct="1">
              <a:buClrTx/>
              <a:buSzPct val="85000"/>
              <a:buFontTx/>
              <a:buAutoNum type="arabicPeriod"/>
              <a:defRPr/>
            </a:pPr>
            <a:r>
              <a:rPr kumimoji="0" lang="en-US" altLang="en-US" sz="4000" b="1" kern="1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通过分析人物的语言，动作等细节把握人物形象。</a:t>
            </a:r>
            <a:endParaRPr kumimoji="0" lang="zh-CN" altLang="en-US" sz="40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eaLnBrk="1" hangingPunct="1">
              <a:buClrTx/>
              <a:buSzPct val="85000"/>
              <a:buFontTx/>
              <a:buAutoNum type="arabicPeriod"/>
              <a:defRPr/>
            </a:pPr>
            <a:endParaRPr kumimoji="0" lang="en-US" altLang="en-US" sz="40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eaLnBrk="1" hangingPunct="1">
              <a:buClrTx/>
              <a:buSzPct val="85000"/>
              <a:buFontTx/>
              <a:buAutoNum type="arabicPeriod"/>
              <a:defRPr/>
            </a:pPr>
            <a:r>
              <a:rPr kumimoji="0" lang="en-US" altLang="en-US" sz="4000" b="1" kern="1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学习通过对比和讽刺突出人物形象的写作方法。</a:t>
            </a:r>
            <a:endParaRPr kumimoji="0" lang="zh-CN" altLang="en-US" sz="40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eaLnBrk="1" hangingPunct="1">
              <a:buClrTx/>
              <a:buSzPct val="85000"/>
              <a:buFontTx/>
              <a:buAutoNum type="arabicPeriod"/>
              <a:defRPr/>
            </a:pPr>
            <a:endParaRPr kumimoji="0" lang="en-US" altLang="en-US" sz="4000" b="1" kern="1200" dirty="0" smtClean="0">
              <a:effectLst>
                <a:outerShdw blurRad="38100" dist="38100" dir="2700000" algn="tl">
                  <a:srgbClr val="C0C0C0"/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marL="457200" lvl="0" indent="-457200" eaLnBrk="1" hangingPunct="1">
              <a:buClrTx/>
              <a:buSzPct val="85000"/>
              <a:buFontTx/>
              <a:buAutoNum type="arabicPeriod"/>
              <a:defRPr/>
            </a:pPr>
            <a:r>
              <a:rPr kumimoji="0" lang="en-US" altLang="en-US" sz="4000" b="1" kern="1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深刻认识封建科举制度对读书人的毒害</a:t>
            </a:r>
            <a:r>
              <a:rPr kumimoji="0" lang="en-US" altLang="en-US" sz="4000" b="1" kern="1200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>
              <a:buNone/>
            </a:pPr>
            <a:endParaRPr lang="zh-CN" altLang="en-US" sz="4000" dirty="0"/>
          </a:p>
        </p:txBody>
      </p:sp>
      <p:sp>
        <p:nvSpPr>
          <p:cNvPr id="5" name="Text Box 7"/>
          <p:cNvSpPr txBox="1">
            <a:spLocks noGrp="1"/>
          </p:cNvSpPr>
          <p:nvPr>
            <p:ph sz="half" idx="1"/>
          </p:nvPr>
        </p:nvSpPr>
        <p:spPr>
          <a:xfrm>
            <a:off x="827584" y="1052736"/>
            <a:ext cx="1200329" cy="373380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lvl="0" eaLnBrk="1" hangingPunct="1">
              <a:spcBef>
                <a:spcPct val="50000"/>
              </a:spcBef>
              <a:buNone/>
            </a:pPr>
            <a:r>
              <a:rPr lang="zh-CN" altLang="en-US" sz="6600" b="1" dirty="0" smtClean="0">
                <a:solidFill>
                  <a:srgbClr val="0000CC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学习目标</a:t>
            </a:r>
            <a:endParaRPr lang="zh-CN" altLang="en-US" sz="6600" b="1" dirty="0">
              <a:solidFill>
                <a:srgbClr val="0000CC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6" name="Picture 9" descr="图片7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8313" y="4797153"/>
            <a:ext cx="2016125" cy="1641748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set>
                                      <p:cBhvr>
                                        <p:cTn id="7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o>
                                        <p:strVal val="-45.0"/>
                                      </p:to>
                                    </p:set>
                                    <p:anim calcmode="lin" valueType="num">
                                      <p:cBhvr>
                                        <p:cTn id="8" dur="910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45"/>
                                          </p:val>
                                        </p:tav>
                                        <p:tav tm="69900">
                                          <p:val>
                                            <p:fltVal val="45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91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312" decel="50000" autoRev="1" fill="hold">
                                          <p:stCondLst>
                                            <p:cond delay="91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(0.354*#ppt_w-0.172*#ppt_h)-#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72" fill="hold">
                                          <p:stCondLst>
                                            <p:cond delay="172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(0.354*#ppt_w-0.172*#ppt_h)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0"/>
                            </p:stCondLst>
                            <p:childTnLst>
                              <p:par>
                                <p:cTn id="13" presetID="17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9"/>
          <p:cNvGrpSpPr/>
          <p:nvPr/>
        </p:nvGrpSpPr>
        <p:grpSpPr>
          <a:xfrm>
            <a:off x="0" y="0"/>
            <a:ext cx="2592388" cy="817563"/>
            <a:chOff x="521" y="346"/>
            <a:chExt cx="1633" cy="515"/>
          </a:xfrm>
        </p:grpSpPr>
        <p:sp>
          <p:nvSpPr>
            <p:cNvPr id="34825" name="Text Box 10"/>
            <p:cNvSpPr txBox="1"/>
            <p:nvPr/>
          </p:nvSpPr>
          <p:spPr>
            <a:xfrm>
              <a:off x="1111" y="391"/>
              <a:ext cx="1043" cy="327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探究交流</a:t>
              </a:r>
            </a:p>
          </p:txBody>
        </p:sp>
        <p:pic>
          <p:nvPicPr>
            <p:cNvPr id="34826" name="Picture 11" descr="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1" y="346"/>
              <a:ext cx="816" cy="51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76130" name="Rectangle 2"/>
          <p:cNvSpPr>
            <a:spLocks noGrp="1"/>
          </p:cNvSpPr>
          <p:nvPr>
            <p:ph type="title"/>
          </p:nvPr>
        </p:nvSpPr>
        <p:spPr>
          <a:xfrm>
            <a:off x="5003800" y="260350"/>
            <a:ext cx="3959225" cy="798513"/>
          </a:xfrm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400" dirty="0">
                <a:solidFill>
                  <a:srgbClr val="660066"/>
                </a:solidFill>
                <a:ea typeface="华文行楷" pitchFamily="2" charset="-122"/>
              </a:rPr>
              <a:t>范进中举前</a:t>
            </a:r>
          </a:p>
        </p:txBody>
      </p:sp>
      <p:sp>
        <p:nvSpPr>
          <p:cNvPr id="176131" name="Rectangle 3"/>
          <p:cNvSpPr>
            <a:spLocks noGrp="1"/>
          </p:cNvSpPr>
          <p:nvPr>
            <p:ph type="body" sz="half" idx="2"/>
          </p:nvPr>
        </p:nvSpPr>
        <p:spPr>
          <a:xfrm>
            <a:off x="5148263" y="1628775"/>
            <a:ext cx="3816350" cy="5229225"/>
          </a:xfrm>
          <a:ln w="19050">
            <a:solidFill>
              <a:srgbClr val="00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zh-CN" altLang="en-US" sz="40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</a:t>
            </a:r>
            <a:r>
              <a:rPr lang="zh-CN" altLang="en-US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：任意辱骂</a:t>
            </a:r>
          </a:p>
          <a:p>
            <a:pPr eaLnBrk="1" hangingPunct="1">
              <a:buNone/>
            </a:pPr>
            <a:r>
              <a:rPr lang="zh-CN" altLang="en-US" sz="40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动作</a:t>
            </a:r>
            <a:r>
              <a:rPr lang="zh-CN" altLang="en-US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：粗鲁对待</a:t>
            </a:r>
          </a:p>
          <a:p>
            <a:pPr eaLnBrk="1" hangingPunct="1">
              <a:buNone/>
            </a:pPr>
            <a:r>
              <a:rPr lang="zh-CN" altLang="en-US" sz="40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金钱</a:t>
            </a:r>
            <a:r>
              <a:rPr lang="zh-CN" altLang="en-US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：吝啬</a:t>
            </a:r>
            <a:r>
              <a:rPr lang="zh-CN" altLang="en-US" sz="44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  <a:p>
            <a:pPr eaLnBrk="1" hangingPunct="1">
              <a:buNone/>
            </a:pPr>
            <a:r>
              <a:rPr lang="zh-CN" altLang="en-US" sz="4800" kern="12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</a:t>
            </a:r>
          </a:p>
          <a:p>
            <a:pPr eaLnBrk="1" hangingPunct="1">
              <a:buNone/>
            </a:pPr>
            <a:r>
              <a:rPr lang="zh-CN" altLang="en-US" sz="4800" kern="12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7200" b="1" kern="1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倨 傲</a:t>
            </a:r>
          </a:p>
        </p:txBody>
      </p:sp>
      <p:pic>
        <p:nvPicPr>
          <p:cNvPr id="176132" name="Picture 4" descr="cxinfo_swf_36-4805_图像114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0" y="1628775"/>
            <a:ext cx="5081588" cy="5229225"/>
          </a:xfrm>
        </p:spPr>
      </p:pic>
      <p:sp>
        <p:nvSpPr>
          <p:cNvPr id="176133" name="AutoShape 5"/>
          <p:cNvSpPr/>
          <p:nvPr/>
        </p:nvSpPr>
        <p:spPr>
          <a:xfrm>
            <a:off x="250825" y="692150"/>
            <a:ext cx="1944688" cy="1873250"/>
          </a:xfrm>
          <a:prstGeom prst="wedgeEllipseCallout">
            <a:avLst>
              <a:gd name="adj1" fmla="val 68042"/>
              <a:gd name="adj2" fmla="val 169574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癞蛤蟆想吃天鹅肉吗？</a:t>
            </a:r>
          </a:p>
        </p:txBody>
      </p:sp>
      <p:sp>
        <p:nvSpPr>
          <p:cNvPr id="176134" name="AutoShape 6"/>
          <p:cNvSpPr/>
          <p:nvPr/>
        </p:nvSpPr>
        <p:spPr>
          <a:xfrm flipH="1">
            <a:off x="3708400" y="1557338"/>
            <a:ext cx="1333500" cy="1008062"/>
          </a:xfrm>
          <a:prstGeom prst="wedgeEllipseCallout">
            <a:avLst>
              <a:gd name="adj1" fmla="val 109759"/>
              <a:gd name="adj2" fmla="val 283542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现世宝</a:t>
            </a:r>
          </a:p>
        </p:txBody>
      </p:sp>
      <p:sp>
        <p:nvSpPr>
          <p:cNvPr id="176135" name="AutoShape 7"/>
          <p:cNvSpPr/>
          <p:nvPr/>
        </p:nvSpPr>
        <p:spPr>
          <a:xfrm>
            <a:off x="2195513" y="549275"/>
            <a:ext cx="2033587" cy="1154113"/>
          </a:xfrm>
          <a:prstGeom prst="wedgeEllipseCallout">
            <a:avLst>
              <a:gd name="adj1" fmla="val -24394"/>
              <a:gd name="adj2" fmla="val 311486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sz="3200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尖嘴猴腮</a:t>
            </a:r>
          </a:p>
        </p:txBody>
      </p: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61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76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900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199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0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6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2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4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5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8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74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6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77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7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7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613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6130" grpId="0"/>
      <p:bldP spid="176131" grpId="0" build="p" animBg="1"/>
      <p:bldP spid="176133" grpId="0" animBg="1"/>
      <p:bldP spid="176134" grpId="0" animBg="1"/>
      <p:bldP spid="176135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6" name="Picture 4" descr="cxinfo_swf_36-4805_图像119"/>
          <p:cNvPicPr>
            <a:picLocks noGrp="1" noChangeAspect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030663" y="1530350"/>
            <a:ext cx="5113337" cy="5327650"/>
          </a:xfrm>
        </p:spPr>
      </p:pic>
      <p:sp>
        <p:nvSpPr>
          <p:cNvPr id="177154" name="Rectangle 2"/>
          <p:cNvSpPr>
            <a:spLocks noGrp="1"/>
          </p:cNvSpPr>
          <p:nvPr>
            <p:ph type="title"/>
          </p:nvPr>
        </p:nvSpPr>
        <p:spPr>
          <a:xfrm>
            <a:off x="539750" y="333375"/>
            <a:ext cx="3838575" cy="936625"/>
          </a:xfrm>
        </p:spPr>
        <p:txBody>
          <a:bodyPr vert="horz" wrap="square" lIns="91440" tIns="45720" rIns="91440" bIns="45720" anchor="b"/>
          <a:lstStyle/>
          <a:p>
            <a:pPr algn="ctr" eaLnBrk="1" hangingPunct="1"/>
            <a:r>
              <a:rPr lang="zh-CN" altLang="en-US" sz="4400" dirty="0">
                <a:solidFill>
                  <a:srgbClr val="660066"/>
                </a:solidFill>
                <a:ea typeface="华文行楷" pitchFamily="2" charset="-122"/>
              </a:rPr>
              <a:t>范进中举后</a:t>
            </a:r>
          </a:p>
        </p:txBody>
      </p:sp>
      <p:sp>
        <p:nvSpPr>
          <p:cNvPr id="177155" name="Rectangle 3"/>
          <p:cNvSpPr>
            <a:spLocks noGrp="1"/>
          </p:cNvSpPr>
          <p:nvPr>
            <p:ph type="body" sz="half" idx="1"/>
          </p:nvPr>
        </p:nvSpPr>
        <p:spPr>
          <a:xfrm>
            <a:off x="179388" y="1673225"/>
            <a:ext cx="4067175" cy="4995863"/>
          </a:xfrm>
          <a:ln w="19050">
            <a:solidFill>
              <a:srgbClr val="00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buNone/>
            </a:pPr>
            <a:r>
              <a:rPr lang="en-US" altLang="zh-CN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语言：</a:t>
            </a:r>
            <a:r>
              <a:rPr lang="zh-CN" altLang="en-US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阿谀奉承 </a:t>
            </a:r>
          </a:p>
          <a:p>
            <a:pPr eaLnBrk="1" hangingPunct="1">
              <a:buNone/>
            </a:pPr>
            <a:r>
              <a:rPr lang="zh-CN" altLang="en-US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动作：</a:t>
            </a:r>
            <a:r>
              <a:rPr lang="zh-CN" altLang="en-US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卑躬屈膝</a:t>
            </a:r>
          </a:p>
          <a:p>
            <a:pPr eaLnBrk="1" hangingPunct="1">
              <a:buNone/>
            </a:pPr>
            <a:r>
              <a:rPr lang="zh-CN" altLang="en-US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000" b="1" kern="1200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金钱：</a:t>
            </a:r>
            <a:r>
              <a:rPr lang="zh-CN" altLang="en-US" sz="4000" b="1" kern="1200" dirty="0">
                <a:latin typeface="黑体" panose="02010609060101010101" pitchFamily="2" charset="-122"/>
                <a:ea typeface="黑体" panose="02010609060101010101" pitchFamily="2" charset="-122"/>
              </a:rPr>
              <a:t>大方</a:t>
            </a:r>
          </a:p>
          <a:p>
            <a:pPr eaLnBrk="1" hangingPunct="1">
              <a:buNone/>
            </a:pPr>
            <a:r>
              <a:rPr lang="zh-CN" altLang="en-US" sz="3200" kern="1200" dirty="0">
                <a:latin typeface="华文行楷" pitchFamily="2" charset="-122"/>
                <a:ea typeface="华文行楷" pitchFamily="2" charset="-122"/>
              </a:rPr>
              <a:t>  </a:t>
            </a:r>
            <a:r>
              <a:rPr lang="zh-CN" altLang="en-US" sz="4800" kern="12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</a:t>
            </a:r>
          </a:p>
          <a:p>
            <a:pPr eaLnBrk="1" hangingPunct="1">
              <a:buNone/>
            </a:pPr>
            <a:r>
              <a:rPr lang="zh-CN" altLang="en-US" sz="4800" kern="1200" dirty="0">
                <a:solidFill>
                  <a:srgbClr val="000000"/>
                </a:solidFill>
                <a:latin typeface="华文行楷" pitchFamily="2" charset="-122"/>
                <a:ea typeface="华文行楷" pitchFamily="2" charset="-122"/>
              </a:rPr>
              <a:t>   </a:t>
            </a:r>
            <a:r>
              <a:rPr lang="zh-CN" altLang="en-US" sz="6000" b="1" kern="1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恭敬</a:t>
            </a:r>
          </a:p>
        </p:txBody>
      </p:sp>
      <p:sp>
        <p:nvSpPr>
          <p:cNvPr id="177157" name="AutoShape 5"/>
          <p:cNvSpPr/>
          <p:nvPr/>
        </p:nvSpPr>
        <p:spPr>
          <a:xfrm>
            <a:off x="6877050" y="404813"/>
            <a:ext cx="1944688" cy="1871662"/>
          </a:xfrm>
          <a:prstGeom prst="wedgeEllipseCallout">
            <a:avLst>
              <a:gd name="adj1" fmla="val -48366"/>
              <a:gd name="adj2" fmla="val 149319"/>
            </a:avLst>
          </a:prstGeom>
          <a:solidFill>
            <a:schemeClr val="accent1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lvl="0" algn="ctr" eaLnBrk="1" hangingPunct="1"/>
            <a:r>
              <a:rPr lang="zh-CN" altLang="en-US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贤婿老爷，你是天上的文曲星呀</a:t>
            </a:r>
            <a:r>
              <a:rPr lang="zh-CN" altLang="en-US" dirty="0">
                <a:latin typeface="Arial" panose="020B0604020202020204" pitchFamily="34" charset="0"/>
                <a:ea typeface="宋体" panose="02010600030101010101" pitchFamily="2" charset="-122"/>
              </a:rPr>
              <a:t>！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0" y="0"/>
            <a:ext cx="2592388" cy="817563"/>
            <a:chOff x="521" y="346"/>
            <a:chExt cx="1633" cy="515"/>
          </a:xfrm>
        </p:grpSpPr>
        <p:sp>
          <p:nvSpPr>
            <p:cNvPr id="35847" name="Text Box 7"/>
            <p:cNvSpPr txBox="1"/>
            <p:nvPr/>
          </p:nvSpPr>
          <p:spPr>
            <a:xfrm>
              <a:off x="1111" y="391"/>
              <a:ext cx="1043" cy="327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探究交流</a:t>
              </a:r>
            </a:p>
          </p:txBody>
        </p:sp>
        <p:pic>
          <p:nvPicPr>
            <p:cNvPr id="35848" name="Picture 8" descr="5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21" y="346"/>
              <a:ext cx="816" cy="5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>
    <p:cover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71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771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771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771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8" dur="1000"/>
                                        <p:tgtEl>
                                          <p:spTgt spid="177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bg/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7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5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5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6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6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6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6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6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15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7154" grpId="0"/>
      <p:bldP spid="177155" grpId="0" build="p" animBg="1"/>
      <p:bldP spid="17715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6866" name="表格 36865"/>
          <p:cNvGraphicFramePr/>
          <p:nvPr/>
        </p:nvGraphicFramePr>
        <p:xfrm>
          <a:off x="323850" y="908050"/>
          <a:ext cx="8351838" cy="5579047"/>
        </p:xfrm>
        <a:graphic>
          <a:graphicData uri="http://schemas.openxmlformats.org/drawingml/2006/table">
            <a:tbl>
              <a:tblPr/>
              <a:tblGrid>
                <a:gridCol w="2160588"/>
                <a:gridCol w="3095625"/>
                <a:gridCol w="3095625"/>
              </a:tblGrid>
              <a:tr h="534988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9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</a:rPr>
                        <a:t>项目</a:t>
                      </a:r>
                    </a:p>
                  </a:txBody>
                  <a:tcPr marL="90000" marR="90000" marT="46800" marB="46800" anchor="ctr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9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</a:rPr>
                        <a:t>中举前</a:t>
                      </a:r>
                    </a:p>
                  </a:txBody>
                  <a:tcPr marL="90000" marR="90000" marT="46800" marB="46800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  <a:tc>
                  <a:txBody>
                    <a:bodyPr/>
                    <a:lstStyle/>
                    <a:p>
                      <a:pPr lvl="0" algn="ctr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r>
                        <a:rPr lang="zh-CN" altLang="en-US" sz="2900" b="1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楷体_GB2312" pitchFamily="49" charset="-122"/>
                        </a:rPr>
                        <a:t>　中举后</a:t>
                      </a:r>
                      <a:endParaRPr lang="zh-CN" altLang="en-US" sz="2900" b="1" dirty="0">
                        <a:solidFill>
                          <a:srgbClr val="000000"/>
                        </a:solidFill>
                        <a:latin typeface="Arial" panose="020B0604020202020204" pitchFamily="34" charset="0"/>
                        <a:ea typeface="楷体_GB2312" pitchFamily="49" charset="-122"/>
                      </a:endParaRPr>
                    </a:p>
                  </a:txBody>
                  <a:tcPr marL="90000" marR="90000" marT="46800" marB="46800" anchor="ctr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4"/>
                    </a:blipFill>
                  </a:tcPr>
                </a:tc>
              </a:tr>
              <a:tr h="414337">
                <a:tc>
                  <a:txBody>
                    <a:bodyPr/>
                    <a:lstStyle/>
                    <a:p>
                      <a:pPr lvl="0" algn="ctr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对范进的称呼</a:t>
                      </a: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说话的态度  </a:t>
                      </a: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          </a:t>
                      </a: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endParaRPr lang="zh-CN" altLang="zh-CN" sz="21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所带的礼品</a:t>
                      </a: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88987">
                <a:tc>
                  <a:txBody>
                    <a:bodyPr/>
                    <a:lstStyle/>
                    <a:p>
                      <a:pPr lvl="0" algn="ctr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对嫁女的解释</a:t>
                      </a:r>
                    </a:p>
                    <a:p>
                      <a:pPr lvl="0" algn="ctr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endParaRPr lang="en-US" altLang="zh-CN" sz="2100" b="1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endParaRPr lang="zh-CN" altLang="zh-CN" sz="21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  <a:tr h="787400">
                <a:tc>
                  <a:txBody>
                    <a:bodyPr/>
                    <a:lstStyle/>
                    <a:p>
                      <a:pPr lvl="0" algn="ctr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对相貌的评价</a:t>
                      </a:r>
                    </a:p>
                    <a:p>
                      <a:pPr lvl="0" algn="ctr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endParaRPr lang="en-US" altLang="zh-CN" sz="2100" b="1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endParaRPr lang="zh-CN" altLang="zh-CN" sz="21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57250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对才学的评价</a:t>
                      </a:r>
                    </a:p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en-US" altLang="zh-CN" sz="2100" b="1" dirty="0">
                        <a:solidFill>
                          <a:srgbClr val="000000"/>
                        </a:solidFill>
                        <a:latin typeface="黑体" panose="02010609060101010101" pitchFamily="2" charset="-122"/>
                        <a:ea typeface="黑体" panose="02010609060101010101" pitchFamily="2" charset="-122"/>
                      </a:endParaRP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buClr>
                          <a:srgbClr val="000000"/>
                        </a:buClr>
                        <a:buSzPct val="75000"/>
                        <a:buNone/>
                      </a:pPr>
                      <a:endParaRPr lang="zh-CN" altLang="zh-CN" sz="2100" dirty="0"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  <a:tr h="45402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能否考中</a:t>
                      </a: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lvl="0" algn="ctr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lang="zh-CN" altLang="en-US" sz="2100" b="1" dirty="0">
                          <a:solidFill>
                            <a:srgbClr val="000000"/>
                          </a:solidFill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对亲家母称呼</a:t>
                      </a:r>
                    </a:p>
                  </a:txBody>
                  <a:tcPr marL="90000" marR="90000" marT="46800" marB="46800" anchor="ctr" anchorCtr="1">
                    <a:lnL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  <a:tc>
                  <a:txBody>
                    <a:bodyPr/>
                    <a:lstStyle/>
                    <a:p>
                      <a:pPr lvl="0" eaLnBrk="1" hangingPunct="1">
                        <a:spcBef>
                          <a:spcPct val="20000"/>
                        </a:spcBef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lang="zh-CN" altLang="zh-CN" sz="2100" dirty="0">
                        <a:solidFill>
                          <a:srgbClr val="0000FF"/>
                        </a:solidFill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0000" marR="90000" marT="46800" marB="46800">
                    <a:lnL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90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28575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blipFill rotWithShape="0">
                      <a:blip r:embed="rId5"/>
                    </a:blipFill>
                  </a:tcPr>
                </a:tc>
              </a:tr>
            </a:tbl>
          </a:graphicData>
        </a:graphic>
      </p:graphicFrame>
      <p:sp>
        <p:nvSpPr>
          <p:cNvPr id="170028" name="Rectangle 44"/>
          <p:cNvSpPr/>
          <p:nvPr/>
        </p:nvSpPr>
        <p:spPr>
          <a:xfrm>
            <a:off x="684213" y="260350"/>
            <a:ext cx="7010400" cy="5461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/>
            <a:r>
              <a:rPr lang="zh-CN" altLang="en-US" sz="3200" b="1" dirty="0">
                <a:solidFill>
                  <a:srgbClr val="A50021"/>
                </a:solidFill>
                <a:latin typeface="Arial Black" panose="020B0A04020102020204" pitchFamily="34" charset="0"/>
                <a:ea typeface="黑体" panose="02010609060101010101" pitchFamily="2" charset="-122"/>
              </a:rPr>
              <a:t>范进中举前后胡屠户态度对比</a:t>
            </a:r>
          </a:p>
        </p:txBody>
      </p:sp>
      <p:sp>
        <p:nvSpPr>
          <p:cNvPr id="170029" name="Text Box 45"/>
          <p:cNvSpPr txBox="1"/>
          <p:nvPr/>
        </p:nvSpPr>
        <p:spPr>
          <a:xfrm>
            <a:off x="3348038" y="1411288"/>
            <a:ext cx="13716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现世宝</a:t>
            </a:r>
          </a:p>
        </p:txBody>
      </p:sp>
      <p:sp>
        <p:nvSpPr>
          <p:cNvPr id="170030" name="Text Box 46"/>
          <p:cNvSpPr txBox="1"/>
          <p:nvPr/>
        </p:nvSpPr>
        <p:spPr>
          <a:xfrm>
            <a:off x="5724525" y="1411288"/>
            <a:ext cx="2519363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老爷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贤婿老爷</a:t>
            </a:r>
          </a:p>
        </p:txBody>
      </p:sp>
      <p:sp>
        <p:nvSpPr>
          <p:cNvPr id="170031" name="Text Box 47"/>
          <p:cNvSpPr txBox="1"/>
          <p:nvPr/>
        </p:nvSpPr>
        <p:spPr>
          <a:xfrm>
            <a:off x="2843213" y="2058988"/>
            <a:ext cx="26670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训斥　狗血喷头</a:t>
            </a:r>
          </a:p>
        </p:txBody>
      </p:sp>
      <p:sp>
        <p:nvSpPr>
          <p:cNvPr id="170032" name="Text Box 48"/>
          <p:cNvSpPr txBox="1"/>
          <p:nvPr/>
        </p:nvSpPr>
        <p:spPr>
          <a:xfrm>
            <a:off x="5724525" y="1843088"/>
            <a:ext cx="2592388" cy="7620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eaLnBrk="1" hangingPunct="1"/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恭维 奉承 讨好</a:t>
            </a:r>
          </a:p>
          <a:p>
            <a:pPr lvl="0" eaLnBrk="1" hangingPunct="1"/>
            <a:r>
              <a:rPr lang="zh-CN" altLang="en-US" sz="2200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千恩万谢</a:t>
            </a:r>
          </a:p>
        </p:txBody>
      </p:sp>
      <p:sp>
        <p:nvSpPr>
          <p:cNvPr id="170033" name="Text Box 49"/>
          <p:cNvSpPr txBox="1"/>
          <p:nvPr/>
        </p:nvSpPr>
        <p:spPr>
          <a:xfrm>
            <a:off x="2555875" y="2706688"/>
            <a:ext cx="28194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一副大肠　一瓶酒</a:t>
            </a:r>
          </a:p>
        </p:txBody>
      </p:sp>
      <p:sp>
        <p:nvSpPr>
          <p:cNvPr id="170034" name="Text Box 50"/>
          <p:cNvSpPr txBox="1"/>
          <p:nvPr/>
        </p:nvSpPr>
        <p:spPr>
          <a:xfrm>
            <a:off x="5580063" y="2706688"/>
            <a:ext cx="28956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七八斤肉 四五千钱</a:t>
            </a:r>
          </a:p>
        </p:txBody>
      </p:sp>
      <p:sp>
        <p:nvSpPr>
          <p:cNvPr id="170035" name="Text Box 51"/>
          <p:cNvSpPr txBox="1"/>
          <p:nvPr/>
        </p:nvSpPr>
        <p:spPr>
          <a:xfrm>
            <a:off x="2700338" y="3355975"/>
            <a:ext cx="8890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倒运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0037" name="Text Box 53"/>
          <p:cNvSpPr txBox="1"/>
          <p:nvPr/>
        </p:nvSpPr>
        <p:spPr>
          <a:xfrm>
            <a:off x="5651500" y="3140075"/>
            <a:ext cx="2819400" cy="82232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养到３０多岁　　毕竟要嫁与个老爷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0038" name="Text Box 54"/>
          <p:cNvSpPr txBox="1"/>
          <p:nvPr/>
        </p:nvSpPr>
        <p:spPr>
          <a:xfrm>
            <a:off x="2555875" y="4075113"/>
            <a:ext cx="29718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尖嘴猴腮　不三不四</a:t>
            </a:r>
          </a:p>
        </p:txBody>
      </p:sp>
      <p:sp>
        <p:nvSpPr>
          <p:cNvPr id="170039" name="Text Box 55"/>
          <p:cNvSpPr txBox="1"/>
          <p:nvPr/>
        </p:nvSpPr>
        <p:spPr>
          <a:xfrm>
            <a:off x="5724525" y="3932238"/>
            <a:ext cx="2895600" cy="82232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品貌又高　张府</a:t>
            </a:r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也没有这样的相貌</a:t>
            </a:r>
          </a:p>
        </p:txBody>
      </p:sp>
      <p:sp>
        <p:nvSpPr>
          <p:cNvPr id="170040" name="Text Box 56"/>
          <p:cNvSpPr txBox="1"/>
          <p:nvPr/>
        </p:nvSpPr>
        <p:spPr>
          <a:xfrm>
            <a:off x="2484438" y="4724400"/>
            <a:ext cx="2971800" cy="822325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eaLnBrk="1" hangingPunct="1"/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不是你的文章好</a:t>
            </a:r>
          </a:p>
          <a:p>
            <a:pPr lvl="0" eaLnBrk="1" hangingPunct="1"/>
            <a:r>
              <a:rPr lang="en-US" altLang="zh-CN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……</a:t>
            </a: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舍与你的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0041" name="Text Box 57"/>
          <p:cNvSpPr txBox="1"/>
          <p:nvPr/>
        </p:nvSpPr>
        <p:spPr>
          <a:xfrm>
            <a:off x="5651500" y="4940300"/>
            <a:ext cx="23622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才学又好</a:t>
            </a:r>
          </a:p>
        </p:txBody>
      </p:sp>
      <p:sp>
        <p:nvSpPr>
          <p:cNvPr id="170042" name="Text Box 58"/>
          <p:cNvSpPr txBox="1"/>
          <p:nvPr/>
        </p:nvSpPr>
        <p:spPr>
          <a:xfrm>
            <a:off x="2484438" y="5588000"/>
            <a:ext cx="31242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癞蛤蟆就想天鹅屁吃</a:t>
            </a:r>
          </a:p>
        </p:txBody>
      </p:sp>
      <p:sp>
        <p:nvSpPr>
          <p:cNvPr id="170043" name="Text Box 59"/>
          <p:cNvSpPr txBox="1"/>
          <p:nvPr/>
        </p:nvSpPr>
        <p:spPr>
          <a:xfrm>
            <a:off x="5651500" y="5588000"/>
            <a:ext cx="28194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毕竟要嫁与个老爷</a:t>
            </a:r>
          </a:p>
        </p:txBody>
      </p:sp>
      <p:sp>
        <p:nvSpPr>
          <p:cNvPr id="170044" name="Text Box 60"/>
          <p:cNvSpPr txBox="1"/>
          <p:nvPr/>
        </p:nvSpPr>
        <p:spPr>
          <a:xfrm>
            <a:off x="2484438" y="6019800"/>
            <a:ext cx="27432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你那老不死的老娘</a:t>
            </a:r>
          </a:p>
        </p:txBody>
      </p:sp>
      <p:sp>
        <p:nvSpPr>
          <p:cNvPr id="170045" name="Text Box 61"/>
          <p:cNvSpPr txBox="1"/>
          <p:nvPr/>
        </p:nvSpPr>
        <p:spPr>
          <a:xfrm>
            <a:off x="5651500" y="5948363"/>
            <a:ext cx="2057400" cy="457200"/>
          </a:xfrm>
          <a:prstGeom prst="rect">
            <a:avLst/>
          </a:prstGeom>
          <a:noFill/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你家老太太</a:t>
            </a:r>
            <a:endParaRPr lang="zh-CN" altLang="en-US" sz="2200" b="1" dirty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571"/>
          <p:cNvGrpSpPr/>
          <p:nvPr/>
        </p:nvGrpSpPr>
        <p:grpSpPr>
          <a:xfrm>
            <a:off x="6551613" y="333375"/>
            <a:ext cx="2197100" cy="425450"/>
            <a:chOff x="521" y="346"/>
            <a:chExt cx="1633" cy="662"/>
          </a:xfrm>
        </p:grpSpPr>
        <p:sp>
          <p:nvSpPr>
            <p:cNvPr id="36926" name="Text Box 572"/>
            <p:cNvSpPr txBox="1"/>
            <p:nvPr/>
          </p:nvSpPr>
          <p:spPr>
            <a:xfrm>
              <a:off x="1111" y="390"/>
              <a:ext cx="1043" cy="618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探究交流</a:t>
              </a:r>
            </a:p>
          </p:txBody>
        </p:sp>
        <p:pic>
          <p:nvPicPr>
            <p:cNvPr id="36927" name="Picture 573" descr="5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21" y="346"/>
              <a:ext cx="816" cy="5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0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0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00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00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70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8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6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0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0028" grpId="0"/>
      <p:bldP spid="170029" grpId="0"/>
      <p:bldP spid="170030" grpId="0"/>
      <p:bldP spid="170031" grpId="0"/>
      <p:bldP spid="170032" grpId="0"/>
      <p:bldP spid="170033" grpId="0"/>
      <p:bldP spid="170034" grpId="0"/>
      <p:bldP spid="170035" grpId="0"/>
      <p:bldP spid="170037" grpId="0"/>
      <p:bldP spid="170038" grpId="0"/>
      <p:bldP spid="170039" grpId="0"/>
      <p:bldP spid="170040" grpId="0"/>
      <p:bldP spid="170041" grpId="0"/>
      <p:bldP spid="170042" grpId="0"/>
      <p:bldP spid="170043" grpId="0"/>
      <p:bldP spid="170044" grpId="0"/>
      <p:bldP spid="17004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514" name="Text Box 2"/>
          <p:cNvSpPr txBox="1"/>
          <p:nvPr/>
        </p:nvSpPr>
        <p:spPr>
          <a:xfrm>
            <a:off x="1258888" y="333375"/>
            <a:ext cx="7705725" cy="28575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600" b="1" dirty="0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en-US" altLang="en-US" sz="3600" b="1" dirty="0">
                <a:solidFill>
                  <a:srgbClr val="FF66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胡屠户</a:t>
            </a:r>
            <a:r>
              <a:rPr lang="en-US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在范进中举前后截然不同的两种态度形成了鲜明的对比，</a:t>
            </a:r>
            <a:r>
              <a:rPr lang="en-US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形象地表现出他的前倨后恭，欺贫爱富、趋炎附势、嗜钱如命、庸俗自私</a:t>
            </a:r>
            <a:r>
              <a:rPr lang="en-US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的典型市侩的性格跃然纸上。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endParaRPr lang="zh-CN" altLang="en-US" sz="32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38915" name="WordArt 4"/>
          <p:cNvSpPr>
            <a:spLocks noTextEdit="1"/>
          </p:cNvSpPr>
          <p:nvPr/>
        </p:nvSpPr>
        <p:spPr>
          <a:xfrm rot="5400000">
            <a:off x="-2171700" y="3043238"/>
            <a:ext cx="5616575" cy="914400"/>
          </a:xfrm>
          <a:prstGeom prst="rect">
            <a:avLst/>
          </a:prstGeom>
        </p:spPr>
        <p:txBody>
          <a:bodyPr vert="eaVert"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胡屠户形</a:t>
            </a:r>
            <a:r>
              <a:rPr lang="zh-CN" altLang="en-US" sz="3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象</a:t>
            </a:r>
            <a:endParaRPr lang="zh-CN" altLang="en-US" sz="3600" dirty="0">
              <a:solidFill>
                <a:srgbClr val="000000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92523" name="Text Box 11"/>
          <p:cNvSpPr txBox="1"/>
          <p:nvPr/>
        </p:nvSpPr>
        <p:spPr>
          <a:xfrm>
            <a:off x="1258888" y="3284538"/>
            <a:ext cx="3529012" cy="3522662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         </a:t>
            </a:r>
            <a:r>
              <a:rPr lang="zh-CN" altLang="en-US" sz="32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胡屠户前倨后恭的不同态度，正好反映出当时社会上那种趋炎附势的现象，时人对权贵阿谀奉承，对寒士则加以白眼。</a:t>
            </a:r>
            <a:endParaRPr lang="zh-CN" altLang="en-US" dirty="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pSp>
        <p:nvGrpSpPr>
          <p:cNvPr id="2" name="Group 15"/>
          <p:cNvGrpSpPr/>
          <p:nvPr/>
        </p:nvGrpSpPr>
        <p:grpSpPr>
          <a:xfrm>
            <a:off x="5029200" y="3200400"/>
            <a:ext cx="3943350" cy="3252788"/>
            <a:chOff x="3168" y="2016"/>
            <a:chExt cx="2484" cy="2049"/>
          </a:xfrm>
        </p:grpSpPr>
        <p:pic>
          <p:nvPicPr>
            <p:cNvPr id="38918" name="Picture 12" descr="cxinfo_swf_36-4805_图像148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16" y="2208"/>
              <a:ext cx="2265" cy="1857"/>
            </a:xfrm>
            <a:prstGeom prst="rect">
              <a:avLst/>
            </a:prstGeom>
            <a:noFill/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38919" name="AutoShape 13"/>
            <p:cNvSpPr/>
            <p:nvPr/>
          </p:nvSpPr>
          <p:spPr>
            <a:xfrm>
              <a:off x="4608" y="2016"/>
              <a:ext cx="1044" cy="726"/>
            </a:xfrm>
            <a:prstGeom prst="cloudCallout">
              <a:avLst>
                <a:gd name="adj1" fmla="val -32856"/>
                <a:gd name="adj2" fmla="val 125620"/>
              </a:avLst>
            </a:prstGeom>
            <a:solidFill>
              <a:schemeClr val="accent1"/>
            </a:solidFill>
            <a:ln w="12700" cap="flat" cmpd="sng">
              <a:solidFill>
                <a:srgbClr val="000000"/>
              </a:solidFill>
              <a:prstDash val="solid"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itchFamily="49" charset="-122"/>
                </a:rPr>
                <a:t>文曲星打得吗？</a:t>
              </a:r>
            </a:p>
          </p:txBody>
        </p:sp>
        <p:sp>
          <p:nvSpPr>
            <p:cNvPr id="38920" name="AutoShape 14"/>
            <p:cNvSpPr/>
            <p:nvPr/>
          </p:nvSpPr>
          <p:spPr>
            <a:xfrm>
              <a:off x="3168" y="2160"/>
              <a:ext cx="589" cy="681"/>
            </a:xfrm>
            <a:prstGeom prst="wedgeEllipseCallout">
              <a:avLst>
                <a:gd name="adj1" fmla="val 91255"/>
                <a:gd name="adj2" fmla="val 99926"/>
              </a:avLst>
            </a:prstGeom>
            <a:solidFill>
              <a:schemeClr val="accent1"/>
            </a:solidFill>
            <a:ln w="12700" cap="flat" cmpd="sng">
              <a:solidFill>
                <a:srgbClr val="000000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anchor="ctr"/>
            <a:lstStyle/>
            <a:p>
              <a:pPr lvl="0" algn="ctr" eaLnBrk="1" hangingPunct="1"/>
              <a:r>
                <a:rPr lang="zh-CN" altLang="en-US" sz="2000" b="1" dirty="0">
                  <a:solidFill>
                    <a:srgbClr val="FF0000"/>
                  </a:solidFill>
                  <a:latin typeface="Arial" panose="020B0604020202020204" pitchFamily="34" charset="0"/>
                  <a:ea typeface="隶书" pitchFamily="49" charset="-122"/>
                </a:rPr>
                <a:t>权变权变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89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925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925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2514" grpId="0" animBg="1"/>
      <p:bldP spid="19252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2" name="Rectangle 12"/>
          <p:cNvSpPr/>
          <p:nvPr/>
        </p:nvSpPr>
        <p:spPr>
          <a:xfrm>
            <a:off x="468313" y="2920079"/>
            <a:ext cx="3887787" cy="3887788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Char char="l"/>
            </a:pPr>
            <a:r>
              <a:rPr lang="zh-CN" altLang="en-US" sz="4000" b="1" dirty="0">
                <a:solidFill>
                  <a:srgbClr val="FF66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张静斋</a:t>
            </a:r>
            <a:r>
              <a:rPr lang="zh-CN" altLang="en-US" sz="3200" b="1" dirty="0">
                <a:solidFill>
                  <a:srgbClr val="00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这样做的目的是为了拉拢、结交新贵，巩固和扩大自己的权势，从这里我们可以看出当时</a:t>
            </a:r>
            <a:r>
              <a: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2" charset="-122"/>
              </a:rPr>
              <a:t>官僚之间结党营私之风盛行</a:t>
            </a:r>
            <a:r>
              <a:rPr lang="zh-CN" altLang="en-US" sz="2800" b="1" dirty="0">
                <a:latin typeface="Arial" panose="020B0604020202020204" pitchFamily="34" charset="0"/>
                <a:ea typeface="黑体" panose="02010609060101010101" pitchFamily="2" charset="-122"/>
              </a:rPr>
              <a:t>。</a:t>
            </a:r>
          </a:p>
        </p:txBody>
      </p:sp>
      <p:pic>
        <p:nvPicPr>
          <p:cNvPr id="194573" name="Picture 13" descr="12范进中举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87900" y="1125538"/>
            <a:ext cx="3962400" cy="525780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94574" name="Text Box 14"/>
          <p:cNvSpPr txBox="1"/>
          <p:nvPr/>
        </p:nvSpPr>
        <p:spPr>
          <a:xfrm>
            <a:off x="468313" y="404813"/>
            <a:ext cx="3959225" cy="2000548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000" b="1" dirty="0" smtClean="0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张</a:t>
            </a:r>
            <a:r>
              <a:rPr lang="zh-CN" altLang="en-US" sz="4000" b="1" dirty="0">
                <a:solidFill>
                  <a:srgbClr val="7030A0"/>
                </a:solidFill>
                <a:latin typeface="Times New Roman" panose="02020603050405020304" pitchFamily="18" charset="0"/>
                <a:ea typeface="楷体_GB2312" pitchFamily="49" charset="-122"/>
              </a:rPr>
              <a:t>静斋</a:t>
            </a:r>
            <a:r>
              <a:rPr lang="zh-CN" altLang="en-US" sz="28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是城中望族，之前与范进素不相识，为什么会来拜会范进，而且还又送银又送房？</a:t>
            </a:r>
          </a:p>
        </p:txBody>
      </p:sp>
      <p:grpSp>
        <p:nvGrpSpPr>
          <p:cNvPr id="2" name="Group 18"/>
          <p:cNvGrpSpPr/>
          <p:nvPr/>
        </p:nvGrpSpPr>
        <p:grpSpPr>
          <a:xfrm>
            <a:off x="4500563" y="260350"/>
            <a:ext cx="4464050" cy="836613"/>
            <a:chOff x="249" y="119"/>
            <a:chExt cx="3584" cy="527"/>
          </a:xfrm>
        </p:grpSpPr>
        <p:grpSp>
          <p:nvGrpSpPr>
            <p:cNvPr id="39942" name="Group 19"/>
            <p:cNvGrpSpPr/>
            <p:nvPr/>
          </p:nvGrpSpPr>
          <p:grpSpPr>
            <a:xfrm>
              <a:off x="249" y="119"/>
              <a:ext cx="1633" cy="527"/>
              <a:chOff x="158" y="0"/>
              <a:chExt cx="1633" cy="515"/>
            </a:xfrm>
          </p:grpSpPr>
          <p:sp>
            <p:nvSpPr>
              <p:cNvPr id="39944" name="Text Box 20"/>
              <p:cNvSpPr txBox="1"/>
              <p:nvPr/>
            </p:nvSpPr>
            <p:spPr>
              <a:xfrm>
                <a:off x="748" y="45"/>
                <a:ext cx="1043" cy="226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chemeClr val="folHlink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en-US" sz="1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苏新诗柳楷简体" pitchFamily="2" charset="-122"/>
                  </a:rPr>
                  <a:t>探究交流</a:t>
                </a:r>
              </a:p>
            </p:txBody>
          </p:sp>
          <p:pic>
            <p:nvPicPr>
              <p:cNvPr id="39945" name="Picture 21" descr="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58" y="0"/>
                <a:ext cx="816" cy="51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39943" name="Text Box 22"/>
            <p:cNvSpPr txBox="1"/>
            <p:nvPr/>
          </p:nvSpPr>
          <p:spPr>
            <a:xfrm>
              <a:off x="2064" y="164"/>
              <a:ext cx="1769" cy="231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人物形象张静斋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0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945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945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0" dur="1000"/>
                                        <p:tgtEl>
                                          <p:spTgt spid="1945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7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72" grpId="0" animBg="1"/>
      <p:bldP spid="19457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550" name="Rectangle 14"/>
          <p:cNvSpPr/>
          <p:nvPr/>
        </p:nvSpPr>
        <p:spPr>
          <a:xfrm>
            <a:off x="179388" y="1052736"/>
            <a:ext cx="5976937" cy="5616352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lnSpc>
                <a:spcPct val="13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4800" b="1" dirty="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众</a:t>
            </a:r>
            <a:r>
              <a:rPr lang="zh-CN" altLang="en-US" sz="48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邻居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在范进中举前对他漠不关心，在他中举后都送了东西来。范进疯了也是众邻居来帮忙。</a:t>
            </a:r>
            <a:r>
              <a:rPr lang="zh-CN" altLang="en-US" sz="3600" b="1" dirty="0">
                <a:solidFill>
                  <a:srgbClr val="3333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众邻居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对权势者或敬畏或谄媚，对不幸者冷酷无情。这表现了封建社会的世态炎凉。</a:t>
            </a:r>
          </a:p>
        </p:txBody>
      </p:sp>
      <p:sp>
        <p:nvSpPr>
          <p:cNvPr id="40963" name="WordArt 3"/>
          <p:cNvSpPr>
            <a:spLocks noTextEdit="1"/>
          </p:cNvSpPr>
          <p:nvPr/>
        </p:nvSpPr>
        <p:spPr>
          <a:xfrm>
            <a:off x="6372225" y="692150"/>
            <a:ext cx="2520950" cy="158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3600" dirty="0" smtClean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众</a:t>
            </a:r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邻居</a:t>
            </a:r>
          </a:p>
          <a:p>
            <a:pPr algn="ctr" eaLnBrk="0" hangingPunct="0"/>
            <a:r>
              <a:rPr lang="zh-CN" altLang="en-US" sz="3600" dirty="0">
                <a:solidFill>
                  <a:srgbClr val="00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形象分析</a:t>
            </a:r>
          </a:p>
        </p:txBody>
      </p:sp>
      <p:pic>
        <p:nvPicPr>
          <p:cNvPr id="193551" name="Picture 15" descr="art0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248400" y="3068638"/>
            <a:ext cx="2895600" cy="3422650"/>
          </a:xfrm>
          <a:prstGeom prst="rect">
            <a:avLst/>
          </a:prstGeom>
          <a:noFill/>
          <a:ln w="25400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</p:pic>
      <p:grpSp>
        <p:nvGrpSpPr>
          <p:cNvPr id="2" name="Group 16"/>
          <p:cNvGrpSpPr/>
          <p:nvPr/>
        </p:nvGrpSpPr>
        <p:grpSpPr>
          <a:xfrm>
            <a:off x="250825" y="188913"/>
            <a:ext cx="4537075" cy="1008062"/>
            <a:chOff x="249" y="119"/>
            <a:chExt cx="3584" cy="527"/>
          </a:xfrm>
        </p:grpSpPr>
        <p:grpSp>
          <p:nvGrpSpPr>
            <p:cNvPr id="40966" name="Group 17"/>
            <p:cNvGrpSpPr/>
            <p:nvPr/>
          </p:nvGrpSpPr>
          <p:grpSpPr>
            <a:xfrm>
              <a:off x="249" y="119"/>
              <a:ext cx="1633" cy="527"/>
              <a:chOff x="158" y="0"/>
              <a:chExt cx="1633" cy="515"/>
            </a:xfrm>
          </p:grpSpPr>
          <p:sp>
            <p:nvSpPr>
              <p:cNvPr id="40968" name="Text Box 18"/>
              <p:cNvSpPr txBox="1"/>
              <p:nvPr/>
            </p:nvSpPr>
            <p:spPr>
              <a:xfrm>
                <a:off x="748" y="45"/>
                <a:ext cx="1043" cy="187"/>
              </a:xfrm>
              <a:prstGeom prst="rect">
                <a:avLst/>
              </a:prstGeom>
              <a:gradFill rotWithShape="1">
                <a:gsLst>
                  <a:gs pos="0">
                    <a:srgbClr val="FF9900"/>
                  </a:gs>
                  <a:gs pos="100000">
                    <a:schemeClr val="folHlink"/>
                  </a:gs>
                </a:gsLst>
                <a:lin ang="5400000" scaled="1"/>
                <a:tileRect/>
              </a:gradFill>
              <a:ln w="9525">
                <a:noFill/>
              </a:ln>
            </p:spPr>
            <p:txBody>
              <a:bodyPr>
                <a:spAutoFit/>
              </a:bodyPr>
              <a:lstStyle/>
              <a:p>
                <a:pPr lvl="0" eaLnBrk="1" hangingPunct="1">
                  <a:spcBef>
                    <a:spcPct val="50000"/>
                  </a:spcBef>
                </a:pPr>
                <a:r>
                  <a:rPr lang="zh-CN" altLang="en-US" sz="1800" b="1" dirty="0">
                    <a:solidFill>
                      <a:srgbClr val="000000"/>
                    </a:solidFill>
                    <a:latin typeface="Times New Roman" panose="02020603050405020304" pitchFamily="18" charset="0"/>
                    <a:ea typeface="方正苏新诗柳楷简体" pitchFamily="2" charset="-122"/>
                  </a:rPr>
                  <a:t>探究交流</a:t>
                </a:r>
              </a:p>
            </p:txBody>
          </p:sp>
          <p:pic>
            <p:nvPicPr>
              <p:cNvPr id="40969" name="Picture 19" descr="5"/>
              <p:cNvPicPr>
                <a:picLocks noChangeAspect="1"/>
              </p:cNvPicPr>
              <p:nvPr/>
            </p:nvPicPr>
            <p:blipFill>
              <a:blip r:embed="rId3" cstate="print"/>
              <a:stretch>
                <a:fillRect/>
              </a:stretch>
            </p:blipFill>
            <p:spPr>
              <a:xfrm>
                <a:off x="158" y="0"/>
                <a:ext cx="816" cy="515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sp>
          <p:nvSpPr>
            <p:cNvPr id="40967" name="Text Box 20"/>
            <p:cNvSpPr txBox="1"/>
            <p:nvPr/>
          </p:nvSpPr>
          <p:spPr>
            <a:xfrm>
              <a:off x="2064" y="164"/>
              <a:ext cx="1769" cy="192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1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人物形象众邻居</a:t>
              </a: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4" dur="1000"/>
                                        <p:tgtEl>
                                          <p:spTgt spid="409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35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35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355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3550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114" name="Group 2"/>
          <p:cNvGraphicFramePr>
            <a:graphicFrameLocks noGrp="1"/>
          </p:cNvGraphicFramePr>
          <p:nvPr/>
        </p:nvGraphicFramePr>
        <p:xfrm>
          <a:off x="179388" y="908050"/>
          <a:ext cx="8785225" cy="5979160"/>
        </p:xfrm>
        <a:graphic>
          <a:graphicData uri="http://schemas.openxmlformats.org/drawingml/2006/table">
            <a:tbl>
              <a:tblPr/>
              <a:tblGrid>
                <a:gridCol w="1016000"/>
                <a:gridCol w="4146550"/>
                <a:gridCol w="3622675"/>
              </a:tblGrid>
              <a:tr h="5651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项目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</a:rPr>
                        <a:t>中举前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99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33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66"/>
                          </a:solidFill>
                          <a:effectLst/>
                          <a:latin typeface="Arial" panose="020B0604020202020204" pitchFamily="34" charset="0"/>
                          <a:ea typeface="黑体" panose="02010609060101010101" pitchFamily="2" charset="-122"/>
                        </a:rPr>
                        <a:t>中举后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3399"/>
                    </a:solidFill>
                  </a:tcPr>
                </a:tc>
              </a:tr>
              <a:tr h="148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吃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1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9620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住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1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en-US" altLang="zh-CN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 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57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用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1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endParaRPr kumimoji="1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4827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5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黑体" panose="02010609060101010101" pitchFamily="2" charset="-122"/>
                          <a:ea typeface="黑体" panose="02010609060101010101" pitchFamily="2" charset="-122"/>
                        </a:rPr>
                        <a:t>地位</a:t>
                      </a: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endParaRPr kumimoji="1" lang="zh-CN" altLang="zh-CN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anose="05000000000000000000" pitchFamily="2" charset="2"/>
                        <a:buNone/>
                      </a:pPr>
                      <a:r>
                        <a:rPr kumimoji="1" lang="zh-CN" altLang="en-US" sz="21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471CE4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　</a:t>
                      </a:r>
                      <a:endParaRPr kumimoji="1" lang="zh-CN" altLang="en-US" sz="2100" b="1" i="0" u="none" strike="noStrike" cap="none" normalizeH="0" baseline="0" smtClean="0">
                        <a:ln>
                          <a:noFill/>
                        </a:ln>
                        <a:solidFill>
                          <a:srgbClr val="471CE4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anchor="ctr" horzOverflow="overflow">
                    <a:lnL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218140" name="Text Box 28"/>
          <p:cNvSpPr txBox="1"/>
          <p:nvPr/>
        </p:nvSpPr>
        <p:spPr>
          <a:xfrm>
            <a:off x="1187450" y="1576388"/>
            <a:ext cx="3889375" cy="1333500"/>
          </a:xfrm>
          <a:prstGeom prst="rect">
            <a:avLst/>
          </a:prstGeom>
          <a:solidFill>
            <a:srgbClr val="000000"/>
          </a:solidFill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每日小菜饭　猪油两三回</a:t>
            </a:r>
          </a:p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饿了两三天　没有早饭米</a:t>
            </a:r>
          </a:p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饿得看不见</a:t>
            </a:r>
            <a:endParaRPr lang="zh-CN" altLang="en-US" sz="2200" b="1" dirty="0">
              <a:solidFill>
                <a:schemeClr val="bg1"/>
              </a:solidFill>
              <a:latin typeface="Times New Roman" panose="02020603050405020304" pitchFamily="18" charset="0"/>
              <a:ea typeface="黑体" panose="02010609060101010101" pitchFamily="2" charset="-122"/>
            </a:endParaRPr>
          </a:p>
        </p:txBody>
      </p:sp>
      <p:sp>
        <p:nvSpPr>
          <p:cNvPr id="218141" name="Text Box 29"/>
          <p:cNvSpPr txBox="1"/>
          <p:nvPr/>
        </p:nvSpPr>
        <p:spPr>
          <a:xfrm>
            <a:off x="5508625" y="1576388"/>
            <a:ext cx="3403600" cy="1333500"/>
          </a:xfrm>
          <a:prstGeom prst="rect">
            <a:avLst/>
          </a:prstGeom>
          <a:solidFill>
            <a:srgbClr val="000000"/>
          </a:solidFill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众乡邻拿蛋　送酒　</a:t>
            </a:r>
          </a:p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背米　捉鸡</a:t>
            </a:r>
          </a:p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胡屠户送肉</a:t>
            </a:r>
          </a:p>
        </p:txBody>
      </p:sp>
      <p:sp>
        <p:nvSpPr>
          <p:cNvPr id="218142" name="Text Box 30"/>
          <p:cNvSpPr txBox="1"/>
          <p:nvPr/>
        </p:nvSpPr>
        <p:spPr>
          <a:xfrm>
            <a:off x="1258888" y="3232150"/>
            <a:ext cx="3889375" cy="457200"/>
          </a:xfrm>
          <a:prstGeom prst="rect">
            <a:avLst/>
          </a:prstGeom>
          <a:solidFill>
            <a:srgbClr val="000000"/>
          </a:solidFill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茅草棚</a:t>
            </a:r>
          </a:p>
        </p:txBody>
      </p:sp>
      <p:sp>
        <p:nvSpPr>
          <p:cNvPr id="218143" name="Text Box 31"/>
          <p:cNvSpPr txBox="1"/>
          <p:nvPr/>
        </p:nvSpPr>
        <p:spPr>
          <a:xfrm>
            <a:off x="5508625" y="3232150"/>
            <a:ext cx="3360738" cy="457200"/>
          </a:xfrm>
          <a:prstGeom prst="rect">
            <a:avLst/>
          </a:prstGeom>
          <a:solidFill>
            <a:srgbClr val="000000"/>
          </a:solidFill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r" eaLnBrk="1" hangingPunct="1">
              <a:spcBef>
                <a:spcPct val="50000"/>
              </a:spcBef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隶书" pitchFamily="49" charset="-122"/>
              </a:rPr>
              <a:t>张乡绅送三进三间房屋</a:t>
            </a:r>
          </a:p>
        </p:txBody>
      </p:sp>
      <p:sp>
        <p:nvSpPr>
          <p:cNvPr id="218144" name="Text Box 32"/>
          <p:cNvSpPr txBox="1"/>
          <p:nvPr/>
        </p:nvSpPr>
        <p:spPr>
          <a:xfrm>
            <a:off x="1187450" y="4024313"/>
            <a:ext cx="3600450" cy="1163637"/>
          </a:xfrm>
          <a:prstGeom prst="rect">
            <a:avLst/>
          </a:prstGeom>
          <a:solidFill>
            <a:srgbClr val="000000"/>
          </a:solidFill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无盘费去应考	</a:t>
            </a:r>
          </a:p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sz="3200" b="1" dirty="0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无钱打发报录人</a:t>
            </a:r>
            <a:endParaRPr lang="zh-CN" altLang="en-US" sz="3000" b="1" dirty="0">
              <a:solidFill>
                <a:schemeClr val="bg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18145" name="Text Box 33"/>
          <p:cNvSpPr txBox="1"/>
          <p:nvPr/>
        </p:nvSpPr>
        <p:spPr>
          <a:xfrm>
            <a:off x="5867400" y="3952875"/>
            <a:ext cx="3036888" cy="1333500"/>
          </a:xfrm>
          <a:prstGeom prst="rect">
            <a:avLst/>
          </a:prstGeom>
          <a:solidFill>
            <a:srgbClr val="000000"/>
          </a:solidFill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众乡邻搬桌椅　</a:t>
            </a:r>
          </a:p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屠户送四五千钱</a:t>
            </a:r>
          </a:p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张乡绅送纹银</a:t>
            </a:r>
            <a:r>
              <a:rPr lang="en-US" altLang="zh-CN" b="1" dirty="0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50</a:t>
            </a:r>
            <a:r>
              <a:rPr lang="zh-CN" altLang="en-US" b="1" dirty="0">
                <a:solidFill>
                  <a:schemeClr val="bg1"/>
                </a:solidFill>
                <a:latin typeface="仿宋_GB2312" pitchFamily="49" charset="-122"/>
                <a:ea typeface="仿宋_GB2312" pitchFamily="49" charset="-122"/>
              </a:rPr>
              <a:t>两</a:t>
            </a:r>
            <a:endParaRPr lang="zh-CN" altLang="en-US" sz="2200" b="1" dirty="0">
              <a:solidFill>
                <a:schemeClr val="bg1"/>
              </a:solidFill>
              <a:latin typeface="仿宋_GB2312" pitchFamily="49" charset="-122"/>
              <a:ea typeface="仿宋_GB2312" pitchFamily="49" charset="-122"/>
            </a:endParaRPr>
          </a:p>
        </p:txBody>
      </p:sp>
      <p:sp>
        <p:nvSpPr>
          <p:cNvPr id="218146" name="Text Box 34"/>
          <p:cNvSpPr txBox="1"/>
          <p:nvPr/>
        </p:nvSpPr>
        <p:spPr>
          <a:xfrm>
            <a:off x="1187450" y="5464175"/>
            <a:ext cx="3889375" cy="1333500"/>
          </a:xfrm>
          <a:prstGeom prst="rect">
            <a:avLst/>
          </a:prstGeom>
          <a:solidFill>
            <a:srgbClr val="000000"/>
          </a:solidFill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胡屠户骂得狗血淋头</a:t>
            </a:r>
          </a:p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无人理会</a:t>
            </a:r>
          </a:p>
          <a:p>
            <a:pPr lvl="0" algn="just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无人帮助</a:t>
            </a:r>
          </a:p>
        </p:txBody>
      </p:sp>
      <p:sp>
        <p:nvSpPr>
          <p:cNvPr id="218147" name="Text Box 35"/>
          <p:cNvSpPr txBox="1"/>
          <p:nvPr/>
        </p:nvSpPr>
        <p:spPr>
          <a:xfrm>
            <a:off x="5580063" y="5464175"/>
            <a:ext cx="3332162" cy="1333500"/>
          </a:xfrm>
          <a:prstGeom prst="rect">
            <a:avLst/>
          </a:prstGeom>
          <a:solidFill>
            <a:srgbClr val="000000"/>
          </a:solidFill>
          <a:ln w="38100">
            <a:noFill/>
          </a:ln>
        </p:spPr>
        <p:txBody>
          <a:bodyPr lIns="90000" tIns="46800" rIns="90000" bIns="46800">
            <a:spAutoFit/>
          </a:bodyPr>
          <a:lstStyle/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胡屠户奉承恭维</a:t>
            </a:r>
          </a:p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众乡邻帮办各种事情</a:t>
            </a:r>
          </a:p>
          <a:p>
            <a:pPr lvl="0" algn="r" eaLnBrk="1" hangingPunct="1">
              <a:spcBef>
                <a:spcPct val="20000"/>
              </a:spcBef>
              <a:buClr>
                <a:schemeClr val="accent2"/>
              </a:buClr>
              <a:buFont typeface="Monotype Sorts" pitchFamily="2" charset="2"/>
              <a:buNone/>
            </a:pPr>
            <a:r>
              <a:rPr lang="zh-CN" altLang="en-US" b="1" dirty="0">
                <a:solidFill>
                  <a:schemeClr val="bg1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张乡绅拜访拉拢</a:t>
            </a:r>
            <a:endParaRPr lang="zh-CN" altLang="en-US" sz="2200" b="1" dirty="0">
              <a:solidFill>
                <a:schemeClr val="bg1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732" name="WordArt 36"/>
          <p:cNvSpPr>
            <a:spLocks noTextEdit="1"/>
          </p:cNvSpPr>
          <p:nvPr/>
        </p:nvSpPr>
        <p:spPr>
          <a:xfrm>
            <a:off x="179388" y="188913"/>
            <a:ext cx="7705725" cy="5762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 fontScale="92500" lnSpcReduction="10000"/>
          </a:bodyPr>
          <a:lstStyle/>
          <a:p>
            <a:pPr algn="ctr" eaLnBrk="0" hangingPunct="0"/>
            <a:r>
              <a:rPr lang="zh-CN" altLang="en-US" sz="3600" b="1" spc="-36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范进中举前后对比</a:t>
            </a:r>
          </a:p>
        </p:txBody>
      </p:sp>
    </p:spTree>
  </p:cSld>
  <p:clrMapOvr>
    <a:masterClrMapping/>
  </p:clrMapOvr>
  <p:transition spd="med">
    <p:random/>
    <p:sndAc>
      <p:stSnd>
        <p:snd r:embed="rId2" name="CAMERA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97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97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2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218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8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40" grpId="0" bldLvl="0" animBg="1"/>
      <p:bldP spid="218141" grpId="0" bldLvl="0" animBg="1"/>
      <p:bldP spid="218142" grpId="0" bldLvl="0" animBg="1"/>
      <p:bldP spid="218143" grpId="0" bldLvl="0" animBg="1"/>
      <p:bldP spid="218144" grpId="0" bldLvl="0" animBg="1"/>
      <p:bldP spid="218145" grpId="0" bldLvl="0" animBg="1"/>
      <p:bldP spid="218146" grpId="0" bldLvl="0" animBg="1"/>
      <p:bldP spid="21814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10" name="Rectangle 2"/>
          <p:cNvSpPr/>
          <p:nvPr/>
        </p:nvSpPr>
        <p:spPr>
          <a:xfrm>
            <a:off x="304800" y="685800"/>
            <a:ext cx="8659813" cy="5663089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indent="266700" algn="just" eaLnBrk="1" hangingPunct="1"/>
            <a:r>
              <a:rPr lang="en-US" altLang="zh-CN" sz="3200" b="1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 </a:t>
            </a:r>
            <a:r>
              <a:rPr lang="en-US" altLang="zh-CN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 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下列加点的词含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有</a:t>
            </a:r>
            <a:r>
              <a:rPr lang="zh-CN" altLang="en-US" sz="4400" b="1" dirty="0" smtClean="0">
                <a:solidFill>
                  <a:srgbClr val="7030A0"/>
                </a:solidFill>
                <a:latin typeface="楷体_GB2312" pitchFamily="49" charset="-122"/>
                <a:ea typeface="楷体_GB2312" pitchFamily="49" charset="-122"/>
              </a:rPr>
              <a:t>讽刺</a:t>
            </a:r>
            <a:r>
              <a:rPr lang="zh-CN" altLang="en-US" sz="3200" b="1" dirty="0" smtClean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意</a:t>
            </a:r>
            <a:r>
              <a:rPr lang="zh-CN" altLang="en-US" sz="32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味，体现了人物的什么心理？</a:t>
            </a:r>
          </a:p>
          <a:p>
            <a:pPr lvl="0" indent="266700" algn="just" eaLnBrk="0" hangingPunct="0"/>
            <a:endParaRPr lang="zh-CN" altLang="en-US" sz="2800" dirty="0">
              <a:solidFill>
                <a:srgbClr val="00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  <a:p>
            <a:pPr lvl="0" indent="266700" algn="just" eaLnBrk="0" hangingPunct="0"/>
            <a:r>
              <a:rPr lang="zh-CN" altLang="en-US" sz="2800" b="1" dirty="0">
                <a:latin typeface="Times New Roman" panose="02020603050405020304" pitchFamily="18" charset="0"/>
                <a:ea typeface="宋体" panose="02010600030101010101" pitchFamily="2" charset="-122"/>
              </a:rPr>
              <a:t>     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屠户把银子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攥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在手里紧紧的，把拳头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舒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过来，道：“这个，你且收着。我原是贺你的，怎好又拿了回去？”范进道：“眼见得我这里还有这几两银子，若用完了，再来问老爹讨来用。”屠户连忙把拳头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缩</a:t>
            </a:r>
            <a:r>
              <a:rPr lang="zh-CN" altLang="en-US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了回去，往腰里</a:t>
            </a:r>
            <a:r>
              <a:rPr lang="zh-CN" altLang="en-US" sz="3200" b="1" u="sng" dirty="0">
                <a:solidFill>
                  <a:srgbClr val="FF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揣</a:t>
            </a:r>
            <a:r>
              <a:rPr lang="en-US" altLang="zh-CN" sz="3200" b="1" dirty="0">
                <a:latin typeface="Times New Roman" panose="02020603050405020304" pitchFamily="18" charset="0"/>
                <a:ea typeface="黑体" panose="02010609060101010101" pitchFamily="2" charset="-122"/>
              </a:rPr>
              <a:t>……</a:t>
            </a:r>
          </a:p>
          <a:p>
            <a:pPr lvl="0" indent="266700" algn="just" eaLnBrk="0" hangingPunct="0"/>
            <a:endParaRPr lang="en-US" altLang="zh-CN" sz="3200" b="1" dirty="0">
              <a:latin typeface="Times New Roman" panose="02020603050405020304" pitchFamily="18" charset="0"/>
              <a:ea typeface="黑体" panose="02010609060101010101" pitchFamily="2" charset="-122"/>
            </a:endParaRPr>
          </a:p>
          <a:p>
            <a:pPr lvl="0" indent="266700" algn="just" eaLnBrk="0" hangingPunct="0"/>
            <a:endParaRPr lang="en-US" altLang="zh-CN" sz="6600" b="1" dirty="0">
              <a:solidFill>
                <a:srgbClr val="D60093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1011" name="Text Box 3"/>
          <p:cNvSpPr txBox="1"/>
          <p:nvPr/>
        </p:nvSpPr>
        <p:spPr>
          <a:xfrm>
            <a:off x="395536" y="4797152"/>
            <a:ext cx="8569325" cy="1323439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 wrap="square">
            <a:spAutoFit/>
          </a:bodyPr>
          <a:lstStyle/>
          <a:p>
            <a:pPr lvl="0" eaLnBrk="1" hangingPunct="1">
              <a:spcBef>
                <a:spcPct val="50000"/>
              </a:spcBef>
            </a:pPr>
            <a:r>
              <a:rPr lang="zh-CN" altLang="en-US" sz="4000" b="1" dirty="0">
                <a:solidFill>
                  <a:srgbClr val="D60093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典型细节：</a:t>
            </a:r>
            <a:r>
              <a:rPr lang="zh-CN" altLang="en-US" sz="4000" b="1" dirty="0">
                <a:solidFill>
                  <a:srgbClr val="000000"/>
                </a:solidFill>
                <a:latin typeface="Times New Roman" panose="02020603050405020304" pitchFamily="18" charset="0"/>
                <a:ea typeface="黑体" panose="02010609060101010101" pitchFamily="2" charset="-122"/>
              </a:rPr>
              <a:t>写出其见财心喜而又假意退推让的心理，讽刺意味十足。</a:t>
            </a:r>
          </a:p>
        </p:txBody>
      </p:sp>
      <p:grpSp>
        <p:nvGrpSpPr>
          <p:cNvPr id="2" name="Group 7"/>
          <p:cNvGrpSpPr/>
          <p:nvPr/>
        </p:nvGrpSpPr>
        <p:grpSpPr>
          <a:xfrm>
            <a:off x="0" y="0"/>
            <a:ext cx="2051050" cy="431800"/>
            <a:chOff x="521" y="346"/>
            <a:chExt cx="1633" cy="549"/>
          </a:xfrm>
        </p:grpSpPr>
        <p:sp>
          <p:nvSpPr>
            <p:cNvPr id="37893" name="Text Box 8"/>
            <p:cNvSpPr txBox="1"/>
            <p:nvPr/>
          </p:nvSpPr>
          <p:spPr>
            <a:xfrm>
              <a:off x="1111" y="390"/>
              <a:ext cx="1043" cy="505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0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探究交流</a:t>
              </a:r>
            </a:p>
          </p:txBody>
        </p:sp>
        <p:pic>
          <p:nvPicPr>
            <p:cNvPr id="37894" name="Picture 9" descr="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1" y="346"/>
              <a:ext cx="816" cy="5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500"/>
                            </p:stCondLst>
                            <p:childTnLst>
                              <p:par>
                                <p:cTn id="13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710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171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4" dur="80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5" dur="80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80"/>
                                        <p:tgtEl>
                                          <p:spTgt spid="1710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1010" grpId="0" animBg="1"/>
      <p:bldP spid="17101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Text Box 2"/>
          <p:cNvSpPr txBox="1"/>
          <p:nvPr/>
        </p:nvSpPr>
        <p:spPr>
          <a:xfrm>
            <a:off x="900113" y="765175"/>
            <a:ext cx="7416800" cy="132343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zh-CN" altLang="en-US" sz="4800" b="1" dirty="0" smtClean="0">
                <a:solidFill>
                  <a:srgbClr val="7030A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四、课堂小结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：作</a:t>
            </a: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为一篇讽刺小说，课文用了哪些手法进行讽刺的？</a:t>
            </a:r>
          </a:p>
        </p:txBody>
      </p:sp>
      <p:sp>
        <p:nvSpPr>
          <p:cNvPr id="212995" name="Text Box 3"/>
          <p:cNvSpPr txBox="1"/>
          <p:nvPr/>
        </p:nvSpPr>
        <p:spPr>
          <a:xfrm>
            <a:off x="827088" y="2060575"/>
            <a:ext cx="7559675" cy="2308225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marL="457200" lvl="0" indent="-457200" eaLnBrk="1" hangingPunct="1"/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、夸张的故事情节。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（夸张）</a:t>
            </a:r>
          </a:p>
          <a:p>
            <a:pPr marL="457200" lvl="0" indent="-457200" eaLnBrk="1" hangingPunct="1"/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、对比突出人物性格。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（对比）</a:t>
            </a:r>
          </a:p>
          <a:p>
            <a:pPr marL="457200" lvl="0" indent="-457200" eaLnBrk="1" hangingPunct="1"/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、讽刺性的动作、语言描写和典型细节描写。 </a:t>
            </a:r>
            <a:r>
              <a:rPr lang="zh-CN" altLang="en-US" sz="3600" b="1" dirty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（细节）</a:t>
            </a:r>
          </a:p>
        </p:txBody>
      </p:sp>
      <p:sp>
        <p:nvSpPr>
          <p:cNvPr id="212998" name="Text Box 6"/>
          <p:cNvSpPr txBox="1"/>
          <p:nvPr/>
        </p:nvSpPr>
        <p:spPr>
          <a:xfrm>
            <a:off x="827088" y="4437063"/>
            <a:ext cx="7561262" cy="172085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>
            <a:spAutoFit/>
          </a:bodyPr>
          <a:lstStyle/>
          <a:p>
            <a:pPr lvl="0" eaLnBrk="1" hangingPunct="1">
              <a:lnSpc>
                <a:spcPct val="110000"/>
              </a:lnSpc>
              <a:spcBef>
                <a:spcPct val="50000"/>
              </a:spcBef>
            </a:pPr>
            <a:r>
              <a:rPr lang="en-US" altLang="zh-CN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    </a:t>
            </a:r>
            <a:r>
              <a:rPr lang="zh-CN" altLang="en-US" sz="3200" b="1" dirty="0">
                <a:solidFill>
                  <a:srgbClr val="0066FF"/>
                </a:solidFill>
                <a:latin typeface="楷体_GB2312" pitchFamily="49" charset="-122"/>
                <a:ea typeface="楷体_GB2312" pitchFamily="49" charset="-122"/>
              </a:rPr>
              <a:t>讽刺的背后是对腐朽的科举制度及其毒害的范进、胡屠户等人的无情揭露，是作者愤世嫉俗感情的流露。</a:t>
            </a:r>
          </a:p>
        </p:txBody>
      </p:sp>
      <p:grpSp>
        <p:nvGrpSpPr>
          <p:cNvPr id="41989" name="Group 13"/>
          <p:cNvGrpSpPr/>
          <p:nvPr/>
        </p:nvGrpSpPr>
        <p:grpSpPr>
          <a:xfrm>
            <a:off x="0" y="0"/>
            <a:ext cx="2592388" cy="817563"/>
            <a:chOff x="521" y="346"/>
            <a:chExt cx="1633" cy="515"/>
          </a:xfrm>
        </p:grpSpPr>
        <p:sp>
          <p:nvSpPr>
            <p:cNvPr id="41990" name="Text Box 14"/>
            <p:cNvSpPr txBox="1"/>
            <p:nvPr/>
          </p:nvSpPr>
          <p:spPr>
            <a:xfrm>
              <a:off x="1111" y="391"/>
              <a:ext cx="1043" cy="327"/>
            </a:xfrm>
            <a:prstGeom prst="rect">
              <a:avLst/>
            </a:prstGeom>
            <a:gradFill rotWithShape="1">
              <a:gsLst>
                <a:gs pos="0">
                  <a:srgbClr val="FF9900"/>
                </a:gs>
                <a:gs pos="100000">
                  <a:schemeClr val="folHlink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sz="2800" b="1" dirty="0">
                  <a:solidFill>
                    <a:srgbClr val="000000"/>
                  </a:solidFill>
                  <a:latin typeface="Times New Roman" panose="02020603050405020304" pitchFamily="18" charset="0"/>
                  <a:ea typeface="方正苏新诗柳楷简体" pitchFamily="2" charset="-122"/>
                </a:rPr>
                <a:t>探究交流</a:t>
              </a:r>
            </a:p>
          </p:txBody>
        </p:sp>
        <p:pic>
          <p:nvPicPr>
            <p:cNvPr id="41991" name="Picture 15" descr="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1" y="346"/>
              <a:ext cx="816" cy="515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" fill="hold"/>
                                        <p:tgtEl>
                                          <p:spTgt spid="212994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" fill="hold"/>
                                        <p:tgtEl>
                                          <p:spTgt spid="212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" fill="hold"/>
                                        <p:tgtEl>
                                          <p:spTgt spid="212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" fill="hold"/>
                                        <p:tgtEl>
                                          <p:spTgt spid="212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9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" fill="hold"/>
                                        <p:tgtEl>
                                          <p:spTgt spid="212998"/>
                                        </p:tgtEl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2994" grpId="0"/>
      <p:bldP spid="21299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文本框 29697"/>
          <p:cNvSpPr txBox="1"/>
          <p:nvPr/>
        </p:nvSpPr>
        <p:spPr>
          <a:xfrm>
            <a:off x="0" y="1556792"/>
            <a:ext cx="9144000" cy="491211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l">
              <a:lnSpc>
                <a:spcPct val="135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中举给读书人带来天壤之别。有人写了一副对联，很好地概括了范进中举前后的境遇：</a:t>
            </a:r>
          </a:p>
          <a:p>
            <a:pPr lvl="0" algn="l">
              <a:lnSpc>
                <a:spcPct val="135000"/>
              </a:lnSpc>
            </a:pP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回</a:t>
            </a:r>
            <a:r>
              <a:rPr lang="zh-CN" altLang="en-US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忆去岁饥荒，五六七月间，柴米尽焦枯，贫无一寸铁，赊不得，欠不得，虽有近戚远亲，谁肯</a:t>
            </a:r>
            <a:r>
              <a:rPr lang="en-US" altLang="zh-CN" sz="2800" b="1" dirty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________</a:t>
            </a:r>
            <a:r>
              <a:rPr lang="zh-CN" altLang="en-US" sz="2800" b="1" dirty="0" smtClean="0">
                <a:solidFill>
                  <a:srgbClr val="FF0000"/>
                </a:solidFill>
                <a:latin typeface="黑体" pitchFamily="49" charset="-122"/>
                <a:ea typeface="黑体" pitchFamily="49" charset="-122"/>
              </a:rPr>
              <a:t>？</a:t>
            </a:r>
            <a:endParaRPr lang="zh-CN" altLang="en-US" sz="2400" b="1" dirty="0">
              <a:solidFill>
                <a:srgbClr val="FF0000"/>
              </a:solidFill>
              <a:latin typeface="黑体" pitchFamily="49" charset="-122"/>
              <a:ea typeface="黑体" pitchFamily="49" charset="-122"/>
            </a:endParaRPr>
          </a:p>
          <a:p>
            <a:pPr lvl="0" algn="l">
              <a:lnSpc>
                <a:spcPct val="135000"/>
              </a:lnSpc>
            </a:pPr>
            <a:r>
              <a:rPr lang="zh-CN" altLang="en-US" sz="28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侥幸今朝科举，一二三场内，文章皆合适，中了五经魁，名也香，姓也香，不拘张三李四，都来</a:t>
            </a:r>
            <a:r>
              <a:rPr lang="en-US" altLang="zh-CN" sz="2800" b="1" dirty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_________</a:t>
            </a:r>
            <a:r>
              <a:rPr lang="zh-CN" altLang="en-US" sz="2800" b="1" dirty="0" smtClean="0">
                <a:solidFill>
                  <a:srgbClr val="7030A0"/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zh-CN" altLang="en-US" sz="2800" b="1" dirty="0">
              <a:solidFill>
                <a:srgbClr val="7030A0"/>
              </a:solidFill>
              <a:latin typeface="黑体" pitchFamily="49" charset="-122"/>
              <a:ea typeface="黑体" pitchFamily="49" charset="-122"/>
            </a:endParaRPr>
          </a:p>
          <a:p>
            <a:pPr lvl="0" algn="l">
              <a:lnSpc>
                <a:spcPct val="135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endParaRPr lang="en-US" altLang="zh-CN" sz="2400" b="1" dirty="0" smtClean="0">
              <a:solidFill>
                <a:srgbClr val="0000FF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lvl="0" algn="l">
              <a:lnSpc>
                <a:spcPct val="135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你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能用两个成语补充上面的一幅对联吗？读这副对联，并结合原文，谈谈你对范进所处社会的认识。</a:t>
            </a:r>
            <a:endParaRPr lang="zh-CN" altLang="en-US" sz="2400" dirty="0"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29699" name="图片 29698" descr="图片4"/>
          <p:cNvPicPr>
            <a:picLocks noChangeAspect="1"/>
          </p:cNvPicPr>
          <p:nvPr/>
        </p:nvPicPr>
        <p:blipFill>
          <a:blip r:embed="rId2" cstate="print"/>
          <a:srcRect t="34697"/>
          <a:stretch>
            <a:fillRect/>
          </a:stretch>
        </p:blipFill>
        <p:spPr>
          <a:xfrm>
            <a:off x="0" y="0"/>
            <a:ext cx="4845863" cy="158417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Text Box 4"/>
          <p:cNvSpPr txBox="1"/>
          <p:nvPr/>
        </p:nvSpPr>
        <p:spPr>
          <a:xfrm>
            <a:off x="0" y="1341438"/>
            <a:ext cx="8893175" cy="641350"/>
          </a:xfrm>
          <a:prstGeom prst="rect">
            <a:avLst/>
          </a:prstGeom>
          <a:noFill/>
          <a:ln w="9525">
            <a:noFill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>
              <a:spcBef>
                <a:spcPct val="50000"/>
              </a:spcBef>
            </a:pPr>
            <a:r>
              <a:rPr lang="en-US" altLang="zh-CN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、指出这篇小说的三要素，把握故事情节。</a:t>
            </a:r>
          </a:p>
        </p:txBody>
      </p:sp>
      <p:sp>
        <p:nvSpPr>
          <p:cNvPr id="208899" name="Text Box 6"/>
          <p:cNvSpPr txBox="1"/>
          <p:nvPr/>
        </p:nvSpPr>
        <p:spPr>
          <a:xfrm flipH="1">
            <a:off x="2268538" y="2638425"/>
            <a:ext cx="6408737" cy="598488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>
              <a:spcBef>
                <a:spcPct val="50000"/>
              </a:spcBef>
            </a:pPr>
            <a:r>
              <a:rPr lang="zh-CN" altLang="en-US" sz="32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范进、胡屠户、张乡绅、老太太等</a:t>
            </a:r>
          </a:p>
        </p:txBody>
      </p:sp>
      <p:sp>
        <p:nvSpPr>
          <p:cNvPr id="208900" name="Text Box 7"/>
          <p:cNvSpPr txBox="1"/>
          <p:nvPr/>
        </p:nvSpPr>
        <p:spPr>
          <a:xfrm>
            <a:off x="396875" y="2565400"/>
            <a:ext cx="1438275" cy="395605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人物：</a:t>
            </a:r>
          </a:p>
          <a:p>
            <a:pPr lvl="0" defTabSz="812800" eaLnBrk="1" hangingPunct="1">
              <a:spcBef>
                <a:spcPct val="50000"/>
              </a:spcBef>
            </a:pPr>
            <a:endParaRPr lang="zh-CN" altLang="en-US" sz="36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81280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情节：</a:t>
            </a:r>
          </a:p>
          <a:p>
            <a:pPr lvl="0" defTabSz="812800" eaLnBrk="1" hangingPunct="1">
              <a:spcBef>
                <a:spcPct val="50000"/>
              </a:spcBef>
            </a:pPr>
            <a:endParaRPr lang="zh-CN" altLang="en-US" sz="3600" b="1" dirty="0">
              <a:solidFill>
                <a:srgbClr val="000000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lvl="0" defTabSz="81280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环境：</a:t>
            </a:r>
          </a:p>
        </p:txBody>
      </p:sp>
      <p:sp>
        <p:nvSpPr>
          <p:cNvPr id="208901" name="Text Box 8"/>
          <p:cNvSpPr txBox="1"/>
          <p:nvPr/>
        </p:nvSpPr>
        <p:spPr>
          <a:xfrm>
            <a:off x="2268538" y="4078288"/>
            <a:ext cx="6624637" cy="1209675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范进中举前后的变化和周围人对他的不同态度</a:t>
            </a:r>
          </a:p>
        </p:txBody>
      </p:sp>
      <p:sp>
        <p:nvSpPr>
          <p:cNvPr id="208902" name="Text Box 9"/>
          <p:cNvSpPr txBox="1"/>
          <p:nvPr/>
        </p:nvSpPr>
        <p:spPr>
          <a:xfrm>
            <a:off x="2268538" y="5805488"/>
            <a:ext cx="6011862" cy="66040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1431" tIns="45715" rIns="91431" bIns="45715">
            <a:spAutoFit/>
          </a:bodyPr>
          <a:lstStyle/>
          <a:p>
            <a:pPr lvl="0" defTabSz="812800" eaLnBrk="1" hangingPunct="1">
              <a:spcBef>
                <a:spcPct val="50000"/>
              </a:spcBef>
            </a:pP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封建科举制度下的世态人情</a:t>
            </a:r>
          </a:p>
        </p:txBody>
      </p:sp>
      <p:sp>
        <p:nvSpPr>
          <p:cNvPr id="14345" name="Rectangle 9"/>
          <p:cNvSpPr/>
          <p:nvPr/>
        </p:nvSpPr>
        <p:spPr>
          <a:xfrm>
            <a:off x="323528" y="260648"/>
            <a:ext cx="2952328" cy="692696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eaLnBrk="1" hangingPunct="1">
              <a:lnSpc>
                <a:spcPct val="90000"/>
              </a:lnSpc>
            </a:pPr>
            <a:r>
              <a:rPr lang="zh-CN" altLang="en-US" sz="3600" b="1" dirty="0" smtClean="0">
                <a:solidFill>
                  <a:srgbClr val="7030A0"/>
                </a:solidFill>
                <a:latin typeface="Arial" panose="020B0604020202020204" pitchFamily="34" charset="0"/>
                <a:ea typeface="华文行楷" pitchFamily="2" charset="-122"/>
              </a:rPr>
              <a:t>一、整体感知</a:t>
            </a:r>
            <a:endParaRPr lang="zh-CN" altLang="en-US" sz="3600" b="1" dirty="0">
              <a:solidFill>
                <a:srgbClr val="7030A0"/>
              </a:solidFill>
              <a:latin typeface="Arial" panose="020B0604020202020204" pitchFamily="34" charset="0"/>
              <a:ea typeface="华文行楷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088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0" dur="500"/>
                                        <p:tgtEl>
                                          <p:spTgt spid="2089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088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 tmFilter="0,0; .5, 1; 1, 1"/>
                                        <p:tgtEl>
                                          <p:spTgt spid="2088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89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 tmFilter="0,0; .5, 1; 1, 1"/>
                                        <p:tgtEl>
                                          <p:spTgt spid="208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089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 tmFilter="0,0; .5, 1; 1, 1"/>
                                        <p:tgtEl>
                                          <p:spTgt spid="2089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8898" grpId="0"/>
      <p:bldP spid="208899" grpId="0" animBg="1"/>
      <p:bldP spid="208900" grpId="0" animBg="1"/>
      <p:bldP spid="208901" grpId="0" animBg="1"/>
      <p:bldP spid="208902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文本框 30721"/>
          <p:cNvSpPr txBox="1"/>
          <p:nvPr/>
        </p:nvSpPr>
        <p:spPr>
          <a:xfrm>
            <a:off x="431800" y="1844675"/>
            <a:ext cx="3960813" cy="42288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algn="l">
              <a:lnSpc>
                <a:spcPct val="160000"/>
              </a:lnSpc>
              <a:spcBef>
                <a:spcPct val="50000"/>
              </a:spcBef>
            </a:pPr>
            <a:r>
              <a:rPr lang="en-US" altLang="zh-CN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雪中送炭  锦上添花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范进所处的社会，科举使及第者飞黄腾达，也可看出整个社会的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欺贫爱富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与</a:t>
            </a:r>
            <a:r>
              <a:rPr lang="zh-CN" altLang="en-US" sz="2400" b="1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世态炎凉</a:t>
            </a:r>
            <a:r>
              <a:rPr lang="zh-CN" altLang="en-US" sz="2400" b="1" dirty="0">
                <a:solidFill>
                  <a:srgbClr val="0000FF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，揭露了科举不仅毒化了士人，还把一般人的灵魂扭曲得不成样子的罪恶。</a:t>
            </a:r>
          </a:p>
        </p:txBody>
      </p:sp>
      <p:sp>
        <p:nvSpPr>
          <p:cNvPr id="30723" name="椭圆 30722"/>
          <p:cNvSpPr/>
          <p:nvPr/>
        </p:nvSpPr>
        <p:spPr>
          <a:xfrm>
            <a:off x="1619250" y="800100"/>
            <a:ext cx="2233613" cy="936625"/>
          </a:xfrm>
          <a:prstGeom prst="ellipse">
            <a:avLst/>
          </a:prstGeom>
          <a:solidFill>
            <a:srgbClr val="A8F6BB"/>
          </a:solidFill>
          <a:ln w="19050" cap="flat" cmpd="sng">
            <a:solidFill>
              <a:schemeClr val="tx1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lvl="0" algn="ctr"/>
            <a:r>
              <a:rPr lang="zh-CN" altLang="en-US" sz="2800" b="1" dirty="0">
                <a:solidFill>
                  <a:srgbClr val="0000FF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我来答</a:t>
            </a:r>
          </a:p>
        </p:txBody>
      </p:sp>
      <p:pic>
        <p:nvPicPr>
          <p:cNvPr id="30724" name="图片 30723" descr="图片6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535488" y="2201863"/>
            <a:ext cx="4251325" cy="36036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162" name="Rectangle 2"/>
          <p:cNvSpPr>
            <a:spLocks noGrp="1"/>
          </p:cNvSpPr>
          <p:nvPr>
            <p:ph idx="1"/>
          </p:nvPr>
        </p:nvSpPr>
        <p:spPr>
          <a:xfrm>
            <a:off x="539750" y="1412875"/>
            <a:ext cx="8001000" cy="4824413"/>
          </a:xfrm>
          <a:ln w="19050">
            <a:solidFill>
              <a:srgbClr val="000000">
                <a:alpha val="100000"/>
              </a:srgbClr>
            </a:solidFill>
            <a:miter/>
          </a:ln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90000"/>
              </a:lnSpc>
            </a:pPr>
            <a:r>
              <a:rPr lang="zh-CN" altLang="en-US" sz="3600" b="1" dirty="0">
                <a:solidFill>
                  <a:srgbClr val="000000"/>
                </a:solidFill>
                <a:ea typeface="黑体" panose="02010609060101010101" pitchFamily="2" charset="-122"/>
              </a:rPr>
              <a:t>这篇文章生动地描写了范进中举前后截然不同的生活境遇，通过对人物动作、语言、外貌神态的描画，刻画了范进喜极而疯的丑态，以及胡屠户、张乡绅、众乡邻等趋炎附势的嘴脸，抨击了封建社会科举制度对知识分子及各阶层人物的思想毒害，揭露了当时社会道德风气的败坏和政治的黑暗，讽刺了世态炎凉。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323850" y="0"/>
            <a:ext cx="5761038" cy="1066800"/>
            <a:chOff x="204" y="0"/>
            <a:chExt cx="3629" cy="672"/>
          </a:xfrm>
        </p:grpSpPr>
        <p:sp>
          <p:nvSpPr>
            <p:cNvPr id="44036" name="Rectangle 4"/>
            <p:cNvSpPr/>
            <p:nvPr/>
          </p:nvSpPr>
          <p:spPr>
            <a:xfrm>
              <a:off x="839" y="164"/>
              <a:ext cx="2994" cy="486"/>
            </a:xfrm>
            <a:prstGeom prst="rect">
              <a:avLst/>
            </a:prstGeom>
            <a:solidFill>
              <a:srgbClr val="F6FDD3"/>
            </a:solidFill>
            <a:ln w="9525" cap="flat" cmpd="sng">
              <a:solidFill>
                <a:srgbClr val="000099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>
              <a:spAutoFit/>
            </a:bodyPr>
            <a:lstStyle/>
            <a:p>
              <a:pPr lvl="0" algn="ctr" eaLnBrk="1" hangingPunct="1"/>
              <a:r>
                <a:rPr lang="zh-CN" altLang="en-US" sz="4400" b="1" dirty="0"/>
                <a:t>五</a:t>
              </a:r>
              <a:r>
                <a:rPr lang="zh-CN" altLang="en-US" sz="4400" b="1" dirty="0" smtClean="0">
                  <a:latin typeface="Times New Roman" panose="02020603050405020304" pitchFamily="18" charset="0"/>
                  <a:ea typeface="宋体" panose="02010600030101010101" pitchFamily="2" charset="-122"/>
                </a:rPr>
                <a:t>、</a:t>
              </a:r>
              <a:r>
                <a:rPr lang="zh-CN" altLang="en-US" sz="4400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作品主题归纳</a:t>
              </a:r>
              <a:r>
                <a:rPr lang="zh-CN" altLang="en-US" b="1" dirty="0">
                  <a:latin typeface="Times New Roman" panose="02020603050405020304" pitchFamily="18" charset="0"/>
                  <a:ea typeface="宋体" panose="02010600030101010101" pitchFamily="2" charset="-122"/>
                </a:rPr>
                <a:t> </a:t>
              </a:r>
              <a:endParaRPr lang="zh-CN" altLang="en-US" dirty="0">
                <a:latin typeface="Times New Roman" panose="02020603050405020304" pitchFamily="18" charset="0"/>
                <a:ea typeface="宋体" panose="02010600030101010101" pitchFamily="2" charset="-122"/>
              </a:endParaRPr>
            </a:p>
          </p:txBody>
        </p:sp>
        <p:pic>
          <p:nvPicPr>
            <p:cNvPr id="44037" name="Picture 5" descr="0311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04" y="0"/>
              <a:ext cx="635" cy="67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250" autoRev="1" fill="hold"/>
                                        <p:tgtEl>
                                          <p:spTgt spid="220162">
                                            <p:bg/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16" dur="250" autoRev="1" fill="hold"/>
                                        <p:tgtEl>
                                          <p:spTgt spid="220162">
                                            <p:bg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17" dur="250" autoRev="1" fill="hold"/>
                                        <p:tgtEl>
                                          <p:spTgt spid="220162">
                                            <p:bg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8" dur="250" autoRev="1" fill="hold"/>
                                        <p:tgtEl>
                                          <p:spTgt spid="220162">
                                            <p:bg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2" dur="250" autoRev="1" fill="hold"/>
                                        <p:tgtEl>
                                          <p:spTgt spid="220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23" dur="250" autoRev="1" fill="hold"/>
                                        <p:tgtEl>
                                          <p:spTgt spid="220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24" dur="250" autoRev="1" fill="hold"/>
                                        <p:tgtEl>
                                          <p:spTgt spid="220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5" dur="250" autoRev="1" fill="hold"/>
                                        <p:tgtEl>
                                          <p:spTgt spid="2201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0162" grpId="0" build="p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978" name="Picture 2" descr="1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143000" y="381000"/>
            <a:ext cx="3657600" cy="29718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6979" name="Picture 3" descr="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003800" y="404813"/>
            <a:ext cx="3657600" cy="2967037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6980" name="Picture 4" descr="3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143000" y="3429000"/>
            <a:ext cx="3657600" cy="3124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6981" name="Picture 5" descr="4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029200" y="3429000"/>
            <a:ext cx="3657600" cy="3124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6982" name="Text Box 6"/>
          <p:cNvSpPr txBox="1"/>
          <p:nvPr/>
        </p:nvSpPr>
        <p:spPr>
          <a:xfrm>
            <a:off x="4419600" y="2895600"/>
            <a:ext cx="3365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</a:p>
        </p:txBody>
      </p:sp>
      <p:sp>
        <p:nvSpPr>
          <p:cNvPr id="126983" name="Text Box 7"/>
          <p:cNvSpPr txBox="1"/>
          <p:nvPr/>
        </p:nvSpPr>
        <p:spPr>
          <a:xfrm>
            <a:off x="5105400" y="2895600"/>
            <a:ext cx="3365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</a:t>
            </a:r>
          </a:p>
        </p:txBody>
      </p:sp>
      <p:sp>
        <p:nvSpPr>
          <p:cNvPr id="126984" name="Text Box 8"/>
          <p:cNvSpPr txBox="1"/>
          <p:nvPr/>
        </p:nvSpPr>
        <p:spPr>
          <a:xfrm>
            <a:off x="4343400" y="6096000"/>
            <a:ext cx="3365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</a:t>
            </a:r>
          </a:p>
        </p:txBody>
      </p:sp>
      <p:sp>
        <p:nvSpPr>
          <p:cNvPr id="126985" name="Text Box 9"/>
          <p:cNvSpPr txBox="1"/>
          <p:nvPr/>
        </p:nvSpPr>
        <p:spPr>
          <a:xfrm>
            <a:off x="5105400" y="6096000"/>
            <a:ext cx="3365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</a:p>
        </p:txBody>
      </p:sp>
      <p:sp>
        <p:nvSpPr>
          <p:cNvPr id="126987" name="Text Box 11"/>
          <p:cNvSpPr txBox="1"/>
          <p:nvPr/>
        </p:nvSpPr>
        <p:spPr>
          <a:xfrm>
            <a:off x="245586" y="404813"/>
            <a:ext cx="738664" cy="6555641"/>
          </a:xfrm>
          <a:prstGeom prst="rect">
            <a:avLst/>
          </a:prstGeom>
          <a:noFill/>
          <a:ln w="9525">
            <a:noFill/>
          </a:ln>
        </p:spPr>
        <p:txBody>
          <a:bodyPr vert="horz">
            <a:spAutoFit/>
          </a:bodyPr>
          <a:lstStyle/>
          <a:p>
            <a:pPr lvl="0" algn="ctr" eaLnBrk="1" hangingPunct="1"/>
            <a:r>
              <a:rPr lang="en-US" altLang="zh-CN" sz="3600" b="1" dirty="0" smtClean="0">
                <a:latin typeface="Arial" panose="020B0604020202020204" pitchFamily="34" charset="0"/>
                <a:ea typeface="隶书" pitchFamily="49" charset="-122"/>
              </a:rPr>
              <a:t>2</a:t>
            </a:r>
            <a:r>
              <a:rPr lang="zh-CN" altLang="en-US" sz="3600" b="1" dirty="0" smtClean="0">
                <a:latin typeface="Arial" panose="020B0604020202020204" pitchFamily="34" charset="0"/>
                <a:ea typeface="隶书" pitchFamily="49" charset="-122"/>
              </a:rPr>
              <a:t>、</a:t>
            </a:r>
            <a:r>
              <a:rPr lang="zh-CN" altLang="en-US" sz="3200" b="1" dirty="0">
                <a:latin typeface="Arial" panose="020B0604020202020204" pitchFamily="34" charset="0"/>
                <a:ea typeface="隶书" pitchFamily="49" charset="-122"/>
              </a:rPr>
              <a:t>根据插图，复述课文故事梗概</a:t>
            </a:r>
          </a:p>
        </p:txBody>
      </p:sp>
    </p:spTree>
  </p:cSld>
  <p:clrMapOvr>
    <a:masterClrMapping/>
  </p:clrMapOvr>
  <p:transition>
    <p:zo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69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69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69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69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69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500"/>
                            </p:stCondLst>
                            <p:childTnLst>
                              <p:par>
                                <p:cTn id="27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69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69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69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269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6982" grpId="0" animBg="1"/>
      <p:bldP spid="126983" grpId="0" animBg="1"/>
      <p:bldP spid="126984" grpId="0" animBg="1"/>
      <p:bldP spid="126985" grpId="0" animBg="1"/>
      <p:bldP spid="1269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8002" name="Picture 2" descr="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827088" y="296863"/>
            <a:ext cx="3733800" cy="32004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8003" name="Picture 3" descr="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9488" y="296863"/>
            <a:ext cx="3581400" cy="32004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8004" name="Picture 4" descr="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27088" y="3573463"/>
            <a:ext cx="3733800" cy="29718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8005" name="Picture 5" descr="9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89488" y="3573463"/>
            <a:ext cx="3581400" cy="29718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8006" name="Text Box 6"/>
          <p:cNvSpPr txBox="1"/>
          <p:nvPr/>
        </p:nvSpPr>
        <p:spPr>
          <a:xfrm>
            <a:off x="4941888" y="2963863"/>
            <a:ext cx="4127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</a:t>
            </a:r>
          </a:p>
        </p:txBody>
      </p:sp>
      <p:sp>
        <p:nvSpPr>
          <p:cNvPr id="128007" name="Text Box 7"/>
          <p:cNvSpPr txBox="1"/>
          <p:nvPr/>
        </p:nvSpPr>
        <p:spPr>
          <a:xfrm>
            <a:off x="4027488" y="6011863"/>
            <a:ext cx="3365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</a:t>
            </a:r>
          </a:p>
        </p:txBody>
      </p:sp>
      <p:sp>
        <p:nvSpPr>
          <p:cNvPr id="128008" name="Text Box 8"/>
          <p:cNvSpPr txBox="1"/>
          <p:nvPr/>
        </p:nvSpPr>
        <p:spPr>
          <a:xfrm>
            <a:off x="4865688" y="6011863"/>
            <a:ext cx="4127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</a:t>
            </a:r>
          </a:p>
        </p:txBody>
      </p:sp>
      <p:sp>
        <p:nvSpPr>
          <p:cNvPr id="128009" name="Text Box 9"/>
          <p:cNvSpPr txBox="1"/>
          <p:nvPr/>
        </p:nvSpPr>
        <p:spPr>
          <a:xfrm>
            <a:off x="4103688" y="2963863"/>
            <a:ext cx="3365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</a:p>
        </p:txBody>
      </p:sp>
    </p:spTree>
  </p:cSld>
  <p:clrMapOvr>
    <a:masterClrMapping/>
  </p:clrMapOvr>
  <p:transition>
    <p:zo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80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80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80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80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80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80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80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80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8006" grpId="0" animBg="1"/>
      <p:bldP spid="128007" grpId="0" animBg="1"/>
      <p:bldP spid="128008" grpId="0" animBg="1"/>
      <p:bldP spid="12800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9026" name="Picture 2" descr="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650" y="331788"/>
            <a:ext cx="3600450" cy="30480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9027" name="Picture 3" descr="11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572000" y="404813"/>
            <a:ext cx="3810000" cy="29718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9028" name="Picture 4" descr="1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55650" y="3429000"/>
            <a:ext cx="3581400" cy="3124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29029" name="Picture 5" descr="13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2000" y="3429000"/>
            <a:ext cx="3810000" cy="3124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29030" name="Text Box 6"/>
          <p:cNvSpPr txBox="1"/>
          <p:nvPr/>
        </p:nvSpPr>
        <p:spPr>
          <a:xfrm>
            <a:off x="3851275" y="2852738"/>
            <a:ext cx="4635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9</a:t>
            </a:r>
          </a:p>
        </p:txBody>
      </p:sp>
      <p:sp>
        <p:nvSpPr>
          <p:cNvPr id="129031" name="Text Box 7"/>
          <p:cNvSpPr txBox="1"/>
          <p:nvPr/>
        </p:nvSpPr>
        <p:spPr>
          <a:xfrm>
            <a:off x="4643438" y="2852738"/>
            <a:ext cx="4889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</a:p>
        </p:txBody>
      </p:sp>
      <p:sp>
        <p:nvSpPr>
          <p:cNvPr id="129032" name="Text Box 8"/>
          <p:cNvSpPr txBox="1"/>
          <p:nvPr/>
        </p:nvSpPr>
        <p:spPr>
          <a:xfrm>
            <a:off x="3779838" y="6021388"/>
            <a:ext cx="549275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11</a:t>
            </a:r>
          </a:p>
        </p:txBody>
      </p:sp>
      <p:sp>
        <p:nvSpPr>
          <p:cNvPr id="129033" name="Text Box 9"/>
          <p:cNvSpPr txBox="1"/>
          <p:nvPr/>
        </p:nvSpPr>
        <p:spPr>
          <a:xfrm>
            <a:off x="4643438" y="6021388"/>
            <a:ext cx="4889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</a:p>
        </p:txBody>
      </p:sp>
    </p:spTree>
  </p:cSld>
  <p:clrMapOvr>
    <a:masterClrMapping/>
  </p:clrMapOvr>
  <p:transition>
    <p:zo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29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9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9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29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29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290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29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290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9030" grpId="0" animBg="1"/>
      <p:bldP spid="129031" grpId="0" animBg="1"/>
      <p:bldP spid="129032" grpId="0" animBg="1"/>
      <p:bldP spid="12903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0050" name="Picture 2" descr="1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39750" y="333375"/>
            <a:ext cx="3810000" cy="3124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30051" name="Picture 3" descr="16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39750" y="3500438"/>
            <a:ext cx="3810000" cy="3108325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30052" name="Picture 4" descr="1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78350" y="3500438"/>
            <a:ext cx="3736975" cy="3124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pic>
        <p:nvPicPr>
          <p:cNvPr id="130053" name="Picture 5" descr="45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578350" y="300038"/>
            <a:ext cx="3733800" cy="3124200"/>
          </a:xfrm>
          <a:prstGeom prst="rect">
            <a:avLst/>
          </a:prstGeom>
          <a:noFill/>
          <a:ln w="2857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pic>
      <p:sp>
        <p:nvSpPr>
          <p:cNvPr id="130054" name="Text Box 6"/>
          <p:cNvSpPr txBox="1"/>
          <p:nvPr/>
        </p:nvSpPr>
        <p:spPr>
          <a:xfrm>
            <a:off x="3816350" y="2967038"/>
            <a:ext cx="4889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13</a:t>
            </a:r>
          </a:p>
        </p:txBody>
      </p:sp>
      <p:sp>
        <p:nvSpPr>
          <p:cNvPr id="130055" name="Text Box 7"/>
          <p:cNvSpPr txBox="1"/>
          <p:nvPr/>
        </p:nvSpPr>
        <p:spPr>
          <a:xfrm>
            <a:off x="4578350" y="2967038"/>
            <a:ext cx="4889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14</a:t>
            </a:r>
          </a:p>
        </p:txBody>
      </p:sp>
      <p:sp>
        <p:nvSpPr>
          <p:cNvPr id="130056" name="Text Box 8"/>
          <p:cNvSpPr txBox="1"/>
          <p:nvPr/>
        </p:nvSpPr>
        <p:spPr>
          <a:xfrm>
            <a:off x="3816350" y="6091238"/>
            <a:ext cx="4889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</a:p>
        </p:txBody>
      </p:sp>
      <p:sp>
        <p:nvSpPr>
          <p:cNvPr id="130057" name="Text Box 9"/>
          <p:cNvSpPr txBox="1"/>
          <p:nvPr/>
        </p:nvSpPr>
        <p:spPr>
          <a:xfrm>
            <a:off x="4578350" y="6091238"/>
            <a:ext cx="488950" cy="457200"/>
          </a:xfrm>
          <a:prstGeom prst="rect">
            <a:avLst/>
          </a:prstGeom>
          <a:solidFill>
            <a:srgbClr val="FF0000"/>
          </a:solidFill>
          <a:ln w="9525">
            <a:noFill/>
          </a:ln>
        </p:spPr>
        <p:txBody>
          <a:bodyPr wrap="none">
            <a:spAutoFit/>
          </a:bodyPr>
          <a:lstStyle/>
          <a:p>
            <a:pPr lvl="0" eaLnBrk="1" hangingPunct="1"/>
            <a:r>
              <a:rPr lang="en-US" altLang="zh-CN" b="1" dirty="0">
                <a:solidFill>
                  <a:srgbClr val="FFFF66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16</a:t>
            </a:r>
          </a:p>
        </p:txBody>
      </p:sp>
    </p:spTree>
  </p:cSld>
  <p:clrMapOvr>
    <a:masterClrMapping/>
  </p:clrMapOvr>
  <p:transition>
    <p:zoom/>
    <p:sndAc>
      <p:stSnd>
        <p:snd r:embed="rId2" name="projctor.wav"/>
      </p:stSnd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0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00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300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300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30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300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00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300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054" grpId="0" animBg="1"/>
      <p:bldP spid="130055" grpId="0" animBg="1"/>
      <p:bldP spid="130056" grpId="0" animBg="1"/>
      <p:bldP spid="13005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WordArt 2"/>
          <p:cNvSpPr>
            <a:spLocks noTextEdit="1"/>
          </p:cNvSpPr>
          <p:nvPr/>
        </p:nvSpPr>
        <p:spPr>
          <a:xfrm>
            <a:off x="1042988" y="766763"/>
            <a:ext cx="4953000" cy="1524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r>
              <a:rPr lang="zh-CN" altLang="en-US" sz="6600" dirty="0" smtClean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二、解</a:t>
            </a:r>
            <a:r>
              <a:rPr lang="zh-CN" altLang="en-US" sz="6600" dirty="0">
                <a:ln w="12700" cap="flat" cmpd="sng">
                  <a:solidFill>
                    <a:srgbClr val="3333CC"/>
                  </a:solidFill>
                  <a:prstDash val="solid"/>
                  <a:headEnd type="none" w="med" len="med"/>
                  <a:tailEnd type="none" w="med" len="med"/>
                </a:ln>
                <a:solidFill>
                  <a:srgbClr val="B2B2B2">
                    <a:alpha val="50195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华文行楷" charset="0"/>
                <a:ea typeface="华文行楷" charset="0"/>
              </a:rPr>
              <a:t>读课文</a:t>
            </a:r>
          </a:p>
        </p:txBody>
      </p:sp>
      <p:sp>
        <p:nvSpPr>
          <p:cNvPr id="274435" name="Text Box 3"/>
          <p:cNvSpPr txBox="1"/>
          <p:nvPr/>
        </p:nvSpPr>
        <p:spPr>
          <a:xfrm>
            <a:off x="990600" y="2743200"/>
            <a:ext cx="6705600" cy="176688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lvl="0" eaLnBrk="0" hangingPunc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华文新魏" pitchFamily="2" charset="-122"/>
              </a:rPr>
              <a:t>小说的</a:t>
            </a:r>
            <a:r>
              <a:rPr lang="zh-CN" altLang="en-US" sz="4400" b="1" dirty="0">
                <a:solidFill>
                  <a:srgbClr val="0000FF"/>
                </a:solidFill>
                <a:latin typeface="Arial" panose="020B0604020202020204" pitchFamily="34" charset="0"/>
                <a:ea typeface="华文新魏" pitchFamily="2" charset="-122"/>
              </a:rPr>
              <a:t>核心情节</a:t>
            </a:r>
            <a:r>
              <a:rPr lang="zh-CN" altLang="en-US" sz="4400" b="1" dirty="0">
                <a:latin typeface="Arial" panose="020B0604020202020204" pitchFamily="34" charset="0"/>
                <a:ea typeface="华文新魏" pitchFamily="2" charset="-122"/>
              </a:rPr>
              <a:t>是什么？</a:t>
            </a:r>
          </a:p>
          <a:p>
            <a:pPr lvl="0" eaLnBrk="0" hangingPunct="0">
              <a:spcBef>
                <a:spcPct val="50000"/>
              </a:spcBef>
            </a:pPr>
            <a:r>
              <a:rPr lang="zh-CN" altLang="en-US" sz="4400" b="1" dirty="0">
                <a:latin typeface="Arial" panose="020B0604020202020204" pitchFamily="34" charset="0"/>
                <a:ea typeface="华文新魏" pitchFamily="2" charset="-122"/>
              </a:rPr>
              <a:t>范进中举以后发疯了。</a:t>
            </a:r>
          </a:p>
        </p:txBody>
      </p:sp>
      <p:pic>
        <p:nvPicPr>
          <p:cNvPr id="275460" name="Picture 4" descr="5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43663" y="981075"/>
            <a:ext cx="1828800" cy="108743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3317" name="图片 13316" descr="3_385_2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6172200"/>
            <a:ext cx="9144000" cy="6858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4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7443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5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27546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MERA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02" name="Rectangle 2"/>
          <p:cNvSpPr>
            <a:spLocks noGrp="1"/>
          </p:cNvSpPr>
          <p:nvPr>
            <p:ph type="body" sz="half" idx="2"/>
          </p:nvPr>
        </p:nvSpPr>
        <p:spPr>
          <a:xfrm>
            <a:off x="179388" y="1412875"/>
            <a:ext cx="8713787" cy="1150938"/>
          </a:xfrm>
        </p:spPr>
        <p:txBody>
          <a:bodyPr vert="horz" wrap="square" lIns="91440" tIns="45720" rIns="91440" bIns="45720" anchor="t"/>
          <a:lstStyle/>
          <a:p>
            <a:pPr eaLnBrk="1" hangingPunct="1">
              <a:lnSpc>
                <a:spcPct val="80000"/>
              </a:lnSpc>
              <a:buNone/>
            </a:pPr>
            <a:r>
              <a:rPr lang="zh-CN" altLang="en-US" sz="4400" b="1" kern="1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研读</a:t>
            </a:r>
            <a:r>
              <a:rPr lang="zh-CN" altLang="en-US" sz="44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“</a:t>
            </a:r>
            <a:r>
              <a:rPr lang="zh-CN" altLang="en-US" sz="4400" b="1" kern="1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范进疯了</a:t>
            </a:r>
            <a:r>
              <a:rPr lang="zh-CN" altLang="en-US" sz="4400" b="1" kern="1200" dirty="0">
                <a:solidFill>
                  <a:srgbClr val="000000"/>
                </a:solidFill>
                <a:latin typeface="Times New Roman" panose="02020603050405020304" pitchFamily="18" charset="0"/>
                <a:ea typeface="楷体_GB2312" pitchFamily="49" charset="-122"/>
              </a:rPr>
              <a:t>”</a:t>
            </a:r>
            <a:r>
              <a:rPr lang="zh-CN" altLang="en-US" sz="4400" b="1" kern="1200" dirty="0">
                <a:solidFill>
                  <a:srgbClr val="000000"/>
                </a:solidFill>
                <a:latin typeface="楷体_GB2312" pitchFamily="49" charset="-122"/>
                <a:ea typeface="楷体_GB2312" pitchFamily="49" charset="-122"/>
              </a:rPr>
              <a:t>这一精彩片断，仔细思考下列问题。</a:t>
            </a:r>
            <a:endParaRPr lang="zh-CN" altLang="en-US" sz="4400" b="1" kern="1200" dirty="0">
              <a:latin typeface="楷体_GB2312" pitchFamily="49" charset="-122"/>
              <a:ea typeface="楷体_GB2312" pitchFamily="49" charset="-122"/>
            </a:endParaRPr>
          </a:p>
        </p:txBody>
      </p:sp>
      <p:grpSp>
        <p:nvGrpSpPr>
          <p:cNvPr id="2" name="Group 7"/>
          <p:cNvGrpSpPr/>
          <p:nvPr/>
        </p:nvGrpSpPr>
        <p:grpSpPr>
          <a:xfrm>
            <a:off x="250825" y="260350"/>
            <a:ext cx="2393950" cy="792163"/>
            <a:chOff x="158" y="119"/>
            <a:chExt cx="1508" cy="544"/>
          </a:xfrm>
        </p:grpSpPr>
        <p:sp>
          <p:nvSpPr>
            <p:cNvPr id="20485" name="Text Box 5"/>
            <p:cNvSpPr txBox="1"/>
            <p:nvPr/>
          </p:nvSpPr>
          <p:spPr>
            <a:xfrm>
              <a:off x="975" y="119"/>
              <a:ext cx="691" cy="544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rgbClr val="FFFF66"/>
                </a:gs>
              </a:gsLst>
              <a:lin ang="5400000" scaled="1"/>
              <a:tileRect/>
            </a:gradFill>
            <a:ln w="9525">
              <a:noFill/>
            </a:ln>
          </p:spPr>
          <p:txBody>
            <a:bodyPr vert="eaVert">
              <a:spAutoFit/>
            </a:bodyPr>
            <a:lstStyle/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研读</a:t>
              </a:r>
            </a:p>
            <a:p>
              <a:pPr lvl="0" eaLnBrk="1" hangingPunct="1">
                <a:spcBef>
                  <a:spcPct val="50000"/>
                </a:spcBef>
              </a:pPr>
              <a:r>
                <a:rPr lang="zh-CN" altLang="en-US" b="1" dirty="0">
                  <a:solidFill>
                    <a:srgbClr val="000000"/>
                  </a:solidFill>
                  <a:latin typeface="Times New Roman" panose="02020603050405020304" pitchFamily="18" charset="0"/>
                  <a:ea typeface="黑体" panose="02010609060101010101" pitchFamily="2" charset="-122"/>
                </a:rPr>
                <a:t>赏析</a:t>
              </a:r>
            </a:p>
          </p:txBody>
        </p:sp>
        <p:pic>
          <p:nvPicPr>
            <p:cNvPr id="20486" name="Picture 4" descr="BS00554_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58" y="119"/>
              <a:ext cx="1044" cy="520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204806" name="Rectangle 6"/>
          <p:cNvSpPr/>
          <p:nvPr/>
        </p:nvSpPr>
        <p:spPr>
          <a:xfrm>
            <a:off x="395288" y="3213100"/>
            <a:ext cx="8496300" cy="2520950"/>
          </a:xfrm>
          <a:prstGeom prst="rect">
            <a:avLst/>
          </a:prstGeom>
          <a:noFill/>
          <a:ln w="19050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1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、范进发疯的过程可以分为几个阶段？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2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、文中运用了那些描写来刻画范进的疯态？（找出关键的词语）</a:t>
            </a:r>
          </a:p>
          <a:p>
            <a:pPr marL="342900" lvl="0" indent="-342900" eaLnBrk="1" hangingPunct="1">
              <a:lnSpc>
                <a:spcPct val="80000"/>
              </a:lnSpc>
              <a:spcBef>
                <a:spcPct val="20000"/>
              </a:spcBef>
              <a:buClr>
                <a:schemeClr val="tx1"/>
              </a:buClr>
              <a:buSzPct val="75000"/>
              <a:buFont typeface="Wingdings" panose="05000000000000000000" pitchFamily="2" charset="2"/>
              <a:buNone/>
            </a:pPr>
            <a:r>
              <a:rPr lang="en-US" altLang="zh-CN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3</a:t>
            </a:r>
            <a:r>
              <a:rPr lang="zh-CN" altLang="en-US" sz="3600" b="1" dirty="0">
                <a:solidFill>
                  <a:srgbClr val="00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、范进的发疯说明了什么？</a:t>
            </a:r>
            <a:endParaRPr lang="zh-CN" altLang="en-US" sz="3600" b="1" dirty="0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 tmFilter="0,0; .5, 1; 1, 1"/>
                                        <p:tgtEl>
                                          <p:spTgt spid="2048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649"/>
                            </p:stCondLst>
                            <p:childTnLst>
                              <p:par>
                                <p:cTn id="17" presetID="19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0" fill="hold"/>
                                        <p:tgtEl>
                                          <p:spTgt spid="2048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02" grpId="0" build="p"/>
      <p:bldP spid="204806" grpId="0" animBg="1"/>
    </p:bldLst>
  </p:timing>
</p:sld>
</file>

<file path=ppt/theme/theme1.xml><?xml version="1.0" encoding="utf-8"?>
<a:theme xmlns:a="http://schemas.openxmlformats.org/drawingml/2006/main" name="Capsules">
  <a:themeElements>
    <a:clrScheme name="Capsules 2">
      <a:dk1>
        <a:srgbClr val="003366"/>
      </a:dk1>
      <a:lt1>
        <a:srgbClr val="FFFFFF"/>
      </a:lt1>
      <a:dk2>
        <a:srgbClr val="006666"/>
      </a:dk2>
      <a:lt2>
        <a:srgbClr val="003366"/>
      </a:lt2>
      <a:accent1>
        <a:srgbClr val="99CC99"/>
      </a:accent1>
      <a:accent2>
        <a:srgbClr val="33CCCC"/>
      </a:accent2>
      <a:accent3>
        <a:srgbClr val="FFFFFF"/>
      </a:accent3>
      <a:accent4>
        <a:srgbClr val="002A56"/>
      </a:accent4>
      <a:accent5>
        <a:srgbClr val="CAE2CA"/>
      </a:accent5>
      <a:accent6>
        <a:srgbClr val="2DB9B9"/>
      </a:accent6>
      <a:hlink>
        <a:srgbClr val="666699"/>
      </a:hlink>
      <a:folHlink>
        <a:srgbClr val="CC99FF"/>
      </a:folHlink>
    </a:clrScheme>
    <a:fontScheme name="Capsules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miter lim="800000"/>
          <a:headEnd type="none" w="med" len="med"/>
          <a:tailEnd type="none" w="med" len="med"/>
        </a:ln>
      </a:spPr>
      <a:bodyPr vert="horz" wrap="non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1" lang="zh-CN" altLang="en-US" sz="24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Capsules 1">
        <a:dk1>
          <a:srgbClr val="000066"/>
        </a:dk1>
        <a:lt1>
          <a:srgbClr val="FFFFEB"/>
        </a:lt1>
        <a:dk2>
          <a:srgbClr val="336699"/>
        </a:dk2>
        <a:lt2>
          <a:srgbClr val="FFFFEB"/>
        </a:lt2>
        <a:accent1>
          <a:srgbClr val="666699"/>
        </a:accent1>
        <a:accent2>
          <a:srgbClr val="99CCFF"/>
        </a:accent2>
        <a:accent3>
          <a:srgbClr val="ADB8CA"/>
        </a:accent3>
        <a:accent4>
          <a:srgbClr val="DADAC9"/>
        </a:accent4>
        <a:accent5>
          <a:srgbClr val="B8B8CA"/>
        </a:accent5>
        <a:accent6>
          <a:srgbClr val="8AB9E7"/>
        </a:accent6>
        <a:hlink>
          <a:srgbClr val="CCCCFF"/>
        </a:hlink>
        <a:folHlink>
          <a:srgbClr val="C68D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apsules 2">
        <a:dk1>
          <a:srgbClr val="003366"/>
        </a:dk1>
        <a:lt1>
          <a:srgbClr val="FFFFFF"/>
        </a:lt1>
        <a:dk2>
          <a:srgbClr val="006666"/>
        </a:dk2>
        <a:lt2>
          <a:srgbClr val="003366"/>
        </a:lt2>
        <a:accent1>
          <a:srgbClr val="99CC99"/>
        </a:accent1>
        <a:accent2>
          <a:srgbClr val="33CCCC"/>
        </a:accent2>
        <a:accent3>
          <a:srgbClr val="FFFFFF"/>
        </a:accent3>
        <a:accent4>
          <a:srgbClr val="002A56"/>
        </a:accent4>
        <a:accent5>
          <a:srgbClr val="CAE2CA"/>
        </a:accent5>
        <a:accent6>
          <a:srgbClr val="2DB9B9"/>
        </a:accent6>
        <a:hlink>
          <a:srgbClr val="666699"/>
        </a:hlink>
        <a:folHlink>
          <a:srgbClr val="CC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3">
        <a:dk1>
          <a:srgbClr val="000000"/>
        </a:dk1>
        <a:lt1>
          <a:srgbClr val="FFFFFF"/>
        </a:lt1>
        <a:dk2>
          <a:srgbClr val="000000"/>
        </a:dk2>
        <a:lt2>
          <a:srgbClr val="5F5F5F"/>
        </a:lt2>
        <a:accent1>
          <a:srgbClr val="C0C0C0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737373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apsules 4">
        <a:dk1>
          <a:srgbClr val="000000"/>
        </a:dk1>
        <a:lt1>
          <a:srgbClr val="FFFFFF"/>
        </a:lt1>
        <a:dk2>
          <a:srgbClr val="9900CC"/>
        </a:dk2>
        <a:lt2>
          <a:srgbClr val="0033CC"/>
        </a:lt2>
        <a:accent1>
          <a:srgbClr val="FFCC66"/>
        </a:accent1>
        <a:accent2>
          <a:srgbClr val="33CC33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2DB92D"/>
        </a:accent6>
        <a:hlink>
          <a:srgbClr val="9900CC"/>
        </a:hlink>
        <a:folHlink>
          <a:srgbClr val="9900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Designs\Bold Stripes.pot</Template>
  <TotalTime>46</TotalTime>
  <Words>2432</Words>
  <Application>Microsoft Office PowerPoint</Application>
  <PresentationFormat>全屏显示(4:3)</PresentationFormat>
  <Paragraphs>222</Paragraphs>
  <Slides>31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0</vt:i4>
      </vt:variant>
      <vt:variant>
        <vt:lpstr>幻灯片标题</vt:lpstr>
      </vt:variant>
      <vt:variant>
        <vt:i4>31</vt:i4>
      </vt:variant>
    </vt:vector>
  </HeadingPairs>
  <TitlesOfParts>
    <vt:vector size="32" baseType="lpstr">
      <vt:lpstr>Capsules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1、范进发疯的过程可以分为几个阶段？</vt:lpstr>
      <vt:lpstr>幻灯片 11</vt:lpstr>
      <vt:lpstr>幻灯片 12</vt:lpstr>
      <vt:lpstr>幻灯片 13</vt:lpstr>
      <vt:lpstr>幻灯片 14</vt:lpstr>
      <vt:lpstr>幻灯片 15</vt:lpstr>
      <vt:lpstr>3、范进的发疯说明了什么？</vt:lpstr>
      <vt:lpstr>幻灯片 17</vt:lpstr>
      <vt:lpstr>幻灯片 18</vt:lpstr>
      <vt:lpstr>幻灯片 19</vt:lpstr>
      <vt:lpstr>范进中举前</vt:lpstr>
      <vt:lpstr>范进中举后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</vt:vector>
  </TitlesOfParts>
  <Company>DJ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Star</dc:creator>
  <cp:lastModifiedBy>xbany</cp:lastModifiedBy>
  <cp:revision>481</cp:revision>
  <dcterms:created xsi:type="dcterms:W3CDTF">2003-09-10T09:15:00Z</dcterms:created>
  <dcterms:modified xsi:type="dcterms:W3CDTF">2017-04-27T08:44:56Z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2052-10.1.0.5973</vt:lpwstr>
  </property>
</Properties>
</file>