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21" r:id="rId3"/>
    <p:sldId id="334" r:id="rId4"/>
    <p:sldId id="347" r:id="rId5"/>
    <p:sldId id="322" r:id="rId6"/>
    <p:sldId id="336" r:id="rId7"/>
    <p:sldId id="353" r:id="rId8"/>
    <p:sldId id="301" r:id="rId9"/>
    <p:sldId id="354" r:id="rId10"/>
    <p:sldId id="337" r:id="rId11"/>
    <p:sldId id="355" r:id="rId12"/>
    <p:sldId id="303" r:id="rId13"/>
    <p:sldId id="304" r:id="rId14"/>
    <p:sldId id="338" r:id="rId15"/>
    <p:sldId id="356" r:id="rId16"/>
    <p:sldId id="325" r:id="rId17"/>
    <p:sldId id="357" r:id="rId18"/>
    <p:sldId id="352" r:id="rId19"/>
    <p:sldId id="358" r:id="rId20"/>
    <p:sldId id="340" r:id="rId21"/>
    <p:sldId id="342" r:id="rId22"/>
    <p:sldId id="343" r:id="rId23"/>
    <p:sldId id="341" r:id="rId24"/>
    <p:sldId id="351" r:id="rId25"/>
    <p:sldId id="345" r:id="rId26"/>
    <p:sldId id="359" r:id="rId27"/>
    <p:sldId id="346" r:id="rId28"/>
    <p:sldId id="360" r:id="rId29"/>
    <p:sldId id="332" r:id="rId30"/>
    <p:sldId id="361" r:id="rId31"/>
    <p:sldId id="348" r:id="rId32"/>
    <p:sldId id="363" r:id="rId33"/>
    <p:sldId id="311" r:id="rId34"/>
    <p:sldId id="302" r:id="rId35"/>
    <p:sldId id="362" r:id="rId36"/>
    <p:sldId id="350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003" autoAdjust="0"/>
    <p:restoredTop sz="94660"/>
  </p:normalViewPr>
  <p:slideViewPr>
    <p:cSldViewPr>
      <p:cViewPr varScale="1">
        <p:scale>
          <a:sx n="80" d="100"/>
          <a:sy n="80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 panose="05000000000000000000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 panose="05020102010507070707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1.xml"/><Relationship Id="rId5" Type="http://schemas.openxmlformats.org/officeDocument/2006/relationships/slide" Target="slide16.xml"/><Relationship Id="rId10" Type="http://schemas.openxmlformats.org/officeDocument/2006/relationships/slide" Target="slide25.xml"/><Relationship Id="rId4" Type="http://schemas.openxmlformats.org/officeDocument/2006/relationships/slide" Target="slide12.xml"/><Relationship Id="rId9" Type="http://schemas.openxmlformats.org/officeDocument/2006/relationships/slide" Target="slide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1.xml"/><Relationship Id="rId5" Type="http://schemas.openxmlformats.org/officeDocument/2006/relationships/slide" Target="slide16.xml"/><Relationship Id="rId10" Type="http://schemas.openxmlformats.org/officeDocument/2006/relationships/slide" Target="slide25.xml"/><Relationship Id="rId4" Type="http://schemas.openxmlformats.org/officeDocument/2006/relationships/slide" Target="slide12.xml"/><Relationship Id="rId9" Type="http://schemas.openxmlformats.org/officeDocument/2006/relationships/slide" Target="slide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1.xml"/><Relationship Id="rId5" Type="http://schemas.openxmlformats.org/officeDocument/2006/relationships/slide" Target="slide16.xml"/><Relationship Id="rId10" Type="http://schemas.openxmlformats.org/officeDocument/2006/relationships/slide" Target="slide25.xml"/><Relationship Id="rId4" Type="http://schemas.openxmlformats.org/officeDocument/2006/relationships/slide" Target="slide12.xml"/><Relationship Id="rId9" Type="http://schemas.openxmlformats.org/officeDocument/2006/relationships/slide" Target="slide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1.xml"/><Relationship Id="rId5" Type="http://schemas.openxmlformats.org/officeDocument/2006/relationships/slide" Target="slide16.xml"/><Relationship Id="rId10" Type="http://schemas.openxmlformats.org/officeDocument/2006/relationships/slide" Target="slide25.xml"/><Relationship Id="rId4" Type="http://schemas.openxmlformats.org/officeDocument/2006/relationships/slide" Target="slide12.xml"/><Relationship Id="rId9" Type="http://schemas.openxmlformats.org/officeDocument/2006/relationships/slide" Target="slide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1.xml"/><Relationship Id="rId5" Type="http://schemas.openxmlformats.org/officeDocument/2006/relationships/slide" Target="slide16.xml"/><Relationship Id="rId10" Type="http://schemas.openxmlformats.org/officeDocument/2006/relationships/slide" Target="slide25.xml"/><Relationship Id="rId4" Type="http://schemas.openxmlformats.org/officeDocument/2006/relationships/slide" Target="slide12.xml"/><Relationship Id="rId9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1.xml"/><Relationship Id="rId5" Type="http://schemas.openxmlformats.org/officeDocument/2006/relationships/slide" Target="slide16.xml"/><Relationship Id="rId10" Type="http://schemas.openxmlformats.org/officeDocument/2006/relationships/slide" Target="slide25.xml"/><Relationship Id="rId4" Type="http://schemas.openxmlformats.org/officeDocument/2006/relationships/slide" Target="slide12.xml"/><Relationship Id="rId9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1.xml"/><Relationship Id="rId5" Type="http://schemas.openxmlformats.org/officeDocument/2006/relationships/slide" Target="slide16.xml"/><Relationship Id="rId10" Type="http://schemas.openxmlformats.org/officeDocument/2006/relationships/slide" Target="slide25.xml"/><Relationship Id="rId4" Type="http://schemas.openxmlformats.org/officeDocument/2006/relationships/slide" Target="slide12.xml"/><Relationship Id="rId9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1.xml"/><Relationship Id="rId5" Type="http://schemas.openxmlformats.org/officeDocument/2006/relationships/slide" Target="slide16.xml"/><Relationship Id="rId10" Type="http://schemas.openxmlformats.org/officeDocument/2006/relationships/slide" Target="slide25.xml"/><Relationship Id="rId4" Type="http://schemas.openxmlformats.org/officeDocument/2006/relationships/slide" Target="slide12.xml"/><Relationship Id="rId9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1.xml"/><Relationship Id="rId5" Type="http://schemas.openxmlformats.org/officeDocument/2006/relationships/slide" Target="slide16.xml"/><Relationship Id="rId10" Type="http://schemas.openxmlformats.org/officeDocument/2006/relationships/slide" Target="slide25.xml"/><Relationship Id="rId4" Type="http://schemas.openxmlformats.org/officeDocument/2006/relationships/slide" Target="slide12.xml"/><Relationship Id="rId9" Type="http://schemas.openxmlformats.org/officeDocument/2006/relationships/slide" Target="slide2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1.xml"/><Relationship Id="rId5" Type="http://schemas.openxmlformats.org/officeDocument/2006/relationships/slide" Target="slide16.xml"/><Relationship Id="rId10" Type="http://schemas.openxmlformats.org/officeDocument/2006/relationships/slide" Target="slide25.xml"/><Relationship Id="rId4" Type="http://schemas.openxmlformats.org/officeDocument/2006/relationships/slide" Target="slide12.xml"/><Relationship Id="rId9" Type="http://schemas.openxmlformats.org/officeDocument/2006/relationships/slide" Target="slide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1.xml"/><Relationship Id="rId5" Type="http://schemas.openxmlformats.org/officeDocument/2006/relationships/slide" Target="slide16.xml"/><Relationship Id="rId10" Type="http://schemas.openxmlformats.org/officeDocument/2006/relationships/slide" Target="slide25.xml"/><Relationship Id="rId4" Type="http://schemas.openxmlformats.org/officeDocument/2006/relationships/slide" Target="slide12.xml"/><Relationship Id="rId9" Type="http://schemas.openxmlformats.org/officeDocument/2006/relationships/slide" Target="slide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43042" y="1000108"/>
            <a:ext cx="7500958" cy="2000264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b="0" dirty="0" smtClean="0">
                <a:ln w="1587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</a:rPr>
              <a:t>审辩式思维</a:t>
            </a:r>
            <a:r>
              <a:rPr lang="zh-CN" altLang="en-US" sz="4000" b="0" dirty="0" smtClean="0">
                <a:ln w="1587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在名著阅读</a:t>
            </a:r>
            <a:r>
              <a:rPr lang="zh-CN" altLang="en-US" sz="4000" b="0" dirty="0" smtClean="0">
                <a:ln w="1587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</a:rPr>
              <a:t>中的运用</a:t>
            </a:r>
            <a:r>
              <a:rPr lang="en-US" altLang="zh-CN" sz="4000" b="0" dirty="0" smtClean="0">
                <a:ln w="1587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</a:rPr>
              <a:t/>
            </a:r>
            <a:br>
              <a:rPr lang="en-US" altLang="zh-CN" sz="4000" b="0" dirty="0" smtClean="0">
                <a:ln w="1587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</a:rPr>
            </a:br>
            <a:r>
              <a:rPr lang="en-US" altLang="zh-CN" sz="4000" b="0" dirty="0" smtClean="0">
                <a:ln w="1587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4000" b="0" dirty="0" smtClean="0">
                <a:ln w="1587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en-US" altLang="zh-CN" sz="4000" b="0" dirty="0" smtClean="0">
                <a:ln w="1587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4000" b="0" dirty="0" smtClean="0">
                <a:ln w="1587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骆驼祥子</a:t>
            </a:r>
            <a:r>
              <a:rPr lang="en-US" altLang="zh-CN" sz="4000" b="0" dirty="0" smtClean="0">
                <a:ln w="1587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4000" b="0" dirty="0" smtClean="0">
                <a:ln w="1587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为例</a:t>
            </a:r>
            <a:endParaRPr lang="zh-CN" altLang="en-US" sz="4000" b="0" dirty="0">
              <a:ln w="1587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00364" y="4286256"/>
            <a:ext cx="6400800" cy="17526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深圳市</a:t>
            </a:r>
            <a:r>
              <a:rPr lang="zh-CN" altLang="en-US" sz="36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宝安实验学校</a:t>
            </a:r>
            <a:endParaRPr lang="en-US" altLang="zh-CN" sz="36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-214338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accent3"/>
                </a:solidFill>
                <a:latin typeface="+mj-ea"/>
              </a:rPr>
              <a:t>师生共同归类</a:t>
            </a:r>
            <a:endParaRPr lang="zh-CN" altLang="en-US" sz="3600" b="1" dirty="0">
              <a:solidFill>
                <a:schemeClr val="accent3"/>
              </a:solidFill>
              <a:latin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000108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人物情节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3714752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小说主题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564357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写作手法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214546" y="1000108"/>
          <a:ext cx="635798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57982"/>
              </a:tblGrid>
              <a:tr h="347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dirty="0" smtClean="0"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2800" dirty="0" smtClean="0">
                          <a:latin typeface="+mj-ea"/>
                          <a:ea typeface="+mj-ea"/>
                        </a:rPr>
                        <a:t>、祥子为什么要叫“骆驼祥子”呢？</a:t>
                      </a:r>
                    </a:p>
                  </a:txBody>
                  <a:tcPr/>
                </a:tc>
              </a:tr>
              <a:tr h="347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kumimoji="0" lang="zh-CN" altLang="en-US" sz="28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、祥子不喜欢虎妞，为什么还要跟她结婚？</a:t>
                      </a:r>
                    </a:p>
                  </a:txBody>
                  <a:tcPr/>
                </a:tc>
              </a:tr>
              <a:tr h="347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kumimoji="0" lang="zh-CN" altLang="en-US" sz="28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、小福子为什么还要牺牲自己去赚钱？</a:t>
                      </a:r>
                    </a:p>
                  </a:txBody>
                  <a:tcPr/>
                </a:tc>
              </a:tr>
              <a:tr h="347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kumimoji="0" lang="zh-CN" altLang="en-US" sz="28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、祥子命运转折点到底是哪件事？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214546" y="3571876"/>
          <a:ext cx="6357982" cy="1981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357982"/>
              </a:tblGrid>
              <a:tr h="9286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 dirty="0" smtClean="0"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2800" b="1" dirty="0" smtClean="0">
                          <a:latin typeface="+mj-ea"/>
                          <a:ea typeface="+mj-ea"/>
                        </a:rPr>
                        <a:t>、祥子努力奋斗却没有成功，这与当时的社会有关系吗？</a:t>
                      </a:r>
                    </a:p>
                  </a:txBody>
                  <a:tcPr/>
                </a:tc>
              </a:tr>
              <a:tr h="347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kern="1200" dirty="0" smtClean="0">
                          <a:latin typeface="+mj-ea"/>
                          <a:ea typeface="+mj-ea"/>
                        </a:rPr>
                        <a:t>2</a:t>
                      </a:r>
                      <a:r>
                        <a:rPr kumimoji="0" lang="zh-CN" altLang="en-US" sz="2800" b="1" kern="1200" dirty="0" smtClean="0">
                          <a:latin typeface="+mj-ea"/>
                          <a:ea typeface="+mj-ea"/>
                        </a:rPr>
                        <a:t>、造成祥子变化的原因到底是什么？</a:t>
                      </a:r>
                      <a:endParaRPr kumimoji="0" lang="zh-CN" altLang="en-US" sz="2800" b="1" kern="12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347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kern="1200" dirty="0" smtClean="0">
                          <a:latin typeface="+mj-ea"/>
                          <a:ea typeface="+mj-ea"/>
                        </a:rPr>
                        <a:t>3</a:t>
                      </a:r>
                      <a:r>
                        <a:rPr kumimoji="0" lang="zh-CN" altLang="en-US" sz="2800" b="1" kern="1200" dirty="0" smtClean="0">
                          <a:latin typeface="+mj-ea"/>
                          <a:ea typeface="+mj-ea"/>
                        </a:rPr>
                        <a:t>、本书中如何表现“城与人”的关系？</a:t>
                      </a:r>
                      <a:endParaRPr kumimoji="0" lang="zh-CN" altLang="en-US" sz="2800" b="1" kern="12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214546" y="5572140"/>
          <a:ext cx="6429420" cy="10363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429420"/>
              </a:tblGrid>
              <a:tr h="3238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dirty="0" smtClean="0"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2800" dirty="0" smtClean="0">
                          <a:latin typeface="+mj-ea"/>
                          <a:ea typeface="+mj-ea"/>
                        </a:rPr>
                        <a:t>、老马这个人物设置有何作用？</a:t>
                      </a:r>
                    </a:p>
                  </a:txBody>
                  <a:tcPr/>
                </a:tc>
              </a:tr>
              <a:tr h="347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kern="1200" dirty="0" smtClean="0">
                          <a:latin typeface="+mj-ea"/>
                          <a:ea typeface="+mj-ea"/>
                        </a:rPr>
                        <a:t>2</a:t>
                      </a:r>
                      <a:r>
                        <a:rPr kumimoji="0" lang="zh-CN" altLang="en-US" sz="2800" kern="1200" dirty="0" smtClean="0">
                          <a:latin typeface="+mj-ea"/>
                          <a:ea typeface="+mj-ea"/>
                        </a:rPr>
                        <a:t>、本书为什么要用那么多北京口语？</a:t>
                      </a:r>
                      <a:endParaRPr kumimoji="0" lang="zh-CN" altLang="en-US" sz="2800" b="1" kern="12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椭圆 15"/>
          <p:cNvSpPr/>
          <p:nvPr/>
        </p:nvSpPr>
        <p:spPr>
          <a:xfrm>
            <a:off x="5072066" y="0"/>
            <a:ext cx="2357454" cy="100010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教授方法能够质疑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提问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归类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互答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86050" y="1500174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43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57818" y="1428736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2198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形成</a:t>
            </a:r>
          </a:p>
          <a:p>
            <a:pPr algn="ctr"/>
            <a:r>
              <a:rPr lang="zh-CN" altLang="en-US" sz="3600" b="1" dirty="0">
                <a:latin typeface="+mj-ea"/>
                <a:ea typeface="+mj-ea"/>
              </a:rPr>
              <a:t>观点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643042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71472" y="300037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学生提出问题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643042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643042" y="435769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4810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14810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214810" y="4286256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642910" y="385762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师生共同归类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642910" y="4643446"/>
            <a:ext cx="2428892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课堂讨论互答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3428992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问题设置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3428992" y="378619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小组讨论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3428992" y="457200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发言追问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3500430" y="528638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归纳总结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3500430" y="607220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214810" y="507207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>
            <a:hlinkClick r:id="rId10" action="ppaction://hlinksldjump"/>
          </p:cNvPr>
          <p:cNvSpPr/>
          <p:nvPr/>
        </p:nvSpPr>
        <p:spPr>
          <a:xfrm>
            <a:off x="4214810" y="578645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6858016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2198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写小论文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accent3"/>
                </a:solidFill>
              </a:rPr>
              <a:t>课堂互答 示例</a:t>
            </a:r>
            <a:r>
              <a:rPr lang="en-US" altLang="zh-CN" sz="3600" b="1" dirty="0" smtClean="0">
                <a:solidFill>
                  <a:schemeClr val="accent3"/>
                </a:solidFill>
                <a:latin typeface="+mj-ea"/>
              </a:rPr>
              <a:t>1</a:t>
            </a:r>
            <a:endParaRPr lang="zh-CN" altLang="en-US" sz="3600" dirty="0">
              <a:solidFill>
                <a:schemeClr val="accent3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356870" y="1499870"/>
            <a:ext cx="7456170" cy="100012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生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：祥子为什么被叫做“骆驼祥子”</a:t>
            </a:r>
            <a:r>
              <a:rPr lang="zh-CN" altLang="en-US" sz="3200" dirty="0" smtClean="0"/>
              <a:t>？</a:t>
            </a:r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00364" y="2571744"/>
            <a:ext cx="5715040" cy="10001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 生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：因为他被大兵抓走，逃出来的时候牵回来三头骆驼。</a:t>
            </a:r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28596" y="3643314"/>
            <a:ext cx="5429288" cy="100013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生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3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：因为他善良淳朴，跟骆驼一样有韧性。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286116" y="4857760"/>
            <a:ext cx="5429288" cy="10001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生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：他卖了骆驼病倒了，说梦话说出了他与骆驼的关系。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accent3"/>
                </a:solidFill>
              </a:rPr>
              <a:t>课堂互答 示例</a:t>
            </a:r>
            <a:r>
              <a:rPr lang="en-US" altLang="zh-CN" sz="3600" b="1" dirty="0" smtClean="0">
                <a:solidFill>
                  <a:schemeClr val="accent3"/>
                </a:solidFill>
                <a:latin typeface="+mj-ea"/>
              </a:rPr>
              <a:t>2</a:t>
            </a:r>
            <a:endParaRPr lang="zh-CN" altLang="en-US" sz="3600" dirty="0">
              <a:solidFill>
                <a:schemeClr val="accent3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357158" y="1500174"/>
            <a:ext cx="7143800" cy="10001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生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：虎妞为什么非要跟车夫祥子结婚？</a:t>
            </a:r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714612" y="2571744"/>
            <a:ext cx="6000792" cy="10001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 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生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2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：虎妞嫁给祥子真的高兴吗？</a:t>
            </a:r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28596" y="3643314"/>
            <a:ext cx="5429288" cy="100013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生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3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：虎妞怎会没想到老头子会真的跟她断绝关系？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643174" y="4857760"/>
            <a:ext cx="6072230" cy="100013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师：你觉得虎妞可恨还是可怜？</a:t>
            </a:r>
            <a:endParaRPr lang="en-US" altLang="zh-CN" sz="3200" b="1" dirty="0" smtClean="0"/>
          </a:p>
          <a:p>
            <a:pPr algn="ctr"/>
            <a:r>
              <a:rPr lang="zh-CN" altLang="en-US" sz="3200" b="1" dirty="0" smtClean="0"/>
              <a:t>你怎样评价这个人物？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accent3"/>
                </a:solidFill>
              </a:rPr>
              <a:t>课堂互答 示例</a:t>
            </a:r>
            <a:r>
              <a:rPr lang="en-US" altLang="zh-CN" sz="3600" b="1" dirty="0" smtClean="0">
                <a:solidFill>
                  <a:schemeClr val="accent3"/>
                </a:solidFill>
                <a:latin typeface="+mj-ea"/>
              </a:rPr>
              <a:t>3</a:t>
            </a:r>
            <a:endParaRPr lang="zh-CN" altLang="en-US" sz="3600" dirty="0">
              <a:solidFill>
                <a:schemeClr val="accent3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3200" b="1" dirty="0" smtClean="0">
                <a:latin typeface="+mj-ea"/>
                <a:ea typeface="+mj-ea"/>
              </a:rPr>
              <a:t>核心问题：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endParaRPr lang="en-US" altLang="zh-CN" sz="3200" b="1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latin typeface="+mj-ea"/>
                <a:ea typeface="+mj-ea"/>
              </a:rPr>
              <a:t>祥子命运的转折点到底是哪件事？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endParaRPr lang="en-US" altLang="zh-CN" sz="3200" b="1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latin typeface="+mj-ea"/>
                <a:ea typeface="+mj-ea"/>
              </a:rPr>
              <a:t>怎样理解本书中“城与人”的关系？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提问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归类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互答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86050" y="1500174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43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57818" y="1428736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2198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形成</a:t>
            </a:r>
          </a:p>
          <a:p>
            <a:pPr algn="ctr"/>
            <a:r>
              <a:rPr lang="zh-CN" altLang="en-US" sz="3600" b="1" dirty="0">
                <a:latin typeface="+mj-ea"/>
                <a:ea typeface="+mj-ea"/>
              </a:rPr>
              <a:t>观点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643042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71472" y="300037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学生提出问题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643042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643042" y="435769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4810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14810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214810" y="4286256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642910" y="385762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师生共同归类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642910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课堂讨论互答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3428992" y="3000372"/>
            <a:ext cx="1857388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问题设置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3428992" y="378619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小组讨论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3428992" y="457200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发言追问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3500430" y="528638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归纳总结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3500430" y="607220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214810" y="507207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>
            <a:hlinkClick r:id="rId10" action="ppaction://hlinksldjump"/>
          </p:cNvPr>
          <p:cNvSpPr/>
          <p:nvPr/>
        </p:nvSpPr>
        <p:spPr>
          <a:xfrm>
            <a:off x="4214810" y="578645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6858016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2198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写小论文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467600" cy="1417638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accent3"/>
                </a:solidFill>
                <a:latin typeface="+mj-ea"/>
              </a:rPr>
              <a:t>问题设置</a:t>
            </a:r>
            <a:r>
              <a:rPr lang="en-US" altLang="zh-CN" sz="3600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CN" sz="3600" dirty="0" smtClean="0">
                <a:solidFill>
                  <a:schemeClr val="tx1"/>
                </a:solidFill>
                <a:latin typeface="+mj-ea"/>
              </a:rPr>
            </a:br>
            <a:endParaRPr lang="zh-CN" altLang="en-US" sz="36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57158" y="1428736"/>
            <a:ext cx="7829576" cy="5643602"/>
          </a:xfrm>
        </p:spPr>
        <p:txBody>
          <a:bodyPr/>
          <a:lstStyle/>
          <a:p>
            <a:pPr>
              <a:buNone/>
            </a:pPr>
            <a:r>
              <a:rPr lang="zh-CN" altLang="en-US" sz="2800" dirty="0" smtClean="0">
                <a:latin typeface="+mj-ea"/>
                <a:ea typeface="+mj-ea"/>
              </a:rPr>
              <a:t>         </a:t>
            </a:r>
            <a:r>
              <a:rPr lang="en-US" altLang="zh-CN" sz="3600" b="1" dirty="0" smtClean="0">
                <a:latin typeface="+mj-ea"/>
                <a:ea typeface="+mj-ea"/>
              </a:rPr>
              <a:t>《</a:t>
            </a:r>
            <a:r>
              <a:rPr lang="zh-CN" altLang="en-US" sz="3600" b="1" dirty="0" smtClean="0">
                <a:latin typeface="+mj-ea"/>
                <a:ea typeface="+mj-ea"/>
              </a:rPr>
              <a:t>骆驼祥子</a:t>
            </a:r>
            <a:r>
              <a:rPr lang="en-US" altLang="zh-CN" sz="3600" b="1" dirty="0" smtClean="0">
                <a:latin typeface="+mj-ea"/>
                <a:ea typeface="+mj-ea"/>
              </a:rPr>
              <a:t>》</a:t>
            </a:r>
            <a:r>
              <a:rPr lang="zh-CN" altLang="en-US" sz="3600" b="1" dirty="0" smtClean="0">
                <a:latin typeface="+mj-ea"/>
                <a:ea typeface="+mj-ea"/>
              </a:rPr>
              <a:t>中祥子有多次影响人生走向的重要时刻，请你再读原文找出一处来，并进行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假设推理</a:t>
            </a:r>
            <a:r>
              <a:rPr lang="zh-CN" altLang="en-US" sz="3600" b="1" dirty="0" smtClean="0">
                <a:latin typeface="+mj-ea"/>
                <a:ea typeface="+mj-ea"/>
              </a:rPr>
              <a:t>。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3600" b="1" dirty="0" smtClean="0">
                <a:latin typeface="+mj-ea"/>
                <a:ea typeface="+mj-ea"/>
              </a:rPr>
              <a:t>    </a:t>
            </a:r>
            <a:r>
              <a:rPr lang="zh-CN" altLang="en-US" sz="3600" b="1" dirty="0" smtClean="0">
                <a:latin typeface="+mj-ea"/>
                <a:ea typeface="+mj-ea"/>
              </a:rPr>
              <a:t>    </a:t>
            </a:r>
          </a:p>
          <a:p>
            <a:pPr>
              <a:buNone/>
            </a:pP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      例如：假如祥子是跟小福子结了婚，会不会幸福地生活下去？</a:t>
            </a:r>
            <a:endParaRPr lang="en-US" altLang="zh-CN" sz="36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endParaRPr lang="en-US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zh-CN" altLang="en-US" sz="3200" b="1" dirty="0" smtClean="0">
              <a:latin typeface="+mj-ea"/>
              <a:ea typeface="+mj-ea"/>
            </a:endParaRPr>
          </a:p>
          <a:p>
            <a:pPr>
              <a:buNone/>
            </a:pP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提问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归类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互答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86050" y="1500174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43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57818" y="1428736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2198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形成</a:t>
            </a:r>
          </a:p>
          <a:p>
            <a:pPr algn="ctr"/>
            <a:r>
              <a:rPr lang="zh-CN" altLang="en-US" sz="3600" b="1" dirty="0">
                <a:latin typeface="+mj-ea"/>
                <a:ea typeface="+mj-ea"/>
              </a:rPr>
              <a:t>观点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643042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71472" y="300037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学生提出问题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643042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643042" y="435769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4810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14810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214810" y="4286256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642910" y="385762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师生共同归类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642910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课堂讨论互答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3428992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问题设置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3428992" y="3786190"/>
            <a:ext cx="1857388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小组讨论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3428992" y="457200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发言追问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3500430" y="528638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归纳总结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3500430" y="607220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214810" y="507207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>
            <a:hlinkClick r:id="rId10" action="ppaction://hlinksldjump"/>
          </p:cNvPr>
          <p:cNvSpPr/>
          <p:nvPr/>
        </p:nvSpPr>
        <p:spPr>
          <a:xfrm>
            <a:off x="4214810" y="578645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6858016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2198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写小论文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atin typeface="+mj-ea"/>
              </a:rPr>
              <a:t>录像</a:t>
            </a:r>
            <a:endParaRPr lang="zh-CN" altLang="en-US" sz="3600" b="1" dirty="0">
              <a:latin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提问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归类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互答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86050" y="1500174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43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57818" y="1428736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2198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形成</a:t>
            </a:r>
          </a:p>
          <a:p>
            <a:pPr algn="ctr"/>
            <a:r>
              <a:rPr lang="zh-CN" altLang="en-US" sz="3600" b="1" dirty="0">
                <a:latin typeface="+mj-ea"/>
                <a:ea typeface="+mj-ea"/>
              </a:rPr>
              <a:t>观点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643042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71472" y="300037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学生提出问题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643042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643042" y="435769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4810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14810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214810" y="4286256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642910" y="385762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师生共同归类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642910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课堂讨论互答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3428992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问题设置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3428992" y="378619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小组讨论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3428992" y="4572008"/>
            <a:ext cx="1714512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发言追问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3500430" y="528638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归纳总结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3500430" y="607220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214810" y="507207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>
            <a:hlinkClick r:id="rId10" action="ppaction://hlinksldjump"/>
          </p:cNvPr>
          <p:cNvSpPr/>
          <p:nvPr/>
        </p:nvSpPr>
        <p:spPr>
          <a:xfrm>
            <a:off x="4214810" y="578645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6858016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2198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写小论文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ln w="15875" cmpd="sng">
                  <a:noFill/>
                  <a:prstDash val="solid"/>
                </a:ln>
                <a:solidFill>
                  <a:srgbClr val="FF0000"/>
                </a:solidFill>
              </a:rPr>
              <a:t>一、有关审辩式思维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258204" cy="4873752"/>
          </a:xfrm>
        </p:spPr>
        <p:txBody>
          <a:bodyPr/>
          <a:lstStyle/>
          <a:p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critical thinking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，以前被翻译为“批判性思维”。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谢小庆教授将它诠释成“审辩式思维”。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特点：不懈质疑，包容异见，力行担责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None/>
            </a:pP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假设推理训练要点</a:t>
            </a:r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：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00034" y="1984248"/>
            <a:ext cx="7643866" cy="4873752"/>
          </a:xfrm>
        </p:spPr>
        <p:txBody>
          <a:bodyPr>
            <a:normAutofit lnSpcReduction="10000"/>
          </a:bodyPr>
          <a:lstStyle/>
          <a:p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latin typeface="+mj-ea"/>
                <a:ea typeface="+mj-ea"/>
              </a:rPr>
              <a:t>假设</a:t>
            </a:r>
            <a:r>
              <a:rPr lang="en-US" altLang="zh-CN" sz="3200" b="1" dirty="0" smtClean="0">
                <a:latin typeface="+mj-ea"/>
                <a:ea typeface="+mj-ea"/>
              </a:rPr>
              <a:t>1</a:t>
            </a:r>
            <a:r>
              <a:rPr lang="zh-CN" altLang="en-US" sz="3200" b="1" dirty="0" smtClean="0">
                <a:latin typeface="+mj-ea"/>
                <a:ea typeface="+mj-ea"/>
              </a:rPr>
              <a:t>：假如祥子牵回三头骆驼后不卖掉，而是养骆驼，就能慢慢赚钱发财了。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教师追问：大家觉得这位同学的假设合理吗？</a:t>
            </a:r>
            <a:endParaRPr lang="en-US" altLang="zh-CN" sz="32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3200" b="1" dirty="0" smtClean="0">
                <a:latin typeface="+mj-ea"/>
                <a:ea typeface="+mj-ea"/>
              </a:rPr>
              <a:t>学生：不合理。第一，当时兵荒马乱，养骆驼根本养不起。祥子自己没有养过骆驼，不会养骆驼。第二，祥子的梦想是买车拉车，他是个较真的人，不会随意改变自己的梦想。</a:t>
            </a:r>
          </a:p>
          <a:p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643438" y="1142984"/>
            <a:ext cx="3786214" cy="1000132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假设要符合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客观逻辑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85786" y="1142984"/>
            <a:ext cx="3429024" cy="100013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假设是否合理？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假设推理训练要点</a:t>
            </a:r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：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28596" y="1984248"/>
            <a:ext cx="7786742" cy="4873752"/>
          </a:xfrm>
        </p:spPr>
        <p:txBody>
          <a:bodyPr>
            <a:normAutofit/>
          </a:bodyPr>
          <a:lstStyle/>
          <a:p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latin typeface="+mj-ea"/>
                <a:ea typeface="+mj-ea"/>
              </a:rPr>
              <a:t>假设</a:t>
            </a:r>
            <a:r>
              <a:rPr lang="en-US" altLang="zh-CN" sz="3200" b="1" dirty="0" smtClean="0">
                <a:latin typeface="+mj-ea"/>
                <a:ea typeface="+mj-ea"/>
              </a:rPr>
              <a:t>2</a:t>
            </a:r>
            <a:r>
              <a:rPr lang="zh-CN" altLang="en-US" sz="3200" b="1" dirty="0" smtClean="0">
                <a:latin typeface="+mj-ea"/>
                <a:ea typeface="+mj-ea"/>
              </a:rPr>
              <a:t>：如果祥子当时不去城外拉车，他就不会被大兵抓走，车也不会被抢，依靠他的努力，他可能就过得好一些。</a:t>
            </a:r>
          </a:p>
          <a:p>
            <a:r>
              <a:rPr lang="zh-CN" altLang="en-US" sz="3200" b="1" dirty="0" smtClean="0">
                <a:latin typeface="+mj-ea"/>
                <a:ea typeface="+mj-ea"/>
              </a:rPr>
              <a:t>学生：我认为不会，老马就是一例，他只拉车，等到年老力衰，最后也过得很惨。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教师追问：祥子跟老马有什么根本区别吗？</a:t>
            </a:r>
            <a:endParaRPr lang="en-US" altLang="zh-CN" sz="32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928662" y="1000108"/>
            <a:ext cx="3714776" cy="121444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+mj-ea"/>
                <a:ea typeface="+mj-ea"/>
              </a:rPr>
              <a:t>教师适时追问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假设推理训练要点</a:t>
            </a:r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：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57158" y="2214554"/>
            <a:ext cx="7786742" cy="5857892"/>
          </a:xfrm>
        </p:spPr>
        <p:txBody>
          <a:bodyPr>
            <a:normAutofit/>
          </a:bodyPr>
          <a:lstStyle/>
          <a:p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latin typeface="+mj-ea"/>
                <a:ea typeface="+mj-ea"/>
              </a:rPr>
              <a:t>假设</a:t>
            </a:r>
            <a:r>
              <a:rPr lang="en-US" altLang="zh-CN" sz="3200" b="1" dirty="0" smtClean="0">
                <a:latin typeface="+mj-ea"/>
                <a:ea typeface="+mj-ea"/>
              </a:rPr>
              <a:t>3</a:t>
            </a:r>
            <a:r>
              <a:rPr lang="zh-CN" altLang="en-US" sz="3200" b="1" dirty="0" smtClean="0">
                <a:latin typeface="+mj-ea"/>
                <a:ea typeface="+mj-ea"/>
              </a:rPr>
              <a:t>：假如祥子听了高妈的话，把钱拿去放贷，就能多赚一些钱。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追问</a:t>
            </a:r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：当时祥子为什么不愿意放贷？</a:t>
            </a:r>
            <a:endParaRPr lang="en-US" altLang="zh-CN" sz="32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追问</a:t>
            </a:r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：他为什么只顾埋头拉车？</a:t>
            </a:r>
            <a:endParaRPr lang="en-US" altLang="zh-CN" sz="32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追问</a:t>
            </a:r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：那由此看出他性格中有什么不足？</a:t>
            </a:r>
            <a:endParaRPr lang="en-US" altLang="zh-CN" sz="32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追问</a:t>
            </a:r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：他为什么会形成这样的性格呢？</a:t>
            </a:r>
          </a:p>
          <a:p>
            <a:endParaRPr lang="zh-CN" altLang="en-US" sz="32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buNone/>
            </a:pPr>
            <a:endParaRPr lang="zh-CN" altLang="en-US" sz="2800" dirty="0" smtClean="0">
              <a:latin typeface="+mj-ea"/>
              <a:ea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0034" y="1071546"/>
            <a:ext cx="3857652" cy="135732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+mj-ea"/>
                <a:ea typeface="+mj-ea"/>
              </a:rPr>
              <a:t>追问要有层次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accent3"/>
                </a:solidFill>
                <a:latin typeface="+mj-ea"/>
              </a:rPr>
              <a:t>追问模式</a:t>
            </a:r>
            <a:endParaRPr lang="zh-CN" altLang="en-US" sz="3600" b="1" dirty="0">
              <a:solidFill>
                <a:schemeClr val="accent3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7467600" cy="5429264"/>
          </a:xfrm>
        </p:spPr>
        <p:txBody>
          <a:bodyPr>
            <a:normAutofit lnSpcReduction="10000"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你认为这个小组的假设推理是否合理？为什么？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endParaRPr lang="en-US" altLang="zh-CN" sz="3200" b="1" dirty="0" smtClean="0">
              <a:latin typeface="+mj-ea"/>
              <a:ea typeface="+mj-ea"/>
            </a:endParaRPr>
          </a:p>
          <a:p>
            <a:pPr lvl="0"/>
            <a:r>
              <a:rPr lang="zh-CN" altLang="en-US" sz="3200" b="1" dirty="0" smtClean="0">
                <a:latin typeface="+mj-ea"/>
                <a:ea typeface="+mj-ea"/>
              </a:rPr>
              <a:t>小说中祥子为什么这么做？当时他还有别的选择吗？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 lvl="0"/>
            <a:endParaRPr lang="en-US" altLang="zh-CN" sz="3200" b="1" dirty="0" smtClean="0">
              <a:latin typeface="+mj-ea"/>
              <a:ea typeface="+mj-ea"/>
            </a:endParaRPr>
          </a:p>
          <a:p>
            <a:pPr lvl="0"/>
            <a:r>
              <a:rPr lang="zh-CN" altLang="en-US" sz="3200" b="1" dirty="0" smtClean="0">
                <a:latin typeface="+mj-ea"/>
                <a:ea typeface="+mj-ea"/>
              </a:rPr>
              <a:t>他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会</a:t>
            </a:r>
            <a:r>
              <a:rPr lang="zh-CN" altLang="en-US" sz="3200" b="1" dirty="0" smtClean="0">
                <a:latin typeface="+mj-ea"/>
                <a:ea typeface="+mj-ea"/>
              </a:rPr>
              <a:t>做出另外的选择吗？他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能</a:t>
            </a:r>
            <a:r>
              <a:rPr lang="zh-CN" altLang="en-US" sz="3200" b="1" dirty="0" smtClean="0">
                <a:latin typeface="+mj-ea"/>
                <a:ea typeface="+mj-ea"/>
              </a:rPr>
              <a:t>做出另外的选择吗？为什么？ 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 lvl="0"/>
            <a:endParaRPr lang="zh-CN" altLang="en-US" sz="3200" b="1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latin typeface="+mj-ea"/>
                <a:ea typeface="+mj-ea"/>
              </a:rPr>
              <a:t>你这么说的理由是什么？你的观点由什么支撑？回原文找出来。</a:t>
            </a:r>
          </a:p>
          <a:p>
            <a:pPr lvl="0"/>
            <a:endParaRPr lang="zh-CN" altLang="en-US" dirty="0" smtClean="0"/>
          </a:p>
          <a:p>
            <a:endParaRPr lang="en-US" altLang="zh-CN" dirty="0" smtClean="0"/>
          </a:p>
          <a:p>
            <a:endParaRPr lang="zh-CN" altLang="en-US" dirty="0" smtClean="0"/>
          </a:p>
          <a:p>
            <a:pPr lvl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假设推理训练要点</a:t>
            </a:r>
            <a:r>
              <a:rPr lang="en-US" altLang="zh-CN" sz="3600" b="1" dirty="0" smtClean="0"/>
              <a:t>4</a:t>
            </a:r>
            <a:r>
              <a:rPr lang="zh-CN" altLang="en-US" sz="3600" b="1" dirty="0" smtClean="0"/>
              <a:t>：</a:t>
            </a:r>
            <a:endParaRPr lang="zh-CN" altLang="en-US" sz="3600" b="1" dirty="0"/>
          </a:p>
        </p:txBody>
      </p:sp>
      <p:sp>
        <p:nvSpPr>
          <p:cNvPr id="6" name="椭圆 5"/>
          <p:cNvSpPr/>
          <p:nvPr/>
        </p:nvSpPr>
        <p:spPr>
          <a:xfrm>
            <a:off x="500034" y="1071546"/>
            <a:ext cx="3857652" cy="135732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+mj-ea"/>
                <a:ea typeface="+mj-ea"/>
              </a:rPr>
              <a:t>辨析哪种假设更有意义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00034" y="2643182"/>
          <a:ext cx="7786742" cy="2943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86742"/>
              </a:tblGrid>
              <a:tr h="1571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dirty="0" smtClean="0"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2800" dirty="0" smtClean="0">
                          <a:latin typeface="+mj-ea"/>
                          <a:ea typeface="+mj-ea"/>
                        </a:rPr>
                        <a:t>、假如祥子没有拉车去清华，就不会被大兵把车抢走。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dirty="0" smtClean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47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kumimoji="0" lang="zh-CN" altLang="en-US" sz="28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、假如祥子听了高妈的话，把钱拿去放贷，就能多赚一些钱</a:t>
                      </a:r>
                      <a:r>
                        <a:rPr kumimoji="0" lang="zh-CN" altLang="en-US" sz="28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。</a:t>
                      </a:r>
                      <a:endParaRPr kumimoji="0" lang="en-US" altLang="zh-CN" sz="2800" b="1" kern="12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2800" b="1" kern="12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accent3"/>
                </a:solidFill>
              </a:rPr>
              <a:t>其它假设</a:t>
            </a:r>
            <a:endParaRPr lang="zh-CN" altLang="en-US" sz="3600" b="1" dirty="0">
              <a:solidFill>
                <a:schemeClr val="accent3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85720" y="1357298"/>
          <a:ext cx="8001056" cy="4224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1056"/>
              </a:tblGrid>
              <a:tr h="9147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dirty="0" smtClean="0"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3200" dirty="0" smtClean="0">
                          <a:latin typeface="+mj-ea"/>
                          <a:ea typeface="+mj-ea"/>
                        </a:rPr>
                        <a:t>、关注重点由主要人物到次要人物：</a:t>
                      </a:r>
                      <a:endParaRPr lang="zh-CN" altLang="en-US" sz="3200" dirty="0" smtClean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13278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b="1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zh-CN" altLang="en-US" sz="3200" b="1" dirty="0" smtClean="0">
                          <a:latin typeface="+mj-ea"/>
                          <a:ea typeface="+mj-ea"/>
                        </a:rPr>
                        <a:t> 假如小福子没有自杀，她后来会怎样？</a:t>
                      </a:r>
                      <a:endParaRPr lang="en-US" altLang="zh-CN" sz="3200" b="1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3200" b="1" kern="12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9147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kumimoji="0"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、置换时间空间、生活背景来进行假设：</a:t>
                      </a:r>
                      <a:endParaRPr kumimoji="0" lang="en-US" altLang="zh-CN" sz="3200" b="1" kern="12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9147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200" b="1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   </a:t>
                      </a:r>
                      <a:r>
                        <a:rPr kumimoji="0"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如果祥子生活在现代，他的命运会怎样？</a:t>
                      </a:r>
                      <a:endParaRPr kumimoji="0" lang="en-US" altLang="zh-CN" sz="3200" b="1" kern="12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endParaRPr lang="zh-CN" altLang="en-US" sz="32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提问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归类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互答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86050" y="1500174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43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57818" y="1428736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2198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形成</a:t>
            </a:r>
          </a:p>
          <a:p>
            <a:pPr algn="ctr"/>
            <a:r>
              <a:rPr lang="zh-CN" altLang="en-US" sz="3600" b="1" dirty="0">
                <a:latin typeface="+mj-ea"/>
                <a:ea typeface="+mj-ea"/>
              </a:rPr>
              <a:t>观点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643042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71472" y="300037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学生提出问题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643042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643042" y="435769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4810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14810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214810" y="4286256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642910" y="385762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师生共同归类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642910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课堂讨论互答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3428992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问题设置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3428992" y="378619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小组讨论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3428992" y="457200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发言追问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3500430" y="5286388"/>
            <a:ext cx="1714512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归纳总结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3500430" y="607220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214810" y="507207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>
            <a:hlinkClick r:id="rId10" action="ppaction://hlinksldjump"/>
          </p:cNvPr>
          <p:cNvSpPr/>
          <p:nvPr/>
        </p:nvSpPr>
        <p:spPr>
          <a:xfrm>
            <a:off x="4214810" y="578645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6858016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2198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写小论文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accent3"/>
                </a:solidFill>
              </a:rPr>
              <a:t>归纳</a:t>
            </a:r>
            <a:r>
              <a:rPr lang="zh-CN" altLang="en-US" sz="3600" b="1" dirty="0" smtClean="0">
                <a:solidFill>
                  <a:schemeClr val="accent3"/>
                </a:solidFill>
              </a:rPr>
              <a:t>总结假设推理的方法：</a:t>
            </a:r>
            <a:endParaRPr lang="zh-CN" altLang="en-US" sz="3600" b="1" dirty="0">
              <a:solidFill>
                <a:schemeClr val="accent3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3200" b="1" dirty="0" smtClean="0">
                <a:latin typeface="+mj-ea"/>
                <a:ea typeface="+mj-ea"/>
              </a:rPr>
              <a:t>1</a:t>
            </a:r>
            <a:r>
              <a:rPr lang="zh-CN" altLang="en-US" sz="3200" b="1" dirty="0" smtClean="0">
                <a:latin typeface="+mj-ea"/>
                <a:ea typeface="+mj-ea"/>
              </a:rPr>
              <a:t>、假设应有价值。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3200" b="1" dirty="0" smtClean="0">
                <a:latin typeface="+mj-ea"/>
                <a:ea typeface="+mj-ea"/>
              </a:rPr>
              <a:t>2</a:t>
            </a:r>
            <a:r>
              <a:rPr lang="zh-CN" altLang="en-US" sz="3200" b="1" dirty="0" smtClean="0">
                <a:latin typeface="+mj-ea"/>
                <a:ea typeface="+mj-ea"/>
              </a:rPr>
              <a:t>、假设的方式：关注重点的转移由主要人物到次要人物；置换时间空间进行假设。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3200" b="1" dirty="0" smtClean="0">
                <a:latin typeface="+mj-ea"/>
                <a:ea typeface="+mj-ea"/>
              </a:rPr>
              <a:t>3</a:t>
            </a:r>
            <a:r>
              <a:rPr lang="zh-CN" altLang="en-US" sz="3200" b="1" dirty="0" smtClean="0">
                <a:latin typeface="+mj-ea"/>
                <a:ea typeface="+mj-ea"/>
              </a:rPr>
              <a:t>、假设推理要符合客观逻辑。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endParaRPr lang="en-US" altLang="zh-CN" sz="3200" b="1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提问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归类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互答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86050" y="1500174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43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57818" y="1428736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2198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形成</a:t>
            </a:r>
          </a:p>
          <a:p>
            <a:pPr algn="ctr"/>
            <a:r>
              <a:rPr lang="zh-CN" altLang="en-US" sz="3600" b="1" dirty="0">
                <a:latin typeface="+mj-ea"/>
                <a:ea typeface="+mj-ea"/>
              </a:rPr>
              <a:t>观点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643042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71472" y="300037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学生提出问题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643042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643042" y="435769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4810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14810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214810" y="4286256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642910" y="385762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师生共同归类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642910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课堂讨论互答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3428992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问题设置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3428992" y="378619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小组讨论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3428992" y="457200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发言追问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3500430" y="528638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归纳总结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3500430" y="6072206"/>
            <a:ext cx="1714512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214810" y="507207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>
            <a:hlinkClick r:id="rId10" action="ppaction://hlinksldjump"/>
          </p:cNvPr>
          <p:cNvSpPr/>
          <p:nvPr/>
        </p:nvSpPr>
        <p:spPr>
          <a:xfrm>
            <a:off x="4214810" y="578645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6858016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2198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写小论文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chemeClr val="accent3"/>
                </a:solidFill>
              </a:rPr>
              <a:t>拓展延伸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42844" y="1428736"/>
            <a:ext cx="7467600" cy="4873752"/>
          </a:xfrm>
        </p:spPr>
        <p:txBody>
          <a:bodyPr/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sz="2800" b="1" dirty="0" smtClean="0">
                <a:latin typeface="+mj-ea"/>
                <a:ea typeface="+mj-ea"/>
              </a:rPr>
              <a:t>1</a:t>
            </a:r>
            <a:r>
              <a:rPr lang="zh-CN" altLang="en-US" sz="2800" b="1" dirty="0" smtClean="0">
                <a:latin typeface="+mj-ea"/>
                <a:ea typeface="+mj-ea"/>
              </a:rPr>
              <a:t>、假如我是</a:t>
            </a:r>
            <a:r>
              <a:rPr lang="en-US" altLang="zh-CN" sz="2800" b="1" dirty="0" smtClean="0">
                <a:latin typeface="+mj-ea"/>
                <a:ea typeface="+mj-ea"/>
              </a:rPr>
              <a:t>…</a:t>
            </a:r>
          </a:p>
          <a:p>
            <a:endParaRPr lang="en-US" altLang="zh-CN" sz="2800" b="1" dirty="0" smtClean="0">
              <a:latin typeface="+mj-ea"/>
              <a:ea typeface="+mj-ea"/>
            </a:endParaRPr>
          </a:p>
          <a:p>
            <a:endParaRPr lang="en-US" altLang="zh-CN" sz="2800" b="1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2800" b="1" dirty="0" smtClean="0">
                <a:latin typeface="+mj-ea"/>
                <a:ea typeface="+mj-ea"/>
              </a:rPr>
              <a:t>2</a:t>
            </a:r>
            <a:r>
              <a:rPr lang="zh-CN" altLang="en-US" sz="2800" b="1" dirty="0" smtClean="0">
                <a:latin typeface="+mj-ea"/>
                <a:ea typeface="+mj-ea"/>
              </a:rPr>
              <a:t>、</a:t>
            </a:r>
            <a:r>
              <a:rPr lang="en-US" altLang="zh-CN" sz="2800" b="1" dirty="0" smtClean="0">
                <a:latin typeface="+mj-ea"/>
                <a:ea typeface="+mj-ea"/>
              </a:rPr>
              <a:t>…</a:t>
            </a:r>
            <a:r>
              <a:rPr lang="zh-CN" altLang="en-US" sz="2800" b="1" dirty="0" smtClean="0">
                <a:latin typeface="+mj-ea"/>
                <a:ea typeface="+mj-ea"/>
              </a:rPr>
              <a:t>我想对你说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" name="图片 3" descr="QQ图片201704211618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0"/>
            <a:ext cx="6143636" cy="6858000"/>
          </a:xfrm>
          <a:prstGeom prst="rect">
            <a:avLst/>
          </a:prstGeom>
        </p:spPr>
      </p:pic>
      <p:pic>
        <p:nvPicPr>
          <p:cNvPr id="8" name="图片 7" descr="QQ图片201704211619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0"/>
            <a:ext cx="6143636" cy="6858000"/>
          </a:xfrm>
          <a:prstGeom prst="rect">
            <a:avLst/>
          </a:prstGeom>
        </p:spPr>
      </p:pic>
      <p:pic>
        <p:nvPicPr>
          <p:cNvPr id="14" name="图片 13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0"/>
            <a:ext cx="614363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57158" y="1643050"/>
            <a:ext cx="8258204" cy="4873752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教育，即教人思考。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语文素养的核心是语言能力和思维能力。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审辩式思维培养学生深度阅读、独立思考的能力。 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标题 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语文教学中的审辩式思维能力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提问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归类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互答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86050" y="1500174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43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57818" y="1428736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2198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形成</a:t>
            </a:r>
          </a:p>
          <a:p>
            <a:pPr algn="ctr"/>
            <a:r>
              <a:rPr lang="zh-CN" altLang="en-US" sz="3600" b="1" dirty="0">
                <a:latin typeface="+mj-ea"/>
                <a:ea typeface="+mj-ea"/>
              </a:rPr>
              <a:t>观点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643042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71472" y="300037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学生提出问题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643042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643042" y="435769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4810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14810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214810" y="4286256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642910" y="385762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师生共同归类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642910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课堂讨论互答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3428992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问题设置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3428992" y="378619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小组讨论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3428992" y="457200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发言追问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3500430" y="528638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归纳总结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3500430" y="607220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214810" y="507207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>
            <a:hlinkClick r:id="rId10" action="ppaction://hlinksldjump"/>
          </p:cNvPr>
          <p:cNvSpPr/>
          <p:nvPr/>
        </p:nvSpPr>
        <p:spPr>
          <a:xfrm>
            <a:off x="4214810" y="578645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6858016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2198" y="3000372"/>
            <a:ext cx="1714512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写小论文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accent3"/>
                </a:solidFill>
              </a:rPr>
              <a:t>小论文题目</a:t>
            </a:r>
            <a:endParaRPr lang="zh-CN" altLang="en-US" sz="3600" b="1" dirty="0">
              <a:solidFill>
                <a:schemeClr val="accent3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smtClean="0"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latin typeface="+mj-ea"/>
                <a:ea typeface="+mj-ea"/>
              </a:rPr>
              <a:t>从</a:t>
            </a:r>
            <a:r>
              <a:rPr lang="en-US" altLang="zh-CN" sz="3200" b="1" dirty="0" smtClean="0">
                <a:latin typeface="+mj-ea"/>
                <a:ea typeface="+mj-ea"/>
              </a:rPr>
              <a:t>&lt;</a:t>
            </a:r>
            <a:r>
              <a:rPr lang="zh-CN" altLang="en-US" sz="3200" b="1" dirty="0" smtClean="0">
                <a:latin typeface="+mj-ea"/>
                <a:ea typeface="+mj-ea"/>
              </a:rPr>
              <a:t>骆驼祥子</a:t>
            </a:r>
            <a:r>
              <a:rPr lang="en-US" altLang="zh-CN" sz="3200" b="1" dirty="0" smtClean="0">
                <a:latin typeface="+mj-ea"/>
                <a:ea typeface="+mj-ea"/>
              </a:rPr>
              <a:t>&gt;</a:t>
            </a:r>
            <a:r>
              <a:rPr lang="zh-CN" altLang="en-US" sz="3200" b="1" dirty="0" smtClean="0">
                <a:latin typeface="+mj-ea"/>
                <a:ea typeface="+mj-ea"/>
              </a:rPr>
              <a:t>看旧中国的社会分层</a:t>
            </a:r>
            <a:r>
              <a:rPr lang="en-US" altLang="zh-CN" sz="3200" b="1" dirty="0" smtClean="0">
                <a:latin typeface="+mj-ea"/>
                <a:ea typeface="+mj-ea"/>
              </a:rPr>
              <a:t>》</a:t>
            </a:r>
          </a:p>
          <a:p>
            <a:endParaRPr lang="en-US" altLang="zh-CN" sz="3200" b="1" dirty="0" smtClean="0">
              <a:latin typeface="+mj-ea"/>
              <a:ea typeface="+mj-ea"/>
            </a:endParaRPr>
          </a:p>
          <a:p>
            <a:r>
              <a:rPr lang="en-US" altLang="zh-CN" sz="3200" b="1" dirty="0" smtClean="0"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latin typeface="+mj-ea"/>
                <a:ea typeface="+mj-ea"/>
              </a:rPr>
              <a:t>女性的悲歌</a:t>
            </a:r>
            <a:r>
              <a:rPr lang="en-US" altLang="zh-CN" sz="3200" b="1" dirty="0" smtClean="0">
                <a:latin typeface="+mj-ea"/>
                <a:ea typeface="+mj-ea"/>
              </a:rPr>
              <a:t>——</a:t>
            </a:r>
            <a:r>
              <a:rPr lang="zh-CN" altLang="en-US" sz="3200" b="1" dirty="0" smtClean="0">
                <a:latin typeface="+mj-ea"/>
                <a:ea typeface="+mj-ea"/>
              </a:rPr>
              <a:t>虎妞和小福子的悲剧命运分析</a:t>
            </a:r>
            <a:r>
              <a:rPr lang="en-US" altLang="zh-CN" sz="3200" b="1" dirty="0" smtClean="0">
                <a:latin typeface="+mj-ea"/>
                <a:ea typeface="+mj-ea"/>
              </a:rPr>
              <a:t>》</a:t>
            </a:r>
          </a:p>
          <a:p>
            <a:endParaRPr lang="en-US" altLang="zh-CN" sz="3200" b="1" dirty="0" smtClean="0">
              <a:latin typeface="+mj-ea"/>
              <a:ea typeface="+mj-ea"/>
            </a:endParaRPr>
          </a:p>
          <a:p>
            <a:r>
              <a:rPr lang="en-US" altLang="zh-CN" sz="3200" b="1" dirty="0" smtClean="0">
                <a:latin typeface="+mj-ea"/>
                <a:ea typeface="+mj-ea"/>
              </a:rPr>
              <a:t>《&lt;</a:t>
            </a:r>
            <a:r>
              <a:rPr lang="zh-CN" altLang="en-US" sz="3200" b="1" dirty="0" smtClean="0">
                <a:latin typeface="+mj-ea"/>
                <a:ea typeface="+mj-ea"/>
              </a:rPr>
              <a:t>骆驼祥子</a:t>
            </a:r>
            <a:r>
              <a:rPr lang="en-US" altLang="zh-CN" sz="3200" b="1" dirty="0" smtClean="0">
                <a:latin typeface="+mj-ea"/>
                <a:ea typeface="+mj-ea"/>
              </a:rPr>
              <a:t>&gt;</a:t>
            </a:r>
            <a:r>
              <a:rPr lang="zh-CN" altLang="en-US" sz="3200" b="1" dirty="0" smtClean="0">
                <a:latin typeface="+mj-ea"/>
                <a:ea typeface="+mj-ea"/>
              </a:rPr>
              <a:t>的悲剧力量</a:t>
            </a:r>
            <a:r>
              <a:rPr lang="en-US" altLang="zh-CN" sz="3200" b="1" dirty="0" smtClean="0">
                <a:latin typeface="+mj-ea"/>
                <a:ea typeface="+mj-ea"/>
              </a:rPr>
              <a:t>》</a:t>
            </a:r>
          </a:p>
          <a:p>
            <a:endParaRPr lang="en-US" altLang="zh-CN" sz="3200" b="1" dirty="0" smtClean="0">
              <a:latin typeface="+mj-ea"/>
              <a:ea typeface="+mj-ea"/>
            </a:endParaRPr>
          </a:p>
          <a:p>
            <a:r>
              <a:rPr lang="en-US" altLang="zh-CN" sz="3200" b="1" dirty="0" smtClean="0">
                <a:latin typeface="+mj-ea"/>
                <a:ea typeface="+mj-ea"/>
              </a:rPr>
              <a:t>《&lt;</a:t>
            </a:r>
            <a:r>
              <a:rPr lang="zh-CN" altLang="en-US" sz="3200" b="1" dirty="0" smtClean="0">
                <a:latin typeface="+mj-ea"/>
                <a:ea typeface="+mj-ea"/>
              </a:rPr>
              <a:t>骆驼祥子</a:t>
            </a:r>
            <a:r>
              <a:rPr lang="en-US" altLang="zh-CN" sz="3200" b="1" dirty="0" smtClean="0">
                <a:latin typeface="+mj-ea"/>
                <a:ea typeface="+mj-ea"/>
              </a:rPr>
              <a:t>&gt;</a:t>
            </a:r>
            <a:r>
              <a:rPr lang="zh-CN" altLang="en-US" sz="3200" b="1" dirty="0" smtClean="0">
                <a:latin typeface="+mj-ea"/>
                <a:ea typeface="+mj-ea"/>
              </a:rPr>
              <a:t>中的京味儿</a:t>
            </a:r>
            <a:r>
              <a:rPr lang="en-US" altLang="zh-CN" sz="3200" b="1" dirty="0" smtClean="0">
                <a:latin typeface="+mj-ea"/>
                <a:ea typeface="+mj-ea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提问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归类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互答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86050" y="1500174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43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57818" y="1428736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2198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形成</a:t>
            </a:r>
          </a:p>
          <a:p>
            <a:pPr algn="ctr"/>
            <a:r>
              <a:rPr lang="zh-CN" altLang="en-US" sz="3600" b="1" dirty="0">
                <a:latin typeface="+mj-ea"/>
                <a:ea typeface="+mj-ea"/>
              </a:rPr>
              <a:t>观点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643042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71472" y="300037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学生提出问题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643042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643042" y="435769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4810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14810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214810" y="4286256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642910" y="385762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师生共同归类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642910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课堂讨论互答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3428992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问题设置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3428992" y="378619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小组讨论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3428992" y="457200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发言追问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3500430" y="528638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归纳总结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3500430" y="607220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214810" y="507207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>
            <a:hlinkClick r:id="rId10" action="ppaction://hlinksldjump"/>
          </p:cNvPr>
          <p:cNvSpPr/>
          <p:nvPr/>
        </p:nvSpPr>
        <p:spPr>
          <a:xfrm>
            <a:off x="4214810" y="578645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6858016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2198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写小论文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96974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三、教学成效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357274"/>
            <a:ext cx="8501122" cy="5500726"/>
          </a:xfrm>
        </p:spPr>
        <p:txBody>
          <a:bodyPr>
            <a:normAutofit fontScale="97500"/>
          </a:bodyPr>
          <a:lstStyle/>
          <a:p>
            <a:pPr>
              <a:buNone/>
            </a:pPr>
            <a:r>
              <a:rPr lang="en-US" altLang="zh-CN" sz="3600" b="1" dirty="0" smtClean="0">
                <a:latin typeface="+mj-ea"/>
                <a:ea typeface="+mj-ea"/>
              </a:rPr>
              <a:t>1</a:t>
            </a:r>
            <a:r>
              <a:rPr lang="zh-CN" altLang="en-US" sz="3600" b="1" dirty="0" smtClean="0">
                <a:latin typeface="+mj-ea"/>
                <a:ea typeface="+mj-ea"/>
              </a:rPr>
              <a:t>、</a:t>
            </a:r>
            <a:r>
              <a:rPr lang="zh-CN" altLang="en-US" sz="3600" b="1" dirty="0" smtClean="0">
                <a:latin typeface="+mj-ea"/>
                <a:ea typeface="+mj-ea"/>
                <a:sym typeface="+mn-ea"/>
              </a:rPr>
              <a:t>学生在学习中能够深入阅读，不断反思，提出自己的观点。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zh-CN" altLang="zh-CN" sz="3600" b="1" dirty="0" smtClean="0">
                <a:latin typeface="+mj-ea"/>
                <a:ea typeface="+mj-ea"/>
              </a:rPr>
              <a:t>   </a:t>
            </a:r>
          </a:p>
          <a:p>
            <a:pPr>
              <a:buNone/>
            </a:pPr>
            <a:r>
              <a:rPr lang="en-US" altLang="zh-CN" sz="3600" b="1" smtClean="0">
                <a:latin typeface="+mj-ea"/>
                <a:ea typeface="+mj-ea"/>
              </a:rPr>
              <a:t>2</a:t>
            </a:r>
            <a:r>
              <a:rPr lang="zh-CN" altLang="en-US" sz="3600" b="1" smtClean="0">
                <a:latin typeface="+mj-ea"/>
                <a:ea typeface="+mj-ea"/>
              </a:rPr>
              <a:t>、 </a:t>
            </a:r>
            <a:r>
              <a:rPr lang="zh-CN" altLang="zh-CN" sz="3600" b="1" dirty="0" smtClean="0">
                <a:latin typeface="+mj-ea"/>
                <a:ea typeface="+mj-ea"/>
              </a:rPr>
              <a:t>形成一种良好的思维</a:t>
            </a:r>
            <a:r>
              <a:rPr lang="zh-CN" altLang="en-US" sz="3600" b="1" dirty="0" smtClean="0">
                <a:latin typeface="+mj-ea"/>
                <a:ea typeface="+mj-ea"/>
              </a:rPr>
              <a:t>品质</a:t>
            </a:r>
            <a:r>
              <a:rPr lang="zh-CN" altLang="zh-CN" sz="3600" b="1" dirty="0" smtClean="0">
                <a:latin typeface="+mj-ea"/>
                <a:ea typeface="+mj-ea"/>
              </a:rPr>
              <a:t>，即学会质疑，学会推理，学会比较，学会辩证地看待问题。</a:t>
            </a:r>
          </a:p>
          <a:p>
            <a:pPr>
              <a:buNone/>
            </a:pP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  </a:t>
            </a:r>
            <a:endParaRPr lang="en-US" altLang="zh-CN" sz="3200" b="1" dirty="0" smtClean="0"/>
          </a:p>
          <a:p>
            <a:pPr>
              <a:buNone/>
            </a:pPr>
            <a:r>
              <a:rPr lang="zh-CN" altLang="en-US" sz="3200" b="1" dirty="0" smtClean="0"/>
              <a:t>    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511288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j-ea"/>
              </a:rPr>
              <a:t>四、教学建议</a:t>
            </a:r>
            <a:r>
              <a:rPr lang="en-US" altLang="zh-CN" sz="4000" dirty="0" smtClean="0">
                <a:solidFill>
                  <a:srgbClr val="FF0000"/>
                </a:solidFill>
                <a:latin typeface="+mj-ea"/>
              </a:rPr>
              <a:t/>
            </a:r>
            <a:br>
              <a:rPr lang="en-US" altLang="zh-CN" sz="4000" dirty="0" smtClean="0">
                <a:solidFill>
                  <a:srgbClr val="FF0000"/>
                </a:solidFill>
                <a:latin typeface="+mj-ea"/>
              </a:rPr>
            </a:br>
            <a:endParaRPr lang="zh-CN" altLang="en-US" sz="4000" dirty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736"/>
            <a:ext cx="821537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3200" b="1" dirty="0" smtClean="0">
                <a:latin typeface="+mj-ea"/>
                <a:ea typeface="+mj-ea"/>
              </a:rPr>
              <a:t>1</a:t>
            </a:r>
            <a:r>
              <a:rPr lang="zh-CN" altLang="en-US" sz="3200" b="1" dirty="0" smtClean="0">
                <a:latin typeface="+mj-ea"/>
                <a:ea typeface="+mj-ea"/>
              </a:rPr>
              <a:t>、教师要深入研读作品，充分阅读相关资料。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3200" b="1" dirty="0" smtClean="0">
                <a:latin typeface="+mj-ea"/>
                <a:ea typeface="+mj-ea"/>
              </a:rPr>
              <a:t>2</a:t>
            </a:r>
            <a:r>
              <a:rPr lang="zh-CN" altLang="en-US" sz="3200" b="1" dirty="0" smtClean="0">
                <a:latin typeface="+mj-ea"/>
                <a:ea typeface="+mj-ea"/>
              </a:rPr>
              <a:t>、教师要以开放包容的心态来面对学生。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endParaRPr lang="en-US" altLang="zh-CN" sz="3200" b="1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3200" b="1" dirty="0" smtClean="0">
                <a:latin typeface="+mj-ea"/>
                <a:ea typeface="+mj-ea"/>
              </a:rPr>
              <a:t>3</a:t>
            </a:r>
            <a:r>
              <a:rPr lang="zh-CN" altLang="en-US" sz="3200" b="1" dirty="0" smtClean="0">
                <a:latin typeface="+mj-ea"/>
                <a:ea typeface="+mj-ea"/>
              </a:rPr>
              <a:t>、教会学生思考的方法，掌握正确的思考模式。比如</a:t>
            </a:r>
            <a:r>
              <a:rPr lang="zh-CN" altLang="en-US" sz="3200" b="1" u="sng" dirty="0" smtClean="0">
                <a:latin typeface="+mj-ea"/>
                <a:ea typeface="+mj-ea"/>
              </a:rPr>
              <a:t>比较分析</a:t>
            </a:r>
            <a:r>
              <a:rPr lang="zh-CN" altLang="en-US" sz="3200" b="1" dirty="0" smtClean="0">
                <a:latin typeface="+mj-ea"/>
                <a:ea typeface="+mj-ea"/>
              </a:rPr>
              <a:t>、</a:t>
            </a:r>
            <a:r>
              <a:rPr lang="zh-CN" altLang="en-US" sz="3200" b="1" u="sng" dirty="0" smtClean="0">
                <a:latin typeface="+mj-ea"/>
                <a:ea typeface="+mj-ea"/>
              </a:rPr>
              <a:t>多角度质疑</a:t>
            </a:r>
            <a:r>
              <a:rPr lang="zh-CN" altLang="en-US" sz="3200" b="1" dirty="0" smtClean="0">
                <a:latin typeface="+mj-ea"/>
                <a:ea typeface="+mj-ea"/>
              </a:rPr>
              <a:t>、</a:t>
            </a:r>
            <a:r>
              <a:rPr lang="zh-CN" altLang="en-US" sz="3200" b="1" u="sng" dirty="0" smtClean="0">
                <a:latin typeface="+mj-ea"/>
                <a:ea typeface="+mj-ea"/>
              </a:rPr>
              <a:t>合理推断</a:t>
            </a:r>
            <a:r>
              <a:rPr lang="zh-CN" altLang="en-US" sz="3200" b="1" dirty="0" smtClean="0">
                <a:latin typeface="+mj-ea"/>
                <a:ea typeface="+mj-ea"/>
                <a:sym typeface="+mn-ea"/>
              </a:rPr>
              <a:t>等等</a:t>
            </a:r>
            <a:r>
              <a:rPr lang="zh-CN" altLang="en-US" sz="3200" b="1" dirty="0" smtClean="0">
                <a:latin typeface="+mj-ea"/>
                <a:ea typeface="+mj-ea"/>
              </a:rPr>
              <a:t>。</a:t>
            </a:r>
            <a:endParaRPr lang="en-US" altLang="zh-CN" sz="3200" b="1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785786" y="1428736"/>
            <a:ext cx="746760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7200" b="1" dirty="0" smtClean="0">
                <a:solidFill>
                  <a:schemeClr val="accent1"/>
                </a:solidFill>
                <a:latin typeface="+mj-ea"/>
                <a:ea typeface="+mj-ea"/>
              </a:rPr>
              <a:t>真阅读    真思考 </a:t>
            </a:r>
            <a:endParaRPr lang="en-US" altLang="zh-CN" sz="7200" b="1" dirty="0" smtClean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7200" b="1" dirty="0" smtClean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7200" b="1" dirty="0" smtClean="0">
                <a:solidFill>
                  <a:schemeClr val="accent1"/>
                </a:solidFill>
                <a:latin typeface="+mj-ea"/>
                <a:ea typeface="+mj-ea"/>
              </a:rPr>
              <a:t>     </a:t>
            </a:r>
            <a:r>
              <a:rPr lang="zh-CN" altLang="en-US" sz="7200" b="1" dirty="0" smtClean="0">
                <a:solidFill>
                  <a:schemeClr val="accent1"/>
                </a:solidFill>
                <a:latin typeface="+mj-ea"/>
                <a:ea typeface="+mj-ea"/>
              </a:rPr>
              <a:t>   </a:t>
            </a:r>
            <a:endParaRPr lang="en-US" altLang="zh-CN" sz="7200" b="1" dirty="0" smtClean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7200" b="1" dirty="0" smtClean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7200" b="1" dirty="0" smtClean="0">
                <a:solidFill>
                  <a:schemeClr val="accent1"/>
                </a:solidFill>
                <a:latin typeface="+mj-ea"/>
                <a:ea typeface="+mj-ea"/>
              </a:rPr>
              <a:t>        </a:t>
            </a:r>
            <a:r>
              <a:rPr lang="zh-CN" altLang="en-US" sz="7200" b="1" dirty="0" smtClean="0">
                <a:solidFill>
                  <a:schemeClr val="accent1"/>
                </a:solidFill>
                <a:latin typeface="+mj-ea"/>
                <a:ea typeface="+mj-ea"/>
              </a:rPr>
              <a:t>真语文</a:t>
            </a:r>
            <a:endParaRPr lang="zh-CN" altLang="en-US" sz="72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43108" y="1214422"/>
            <a:ext cx="6172200" cy="2322990"/>
          </a:xfrm>
        </p:spPr>
        <p:txBody>
          <a:bodyPr>
            <a:normAutofit/>
          </a:bodyPr>
          <a:lstStyle/>
          <a:p>
            <a:pPr algn="ctr"/>
            <a:r>
              <a:rPr lang="zh-CN" altLang="en-US" sz="6000" dirty="0" smtClean="0"/>
              <a:t>谢谢大家！</a:t>
            </a:r>
            <a:endParaRPr lang="zh-CN" altLang="en-US" sz="6000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071802" y="2357430"/>
            <a:ext cx="2357454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审辩式思维</a:t>
            </a:r>
          </a:p>
          <a:p>
            <a:pPr algn="ctr"/>
            <a:endParaRPr lang="zh-CN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000760" y="1500174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理解力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29388" y="2714620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分析力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72198" y="4214818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判断力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71868" y="4714884"/>
            <a:ext cx="1724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综合力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71538" y="4071942"/>
            <a:ext cx="1724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论证力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71472" y="2643182"/>
            <a:ext cx="1724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推断力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85852" y="1428736"/>
            <a:ext cx="1724036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比较力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0034" y="214290"/>
            <a:ext cx="7929618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语文教学中的审辩式思维能力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" name="左箭头 1"/>
          <p:cNvSpPr/>
          <p:nvPr/>
        </p:nvSpPr>
        <p:spPr>
          <a:xfrm rot="2280000">
            <a:off x="2686808" y="1941422"/>
            <a:ext cx="628454" cy="3581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箭头 18"/>
          <p:cNvSpPr/>
          <p:nvPr/>
        </p:nvSpPr>
        <p:spPr>
          <a:xfrm>
            <a:off x="2143108" y="2786058"/>
            <a:ext cx="642942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5643570" y="2857496"/>
            <a:ext cx="642942" cy="357190"/>
          </a:xfrm>
          <a:prstGeom prst="rightArrow">
            <a:avLst>
              <a:gd name="adj1" fmla="val 50000"/>
              <a:gd name="adj2" fmla="val 382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下箭头 25"/>
          <p:cNvSpPr/>
          <p:nvPr/>
        </p:nvSpPr>
        <p:spPr>
          <a:xfrm>
            <a:off x="4071934" y="4000504"/>
            <a:ext cx="35719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下箭头 26"/>
          <p:cNvSpPr/>
          <p:nvPr/>
        </p:nvSpPr>
        <p:spPr>
          <a:xfrm rot="3221736">
            <a:off x="2699907" y="3649325"/>
            <a:ext cx="357190" cy="6761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 rot="18813366">
            <a:off x="5463817" y="3672784"/>
            <a:ext cx="35719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/>
          <p:nvPr/>
        </p:nvCxnSpPr>
        <p:spPr>
          <a:xfrm rot="16200000" flipH="1">
            <a:off x="5500694" y="3714752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下箭头 30"/>
          <p:cNvSpPr/>
          <p:nvPr/>
        </p:nvSpPr>
        <p:spPr>
          <a:xfrm rot="14154052">
            <a:off x="5474110" y="1792568"/>
            <a:ext cx="35719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7467600" cy="1143000"/>
          </a:xfrm>
        </p:spPr>
        <p:txBody>
          <a:bodyPr>
            <a:no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二、运用</a:t>
            </a:r>
            <a:r>
              <a:rPr lang="zh-CN" altLang="en-US" sz="40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质疑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和</a:t>
            </a:r>
            <a:r>
              <a:rPr lang="zh-CN" altLang="en-US" sz="40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假设推理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进行审辩式思维训练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57158" y="2143116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3286124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提问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归类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互答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857488" y="3857628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1868" y="3214686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429256" y="3786190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43636" y="3214686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形成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观点</a:t>
            </a:r>
            <a:endParaRPr lang="zh-CN" altLang="en-US" sz="36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提问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归类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互答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86050" y="1500174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43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57818" y="1428736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2198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形成</a:t>
            </a:r>
          </a:p>
          <a:p>
            <a:pPr algn="ctr"/>
            <a:r>
              <a:rPr lang="zh-CN" altLang="en-US" sz="3600" b="1" dirty="0">
                <a:latin typeface="+mj-ea"/>
                <a:ea typeface="+mj-ea"/>
              </a:rPr>
              <a:t>观点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643042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71472" y="300037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学生提出问题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643042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643042" y="435769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4810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14810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214810" y="4286256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642910" y="385762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师生共同归类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642910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课堂讨论互答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3428992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问题设置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3428992" y="378619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小组讨论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3428992" y="457200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发言追问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3500430" y="528638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归纳总结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3500430" y="607220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214810" y="507207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>
            <a:hlinkClick r:id="rId10" action="ppaction://hlinksldjump"/>
          </p:cNvPr>
          <p:cNvSpPr/>
          <p:nvPr/>
        </p:nvSpPr>
        <p:spPr>
          <a:xfrm>
            <a:off x="4214810" y="578645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6858016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2198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写小论文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提问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归类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互答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86050" y="1500174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43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57818" y="1428736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2198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形成</a:t>
            </a:r>
          </a:p>
          <a:p>
            <a:pPr algn="ctr"/>
            <a:r>
              <a:rPr lang="zh-CN" altLang="en-US" sz="3600" b="1" dirty="0">
                <a:latin typeface="+mj-ea"/>
                <a:ea typeface="+mj-ea"/>
              </a:rPr>
              <a:t>观点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643042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71472" y="3000372"/>
            <a:ext cx="2428892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学生提出问题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643042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643042" y="435769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4810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14810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214810" y="4286256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642910" y="385762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师生共同归类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642910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课堂讨论互答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3428992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问题设置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3428992" y="378619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小组讨论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3428992" y="457200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发言追问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3500430" y="528638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归纳总结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3500430" y="607220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214810" y="507207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>
            <a:hlinkClick r:id="rId10" action="ppaction://hlinksldjump"/>
          </p:cNvPr>
          <p:cNvSpPr/>
          <p:nvPr/>
        </p:nvSpPr>
        <p:spPr>
          <a:xfrm>
            <a:off x="4214810" y="578645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6858016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2198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写小论文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-285776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hlinkClick r:id="rId2" action="ppaction://hlinksldjump"/>
              </a:rPr>
              <a:t>学生问题展示</a:t>
            </a:r>
            <a:endParaRPr lang="zh-CN" altLang="en-US" sz="3600" b="1" dirty="0"/>
          </a:p>
        </p:txBody>
      </p:sp>
      <p:pic>
        <p:nvPicPr>
          <p:cNvPr id="4" name="内容占位符 3" descr="QQ图片20170424111007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500034" y="1142983"/>
            <a:ext cx="4429156" cy="5516601"/>
          </a:xfrm>
        </p:spPr>
      </p:pic>
      <p:pic>
        <p:nvPicPr>
          <p:cNvPr id="10" name="图片 9" descr="QQ图片2017042411095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2984"/>
            <a:ext cx="9144000" cy="5143500"/>
          </a:xfrm>
          <a:prstGeom prst="rect">
            <a:avLst/>
          </a:prstGeom>
        </p:spPr>
      </p:pic>
      <p:pic>
        <p:nvPicPr>
          <p:cNvPr id="11" name="图片 10" descr="QQ图片201704241109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</p:spPr>
      </p:pic>
      <p:pic>
        <p:nvPicPr>
          <p:cNvPr id="12" name="图片 11" descr="QQ图片2017042411094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  <p:pic>
        <p:nvPicPr>
          <p:cNvPr id="13" name="图片 12" descr="QQ图片2017042411091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785794"/>
            <a:ext cx="9144000" cy="6072206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5286380" y="1000108"/>
            <a:ext cx="2500330" cy="107157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鼓励学生敢于质疑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7467600" cy="4873752"/>
          </a:xfrm>
        </p:spPr>
        <p:txBody>
          <a:bodyPr/>
          <a:lstStyle/>
          <a:p>
            <a:r>
              <a:rPr lang="zh-CN" altLang="en-US" sz="3200" b="1" dirty="0" smtClean="0">
                <a:latin typeface="+mj-ea"/>
                <a:ea typeface="+mj-ea"/>
              </a:rPr>
              <a:t>教学流程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010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提问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归类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互答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86050" y="1500174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430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假设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推理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57818" y="1428736"/>
            <a:ext cx="57150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2198" y="857232"/>
            <a:ext cx="164307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形成</a:t>
            </a:r>
          </a:p>
          <a:p>
            <a:pPr algn="ctr"/>
            <a:r>
              <a:rPr lang="zh-CN" altLang="en-US" sz="3600" b="1" dirty="0">
                <a:latin typeface="+mj-ea"/>
                <a:ea typeface="+mj-ea"/>
              </a:rPr>
              <a:t>观点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643042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71472" y="300037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学生提出问题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643042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643042" y="435769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4810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14810" y="3500438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214810" y="4286256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642910" y="3857628"/>
            <a:ext cx="2428892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师生共同归类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642910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课堂讨论互答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3428992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问题设置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3428992" y="378619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小组讨论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3428992" y="457200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发言追问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3500430" y="528638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归纳总结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3500430" y="607220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214810" y="507207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>
            <a:hlinkClick r:id="rId10" action="ppaction://hlinksldjump"/>
          </p:cNvPr>
          <p:cNvSpPr/>
          <p:nvPr/>
        </p:nvSpPr>
        <p:spPr>
          <a:xfrm>
            <a:off x="4214810" y="5786454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6858016" y="2714620"/>
            <a:ext cx="142876" cy="21431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2198" y="300037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写小论文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396</TotalTime>
  <Words>1546</Words>
  <Application>WPS 演示</Application>
  <PresentationFormat>全屏显示(4:3)</PresentationFormat>
  <Paragraphs>370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凸显</vt:lpstr>
      <vt:lpstr>审辩式思维在名著阅读中的运用 ——以《骆驼祥子》为例</vt:lpstr>
      <vt:lpstr>一、有关审辩式思维</vt:lpstr>
      <vt:lpstr>    语文教学中的审辩式思维能力</vt:lpstr>
      <vt:lpstr>幻灯片 4</vt:lpstr>
      <vt:lpstr>二、运用质疑和假设推理进行审辩式思维训练</vt:lpstr>
      <vt:lpstr>幻灯片 6</vt:lpstr>
      <vt:lpstr>幻灯片 7</vt:lpstr>
      <vt:lpstr>学生问题展示</vt:lpstr>
      <vt:lpstr>幻灯片 9</vt:lpstr>
      <vt:lpstr>师生共同归类</vt:lpstr>
      <vt:lpstr>幻灯片 11</vt:lpstr>
      <vt:lpstr>课堂互答 示例1</vt:lpstr>
      <vt:lpstr>课堂互答 示例2</vt:lpstr>
      <vt:lpstr>课堂互答 示例3</vt:lpstr>
      <vt:lpstr>幻灯片 15</vt:lpstr>
      <vt:lpstr>问题设置 </vt:lpstr>
      <vt:lpstr>幻灯片 17</vt:lpstr>
      <vt:lpstr>录像</vt:lpstr>
      <vt:lpstr>幻灯片 19</vt:lpstr>
      <vt:lpstr>假设推理训练要点1：</vt:lpstr>
      <vt:lpstr>假设推理训练要点2：</vt:lpstr>
      <vt:lpstr>假设推理训练要点3：</vt:lpstr>
      <vt:lpstr>追问模式</vt:lpstr>
      <vt:lpstr>假设推理训练要点4：</vt:lpstr>
      <vt:lpstr>其它假设</vt:lpstr>
      <vt:lpstr>幻灯片 26</vt:lpstr>
      <vt:lpstr>归纳总结假设推理的方法：</vt:lpstr>
      <vt:lpstr>幻灯片 28</vt:lpstr>
      <vt:lpstr>拓展延伸</vt:lpstr>
      <vt:lpstr>幻灯片 30</vt:lpstr>
      <vt:lpstr>小论文题目</vt:lpstr>
      <vt:lpstr>幻灯片 32</vt:lpstr>
      <vt:lpstr>三、教学成效 </vt:lpstr>
      <vt:lpstr>四、教学建议 </vt:lpstr>
      <vt:lpstr>幻灯片 35</vt:lpstr>
      <vt:lpstr>谢谢大家！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审辩式思维在语文教学中的运用</dc:title>
  <dc:creator>Administrator</dc:creator>
  <cp:lastModifiedBy>pc</cp:lastModifiedBy>
  <cp:revision>191</cp:revision>
  <dcterms:created xsi:type="dcterms:W3CDTF">2017-02-14T07:29:00Z</dcterms:created>
  <dcterms:modified xsi:type="dcterms:W3CDTF">2017-04-28T08:38:30Z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