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2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tags" Target="tags/tag1.xml" /><Relationship Id="rId3" Type="http://schemas.openxmlformats.org/officeDocument/2006/relationships/slide" Target="slides/slide2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hyperlink" Target="http://image.baidu.com/i?ct=503316480&amp;tn=baiduimagedetail&amp;cg=art&amp;ipn=d&amp;ic=0&amp;lm=-1&amp;word=%E4%B8%87%E9%A9%AC%E5%A5%94%E8%85%BE&amp;ie=utf-8&amp;in=3354&amp;cl=2&amp;st=&amp;pn=2&amp;rn=1&amp;di=&amp;fr=&amp;&amp;fmq=1378374347070_R&amp;se=&amp;sme=0&amp;tab=&amp;face=&amp;&amp;istype=&amp;ist=&amp;jit=&amp;objurl=http://img01.tooopen.com/Downs/images/2009/10/12/sy_200910121727213310-1.jpg" TargetMode="External" /><Relationship Id="rId4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2133600" y="609600"/>
            <a:ext cx="5410200" cy="923925"/>
          </a:xfrm>
          <a:prstGeom prst="rect">
            <a:avLst/>
          </a:prstGeom>
          <a:solidFill>
            <a:schemeClr val="bg1"/>
          </a:solidFill>
          <a:ln w="9525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华文楷体"/>
              </a:rPr>
              <a:t>快速掌握应用文</a:t>
            </a:r>
          </a:p>
        </p:txBody>
      </p:sp>
      <p:pic>
        <p:nvPicPr>
          <p:cNvPr id="2051" name="图片 6" descr="u=4044344061,340889220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14350" y="1819275"/>
            <a:ext cx="8248650" cy="45815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990600" y="838200"/>
            <a:ext cx="7345363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    课间操期间，班长小林在初中教学楼一楼中厅捡到一个黑色钱包，钱包内有人民币共</a:t>
            </a:r>
            <a:r>
              <a:rPr lang="en-US" altLang="zh-CN" sz="3200">
                <a:latin typeface="楷体" pitchFamily="49" charset="-122"/>
                <a:ea typeface="楷体" pitchFamily="49" charset="-122"/>
                <a:cs typeface="华文楷体"/>
              </a:rPr>
              <a:t>100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元，一张学校水卡。小张把钱包交到了教务处。教务处李主任请小林以学校教务处的名义拟写一则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招领启事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，请失主到学校教务处认领。 </a:t>
            </a:r>
          </a:p>
        </p:txBody>
      </p:sp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2057400" y="4343400"/>
            <a:ext cx="365760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/>
              <a:t>下面是小林的招领启事</a:t>
            </a:r>
            <a:r>
              <a:rPr lang="en-US" altLang="zh-CN"/>
              <a:t>……</a:t>
            </a:r>
            <a:endParaRPr lang="zh-CN" altLang="en-US"/>
          </a:p>
        </p:txBody>
      </p:sp>
      <p:pic>
        <p:nvPicPr>
          <p:cNvPr id="11268" name="图片 5" descr="u=1214210302,2270075922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715000" y="5334000"/>
            <a:ext cx="3429000" cy="1524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539750" y="1341438"/>
            <a:ext cx="7777163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招领启示</a:t>
            </a:r>
          </a:p>
          <a:p>
            <a:endParaRPr lang="zh-CN" altLang="en-US" sz="3200">
              <a:latin typeface="Cambria" pitchFamily="18" charset="0"/>
              <a:ea typeface="华文楷体"/>
              <a:cs typeface="华文楷体"/>
            </a:endParaRPr>
          </a:p>
          <a:p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        第二节课间，有位同学在学校初中教学楼二楼中厅捡到黑色钱包一个。内有人民币</a:t>
            </a:r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100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元，水卡一张，请失主到学校教育处认领。</a:t>
            </a:r>
          </a:p>
          <a:p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                                                  学校教育处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500563" y="1916113"/>
            <a:ext cx="647700" cy="158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6"/>
          <p:cNvGrpSpPr/>
          <p:nvPr/>
        </p:nvGrpSpPr>
        <p:grpSpPr>
          <a:xfrm>
            <a:off x="4859338" y="549275"/>
            <a:ext cx="1584325" cy="792163"/>
            <a:chOff x="4860032" y="548680"/>
            <a:chExt cx="1584176" cy="792088"/>
          </a:xfrm>
        </p:grpSpPr>
        <p:sp>
          <p:nvSpPr>
            <p:cNvPr id="5" name="椭圆形标注 4"/>
            <p:cNvSpPr/>
            <p:nvPr/>
          </p:nvSpPr>
          <p:spPr>
            <a:xfrm>
              <a:off x="4860032" y="548680"/>
              <a:ext cx="1584176" cy="792088"/>
            </a:xfrm>
            <a:prstGeom prst="wedgeEllipseCallou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2303" name="TextBox 5"/>
            <p:cNvSpPr txBox="1">
              <a:spLocks noChangeArrowheads="1"/>
            </p:cNvSpPr>
            <p:nvPr/>
          </p:nvSpPr>
          <p:spPr bwMode="auto">
            <a:xfrm>
              <a:off x="5148064" y="692696"/>
              <a:ext cx="1005403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启事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3995738" y="3355975"/>
            <a:ext cx="647700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476375" y="3789363"/>
            <a:ext cx="358775" cy="1587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18"/>
          <p:cNvGrpSpPr/>
          <p:nvPr/>
        </p:nvGrpSpPr>
        <p:grpSpPr>
          <a:xfrm>
            <a:off x="3851275" y="1989138"/>
            <a:ext cx="2314575" cy="1343025"/>
            <a:chOff x="3923928" y="2014311"/>
            <a:chExt cx="2314640" cy="1342681"/>
          </a:xfrm>
        </p:grpSpPr>
        <p:sp>
          <p:nvSpPr>
            <p:cNvPr id="13" name="椭圆 12"/>
            <p:cNvSpPr/>
            <p:nvPr/>
          </p:nvSpPr>
          <p:spPr>
            <a:xfrm>
              <a:off x="3923928" y="2925303"/>
              <a:ext cx="863624" cy="43168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522433" y="2014311"/>
              <a:ext cx="1716135" cy="1023675"/>
            </a:xfrm>
            <a:custGeom>
              <a:gdLst>
                <a:gd name="connsiteX0" fmla="*/ 19664 w 1715729"/>
                <a:gd name="connsiteY0" fmla="*/ 1023857 h 1023857"/>
                <a:gd name="connsiteX1" fmla="*/ 4916 w 1715729"/>
                <a:gd name="connsiteY1" fmla="*/ 979612 h 1023857"/>
                <a:gd name="connsiteX2" fmla="*/ 49161 w 1715729"/>
                <a:gd name="connsiteY2" fmla="*/ 935366 h 1023857"/>
                <a:gd name="connsiteX3" fmla="*/ 93406 w 1715729"/>
                <a:gd name="connsiteY3" fmla="*/ 846876 h 1023857"/>
                <a:gd name="connsiteX4" fmla="*/ 137651 w 1715729"/>
                <a:gd name="connsiteY4" fmla="*/ 832128 h 1023857"/>
                <a:gd name="connsiteX5" fmla="*/ 270387 w 1715729"/>
                <a:gd name="connsiteY5" fmla="*/ 876373 h 1023857"/>
                <a:gd name="connsiteX6" fmla="*/ 285135 w 1715729"/>
                <a:gd name="connsiteY6" fmla="*/ 920618 h 1023857"/>
                <a:gd name="connsiteX7" fmla="*/ 196645 w 1715729"/>
                <a:gd name="connsiteY7" fmla="*/ 964863 h 1023857"/>
                <a:gd name="connsiteX8" fmla="*/ 152400 w 1715729"/>
                <a:gd name="connsiteY8" fmla="*/ 950115 h 1023857"/>
                <a:gd name="connsiteX9" fmla="*/ 122903 w 1715729"/>
                <a:gd name="connsiteY9" fmla="*/ 905870 h 1023857"/>
                <a:gd name="connsiteX10" fmla="*/ 181896 w 1715729"/>
                <a:gd name="connsiteY10" fmla="*/ 802631 h 1023857"/>
                <a:gd name="connsiteX11" fmla="*/ 329380 w 1715729"/>
                <a:gd name="connsiteY11" fmla="*/ 728889 h 1023857"/>
                <a:gd name="connsiteX12" fmla="*/ 388374 w 1715729"/>
                <a:gd name="connsiteY12" fmla="*/ 699392 h 1023857"/>
                <a:gd name="connsiteX13" fmla="*/ 476864 w 1715729"/>
                <a:gd name="connsiteY13" fmla="*/ 669895 h 1023857"/>
                <a:gd name="connsiteX14" fmla="*/ 565355 w 1715729"/>
                <a:gd name="connsiteY14" fmla="*/ 699392 h 1023857"/>
                <a:gd name="connsiteX15" fmla="*/ 535858 w 1715729"/>
                <a:gd name="connsiteY15" fmla="*/ 743637 h 1023857"/>
                <a:gd name="connsiteX16" fmla="*/ 432619 w 1715729"/>
                <a:gd name="connsiteY16" fmla="*/ 787883 h 1023857"/>
                <a:gd name="connsiteX17" fmla="*/ 417871 w 1715729"/>
                <a:gd name="connsiteY17" fmla="*/ 743637 h 1023857"/>
                <a:gd name="connsiteX18" fmla="*/ 432619 w 1715729"/>
                <a:gd name="connsiteY18" fmla="*/ 625650 h 1023857"/>
                <a:gd name="connsiteX19" fmla="*/ 476864 w 1715729"/>
                <a:gd name="connsiteY19" fmla="*/ 581405 h 1023857"/>
                <a:gd name="connsiteX20" fmla="*/ 565355 w 1715729"/>
                <a:gd name="connsiteY20" fmla="*/ 537160 h 1023857"/>
                <a:gd name="connsiteX21" fmla="*/ 609600 w 1715729"/>
                <a:gd name="connsiteY21" fmla="*/ 492915 h 1023857"/>
                <a:gd name="connsiteX22" fmla="*/ 712838 w 1715729"/>
                <a:gd name="connsiteY22" fmla="*/ 463418 h 1023857"/>
                <a:gd name="connsiteX23" fmla="*/ 801329 w 1715729"/>
                <a:gd name="connsiteY23" fmla="*/ 433921 h 1023857"/>
                <a:gd name="connsiteX24" fmla="*/ 845574 w 1715729"/>
                <a:gd name="connsiteY24" fmla="*/ 463418 h 1023857"/>
                <a:gd name="connsiteX25" fmla="*/ 830826 w 1715729"/>
                <a:gd name="connsiteY25" fmla="*/ 551908 h 1023857"/>
                <a:gd name="connsiteX26" fmla="*/ 786580 w 1715729"/>
                <a:gd name="connsiteY26" fmla="*/ 566657 h 1023857"/>
                <a:gd name="connsiteX27" fmla="*/ 801329 w 1715729"/>
                <a:gd name="connsiteY27" fmla="*/ 463418 h 1023857"/>
                <a:gd name="connsiteX28" fmla="*/ 816077 w 1715729"/>
                <a:gd name="connsiteY28" fmla="*/ 419173 h 1023857"/>
                <a:gd name="connsiteX29" fmla="*/ 978309 w 1715729"/>
                <a:gd name="connsiteY29" fmla="*/ 301186 h 1023857"/>
                <a:gd name="connsiteX30" fmla="*/ 1140542 w 1715729"/>
                <a:gd name="connsiteY30" fmla="*/ 197947 h 1023857"/>
                <a:gd name="connsiteX31" fmla="*/ 1258529 w 1715729"/>
                <a:gd name="connsiteY31" fmla="*/ 124205 h 1023857"/>
                <a:gd name="connsiteX32" fmla="*/ 1391264 w 1715729"/>
                <a:gd name="connsiteY32" fmla="*/ 94708 h 1023857"/>
                <a:gd name="connsiteX33" fmla="*/ 1494503 w 1715729"/>
                <a:gd name="connsiteY33" fmla="*/ 50463 h 1023857"/>
                <a:gd name="connsiteX34" fmla="*/ 1612490 w 1715729"/>
                <a:gd name="connsiteY34" fmla="*/ 20966 h 1023857"/>
                <a:gd name="connsiteX35" fmla="*/ 1715729 w 1715729"/>
                <a:gd name="connsiteY35" fmla="*/ 6218 h 102385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715729" h="1023857">
                  <a:moveTo>
                    <a:pt x="19664" y="1023857"/>
                  </a:moveTo>
                  <a:cubicBezTo>
                    <a:pt x="14748" y="1009109"/>
                    <a:pt x="0" y="994360"/>
                    <a:pt x="4916" y="979612"/>
                  </a:cubicBezTo>
                  <a:cubicBezTo>
                    <a:pt x="11512" y="959825"/>
                    <a:pt x="37591" y="952721"/>
                    <a:pt x="49161" y="935366"/>
                  </a:cubicBezTo>
                  <a:cubicBezTo>
                    <a:pt x="79695" y="889564"/>
                    <a:pt x="43677" y="886659"/>
                    <a:pt x="93406" y="846876"/>
                  </a:cubicBezTo>
                  <a:cubicBezTo>
                    <a:pt x="105545" y="837165"/>
                    <a:pt x="122903" y="837044"/>
                    <a:pt x="137651" y="832128"/>
                  </a:cubicBezTo>
                  <a:cubicBezTo>
                    <a:pt x="180831" y="839324"/>
                    <a:pt x="238482" y="836492"/>
                    <a:pt x="270387" y="876373"/>
                  </a:cubicBezTo>
                  <a:cubicBezTo>
                    <a:pt x="280098" y="888512"/>
                    <a:pt x="280219" y="905870"/>
                    <a:pt x="285135" y="920618"/>
                  </a:cubicBezTo>
                  <a:cubicBezTo>
                    <a:pt x="262764" y="935532"/>
                    <a:pt x="227176" y="964863"/>
                    <a:pt x="196645" y="964863"/>
                  </a:cubicBezTo>
                  <a:cubicBezTo>
                    <a:pt x="181099" y="964863"/>
                    <a:pt x="167148" y="955031"/>
                    <a:pt x="152400" y="950115"/>
                  </a:cubicBezTo>
                  <a:cubicBezTo>
                    <a:pt x="142568" y="935367"/>
                    <a:pt x="125410" y="923417"/>
                    <a:pt x="122903" y="905870"/>
                  </a:cubicBezTo>
                  <a:cubicBezTo>
                    <a:pt x="116323" y="859815"/>
                    <a:pt x="150469" y="827074"/>
                    <a:pt x="181896" y="802631"/>
                  </a:cubicBezTo>
                  <a:cubicBezTo>
                    <a:pt x="265072" y="737938"/>
                    <a:pt x="248676" y="749065"/>
                    <a:pt x="329380" y="728889"/>
                  </a:cubicBezTo>
                  <a:cubicBezTo>
                    <a:pt x="349045" y="719057"/>
                    <a:pt x="367961" y="707557"/>
                    <a:pt x="388374" y="699392"/>
                  </a:cubicBezTo>
                  <a:cubicBezTo>
                    <a:pt x="417242" y="687845"/>
                    <a:pt x="476864" y="669895"/>
                    <a:pt x="476864" y="669895"/>
                  </a:cubicBezTo>
                  <a:cubicBezTo>
                    <a:pt x="506361" y="679727"/>
                    <a:pt x="545932" y="675113"/>
                    <a:pt x="565355" y="699392"/>
                  </a:cubicBezTo>
                  <a:cubicBezTo>
                    <a:pt x="576428" y="713233"/>
                    <a:pt x="548392" y="731103"/>
                    <a:pt x="535858" y="743637"/>
                  </a:cubicBezTo>
                  <a:cubicBezTo>
                    <a:pt x="501907" y="777588"/>
                    <a:pt x="477750" y="776600"/>
                    <a:pt x="432619" y="787883"/>
                  </a:cubicBezTo>
                  <a:cubicBezTo>
                    <a:pt x="427703" y="773134"/>
                    <a:pt x="417871" y="759183"/>
                    <a:pt x="417871" y="743637"/>
                  </a:cubicBezTo>
                  <a:cubicBezTo>
                    <a:pt x="417871" y="704002"/>
                    <a:pt x="419074" y="662899"/>
                    <a:pt x="432619" y="625650"/>
                  </a:cubicBezTo>
                  <a:cubicBezTo>
                    <a:pt x="439747" y="606048"/>
                    <a:pt x="460841" y="594758"/>
                    <a:pt x="476864" y="581405"/>
                  </a:cubicBezTo>
                  <a:cubicBezTo>
                    <a:pt x="514985" y="549637"/>
                    <a:pt x="521009" y="551941"/>
                    <a:pt x="565355" y="537160"/>
                  </a:cubicBezTo>
                  <a:cubicBezTo>
                    <a:pt x="580103" y="522412"/>
                    <a:pt x="592246" y="504485"/>
                    <a:pt x="609600" y="492915"/>
                  </a:cubicBezTo>
                  <a:cubicBezTo>
                    <a:pt x="623121" y="483901"/>
                    <a:pt x="703894" y="466101"/>
                    <a:pt x="712838" y="463418"/>
                  </a:cubicBezTo>
                  <a:cubicBezTo>
                    <a:pt x="742619" y="454484"/>
                    <a:pt x="801329" y="433921"/>
                    <a:pt x="801329" y="433921"/>
                  </a:cubicBezTo>
                  <a:cubicBezTo>
                    <a:pt x="816077" y="443753"/>
                    <a:pt x="834501" y="449577"/>
                    <a:pt x="845574" y="463418"/>
                  </a:cubicBezTo>
                  <a:cubicBezTo>
                    <a:pt x="871886" y="496308"/>
                    <a:pt x="862152" y="526847"/>
                    <a:pt x="830826" y="551908"/>
                  </a:cubicBezTo>
                  <a:cubicBezTo>
                    <a:pt x="818686" y="561620"/>
                    <a:pt x="801329" y="561741"/>
                    <a:pt x="786580" y="566657"/>
                  </a:cubicBezTo>
                  <a:cubicBezTo>
                    <a:pt x="791496" y="532244"/>
                    <a:pt x="794511" y="497505"/>
                    <a:pt x="801329" y="463418"/>
                  </a:cubicBezTo>
                  <a:cubicBezTo>
                    <a:pt x="804378" y="448174"/>
                    <a:pt x="805084" y="430166"/>
                    <a:pt x="816077" y="419173"/>
                  </a:cubicBezTo>
                  <a:cubicBezTo>
                    <a:pt x="894794" y="340456"/>
                    <a:pt x="912431" y="350595"/>
                    <a:pt x="978309" y="301186"/>
                  </a:cubicBezTo>
                  <a:cubicBezTo>
                    <a:pt x="1135198" y="183518"/>
                    <a:pt x="963765" y="296156"/>
                    <a:pt x="1140542" y="197947"/>
                  </a:cubicBezTo>
                  <a:cubicBezTo>
                    <a:pt x="1179460" y="176326"/>
                    <a:pt x="1216775" y="139117"/>
                    <a:pt x="1258529" y="124205"/>
                  </a:cubicBezTo>
                  <a:cubicBezTo>
                    <a:pt x="1301213" y="108961"/>
                    <a:pt x="1347019" y="104540"/>
                    <a:pt x="1391264" y="94708"/>
                  </a:cubicBezTo>
                  <a:cubicBezTo>
                    <a:pt x="1439605" y="70538"/>
                    <a:pt x="1446766" y="63483"/>
                    <a:pt x="1494503" y="50463"/>
                  </a:cubicBezTo>
                  <a:cubicBezTo>
                    <a:pt x="1533614" y="39796"/>
                    <a:pt x="1574031" y="33785"/>
                    <a:pt x="1612490" y="20966"/>
                  </a:cubicBezTo>
                  <a:cubicBezTo>
                    <a:pt x="1675391" y="0"/>
                    <a:pt x="1641189" y="6218"/>
                    <a:pt x="1715729" y="6218"/>
                  </a:cubicBezTo>
                </a:path>
              </a:pathLst>
            </a:cu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6" name="组合 16"/>
          <p:cNvGrpSpPr/>
          <p:nvPr/>
        </p:nvGrpSpPr>
        <p:grpSpPr>
          <a:xfrm>
            <a:off x="2316163" y="3848100"/>
            <a:ext cx="1316037" cy="1033463"/>
            <a:chOff x="2315958" y="3847797"/>
            <a:chExt cx="1316681" cy="1033960"/>
          </a:xfrm>
        </p:grpSpPr>
        <p:sp>
          <p:nvSpPr>
            <p:cNvPr id="15" name="椭圆形标注 14"/>
            <p:cNvSpPr/>
            <p:nvPr/>
          </p:nvSpPr>
          <p:spPr>
            <a:xfrm rot="5742943">
              <a:off x="2457319" y="3706437"/>
              <a:ext cx="1033960" cy="1316681"/>
            </a:xfrm>
            <a:prstGeom prst="wedgeEllipseCallout">
              <a:avLst>
                <a:gd name="adj1" fmla="val -48109"/>
                <a:gd name="adj2" fmla="val 92937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2299" name="TextBox 15"/>
            <p:cNvSpPr txBox="1">
              <a:spLocks noChangeArrowheads="1"/>
            </p:cNvSpPr>
            <p:nvPr/>
          </p:nvSpPr>
          <p:spPr bwMode="auto">
            <a:xfrm>
              <a:off x="2483768" y="4077072"/>
              <a:ext cx="1005403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若干</a:t>
              </a: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32040" y="4941168"/>
            <a:ext cx="31210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2021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年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月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268538" y="1700213"/>
            <a:ext cx="4824412" cy="2952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971800" y="2133600"/>
            <a:ext cx="3600450" cy="15684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9600" b="1">
                <a:latin typeface="楷体" pitchFamily="49" charset="-122"/>
                <a:ea typeface="楷体" pitchFamily="49" charset="-122"/>
                <a:cs typeface="华文楷体"/>
              </a:rPr>
              <a:t>11:30</a:t>
            </a: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3276600" y="3962400"/>
            <a:ext cx="28956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需要下一个通知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750" y="836613"/>
            <a:ext cx="7704138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         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同学们，刚刚学校召开了班主任会，通知明天上午</a:t>
            </a:r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9:30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半分年级召开家长会，分析期中成绩。会场就在各班教室。另外，为避免交通拥堵，请家长把车停在青莲街。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3400" y="3124200"/>
            <a:ext cx="8208963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         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请大家据以上情况以班主任名义每人拟写一则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通知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，咱们挑选一篇最好的给家长发。要求：</a:t>
            </a:r>
            <a:endParaRPr lang="en-US" altLang="zh-CN" sz="3200">
              <a:latin typeface="Cambria" pitchFamily="18" charset="0"/>
              <a:ea typeface="华文楷体"/>
              <a:cs typeface="华文楷体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格式正确。</a:t>
            </a:r>
            <a:endParaRPr lang="en-US" altLang="zh-CN" sz="3200" b="1">
              <a:solidFill>
                <a:srgbClr val="FF0000"/>
              </a:solidFill>
              <a:latin typeface="Cambria" pitchFamily="18" charset="0"/>
              <a:ea typeface="华文楷体"/>
              <a:cs typeface="华文楷体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写清时间地点、会议内容、出席对象、有关准备事项等。</a:t>
            </a:r>
            <a:endParaRPr lang="en-US" altLang="zh-CN" sz="3200" b="1">
              <a:solidFill>
                <a:srgbClr val="FF0000"/>
              </a:solidFill>
              <a:latin typeface="Cambria" pitchFamily="18" charset="0"/>
              <a:ea typeface="华文楷体"/>
              <a:cs typeface="华文楷体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措辞得当。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547664" y="1196752"/>
            <a:ext cx="640871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Cambria" pitchFamily="18" charset="0"/>
                <a:ea typeface="华文楷体"/>
                <a:cs typeface="华文楷体"/>
              </a:rPr>
              <a:t> </a:t>
            </a:r>
          </a:p>
          <a:p>
            <a:r>
              <a:rPr lang="zh-CN" altLang="en-US" sz="2800" smtClean="0">
                <a:latin typeface="Cambria" pitchFamily="18" charset="0"/>
                <a:ea typeface="华文楷体"/>
                <a:cs typeface="华文楷体"/>
              </a:rPr>
              <a:t>         学校将与明天上午（</a:t>
            </a:r>
            <a:r>
              <a:rPr lang="en-US" altLang="zh-CN" sz="2800" smtClean="0">
                <a:latin typeface="Cambria" pitchFamily="18" charset="0"/>
                <a:ea typeface="华文楷体"/>
                <a:cs typeface="华文楷体"/>
              </a:rPr>
              <a:t>5</a:t>
            </a:r>
            <a:r>
              <a:rPr lang="zh-CN" altLang="en-US" sz="2800" smtClean="0">
                <a:latin typeface="Cambria" pitchFamily="18" charset="0"/>
                <a:ea typeface="华文楷体"/>
                <a:cs typeface="华文楷体"/>
              </a:rPr>
              <a:t>月</a:t>
            </a:r>
            <a:r>
              <a:rPr lang="en-US" altLang="zh-CN" sz="2800" smtClean="0">
                <a:latin typeface="Cambria" pitchFamily="18" charset="0"/>
                <a:ea typeface="华文楷体"/>
                <a:cs typeface="华文楷体"/>
              </a:rPr>
              <a:t>14</a:t>
            </a:r>
            <a:r>
              <a:rPr lang="zh-CN" altLang="en-US" sz="2800" smtClean="0">
                <a:latin typeface="Cambria" pitchFamily="18" charset="0"/>
                <a:ea typeface="华文楷体"/>
                <a:cs typeface="华文楷体"/>
              </a:rPr>
              <a:t>日）</a:t>
            </a:r>
            <a:r>
              <a:rPr lang="en-US" altLang="zh-CN" sz="2800" smtClean="0">
                <a:latin typeface="Cambria" pitchFamily="18" charset="0"/>
                <a:ea typeface="华文楷体"/>
                <a:cs typeface="华文楷体"/>
              </a:rPr>
              <a:t>9:30</a:t>
            </a:r>
            <a:r>
              <a:rPr lang="zh-CN" altLang="en-US" sz="2800" smtClean="0">
                <a:latin typeface="Cambria" pitchFamily="18" charset="0"/>
                <a:ea typeface="华文楷体"/>
                <a:cs typeface="华文楷体"/>
              </a:rPr>
              <a:t>分年级召开家长会，分析期中成绩。会场就在</a:t>
            </a:r>
            <a:r>
              <a:rPr lang="zh-CN" altLang="en-US" sz="2800" smtClean="0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各班</a:t>
            </a:r>
            <a:r>
              <a:rPr lang="zh-CN" altLang="en-US" sz="2800" smtClean="0">
                <a:latin typeface="Cambria" pitchFamily="18" charset="0"/>
                <a:ea typeface="华文楷体"/>
                <a:cs typeface="华文楷体"/>
              </a:rPr>
              <a:t>教室。请家长们准时参加。另外，为避免交通拥堵，请家长把车停在青莲街。</a:t>
            </a:r>
            <a:endParaRPr lang="en-US" altLang="zh-CN" sz="2800" smtClean="0">
              <a:latin typeface="Cambria" pitchFamily="18" charset="0"/>
              <a:ea typeface="华文楷体"/>
              <a:cs typeface="华文楷体"/>
            </a:endParaRPr>
          </a:p>
          <a:p>
            <a:r>
              <a:rPr lang="en-US" altLang="zh-CN" sz="2800" smtClean="0">
                <a:latin typeface="Cambria" pitchFamily="18" charset="0"/>
              </a:rPr>
              <a:t>                                         18</a:t>
            </a:r>
            <a:r>
              <a:rPr lang="zh-CN" altLang="en-US" sz="2800" smtClean="0">
                <a:latin typeface="Cambria" pitchFamily="18" charset="0"/>
              </a:rPr>
              <a:t>班班主任：</a:t>
            </a:r>
            <a:r>
              <a:rPr lang="zh-CN" altLang="en-US" sz="2800" b="1" smtClean="0">
                <a:solidFill>
                  <a:srgbClr val="0000CC"/>
                </a:solidFill>
                <a:ea typeface="楷体_GB2312" pitchFamily="49" charset="-122"/>
                <a:cs typeface="华文楷体"/>
              </a:rPr>
              <a:t>王铃</a:t>
            </a:r>
            <a:endParaRPr lang="zh-CN" altLang="en-US" sz="2800"/>
          </a:p>
        </p:txBody>
      </p:sp>
      <p:sp>
        <p:nvSpPr>
          <p:cNvPr id="3" name="TextBox 2"/>
          <p:cNvSpPr txBox="1"/>
          <p:nvPr/>
        </p:nvSpPr>
        <p:spPr>
          <a:xfrm>
            <a:off x="3995936" y="76470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/>
              <a:t>通知</a:t>
            </a:r>
            <a:endParaRPr lang="zh-CN" altLang="en-US" sz="360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60032" y="4149080"/>
            <a:ext cx="31210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2021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年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月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日</a:t>
            </a:r>
          </a:p>
        </p:txBody>
      </p:sp>
      <p:grpSp>
        <p:nvGrpSpPr>
          <p:cNvPr id="5" name="组合 16"/>
          <p:cNvGrpSpPr/>
          <p:nvPr/>
        </p:nvGrpSpPr>
        <p:grpSpPr>
          <a:xfrm>
            <a:off x="3684088" y="2771885"/>
            <a:ext cx="1316037" cy="1033463"/>
            <a:chOff x="2220087" y="3838750"/>
            <a:chExt cx="1316681" cy="1033960"/>
          </a:xfrm>
        </p:grpSpPr>
        <p:sp>
          <p:nvSpPr>
            <p:cNvPr id="6" name="椭圆形标注 5"/>
            <p:cNvSpPr/>
            <p:nvPr/>
          </p:nvSpPr>
          <p:spPr>
            <a:xfrm rot="5742943">
              <a:off x="2361448" y="3697389"/>
              <a:ext cx="1033960" cy="1316681"/>
            </a:xfrm>
            <a:prstGeom prst="wedgeEllipseCallout">
              <a:avLst>
                <a:gd name="adj1" fmla="val -48109"/>
                <a:gd name="adj2" fmla="val 92937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7" name="TextBox 15"/>
            <p:cNvSpPr txBox="1">
              <a:spLocks noChangeArrowheads="1"/>
            </p:cNvSpPr>
            <p:nvPr/>
          </p:nvSpPr>
          <p:spPr bwMode="auto">
            <a:xfrm>
              <a:off x="2460045" y="4208011"/>
              <a:ext cx="1005895" cy="5850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smtClean="0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本班</a:t>
              </a:r>
              <a:endPara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268538" y="1700213"/>
            <a:ext cx="4824412" cy="2952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2843808" y="2060848"/>
            <a:ext cx="3600450" cy="156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9600" b="1">
                <a:latin typeface="楷体" pitchFamily="49" charset="-122"/>
                <a:ea typeface="楷体" pitchFamily="49" charset="-122"/>
                <a:cs typeface="华文楷体"/>
              </a:rPr>
              <a:t>13:50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7784" y="3861048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繁重的教学工作开始了</a:t>
            </a:r>
            <a:r>
              <a:rPr lang="en-US" altLang="zh-CN" sz="2800" b="1" smtClean="0"/>
              <a:t>…….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467544" y="836712"/>
            <a:ext cx="8208962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    同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学们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，我们不但抓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紧时间学习，同时也要注意人身安全。刚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才经班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委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会决议，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决定明天家长会时邀请我校主管安全法制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的郝校长为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大家做考前安全教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育的报告。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这是班委会拟的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邀请书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，大家都看看有没有不合适的地方。</a:t>
            </a:r>
          </a:p>
        </p:txBody>
      </p:sp>
      <p:pic>
        <p:nvPicPr>
          <p:cNvPr id="3" name="图片 2" descr="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3861048"/>
            <a:ext cx="4222948" cy="281828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图片 18" descr="u=462043290,2899989268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0"/>
            <a:ext cx="3389362" cy="2093789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1341438"/>
            <a:ext cx="8280400" cy="48013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邀请书</a:t>
            </a:r>
          </a:p>
          <a:p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         </a:t>
            </a:r>
          </a:p>
          <a:p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         尊敬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的郝校长：</a:t>
            </a:r>
            <a:endParaRPr lang="zh-CN" altLang="en-US" sz="3200">
              <a:latin typeface="Cambria" pitchFamily="18" charset="0"/>
              <a:ea typeface="华文楷体"/>
              <a:cs typeface="华文楷体"/>
            </a:endParaRPr>
          </a:p>
          <a:p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         我们明天将召开家长会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，分析期中考试成绩，为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了提高同学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们安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全意识，保证大家考前健康安全，希望您到班为家长和同学进行一次安全教育讲座。请您务必到场！</a:t>
            </a:r>
          </a:p>
          <a:p>
            <a:pPr algn="r"/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初二（</a:t>
            </a:r>
            <a:r>
              <a:rPr lang="en-US" altLang="zh-CN" sz="3200" smtClean="0">
                <a:latin typeface="Cambria" pitchFamily="18" charset="0"/>
                <a:ea typeface="华文楷体"/>
                <a:cs typeface="华文楷体"/>
              </a:rPr>
              <a:t>18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）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班全体同学</a:t>
            </a:r>
          </a:p>
          <a:p>
            <a:pPr algn="r"/>
            <a:r>
              <a:rPr lang="en-US" altLang="zh-CN" sz="3200" smtClean="0">
                <a:latin typeface="Cambria" pitchFamily="18" charset="0"/>
                <a:ea typeface="华文楷体"/>
                <a:cs typeface="华文楷体"/>
              </a:rPr>
              <a:t>2021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年</a:t>
            </a:r>
            <a:r>
              <a:rPr lang="en-US" altLang="zh-CN" sz="3200" smtClean="0">
                <a:latin typeface="Cambria" pitchFamily="18" charset="0"/>
                <a:ea typeface="华文楷体"/>
                <a:cs typeface="华文楷体"/>
              </a:rPr>
              <a:t>5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月</a:t>
            </a:r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13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日</a:t>
            </a:r>
          </a:p>
          <a:p>
            <a:endParaRPr lang="en-US" altLang="zh-CN">
              <a:latin typeface="Cambria" pitchFamily="18" charset="0"/>
              <a:ea typeface="华文楷体"/>
              <a:cs typeface="华文楷体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187450" y="2276475"/>
            <a:ext cx="3168650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grpSp>
        <p:nvGrpSpPr>
          <p:cNvPr id="2" name="组合 6"/>
          <p:cNvGrpSpPr/>
          <p:nvPr/>
        </p:nvGrpSpPr>
        <p:grpSpPr>
          <a:xfrm>
            <a:off x="1187450" y="1484313"/>
            <a:ext cx="1081088" cy="792162"/>
            <a:chOff x="1187624" y="1484784"/>
            <a:chExt cx="1080120" cy="792088"/>
          </a:xfrm>
        </p:grpSpPr>
        <p:sp>
          <p:nvSpPr>
            <p:cNvPr id="5" name="圆角矩形标注 4"/>
            <p:cNvSpPr/>
            <p:nvPr/>
          </p:nvSpPr>
          <p:spPr>
            <a:xfrm>
              <a:off x="1187624" y="1484784"/>
              <a:ext cx="1008746" cy="792088"/>
            </a:xfrm>
            <a:prstGeom prst="wedgeRoundRectCallou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7426" name="TextBox 5"/>
            <p:cNvSpPr txBox="1">
              <a:spLocks noChangeArrowheads="1"/>
            </p:cNvSpPr>
            <p:nvPr/>
          </p:nvSpPr>
          <p:spPr bwMode="auto">
            <a:xfrm>
              <a:off x="1187624" y="1628800"/>
              <a:ext cx="1080120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顶格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2268538" y="3355975"/>
            <a:ext cx="719137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20"/>
          <p:cNvGrpSpPr/>
          <p:nvPr/>
        </p:nvGrpSpPr>
        <p:grpSpPr>
          <a:xfrm>
            <a:off x="5219700" y="2133600"/>
            <a:ext cx="3024188" cy="684213"/>
            <a:chOff x="5220072" y="2132856"/>
            <a:chExt cx="3024336" cy="684656"/>
          </a:xfrm>
        </p:grpSpPr>
        <p:sp>
          <p:nvSpPr>
            <p:cNvPr id="10" name="线形标注 1 9"/>
            <p:cNvSpPr/>
            <p:nvPr/>
          </p:nvSpPr>
          <p:spPr>
            <a:xfrm>
              <a:off x="5220072" y="2132856"/>
              <a:ext cx="3024336" cy="684656"/>
            </a:xfrm>
            <a:prstGeom prst="borderCallout1">
              <a:avLst>
                <a:gd name="adj1" fmla="val 40291"/>
                <a:gd name="adj2" fmla="val -1506"/>
                <a:gd name="adj3" fmla="val 123781"/>
                <a:gd name="adj4" fmla="val -74222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7424" name="TextBox 10"/>
            <p:cNvSpPr txBox="1">
              <a:spLocks noChangeArrowheads="1"/>
            </p:cNvSpPr>
            <p:nvPr/>
          </p:nvSpPr>
          <p:spPr bwMode="auto">
            <a:xfrm>
              <a:off x="5220072" y="2132856"/>
              <a:ext cx="2967624" cy="5851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明</a:t>
              </a:r>
              <a:r>
                <a:rPr lang="zh-CN" altLang="en-US" sz="3200" b="1" smtClean="0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天上午</a:t>
              </a:r>
              <a:r>
                <a:rPr lang="en-US" altLang="zh-CN" sz="3200" b="1" smtClean="0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9</a:t>
              </a:r>
              <a:r>
                <a:rPr lang="zh-CN" altLang="en-US" sz="3200" b="1" smtClean="0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：</a:t>
              </a:r>
              <a:r>
                <a:rPr lang="en-US" altLang="zh-CN" sz="3200" b="1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30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2555776" y="3789040"/>
            <a:ext cx="720725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4"/>
          <p:cNvGrpSpPr/>
          <p:nvPr/>
        </p:nvGrpSpPr>
        <p:grpSpPr>
          <a:xfrm>
            <a:off x="2123728" y="5013176"/>
            <a:ext cx="1152525" cy="719137"/>
            <a:chOff x="755576" y="5157192"/>
            <a:chExt cx="1152128" cy="720080"/>
          </a:xfrm>
        </p:grpSpPr>
        <p:sp>
          <p:nvSpPr>
            <p:cNvPr id="13" name="线形标注 1 12"/>
            <p:cNvSpPr/>
            <p:nvPr/>
          </p:nvSpPr>
          <p:spPr>
            <a:xfrm>
              <a:off x="755576" y="5157192"/>
              <a:ext cx="1152128" cy="720080"/>
            </a:xfrm>
            <a:prstGeom prst="borderCallout1">
              <a:avLst>
                <a:gd name="adj1" fmla="val 3015"/>
                <a:gd name="adj2" fmla="val 51768"/>
                <a:gd name="adj3" fmla="val -179263"/>
                <a:gd name="adj4" fmla="val 52524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7422" name="TextBox 13"/>
            <p:cNvSpPr txBox="1">
              <a:spLocks noChangeArrowheads="1"/>
            </p:cNvSpPr>
            <p:nvPr/>
          </p:nvSpPr>
          <p:spPr bwMode="auto">
            <a:xfrm>
              <a:off x="827584" y="5229200"/>
              <a:ext cx="1005403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增强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4644008" y="4797152"/>
            <a:ext cx="237648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9"/>
          <p:cNvGrpSpPr/>
          <p:nvPr/>
        </p:nvGrpSpPr>
        <p:grpSpPr>
          <a:xfrm>
            <a:off x="2987824" y="5445224"/>
            <a:ext cx="2303463" cy="828675"/>
            <a:chOff x="2555776" y="5336632"/>
            <a:chExt cx="2304256" cy="828672"/>
          </a:xfrm>
        </p:grpSpPr>
        <p:sp>
          <p:nvSpPr>
            <p:cNvPr id="18" name="椭圆形标注 17"/>
            <p:cNvSpPr/>
            <p:nvPr/>
          </p:nvSpPr>
          <p:spPr>
            <a:xfrm>
              <a:off x="2555776" y="5336632"/>
              <a:ext cx="2304256" cy="828672"/>
            </a:xfrm>
            <a:prstGeom prst="wedgeEllipseCallout">
              <a:avLst>
                <a:gd name="adj1" fmla="val 22412"/>
                <a:gd name="adj2" fmla="val -112905"/>
              </a:avLst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17420" name="TextBox 18"/>
            <p:cNvSpPr txBox="1">
              <a:spLocks noChangeArrowheads="1"/>
            </p:cNvSpPr>
            <p:nvPr/>
          </p:nvSpPr>
          <p:spPr bwMode="auto">
            <a:xfrm>
              <a:off x="2771800" y="5445224"/>
              <a:ext cx="1826141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敬请光临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268538" y="1700213"/>
            <a:ext cx="4824412" cy="2952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843808" y="2276872"/>
            <a:ext cx="360045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9600" b="1" smtClean="0">
                <a:latin typeface="楷体" pitchFamily="49" charset="-122"/>
                <a:ea typeface="楷体" pitchFamily="49" charset="-122"/>
                <a:cs typeface="华文楷体"/>
              </a:rPr>
              <a:t>16:50</a:t>
            </a:r>
            <a:endParaRPr lang="en-US" altLang="zh-CN" sz="9600" b="1">
              <a:latin typeface="楷体" pitchFamily="49" charset="-122"/>
              <a:ea typeface="楷体" pitchFamily="49" charset="-122"/>
              <a:cs typeface="华文楷体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3933056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劳动的时刻到了：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683568" y="980728"/>
            <a:ext cx="7775575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         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同学们，因为明天召开家长会，所以今天我们要彻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底扫除室内室外卫生，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用整洁美观的环境迎接家长到来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。等会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儿卫生委员还要去后勤处借一些清扫工具，我们需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要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  <a:cs typeface="华文楷体"/>
              </a:rPr>
              <a:t>8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个抹布，</a:t>
            </a:r>
            <a:r>
              <a:rPr lang="en-US" altLang="zh-CN" sz="3200">
                <a:latin typeface="楷体" pitchFamily="49" charset="-122"/>
                <a:ea typeface="楷体" pitchFamily="49" charset="-122"/>
                <a:cs typeface="华文楷体"/>
              </a:rPr>
              <a:t>3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把大扫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帚。据学校规定，卫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生委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员得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写个借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  <a:cs typeface="华文楷体"/>
              </a:rPr>
              <a:t>条给后勤处。下面咱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们帮卫生委员写个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借条</a:t>
            </a:r>
            <a:r>
              <a:rPr lang="zh-CN" altLang="en-US" sz="3200">
                <a:latin typeface="楷体" pitchFamily="49" charset="-122"/>
                <a:ea typeface="楷体" pitchFamily="49" charset="-122"/>
                <a:cs typeface="华文楷体"/>
              </a:rPr>
              <a:t>，交给后勤处的老师。</a:t>
            </a:r>
          </a:p>
        </p:txBody>
      </p:sp>
      <p:pic>
        <p:nvPicPr>
          <p:cNvPr id="3" name="图片 2" descr="u=1380483305,715888107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4797152"/>
            <a:ext cx="3970412" cy="1836812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6" descr="u=730843838,3590802256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952625"/>
            <a:ext cx="4762500" cy="49053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43200" y="1066800"/>
            <a:ext cx="5929313" cy="39211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>
                <a:ea typeface="黑体" pitchFamily="49" charset="-122"/>
              </a:rPr>
              <a:t>         </a:t>
            </a:r>
            <a:r>
              <a:rPr lang="en-US" altLang="zh-CN" sz="4000" b="1" smtClean="0">
                <a:solidFill>
                  <a:srgbClr val="FF0000"/>
                </a:solidFill>
                <a:ea typeface="黑体" pitchFamily="49" charset="-122"/>
              </a:rPr>
              <a:t>《</a:t>
            </a:r>
            <a:r>
              <a:rPr lang="zh-CN" altLang="en-US" sz="4000" b="1" smtClean="0">
                <a:solidFill>
                  <a:srgbClr val="FF0000"/>
                </a:solidFill>
                <a:ea typeface="黑体" pitchFamily="49" charset="-122"/>
              </a:rPr>
              <a:t>考试说明</a:t>
            </a:r>
            <a:r>
              <a:rPr lang="en-US" altLang="zh-CN" sz="4000" b="1" smtClean="0">
                <a:solidFill>
                  <a:srgbClr val="FF0000"/>
                </a:solidFill>
                <a:ea typeface="黑体" pitchFamily="49" charset="-122"/>
              </a:rPr>
              <a:t>》</a:t>
            </a:r>
            <a:r>
              <a:rPr lang="zh-CN" altLang="en-US" sz="4000" b="1" smtClean="0">
                <a:solidFill>
                  <a:srgbClr val="FF0000"/>
                </a:solidFill>
                <a:ea typeface="黑体" pitchFamily="49" charset="-122"/>
              </a:rPr>
              <a:t>：</a:t>
            </a:r>
            <a:r>
              <a:rPr lang="zh-CN" altLang="en-US" sz="4000" b="1" smtClean="0">
                <a:ea typeface="黑体" pitchFamily="49" charset="-122"/>
              </a:rPr>
              <a:t>根据生活需要，能写常见的应用文（条据、书信、启事、通知等）。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1716088"/>
            <a:ext cx="8567737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2.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数字写汉字：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壹、贰、叁、肆、伍、陆、柒、捌、玖、拾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。涉及钱款需写清“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币种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” ，数字后要写“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整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”。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8313" y="981075"/>
            <a:ext cx="43545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1.“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今收到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”或“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今领到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”；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750" y="3348038"/>
            <a:ext cx="401161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3.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署名要写到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具体人</a:t>
            </a:r>
            <a:r>
              <a:rPr lang="zh-CN" altLang="en-US">
                <a:latin typeface="Cambria" pitchFamily="18" charset="0"/>
                <a:ea typeface="华文楷体"/>
                <a:cs typeface="华文楷体"/>
              </a:rPr>
              <a:t>。</a:t>
            </a:r>
          </a:p>
        </p:txBody>
      </p:sp>
      <p:pic>
        <p:nvPicPr>
          <p:cNvPr id="6" name="图片 5" descr="u=651975251,1868583894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3583657"/>
            <a:ext cx="3275856" cy="32743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332656"/>
            <a:ext cx="1944216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mtClean="0"/>
              <a:t>注意事项：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 descr="u=1546202335,1346225851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0968"/>
            <a:ext cx="4067944" cy="371703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19872" y="620688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借条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484784"/>
            <a:ext cx="60486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         今领到后勤处抹布</a:t>
            </a:r>
            <a:r>
              <a:rPr lang="en-US" altLang="zh-CN" sz="2800" u="sng" smtClean="0"/>
              <a:t>8</a:t>
            </a:r>
            <a:r>
              <a:rPr lang="zh-CN" altLang="en-US" sz="2800" smtClean="0"/>
              <a:t>块，扫帚</a:t>
            </a:r>
            <a:r>
              <a:rPr lang="en-US" altLang="zh-CN" sz="2800" u="sng" smtClean="0">
                <a:solidFill>
                  <a:srgbClr val="FF0000"/>
                </a:solidFill>
              </a:rPr>
              <a:t>3</a:t>
            </a:r>
            <a:r>
              <a:rPr lang="zh-CN" altLang="en-US" sz="2800" smtClean="0"/>
              <a:t>把。用后今天归还。</a:t>
            </a:r>
            <a:endParaRPr lang="en-US" altLang="zh-CN" sz="2800" i="1" smtClean="0"/>
          </a:p>
          <a:p>
            <a:endParaRPr lang="en-US" altLang="zh-CN" sz="2800" smtClean="0"/>
          </a:p>
          <a:p>
            <a:r>
              <a:rPr lang="zh-CN" altLang="en-US" sz="2800" smtClean="0"/>
              <a:t>                                         初二</a:t>
            </a:r>
            <a:r>
              <a:rPr lang="en-US" altLang="zh-CN" sz="2800" smtClean="0"/>
              <a:t>18</a:t>
            </a:r>
            <a:r>
              <a:rPr lang="zh-CN" altLang="en-US" sz="2800" smtClean="0"/>
              <a:t>班：李林</a:t>
            </a:r>
            <a:endParaRPr lang="zh-CN" altLang="en-US" sz="2800"/>
          </a:p>
        </p:txBody>
      </p:sp>
      <p:sp>
        <p:nvSpPr>
          <p:cNvPr id="5" name="矩形 4"/>
          <p:cNvSpPr/>
          <p:nvPr/>
        </p:nvSpPr>
        <p:spPr>
          <a:xfrm>
            <a:off x="4644008" y="3429000"/>
            <a:ext cx="26532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smtClean="0">
                <a:latin typeface="Cambria" pitchFamily="18" charset="0"/>
                <a:ea typeface="华文楷体"/>
                <a:cs typeface="华文楷体"/>
              </a:rPr>
              <a:t>2021</a:t>
            </a:r>
            <a:r>
              <a:rPr lang="zh-CN" altLang="en-US" sz="2800" smtClean="0">
                <a:latin typeface="Cambria" pitchFamily="18" charset="0"/>
                <a:ea typeface="华文楷体"/>
                <a:cs typeface="华文楷体"/>
              </a:rPr>
              <a:t>年</a:t>
            </a:r>
            <a:r>
              <a:rPr lang="en-US" altLang="zh-CN" sz="2800" smtClean="0">
                <a:latin typeface="Cambria" pitchFamily="18" charset="0"/>
                <a:ea typeface="华文楷体"/>
                <a:cs typeface="华文楷体"/>
              </a:rPr>
              <a:t>5</a:t>
            </a:r>
            <a:r>
              <a:rPr lang="zh-CN" altLang="en-US" sz="2800" smtClean="0">
                <a:latin typeface="Cambria" pitchFamily="18" charset="0"/>
                <a:ea typeface="华文楷体"/>
                <a:cs typeface="华文楷体"/>
              </a:rPr>
              <a:t>月</a:t>
            </a:r>
            <a:r>
              <a:rPr lang="en-US" altLang="zh-CN" sz="2800" smtClean="0">
                <a:latin typeface="Cambria" pitchFamily="18" charset="0"/>
                <a:ea typeface="华文楷体"/>
                <a:cs typeface="华文楷体"/>
              </a:rPr>
              <a:t>13</a:t>
            </a:r>
            <a:r>
              <a:rPr lang="zh-CN" altLang="en-US" sz="2800" smtClean="0">
                <a:latin typeface="Cambria" pitchFamily="18" charset="0"/>
                <a:ea typeface="华文楷体"/>
                <a:cs typeface="华文楷体"/>
              </a:rPr>
              <a:t>日</a:t>
            </a:r>
            <a:endParaRPr lang="zh-CN" altLang="en-US" sz="2800">
              <a:latin typeface="Cambria" pitchFamily="18" charset="0"/>
              <a:ea typeface="华文楷体"/>
              <a:cs typeface="华文楷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16016" y="213285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捌</a:t>
            </a:r>
            <a:endParaRPr lang="zh-CN" altLang="en-US"/>
          </a:p>
        </p:txBody>
      </p:sp>
      <p:cxnSp>
        <p:nvCxnSpPr>
          <p:cNvPr id="11" name="直接箭头连接符 10"/>
          <p:cNvCxnSpPr>
            <a:stCxn id="9" idx="0"/>
          </p:cNvCxnSpPr>
          <p:nvPr/>
        </p:nvCxnSpPr>
        <p:spPr>
          <a:xfrm flipV="1">
            <a:off x="4923765" y="1988840"/>
            <a:ext cx="8275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6372200" y="206084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叁</a:t>
            </a:r>
            <a:endParaRPr lang="zh-CN" altLang="en-US"/>
          </a:p>
        </p:txBody>
      </p:sp>
      <p:cxnSp>
        <p:nvCxnSpPr>
          <p:cNvPr id="14" name="直接箭头连接符 13"/>
          <p:cNvCxnSpPr>
            <a:stCxn id="12" idx="0"/>
          </p:cNvCxnSpPr>
          <p:nvPr/>
        </p:nvCxnSpPr>
        <p:spPr>
          <a:xfrm flipV="1">
            <a:off x="6579949" y="1916832"/>
            <a:ext cx="8275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268538" y="1700213"/>
            <a:ext cx="4824412" cy="2952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2987824" y="2276872"/>
            <a:ext cx="3600450" cy="156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9600" b="1" smtClean="0">
                <a:latin typeface="楷体" pitchFamily="49" charset="-122"/>
                <a:ea typeface="楷体" pitchFamily="49" charset="-122"/>
                <a:cs typeface="华文楷体"/>
              </a:rPr>
              <a:t>17:20</a:t>
            </a:r>
            <a:endParaRPr lang="en-US" altLang="zh-CN" sz="9600" b="1">
              <a:latin typeface="楷体" pitchFamily="49" charset="-122"/>
              <a:ea typeface="楷体" pitchFamily="49" charset="-122"/>
              <a:cs typeface="华文楷体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3933056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下学了，做个总结吧</a:t>
            </a:r>
            <a:r>
              <a:rPr lang="en-US" altLang="zh-CN" sz="2800" b="1" smtClean="0"/>
              <a:t>……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u=2871116127,3747278491&amp;fm=15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2140"/>
            <a:ext cx="6336704" cy="5335860"/>
          </a:xfrm>
          <a:prstGeom prst="rect">
            <a:avLst/>
          </a:prstGeom>
        </p:spPr>
      </p:pic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3275856" y="980728"/>
            <a:ext cx="5040932" cy="25545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1.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记住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  <a:cs typeface="华文楷体"/>
              </a:rPr>
              <a:t>类</a:t>
            </a:r>
            <a:r>
              <a:rPr lang="zh-CN" altLang="en-US" sz="4000" b="1">
                <a:latin typeface="楷体" pitchFamily="49" charset="-122"/>
                <a:ea typeface="楷体" pitchFamily="49" charset="-122"/>
                <a:cs typeface="华文楷体"/>
              </a:rPr>
              <a:t>别格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  <a:cs typeface="华文楷体"/>
              </a:rPr>
              <a:t>式。</a:t>
            </a:r>
            <a:endParaRPr lang="en-US" altLang="zh-CN" sz="40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华文楷体"/>
            </a:endParaRPr>
          </a:p>
          <a:p>
            <a:r>
              <a:rPr lang="en-US" altLang="zh-CN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2.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避免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  <a:cs typeface="华文楷体"/>
              </a:rPr>
              <a:t>病</a:t>
            </a:r>
            <a:r>
              <a:rPr lang="zh-CN" altLang="en-US" sz="4000" b="1">
                <a:latin typeface="楷体" pitchFamily="49" charset="-122"/>
                <a:ea typeface="楷体" pitchFamily="49" charset="-122"/>
                <a:cs typeface="华文楷体"/>
              </a:rPr>
              <a:t>句错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  <a:cs typeface="华文楷体"/>
              </a:rPr>
              <a:t>字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。</a:t>
            </a:r>
            <a:endParaRPr lang="zh-CN" altLang="en-US" sz="4000" b="1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华文楷体"/>
            </a:endParaRPr>
          </a:p>
          <a:p>
            <a:r>
              <a:rPr lang="en-US" altLang="zh-CN" sz="4000" b="1" smtClean="0">
                <a:latin typeface="楷体" pitchFamily="49" charset="-122"/>
                <a:ea typeface="楷体" pitchFamily="49" charset="-122"/>
                <a:cs typeface="华文楷体"/>
              </a:rPr>
              <a:t>3.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  <a:cs typeface="华文楷体"/>
              </a:rPr>
              <a:t>注意措</a:t>
            </a:r>
            <a:r>
              <a:rPr lang="zh-CN" altLang="en-US" sz="4000" b="1">
                <a:latin typeface="楷体" pitchFamily="49" charset="-122"/>
                <a:ea typeface="楷体" pitchFamily="49" charset="-122"/>
                <a:cs typeface="华文楷体"/>
              </a:rPr>
              <a:t>辞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得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当。</a:t>
            </a:r>
            <a:endParaRPr lang="zh-CN" altLang="en-US" sz="4000" b="1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华文楷体"/>
            </a:endParaRPr>
          </a:p>
          <a:p>
            <a:r>
              <a:rPr lang="en-US" altLang="zh-CN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4.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仔细观察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生</a:t>
            </a:r>
            <a:r>
              <a:rPr lang="zh-CN" altLang="en-US" sz="4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华文楷体"/>
              </a:rPr>
              <a:t>活。</a:t>
            </a:r>
            <a:endParaRPr lang="zh-CN" altLang="en-US" sz="400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华文楷体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699792" y="1484784"/>
            <a:ext cx="4000500" cy="1570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9600">
                <a:latin typeface="Cambria" pitchFamily="18" charset="0"/>
                <a:ea typeface="华文楷体"/>
                <a:cs typeface="华文楷体"/>
              </a:rPr>
              <a:t>剧     终</a:t>
            </a:r>
          </a:p>
        </p:txBody>
      </p:sp>
      <p:pic>
        <p:nvPicPr>
          <p:cNvPr id="3" name="图片 2" descr="地球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24745"/>
            <a:ext cx="8229600" cy="316835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sz="4800" b="1" smtClean="0">
                <a:solidFill>
                  <a:srgbClr val="CC0000"/>
                </a:solidFill>
                <a:ea typeface="楷体_GB2312" pitchFamily="49" charset="-122"/>
              </a:rPr>
              <a:t>            </a:t>
            </a:r>
            <a:r>
              <a:rPr lang="zh-CN" altLang="en-US" sz="4800" b="1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生活处处有语文，生活的外延有多大，语文的外延就有多广。应用文，文约意丰，质朴自然，应用广泛。</a:t>
            </a:r>
            <a:endParaRPr lang="en-US" altLang="zh-CN" sz="4800" b="1" smtClean="0">
              <a:solidFill>
                <a:srgbClr val="CC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sz="4800" b="1" smtClean="0">
                <a:solidFill>
                  <a:srgbClr val="CC0000"/>
                </a:solidFill>
                <a:latin typeface="楷体" pitchFamily="49" charset="-122"/>
                <a:ea typeface="楷体" pitchFamily="49" charset="-122"/>
              </a:rPr>
              <a:t>      最后，下一个通知：</a:t>
            </a:r>
          </a:p>
          <a:p>
            <a:pPr eaLnBrk="1" hangingPunct="1">
              <a:buFontTx/>
              <a:buNone/>
            </a:pPr>
            <a:r>
              <a:rPr lang="zh-CN" altLang="en-US" smtClean="0"/>
              <a:t> </a:t>
            </a:r>
          </a:p>
        </p:txBody>
      </p:sp>
      <p:pic>
        <p:nvPicPr>
          <p:cNvPr id="4" name="内容占位符 3" descr="u=865431330,252047051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4581128"/>
            <a:ext cx="4536504" cy="214654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00113" y="1700213"/>
            <a:ext cx="76327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endParaRPr lang="en-US" altLang="zh-CN" sz="3200">
              <a:latin typeface="Cambria" pitchFamily="18" charset="0"/>
              <a:ea typeface="华文楷体"/>
              <a:cs typeface="华文楷体"/>
            </a:endParaRPr>
          </a:p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        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本故事情节纯属虚构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，如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有雷同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，纯属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巧合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，都是</a:t>
            </a:r>
            <a:r>
              <a:rPr lang="zh-CN" altLang="en-US" sz="3200" smtClean="0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假的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，请勿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对号入座。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00113" y="706438"/>
            <a:ext cx="7272337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通知</a:t>
            </a:r>
          </a:p>
          <a:p>
            <a:endParaRPr lang="zh-CN" altLang="en-US" sz="3200">
              <a:latin typeface="Cambria" pitchFamily="18" charset="0"/>
              <a:ea typeface="华文楷体"/>
              <a:cs typeface="华文楷体"/>
            </a:endParaRPr>
          </a:p>
          <a:p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初二（</a:t>
            </a:r>
            <a:r>
              <a:rPr lang="en-US" altLang="zh-CN" sz="3200" smtClean="0">
                <a:latin typeface="Cambria" pitchFamily="18" charset="0"/>
                <a:ea typeface="华文楷体"/>
                <a:cs typeface="华文楷体"/>
              </a:rPr>
              <a:t>18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）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班全体同学：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71550" y="3213100"/>
            <a:ext cx="756126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        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但是，关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于应用文的知识要点都是</a:t>
            </a:r>
            <a:r>
              <a:rPr lang="zh-CN" altLang="en-US" sz="3200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真的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，请务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必理解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、一定牢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记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。</a:t>
            </a:r>
            <a:endParaRPr lang="zh-CN" altLang="en-US" sz="3200">
              <a:latin typeface="Cambria" pitchFamily="18" charset="0"/>
              <a:ea typeface="华文楷体"/>
              <a:cs typeface="华文楷体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80063" y="5373688"/>
            <a:ext cx="3009157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          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王铃</a:t>
            </a:r>
            <a:endParaRPr lang="zh-CN" altLang="en-US" sz="3200">
              <a:latin typeface="Cambria" pitchFamily="18" charset="0"/>
              <a:ea typeface="华文楷体"/>
              <a:cs typeface="华文楷体"/>
            </a:endParaRPr>
          </a:p>
          <a:p>
            <a:r>
              <a:rPr lang="en-US" altLang="zh-CN" sz="3200" smtClean="0">
                <a:latin typeface="Cambria" pitchFamily="18" charset="0"/>
                <a:ea typeface="华文楷体"/>
                <a:cs typeface="华文楷体"/>
              </a:rPr>
              <a:t>2021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年</a:t>
            </a:r>
            <a:r>
              <a:rPr lang="en-US" altLang="zh-CN" sz="3200" smtClean="0">
                <a:latin typeface="Cambria" pitchFamily="18" charset="0"/>
                <a:ea typeface="华文楷体"/>
                <a:cs typeface="华文楷体"/>
              </a:rPr>
              <a:t>5</a:t>
            </a:r>
            <a:r>
              <a:rPr lang="zh-CN" altLang="en-US" sz="3200" smtClean="0">
                <a:latin typeface="Cambria" pitchFamily="18" charset="0"/>
                <a:ea typeface="华文楷体"/>
                <a:cs typeface="华文楷体"/>
              </a:rPr>
              <a:t>月</a:t>
            </a:r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13</a:t>
            </a:r>
            <a:r>
              <a:rPr lang="zh-CN" altLang="en-US" sz="3200">
                <a:latin typeface="Cambria" pitchFamily="18" charset="0"/>
                <a:ea typeface="华文楷体"/>
                <a:cs typeface="华文楷体"/>
              </a:rPr>
              <a:t>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2" descr="u=1339803870,3638217412&amp;fm=23&amp;gp=0">
            <a:hlinkClick r:id="rId3" tooltip="万马奔腾生物百态图片素材     "/>
          </p:cNvPr>
          <p:cNvPicPr>
            <a:picLocks noChangeAspect="1" noChangeArrowheads="1"/>
          </p:cNvPicPr>
          <p:nvPr/>
        </p:nvPicPr>
        <p:blipFill>
          <a:blip r:embed="rId2"/>
          <a:srcRect b="70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4195192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ctr">
              <a:spcBef>
                <a:spcPct val="50000"/>
              </a:spcBef>
            </a:pPr>
            <a:r>
              <a:rPr kumimoji="1" lang="zh-CN" altLang="en-US" sz="5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谢谢观看</a:t>
            </a:r>
            <a:endParaRPr kumimoji="1" lang="en-US" altLang="zh-CN" sz="54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662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756900" y="11861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36613"/>
            <a:ext cx="8229600" cy="1223962"/>
          </a:xfrm>
        </p:spPr>
        <p:txBody>
          <a:bodyPr/>
          <a:lstStyle/>
          <a:p>
            <a:pPr eaLnBrk="1" hangingPunct="1"/>
            <a:r>
              <a:rPr lang="zh-CN" altLang="en-US" sz="5400" b="1" smtClean="0">
                <a:solidFill>
                  <a:srgbClr val="FF0000"/>
                </a:solidFill>
                <a:ea typeface="黑体" pitchFamily="49" charset="-122"/>
              </a:rPr>
              <a:t>学习目标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286000"/>
            <a:ext cx="8229600" cy="36337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了解常见应用文的特点，探究其写法及专用术语。</a:t>
            </a:r>
            <a:endParaRPr lang="en-US" altLang="zh-CN" sz="3600" b="1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着重学习条据、书信、启事、通知等。</a:t>
            </a:r>
          </a:p>
          <a:p>
            <a:pPr eaLnBrk="1" hangingPunct="1">
              <a:buFontTx/>
              <a:buNone/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掌握各种应用文格式，注意区别格式上的细微差别。</a:t>
            </a:r>
          </a:p>
        </p:txBody>
      </p:sp>
      <p:pic>
        <p:nvPicPr>
          <p:cNvPr id="4100" name="图片 5" descr="u=1224167788,1298086391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1828800" cy="2133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标题 1"/>
          <p:cNvSpPr>
            <a:spLocks noGrp="1"/>
          </p:cNvSpPr>
          <p:nvPr>
            <p:ph type="ctrTitle" idx="4294967295"/>
          </p:nvPr>
        </p:nvSpPr>
        <p:spPr>
          <a:xfrm>
            <a:off x="457200" y="1676400"/>
            <a:ext cx="8286750" cy="1470025"/>
          </a:xfrm>
        </p:spPr>
        <p:txBody>
          <a:bodyPr anchor="b"/>
          <a:lstStyle/>
          <a:p>
            <a:pPr algn="l" eaLnBrk="1" hangingPunct="1"/>
            <a:r>
              <a:rPr lang="zh-CN" altLang="en-US" sz="60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主题：班主任的一天</a:t>
            </a:r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228600" y="609600"/>
            <a:ext cx="2667000" cy="8302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4800">
                <a:latin typeface="隶书" pitchFamily="49" charset="-122"/>
                <a:ea typeface="隶书" pitchFamily="49" charset="-122"/>
              </a:rPr>
              <a:t>情景剧：</a:t>
            </a:r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1676400" y="3200400"/>
            <a:ext cx="7010400" cy="323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楷体_GB2312" pitchFamily="49" charset="-122"/>
                <a:cs typeface="华文楷体"/>
              </a:rPr>
              <a:t>主要演员    </a:t>
            </a:r>
          </a:p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rgbClr val="0000CC"/>
                </a:solidFill>
                <a:ea typeface="楷体_GB2312" pitchFamily="49" charset="-122"/>
                <a:cs typeface="华文楷体"/>
              </a:rPr>
              <a:t>班主任王铃：</a:t>
            </a: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  <a:cs typeface="华文楷体"/>
              </a:rPr>
              <a:t>一位知性慈祥的好老师</a:t>
            </a:r>
          </a:p>
          <a:p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  <a:cs typeface="华文楷体"/>
              </a:rPr>
              <a:t>中学生：一群活泼开朗的初中生</a:t>
            </a:r>
            <a:endParaRPr lang="en-US" altLang="zh-CN" sz="2400" b="1">
              <a:solidFill>
                <a:srgbClr val="0000CC"/>
              </a:solidFill>
              <a:ea typeface="楷体_GB2312" pitchFamily="49" charset="-122"/>
              <a:cs typeface="华文楷体"/>
            </a:endParaRPr>
          </a:p>
          <a:p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  <a:cs typeface="华文楷体"/>
              </a:rPr>
              <a:t>班长小林：稳重负责任的“老好人”</a:t>
            </a:r>
          </a:p>
          <a:p>
            <a:r>
              <a:rPr lang="zh-CN" altLang="en-US" sz="2400" b="1">
                <a:ea typeface="楷体_GB2312" pitchFamily="49" charset="-122"/>
                <a:cs typeface="华文楷体"/>
              </a:rPr>
              <a:t>旁白    </a:t>
            </a:r>
          </a:p>
          <a:p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  <a:cs typeface="华文楷体"/>
              </a:rPr>
              <a:t>闻老师：一位娴静少言的老师</a:t>
            </a:r>
          </a:p>
          <a:p>
            <a:r>
              <a:rPr lang="zh-CN" altLang="en-US" sz="2400" b="1">
                <a:ea typeface="楷体_GB2312" pitchFamily="49" charset="-122"/>
                <a:cs typeface="华文楷体"/>
              </a:rPr>
              <a:t>主要地点   </a:t>
            </a:r>
          </a:p>
          <a:p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  <a:cs typeface="华文楷体"/>
              </a:rPr>
              <a:t>初二（</a:t>
            </a:r>
            <a:r>
              <a:rPr lang="en-US" altLang="zh-CN" sz="2400" b="1">
                <a:solidFill>
                  <a:srgbClr val="0000CC"/>
                </a:solidFill>
                <a:ea typeface="楷体_GB2312" pitchFamily="49" charset="-122"/>
                <a:cs typeface="华文楷体"/>
              </a:rPr>
              <a:t>18</a:t>
            </a:r>
            <a:r>
              <a:rPr lang="zh-CN" altLang="en-US" sz="2400" b="1">
                <a:solidFill>
                  <a:srgbClr val="0000CC"/>
                </a:solidFill>
                <a:ea typeface="楷体_GB2312" pitchFamily="49" charset="-122"/>
                <a:cs typeface="华文楷体"/>
              </a:rPr>
              <a:t>）班教室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2268538" y="1700213"/>
            <a:ext cx="4824412" cy="2952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2971800" y="2057400"/>
            <a:ext cx="3600450" cy="15684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9600" b="1" smtClean="0">
                <a:latin typeface="楷体" pitchFamily="49" charset="-122"/>
                <a:ea typeface="楷体" pitchFamily="49" charset="-122"/>
                <a:cs typeface="华文楷体"/>
              </a:rPr>
              <a:t>06:10</a:t>
            </a:r>
            <a:endParaRPr lang="en-US" altLang="zh-CN" sz="9600" b="1">
              <a:latin typeface="楷体" pitchFamily="49" charset="-122"/>
              <a:ea typeface="楷体" pitchFamily="49" charset="-122"/>
              <a:cs typeface="华文楷体"/>
            </a:endParaRPr>
          </a:p>
        </p:txBody>
      </p:sp>
      <p:sp>
        <p:nvSpPr>
          <p:cNvPr id="6148" name="TextBox 6"/>
          <p:cNvSpPr txBox="1">
            <a:spLocks noChangeArrowheads="1"/>
          </p:cNvSpPr>
          <p:nvPr/>
        </p:nvSpPr>
        <p:spPr bwMode="auto">
          <a:xfrm>
            <a:off x="3429000" y="3810000"/>
            <a:ext cx="27432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/>
              <a:t>起床铃响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图片 6" descr="u=139057161,971181274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1187450" y="1412875"/>
            <a:ext cx="7423150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夜微凉，星斗阑珊</a:t>
            </a:r>
          </a:p>
          <a:p>
            <a:r>
              <a:rPr lang="zh-CN" altLang="en-US" sz="60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铃音声声，睡意散，</a:t>
            </a:r>
            <a:endParaRPr lang="en-US" altLang="zh-CN" sz="6000" b="1">
              <a:solidFill>
                <a:srgbClr val="FFFF0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60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催上课堂，步匆忙。</a:t>
            </a:r>
          </a:p>
          <a:p>
            <a:endParaRPr lang="en-US" altLang="zh-CN">
              <a:latin typeface="Cambria" pitchFamily="18" charset="0"/>
              <a:ea typeface="华文楷体"/>
              <a:cs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1295400" y="1700213"/>
            <a:ext cx="6400800" cy="332898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2987675" y="2349500"/>
            <a:ext cx="3600450" cy="156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9600" b="1">
                <a:latin typeface="楷体" pitchFamily="49" charset="-122"/>
                <a:ea typeface="楷体" pitchFamily="49" charset="-122"/>
                <a:cs typeface="华文楷体"/>
              </a:rPr>
              <a:t>07:05</a:t>
            </a:r>
          </a:p>
        </p:txBody>
      </p:sp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3059832" y="4077072"/>
            <a:ext cx="3352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进入课堂，咦</a:t>
            </a:r>
            <a:r>
              <a:rPr lang="en-US" altLang="zh-CN" sz="2800" b="1"/>
              <a:t>…….</a:t>
            </a:r>
            <a:endParaRPr lang="zh-CN" altLang="en-US" sz="2800" b="1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8"/>
          <p:cNvGrpSpPr/>
          <p:nvPr/>
        </p:nvGrpSpPr>
        <p:grpSpPr>
          <a:xfrm>
            <a:off x="684213" y="476250"/>
            <a:ext cx="7704137" cy="5121275"/>
            <a:chOff x="683568" y="476672"/>
            <a:chExt cx="7704856" cy="5121279"/>
          </a:xfrm>
        </p:grpSpPr>
        <p:sp>
          <p:nvSpPr>
            <p:cNvPr id="9229" name="矩形 2"/>
            <p:cNvSpPr>
              <a:spLocks noChangeArrowheads="1"/>
            </p:cNvSpPr>
            <p:nvPr/>
          </p:nvSpPr>
          <p:spPr bwMode="auto">
            <a:xfrm>
              <a:off x="683568" y="476672"/>
              <a:ext cx="7704856" cy="35394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endParaRPr lang="en-US" altLang="zh-CN" sz="3200">
                <a:latin typeface="Cambria" pitchFamily="18" charset="0"/>
                <a:ea typeface="华文楷体"/>
                <a:cs typeface="华文楷体"/>
              </a:endParaRPr>
            </a:p>
            <a:p>
              <a:pPr algn="ctr"/>
              <a:r>
                <a:rPr lang="zh-CN" altLang="en-US" sz="3200">
                  <a:latin typeface="Cambria" pitchFamily="18" charset="0"/>
                  <a:ea typeface="华文楷体"/>
                  <a:cs typeface="华文楷体"/>
                </a:rPr>
                <a:t>病  假  条         </a:t>
              </a:r>
            </a:p>
            <a:p>
              <a:r>
                <a:rPr lang="zh-CN" altLang="en-US" sz="3200">
                  <a:latin typeface="Cambria" pitchFamily="18" charset="0"/>
                  <a:ea typeface="华文楷体"/>
                  <a:cs typeface="华文楷体"/>
                </a:rPr>
                <a:t>          </a:t>
              </a:r>
            </a:p>
            <a:p>
              <a:endParaRPr lang="zh-CN" altLang="en-US" sz="3200">
                <a:latin typeface="Cambria" pitchFamily="18" charset="0"/>
                <a:ea typeface="华文楷体"/>
                <a:cs typeface="华文楷体"/>
              </a:endParaRPr>
            </a:p>
            <a:p>
              <a:r>
                <a:rPr lang="zh-CN" altLang="en-US" sz="3200">
                  <a:latin typeface="Cambria" pitchFamily="18" charset="0"/>
                  <a:ea typeface="华文楷体"/>
                  <a:cs typeface="华文楷体"/>
                </a:rPr>
                <a:t>        昨天夜里，我得了急性脑膜炎，现正在市中心医院接受治疗，不能到校学习，请您原谅。                                                      </a:t>
              </a:r>
              <a:endPara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endParaRPr>
            </a:p>
          </p:txBody>
        </p:sp>
        <p:sp>
          <p:nvSpPr>
            <p:cNvPr id="9230" name="TextBox 3"/>
            <p:cNvSpPr txBox="1">
              <a:spLocks noChangeArrowheads="1"/>
            </p:cNvSpPr>
            <p:nvPr/>
          </p:nvSpPr>
          <p:spPr bwMode="auto">
            <a:xfrm>
              <a:off x="6156176" y="5013176"/>
              <a:ext cx="2185418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latin typeface="Cambria" pitchFamily="18" charset="0"/>
                  <a:ea typeface="华文楷体"/>
                  <a:cs typeface="华文楷体"/>
                </a:rPr>
                <a:t>学生    李丽</a:t>
              </a:r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4213" y="1773238"/>
            <a:ext cx="1825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王老师：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55650" y="3935413"/>
            <a:ext cx="20161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mbria" pitchFamily="18" charset="0"/>
                <a:ea typeface="华文楷体"/>
                <a:cs typeface="华文楷体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此致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敬礼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40425" y="5732463"/>
            <a:ext cx="31210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2021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年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月</a:t>
            </a:r>
            <a:r>
              <a:rPr lang="en-US" altLang="zh-CN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日</a:t>
            </a:r>
          </a:p>
        </p:txBody>
      </p:sp>
      <p:grpSp>
        <p:nvGrpSpPr>
          <p:cNvPr id="3" name="组合 20"/>
          <p:cNvGrpSpPr/>
          <p:nvPr/>
        </p:nvGrpSpPr>
        <p:grpSpPr>
          <a:xfrm>
            <a:off x="990600" y="3505200"/>
            <a:ext cx="7416800" cy="434975"/>
            <a:chOff x="755576" y="3499420"/>
            <a:chExt cx="7416824" cy="43363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812037" y="3499420"/>
              <a:ext cx="360363" cy="1583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55576" y="3931474"/>
              <a:ext cx="1152529" cy="158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67000" y="3429000"/>
            <a:ext cx="18319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mbria" pitchFamily="18" charset="0"/>
                <a:ea typeface="华文楷体"/>
                <a:cs typeface="华文楷体"/>
              </a:rPr>
              <a:t>请您批准</a:t>
            </a:r>
            <a:endParaRPr lang="zh-CN" altLang="en-US">
              <a:latin typeface="Cambria" pitchFamily="18" charset="0"/>
              <a:ea typeface="华文楷体"/>
              <a:cs typeface="华文楷体"/>
            </a:endParaRPr>
          </a:p>
        </p:txBody>
      </p:sp>
      <p:grpSp>
        <p:nvGrpSpPr>
          <p:cNvPr id="4" name="组合 19"/>
          <p:cNvGrpSpPr/>
          <p:nvPr/>
        </p:nvGrpSpPr>
        <p:grpSpPr>
          <a:xfrm>
            <a:off x="6084888" y="3644900"/>
            <a:ext cx="2243137" cy="728663"/>
            <a:chOff x="6084168" y="3645024"/>
            <a:chExt cx="2244525" cy="728791"/>
          </a:xfrm>
        </p:grpSpPr>
        <p:sp>
          <p:nvSpPr>
            <p:cNvPr id="17" name="圆角矩形标注 16"/>
            <p:cNvSpPr/>
            <p:nvPr/>
          </p:nvSpPr>
          <p:spPr>
            <a:xfrm rot="10800000">
              <a:off x="6084168" y="3645024"/>
              <a:ext cx="2160336" cy="720852"/>
            </a:xfrm>
            <a:prstGeom prst="wedgeRoundRectCallout">
              <a:avLst>
                <a:gd name="adj1" fmla="val -19468"/>
                <a:gd name="adj2" fmla="val 82982"/>
                <a:gd name="adj3" fmla="val 16667"/>
              </a:avLst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sp>
          <p:nvSpPr>
            <p:cNvPr id="9226" name="TextBox 17"/>
            <p:cNvSpPr txBox="1">
              <a:spLocks noChangeArrowheads="1"/>
            </p:cNvSpPr>
            <p:nvPr/>
          </p:nvSpPr>
          <p:spPr bwMode="auto">
            <a:xfrm>
              <a:off x="6084168" y="3789040"/>
              <a:ext cx="2244525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Cambria" pitchFamily="18" charset="0"/>
                  <a:ea typeface="华文楷体"/>
                  <a:cs typeface="华文楷体"/>
                </a:rPr>
                <a:t>请假两天，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圆角矩形 1"/>
          <p:cNvSpPr/>
          <p:nvPr/>
        </p:nvSpPr>
        <p:spPr>
          <a:xfrm>
            <a:off x="1371600" y="1700213"/>
            <a:ext cx="6019800" cy="33289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987675" y="2349500"/>
            <a:ext cx="3600450" cy="15684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9600" b="1">
                <a:latin typeface="楷体" pitchFamily="49" charset="-122"/>
                <a:ea typeface="楷体" pitchFamily="49" charset="-122"/>
                <a:cs typeface="华文楷体"/>
              </a:rPr>
              <a:t>10:30</a:t>
            </a:r>
          </a:p>
        </p:txBody>
      </p:sp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3131840" y="4005064"/>
            <a:ext cx="32766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smtClean="0"/>
              <a:t>瞧，事</a:t>
            </a:r>
            <a:r>
              <a:rPr lang="zh-CN" altLang="en-US" sz="3600"/>
              <a:t>来了</a:t>
            </a:r>
            <a:r>
              <a:rPr lang="en-US" altLang="zh-CN" sz="3600"/>
              <a:t>……</a:t>
            </a:r>
            <a:endParaRPr lang="zh-CN" altLang="en-US" sz="36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99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8">
      <vt:lpstr>Arial</vt:lpstr>
      <vt:lpstr>Calibri</vt:lpstr>
      <vt:lpstr>微软雅黑</vt:lpstr>
      <vt:lpstr>华文楷体</vt:lpstr>
      <vt:lpstr>黑体</vt:lpstr>
      <vt:lpstr>楷体</vt:lpstr>
      <vt:lpstr>隶书</vt:lpstr>
      <vt:lpstr>楷体_GB2312</vt:lpstr>
      <vt:lpstr>华文新魏</vt:lpstr>
      <vt:lpstr>Cambria</vt:lpstr>
      <vt:lpstr>Office 主题</vt:lpstr>
      <vt:lpstr>PowerPoint Presentation</vt:lpstr>
      <vt:lpstr>PowerPoint Presentation</vt:lpstr>
      <vt:lpstr>学习目标</vt:lpstr>
      <vt:lpstr>主题：班主任的一天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2021-06-22T19:55:02.941</cp:lastPrinted>
  <dcterms:created xsi:type="dcterms:W3CDTF">2021-06-22T19:55:02Z</dcterms:created>
  <dcterms:modified xsi:type="dcterms:W3CDTF">2021-06-22T11:55:03Z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