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80"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6D2F47-AB86-4360-9968-1D1A82E9F0A3}" type="datetimeFigureOut">
              <a:rPr lang="zh-CN" altLang="en-US" smtClean="0"/>
              <a:pPr/>
              <a:t>2016/10/24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20EE06-1143-4271-92A0-BFE34F2ED22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6D2F47-AB86-4360-9968-1D1A82E9F0A3}" type="datetimeFigureOut">
              <a:rPr lang="zh-CN" altLang="en-US" smtClean="0"/>
              <a:pPr/>
              <a:t>2016/10/24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20EE06-1143-4271-92A0-BFE34F2ED22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14290"/>
            <a:ext cx="8329642" cy="2357430"/>
          </a:xfrm>
        </p:spPr>
        <p:txBody>
          <a:bodyPr>
            <a:normAutofit/>
          </a:bodyPr>
          <a:lstStyle/>
          <a:p>
            <a:r>
              <a:rPr lang="en-US" altLang="zh-CN" dirty="0" smtClean="0"/>
              <a:t>9.</a:t>
            </a:r>
            <a:r>
              <a:rPr lang="zh-CN" altLang="en-US" dirty="0" smtClean="0"/>
              <a:t> 天上的街市</a:t>
            </a:r>
            <a:r>
              <a:rPr lang="en-US" altLang="zh-CN" dirty="0" smtClean="0"/>
              <a:t/>
            </a:r>
            <a:br>
              <a:rPr lang="en-US" altLang="zh-CN" dirty="0" smtClean="0"/>
            </a:br>
            <a:r>
              <a:rPr lang="zh-CN" altLang="en-US" dirty="0" smtClean="0"/>
              <a:t>郭沫若</a:t>
            </a:r>
            <a:endParaRPr lang="zh-CN" alt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1357290" y="2071678"/>
            <a:ext cx="6034618" cy="4572032"/>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a:stretch>
            <a:fillRect/>
          </a:stretch>
        </p:blipFill>
        <p:spPr bwMode="auto">
          <a:xfrm>
            <a:off x="0" y="571480"/>
            <a:ext cx="2489200" cy="18669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43408"/>
            <a:ext cx="8229600" cy="1152128"/>
          </a:xfrm>
        </p:spPr>
        <p:txBody>
          <a:bodyPr>
            <a:normAutofit/>
          </a:bodyPr>
          <a:lstStyle/>
          <a:p>
            <a:r>
              <a:rPr lang="zh-CN" altLang="en-US" dirty="0" smtClean="0"/>
              <a:t>明确：</a:t>
            </a:r>
            <a:r>
              <a:rPr lang="zh-CN" altLang="en-US" sz="3100" dirty="0" smtClean="0"/>
              <a:t>这首诗的节奏和重音的划分如下。</a:t>
            </a:r>
            <a:endParaRPr lang="zh-CN" altLang="en-US" sz="3100" dirty="0"/>
          </a:p>
        </p:txBody>
      </p:sp>
      <p:sp>
        <p:nvSpPr>
          <p:cNvPr id="3" name="内容占位符 2"/>
          <p:cNvSpPr>
            <a:spLocks noGrp="1"/>
          </p:cNvSpPr>
          <p:nvPr>
            <p:ph idx="1"/>
          </p:nvPr>
        </p:nvSpPr>
        <p:spPr>
          <a:xfrm>
            <a:off x="683568" y="953344"/>
            <a:ext cx="8219256" cy="5904656"/>
          </a:xfrm>
        </p:spPr>
        <p:txBody>
          <a:bodyPr>
            <a:normAutofit fontScale="55000" lnSpcReduction="20000"/>
          </a:bodyPr>
          <a:lstStyle/>
          <a:p>
            <a:pPr algn="ctr"/>
            <a:r>
              <a:rPr lang="zh-CN" altLang="en-US" dirty="0" smtClean="0"/>
              <a:t>天上的街市</a:t>
            </a:r>
          </a:p>
          <a:p>
            <a:pPr algn="ctr"/>
            <a:r>
              <a:rPr lang="zh-CN" altLang="en-US" dirty="0" smtClean="0"/>
              <a:t>远远的／街灯／明了，</a:t>
            </a:r>
          </a:p>
          <a:p>
            <a:pPr algn="ctr"/>
            <a:r>
              <a:rPr lang="zh-CN" altLang="en-US" dirty="0" smtClean="0"/>
              <a:t>好像是／</a:t>
            </a:r>
            <a:r>
              <a:rPr lang="zh-CN" altLang="en-US" dirty="0" smtClean="0"/>
              <a:t>闪着／无数的／明星</a:t>
            </a:r>
            <a:r>
              <a:rPr lang="zh-CN" altLang="en-US" dirty="0" smtClean="0"/>
              <a:t>。</a:t>
            </a:r>
            <a:endParaRPr lang="en-US" altLang="zh-CN" dirty="0" smtClean="0"/>
          </a:p>
          <a:p>
            <a:pPr algn="ctr"/>
            <a:r>
              <a:rPr lang="zh-CN" altLang="en-US" dirty="0" smtClean="0"/>
              <a:t>天上</a:t>
            </a:r>
            <a:r>
              <a:rPr lang="zh-CN" altLang="en-US" dirty="0" smtClean="0"/>
              <a:t>的／明星现了，</a:t>
            </a:r>
          </a:p>
          <a:p>
            <a:pPr algn="ctr"/>
            <a:r>
              <a:rPr lang="zh-CN" altLang="en-US" dirty="0" smtClean="0"/>
              <a:t>好像是／</a:t>
            </a:r>
            <a:r>
              <a:rPr lang="zh-CN" altLang="en-US" dirty="0" smtClean="0"/>
              <a:t>点着／无数的／街灯。</a:t>
            </a:r>
          </a:p>
          <a:p>
            <a:pPr algn="ctr"/>
            <a:endParaRPr lang="en-US" altLang="zh-CN" dirty="0" smtClean="0"/>
          </a:p>
          <a:p>
            <a:pPr algn="ctr"/>
            <a:r>
              <a:rPr lang="zh-CN" altLang="en-US" dirty="0" smtClean="0"/>
              <a:t>我</a:t>
            </a:r>
            <a:r>
              <a:rPr lang="zh-CN" altLang="en-US" dirty="0" smtClean="0"/>
              <a:t>想那／缥缈的／空中，</a:t>
            </a:r>
          </a:p>
          <a:p>
            <a:pPr algn="ctr"/>
            <a:r>
              <a:rPr lang="zh-CN" altLang="en-US" dirty="0" smtClean="0"/>
              <a:t>定然有／美丽的街市。</a:t>
            </a:r>
          </a:p>
          <a:p>
            <a:pPr algn="ctr"/>
            <a:r>
              <a:rPr lang="zh-CN" altLang="en-US" dirty="0" smtClean="0"/>
              <a:t>街市上／陈列的／</a:t>
            </a:r>
            <a:r>
              <a:rPr lang="en-US" altLang="zh-CN" dirty="0" smtClean="0"/>
              <a:t>—</a:t>
            </a:r>
            <a:r>
              <a:rPr lang="zh-CN" altLang="en-US" dirty="0" smtClean="0"/>
              <a:t>些物品，</a:t>
            </a:r>
          </a:p>
          <a:p>
            <a:pPr algn="ctr"/>
            <a:r>
              <a:rPr lang="zh-CN" altLang="en-US" dirty="0" smtClean="0"/>
              <a:t>定然是</a:t>
            </a:r>
            <a:r>
              <a:rPr lang="en-US" altLang="zh-CN" dirty="0" smtClean="0"/>
              <a:t>/</a:t>
            </a:r>
            <a:r>
              <a:rPr lang="zh-CN" altLang="en-US" dirty="0" smtClean="0"/>
              <a:t>世上</a:t>
            </a:r>
            <a:r>
              <a:rPr lang="en-US" altLang="zh-CN" dirty="0" smtClean="0"/>
              <a:t>/</a:t>
            </a:r>
            <a:r>
              <a:rPr lang="zh-CN" altLang="en-US" dirty="0" smtClean="0"/>
              <a:t>没有的珍奇。</a:t>
            </a:r>
          </a:p>
          <a:p>
            <a:pPr algn="ctr"/>
            <a:endParaRPr lang="en-US" altLang="zh-CN" dirty="0" smtClean="0"/>
          </a:p>
          <a:p>
            <a:pPr algn="ctr"/>
            <a:r>
              <a:rPr lang="zh-CN" altLang="en-US" dirty="0" smtClean="0"/>
              <a:t>你</a:t>
            </a:r>
            <a:r>
              <a:rPr lang="zh-CN" altLang="en-US" dirty="0" smtClean="0"/>
              <a:t>看，那浅浅的</a:t>
            </a:r>
            <a:r>
              <a:rPr lang="en-US" altLang="zh-CN" dirty="0" smtClean="0"/>
              <a:t>/</a:t>
            </a:r>
            <a:r>
              <a:rPr lang="zh-CN" altLang="en-US" dirty="0" smtClean="0"/>
              <a:t>天河，</a:t>
            </a:r>
          </a:p>
          <a:p>
            <a:pPr algn="ctr"/>
            <a:r>
              <a:rPr lang="zh-CN" altLang="en-US" dirty="0" smtClean="0"/>
              <a:t>定然是</a:t>
            </a:r>
            <a:r>
              <a:rPr lang="en-US" altLang="zh-CN" dirty="0" smtClean="0"/>
              <a:t>/</a:t>
            </a:r>
            <a:r>
              <a:rPr lang="zh-CN" altLang="en-US" dirty="0" smtClean="0"/>
              <a:t>不甚</a:t>
            </a:r>
            <a:r>
              <a:rPr lang="en-US" altLang="zh-CN" dirty="0" smtClean="0"/>
              <a:t>/</a:t>
            </a:r>
            <a:r>
              <a:rPr lang="zh-CN" altLang="en-US" dirty="0" smtClean="0"/>
              <a:t>宽广。</a:t>
            </a:r>
          </a:p>
          <a:p>
            <a:pPr algn="ctr"/>
            <a:r>
              <a:rPr lang="zh-CN" altLang="en-US" dirty="0" smtClean="0"/>
              <a:t>那</a:t>
            </a:r>
            <a:r>
              <a:rPr lang="en-US" altLang="zh-CN" dirty="0" smtClean="0"/>
              <a:t>/</a:t>
            </a:r>
            <a:r>
              <a:rPr lang="zh-CN" altLang="en-US" dirty="0" smtClean="0"/>
              <a:t>隔着河的</a:t>
            </a:r>
            <a:r>
              <a:rPr lang="en-US" altLang="zh-CN" dirty="0" smtClean="0"/>
              <a:t>/</a:t>
            </a:r>
            <a:r>
              <a:rPr lang="zh-CN" altLang="en-US" dirty="0" smtClean="0"/>
              <a:t>牛郎</a:t>
            </a:r>
            <a:r>
              <a:rPr lang="en-US" altLang="zh-CN" dirty="0" smtClean="0"/>
              <a:t>/</a:t>
            </a:r>
            <a:r>
              <a:rPr lang="zh-CN" altLang="en-US" dirty="0" smtClean="0"/>
              <a:t>织女，</a:t>
            </a:r>
          </a:p>
          <a:p>
            <a:pPr algn="ctr"/>
            <a:r>
              <a:rPr lang="zh-CN" altLang="en-US" dirty="0" smtClean="0"/>
              <a:t>定能够骑着牛儿</a:t>
            </a:r>
            <a:r>
              <a:rPr lang="en-US" altLang="zh-CN" dirty="0" smtClean="0"/>
              <a:t>/</a:t>
            </a:r>
            <a:r>
              <a:rPr lang="zh-CN" altLang="en-US" dirty="0" smtClean="0"/>
              <a:t>来往</a:t>
            </a:r>
            <a:r>
              <a:rPr lang="zh-CN" altLang="en-US" dirty="0" smtClean="0"/>
              <a:t>。</a:t>
            </a:r>
            <a:endParaRPr lang="en-US" altLang="zh-CN" dirty="0" smtClean="0"/>
          </a:p>
          <a:p>
            <a:pPr algn="ctr"/>
            <a:endParaRPr lang="en-US" altLang="zh-CN" dirty="0"/>
          </a:p>
          <a:p>
            <a:pPr algn="ctr"/>
            <a:r>
              <a:rPr lang="zh-CN" altLang="en-US" dirty="0" smtClean="0"/>
              <a:t>我</a:t>
            </a:r>
            <a:r>
              <a:rPr lang="zh-CN" altLang="en-US" dirty="0" smtClean="0"/>
              <a:t>想</a:t>
            </a:r>
            <a:r>
              <a:rPr lang="en-US" altLang="zh-CN" dirty="0" smtClean="0"/>
              <a:t>/</a:t>
            </a:r>
            <a:r>
              <a:rPr lang="zh-CN" altLang="en-US" dirty="0" smtClean="0"/>
              <a:t>他们</a:t>
            </a:r>
            <a:r>
              <a:rPr lang="en-US" altLang="zh-CN" dirty="0" smtClean="0"/>
              <a:t>/</a:t>
            </a:r>
            <a:r>
              <a:rPr lang="zh-CN" altLang="en-US" dirty="0" smtClean="0"/>
              <a:t>此刻，</a:t>
            </a:r>
          </a:p>
          <a:p>
            <a:pPr algn="ctr"/>
            <a:r>
              <a:rPr lang="zh-CN" altLang="en-US" dirty="0" smtClean="0"/>
              <a:t>定然</a:t>
            </a:r>
            <a:r>
              <a:rPr lang="en-US" altLang="zh-CN" dirty="0" smtClean="0"/>
              <a:t>/</a:t>
            </a:r>
            <a:r>
              <a:rPr lang="zh-CN" altLang="en-US" dirty="0" smtClean="0"/>
              <a:t>在</a:t>
            </a:r>
            <a:r>
              <a:rPr lang="en-US" altLang="zh-CN" dirty="0" smtClean="0"/>
              <a:t>/</a:t>
            </a:r>
            <a:r>
              <a:rPr lang="zh-CN" altLang="en-US" dirty="0" smtClean="0"/>
              <a:t>天街</a:t>
            </a:r>
            <a:r>
              <a:rPr lang="en-US" altLang="zh-CN" dirty="0" smtClean="0"/>
              <a:t>/</a:t>
            </a:r>
            <a:r>
              <a:rPr lang="zh-CN" altLang="en-US" dirty="0" smtClean="0"/>
              <a:t>闲游。</a:t>
            </a:r>
          </a:p>
          <a:p>
            <a:pPr algn="ctr"/>
            <a:r>
              <a:rPr lang="zh-CN" altLang="en-US" dirty="0" smtClean="0"/>
              <a:t>不信，</a:t>
            </a:r>
            <a:r>
              <a:rPr lang="en-US" altLang="zh-CN" dirty="0" smtClean="0"/>
              <a:t>/</a:t>
            </a:r>
            <a:r>
              <a:rPr lang="zh-CN" altLang="en-US" dirty="0" smtClean="0"/>
              <a:t>请看／那朵流星，</a:t>
            </a:r>
          </a:p>
          <a:p>
            <a:pPr algn="ctr"/>
            <a:r>
              <a:rPr lang="zh-CN" altLang="en-US" dirty="0" smtClean="0"/>
              <a:t>是他们／提着灯笼</a:t>
            </a:r>
            <a:r>
              <a:rPr lang="en-US" altLang="zh-CN" dirty="0" smtClean="0"/>
              <a:t>/</a:t>
            </a:r>
            <a:r>
              <a:rPr lang="zh-CN" altLang="en-US" dirty="0" smtClean="0"/>
              <a:t>在走</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 指导背诵 ， </a:t>
            </a:r>
            <a:endParaRPr lang="zh-CN" altLang="en-US" dirty="0"/>
          </a:p>
        </p:txBody>
      </p:sp>
      <p:sp>
        <p:nvSpPr>
          <p:cNvPr id="3" name="内容占位符 2"/>
          <p:cNvSpPr>
            <a:spLocks noGrp="1"/>
          </p:cNvSpPr>
          <p:nvPr>
            <p:ph idx="1"/>
          </p:nvPr>
        </p:nvSpPr>
        <p:spPr/>
        <p:txBody>
          <a:bodyPr/>
          <a:lstStyle/>
          <a:p>
            <a:r>
              <a:rPr lang="zh-CN" altLang="en-US" dirty="0" smtClean="0"/>
              <a:t>提示：</a:t>
            </a:r>
            <a:endParaRPr lang="en-US" altLang="zh-CN" dirty="0" smtClean="0"/>
          </a:p>
          <a:p>
            <a:r>
              <a:rPr lang="en-US" altLang="zh-CN" dirty="0" smtClean="0"/>
              <a:t>1. </a:t>
            </a:r>
            <a:r>
              <a:rPr lang="zh-CN" altLang="en-US" dirty="0" smtClean="0"/>
              <a:t>分清节奏，念准重音，读出感情。</a:t>
            </a:r>
          </a:p>
          <a:p>
            <a:r>
              <a:rPr lang="en-US" altLang="zh-CN" dirty="0" smtClean="0"/>
              <a:t>2. </a:t>
            </a:r>
            <a:r>
              <a:rPr lang="zh-CN" altLang="en-US" dirty="0" smtClean="0"/>
              <a:t>背诵时节奏不宜强、声音不宜大、速度不宜快，要做到轻松、柔和、舒缓。</a:t>
            </a:r>
          </a:p>
          <a:p>
            <a:r>
              <a:rPr lang="en-US" altLang="zh-CN" dirty="0" smtClean="0"/>
              <a:t>3. </a:t>
            </a:r>
            <a:r>
              <a:rPr lang="zh-CN" altLang="en-US" dirty="0" smtClean="0"/>
              <a:t>把握好这首诗美好、恬静、自在、清新的感情基调。</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第二课时</a:t>
            </a:r>
            <a:endParaRPr lang="zh-CN" altLang="en-US" dirty="0"/>
          </a:p>
        </p:txBody>
      </p:sp>
      <p:sp>
        <p:nvSpPr>
          <p:cNvPr id="3" name="内容占位符 2"/>
          <p:cNvSpPr>
            <a:spLocks noGrp="1"/>
          </p:cNvSpPr>
          <p:nvPr>
            <p:ph idx="1"/>
          </p:nvPr>
        </p:nvSpPr>
        <p:spPr/>
        <p:txBody>
          <a:bodyPr/>
          <a:lstStyle/>
          <a:p>
            <a:r>
              <a:rPr lang="zh-CN" altLang="en-US" dirty="0" smtClean="0"/>
              <a:t>一、 检查背诵</a:t>
            </a:r>
          </a:p>
          <a:p>
            <a:r>
              <a:rPr lang="zh-CN" altLang="en-US" dirty="0" smtClean="0"/>
              <a:t>抽检学生的背诵情况。可指名学生背诵，其他学生对背诵者的背诵情况进行评价。</a:t>
            </a:r>
          </a:p>
          <a:p>
            <a:r>
              <a:rPr lang="zh-CN" altLang="en-US" dirty="0" smtClean="0"/>
              <a:t>二、学生品读诗歌，</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（一）任务一：品读第一小节</a:t>
            </a:r>
            <a:endParaRPr lang="zh-CN" altLang="en-US" dirty="0"/>
          </a:p>
        </p:txBody>
      </p:sp>
      <p:sp>
        <p:nvSpPr>
          <p:cNvPr id="3" name="内容占位符 2"/>
          <p:cNvSpPr>
            <a:spLocks noGrp="1"/>
          </p:cNvSpPr>
          <p:nvPr>
            <p:ph idx="1"/>
          </p:nvPr>
        </p:nvSpPr>
        <p:spPr>
          <a:xfrm>
            <a:off x="457200" y="1643050"/>
            <a:ext cx="8472518" cy="4483113"/>
          </a:xfrm>
        </p:spPr>
        <p:txBody>
          <a:bodyPr/>
          <a:lstStyle/>
          <a:p>
            <a:r>
              <a:rPr lang="zh-CN" altLang="en-US" dirty="0" smtClean="0"/>
              <a:t>问题</a:t>
            </a:r>
            <a:r>
              <a:rPr lang="en-US" altLang="zh-CN" dirty="0" smtClean="0"/>
              <a:t>1.</a:t>
            </a:r>
            <a:r>
              <a:rPr lang="zh-CN" altLang="en-US" dirty="0" smtClean="0"/>
              <a:t>这一节写了什么内容？</a:t>
            </a:r>
          </a:p>
          <a:p>
            <a:r>
              <a:rPr lang="zh-CN" altLang="en-US" dirty="0" smtClean="0"/>
              <a:t>提示：从地上的街灯写到天上的明星。</a:t>
            </a:r>
          </a:p>
          <a:p>
            <a:r>
              <a:rPr lang="zh-CN" altLang="en-US" dirty="0" smtClean="0"/>
              <a:t>问题</a:t>
            </a:r>
            <a:r>
              <a:rPr lang="en-US" altLang="zh-CN" dirty="0" smtClean="0"/>
              <a:t>2. </a:t>
            </a:r>
            <a:r>
              <a:rPr lang="zh-CN" altLang="en-US" dirty="0" smtClean="0"/>
              <a:t>：诗中用了什么修辞方法？</a:t>
            </a:r>
          </a:p>
          <a:p>
            <a:r>
              <a:rPr lang="zh-CN" altLang="en-US" dirty="0" smtClean="0"/>
              <a:t>提示：两个比喻。其中所写的“街灯”“明星”是实际存在的。第一句的“明星”，第二句的“街灯”是由本体想到的。</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472518" cy="1082660"/>
          </a:xfrm>
        </p:spPr>
        <p:txBody>
          <a:bodyPr>
            <a:normAutofit fontScale="90000"/>
          </a:bodyPr>
          <a:lstStyle/>
          <a:p>
            <a:r>
              <a:rPr lang="zh-CN" altLang="en-US" dirty="0" smtClean="0"/>
              <a:t>问题</a:t>
            </a:r>
            <a:r>
              <a:rPr lang="en-US" altLang="zh-CN" dirty="0" smtClean="0"/>
              <a:t>3.</a:t>
            </a:r>
            <a:r>
              <a:rPr lang="zh-CN" altLang="en-US" dirty="0" smtClean="0"/>
              <a:t>两句诗写了两种不同的景，从全诗看，哪句主要？为什么？</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提示：第二句是主要的。诗人由星星点点的街灯联想到闪闪烁烁的星星，这是地上的景。想到星星就抬头仰望，就看到天上闪闪烁烁的明星，由此自然想到点亮的街灯，这是天上的景。想到天上有街灯，自然有街市，于是自然地引出下文（对街市的描写），因此，第一句诗引出第二句诗，第二句诗引出下文。简单地说，诗人由“街灯”联想到“明星”，又由“明星”联想到“街灯”，于是想到“天上的街市”。</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329642" cy="5840435"/>
          </a:xfrm>
        </p:spPr>
        <p:txBody>
          <a:bodyPr>
            <a:normAutofit lnSpcReduction="10000"/>
          </a:bodyPr>
          <a:lstStyle/>
          <a:p>
            <a:r>
              <a:rPr lang="zh-CN" altLang="en-US" dirty="0" smtClean="0"/>
              <a:t>问题</a:t>
            </a:r>
            <a:r>
              <a:rPr lang="en-US" altLang="zh-CN" dirty="0" smtClean="0"/>
              <a:t>4.</a:t>
            </a:r>
            <a:r>
              <a:rPr lang="zh-CN" altLang="en-US" dirty="0" smtClean="0"/>
              <a:t>街灯亮了，明星现了，正当天黑，这里的象征意义是什么？</a:t>
            </a:r>
          </a:p>
          <a:p>
            <a:r>
              <a:rPr lang="zh-CN" altLang="en-US" dirty="0" smtClean="0"/>
              <a:t>提示：这里象征着当时的社会现实是黑暗的。</a:t>
            </a:r>
          </a:p>
          <a:p>
            <a:r>
              <a:rPr lang="zh-CN" altLang="en-US" dirty="0" smtClean="0"/>
              <a:t>问题</a:t>
            </a:r>
            <a:r>
              <a:rPr lang="en-US" altLang="zh-CN" dirty="0" smtClean="0"/>
              <a:t>5.</a:t>
            </a:r>
            <a:r>
              <a:rPr lang="zh-CN" altLang="en-US" dirty="0" smtClean="0"/>
              <a:t>“远远的”写出了什么？</a:t>
            </a:r>
          </a:p>
          <a:p>
            <a:r>
              <a:rPr lang="zh-CN" altLang="en-US" dirty="0" smtClean="0"/>
              <a:t>“远远的”指诗人与街灯之间的距离。远远望去，街灯（本体）和明星（喻体）极为相似，这一联想就很自然。</a:t>
            </a:r>
          </a:p>
          <a:p>
            <a:r>
              <a:rPr lang="zh-CN" altLang="en-US" dirty="0" smtClean="0"/>
              <a:t>问题</a:t>
            </a:r>
            <a:r>
              <a:rPr lang="en-US" altLang="zh-CN" dirty="0" smtClean="0"/>
              <a:t>6.</a:t>
            </a:r>
            <a:r>
              <a:rPr lang="zh-CN" altLang="en-US" dirty="0" smtClean="0"/>
              <a:t>“街灯明了”“无数的明星”中“明”和后面的什么词相呼应？</a:t>
            </a:r>
          </a:p>
          <a:p>
            <a:r>
              <a:rPr lang="zh-CN" altLang="en-US" dirty="0" smtClean="0"/>
              <a:t>提示：与后面的“现”相呼应，准确描摩了夜空中星星闪现的过程。</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问题</a:t>
            </a:r>
            <a:r>
              <a:rPr lang="en-US" altLang="zh-CN" dirty="0" smtClean="0"/>
              <a:t>7.</a:t>
            </a:r>
            <a:r>
              <a:rPr lang="zh-CN" altLang="en-US" dirty="0" smtClean="0"/>
              <a:t>“点”写出了什么？</a:t>
            </a:r>
            <a:endParaRPr lang="zh-CN" altLang="en-US" dirty="0"/>
          </a:p>
        </p:txBody>
      </p:sp>
      <p:sp>
        <p:nvSpPr>
          <p:cNvPr id="3" name="内容占位符 2"/>
          <p:cNvSpPr>
            <a:spLocks noGrp="1"/>
          </p:cNvSpPr>
          <p:nvPr>
            <p:ph idx="1"/>
          </p:nvPr>
        </p:nvSpPr>
        <p:spPr/>
        <p:txBody>
          <a:bodyPr>
            <a:normAutofit/>
          </a:bodyPr>
          <a:lstStyle/>
          <a:p>
            <a:r>
              <a:rPr lang="zh-CN" altLang="en-US" dirty="0" smtClean="0"/>
              <a:t>提示：既“点”灯，必有点灯人，既有人，天上也就有个世界。</a:t>
            </a:r>
          </a:p>
          <a:p>
            <a:r>
              <a:rPr lang="zh-CN" altLang="en-US" dirty="0" smtClean="0"/>
              <a:t>小结：这一节诗句很工整，用喻很有特色，街灯像明星，明星像街灯，这样回环往复的互喻，相映成趣，创造了一个充满幻想，充满诗情画意的美妙意境。同时，作者展开想象的翅膀，他既不满于地上的现实，就在想象的天国中抒写自己的理想。</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（二）任务二：品读第二小节</a:t>
            </a:r>
            <a:endParaRPr lang="zh-CN" altLang="en-US" dirty="0"/>
          </a:p>
        </p:txBody>
      </p:sp>
      <p:sp>
        <p:nvSpPr>
          <p:cNvPr id="3" name="内容占位符 2"/>
          <p:cNvSpPr>
            <a:spLocks noGrp="1"/>
          </p:cNvSpPr>
          <p:nvPr>
            <p:ph idx="1"/>
          </p:nvPr>
        </p:nvSpPr>
        <p:spPr/>
        <p:txBody>
          <a:bodyPr/>
          <a:lstStyle/>
          <a:p>
            <a:r>
              <a:rPr lang="zh-CN" altLang="en-US" dirty="0" smtClean="0"/>
              <a:t>问题</a:t>
            </a:r>
            <a:r>
              <a:rPr lang="en-US" altLang="zh-CN" dirty="0" smtClean="0"/>
              <a:t>1.</a:t>
            </a:r>
            <a:r>
              <a:rPr lang="zh-CN" altLang="en-US" dirty="0" smtClean="0"/>
              <a:t>这一小节写了什么？</a:t>
            </a:r>
          </a:p>
          <a:p>
            <a:r>
              <a:rPr lang="zh-CN" altLang="en-US" dirty="0" smtClean="0"/>
              <a:t>提示：天上的街市</a:t>
            </a:r>
          </a:p>
          <a:p>
            <a:r>
              <a:rPr lang="zh-CN" altLang="en-US" dirty="0" smtClean="0"/>
              <a:t>问题</a:t>
            </a:r>
            <a:r>
              <a:rPr lang="en-US" altLang="zh-CN" dirty="0" smtClean="0"/>
              <a:t>2.</a:t>
            </a:r>
            <a:r>
              <a:rPr lang="zh-CN" altLang="en-US" dirty="0" smtClean="0"/>
              <a:t>诗人在这一节中都想到了什么？</a:t>
            </a:r>
            <a:endParaRPr lang="en-US" altLang="zh-CN" dirty="0" smtClean="0"/>
          </a:p>
          <a:p>
            <a:r>
              <a:rPr lang="zh-CN" altLang="en-US" dirty="0" smtClean="0"/>
              <a:t>提示：诗人由天上的街灯想到了天上的街市，由天上的街市想到街市上陈列的物品。</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问题</a:t>
            </a:r>
            <a:r>
              <a:rPr lang="en-US" altLang="zh-CN" dirty="0" smtClean="0"/>
              <a:t>3.</a:t>
            </a:r>
            <a:r>
              <a:rPr lang="zh-CN" altLang="en-US" dirty="0" smtClean="0"/>
              <a:t>是怎样描写的？</a:t>
            </a:r>
            <a:endParaRPr lang="zh-CN" altLang="en-US" dirty="0"/>
          </a:p>
        </p:txBody>
      </p:sp>
      <p:sp>
        <p:nvSpPr>
          <p:cNvPr id="3" name="内容占位符 2"/>
          <p:cNvSpPr>
            <a:spLocks noGrp="1"/>
          </p:cNvSpPr>
          <p:nvPr>
            <p:ph idx="1"/>
          </p:nvPr>
        </p:nvSpPr>
        <p:spPr/>
        <p:txBody>
          <a:bodyPr/>
          <a:lstStyle/>
          <a:p>
            <a:r>
              <a:rPr lang="zh-CN" altLang="en-US" dirty="0" smtClean="0"/>
              <a:t>提示：用“美丽”形容街市，用“世上没有的珍奇”形容街市上的物品。诗人按照自己的理想想象，天上远比人间美好。尤其是这样细致的描述，让人觉得似乎已经流连于天上的街市了。</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4"/>
            <a:ext cx="8401080" cy="5697559"/>
          </a:xfrm>
        </p:spPr>
        <p:txBody>
          <a:bodyPr>
            <a:normAutofit/>
          </a:bodyPr>
          <a:lstStyle/>
          <a:p>
            <a:r>
              <a:rPr lang="zh-CN" altLang="en-US" dirty="0" smtClean="0"/>
              <a:t>问题</a:t>
            </a:r>
            <a:r>
              <a:rPr lang="en-US" altLang="zh-CN" dirty="0" smtClean="0"/>
              <a:t>4</a:t>
            </a:r>
            <a:r>
              <a:rPr lang="zh-CN" altLang="en-US" dirty="0" smtClean="0"/>
              <a:t>．“我想”和“定然”在诗中起什么作用？</a:t>
            </a:r>
          </a:p>
          <a:p>
            <a:r>
              <a:rPr lang="zh-CN" altLang="en-US" dirty="0" smtClean="0"/>
              <a:t>提示：表明这里所写景物是诗人的想象，而且两个“定然”是绝对肯定的语气，作者坚定地相信那样一个理想的世界是一定会有的。</a:t>
            </a:r>
          </a:p>
          <a:p>
            <a:r>
              <a:rPr lang="zh-CN" altLang="en-US" dirty="0" smtClean="0"/>
              <a:t>问题</a:t>
            </a:r>
            <a:r>
              <a:rPr lang="en-US" altLang="zh-CN" dirty="0" smtClean="0"/>
              <a:t>5.</a:t>
            </a:r>
            <a:r>
              <a:rPr lang="zh-CN" altLang="en-US" dirty="0" smtClean="0"/>
              <a:t>作者为什么憧憬天上的街市？</a:t>
            </a:r>
          </a:p>
          <a:p>
            <a:r>
              <a:rPr lang="zh-CN" altLang="en-US" dirty="0" smtClean="0"/>
              <a:t>提示：因为他厌恶反动统治下的黑暗社会。这种厌恶的感情在诗中含蓄而不露。</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785918" y="1559282"/>
            <a:ext cx="6660647" cy="529871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（三）任务三：品读第三、四小节</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问题</a:t>
            </a:r>
            <a:r>
              <a:rPr lang="en-US" altLang="zh-CN" dirty="0" smtClean="0"/>
              <a:t>1.</a:t>
            </a:r>
            <a:r>
              <a:rPr lang="zh-CN" altLang="en-US" dirty="0" smtClean="0"/>
              <a:t>第三四两节写的什么？</a:t>
            </a:r>
          </a:p>
          <a:p>
            <a:r>
              <a:rPr lang="zh-CN" altLang="en-US" dirty="0" smtClean="0"/>
              <a:t>提示：由天上的街市进而想象天上的生活。</a:t>
            </a:r>
          </a:p>
          <a:p>
            <a:r>
              <a:rPr lang="zh-CN" altLang="en-US" dirty="0" smtClean="0"/>
              <a:t>问题</a:t>
            </a:r>
            <a:r>
              <a:rPr lang="en-US" altLang="zh-CN" dirty="0" smtClean="0"/>
              <a:t>2</a:t>
            </a:r>
            <a:r>
              <a:rPr lang="zh-CN" altLang="en-US" dirty="0" smtClean="0"/>
              <a:t>．作者由天上的街市想到了什么人？</a:t>
            </a:r>
          </a:p>
          <a:p>
            <a:r>
              <a:rPr lang="zh-CN" altLang="en-US" dirty="0" smtClean="0"/>
              <a:t>提示：牛郎、织女。</a:t>
            </a:r>
          </a:p>
          <a:p>
            <a:r>
              <a:rPr lang="zh-CN" altLang="en-US" dirty="0" smtClean="0"/>
              <a:t>问题</a:t>
            </a:r>
            <a:r>
              <a:rPr lang="en-US" altLang="zh-CN" dirty="0" smtClean="0"/>
              <a:t>3.</a:t>
            </a:r>
            <a:r>
              <a:rPr lang="zh-CN" altLang="en-US" dirty="0" smtClean="0"/>
              <a:t>作者笔下的牛郎、织女过着怎样的生活？</a:t>
            </a:r>
          </a:p>
          <a:p>
            <a:r>
              <a:rPr lang="zh-CN" altLang="en-US" dirty="0" smtClean="0"/>
              <a:t>提示：作者按照自己的意愿和理想，大胆地改造了这个民间故事，在诗人的想象中，牛郎、织女获得了自由，他们生活得幸福美满。</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dirty="0" smtClean="0"/>
              <a:t>问题</a:t>
            </a:r>
            <a:r>
              <a:rPr lang="en-US" altLang="zh-CN" dirty="0" smtClean="0"/>
              <a:t>4.</a:t>
            </a:r>
            <a:r>
              <a:rPr lang="zh-CN" altLang="en-US" dirty="0" smtClean="0"/>
              <a:t>为什么要把牛郎、织女的生活写得这样美好？</a:t>
            </a:r>
            <a:endParaRPr lang="zh-CN" altLang="en-US" dirty="0"/>
          </a:p>
        </p:txBody>
      </p:sp>
      <p:sp>
        <p:nvSpPr>
          <p:cNvPr id="3" name="内容占位符 2"/>
          <p:cNvSpPr>
            <a:spLocks noGrp="1"/>
          </p:cNvSpPr>
          <p:nvPr>
            <p:ph idx="1"/>
          </p:nvPr>
        </p:nvSpPr>
        <p:spPr/>
        <p:txBody>
          <a:bodyPr>
            <a:normAutofit/>
          </a:bodyPr>
          <a:lstStyle/>
          <a:p>
            <a:r>
              <a:rPr lang="zh-CN" altLang="en-US" dirty="0" smtClean="0"/>
              <a:t>提示：牛郎、织女是劳动人民的化身，他们的生活是中国劳苦大众生活的反映，当时的中国社会极为黑暗，人民苦难深重。作者希望人民都过上自由幸福的生活，他渴望出现一个理想的社会。这种生活在当时只能是美好的想象，诗人赞美天上的幸福美好，就反映出人间生活的痛苦和黑暗，表达了作者对现实生活的强烈的不满，表达了被压迫的劳苦大众的心声。</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 总结全诗</a:t>
            </a:r>
            <a:endParaRPr lang="zh-CN" altLang="en-US" dirty="0"/>
          </a:p>
        </p:txBody>
      </p:sp>
      <p:sp>
        <p:nvSpPr>
          <p:cNvPr id="3" name="内容占位符 2"/>
          <p:cNvSpPr>
            <a:spLocks noGrp="1"/>
          </p:cNvSpPr>
          <p:nvPr>
            <p:ph idx="1"/>
          </p:nvPr>
        </p:nvSpPr>
        <p:spPr/>
        <p:txBody>
          <a:bodyPr/>
          <a:lstStyle/>
          <a:p>
            <a:r>
              <a:rPr lang="en-US" altLang="zh-CN" dirty="0" smtClean="0"/>
              <a:t>1. </a:t>
            </a:r>
            <a:r>
              <a:rPr lang="zh-CN" altLang="en-US" dirty="0" smtClean="0"/>
              <a:t>本诗通过由远远的街灯产生联想和想象描绘了天上的街市及美好的生活，表现了作者对黑暗现实的痛恨，对光明、自由、幸福、快乐生活的向往和追求，激发人们为实现这一理想而奋斗。</a:t>
            </a:r>
          </a:p>
          <a:p>
            <a:r>
              <a:rPr lang="en-US" altLang="zh-CN" dirty="0" smtClean="0"/>
              <a:t>2. </a:t>
            </a:r>
            <a:r>
              <a:rPr lang="zh-CN" altLang="en-US" dirty="0" smtClean="0"/>
              <a:t>让学生试着默写全诗，并每组请一位学生到黑板上默写。</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 、拓展延伸</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欣赏诗歌中的联想和想象。</a:t>
            </a:r>
          </a:p>
          <a:p>
            <a:r>
              <a:rPr lang="zh-CN" altLang="en-US" dirty="0" smtClean="0"/>
              <a:t>联想是由一个事物想到另一个事物的心理过程，表现在诗歌中往往就是比喻的修辞。想象是在原有知识、信息的基础上重新创造出一个新形象。诗人贺知章由柳叶联想到春风，由春风联想到剪刀，联想自然、贴切又新颖，成为千古名句。现代诗人顾城八九岁时抬头看树枝，见树枝高而直，从而产生一个新奇的想象。诗歌中的联想和想象往往是一首诗的亮点，精彩点。</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71604" y="500042"/>
            <a:ext cx="5000660" cy="1243020"/>
          </a:xfrm>
        </p:spPr>
        <p:txBody>
          <a:bodyPr/>
          <a:lstStyle/>
          <a:p>
            <a:r>
              <a:rPr lang="zh-CN" altLang="en-US" dirty="0" smtClean="0"/>
              <a:t>教学目标</a:t>
            </a:r>
            <a:endParaRPr lang="zh-CN" altLang="en-US" dirty="0"/>
          </a:p>
        </p:txBody>
      </p:sp>
      <p:sp>
        <p:nvSpPr>
          <p:cNvPr id="3" name="副标题 2"/>
          <p:cNvSpPr>
            <a:spLocks noGrp="1"/>
          </p:cNvSpPr>
          <p:nvPr>
            <p:ph type="subTitle" idx="1"/>
          </p:nvPr>
        </p:nvSpPr>
        <p:spPr>
          <a:xfrm>
            <a:off x="928662" y="1571612"/>
            <a:ext cx="7643866" cy="4500594"/>
          </a:xfrm>
        </p:spPr>
        <p:txBody>
          <a:bodyPr>
            <a:normAutofit/>
          </a:bodyPr>
          <a:lstStyle/>
          <a:p>
            <a:pPr algn="l"/>
            <a:r>
              <a:rPr lang="en-US" altLang="zh-CN" dirty="0" smtClean="0"/>
              <a:t>1. </a:t>
            </a:r>
            <a:r>
              <a:rPr lang="zh-CN" altLang="en-US" dirty="0" smtClean="0"/>
              <a:t>学习诵读诗歌。</a:t>
            </a:r>
          </a:p>
          <a:p>
            <a:pPr algn="l"/>
            <a:r>
              <a:rPr lang="en-US" altLang="zh-CN" dirty="0" smtClean="0"/>
              <a:t>2. </a:t>
            </a:r>
            <a:r>
              <a:rPr lang="zh-CN" altLang="en-US" dirty="0" smtClean="0"/>
              <a:t>理解诗歌中联想和想象，学习运用联想和想象创造诗的意境的写法。</a:t>
            </a:r>
          </a:p>
          <a:p>
            <a:pPr algn="l"/>
            <a:r>
              <a:rPr lang="en-US" altLang="zh-CN" dirty="0" smtClean="0"/>
              <a:t>3. </a:t>
            </a:r>
            <a:r>
              <a:rPr lang="zh-CN" altLang="en-US" dirty="0" smtClean="0"/>
              <a:t>理解诗中作者追求光明和理想的感情。</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一、 导入新课</a:t>
            </a:r>
            <a:endParaRPr lang="zh-CN" altLang="en-US" dirty="0"/>
          </a:p>
        </p:txBody>
      </p:sp>
      <p:sp>
        <p:nvSpPr>
          <p:cNvPr id="3" name="内容占位符 2"/>
          <p:cNvSpPr>
            <a:spLocks noGrp="1"/>
          </p:cNvSpPr>
          <p:nvPr>
            <p:ph idx="1"/>
          </p:nvPr>
        </p:nvSpPr>
        <p:spPr/>
        <p:txBody>
          <a:bodyPr>
            <a:normAutofit/>
          </a:bodyPr>
          <a:lstStyle/>
          <a:p>
            <a:r>
              <a:rPr lang="zh-CN" altLang="en-US" dirty="0" smtClean="0"/>
              <a:t>街市，人人都很熟悉。那里店铺林立，商品琳琅满目，应有尽有；那里人来人往，车水马龙，非常热闹。天上的街市是怎么样的呢？试想想，青天之上，白云之间的街市会是个什么样子？有些什么物品？有什么样的人物？他们过着怎样的生活？今天我们要学习</a:t>
            </a:r>
            <a:r>
              <a:rPr lang="en-US" altLang="zh-CN" dirty="0" smtClean="0"/>
              <a:t>《</a:t>
            </a:r>
            <a:r>
              <a:rPr lang="zh-CN" altLang="en-US" dirty="0" smtClean="0"/>
              <a:t>天上的街市</a:t>
            </a:r>
            <a:r>
              <a:rPr lang="en-US" altLang="zh-CN" dirty="0" smtClean="0"/>
              <a:t>》</a:t>
            </a:r>
            <a:r>
              <a:rPr lang="zh-CN" altLang="en-US" dirty="0" smtClean="0"/>
              <a:t>，看看诗人是怎样写天上的街市的，写了天上街市的什么。</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二、检查预习</a:t>
            </a:r>
            <a:endParaRPr lang="zh-CN" altLang="en-US" dirty="0"/>
          </a:p>
        </p:txBody>
      </p:sp>
      <p:sp>
        <p:nvSpPr>
          <p:cNvPr id="3" name="内容占位符 2"/>
          <p:cNvSpPr>
            <a:spLocks noGrp="1"/>
          </p:cNvSpPr>
          <p:nvPr>
            <p:ph idx="1"/>
          </p:nvPr>
        </p:nvSpPr>
        <p:spPr/>
        <p:txBody>
          <a:bodyPr/>
          <a:lstStyle/>
          <a:p>
            <a:r>
              <a:rPr lang="zh-CN" altLang="en-US" dirty="0" smtClean="0"/>
              <a:t>缥缈（ ）：形容隐隐约约，若有若无。</a:t>
            </a:r>
          </a:p>
          <a:p>
            <a:r>
              <a:rPr lang="zh-CN" altLang="en-US" dirty="0" smtClean="0"/>
              <a:t>定然：一定像这样。</a:t>
            </a:r>
          </a:p>
          <a:p>
            <a:r>
              <a:rPr lang="zh-CN" altLang="en-US" dirty="0" smtClean="0"/>
              <a:t>陈列：把物品摆出来供人看。</a:t>
            </a:r>
          </a:p>
          <a:p>
            <a:r>
              <a:rPr lang="zh-CN" altLang="en-US" dirty="0" smtClean="0"/>
              <a:t>珍奇：珍贵而稀有的物品。</a:t>
            </a:r>
          </a:p>
          <a:p>
            <a:r>
              <a:rPr lang="zh-CN" altLang="en-US" dirty="0" smtClean="0"/>
              <a:t>闲游：悠闲地游逛。</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dirty="0" smtClean="0"/>
              <a:t>三、 背景简介 </a:t>
            </a:r>
            <a:r>
              <a:rPr lang="en-US" altLang="zh-CN" dirty="0" smtClean="0"/>
              <a:t>1. </a:t>
            </a:r>
            <a:r>
              <a:rPr lang="zh-CN" altLang="en-US" dirty="0" smtClean="0"/>
              <a:t>作者简介</a:t>
            </a:r>
            <a:endParaRPr lang="zh-CN" altLang="en-US" dirty="0"/>
          </a:p>
        </p:txBody>
      </p:sp>
      <p:sp>
        <p:nvSpPr>
          <p:cNvPr id="3" name="内容占位符 2"/>
          <p:cNvSpPr>
            <a:spLocks noGrp="1"/>
          </p:cNvSpPr>
          <p:nvPr>
            <p:ph idx="1"/>
          </p:nvPr>
        </p:nvSpPr>
        <p:spPr/>
        <p:txBody>
          <a:bodyPr/>
          <a:lstStyle/>
          <a:p>
            <a:r>
              <a:rPr lang="zh-CN" altLang="en-US" dirty="0" smtClean="0"/>
              <a:t>郭沫若（</a:t>
            </a:r>
            <a:r>
              <a:rPr lang="en-US" altLang="zh-CN" dirty="0" smtClean="0"/>
              <a:t>1892-1978</a:t>
            </a:r>
            <a:r>
              <a:rPr lang="zh-CN" altLang="en-US" dirty="0" smtClean="0"/>
              <a:t>），乳名文豹，原名郭开贞，字鼎堂，号尚武，笔名沫若。汉族。</a:t>
            </a:r>
            <a:r>
              <a:rPr lang="en-US" altLang="zh-CN" dirty="0" smtClean="0"/>
              <a:t>1892 </a:t>
            </a:r>
            <a:r>
              <a:rPr lang="zh-CN" altLang="en-US" dirty="0" smtClean="0"/>
              <a:t>年出生于四川省乐山市，祖籍福建汀州府宁化县。中国杰出的作家、诗人、历史学家、剧作家、考古学家、古文字学家、著名社会活动家。</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a:t>
            </a:r>
            <a:r>
              <a:rPr lang="zh-CN" altLang="en-US" dirty="0" smtClean="0"/>
              <a:t>作品简介</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1921 </a:t>
            </a:r>
            <a:r>
              <a:rPr lang="zh-CN" altLang="en-US" dirty="0" smtClean="0"/>
              <a:t>年他发表第一本新诗集</a:t>
            </a:r>
            <a:r>
              <a:rPr lang="en-US" altLang="zh-CN" dirty="0" smtClean="0"/>
              <a:t>《</a:t>
            </a:r>
            <a:r>
              <a:rPr lang="zh-CN" altLang="en-US" dirty="0" smtClean="0"/>
              <a:t>女神</a:t>
            </a:r>
            <a:r>
              <a:rPr lang="en-US" altLang="zh-CN" dirty="0" smtClean="0"/>
              <a:t>》</a:t>
            </a:r>
            <a:r>
              <a:rPr lang="zh-CN" altLang="en-US" dirty="0" smtClean="0"/>
              <a:t>；</a:t>
            </a:r>
            <a:r>
              <a:rPr lang="en-US" altLang="zh-CN" dirty="0" smtClean="0"/>
              <a:t>1922 </a:t>
            </a:r>
            <a:r>
              <a:rPr lang="zh-CN" altLang="en-US" dirty="0" smtClean="0"/>
              <a:t>年 </a:t>
            </a:r>
            <a:r>
              <a:rPr lang="en-US" altLang="zh-CN" dirty="0" smtClean="0"/>
              <a:t>3 </a:t>
            </a:r>
            <a:r>
              <a:rPr lang="zh-CN" altLang="en-US" dirty="0" smtClean="0"/>
              <a:t>月 </a:t>
            </a:r>
            <a:r>
              <a:rPr lang="en-US" altLang="zh-CN" dirty="0" smtClean="0"/>
              <a:t>15 </a:t>
            </a:r>
            <a:r>
              <a:rPr lang="zh-CN" altLang="en-US" dirty="0" smtClean="0"/>
              <a:t>日</a:t>
            </a:r>
            <a:r>
              <a:rPr lang="en-US" altLang="zh-CN" dirty="0" smtClean="0"/>
              <a:t>《</a:t>
            </a:r>
            <a:r>
              <a:rPr lang="zh-CN" altLang="en-US" dirty="0" smtClean="0"/>
              <a:t>创造季刊</a:t>
            </a:r>
            <a:r>
              <a:rPr lang="en-US" altLang="zh-CN" dirty="0" smtClean="0"/>
              <a:t>》</a:t>
            </a:r>
            <a:r>
              <a:rPr lang="zh-CN" altLang="en-US" dirty="0" smtClean="0"/>
              <a:t>问世；安庆“一</a:t>
            </a:r>
            <a:r>
              <a:rPr lang="en-US" altLang="zh-CN" dirty="0" smtClean="0"/>
              <a:t>·</a:t>
            </a:r>
            <a:r>
              <a:rPr lang="zh-CN" altLang="en-US" dirty="0" smtClean="0"/>
              <a:t>二三惨案”之后，蒋介石着手清党，他在朱德的家里，写下了声讨蒋介石的檄文</a:t>
            </a:r>
            <a:r>
              <a:rPr lang="en-US" altLang="zh-CN" dirty="0" smtClean="0"/>
              <a:t>《</a:t>
            </a:r>
            <a:r>
              <a:rPr lang="zh-CN" altLang="en-US" dirty="0" smtClean="0"/>
              <a:t>请看今日之蒋介石</a:t>
            </a:r>
            <a:r>
              <a:rPr lang="en-US" altLang="zh-CN" dirty="0" smtClean="0"/>
              <a:t>》</a:t>
            </a:r>
            <a:r>
              <a:rPr lang="zh-CN" altLang="en-US" dirty="0" smtClean="0"/>
              <a:t>；</a:t>
            </a:r>
            <a:r>
              <a:rPr lang="en-US" altLang="zh-CN" dirty="0" smtClean="0"/>
              <a:t>1930 </a:t>
            </a:r>
            <a:r>
              <a:rPr lang="zh-CN" altLang="en-US" dirty="0" smtClean="0"/>
              <a:t>年他撰写了</a:t>
            </a:r>
            <a:r>
              <a:rPr lang="en-US" altLang="zh-CN" dirty="0" smtClean="0"/>
              <a:t>《</a:t>
            </a:r>
            <a:r>
              <a:rPr lang="zh-CN" altLang="en-US" dirty="0" smtClean="0"/>
              <a:t>中国古代社会研究</a:t>
            </a:r>
            <a:r>
              <a:rPr lang="en-US" altLang="zh-CN" dirty="0" smtClean="0"/>
              <a:t>》</a:t>
            </a:r>
            <a:r>
              <a:rPr lang="zh-CN" altLang="en-US" dirty="0" smtClean="0"/>
              <a:t>，</a:t>
            </a:r>
            <a:r>
              <a:rPr lang="en-US" altLang="zh-CN" dirty="0" smtClean="0"/>
              <a:t>1937</a:t>
            </a:r>
            <a:r>
              <a:rPr lang="zh-CN" altLang="en-US" dirty="0" smtClean="0"/>
              <a:t>年全面抗战爆发后，他创作了大量话剧剧本，鼓舞民心士气，包括</a:t>
            </a:r>
            <a:r>
              <a:rPr lang="en-US" altLang="zh-CN" dirty="0" smtClean="0"/>
              <a:t>《</a:t>
            </a:r>
            <a:r>
              <a:rPr lang="zh-CN" altLang="en-US" dirty="0" smtClean="0"/>
              <a:t>屈原</a:t>
            </a:r>
            <a:r>
              <a:rPr lang="en-US" altLang="zh-CN" dirty="0" smtClean="0"/>
              <a:t>》《</a:t>
            </a:r>
            <a:r>
              <a:rPr lang="zh-CN" altLang="en-US" dirty="0" smtClean="0"/>
              <a:t>虎符</a:t>
            </a:r>
            <a:r>
              <a:rPr lang="en-US" altLang="zh-CN" dirty="0" smtClean="0"/>
              <a:t>》《</a:t>
            </a:r>
            <a:r>
              <a:rPr lang="zh-CN" altLang="en-US" dirty="0" smtClean="0"/>
              <a:t>棠棣之花</a:t>
            </a:r>
            <a:r>
              <a:rPr lang="en-US" altLang="zh-CN" dirty="0" smtClean="0"/>
              <a:t>》《</a:t>
            </a:r>
            <a:r>
              <a:rPr lang="zh-CN" altLang="en-US" dirty="0" smtClean="0"/>
              <a:t>南冠草</a:t>
            </a:r>
            <a:r>
              <a:rPr lang="en-US" altLang="zh-CN" dirty="0" smtClean="0"/>
              <a:t>》《</a:t>
            </a:r>
            <a:r>
              <a:rPr lang="zh-CN" altLang="en-US" dirty="0" smtClean="0"/>
              <a:t>孔雀胆</a:t>
            </a:r>
            <a:r>
              <a:rPr lang="en-US" altLang="zh-CN" dirty="0" smtClean="0"/>
              <a:t>》《</a:t>
            </a:r>
            <a:r>
              <a:rPr lang="zh-CN" altLang="en-US" dirty="0" smtClean="0"/>
              <a:t>高渐离</a:t>
            </a:r>
            <a:r>
              <a:rPr lang="en-US" altLang="zh-CN" dirty="0" smtClean="0"/>
              <a:t>》</a:t>
            </a:r>
            <a:r>
              <a:rPr lang="zh-CN" altLang="en-US" dirty="0" smtClean="0"/>
              <a:t>六出历史悲剧作品，其中以</a:t>
            </a:r>
            <a:r>
              <a:rPr lang="en-US" altLang="zh-CN" dirty="0" smtClean="0"/>
              <a:t>《</a:t>
            </a:r>
            <a:r>
              <a:rPr lang="zh-CN" altLang="en-US" dirty="0" smtClean="0"/>
              <a:t>屈原</a:t>
            </a:r>
            <a:r>
              <a:rPr lang="en-US" altLang="zh-CN" dirty="0" smtClean="0"/>
              <a:t>》</a:t>
            </a:r>
            <a:r>
              <a:rPr lang="zh-CN" altLang="en-US" dirty="0" smtClean="0"/>
              <a:t>最受欢迎。</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a:t>
            </a:r>
            <a:r>
              <a:rPr lang="zh-CN" altLang="en-US" dirty="0" smtClean="0"/>
              <a:t>天上的街市</a:t>
            </a:r>
            <a:r>
              <a:rPr lang="en-US" altLang="zh-CN" dirty="0" smtClean="0"/>
              <a:t>》</a:t>
            </a:r>
            <a:r>
              <a:rPr lang="zh-CN" altLang="en-US" dirty="0" smtClean="0"/>
              <a:t>创作的时代背景</a:t>
            </a:r>
            <a:endParaRPr lang="zh-CN" altLang="en-US" dirty="0"/>
          </a:p>
        </p:txBody>
      </p:sp>
      <p:sp>
        <p:nvSpPr>
          <p:cNvPr id="3" name="内容占位符 2"/>
          <p:cNvSpPr>
            <a:spLocks noGrp="1"/>
          </p:cNvSpPr>
          <p:nvPr>
            <p:ph idx="1"/>
          </p:nvPr>
        </p:nvSpPr>
        <p:spPr/>
        <p:txBody>
          <a:bodyPr/>
          <a:lstStyle/>
          <a:p>
            <a:r>
              <a:rPr lang="zh-CN" altLang="en-US" dirty="0" smtClean="0"/>
              <a:t>本诗写于 </a:t>
            </a:r>
            <a:r>
              <a:rPr lang="en-US" altLang="zh-CN" dirty="0" smtClean="0"/>
              <a:t>1921 </a:t>
            </a:r>
            <a:r>
              <a:rPr lang="zh-CN" altLang="en-US" dirty="0" smtClean="0"/>
              <a:t>年，“五四”运动高潮已过，中国处于北洋军阀混战时期，作者当时从日本回到祖国，目睹社会的黑暗，思想上有些感伤，但并不绝望，仍然执着地寻求光明和理想。</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四、指导朗读</a:t>
            </a:r>
            <a:endParaRPr lang="zh-CN" altLang="en-US" dirty="0"/>
          </a:p>
        </p:txBody>
      </p:sp>
      <p:sp>
        <p:nvSpPr>
          <p:cNvPr id="3" name="内容占位符 2"/>
          <p:cNvSpPr>
            <a:spLocks noGrp="1"/>
          </p:cNvSpPr>
          <p:nvPr>
            <p:ph idx="1"/>
          </p:nvPr>
        </p:nvSpPr>
        <p:spPr/>
        <p:txBody>
          <a:bodyPr>
            <a:normAutofit fontScale="92500" lnSpcReduction="10000"/>
          </a:bodyPr>
          <a:lstStyle/>
          <a:p>
            <a:pPr>
              <a:buNone/>
            </a:pPr>
            <a:r>
              <a:rPr lang="en-US" altLang="zh-CN" dirty="0" smtClean="0"/>
              <a:t>1. </a:t>
            </a:r>
            <a:r>
              <a:rPr lang="zh-CN" altLang="en-US" dirty="0" smtClean="0"/>
              <a:t>请学生自己试读全诗，体会全诗的感情基调。</a:t>
            </a:r>
          </a:p>
          <a:p>
            <a:pPr>
              <a:buNone/>
            </a:pPr>
            <a:r>
              <a:rPr lang="zh-CN" altLang="en-US" dirty="0" smtClean="0"/>
              <a:t>提示：这首诗的感情基调是美好、恬静、自在、清新而略带</a:t>
            </a:r>
            <a:r>
              <a:rPr lang="en-US" altLang="zh-CN" dirty="0" smtClean="0"/>
              <a:t>—</a:t>
            </a:r>
            <a:r>
              <a:rPr lang="zh-CN" altLang="en-US" dirty="0" smtClean="0"/>
              <a:t>丝忧郁。</a:t>
            </a:r>
          </a:p>
          <a:p>
            <a:pPr>
              <a:buNone/>
            </a:pPr>
            <a:r>
              <a:rPr lang="en-US" altLang="zh-CN" dirty="0" smtClean="0"/>
              <a:t>2. </a:t>
            </a:r>
            <a:r>
              <a:rPr lang="zh-CN" altLang="en-US" dirty="0" smtClean="0"/>
              <a:t>这种感情基调的诗歌应怎样朗读？</a:t>
            </a:r>
          </a:p>
          <a:p>
            <a:pPr>
              <a:buNone/>
            </a:pPr>
            <a:r>
              <a:rPr lang="zh-CN" altLang="en-US" dirty="0" smtClean="0"/>
              <a:t>提示：朗读时节奏不宜强，声音不宜大，速度不宜快，要做到轻松、柔和、舒缓。</a:t>
            </a:r>
          </a:p>
          <a:p>
            <a:pPr>
              <a:buNone/>
            </a:pPr>
            <a:r>
              <a:rPr lang="en-US" altLang="zh-CN" dirty="0" smtClean="0"/>
              <a:t>3. </a:t>
            </a:r>
            <a:r>
              <a:rPr lang="zh-CN" altLang="en-US" dirty="0" smtClean="0"/>
              <a:t>播放课文录音。</a:t>
            </a:r>
          </a:p>
          <a:p>
            <a:pPr>
              <a:buNone/>
            </a:pPr>
            <a:r>
              <a:rPr lang="zh-CN" altLang="en-US" dirty="0" smtClean="0"/>
              <a:t>提示：学生听完录音后，让学生根据听录音的印象试读，教师范读。</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1836</Words>
  <Application>Microsoft Office PowerPoint</Application>
  <PresentationFormat>全屏显示(4:3)</PresentationFormat>
  <Paragraphs>98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9. 天上的街市 郭沫若</vt:lpstr>
      <vt:lpstr>PowerPoint 演示文稿</vt:lpstr>
      <vt:lpstr>教学目标</vt:lpstr>
      <vt:lpstr>一、 导入新课</vt:lpstr>
      <vt:lpstr>二、检查预习</vt:lpstr>
      <vt:lpstr>三、 背景简介 1. 作者简介</vt:lpstr>
      <vt:lpstr>2. 作品简介</vt:lpstr>
      <vt:lpstr>3.《天上的街市》创作的时代背景</vt:lpstr>
      <vt:lpstr>四、指导朗读</vt:lpstr>
      <vt:lpstr>明确：这首诗的节奏和重音的划分如下。</vt:lpstr>
      <vt:lpstr>五、 指导背诵 ， </vt:lpstr>
      <vt:lpstr>第二课时</vt:lpstr>
      <vt:lpstr>（一）任务一：品读第一小节</vt:lpstr>
      <vt:lpstr>问题3.两句诗写了两种不同的景，从全诗看，哪句主要？为什么？</vt:lpstr>
      <vt:lpstr>PowerPoint 演示文稿</vt:lpstr>
      <vt:lpstr>问题7.“点”写出了什么？</vt:lpstr>
      <vt:lpstr>（二）任务二：品读第二小节</vt:lpstr>
      <vt:lpstr>问题3.是怎样描写的？</vt:lpstr>
      <vt:lpstr>PowerPoint 演示文稿</vt:lpstr>
      <vt:lpstr>（三）任务三：品读第三、四小节</vt:lpstr>
      <vt:lpstr>问题4.为什么要把牛郎、织女的生活写得这样美好？</vt:lpstr>
      <vt:lpstr>三、 总结全诗</vt:lpstr>
      <vt:lpstr>四 、拓展延伸</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教学目标</dc:title>
  <dc:creator>User</dc:creator>
  <cp:lastModifiedBy>GDWL</cp:lastModifiedBy>
  <cp:revision>9</cp:revision>
  <dcterms:created xsi:type="dcterms:W3CDTF">2016-10-23T12:18:32Z</dcterms:created>
  <dcterms:modified xsi:type="dcterms:W3CDTF">2016-10-24T00:13:52Z</dcterms:modified>
</cp:coreProperties>
</file>