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21"/>
  </p:notesMasterIdLst>
  <p:handoutMasterIdLst>
    <p:handoutMasterId r:id="rId22"/>
  </p:handoutMasterIdLst>
  <p:sldIdLst>
    <p:sldId id="383" r:id="rId2"/>
    <p:sldId id="364" r:id="rId3"/>
    <p:sldId id="365" r:id="rId4"/>
    <p:sldId id="386" r:id="rId5"/>
    <p:sldId id="387" r:id="rId6"/>
    <p:sldId id="373" r:id="rId7"/>
    <p:sldId id="388" r:id="rId8"/>
    <p:sldId id="354" r:id="rId9"/>
    <p:sldId id="389" r:id="rId10"/>
    <p:sldId id="390" r:id="rId11"/>
    <p:sldId id="391" r:id="rId12"/>
    <p:sldId id="392" r:id="rId13"/>
    <p:sldId id="393" r:id="rId14"/>
    <p:sldId id="394" r:id="rId15"/>
    <p:sldId id="305" r:id="rId16"/>
    <p:sldId id="318" r:id="rId17"/>
    <p:sldId id="355" r:id="rId18"/>
    <p:sldId id="395" r:id="rId19"/>
    <p:sldId id="396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2663" autoAdjust="0"/>
  </p:normalViewPr>
  <p:slideViewPr>
    <p:cSldViewPr snapToGrid="0">
      <p:cViewPr varScale="1">
        <p:scale>
          <a:sx n="62" d="100"/>
          <a:sy n="62" d="100"/>
        </p:scale>
        <p:origin x="-72" y="-540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493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464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557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06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495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2573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08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404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280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998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492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065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3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297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144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927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255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324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564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53446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887923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982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46D20A-3893-490F-9D66-79C00040B298}"/>
              </a:ext>
            </a:extLst>
          </p:cNvPr>
          <p:cNvSpPr txBox="1"/>
          <p:nvPr/>
        </p:nvSpPr>
        <p:spPr>
          <a:xfrm>
            <a:off x="6096000" y="3531907"/>
            <a:ext cx="5784728" cy="1602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复  活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</a:t>
            </a:r>
            <a:endParaRPr kumimoji="0" lang="en-US" altLang="zh-CN" sz="4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时）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10E0FE-C233-46BD-AC0A-A18366526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958" y="887762"/>
            <a:ext cx="4259015" cy="552763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8129B0-C591-4BE6-A0B3-D8E612F2A254}"/>
              </a:ext>
            </a:extLst>
          </p:cNvPr>
          <p:cNvSpPr txBox="1"/>
          <p:nvPr/>
        </p:nvSpPr>
        <p:spPr>
          <a:xfrm>
            <a:off x="527171" y="992579"/>
            <a:ext cx="677108" cy="29190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列夫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·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托尔斯泰</a:t>
            </a:r>
          </a:p>
        </p:txBody>
      </p:sp>
    </p:spTree>
    <p:extLst>
      <p:ext uri="{BB962C8B-B14F-4D97-AF65-F5344CB8AC3E}">
        <p14:creationId xmlns:p14="http://schemas.microsoft.com/office/powerpoint/2010/main" val="104666412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19D480-D6B3-4401-8EF1-91476ACBA8EC}"/>
              </a:ext>
            </a:extLst>
          </p:cNvPr>
          <p:cNvSpPr txBox="1"/>
          <p:nvPr/>
        </p:nvSpPr>
        <p:spPr>
          <a:xfrm>
            <a:off x="1416750" y="2151981"/>
            <a:ext cx="9888559" cy="2255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“那也只不过是因为她先前已经对他说过那些高傲的话，以后就不愿意改口罢了，而且主要的是因为她知道同他结婚就会使他不幸。”</a:t>
            </a:r>
            <a:endParaRPr lang="en-US" altLang="zh-CN" sz="2400" b="1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“她爱他</a:t>
            </a:r>
            <a:r>
              <a:rPr lang="en-US" altLang="zh-CN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认为同他结合在一起</a:t>
            </a:r>
            <a:r>
              <a:rPr lang="en-US" altLang="zh-CN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就会破坏他的生活</a:t>
            </a:r>
            <a:r>
              <a:rPr lang="en-US" altLang="zh-CN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而她跟西蒙松一块走掉</a:t>
            </a:r>
            <a:r>
              <a:rPr lang="en-US" altLang="zh-CN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就会使他自由”</a:t>
            </a:r>
            <a:r>
              <a:rPr lang="en-US" altLang="zh-CN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于是玛丝洛娃“下定决心不接受他的牺性”。</a:t>
            </a:r>
          </a:p>
        </p:txBody>
      </p:sp>
    </p:spTree>
    <p:extLst>
      <p:ext uri="{BB962C8B-B14F-4D97-AF65-F5344CB8AC3E}">
        <p14:creationId xmlns:p14="http://schemas.microsoft.com/office/powerpoint/2010/main" val="311075159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53557" y="2397512"/>
            <a:ext cx="9361747" cy="11168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10165" y="162008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观点二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19D480-D6B3-4401-8EF1-91476ACBA8EC}"/>
              </a:ext>
            </a:extLst>
          </p:cNvPr>
          <p:cNvSpPr txBox="1"/>
          <p:nvPr/>
        </p:nvSpPr>
        <p:spPr>
          <a:xfrm>
            <a:off x="1520511" y="2750443"/>
            <a:ext cx="9713546" cy="2283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玛丝洛娃“复活”的典型意义。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玛丝洛娃身上反映了下层人民的纯洁、善良和自尊，也体现出不合理杜会对他们的残酷迫害。爱和宽恕唤醒了她心中尚存的善良与仁爱，玛丝洛娃最终实现了肉体与精神的双重复活。她的“复活”代表着人性与尊严的回归。</a:t>
            </a:r>
          </a:p>
        </p:txBody>
      </p:sp>
    </p:spTree>
    <p:extLst>
      <p:ext uri="{BB962C8B-B14F-4D97-AF65-F5344CB8AC3E}">
        <p14:creationId xmlns:p14="http://schemas.microsoft.com/office/powerpoint/2010/main" val="401389093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383675"/>
            <a:ext cx="9326120" cy="620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12047" y="159707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观点三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0706" y="2644245"/>
            <a:ext cx="10307414" cy="2920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寄托了作者的理想，是托尔斯泰的精神复活。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托尔斯泰写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用了十年时间，六易其稿。小说结局曾写成玛丝洛娃同聂赫留朵夫结婚，移居国外过上了幸福生活。大团圆式的结局只说明聂赫留朵夫的精神“复活”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后来托尔斯泰又把结局改成玛丝洛娃和政治犯西蒙松在一起，写出了玛丝洛娃为别人着想的精神“复活”，从而完整地诠释托尔斯泰的“复活”情感与思想。</a:t>
            </a:r>
          </a:p>
          <a:p>
            <a:pPr>
              <a:lnSpc>
                <a:spcPct val="110000"/>
              </a:lnSpc>
            </a:pP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627613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420815"/>
            <a:ext cx="9136115" cy="106199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61145" y="1547328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回看阅读困惑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39975" y="2804102"/>
            <a:ext cx="9999079" cy="1840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在当时的社会背景下，贵族享受着优越的待遇，为何聂赫留朵夫愿意放弃特权去追逐人性？（韩佳贝）</a:t>
            </a: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在节选开头部分写玛丝洛娃和聂赫留朵夫的对话时，穿插其他人的对话和交谈，有什么用意吗？（刘玺）</a:t>
            </a:r>
          </a:p>
        </p:txBody>
      </p:sp>
    </p:spTree>
    <p:extLst>
      <p:ext uri="{BB962C8B-B14F-4D97-AF65-F5344CB8AC3E}">
        <p14:creationId xmlns:p14="http://schemas.microsoft.com/office/powerpoint/2010/main" val="188793234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402315"/>
            <a:ext cx="9118302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18028" y="16851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复活</a:t>
            </a:r>
            <a:r>
              <a:rPr lang="en-US" altLang="zh-CN" sz="3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主题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40926" y="2644245"/>
            <a:ext cx="10110943" cy="2107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深刻揭示了沙皇俄国的社会现实。课文中可以从玛丝洛娃的处境一窥当时社会制度的黑暗。在腐败机构的管理统治下，下层劳动人民受尽迫害与折磨，很多人都难以摆脱同玛丝洛娃一样的命运，社会上到处都是冤狱，各个监狱人满为患。残酷的社会环境扭曲了人物的世界观和道德本性。聂赫留朵夫和玛丝洛娃就是两个不同阶层的共型代表。 </a:t>
            </a:r>
          </a:p>
        </p:txBody>
      </p:sp>
    </p:spTree>
    <p:extLst>
      <p:ext uri="{BB962C8B-B14F-4D97-AF65-F5344CB8AC3E}">
        <p14:creationId xmlns:p14="http://schemas.microsoft.com/office/powerpoint/2010/main" val="126119008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527013"/>
            <a:ext cx="9124240" cy="11724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090475" y="2750443"/>
            <a:ext cx="100545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现了作者对人生、人性的思考，对人类道德与价值的不断寻求。托尔斯泰的创作带有浓浓的自传成分，反映着作家的生活经历和精神上的艰难探索。“复活”后的聂赫留朵夫，标志着托尔斯泰的思想探索达到了一个新的高度。</a:t>
            </a:r>
          </a:p>
        </p:txBody>
      </p:sp>
    </p:spTree>
    <p:extLst>
      <p:ext uri="{BB962C8B-B14F-4D97-AF65-F5344CB8AC3E}">
        <p14:creationId xmlns:p14="http://schemas.microsoft.com/office/powerpoint/2010/main" val="12466422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527013"/>
            <a:ext cx="9213304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70779" y="178040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托尔斯泰主义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53539" y="2606004"/>
            <a:ext cx="9991453" cy="2514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托尔斯泰倡导“勿以暴力抗恶”、“道德自我完善”“博爱”等观点，博爱充分体现着人性的善良，人们称之为“托尔斯泰主义”。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按照托尔斯泰主义的主张，只有心存人性，才有可能真正实现灵魂的复活。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中托尔斯泰通过男女主人公的复活经历表达爱的力量可以救人，能够让人获得新生这一主张。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28006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812935" y="2516021"/>
            <a:ext cx="9254868" cy="10992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90594" y="1715887"/>
            <a:ext cx="555673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  <a:p>
            <a:pPr algn="ctr"/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0736" y="2819812"/>
            <a:ext cx="10058324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“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精神的我”和“兽性的我”是一个具有永久探讨价值的话题，聂赫留朵夫的“精神复活”在今天有怎样的意义？请联系现实或是你读过的文学作品，就“人性与道德”谈谈你的看法。写一篇不少于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800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字的小论文。</a:t>
            </a: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47153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501686"/>
            <a:ext cx="9041112" cy="25328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53539" y="2606004"/>
            <a:ext cx="9943952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聂赫留朵夫和玛丝洛娃见面后，后面还有两次探监的场景，接下来的故事是怎样描写的呢？有人认为：作者笔下的“玛丝洛娃这个人物比聂赫留朵夫更有光彩。”建议阅读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整本书，对作品对作者有更全面更深入的了解。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D0577C-9216-48F0-84B3-85EEF226C357}"/>
              </a:ext>
            </a:extLst>
          </p:cNvPr>
          <p:cNvSpPr txBox="1"/>
          <p:nvPr/>
        </p:nvSpPr>
        <p:spPr>
          <a:xfrm>
            <a:off x="3196410" y="168241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1945383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527013"/>
            <a:ext cx="9421122" cy="2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288707" y="2828101"/>
            <a:ext cx="6758291" cy="3868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上海译文出版社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草婴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译本</a:t>
            </a:r>
            <a:endParaRPr lang="en-US" altLang="zh-CN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人民文学出版社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汝龙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译本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茨威格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列夫托尔斯泰最后的日子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茨威格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世间最美的坟墓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茨威格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列夫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托尔斯泰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徐贵祥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穷人树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赵宁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《&lt;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&gt;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的四重含义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D0577C-9216-48F0-84B3-85EEF226C357}"/>
              </a:ext>
            </a:extLst>
          </p:cNvPr>
          <p:cNvSpPr txBox="1"/>
          <p:nvPr/>
        </p:nvSpPr>
        <p:spPr>
          <a:xfrm>
            <a:off x="1812935" y="182630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推荐阅读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CE6A8E7-1AC0-4122-B60E-212A09543C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682" y="2911228"/>
            <a:ext cx="1754896" cy="2542283"/>
          </a:xfrm>
          <a:prstGeom prst="rect">
            <a:avLst/>
          </a:prstGeom>
        </p:spPr>
      </p:pic>
      <p:pic>
        <p:nvPicPr>
          <p:cNvPr id="1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760200" y="11036300"/>
            <a:ext cx="3302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7200089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393658"/>
            <a:ext cx="8993005" cy="54313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79629" y="172683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任务情境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9824" y="2594388"/>
            <a:ext cx="9896348" cy="266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一年一度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校园话剧节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到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了，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同学们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想把《复活》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（节选）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搬上舞台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。为了保证演出的成功，希望全班同学积极参与，共筹智慧。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语文课代表正着手剧组的筹备工作，准备组建编剧、导演、演员（聂赫留朵夫、玛丝洛娃）、海报设计、沙龙研讨五个小组。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请大家认真阅读课文，了解原著内容，上网查找与原著和作者相关的资料，根据自己的兴趣意愿自由选组。</a:t>
            </a:r>
            <a:endParaRPr lang="zh-CN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5561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280830"/>
            <a:ext cx="8929545" cy="7120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54014" y="155290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任务说明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9823" y="2699896"/>
            <a:ext cx="9632657" cy="1910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任务一：搜集作者资料，熟悉小说内容，设计演出海报。（演出前）</a:t>
            </a:r>
          </a:p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任务二：把握人物形象，揣摩心理变化，撰写赏析文章。（演出前）</a:t>
            </a:r>
          </a:p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任务三：举办文学沙龙，研讨小说主题，深刻理解 “复活”的含义。（演出后）</a:t>
            </a:r>
          </a:p>
        </p:txBody>
      </p:sp>
    </p:spTree>
    <p:extLst>
      <p:ext uri="{BB962C8B-B14F-4D97-AF65-F5344CB8AC3E}">
        <p14:creationId xmlns:p14="http://schemas.microsoft.com/office/powerpoint/2010/main" val="41225647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59495" y="2306482"/>
            <a:ext cx="8886734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47968" y="1654332"/>
            <a:ext cx="5556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学习任务</a:t>
            </a:r>
            <a:endParaRPr lang="zh-CN" altLang="en-US" sz="30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824" y="2594388"/>
            <a:ext cx="99698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思考讨论：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小说以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为题，是指谁的复活？有什么特殊含义？有人认为这里的“复活”是指聂赫留朵夫，有人认为是指玛丝洛娃，有人认为是指作者列夫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托尔斯泰。对此，你有怎样的理解？请结合整部作品的相关情节、写作背景谈谈你的理解。</a:t>
            </a:r>
          </a:p>
        </p:txBody>
      </p:sp>
    </p:spTree>
    <p:extLst>
      <p:ext uri="{BB962C8B-B14F-4D97-AF65-F5344CB8AC3E}">
        <p14:creationId xmlns:p14="http://schemas.microsoft.com/office/powerpoint/2010/main" val="6275543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812934" y="2475128"/>
            <a:ext cx="8868921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558614" y="1808062"/>
            <a:ext cx="58784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观点一</a:t>
            </a:r>
            <a:endParaRPr lang="zh-CN" altLang="en-US" sz="2800">
              <a:solidFill>
                <a:srgbClr val="AE020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58614" y="2701266"/>
            <a:ext cx="6962958" cy="2370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“复活”主要是写聂赫留朵夫的“精神复活”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聂赫留朵夫的复活历程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人生三阶段：</a:t>
            </a: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第一阶段：单纯善良的大学生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第二阶段：放纵堕落的花花公子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第三阶段：苏醒忏悔的复活者</a:t>
            </a:r>
          </a:p>
        </p:txBody>
      </p:sp>
    </p:spTree>
    <p:extLst>
      <p:ext uri="{BB962C8B-B14F-4D97-AF65-F5344CB8AC3E}">
        <p14:creationId xmlns:p14="http://schemas.microsoft.com/office/powerpoint/2010/main" val="16659241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06996" y="2379249"/>
            <a:ext cx="9023300" cy="54313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77656" y="1703761"/>
            <a:ext cx="58784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观点一</a:t>
            </a:r>
            <a:endParaRPr lang="zh-CN" altLang="en-US" sz="2800">
              <a:solidFill>
                <a:srgbClr val="AE020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824" y="2594388"/>
            <a:ext cx="9928290" cy="2514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典型意义：聂赫留朵夫是一个忏悔贵族的典型。他的身上体现了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世紀后半期俄国部分进步贵族知识分子的思想特征。聂赫留朵夫的复活体现了托尔斯泰世界观转变后的精神追求。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课文节选部分充分展现了人物内心的矛盾挣扎，聂赫留朵夫的“复活”代表着“精神的人”战胜了“兽性的人”、道德的人战胜了非道德的人。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失落的人性逐渐复归，道德不断自我完善。</a:t>
            </a:r>
          </a:p>
        </p:txBody>
      </p:sp>
    </p:spTree>
    <p:extLst>
      <p:ext uri="{BB962C8B-B14F-4D97-AF65-F5344CB8AC3E}">
        <p14:creationId xmlns:p14="http://schemas.microsoft.com/office/powerpoint/2010/main" val="25500487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19D480-D6B3-4401-8EF1-91476ACBA8EC}"/>
              </a:ext>
            </a:extLst>
          </p:cNvPr>
          <p:cNvSpPr txBox="1"/>
          <p:nvPr/>
        </p:nvSpPr>
        <p:spPr>
          <a:xfrm>
            <a:off x="1494571" y="2554058"/>
            <a:ext cx="9614795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“我是犯人，你是公爵</a:t>
            </a:r>
            <a:r>
              <a:rPr lang="en-US" altLang="zh-CN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你在这个世界里你把我当作玩 物，还要在另一个世界里用可怜的我来拯救你自己，使你的灵魂得到解脱，好让你上天堂吗</a:t>
            </a:r>
            <a:r>
              <a:rPr lang="en-US" altLang="zh-CN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 </a:t>
            </a: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我讨厌你</a:t>
            </a:r>
            <a:r>
              <a:rPr lang="en-US" altLang="zh-CN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! ”</a:t>
            </a:r>
            <a:endParaRPr lang="zh-CN" altLang="en-US" sz="2400" b="1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69381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522326"/>
            <a:ext cx="8554224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37033" y="178040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观点二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19D480-D6B3-4401-8EF1-91476ACBA8EC}"/>
              </a:ext>
            </a:extLst>
          </p:cNvPr>
          <p:cNvSpPr txBox="1"/>
          <p:nvPr/>
        </p:nvSpPr>
        <p:spPr>
          <a:xfrm>
            <a:off x="1520511" y="2750443"/>
            <a:ext cx="8929775" cy="2809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“复活”主要是指玛丝洛娃人性和尊严的复活。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玛丝洛娃的复活历程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人生三阶段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第一阶段：天真美好的单纯少女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第二阶段：遭受凌辱，自暴自弃的风尘女子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第三阶段：宽恕复活，重获新生　</a:t>
            </a:r>
          </a:p>
        </p:txBody>
      </p:sp>
    </p:spTree>
    <p:extLst>
      <p:ext uri="{BB962C8B-B14F-4D97-AF65-F5344CB8AC3E}">
        <p14:creationId xmlns:p14="http://schemas.microsoft.com/office/powerpoint/2010/main" val="232470212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19D480-D6B3-4401-8EF1-91476ACBA8EC}"/>
              </a:ext>
            </a:extLst>
          </p:cNvPr>
          <p:cNvSpPr txBox="1"/>
          <p:nvPr/>
        </p:nvSpPr>
        <p:spPr>
          <a:xfrm>
            <a:off x="1494571" y="2554058"/>
            <a:ext cx="9561356" cy="2809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“我是苦役犯，是窑姐儿</a:t>
            </a:r>
            <a:r>
              <a:rPr lang="en-US" altLang="zh-CN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您是老爷，是公爵，您用不着跟我打交道，免得惹一身脏。你去找你那些公爵小姐好了， 我的价钱是一张十卢布的红钞票。”“你在尘世的生活里拿我取乐还不算，你还打算在死后的世界里用我来拯救你自己！讨厌你，讨厌你那副眼镜，讨厌你那副肮脏的肥脸！你走开，走开！”</a:t>
            </a:r>
          </a:p>
        </p:txBody>
      </p:sp>
    </p:spTree>
    <p:extLst>
      <p:ext uri="{BB962C8B-B14F-4D97-AF65-F5344CB8AC3E}">
        <p14:creationId xmlns:p14="http://schemas.microsoft.com/office/powerpoint/2010/main" val="287463314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1331</Words>
  <Application>Microsoft Office PowerPoint</Application>
  <PresentationFormat>自定义</PresentationFormat>
  <Paragraphs>83</Paragraphs>
  <Slides>19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2021-01-26T12:27:02Z</cp:lastPrinted>
  <dcterms:created xsi:type="dcterms:W3CDTF">2021-01-26T12:27:02Z</dcterms:created>
  <dcterms:modified xsi:type="dcterms:W3CDTF">2021-08-30T07:55:52Z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