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notesMasterIdLst>
    <p:notesMasterId r:id="rId2"/>
  </p:notesMasterIdLst>
  <p:sldIdLst>
    <p:sldId id="257" r:id="rId3"/>
    <p:sldId id="275" r:id="rId4"/>
    <p:sldId id="274" r:id="rId5"/>
    <p:sldId id="276" r:id="rId6"/>
    <p:sldId id="278" r:id="rId7"/>
    <p:sldId id="346" r:id="rId8"/>
    <p:sldId id="282" r:id="rId9"/>
    <p:sldId id="283" r:id="rId10"/>
    <p:sldId id="328" r:id="rId11"/>
    <p:sldId id="329" r:id="rId12"/>
    <p:sldId id="330" r:id="rId13"/>
    <p:sldId id="331" r:id="rId14"/>
    <p:sldId id="332" r:id="rId15"/>
    <p:sldId id="333" r:id="rId16"/>
    <p:sldId id="334" r:id="rId17"/>
    <p:sldId id="335" r:id="rId18"/>
    <p:sldId id="336" r:id="rId19"/>
    <p:sldId id="299" r:id="rId20"/>
    <p:sldId id="300" r:id="rId21"/>
    <p:sldId id="337" r:id="rId22"/>
    <p:sldId id="338" r:id="rId23"/>
    <p:sldId id="342" r:id="rId24"/>
    <p:sldId id="343" r:id="rId25"/>
    <p:sldId id="344" r:id="rId26"/>
    <p:sldId id="345" r:id="rId27"/>
    <p:sldId id="311" r:id="rId28"/>
    <p:sldId id="341" r:id="rId29"/>
    <p:sldId id="347" r:id="rId30"/>
    <p:sldId id="348" r:id="rId31"/>
    <p:sldId id="349" r:id="rId32"/>
    <p:sldId id="351" r:id="rId33"/>
    <p:sldId id="261" r:id="rId34"/>
    <p:sldId id="262" r:id="rId35"/>
    <p:sldId id="263" r:id="rId36"/>
    <p:sldId id="264" r:id="rId37"/>
    <p:sldId id="265" r:id="rId38"/>
    <p:sldId id="266" r:id="rId39"/>
    <p:sldId id="352" r:id="rId40"/>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634" y="-29"/>
      </p:cViewPr>
      <p:guideLst>
        <p:guide orient="horz" pos="162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9.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961196-B6AF-4C92-B103-CD8C571B4A06}" type="datetimeFigureOut">
              <a:rPr lang="zh-CN" altLang="en-US" smtClean="0"/>
              <a:t>2022/10/23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FB6A9F-6065-442F-AD00-5615C2527269}" type="slidenum">
              <a:rPr lang="zh-CN" altLang="en-US" smtClean="0"/>
              <a:t>‹#›</a:t>
            </a:fld>
            <a:endParaRPr lang="zh-CN" altLang="en-US"/>
          </a:p>
        </p:txBody>
      </p:sp>
    </p:spTree>
    <p:extLst>
      <p:ext uri="{BB962C8B-B14F-4D97-AF65-F5344CB8AC3E}">
        <p14:creationId xmlns:p14="http://schemas.microsoft.com/office/powerpoint/2010/main" val="2800433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42457569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3249" name="幻灯片图像占位符 1"/>
          <p:cNvSpPr>
            <a:spLocks noGrp="1" noRot="1" noChangeAspect="1" noTextEdit="1"/>
          </p:cNvSpPr>
          <p:nvPr>
            <p:ph type="sldImg"/>
          </p:nvPr>
        </p:nvSpPr>
        <p:spPr/>
      </p:sp>
      <p:sp>
        <p:nvSpPr>
          <p:cNvPr id="53250" name="备注占位符 2"/>
          <p:cNvSpPr>
            <a:spLocks noGrp="1"/>
          </p:cNvSpPr>
          <p:nvPr>
            <p:ph type="body" idx="1"/>
          </p:nvPr>
        </p:nvSpPr>
        <p:spPr/>
        <p:txBody>
          <a:bodyPr wrap="square" lIns="91440" tIns="45720" rIns="91440" bIns="45720" anchor="t" anchorCtr="0"/>
          <a:lstStyle/>
          <a:p>
            <a:pPr lvl="0"/>
            <a:endParaRPr lang="zh-CN" altLang="en-US"/>
          </a:p>
        </p:txBody>
      </p:sp>
      <p:sp>
        <p:nvSpPr>
          <p:cNvPr id="53251"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b="0">
                <a:solidFill>
                  <a:schemeClr val="tx1"/>
                </a:solidFill>
              </a:rPr>
              <a:t>28</a:t>
            </a:fld>
            <a:endParaRPr lang="zh-CN" altLang="en-US" sz="1200" b="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1"/>
          <p:cNvSpPr>
            <a:spLocks noGrp="1" noRot="1" noChangeAspect="1" noTextEdit="1"/>
          </p:cNvSpPr>
          <p:nvPr>
            <p:ph type="sldImg"/>
          </p:nvPr>
        </p:nvSpPr>
        <p:spPr/>
      </p:sp>
      <p:sp>
        <p:nvSpPr>
          <p:cNvPr id="55298" name="备注占位符 2"/>
          <p:cNvSpPr>
            <a:spLocks noGrp="1"/>
          </p:cNvSpPr>
          <p:nvPr>
            <p:ph type="body" idx="1"/>
          </p:nvPr>
        </p:nvSpPr>
        <p:spPr/>
        <p:txBody>
          <a:bodyPr wrap="square" lIns="91440" tIns="45720" rIns="91440" bIns="45720" anchor="t" anchorCtr="0"/>
          <a:lstStyle/>
          <a:p>
            <a:pPr lvl="0"/>
            <a:endParaRPr lang="zh-CN" altLang="en-US"/>
          </a:p>
        </p:txBody>
      </p:sp>
      <p:sp>
        <p:nvSpPr>
          <p:cNvPr id="55299"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b="0">
                <a:solidFill>
                  <a:schemeClr val="tx1"/>
                </a:solidFill>
              </a:rPr>
              <a:t>29</a:t>
            </a:fld>
            <a:endParaRPr lang="zh-CN" altLang="en-US" sz="1200" b="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1"/>
          <p:cNvSpPr>
            <a:spLocks noGrp="1" noRot="1" noChangeAspect="1" noTextEdit="1"/>
          </p:cNvSpPr>
          <p:nvPr>
            <p:ph type="sldImg"/>
          </p:nvPr>
        </p:nvSpPr>
        <p:spPr/>
      </p:sp>
      <p:sp>
        <p:nvSpPr>
          <p:cNvPr id="57346" name="备注占位符 2"/>
          <p:cNvSpPr>
            <a:spLocks noGrp="1"/>
          </p:cNvSpPr>
          <p:nvPr>
            <p:ph type="body" idx="1"/>
          </p:nvPr>
        </p:nvSpPr>
        <p:spPr/>
        <p:txBody>
          <a:bodyPr wrap="square" lIns="91440" tIns="45720" rIns="91440" bIns="45720" anchor="t" anchorCtr="0"/>
          <a:lstStyle/>
          <a:p>
            <a:pPr lvl="0"/>
            <a:endParaRPr lang="zh-CN" altLang="en-US"/>
          </a:p>
        </p:txBody>
      </p:sp>
      <p:sp>
        <p:nvSpPr>
          <p:cNvPr id="57347"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b="0">
                <a:solidFill>
                  <a:schemeClr val="tx1"/>
                </a:solidFill>
              </a:rPr>
              <a:t>30</a:t>
            </a:fld>
            <a:endParaRPr lang="zh-CN" altLang="en-US" sz="1200" b="0">
              <a:solidFill>
                <a:schemeClr val="tx1"/>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xmlns="" id="{DE325271-3F7D-4D51-9CD1-10F5A464BB99}"/>
              </a:ext>
            </a:extLst>
          </p:cNvPr>
          <p:cNvSpPr>
            <a:spLocks noGrp="1"/>
          </p:cNvSpPr>
          <p:nvPr>
            <p:ph type="ctrTitle"/>
          </p:nvPr>
        </p:nvSpPr>
        <p:spPr>
          <a:xfrm>
            <a:off x="1143000" y="841773"/>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39476F5-3AA9-421C-AFE3-3A3A85412E80}"/>
              </a:ext>
            </a:extLst>
          </p:cNvPr>
          <p:cNvSpPr>
            <a:spLocks noGrp="1"/>
          </p:cNvSpPr>
          <p:nvPr>
            <p:ph type="subTitle" idx="1"/>
          </p:nvPr>
        </p:nvSpPr>
        <p:spPr>
          <a:xfrm>
            <a:off x="1143000" y="2701528"/>
            <a:ext cx="6858000" cy="1241822"/>
          </a:xfrm>
        </p:spPr>
        <p:txBody>
          <a:bodyPr/>
          <a:lstStyle>
            <a:lvl1pPr marL="0" indent="0" algn="ctr">
              <a:buNone/>
              <a:defRPr sz="2400"/>
            </a:lvl1pPr>
            <a:lvl2pPr marL="457083" indent="0" algn="ctr">
              <a:buNone/>
              <a:defRPr sz="2000"/>
            </a:lvl2pPr>
            <a:lvl3pPr marL="914167" indent="0" algn="ctr">
              <a:buNone/>
              <a:defRPr sz="1800"/>
            </a:lvl3pPr>
            <a:lvl4pPr marL="1371248" indent="0" algn="ctr">
              <a:buNone/>
              <a:defRPr sz="1600"/>
            </a:lvl4pPr>
            <a:lvl5pPr marL="1828332" indent="0" algn="ctr">
              <a:buNone/>
              <a:defRPr sz="1600"/>
            </a:lvl5pPr>
            <a:lvl6pPr marL="2285416" indent="0" algn="ctr">
              <a:buNone/>
              <a:defRPr sz="1600"/>
            </a:lvl6pPr>
            <a:lvl7pPr marL="2742497" indent="0" algn="ctr">
              <a:buNone/>
              <a:defRPr sz="1600"/>
            </a:lvl7pPr>
            <a:lvl8pPr marL="3199580" indent="0" algn="ctr">
              <a:buNone/>
              <a:defRPr sz="1600"/>
            </a:lvl8pPr>
            <a:lvl9pPr marL="3656664"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9BA96BDC-F0B8-4D01-B97D-C0E05DB25B58}"/>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A8153086-D7DC-4804-9BE2-FB74FB29039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A1FADD-4D63-4857-BA47-2B14FB088143}"/>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471050716"/>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xmlns="" id="{5D81764B-6037-4DBC-AA22-895AA1C3897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3E5FE4F3-0D19-4A32-A404-88018548970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3DCA440-192C-47B3-A158-0A0944E6A9A4}"/>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7D4B14E-0687-475D-A9B8-28DB595EC6F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ACA47318-4827-41FB-9540-8C8A4FE0BDE6}"/>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90664454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xmlns="" id="{1FD6F429-F107-4603-AC6E-63460689707D}"/>
              </a:ext>
            </a:extLst>
          </p:cNvPr>
          <p:cNvSpPr>
            <a:spLocks noGrp="1"/>
          </p:cNvSpPr>
          <p:nvPr>
            <p:ph type="title" orient="vert"/>
          </p:nvPr>
        </p:nvSpPr>
        <p:spPr>
          <a:xfrm>
            <a:off x="6543682" y="273849"/>
            <a:ext cx="1971675" cy="435887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1B7F66-3222-4534-9728-3E2F1579A0AD}"/>
              </a:ext>
            </a:extLst>
          </p:cNvPr>
          <p:cNvSpPr>
            <a:spLocks noGrp="1"/>
          </p:cNvSpPr>
          <p:nvPr>
            <p:ph type="body" orient="vert" idx="1"/>
          </p:nvPr>
        </p:nvSpPr>
        <p:spPr>
          <a:xfrm>
            <a:off x="628655" y="273849"/>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B6B3186-3299-4E7E-9379-90365AC774E7}"/>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38ECC31-CD5A-493C-91D2-27CF43232259}"/>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DBB084A2-AA9E-48A2-BD6C-8B94AD38C87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80517583"/>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extLst>
      <p:ext uri="{BB962C8B-B14F-4D97-AF65-F5344CB8AC3E}">
        <p14:creationId xmlns:p14="http://schemas.microsoft.com/office/powerpoint/2010/main" val="345127802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spTree>
    <p:extLst>
      <p:ext uri="{BB962C8B-B14F-4D97-AF65-F5344CB8AC3E}">
        <p14:creationId xmlns:p14="http://schemas.microsoft.com/office/powerpoint/2010/main" val="384796704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D6C970F-F720-48F6-8B5E-70F9161672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2CD7D28-9B0B-4E0C-B5D3-D9BCB3FEBD7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1CDC79A-44C8-4744-9BAF-E5FA8DBEF66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CEEDC81F-53D4-41F2-BB9E-38CAEEDD739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CD28472F-877D-4E5B-A38A-7592F766C7E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483924436"/>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6D395335-6F87-43D3-9675-054BFB49FF97}"/>
              </a:ext>
            </a:extLst>
          </p:cNvPr>
          <p:cNvSpPr>
            <a:spLocks noGrp="1"/>
          </p:cNvSpPr>
          <p:nvPr>
            <p:ph type="title"/>
          </p:nvPr>
        </p:nvSpPr>
        <p:spPr>
          <a:xfrm>
            <a:off x="623888" y="1282310"/>
            <a:ext cx="7886700" cy="2139553"/>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D035D9F-5685-4EBA-BE8C-88785C16E82E}"/>
              </a:ext>
            </a:extLst>
          </p:cNvPr>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083" indent="0">
              <a:buNone/>
              <a:defRPr sz="2000">
                <a:solidFill>
                  <a:schemeClr val="tx1">
                    <a:tint val="75000"/>
                  </a:schemeClr>
                </a:solidFill>
              </a:defRPr>
            </a:lvl2pPr>
            <a:lvl3pPr marL="914167" indent="0">
              <a:buNone/>
              <a:defRPr sz="1800">
                <a:solidFill>
                  <a:schemeClr val="tx1">
                    <a:tint val="75000"/>
                  </a:schemeClr>
                </a:solidFill>
              </a:defRPr>
            </a:lvl3pPr>
            <a:lvl4pPr marL="1371248" indent="0">
              <a:buNone/>
              <a:defRPr sz="1600">
                <a:solidFill>
                  <a:schemeClr val="tx1">
                    <a:tint val="75000"/>
                  </a:schemeClr>
                </a:solidFill>
              </a:defRPr>
            </a:lvl4pPr>
            <a:lvl5pPr marL="1828332" indent="0">
              <a:buNone/>
              <a:defRPr sz="1600">
                <a:solidFill>
                  <a:schemeClr val="tx1">
                    <a:tint val="75000"/>
                  </a:schemeClr>
                </a:solidFill>
              </a:defRPr>
            </a:lvl5pPr>
            <a:lvl6pPr marL="2285416" indent="0">
              <a:buNone/>
              <a:defRPr sz="1600">
                <a:solidFill>
                  <a:schemeClr val="tx1">
                    <a:tint val="75000"/>
                  </a:schemeClr>
                </a:solidFill>
              </a:defRPr>
            </a:lvl6pPr>
            <a:lvl7pPr marL="2742497" indent="0">
              <a:buNone/>
              <a:defRPr sz="1600">
                <a:solidFill>
                  <a:schemeClr val="tx1">
                    <a:tint val="75000"/>
                  </a:schemeClr>
                </a:solidFill>
              </a:defRPr>
            </a:lvl7pPr>
            <a:lvl8pPr marL="3199580" indent="0">
              <a:buNone/>
              <a:defRPr sz="1600">
                <a:solidFill>
                  <a:schemeClr val="tx1">
                    <a:tint val="75000"/>
                  </a:schemeClr>
                </a:solidFill>
              </a:defRPr>
            </a:lvl8pPr>
            <a:lvl9pPr marL="3656664"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9195BEC-326E-4A40-8BB9-F89B61C0F2BA}"/>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ED6161F1-64C3-45B4-8674-0E481648F63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BCEE09D-4FB5-4435-8035-3007DD312DD9}"/>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52811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xmlns="" id="{D1BD498B-F289-4091-BA55-7B4F982FD62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04A26C-9D26-4836-B7FB-F4A6CC7AFFF4}"/>
              </a:ext>
            </a:extLst>
          </p:cNvPr>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13C30D9-76D2-4E4E-A767-B0FB1993E697}"/>
              </a:ext>
            </a:extLst>
          </p:cNvPr>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803C3BB-BC37-4B08-8578-D9A68649271B}"/>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3D25AD5-CCC7-4856-BA8C-11009B34EAC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344904F6-4C11-4751-B06F-AC550E16C02E}"/>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3556905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xmlns="" id="{25218B49-3D68-4E8A-975C-D6C5FEA899C3}"/>
              </a:ext>
            </a:extLst>
          </p:cNvPr>
          <p:cNvSpPr>
            <a:spLocks noGrp="1"/>
          </p:cNvSpPr>
          <p:nvPr>
            <p:ph type="title"/>
          </p:nvPr>
        </p:nvSpPr>
        <p:spPr>
          <a:xfrm>
            <a:off x="629841" y="273846"/>
            <a:ext cx="7886700" cy="994172"/>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4FBDBE-591D-41C9-B53D-FB3A41A68BB2}"/>
              </a:ext>
            </a:extLst>
          </p:cNvPr>
          <p:cNvSpPr>
            <a:spLocks noGrp="1"/>
          </p:cNvSpPr>
          <p:nvPr>
            <p:ph type="body" idx="1"/>
          </p:nvPr>
        </p:nvSpPr>
        <p:spPr>
          <a:xfrm>
            <a:off x="629843" y="1260873"/>
            <a:ext cx="3868340"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66E9DD22-7A98-4B8D-A625-DB3B9E4BB832}"/>
              </a:ext>
            </a:extLst>
          </p:cNvPr>
          <p:cNvSpPr>
            <a:spLocks noGrp="1"/>
          </p:cNvSpPr>
          <p:nvPr>
            <p:ph sz="half" idx="2"/>
          </p:nvPr>
        </p:nvSpPr>
        <p:spPr>
          <a:xfrm>
            <a:off x="629843"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44E30E2-4627-43CF-A719-B96A7EBF1418}"/>
              </a:ext>
            </a:extLst>
          </p:cNvPr>
          <p:cNvSpPr>
            <a:spLocks noGrp="1"/>
          </p:cNvSpPr>
          <p:nvPr>
            <p:ph type="body" sz="quarter" idx="3"/>
          </p:nvPr>
        </p:nvSpPr>
        <p:spPr>
          <a:xfrm>
            <a:off x="4629157" y="1260873"/>
            <a:ext cx="3887391" cy="617934"/>
          </a:xfrm>
        </p:spPr>
        <p:txBody>
          <a:bodyPr anchor="b"/>
          <a:lstStyle>
            <a:lvl1pPr marL="0" indent="0">
              <a:buNone/>
              <a:defRPr sz="2400" b="1"/>
            </a:lvl1pPr>
            <a:lvl2pPr marL="457083" indent="0">
              <a:buNone/>
              <a:defRPr sz="2000" b="1"/>
            </a:lvl2pPr>
            <a:lvl3pPr marL="914167" indent="0">
              <a:buNone/>
              <a:defRPr sz="1800" b="1"/>
            </a:lvl3pPr>
            <a:lvl4pPr marL="1371248" indent="0">
              <a:buNone/>
              <a:defRPr sz="1600" b="1"/>
            </a:lvl4pPr>
            <a:lvl5pPr marL="1828332" indent="0">
              <a:buNone/>
              <a:defRPr sz="1600" b="1"/>
            </a:lvl5pPr>
            <a:lvl6pPr marL="2285416" indent="0">
              <a:buNone/>
              <a:defRPr sz="1600" b="1"/>
            </a:lvl6pPr>
            <a:lvl7pPr marL="2742497" indent="0">
              <a:buNone/>
              <a:defRPr sz="1600" b="1"/>
            </a:lvl7pPr>
            <a:lvl8pPr marL="3199580" indent="0">
              <a:buNone/>
              <a:defRPr sz="1600" b="1"/>
            </a:lvl8pPr>
            <a:lvl9pPr marL="3656664"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D1FC617B-CD36-42A9-A5B3-4B4D43572334}"/>
              </a:ext>
            </a:extLst>
          </p:cNvPr>
          <p:cNvSpPr>
            <a:spLocks noGrp="1"/>
          </p:cNvSpPr>
          <p:nvPr>
            <p:ph sz="quarter" idx="4"/>
          </p:nvPr>
        </p:nvSpPr>
        <p:spPr>
          <a:xfrm>
            <a:off x="4629157"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97A02B52-F5C4-4EDB-9EFE-DE2AE566326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8" name="页脚占位符 7">
            <a:extLst>
              <a:ext uri="{FF2B5EF4-FFF2-40B4-BE49-F238E27FC236}">
                <a16:creationId xmlns:a16="http://schemas.microsoft.com/office/drawing/2014/main" xmlns="" id="{9616CA30-B41F-4D91-8C8B-B276F7B31DB1}"/>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a16="http://schemas.microsoft.com/office/drawing/2014/main" xmlns="" id="{AB5A12CA-BD61-4AE6-888C-789FE7CE667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74655853"/>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337FB3CF-EDC7-4043-8FE0-63F2884A701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E287BC1-F50D-47A4-9021-C9F109DAD3E0}"/>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4" name="页脚占位符 3">
            <a:extLst>
              <a:ext uri="{FF2B5EF4-FFF2-40B4-BE49-F238E27FC236}">
                <a16:creationId xmlns:a16="http://schemas.microsoft.com/office/drawing/2014/main" xmlns="" id="{E2662758-59F8-41F6-A1B5-63498BAF16FE}"/>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a16="http://schemas.microsoft.com/office/drawing/2014/main" xmlns="" id="{A6B578BB-5D48-4395-90F8-587080CB3BE1}"/>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14512180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xmlns="" id="{F81B0623-AAE8-4551-B93D-DEE74CA6E242}"/>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xmlns="" id="{FC0022EC-E1C4-4379-AEBF-A52D00DBF065}"/>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xmlns="" id="{D3C51BEC-F776-46F4-B034-D4CF72DEF128}"/>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2586425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968B9CE3-E6AC-4822-BBE8-B9FED332D655}"/>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2428350-2E53-4998-9F3D-413123B6785F}"/>
              </a:ext>
            </a:extLst>
          </p:cNvPr>
          <p:cNvSpPr>
            <a:spLocks noGrp="1"/>
          </p:cNvSpPr>
          <p:nvPr>
            <p:ph idx="1"/>
          </p:nvPr>
        </p:nvSpPr>
        <p:spPr>
          <a:xfrm>
            <a:off x="3887391" y="740575"/>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8E7F9AF-6C75-4249-A8FD-6D9236CB352D}"/>
              </a:ext>
            </a:extLst>
          </p:cNvPr>
          <p:cNvSpPr>
            <a:spLocks noGrp="1"/>
          </p:cNvSpPr>
          <p:nvPr>
            <p:ph type="body" sz="half" idx="2"/>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02BC588-FB32-40E1-AC09-235285F54723}"/>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8CD02C6-7ADD-4BFD-A5F7-A11FB7DF8F4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54A9A0B0-982C-4CB0-8A7D-9A916C31934F}"/>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7026140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xmlns="" id="{B79F057C-A086-4936-A16D-E7280F627F47}"/>
              </a:ext>
            </a:extLst>
          </p:cNvPr>
          <p:cNvSpPr>
            <a:spLocks noGrp="1"/>
          </p:cNvSpPr>
          <p:nvPr>
            <p:ph type="title"/>
          </p:nvPr>
        </p:nvSpPr>
        <p:spPr>
          <a:xfrm>
            <a:off x="629841" y="342902"/>
            <a:ext cx="2949178"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3029E95-200A-4675-8A3D-314EEAC63F20}"/>
              </a:ext>
            </a:extLst>
          </p:cNvPr>
          <p:cNvSpPr>
            <a:spLocks noGrp="1"/>
          </p:cNvSpPr>
          <p:nvPr>
            <p:ph type="pic" idx="1"/>
          </p:nvPr>
        </p:nvSpPr>
        <p:spPr>
          <a:xfrm>
            <a:off x="3887391" y="740575"/>
            <a:ext cx="4629150" cy="3655219"/>
          </a:xfrm>
        </p:spPr>
        <p:txBody>
          <a:bodyPr/>
          <a:lstStyle>
            <a:lvl1pPr marL="0" indent="0">
              <a:buNone/>
              <a:defRPr sz="3200"/>
            </a:lvl1pPr>
            <a:lvl2pPr marL="457083" indent="0">
              <a:buNone/>
              <a:defRPr sz="2800"/>
            </a:lvl2pPr>
            <a:lvl3pPr marL="914167" indent="0">
              <a:buNone/>
              <a:defRPr sz="2400"/>
            </a:lvl3pPr>
            <a:lvl4pPr marL="1371248" indent="0">
              <a:buNone/>
              <a:defRPr sz="2000"/>
            </a:lvl4pPr>
            <a:lvl5pPr marL="1828332" indent="0">
              <a:buNone/>
              <a:defRPr sz="2000"/>
            </a:lvl5pPr>
            <a:lvl6pPr marL="2285416" indent="0">
              <a:buNone/>
              <a:defRPr sz="2000"/>
            </a:lvl6pPr>
            <a:lvl7pPr marL="2742497" indent="0">
              <a:buNone/>
              <a:defRPr sz="2000"/>
            </a:lvl7pPr>
            <a:lvl8pPr marL="3199580" indent="0">
              <a:buNone/>
              <a:defRPr sz="2000"/>
            </a:lvl8pPr>
            <a:lvl9pPr marL="3656664" indent="0">
              <a:buNone/>
              <a:defRPr sz="2000"/>
            </a:lvl9pPr>
          </a:lstStyle>
          <a:p>
            <a:endParaRPr lang="zh-CN" altLang="en-US"/>
          </a:p>
        </p:txBody>
      </p:sp>
      <p:sp>
        <p:nvSpPr>
          <p:cNvPr id="4" name="文本占位符 3">
            <a:extLst>
              <a:ext uri="{FF2B5EF4-FFF2-40B4-BE49-F238E27FC236}">
                <a16:creationId xmlns:a16="http://schemas.microsoft.com/office/drawing/2014/main" xmlns="" id="{F5C4EB99-4CC2-4C38-A0C9-06B931EFB946}"/>
              </a:ext>
            </a:extLst>
          </p:cNvPr>
          <p:cNvSpPr>
            <a:spLocks noGrp="1"/>
          </p:cNvSpPr>
          <p:nvPr>
            <p:ph type="body" sz="half" idx="2"/>
          </p:nvPr>
        </p:nvSpPr>
        <p:spPr>
          <a:xfrm>
            <a:off x="629841" y="1543052"/>
            <a:ext cx="2949178" cy="2858691"/>
          </a:xfrm>
        </p:spPr>
        <p:txBody>
          <a:bodyPr/>
          <a:lstStyle>
            <a:lvl1pPr marL="0" indent="0">
              <a:buNone/>
              <a:defRPr sz="1600"/>
            </a:lvl1pPr>
            <a:lvl2pPr marL="457083" indent="0">
              <a:buNone/>
              <a:defRPr sz="1400"/>
            </a:lvl2pPr>
            <a:lvl3pPr marL="914167" indent="0">
              <a:buNone/>
              <a:defRPr sz="1200"/>
            </a:lvl3pPr>
            <a:lvl4pPr marL="1371248" indent="0">
              <a:buNone/>
              <a:defRPr sz="1000"/>
            </a:lvl4pPr>
            <a:lvl5pPr marL="1828332" indent="0">
              <a:buNone/>
              <a:defRPr sz="1000"/>
            </a:lvl5pPr>
            <a:lvl6pPr marL="2285416" indent="0">
              <a:buNone/>
              <a:defRPr sz="1000"/>
            </a:lvl6pPr>
            <a:lvl7pPr marL="2742497" indent="0">
              <a:buNone/>
              <a:defRPr sz="1000"/>
            </a:lvl7pPr>
            <a:lvl8pPr marL="3199580" indent="0">
              <a:buNone/>
              <a:defRPr sz="1000"/>
            </a:lvl8pPr>
            <a:lvl9pPr marL="3656664"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BD17FD5-5BBB-4667-889E-F844B697A9CD}"/>
              </a:ext>
            </a:extLst>
          </p:cNvPr>
          <p:cNvSpPr>
            <a:spLocks noGrp="1"/>
          </p:cNvSpPr>
          <p:nvPr>
            <p:ph type="dt" sz="half" idx="10"/>
          </p:nvPr>
        </p:nvSpPr>
        <p:spPr/>
        <p:txBody>
          <a:bodyPr/>
          <a:lstStyle/>
          <a:p>
            <a:fld id="{B5AA7FF0-6B4A-4546-BBEE-EC76D62FD432}" type="datetimeFigureOut">
              <a:rPr lang="zh-CN" altLang="en-US" smtClean="0">
                <a:solidFill>
                  <a:prstClr val="black">
                    <a:tint val="75000"/>
                  </a:prstClr>
                </a:solidFill>
              </a:rPr>
              <a:t>2022/10/23 Sunday</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E7BC2452-6B21-44DD-9DC1-E17E463654F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7DA89350-8B48-42D0-A313-5278B15C474C}"/>
              </a:ext>
            </a:extLst>
          </p:cNvPr>
          <p:cNvSpPr>
            <a:spLocks noGrp="1"/>
          </p:cNvSpPr>
          <p:nvPr>
            <p:ph type="sldNum" sz="quarter" idx="12"/>
          </p:nvPr>
        </p:nvSpPr>
        <p:spPr/>
        <p:txBody>
          <a:bodyPr/>
          <a:lstStyle/>
          <a:p>
            <a:fld id="{9DDC3963-5A6F-437D-A3AA-913D269F7F3F}"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94568434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file:///D:\qq&#25991;&#20214;\712321467\Image\C2C\Image2\%7b75232B38-A165-1FB7-499C-2E1C792CACB5%7d.png" TargetMode="External" /><Relationship Id="rId15" Type="http://schemas.openxmlformats.org/officeDocument/2006/relationships/image" Target="../media/image1.png" /><Relationship Id="rId16" Type="http://schemas.openxmlformats.org/officeDocument/2006/relationships/image" Target="../media/image2.jpe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6">
            <a:lum/>
          </a:blip>
          <a:stretch>
            <a:fillRect/>
          </a:stretch>
        </a:blipFill>
        <a:effectLst/>
      </p:bgPr>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xmlns="" id="{1E8F84F3-31B2-4C17-B44A-2A950EDD3CBD}"/>
              </a:ext>
            </a:extLst>
          </p:cNvPr>
          <p:cNvSpPr>
            <a:spLocks noGrp="1"/>
          </p:cNvSpPr>
          <p:nvPr>
            <p:ph type="title"/>
          </p:nvPr>
        </p:nvSpPr>
        <p:spPr>
          <a:xfrm>
            <a:off x="628650" y="273846"/>
            <a:ext cx="7886700" cy="994172"/>
          </a:xfrm>
          <a:prstGeom prst="rect">
            <a:avLst/>
          </a:prstGeom>
        </p:spPr>
        <p:txBody>
          <a:bodyPr vert="horz" lIns="91416" tIns="45708" rIns="91416" bIns="45708"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3B92C1C-5359-4F5B-86F2-10CD3ADFD017}"/>
              </a:ext>
            </a:extLst>
          </p:cNvPr>
          <p:cNvSpPr>
            <a:spLocks noGrp="1"/>
          </p:cNvSpPr>
          <p:nvPr>
            <p:ph type="body" idx="1"/>
          </p:nvPr>
        </p:nvSpPr>
        <p:spPr>
          <a:xfrm>
            <a:off x="628650" y="1369219"/>
            <a:ext cx="7886700" cy="3263504"/>
          </a:xfrm>
          <a:prstGeom prst="rect">
            <a:avLst/>
          </a:prstGeom>
        </p:spPr>
        <p:txBody>
          <a:bodyPr vert="horz" lIns="91416" tIns="45708" rIns="91416" bIns="45708"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136FAF2-613D-4DC8-A010-4A4F06F55509}"/>
              </a:ext>
            </a:extLst>
          </p:cNvPr>
          <p:cNvSpPr>
            <a:spLocks noGrp="1"/>
          </p:cNvSpPr>
          <p:nvPr>
            <p:ph type="dt" sz="half" idx="2"/>
          </p:nvPr>
        </p:nvSpPr>
        <p:spPr>
          <a:xfrm>
            <a:off x="628652" y="4767264"/>
            <a:ext cx="2057400" cy="273844"/>
          </a:xfrm>
          <a:prstGeom prst="rect">
            <a:avLst/>
          </a:prstGeom>
        </p:spPr>
        <p:txBody>
          <a:bodyPr vert="horz" lIns="91416" tIns="45708" rIns="91416" bIns="45708" rtlCol="0" anchor="ctr"/>
          <a:lstStyle>
            <a:lvl1pPr algn="l">
              <a:defRPr sz="1200">
                <a:solidFill>
                  <a:schemeClr val="tx1">
                    <a:tint val="75000"/>
                  </a:schemeClr>
                </a:solidFill>
              </a:defRPr>
            </a:lvl1pPr>
          </a:lstStyle>
          <a:p>
            <a:pPr defTabSz="914167"/>
            <a:fld id="{B5AA7FF0-6B4A-4546-BBEE-EC76D62FD432}" type="datetimeFigureOut">
              <a:rPr lang="zh-CN" altLang="en-US" smtClean="0">
                <a:solidFill>
                  <a:prstClr val="black">
                    <a:tint val="75000"/>
                  </a:prstClr>
                </a:solidFill>
              </a:rPr>
              <a:pPr defTabSz="914167"/>
              <a:t>2022/10/23 Sunday</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3D249CFE-4575-4B4F-831B-8837D1D3371B}"/>
              </a:ext>
            </a:extLst>
          </p:cNvPr>
          <p:cNvSpPr>
            <a:spLocks noGrp="1"/>
          </p:cNvSpPr>
          <p:nvPr>
            <p:ph type="ftr" sz="quarter" idx="3"/>
          </p:nvPr>
        </p:nvSpPr>
        <p:spPr>
          <a:xfrm>
            <a:off x="3028950" y="4767264"/>
            <a:ext cx="3086100" cy="273844"/>
          </a:xfrm>
          <a:prstGeom prst="rect">
            <a:avLst/>
          </a:prstGeom>
        </p:spPr>
        <p:txBody>
          <a:bodyPr vert="horz" lIns="91416" tIns="45708" rIns="91416" bIns="45708" rtlCol="0" anchor="ctr"/>
          <a:lstStyle>
            <a:lvl1pPr algn="ctr">
              <a:defRPr sz="1200">
                <a:solidFill>
                  <a:schemeClr val="tx1">
                    <a:tint val="75000"/>
                  </a:schemeClr>
                </a:solidFill>
              </a:defRPr>
            </a:lvl1pPr>
          </a:lstStyle>
          <a:p>
            <a:pPr defTabSz="914167"/>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3B2AECC-8468-4ECD-8930-9467318FD5A4}"/>
              </a:ext>
            </a:extLst>
          </p:cNvPr>
          <p:cNvSpPr>
            <a:spLocks noGrp="1"/>
          </p:cNvSpPr>
          <p:nvPr>
            <p:ph type="sldNum" sz="quarter" idx="4"/>
          </p:nvPr>
        </p:nvSpPr>
        <p:spPr>
          <a:xfrm>
            <a:off x="6457950" y="4767264"/>
            <a:ext cx="2057400" cy="273844"/>
          </a:xfrm>
          <a:prstGeom prst="rect">
            <a:avLst/>
          </a:prstGeom>
        </p:spPr>
        <p:txBody>
          <a:bodyPr vert="horz" lIns="91416" tIns="45708" rIns="91416" bIns="45708" rtlCol="0" anchor="ctr"/>
          <a:lstStyle>
            <a:lvl1pPr algn="r">
              <a:defRPr sz="1200">
                <a:solidFill>
                  <a:schemeClr val="tx1">
                    <a:tint val="75000"/>
                  </a:schemeClr>
                </a:solidFill>
              </a:defRPr>
            </a:lvl1pPr>
          </a:lstStyle>
          <a:p>
            <a:pPr defTabSz="914167"/>
            <a:fld id="{9DDC3963-5A6F-437D-A3AA-913D269F7F3F}" type="slidenum">
              <a:rPr lang="zh-CN" altLang="en-US" smtClean="0">
                <a:solidFill>
                  <a:prstClr val="black">
                    <a:tint val="75000"/>
                  </a:prstClr>
                </a:solidFill>
              </a:rPr>
              <a:pPr defTabSz="914167"/>
              <a:t>‹#›</a:t>
            </a:fld>
            <a:endParaRPr lang="zh-CN" altLang="en-US">
              <a:solidFill>
                <a:prstClr val="black">
                  <a:tint val="75000"/>
                </a:prstClr>
              </a:solidFill>
            </a:endParaRPr>
          </a:p>
        </p:txBody>
      </p:sp>
      <p:pic>
        <p:nvPicPr>
          <p:cNvPr id="7" name="图片 1073743875" descr="学科网 zxxk.com"/>
          <p:cNvPicPr>
            <a:picLocks noChangeAspect="1"/>
          </p:cNvPicPr>
          <p:nvPr/>
        </p:nvPicPr>
        <p:blipFill>
          <a:blip r:embed="rId15" r:link="rId14"/>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361541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timing/>
  <p:txStyles>
    <p:titleStyle>
      <a:lvl1pPr algn="l" defTabSz="91416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40" indent="-228540" algn="l" defTabSz="91416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4" indent="-228540" algn="l" defTabSz="91416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08" indent="-228540" algn="l" defTabSz="91416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79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7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56"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40"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23"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05" indent="-228540" algn="l" defTabSz="91416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167" rtl="0" eaLnBrk="1" latinLnBrk="0" hangingPunct="1">
        <a:defRPr sz="1800" kern="1200">
          <a:solidFill>
            <a:schemeClr val="tx1"/>
          </a:solidFill>
          <a:latin typeface="+mn-lt"/>
          <a:ea typeface="+mn-ea"/>
          <a:cs typeface="+mn-cs"/>
        </a:defRPr>
      </a:lvl1pPr>
      <a:lvl2pPr marL="457083" algn="l" defTabSz="914167" rtl="0" eaLnBrk="1" latinLnBrk="0" hangingPunct="1">
        <a:defRPr sz="1800" kern="1200">
          <a:solidFill>
            <a:schemeClr val="tx1"/>
          </a:solidFill>
          <a:latin typeface="+mn-lt"/>
          <a:ea typeface="+mn-ea"/>
          <a:cs typeface="+mn-cs"/>
        </a:defRPr>
      </a:lvl2pPr>
      <a:lvl3pPr marL="914167" algn="l" defTabSz="914167" rtl="0" eaLnBrk="1" latinLnBrk="0" hangingPunct="1">
        <a:defRPr sz="1800" kern="1200">
          <a:solidFill>
            <a:schemeClr val="tx1"/>
          </a:solidFill>
          <a:latin typeface="+mn-lt"/>
          <a:ea typeface="+mn-ea"/>
          <a:cs typeface="+mn-cs"/>
        </a:defRPr>
      </a:lvl3pPr>
      <a:lvl4pPr marL="1371248" algn="l" defTabSz="914167" rtl="0" eaLnBrk="1" latinLnBrk="0" hangingPunct="1">
        <a:defRPr sz="1800" kern="1200">
          <a:solidFill>
            <a:schemeClr val="tx1"/>
          </a:solidFill>
          <a:latin typeface="+mn-lt"/>
          <a:ea typeface="+mn-ea"/>
          <a:cs typeface="+mn-cs"/>
        </a:defRPr>
      </a:lvl4pPr>
      <a:lvl5pPr marL="1828332" algn="l" defTabSz="914167" rtl="0" eaLnBrk="1" latinLnBrk="0" hangingPunct="1">
        <a:defRPr sz="1800" kern="1200">
          <a:solidFill>
            <a:schemeClr val="tx1"/>
          </a:solidFill>
          <a:latin typeface="+mn-lt"/>
          <a:ea typeface="+mn-ea"/>
          <a:cs typeface="+mn-cs"/>
        </a:defRPr>
      </a:lvl5pPr>
      <a:lvl6pPr marL="2285416" algn="l" defTabSz="914167" rtl="0" eaLnBrk="1" latinLnBrk="0" hangingPunct="1">
        <a:defRPr sz="1800" kern="1200">
          <a:solidFill>
            <a:schemeClr val="tx1"/>
          </a:solidFill>
          <a:latin typeface="+mn-lt"/>
          <a:ea typeface="+mn-ea"/>
          <a:cs typeface="+mn-cs"/>
        </a:defRPr>
      </a:lvl6pPr>
      <a:lvl7pPr marL="2742497" algn="l" defTabSz="914167" rtl="0" eaLnBrk="1" latinLnBrk="0" hangingPunct="1">
        <a:defRPr sz="1800" kern="1200">
          <a:solidFill>
            <a:schemeClr val="tx1"/>
          </a:solidFill>
          <a:latin typeface="+mn-lt"/>
          <a:ea typeface="+mn-ea"/>
          <a:cs typeface="+mn-cs"/>
        </a:defRPr>
      </a:lvl7pPr>
      <a:lvl8pPr marL="3199580" algn="l" defTabSz="914167" rtl="0" eaLnBrk="1" latinLnBrk="0" hangingPunct="1">
        <a:defRPr sz="1800" kern="1200">
          <a:solidFill>
            <a:schemeClr val="tx1"/>
          </a:solidFill>
          <a:latin typeface="+mn-lt"/>
          <a:ea typeface="+mn-ea"/>
          <a:cs typeface="+mn-cs"/>
        </a:defRPr>
      </a:lvl8pPr>
      <a:lvl9pPr marL="3656664" algn="l" defTabSz="914167"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 Id="rId3" Type="http://schemas.openxmlformats.org/officeDocument/2006/relationships/image" Target="../media/image4.png" /><Relationship Id="rId4" Type="http://schemas.openxmlformats.org/officeDocument/2006/relationships/image" Target="../media/image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p:nvPr/>
        </p:nvPicPr>
        <p:blipFill>
          <a:blip r:embed="rId2"/>
          <a:stretch>
            <a:fillRect/>
          </a:stretch>
        </p:blipFill>
        <p:spPr>
          <a:xfrm>
            <a:off x="6876256" y="1169291"/>
            <a:ext cx="2267744" cy="2482579"/>
          </a:xfrm>
          <a:prstGeom prst="rect">
            <a:avLst/>
          </a:prstGeom>
          <a:noFill/>
          <a:ln>
            <a:noFill/>
          </a:ln>
        </p:spPr>
      </p:pic>
      <p:sp>
        <p:nvSpPr>
          <p:cNvPr id="3" name="TextBox 2"/>
          <p:cNvSpPr txBox="1"/>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C6D4A-255A-48DC-8AA6-E0A5C61D1ED4}"/>
              </a:ext>
            </a:extLst>
          </p:cNvPr>
          <p:cNvSpPr/>
          <p:nvPr/>
        </p:nvSpPr>
        <p:spPr>
          <a:xfrm>
            <a:off x="0" y="1169291"/>
            <a:ext cx="6948264" cy="2448270"/>
          </a:xfrm>
          <a:prstGeom prst="rect">
            <a:avLst/>
          </a:prstGeom>
          <a:solidFill>
            <a:srgbClr val="CE68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defTabSz="914167"/>
            <a:endParaRPr lang="zh-CN" altLang="en-US">
              <a:solidFill>
                <a:prstClr val="white"/>
              </a:solidFill>
            </a:endParaRPr>
          </a:p>
        </p:txBody>
      </p:sp>
      <p:sp>
        <p:nvSpPr>
          <p:cNvPr id="4" name="矩形 3"/>
          <p:cNvSpPr/>
          <p:nvPr/>
        </p:nvSpPr>
        <p:spPr>
          <a:xfrm>
            <a:off x="304057" y="1671099"/>
            <a:ext cx="6340149" cy="707862"/>
          </a:xfrm>
          <a:prstGeom prst="rect">
            <a:avLst/>
          </a:prstGeom>
        </p:spPr>
        <p:txBody>
          <a:bodyPr wrap="none" lIns="91416" tIns="45708" rIns="91416" bIns="45708">
            <a:spAutoFit/>
          </a:bodyPr>
          <a:lstStyle/>
          <a:p>
            <a:pPr defTabSz="914167"/>
            <a:r>
              <a:rPr lang="zh-CN" altLang="en-US" sz="4000" b="1" smtClean="0">
                <a:solidFill>
                  <a:prstClr val="white"/>
                </a:solidFill>
                <a:effectLst>
                  <a:outerShdw blurRad="38100" dist="38100" dir="2700000" algn="tl">
                    <a:srgbClr val="000000">
                      <a:alpha val="43137"/>
                    </a:srgbClr>
                  </a:outerShdw>
                </a:effectLst>
                <a:latin typeface="等线 Light"/>
              </a:rPr>
              <a:t>实践是检验真理的唯一标准</a:t>
            </a:r>
            <a:endParaRPr lang="zh-CN" altLang="en-US" sz="4000" b="1">
              <a:solidFill>
                <a:prstClr val="white"/>
              </a:solidFill>
              <a:effectLst>
                <a:outerShdw blurRad="38100" dist="38100" dir="2700000" algn="tl">
                  <a:srgbClr val="000000">
                    <a:alpha val="43137"/>
                  </a:srgbClr>
                </a:outerShdw>
              </a:effectLst>
              <a:latin typeface="等线 Light"/>
            </a:endParaRPr>
          </a:p>
        </p:txBody>
      </p:sp>
      <p:sp>
        <p:nvSpPr>
          <p:cNvPr id="7" name="TextBox 6"/>
          <p:cNvSpPr txBox="1"/>
          <p:nvPr/>
        </p:nvSpPr>
        <p:spPr>
          <a:xfrm>
            <a:off x="1763688" y="2787773"/>
            <a:ext cx="4104456" cy="461641"/>
          </a:xfrm>
          <a:prstGeom prst="rect">
            <a:avLst/>
          </a:prstGeom>
          <a:noFill/>
        </p:spPr>
        <p:txBody>
          <a:bodyPr wrap="square" lIns="91416" tIns="45708" rIns="91416" bIns="45708" rtlCol="0">
            <a:spAutoFit/>
          </a:bodyPr>
          <a:lstStyle/>
          <a:p>
            <a:pPr defTabSz="914167"/>
            <a:r>
              <a:rPr lang="en-US" altLang="zh-CN"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a:t>
            </a:r>
            <a:r>
              <a:rPr lang="zh-CN" altLang="en-US"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光明日报</a:t>
            </a:r>
            <a:r>
              <a:rPr lang="en-US" altLang="zh-CN"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a:t>
            </a:r>
            <a:r>
              <a:rPr lang="zh-CN" altLang="en-US" sz="2400" b="1" smtClean="0">
                <a:solidFill>
                  <a:prstClr val="white"/>
                </a:solidFill>
                <a:effectLst>
                  <a:outerShdw blurRad="38100" dist="38100" dir="2700000" algn="tl">
                    <a:srgbClr val="000000">
                      <a:alpha val="43137"/>
                    </a:srgbClr>
                  </a:outerShdw>
                </a:effectLst>
                <a:latin typeface="华文楷体" pitchFamily="2" charset="-122"/>
                <a:ea typeface="华文楷体" pitchFamily="2" charset="-122"/>
              </a:rPr>
              <a:t>特约评论员</a:t>
            </a:r>
            <a:endParaRPr lang="zh-CN" altLang="en-US" sz="2400" b="1">
              <a:solidFill>
                <a:prstClr val="white"/>
              </a:solidFill>
              <a:effectLst>
                <a:outerShdw blurRad="38100" dist="38100" dir="2700000" algn="tl">
                  <a:srgbClr val="000000">
                    <a:alpha val="43137"/>
                  </a:srgbClr>
                </a:outerShdw>
              </a:effectLst>
              <a:latin typeface="华文楷体" pitchFamily="2" charset="-122"/>
              <a:ea typeface="华文楷体" pitchFamily="2" charset="-122"/>
            </a:endParaRPr>
          </a:p>
        </p:txBody>
      </p:sp>
      <p:sp>
        <p:nvSpPr>
          <p:cNvPr id="17" name="矩形 16"/>
          <p:cNvSpPr/>
          <p:nvPr/>
        </p:nvSpPr>
        <p:spPr>
          <a:xfrm>
            <a:off x="6070051" y="4754959"/>
            <a:ext cx="3076435" cy="400085"/>
          </a:xfrm>
          <a:prstGeom prst="rect">
            <a:avLst/>
          </a:prstGeom>
        </p:spPr>
        <p:txBody>
          <a:bodyPr wrap="none" lIns="91416" tIns="45708" rIns="91416" bIns="45708">
            <a:spAutoFit/>
          </a:bodyPr>
          <a:lstStyle/>
          <a:p>
            <a:pPr defTabSz="914167"/>
            <a:r>
              <a:rPr lang="zh-CN" altLang="en-US" sz="2000">
                <a:solidFill>
                  <a:prstClr val="black"/>
                </a:solidFill>
              </a:rPr>
              <a:t>选择性必修中册 第一单元</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50" y="195486"/>
            <a:ext cx="1304925" cy="70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32566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634841" y="223838"/>
            <a:ext cx="7461885" cy="610552"/>
            <a:chOff x="1333" y="470"/>
            <a:chExt cx="15668" cy="1282"/>
          </a:xfrm>
        </p:grpSpPr>
        <p:sp>
          <p:nvSpPr>
            <p:cNvPr id="6" name="文本框 5"/>
            <p:cNvSpPr txBox="1"/>
            <p:nvPr/>
          </p:nvSpPr>
          <p:spPr>
            <a:xfrm>
              <a:off x="1333" y="470"/>
              <a:ext cx="6007" cy="1163"/>
            </a:xfrm>
            <a:prstGeom prst="rect">
              <a:avLst/>
            </a:prstGeom>
            <a:noFill/>
          </p:spPr>
          <p:txBody>
            <a:bodyPr wrap="square" rtlCol="0" anchor="t">
              <a:spAutoFit/>
            </a:bodyPr>
            <a:lstStyle/>
            <a:p>
              <a:pPr algn="ctr"/>
              <a:r>
                <a:rPr lang="zh-CN" altLang="en-US" sz="3000">
                  <a:solidFill>
                    <a:srgbClr val="83A191"/>
                  </a:solidFill>
                  <a:latin typeface="微软雅黑" pitchFamily="34" charset="-122"/>
                  <a:ea typeface="微软雅黑" pitchFamily="34" charset="-122"/>
                  <a:sym typeface="+mn-ea"/>
                </a:rPr>
                <a:t>分析</a:t>
              </a:r>
              <a:r>
                <a:rPr lang="en-US" altLang="zh-CN" sz="3000">
                  <a:solidFill>
                    <a:srgbClr val="83A191"/>
                  </a:solidFill>
                  <a:latin typeface="微软雅黑" pitchFamily="34" charset="-122"/>
                  <a:ea typeface="微软雅黑" pitchFamily="34" charset="-122"/>
                  <a:sym typeface="+mn-ea"/>
                </a:rPr>
                <a:t>·</a:t>
              </a:r>
              <a:r>
                <a:rPr lang="zh-CN" altLang="en-US" sz="3000">
                  <a:solidFill>
                    <a:srgbClr val="83A191"/>
                  </a:solidFill>
                  <a:latin typeface="微软雅黑" pitchFamily="34" charset="-122"/>
                  <a:ea typeface="微软雅黑" pitchFamily="34" charset="-122"/>
                  <a:sym typeface="+mn-ea"/>
                </a:rPr>
                <a:t>第一部分</a:t>
              </a:r>
            </a:p>
          </p:txBody>
        </p:sp>
        <p:cxnSp>
          <p:nvCxnSpPr>
            <p:cNvPr id="8" name="直接连接符 7"/>
            <p:cNvCxnSpPr/>
            <p:nvPr/>
          </p:nvCxnSpPr>
          <p:spPr>
            <a:xfrm>
              <a:off x="4989" y="1723"/>
              <a:ext cx="12012" cy="29"/>
            </a:xfrm>
            <a:prstGeom prst="line">
              <a:avLst/>
            </a:prstGeom>
            <a:ln w="12700">
              <a:solidFill>
                <a:srgbClr val="83A191"/>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370999" y="1181100"/>
            <a:ext cx="2276475" cy="557973"/>
          </a:xfrm>
          <a:prstGeom prst="rect">
            <a:avLst/>
          </a:prstGeom>
          <a:noFill/>
        </p:spPr>
        <p:txBody>
          <a:bodyPr wrap="square" lIns="68580" tIns="34290" rIns="68580" bIns="34290" rtlCol="0">
            <a:spAutoFit/>
          </a:bodyPr>
          <a:lstStyle/>
          <a:p>
            <a:pPr fontAlgn="auto">
              <a:lnSpc>
                <a:spcPct val="150000"/>
              </a:lnSpc>
            </a:pPr>
            <a:r>
              <a:rPr lang="en-US" altLang="zh-CN" sz="2400">
                <a:solidFill>
                  <a:srgbClr val="83A191"/>
                </a:solidFill>
                <a:latin typeface="微软雅黑" pitchFamily="34" charset="-122"/>
                <a:ea typeface="微软雅黑" pitchFamily="34" charset="-122"/>
              </a:rPr>
              <a:t>提出中心论点</a:t>
            </a:r>
            <a:r>
              <a:rPr lang="zh-CN" altLang="en-US" sz="2400">
                <a:solidFill>
                  <a:srgbClr val="83A191"/>
                </a:solidFill>
                <a:latin typeface="微软雅黑" pitchFamily="34" charset="-122"/>
                <a:ea typeface="微软雅黑" pitchFamily="34" charset="-122"/>
              </a:rPr>
              <a:t>：</a:t>
            </a:r>
          </a:p>
        </p:txBody>
      </p:sp>
      <p:sp>
        <p:nvSpPr>
          <p:cNvPr id="3" name="文本框 2"/>
          <p:cNvSpPr txBox="1"/>
          <p:nvPr/>
        </p:nvSpPr>
        <p:spPr>
          <a:xfrm>
            <a:off x="2837974" y="1181100"/>
            <a:ext cx="5649278" cy="1176338"/>
          </a:xfrm>
          <a:prstGeom prst="rect">
            <a:avLst/>
          </a:prstGeom>
          <a:noFill/>
        </p:spPr>
        <p:txBody>
          <a:bodyPr wrap="square" lIns="68580" tIns="34290" rIns="68580" bIns="34290" rtlCol="0">
            <a:spAutoFit/>
          </a:bodyPr>
          <a:lstStyle/>
          <a:p>
            <a:pPr fontAlgn="auto">
              <a:lnSpc>
                <a:spcPct val="150000"/>
              </a:lnSpc>
            </a:pPr>
            <a:r>
              <a:rPr lang="zh-CN" altLang="en-US" sz="2400">
                <a:solidFill>
                  <a:srgbClr val="E48767"/>
                </a:solidFill>
                <a:latin typeface="微软雅黑" pitchFamily="34" charset="-122"/>
                <a:ea typeface="微软雅黑" pitchFamily="34" charset="-122"/>
              </a:rPr>
              <a:t>实践是检验真理的</a:t>
            </a:r>
            <a:r>
              <a:rPr lang="zh-CN" altLang="en-US" sz="2400">
                <a:solidFill>
                  <a:srgbClr val="B3C6D5"/>
                </a:solidFill>
                <a:latin typeface="微软雅黑" pitchFamily="34" charset="-122"/>
                <a:ea typeface="微软雅黑" pitchFamily="34" charset="-122"/>
              </a:rPr>
              <a:t>唯一</a:t>
            </a:r>
            <a:r>
              <a:rPr lang="zh-CN" altLang="en-US" sz="2400">
                <a:solidFill>
                  <a:srgbClr val="E48767"/>
                </a:solidFill>
                <a:latin typeface="微软雅黑" pitchFamily="34" charset="-122"/>
                <a:ea typeface="微软雅黑" pitchFamily="34" charset="-122"/>
              </a:rPr>
              <a:t>标准</a:t>
            </a:r>
          </a:p>
          <a:p>
            <a:pPr fontAlgn="auto">
              <a:lnSpc>
                <a:spcPct val="150000"/>
              </a:lnSpc>
            </a:pPr>
            <a:r>
              <a:rPr lang="en-US" altLang="zh-CN" sz="2400">
                <a:solidFill>
                  <a:srgbClr val="E48767"/>
                </a:solidFill>
                <a:latin typeface="微软雅黑" pitchFamily="34" charset="-122"/>
                <a:ea typeface="微软雅黑" pitchFamily="34" charset="-122"/>
              </a:rPr>
              <a:t>       </a:t>
            </a:r>
            <a:r>
              <a:rPr lang="zh-CN" altLang="en-US" sz="2400">
                <a:solidFill>
                  <a:srgbClr val="E48767"/>
                </a:solidFill>
                <a:latin typeface="微软雅黑" pitchFamily="34" charset="-122"/>
                <a:ea typeface="微软雅黑" pitchFamily="34" charset="-122"/>
              </a:rPr>
              <a:t>【检验真理的标准</a:t>
            </a:r>
            <a:r>
              <a:rPr lang="zh-CN" altLang="en-US" sz="2400">
                <a:solidFill>
                  <a:srgbClr val="B3C6D5"/>
                </a:solidFill>
                <a:latin typeface="微软雅黑" pitchFamily="34" charset="-122"/>
                <a:ea typeface="微软雅黑" pitchFamily="34" charset="-122"/>
              </a:rPr>
              <a:t>只</a:t>
            </a:r>
            <a:r>
              <a:rPr lang="zh-CN" altLang="en-US" sz="2400">
                <a:solidFill>
                  <a:srgbClr val="E48767"/>
                </a:solidFill>
                <a:latin typeface="微软雅黑" pitchFamily="34" charset="-122"/>
                <a:ea typeface="微软雅黑" pitchFamily="34" charset="-122"/>
              </a:rPr>
              <a:t>能是社会实践</a:t>
            </a:r>
            <a:r>
              <a:rPr lang="zh-CN" altLang="en-US" sz="2400">
                <a:solidFill>
                  <a:srgbClr val="E48767"/>
                </a:solidFill>
                <a:latin typeface="微软雅黑" pitchFamily="34" charset="-122"/>
                <a:ea typeface="微软雅黑" pitchFamily="34" charset="-122"/>
                <a:sym typeface="+mn-ea"/>
              </a:rPr>
              <a:t>】</a:t>
            </a:r>
          </a:p>
        </p:txBody>
      </p:sp>
      <p:sp>
        <p:nvSpPr>
          <p:cNvPr id="5" name="文本框 4"/>
          <p:cNvSpPr txBox="1"/>
          <p:nvPr/>
        </p:nvSpPr>
        <p:spPr>
          <a:xfrm>
            <a:off x="370999" y="2150269"/>
            <a:ext cx="1666399" cy="557973"/>
          </a:xfrm>
          <a:prstGeom prst="rect">
            <a:avLst/>
          </a:prstGeom>
          <a:noFill/>
        </p:spPr>
        <p:txBody>
          <a:bodyPr wrap="square" lIns="68580" tIns="34290" rIns="68580" bIns="34290" rtlCol="0">
            <a:spAutoFit/>
          </a:bodyPr>
          <a:lstStyle/>
          <a:p>
            <a:pPr fontAlgn="auto">
              <a:lnSpc>
                <a:spcPct val="150000"/>
              </a:lnSpc>
            </a:pPr>
            <a:r>
              <a:rPr lang="zh-CN" altLang="en-US" sz="2400">
                <a:solidFill>
                  <a:srgbClr val="83A191"/>
                </a:solidFill>
                <a:latin typeface="微软雅黑" pitchFamily="34" charset="-122"/>
                <a:ea typeface="微软雅黑" pitchFamily="34" charset="-122"/>
              </a:rPr>
              <a:t>论证方法：</a:t>
            </a:r>
          </a:p>
        </p:txBody>
      </p:sp>
      <p:sp>
        <p:nvSpPr>
          <p:cNvPr id="7" name="文本框 6"/>
          <p:cNvSpPr txBox="1"/>
          <p:nvPr/>
        </p:nvSpPr>
        <p:spPr>
          <a:xfrm>
            <a:off x="370999" y="2810352"/>
            <a:ext cx="7140416" cy="557973"/>
          </a:xfrm>
          <a:prstGeom prst="rect">
            <a:avLst/>
          </a:prstGeom>
          <a:noFill/>
        </p:spPr>
        <p:txBody>
          <a:bodyPr wrap="square" lIns="68580" tIns="34290" rIns="68580" bIns="34290" rtlCol="0">
            <a:spAutoFit/>
          </a:bodyPr>
          <a:lstStyle/>
          <a:p>
            <a:pPr algn="l" fontAlgn="auto">
              <a:lnSpc>
                <a:spcPct val="150000"/>
              </a:lnSpc>
            </a:pPr>
            <a:r>
              <a:rPr lang="en-US" altLang="zh-CN" sz="2400">
                <a:solidFill>
                  <a:srgbClr val="83A191"/>
                </a:solidFill>
                <a:latin typeface="微软雅黑" pitchFamily="34" charset="-122"/>
                <a:ea typeface="微软雅黑" pitchFamily="34" charset="-122"/>
              </a:rPr>
              <a:t>①</a:t>
            </a:r>
            <a:r>
              <a:rPr lang="zh-CN" altLang="en-US" sz="2400">
                <a:solidFill>
                  <a:srgbClr val="E48767"/>
                </a:solidFill>
                <a:latin typeface="微软雅黑" pitchFamily="34" charset="-122"/>
                <a:ea typeface="微软雅黑" pitchFamily="34" charset="-122"/>
              </a:rPr>
              <a:t>引用论证</a:t>
            </a:r>
            <a:endParaRPr lang="en-US" altLang="zh-CN" sz="2400">
              <a:solidFill>
                <a:srgbClr val="83A191"/>
              </a:solidFill>
              <a:latin typeface="微软雅黑" pitchFamily="34" charset="-122"/>
              <a:ea typeface="微软雅黑" pitchFamily="34" charset="-122"/>
            </a:endParaRPr>
          </a:p>
        </p:txBody>
      </p:sp>
      <p:sp>
        <p:nvSpPr>
          <p:cNvPr id="16" name="文本框 15"/>
          <p:cNvSpPr txBox="1"/>
          <p:nvPr/>
        </p:nvSpPr>
        <p:spPr>
          <a:xfrm>
            <a:off x="6507004" y="348139"/>
            <a:ext cx="1574790" cy="500137"/>
          </a:xfrm>
          <a:prstGeom prst="rect">
            <a:avLst/>
          </a:prstGeom>
          <a:noFill/>
        </p:spPr>
        <p:txBody>
          <a:bodyPr wrap="none" lIns="68580" tIns="34290" rIns="68580" bIns="34290" rtlCol="0">
            <a:spAutoFit/>
          </a:bodyPr>
          <a:lstStyle/>
          <a:p>
            <a:pPr algn="l"/>
            <a:r>
              <a:rPr lang="zh-CN" altLang="en-US" sz="2800">
                <a:solidFill>
                  <a:srgbClr val="C00000"/>
                </a:solidFill>
                <a:latin typeface="微软雅黑" pitchFamily="34" charset="-122"/>
                <a:ea typeface="微软雅黑" pitchFamily="34" charset="-122"/>
                <a:sym typeface="+mn-ea"/>
              </a:rPr>
              <a:t>提出问题</a:t>
            </a:r>
          </a:p>
        </p:txBody>
      </p:sp>
      <p:sp>
        <p:nvSpPr>
          <p:cNvPr id="4" name="文本框 3"/>
          <p:cNvSpPr txBox="1"/>
          <p:nvPr/>
        </p:nvSpPr>
        <p:spPr>
          <a:xfrm>
            <a:off x="721519" y="4439602"/>
            <a:ext cx="7484745" cy="391478"/>
          </a:xfrm>
          <a:prstGeom prst="rect">
            <a:avLst/>
          </a:prstGeom>
          <a:noFill/>
        </p:spPr>
        <p:txBody>
          <a:bodyPr wrap="square" lIns="68580" tIns="34290" rIns="68580" bIns="34290" rtlCol="0">
            <a:spAutoFit/>
          </a:bodyPr>
          <a:lstStyle/>
          <a:p>
            <a:pPr algn="l" fontAlgn="auto">
              <a:lnSpc>
                <a:spcPct val="100000"/>
              </a:lnSpc>
            </a:pPr>
            <a:r>
              <a:rPr lang="zh-CN" altLang="en-US" sz="2100">
                <a:solidFill>
                  <a:srgbClr val="83A191"/>
                </a:solidFill>
                <a:latin typeface="微软雅黑" pitchFamily="34" charset="-122"/>
                <a:ea typeface="微软雅黑" pitchFamily="34" charset="-122"/>
                <a:sym typeface="+mn-ea"/>
              </a:rPr>
              <a:t>【门捷列夫</a:t>
            </a:r>
            <a:r>
              <a:rPr lang="en-US" altLang="zh-CN" sz="2100">
                <a:solidFill>
                  <a:srgbClr val="83A191"/>
                </a:solidFill>
                <a:latin typeface="微软雅黑" pitchFamily="34" charset="-122"/>
                <a:ea typeface="微软雅黑" pitchFamily="34" charset="-122"/>
                <a:sym typeface="+mn-ea"/>
              </a:rPr>
              <a:t>/</a:t>
            </a:r>
            <a:r>
              <a:rPr lang="zh-CN" altLang="en-US" sz="2100">
                <a:solidFill>
                  <a:srgbClr val="83A191"/>
                </a:solidFill>
                <a:latin typeface="微软雅黑" pitchFamily="34" charset="-122"/>
                <a:ea typeface="微软雅黑" pitchFamily="34" charset="-122"/>
                <a:sym typeface="+mn-ea"/>
              </a:rPr>
              <a:t>哥白尼</a:t>
            </a:r>
            <a:r>
              <a:rPr lang="en-US" altLang="zh-CN" sz="2100">
                <a:solidFill>
                  <a:srgbClr val="83A191"/>
                </a:solidFill>
                <a:latin typeface="微软雅黑" pitchFamily="34" charset="-122"/>
                <a:ea typeface="微软雅黑" pitchFamily="34" charset="-122"/>
                <a:sym typeface="+mn-ea"/>
              </a:rPr>
              <a:t>——</a:t>
            </a:r>
            <a:r>
              <a:rPr lang="zh-CN" altLang="en-US" sz="2100">
                <a:solidFill>
                  <a:srgbClr val="83A191"/>
                </a:solidFill>
                <a:latin typeface="微软雅黑" pitchFamily="34" charset="-122"/>
                <a:ea typeface="微软雅黑" pitchFamily="34" charset="-122"/>
                <a:sym typeface="+mn-ea"/>
              </a:rPr>
              <a:t>马克思学说</a:t>
            </a:r>
            <a:r>
              <a:rPr lang="en-US" altLang="zh-CN" sz="2100">
                <a:solidFill>
                  <a:srgbClr val="83A191"/>
                </a:solidFill>
                <a:latin typeface="微软雅黑" pitchFamily="34" charset="-122"/>
                <a:ea typeface="微软雅黑" pitchFamily="34" charset="-122"/>
                <a:sym typeface="+mn-ea"/>
              </a:rPr>
              <a:t>/</a:t>
            </a:r>
            <a:r>
              <a:rPr lang="zh-CN" altLang="en-US" sz="2100">
                <a:solidFill>
                  <a:srgbClr val="83A191"/>
                </a:solidFill>
                <a:latin typeface="微软雅黑" pitchFamily="34" charset="-122"/>
                <a:ea typeface="微软雅黑" pitchFamily="34" charset="-122"/>
                <a:sym typeface="+mn-ea"/>
              </a:rPr>
              <a:t>马克思主义政党】</a:t>
            </a:r>
          </a:p>
        </p:txBody>
      </p:sp>
      <p:sp>
        <p:nvSpPr>
          <p:cNvPr id="9" name="文本框 8"/>
          <p:cNvSpPr txBox="1"/>
          <p:nvPr/>
        </p:nvSpPr>
        <p:spPr>
          <a:xfrm>
            <a:off x="2376011" y="2845118"/>
            <a:ext cx="6256973" cy="552926"/>
          </a:xfrm>
          <a:prstGeom prst="rect">
            <a:avLst/>
          </a:prstGeom>
          <a:noFill/>
        </p:spPr>
        <p:txBody>
          <a:bodyPr wrap="none" lIns="68580" tIns="34290" rIns="68580" bIns="34290" rtlCol="0">
            <a:spAutoFit/>
          </a:bodyPr>
          <a:lstStyle/>
          <a:p>
            <a:pPr algn="l" fontAlgn="auto">
              <a:lnSpc>
                <a:spcPct val="150000"/>
              </a:lnSpc>
            </a:pPr>
            <a:r>
              <a:rPr lang="zh-CN" altLang="en-US" sz="2100">
                <a:solidFill>
                  <a:srgbClr val="83A191"/>
                </a:solidFill>
                <a:latin typeface="微软雅黑" pitchFamily="34" charset="-122"/>
                <a:ea typeface="微软雅黑" pitchFamily="34" charset="-122"/>
                <a:sym typeface="+mn-ea"/>
              </a:rPr>
              <a:t>【《马克思恩格斯选集》</a:t>
            </a:r>
            <a:r>
              <a:rPr lang="en-US" altLang="zh-CN" sz="2100">
                <a:solidFill>
                  <a:srgbClr val="83A191"/>
                </a:solidFill>
                <a:latin typeface="微软雅黑" pitchFamily="34" charset="-122"/>
                <a:ea typeface="微软雅黑" pitchFamily="34" charset="-122"/>
                <a:sym typeface="+mn-ea"/>
              </a:rPr>
              <a:t>/</a:t>
            </a:r>
            <a:r>
              <a:rPr lang="zh-CN" altLang="en-US" sz="2100">
                <a:solidFill>
                  <a:srgbClr val="83A191"/>
                </a:solidFill>
                <a:latin typeface="微软雅黑" pitchFamily="34" charset="-122"/>
                <a:ea typeface="微软雅黑" pitchFamily="34" charset="-122"/>
                <a:sym typeface="+mn-ea"/>
              </a:rPr>
              <a:t>毛主席名言</a:t>
            </a:r>
            <a:r>
              <a:rPr lang="en-US" altLang="zh-CN" sz="2100">
                <a:solidFill>
                  <a:srgbClr val="83A191"/>
                </a:solidFill>
                <a:latin typeface="微软雅黑" pitchFamily="34" charset="-122"/>
                <a:ea typeface="微软雅黑" pitchFamily="34" charset="-122"/>
                <a:sym typeface="+mn-ea"/>
              </a:rPr>
              <a:t>/</a:t>
            </a:r>
            <a:r>
              <a:rPr lang="zh-CN" altLang="en-US" sz="2100">
                <a:solidFill>
                  <a:srgbClr val="83A191"/>
                </a:solidFill>
                <a:latin typeface="微软雅黑" pitchFamily="34" charset="-122"/>
                <a:ea typeface="微软雅黑" pitchFamily="34" charset="-122"/>
                <a:sym typeface="+mn-ea"/>
              </a:rPr>
              <a:t>马克思名言】</a:t>
            </a:r>
          </a:p>
        </p:txBody>
      </p:sp>
      <p:sp>
        <p:nvSpPr>
          <p:cNvPr id="10" name="文本框 9"/>
          <p:cNvSpPr txBox="1"/>
          <p:nvPr/>
        </p:nvSpPr>
        <p:spPr>
          <a:xfrm>
            <a:off x="376238" y="3752374"/>
            <a:ext cx="1661160" cy="437674"/>
          </a:xfrm>
          <a:prstGeom prst="rect">
            <a:avLst/>
          </a:prstGeom>
          <a:noFill/>
        </p:spPr>
        <p:txBody>
          <a:bodyPr wrap="none" lIns="68580" tIns="34290" rIns="68580" bIns="34290" rtlCol="0">
            <a:spAutoFit/>
          </a:bodyPr>
          <a:lstStyle/>
          <a:p>
            <a:pPr algn="l"/>
            <a:r>
              <a:rPr lang="en-US" altLang="zh-CN" sz="2400">
                <a:solidFill>
                  <a:srgbClr val="83A191"/>
                </a:solidFill>
                <a:latin typeface="微软雅黑" pitchFamily="34" charset="-122"/>
                <a:ea typeface="微软雅黑" pitchFamily="34" charset="-122"/>
                <a:sym typeface="+mn-ea"/>
              </a:rPr>
              <a:t>②</a:t>
            </a:r>
            <a:r>
              <a:rPr lang="zh-CN" altLang="en-US" sz="2400">
                <a:solidFill>
                  <a:srgbClr val="E48767"/>
                </a:solidFill>
                <a:latin typeface="微软雅黑" pitchFamily="34" charset="-122"/>
                <a:ea typeface="微软雅黑" pitchFamily="34" charset="-122"/>
                <a:sym typeface="+mn-ea"/>
              </a:rPr>
              <a:t>举例论证</a:t>
            </a:r>
            <a:endParaRPr lang="en-US" altLang="zh-CN" sz="2400">
              <a:solidFill>
                <a:srgbClr val="83A191"/>
              </a:solidFill>
              <a:latin typeface="微软雅黑" pitchFamily="34" charset="-122"/>
              <a:ea typeface="微软雅黑" pitchFamily="34" charset="-122"/>
            </a:endParaRPr>
          </a:p>
        </p:txBody>
      </p:sp>
    </p:spTree>
    <p:custDataLst>
      <p:tags r:id="rId2"/>
    </p:custDataLst>
    <p:extLst>
      <p:ext uri="{BB962C8B-B14F-4D97-AF65-F5344CB8AC3E}">
        <p14:creationId xmlns:p14="http://schemas.microsoft.com/office/powerpoint/2010/main" val="2546547402"/>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p:tgtEl>
                                          <p:spTgt spid="4"/>
                                        </p:tgtEl>
                                        <p:attrNameLst>
                                          <p:attrName>ppt_y</p:attrName>
                                        </p:attrNameLst>
                                      </p:cBhvr>
                                      <p:tavLst>
                                        <p:tav tm="0">
                                          <p:val>
                                            <p:strVal val="#ppt_y+#ppt_h*1.125000"/>
                                          </p:val>
                                        </p:tav>
                                        <p:tav tm="100000">
                                          <p:val>
                                            <p:strVal val="#ppt_y"/>
                                          </p:val>
                                        </p:tav>
                                      </p:tavLst>
                                    </p:anim>
                                    <p:animEffect transition="in" filter="wipe(up)">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6" grpId="0"/>
      <p:bldP spid="4" grpId="0"/>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11560" y="411510"/>
            <a:ext cx="8136905" cy="4431983"/>
          </a:xfrm>
          <a:prstGeom prst="rect">
            <a:avLst/>
          </a:prstGeom>
          <a:noFill/>
        </p:spPr>
        <p:txBody>
          <a:bodyPr wrap="square" lIns="68580" tIns="34290" rIns="68580" bIns="34290" rtlCol="0" anchor="t">
            <a:spAutoFit/>
          </a:bodyPr>
          <a:lstStyle/>
          <a:p>
            <a:pPr fontAlgn="auto">
              <a:lnSpc>
                <a:spcPct val="150000"/>
              </a:lnSpc>
            </a:pP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①</a:t>
            </a:r>
            <a:r>
              <a:rPr lang="zh-CN" altLang="en-US" sz="2100" u="sng">
                <a:solidFill>
                  <a:schemeClr val="bg1">
                    <a:lumMod val="50000"/>
                  </a:schemeClr>
                </a:solidFill>
                <a:latin typeface="微软雅黑" pitchFamily="34" charset="-122"/>
                <a:ea typeface="微软雅黑" pitchFamily="34" charset="-122"/>
                <a:cs typeface="微软雅黑" panose="020b0503020204020204" pitchFamily="34" charset="-122"/>
              </a:rPr>
              <a:t>实践是检验真理的标准</a:t>
            </a: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。引用《马克思恩格斯选集》句子</a:t>
            </a:r>
            <a:r>
              <a:rPr lang="en-US" altLang="zh-CN" sz="2100">
                <a:solidFill>
                  <a:schemeClr val="bg1">
                    <a:lumMod val="50000"/>
                  </a:schemeClr>
                </a:solidFill>
                <a:latin typeface="微软雅黑" pitchFamily="34" charset="-122"/>
                <a:ea typeface="微软雅黑" pitchFamily="34" charset="-122"/>
                <a:cs typeface="微软雅黑" panose="020b0503020204020204" pitchFamily="34" charset="-122"/>
              </a:rPr>
              <a:t>+</a:t>
            </a: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分析。</a:t>
            </a:r>
          </a:p>
          <a:p>
            <a:pPr fontAlgn="auto">
              <a:lnSpc>
                <a:spcPct val="150000"/>
              </a:lnSpc>
            </a:pP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②</a:t>
            </a:r>
            <a:r>
              <a:rPr lang="zh-CN" altLang="en-US" sz="2100" u="sng">
                <a:solidFill>
                  <a:schemeClr val="bg1">
                    <a:lumMod val="50000"/>
                  </a:schemeClr>
                </a:solidFill>
                <a:latin typeface="微软雅黑" pitchFamily="34" charset="-122"/>
                <a:ea typeface="微软雅黑" pitchFamily="34" charset="-122"/>
                <a:cs typeface="微软雅黑" panose="020b0503020204020204" pitchFamily="34" charset="-122"/>
              </a:rPr>
              <a:t>实践不仅是检验真理的标准，而且是唯一的标准</a:t>
            </a: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。引用毛主席的话</a:t>
            </a:r>
            <a:r>
              <a:rPr lang="en-US" altLang="zh-CN" sz="2100">
                <a:solidFill>
                  <a:schemeClr val="bg1">
                    <a:lumMod val="50000"/>
                  </a:schemeClr>
                </a:solidFill>
                <a:latin typeface="微软雅黑" pitchFamily="34" charset="-122"/>
                <a:ea typeface="微软雅黑" pitchFamily="34" charset="-122"/>
                <a:cs typeface="微软雅黑" panose="020b0503020204020204" pitchFamily="34" charset="-122"/>
              </a:rPr>
              <a:t>+</a:t>
            </a: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分析。因此，</a:t>
            </a:r>
            <a:r>
              <a:rPr lang="zh-CN" altLang="en-US" sz="2100" u="sng">
                <a:solidFill>
                  <a:schemeClr val="bg1">
                    <a:lumMod val="50000"/>
                  </a:schemeClr>
                </a:solidFill>
                <a:latin typeface="微软雅黑" pitchFamily="34" charset="-122"/>
                <a:ea typeface="微软雅黑" pitchFamily="34" charset="-122"/>
                <a:cs typeface="微软雅黑" panose="020b0503020204020204" pitchFamily="34" charset="-122"/>
              </a:rPr>
              <a:t>正是实践，也只有实践，才能够完成检验真理的任务</a:t>
            </a: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。科学史上的无数事实，充分地说明了这个问题。</a:t>
            </a:r>
          </a:p>
          <a:p>
            <a:pPr fontAlgn="auto">
              <a:lnSpc>
                <a:spcPct val="150000"/>
              </a:lnSpc>
            </a:pP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③举例论证门捷列夫元素周期表，哥白尼太阳系学说。</a:t>
            </a:r>
          </a:p>
          <a:p>
            <a:pPr fontAlgn="auto">
              <a:lnSpc>
                <a:spcPct val="150000"/>
              </a:lnSpc>
            </a:pPr>
            <a:r>
              <a:rPr lang="zh-CN" altLang="en-US" sz="2100">
                <a:solidFill>
                  <a:schemeClr val="bg1">
                    <a:lumMod val="50000"/>
                  </a:schemeClr>
                </a:solidFill>
                <a:latin typeface="微软雅黑" pitchFamily="34" charset="-122"/>
                <a:ea typeface="微软雅黑" pitchFamily="34" charset="-122"/>
                <a:cs typeface="微软雅黑" panose="020b0503020204020204" pitchFamily="34" charset="-122"/>
              </a:rPr>
              <a:t>④举例论证马克思主义之所以被承认为真理，正是千百万群众长期实践证实的结果。引用论证毛主席的话+分析+但是，长期的革命实践证明了马克思主义是真理，终于成为国际共产主义运动的指导思想。</a:t>
            </a:r>
          </a:p>
        </p:txBody>
      </p:sp>
    </p:spTree>
    <p:custDataLst>
      <p:tags r:id="rId3"/>
    </p:custDataLst>
    <p:extLst>
      <p:ext uri="{BB962C8B-B14F-4D97-AF65-F5344CB8AC3E}">
        <p14:creationId xmlns:p14="http://schemas.microsoft.com/office/powerpoint/2010/main" val="4153306114"/>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65798" y="283846"/>
            <a:ext cx="7901464" cy="3461861"/>
          </a:xfrm>
          <a:prstGeom prst="rect">
            <a:avLst/>
          </a:prstGeom>
          <a:noFill/>
        </p:spPr>
        <p:txBody>
          <a:bodyPr wrap="square" lIns="68580" tIns="34290" rIns="68580" bIns="34290" rtlCol="0" anchor="t">
            <a:spAutoFit/>
          </a:bodyPr>
          <a:lstStyle/>
          <a:p>
            <a:pPr fontAlgn="auto">
              <a:lnSpc>
                <a:spcPct val="150000"/>
              </a:lnSpc>
            </a:pPr>
            <a:r>
              <a:rPr lang="zh-CN" altLang="en-US" sz="2100">
                <a:latin typeface="微软雅黑" pitchFamily="34" charset="-122"/>
                <a:ea typeface="微软雅黑" pitchFamily="34" charset="-122"/>
                <a:cs typeface="微软雅黑" panose="020b0503020204020204" pitchFamily="34" charset="-122"/>
                <a:sym typeface="+mn-ea"/>
              </a:rPr>
              <a:t>⑤举例论证，</a:t>
            </a:r>
            <a:r>
              <a:rPr lang="zh-CN" altLang="en-US" sz="2100">
                <a:latin typeface="微软雅黑" pitchFamily="34" charset="-122"/>
                <a:ea typeface="微软雅黑" pitchFamily="34" charset="-122"/>
                <a:cs typeface="微软雅黑" panose="020b0503020204020204" pitchFamily="34" charset="-122"/>
              </a:rPr>
              <a:t>马克思主义政党在制订自己的路线时，当然要从现实的阶级关系和阶级斗争的情况出发，依据革命理论的指导并且加以论证+分析+俄国十月革命和各国无产阶级革命的实践证明列宁主义是真理，宣告了第二国际修正主义路线的破产。</a:t>
            </a:r>
          </a:p>
          <a:p>
            <a:pPr fontAlgn="auto">
              <a:lnSpc>
                <a:spcPct val="150000"/>
              </a:lnSpc>
            </a:pPr>
            <a:r>
              <a:rPr lang="zh-CN" altLang="en-US" sz="2100">
                <a:latin typeface="微软雅黑" pitchFamily="34" charset="-122"/>
                <a:ea typeface="微软雅黑" pitchFamily="34" charset="-122"/>
                <a:cs typeface="微软雅黑" panose="020b0503020204020204" pitchFamily="34" charset="-122"/>
              </a:rPr>
              <a:t>⑥联系实际，分析当下问题：毛泽东思想是马克思列宁主义普遍真理与革命具体实践相结合的产物+分析+标准是什么呢?只有一个:就是千百万人民的社会实践。</a:t>
            </a:r>
          </a:p>
        </p:txBody>
      </p:sp>
      <p:grpSp>
        <p:nvGrpSpPr>
          <p:cNvPr id="5" name="组合 4"/>
          <p:cNvGrpSpPr/>
          <p:nvPr/>
        </p:nvGrpSpPr>
        <p:grpSpPr>
          <a:xfrm>
            <a:off x="507683" y="4230531"/>
            <a:ext cx="8254841" cy="461487"/>
            <a:chOff x="1066" y="8883"/>
            <a:chExt cx="17333" cy="969"/>
          </a:xfrm>
        </p:grpSpPr>
        <p:sp>
          <p:nvSpPr>
            <p:cNvPr id="2" name="文本框 1"/>
            <p:cNvSpPr txBox="1"/>
            <p:nvPr/>
          </p:nvSpPr>
          <p:spPr>
            <a:xfrm>
              <a:off x="1066" y="8883"/>
              <a:ext cx="4271" cy="969"/>
            </a:xfrm>
            <a:prstGeom prst="rect">
              <a:avLst/>
            </a:prstGeom>
            <a:noFill/>
          </p:spPr>
          <p:txBody>
            <a:bodyPr wrap="square" rtlCol="0">
              <a:spAutoFit/>
            </a:bodyPr>
            <a:lstStyle/>
            <a:p>
              <a:r>
                <a:rPr lang="zh-CN" altLang="en-US" sz="2400">
                  <a:solidFill>
                    <a:srgbClr val="E48767"/>
                  </a:solidFill>
                  <a:latin typeface="微软雅黑" pitchFamily="34" charset="-122"/>
                  <a:ea typeface="微软雅黑" pitchFamily="34" charset="-122"/>
                </a:rPr>
                <a:t>论证方法多样</a:t>
              </a:r>
            </a:p>
          </p:txBody>
        </p:sp>
        <p:sp>
          <p:nvSpPr>
            <p:cNvPr id="3" name="文本框 2"/>
            <p:cNvSpPr txBox="1"/>
            <p:nvPr/>
          </p:nvSpPr>
          <p:spPr>
            <a:xfrm>
              <a:off x="6400" y="8883"/>
              <a:ext cx="6224" cy="969"/>
            </a:xfrm>
            <a:prstGeom prst="rect">
              <a:avLst/>
            </a:prstGeom>
            <a:noFill/>
          </p:spPr>
          <p:txBody>
            <a:bodyPr wrap="square" rtlCol="0">
              <a:spAutoFit/>
            </a:bodyPr>
            <a:lstStyle/>
            <a:p>
              <a:r>
                <a:rPr lang="zh-CN" altLang="en-US" sz="2400">
                  <a:solidFill>
                    <a:srgbClr val="E48767"/>
                  </a:solidFill>
                  <a:latin typeface="微软雅黑" pitchFamily="34" charset="-122"/>
                  <a:ea typeface="微软雅黑" pitchFamily="34" charset="-122"/>
                </a:rPr>
                <a:t>每一段尽量总分总</a:t>
              </a:r>
            </a:p>
          </p:txBody>
        </p:sp>
        <p:sp>
          <p:nvSpPr>
            <p:cNvPr id="4" name="文本框 3"/>
            <p:cNvSpPr txBox="1"/>
            <p:nvPr/>
          </p:nvSpPr>
          <p:spPr>
            <a:xfrm>
              <a:off x="12815" y="8883"/>
              <a:ext cx="5584" cy="969"/>
            </a:xfrm>
            <a:prstGeom prst="rect">
              <a:avLst/>
            </a:prstGeom>
            <a:noFill/>
          </p:spPr>
          <p:txBody>
            <a:bodyPr wrap="square" rtlCol="0">
              <a:spAutoFit/>
            </a:bodyPr>
            <a:lstStyle/>
            <a:p>
              <a:r>
                <a:rPr lang="zh-CN" altLang="en-US" sz="2400">
                  <a:solidFill>
                    <a:srgbClr val="E48767"/>
                  </a:solidFill>
                  <a:latin typeface="微软雅黑" pitchFamily="34" charset="-122"/>
                  <a:ea typeface="微软雅黑" pitchFamily="34" charset="-122"/>
                </a:rPr>
                <a:t>不断呼应中心论点</a:t>
              </a:r>
            </a:p>
          </p:txBody>
        </p:sp>
      </p:grpSp>
    </p:spTree>
    <p:custDataLst>
      <p:tags r:id="rId3"/>
    </p:custDataLst>
    <p:extLst>
      <p:ext uri="{BB962C8B-B14F-4D97-AF65-F5344CB8AC3E}">
        <p14:creationId xmlns:p14="http://schemas.microsoft.com/office/powerpoint/2010/main" val="127882560"/>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634841" y="223837"/>
            <a:ext cx="7461885" cy="610553"/>
            <a:chOff x="1333" y="470"/>
            <a:chExt cx="15668" cy="1282"/>
          </a:xfrm>
        </p:grpSpPr>
        <p:sp>
          <p:nvSpPr>
            <p:cNvPr id="4" name="文本框 3"/>
            <p:cNvSpPr txBox="1"/>
            <p:nvPr/>
          </p:nvSpPr>
          <p:spPr>
            <a:xfrm>
              <a:off x="1333" y="470"/>
              <a:ext cx="6007" cy="1163"/>
            </a:xfrm>
            <a:prstGeom prst="rect">
              <a:avLst/>
            </a:prstGeom>
            <a:noFill/>
          </p:spPr>
          <p:txBody>
            <a:bodyPr wrap="square" rtlCol="0" anchor="t">
              <a:spAutoFit/>
            </a:bodyPr>
            <a:lstStyle/>
            <a:p>
              <a:pPr algn="ctr"/>
              <a:r>
                <a:rPr lang="zh-CN" altLang="en-US" sz="3000">
                  <a:solidFill>
                    <a:srgbClr val="83A191"/>
                  </a:solidFill>
                  <a:latin typeface="微软雅黑" pitchFamily="34" charset="-122"/>
                  <a:ea typeface="微软雅黑" pitchFamily="34" charset="-122"/>
                  <a:sym typeface="+mn-ea"/>
                </a:rPr>
                <a:t>分析</a:t>
              </a:r>
              <a:r>
                <a:rPr lang="en-US" altLang="zh-CN" sz="3000">
                  <a:solidFill>
                    <a:srgbClr val="83A191"/>
                  </a:solidFill>
                  <a:latin typeface="微软雅黑" pitchFamily="34" charset="-122"/>
                  <a:ea typeface="微软雅黑" pitchFamily="34" charset="-122"/>
                  <a:sym typeface="+mn-ea"/>
                </a:rPr>
                <a:t>·</a:t>
              </a:r>
              <a:r>
                <a:rPr lang="zh-CN" altLang="en-US" sz="3000">
                  <a:solidFill>
                    <a:srgbClr val="83A191"/>
                  </a:solidFill>
                  <a:latin typeface="微软雅黑" pitchFamily="34" charset="-122"/>
                  <a:ea typeface="微软雅黑" pitchFamily="34" charset="-122"/>
                  <a:sym typeface="+mn-ea"/>
                </a:rPr>
                <a:t>第二部分</a:t>
              </a:r>
            </a:p>
          </p:txBody>
        </p:sp>
        <p:cxnSp>
          <p:nvCxnSpPr>
            <p:cNvPr id="9" name="直接连接符 8"/>
            <p:cNvCxnSpPr/>
            <p:nvPr/>
          </p:nvCxnSpPr>
          <p:spPr>
            <a:xfrm>
              <a:off x="4989" y="1723"/>
              <a:ext cx="12012" cy="29"/>
            </a:xfrm>
            <a:prstGeom prst="line">
              <a:avLst/>
            </a:prstGeom>
            <a:ln w="12700">
              <a:solidFill>
                <a:srgbClr val="83A19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6507004" y="348139"/>
            <a:ext cx="1574790" cy="500137"/>
          </a:xfrm>
          <a:prstGeom prst="rect">
            <a:avLst/>
          </a:prstGeom>
          <a:noFill/>
        </p:spPr>
        <p:txBody>
          <a:bodyPr wrap="none" lIns="68580" tIns="34290" rIns="68580" bIns="34290" rtlCol="0">
            <a:spAutoFit/>
          </a:bodyPr>
          <a:lstStyle/>
          <a:p>
            <a:pPr algn="l"/>
            <a:r>
              <a:rPr lang="zh-CN" altLang="en-US" sz="2800">
                <a:solidFill>
                  <a:srgbClr val="C00000"/>
                </a:solidFill>
                <a:latin typeface="微软雅黑" pitchFamily="34" charset="-122"/>
                <a:ea typeface="微软雅黑" pitchFamily="34" charset="-122"/>
                <a:sym typeface="+mn-ea"/>
              </a:rPr>
              <a:t>分析问题</a:t>
            </a:r>
          </a:p>
        </p:txBody>
      </p:sp>
      <p:sp>
        <p:nvSpPr>
          <p:cNvPr id="10" name="文本框 9"/>
          <p:cNvSpPr txBox="1"/>
          <p:nvPr/>
        </p:nvSpPr>
        <p:spPr>
          <a:xfrm>
            <a:off x="634841" y="1148715"/>
            <a:ext cx="7835265" cy="622459"/>
          </a:xfrm>
          <a:prstGeom prst="rect">
            <a:avLst/>
          </a:prstGeom>
          <a:noFill/>
        </p:spPr>
        <p:txBody>
          <a:bodyPr wrap="square" lIns="68580" tIns="34290" rIns="68580" bIns="34290" rtlCol="0">
            <a:spAutoFit/>
          </a:bodyPr>
          <a:lstStyle/>
          <a:p>
            <a:pPr fontAlgn="auto">
              <a:lnSpc>
                <a:spcPct val="150000"/>
              </a:lnSpc>
            </a:pPr>
            <a:r>
              <a:rPr lang="zh-CN" altLang="en-US" sz="2400">
                <a:solidFill>
                  <a:schemeClr val="accent4">
                    <a:lumMod val="75000"/>
                  </a:schemeClr>
                </a:solidFill>
                <a:latin typeface="微软雅黑" pitchFamily="34" charset="-122"/>
                <a:ea typeface="微软雅黑" pitchFamily="34" charset="-122"/>
              </a:rPr>
              <a:t>理论与实践相结合</a:t>
            </a:r>
            <a:r>
              <a:rPr lang="zh-CN" altLang="en-US" sz="2400">
                <a:solidFill>
                  <a:srgbClr val="83A191"/>
                </a:solidFill>
                <a:latin typeface="微软雅黑" pitchFamily="34" charset="-122"/>
                <a:ea typeface="微软雅黑" pitchFamily="34" charset="-122"/>
              </a:rPr>
              <a:t>（基本原则）</a:t>
            </a:r>
            <a:r>
              <a:rPr lang="en-US" altLang="zh-CN" sz="2400">
                <a:solidFill>
                  <a:srgbClr val="83A191"/>
                </a:solidFill>
                <a:latin typeface="微软雅黑" pitchFamily="34" charset="-122"/>
                <a:ea typeface="微软雅黑" pitchFamily="34" charset="-122"/>
              </a:rPr>
              <a:t>  </a:t>
            </a:r>
            <a:r>
              <a:rPr lang="zh-CN" altLang="en-US" sz="2400">
                <a:solidFill>
                  <a:srgbClr val="83A191"/>
                </a:solidFill>
                <a:latin typeface="微软雅黑" pitchFamily="34" charset="-122"/>
                <a:ea typeface="微软雅黑" pitchFamily="34" charset="-122"/>
              </a:rPr>
              <a:t>重要意义（去伪存真）</a:t>
            </a:r>
          </a:p>
        </p:txBody>
      </p:sp>
      <p:grpSp>
        <p:nvGrpSpPr>
          <p:cNvPr id="14" name="组合 13"/>
          <p:cNvGrpSpPr/>
          <p:nvPr/>
        </p:nvGrpSpPr>
        <p:grpSpPr>
          <a:xfrm>
            <a:off x="313373" y="2230755"/>
            <a:ext cx="2062639" cy="2275999"/>
            <a:chOff x="638" y="5023"/>
            <a:chExt cx="4331" cy="4779"/>
          </a:xfrm>
        </p:grpSpPr>
        <p:sp>
          <p:nvSpPr>
            <p:cNvPr id="12" name="文本框 11"/>
            <p:cNvSpPr txBox="1"/>
            <p:nvPr/>
          </p:nvSpPr>
          <p:spPr>
            <a:xfrm>
              <a:off x="1494" y="5023"/>
              <a:ext cx="2620" cy="1066"/>
            </a:xfrm>
            <a:prstGeom prst="rect">
              <a:avLst/>
            </a:prstGeom>
            <a:noFill/>
            <a:ln>
              <a:solidFill>
                <a:schemeClr val="tx1"/>
              </a:solidFill>
              <a:prstDash val="sysDash"/>
            </a:ln>
          </p:spPr>
          <p:txBody>
            <a:bodyPr wrap="square" rtlCol="0">
              <a:spAutoFit/>
            </a:bodyPr>
            <a:lstStyle/>
            <a:p>
              <a:pPr algn="ctr"/>
              <a:r>
                <a:rPr lang="zh-CN" altLang="en-US" sz="2700">
                  <a:solidFill>
                    <a:srgbClr val="E48767"/>
                  </a:solidFill>
                  <a:latin typeface="微软雅黑" pitchFamily="34" charset="-122"/>
                  <a:ea typeface="微软雅黑" pitchFamily="34" charset="-122"/>
                </a:rPr>
                <a:t>四人帮</a:t>
              </a:r>
              <a:endParaRPr lang="zh-CN" altLang="en-US" sz="2700">
                <a:solidFill>
                  <a:srgbClr val="E48767"/>
                </a:solidFill>
                <a:latin typeface="微软雅黑" pitchFamily="34" charset="-122"/>
                <a:ea typeface="微软雅黑" pitchFamily="34" charset="-122"/>
                <a:sym typeface="+mn-ea"/>
              </a:endParaRPr>
            </a:p>
          </p:txBody>
        </p:sp>
        <p:sp>
          <p:nvSpPr>
            <p:cNvPr id="13" name="文本框 12"/>
            <p:cNvSpPr txBox="1"/>
            <p:nvPr/>
          </p:nvSpPr>
          <p:spPr>
            <a:xfrm>
              <a:off x="638" y="7863"/>
              <a:ext cx="4331" cy="1939"/>
            </a:xfrm>
            <a:prstGeom prst="rect">
              <a:avLst/>
            </a:prstGeom>
            <a:noFill/>
            <a:ln>
              <a:solidFill>
                <a:schemeClr val="tx1"/>
              </a:solidFill>
              <a:prstDash val="sysDash"/>
            </a:ln>
          </p:spPr>
          <p:txBody>
            <a:bodyPr wrap="square" rtlCol="0">
              <a:spAutoFit/>
            </a:bodyPr>
            <a:lstStyle/>
            <a:p>
              <a:pPr algn="ctr"/>
              <a:r>
                <a:rPr lang="zh-CN" altLang="en-US" sz="2700">
                  <a:solidFill>
                    <a:srgbClr val="E48767"/>
                  </a:solidFill>
                  <a:latin typeface="微软雅黑" pitchFamily="34" charset="-122"/>
                  <a:ea typeface="微软雅黑" pitchFamily="34" charset="-122"/>
                  <a:sym typeface="+mn-ea"/>
                </a:rPr>
                <a:t>马列主义</a:t>
              </a:r>
            </a:p>
            <a:p>
              <a:pPr algn="ctr"/>
              <a:r>
                <a:rPr lang="zh-CN" altLang="en-US" sz="2700">
                  <a:solidFill>
                    <a:srgbClr val="E48767"/>
                  </a:solidFill>
                  <a:latin typeface="微软雅黑" pitchFamily="34" charset="-122"/>
                  <a:ea typeface="微软雅黑" pitchFamily="34" charset="-122"/>
                  <a:sym typeface="+mn-ea"/>
                </a:rPr>
                <a:t>毛泽东思想</a:t>
              </a:r>
            </a:p>
          </p:txBody>
        </p:sp>
      </p:grpSp>
      <p:sp>
        <p:nvSpPr>
          <p:cNvPr id="15" name="文本框 14"/>
          <p:cNvSpPr txBox="1"/>
          <p:nvPr/>
        </p:nvSpPr>
        <p:spPr>
          <a:xfrm>
            <a:off x="2166462" y="2257902"/>
            <a:ext cx="4810601" cy="437674"/>
          </a:xfrm>
          <a:prstGeom prst="rect">
            <a:avLst/>
          </a:prstGeom>
          <a:noFill/>
          <a:ln>
            <a:solidFill>
              <a:srgbClr val="83A191"/>
            </a:solidFill>
          </a:ln>
        </p:spPr>
        <p:txBody>
          <a:bodyPr wrap="square" lIns="68580" tIns="34290" rIns="68580" bIns="34290" rtlCol="0">
            <a:spAutoFit/>
          </a:bodyPr>
          <a:lstStyle/>
          <a:p>
            <a:pPr algn="ctr"/>
            <a:r>
              <a:rPr lang="zh-CN" altLang="en-US" sz="2400">
                <a:solidFill>
                  <a:srgbClr val="83A191"/>
                </a:solidFill>
                <a:latin typeface="微软雅黑" pitchFamily="34" charset="-122"/>
                <a:ea typeface="微软雅黑" pitchFamily="34" charset="-122"/>
              </a:rPr>
              <a:t>鼓吹唯心，反对实践</a:t>
            </a:r>
            <a:r>
              <a:rPr lang="en-US" altLang="zh-CN" sz="2400">
                <a:solidFill>
                  <a:srgbClr val="83A191"/>
                </a:solidFill>
                <a:latin typeface="微软雅黑" pitchFamily="34" charset="-122"/>
                <a:ea typeface="微软雅黑" pitchFamily="34" charset="-122"/>
              </a:rPr>
              <a:t>——</a:t>
            </a:r>
            <a:r>
              <a:rPr lang="zh-CN" altLang="en-US" sz="2400">
                <a:solidFill>
                  <a:srgbClr val="83A191"/>
                </a:solidFill>
                <a:latin typeface="微软雅黑" pitchFamily="34" charset="-122"/>
                <a:ea typeface="微软雅黑" pitchFamily="34" charset="-122"/>
              </a:rPr>
              <a:t>灰飞烟灭</a:t>
            </a:r>
          </a:p>
        </p:txBody>
      </p:sp>
      <p:sp>
        <p:nvSpPr>
          <p:cNvPr id="17" name="文本框 16"/>
          <p:cNvSpPr txBox="1"/>
          <p:nvPr/>
        </p:nvSpPr>
        <p:spPr>
          <a:xfrm>
            <a:off x="2499837" y="3814287"/>
            <a:ext cx="4810601" cy="437674"/>
          </a:xfrm>
          <a:prstGeom prst="rect">
            <a:avLst/>
          </a:prstGeom>
          <a:noFill/>
          <a:ln>
            <a:solidFill>
              <a:srgbClr val="83A191"/>
            </a:solidFill>
          </a:ln>
        </p:spPr>
        <p:txBody>
          <a:bodyPr wrap="square" lIns="68580" tIns="34290" rIns="68580" bIns="34290" rtlCol="0">
            <a:spAutoFit/>
          </a:bodyPr>
          <a:lstStyle/>
          <a:p>
            <a:pPr algn="ctr"/>
            <a:r>
              <a:rPr lang="zh-CN" altLang="en-US" sz="2400">
                <a:solidFill>
                  <a:srgbClr val="83A191"/>
                </a:solidFill>
                <a:latin typeface="微软雅黑" pitchFamily="34" charset="-122"/>
                <a:ea typeface="微软雅黑" pitchFamily="34" charset="-122"/>
              </a:rPr>
              <a:t>重视理论，重视</a:t>
            </a:r>
            <a:r>
              <a:rPr lang="en-US" altLang="zh-CN" sz="2400">
                <a:solidFill>
                  <a:srgbClr val="83A191"/>
                </a:solidFill>
                <a:latin typeface="微软雅黑" pitchFamily="34" charset="-122"/>
                <a:ea typeface="微软雅黑" pitchFamily="34" charset="-122"/>
              </a:rPr>
              <a:t>——</a:t>
            </a:r>
            <a:r>
              <a:rPr lang="zh-CN" altLang="en-US" sz="2400">
                <a:solidFill>
                  <a:srgbClr val="83A191"/>
                </a:solidFill>
                <a:latin typeface="微软雅黑" pitchFamily="34" charset="-122"/>
                <a:ea typeface="微软雅黑" pitchFamily="34" charset="-122"/>
              </a:rPr>
              <a:t>强大力量</a:t>
            </a:r>
          </a:p>
        </p:txBody>
      </p:sp>
      <p:grpSp>
        <p:nvGrpSpPr>
          <p:cNvPr id="18" name="组合 17"/>
          <p:cNvGrpSpPr/>
          <p:nvPr/>
        </p:nvGrpSpPr>
        <p:grpSpPr>
          <a:xfrm>
            <a:off x="1181100" y="2165509"/>
            <a:ext cx="7207092" cy="2155983"/>
            <a:chOff x="2480" y="4547"/>
            <a:chExt cx="15133" cy="4527"/>
          </a:xfrm>
        </p:grpSpPr>
        <p:sp>
          <p:nvSpPr>
            <p:cNvPr id="2" name="上下箭头 1"/>
            <p:cNvSpPr/>
            <p:nvPr/>
          </p:nvSpPr>
          <p:spPr>
            <a:xfrm>
              <a:off x="2480" y="5845"/>
              <a:ext cx="687" cy="1534"/>
            </a:xfrm>
            <a:prstGeom prst="upDownArrow">
              <a:avLst/>
            </a:prstGeom>
            <a:noFill/>
            <a:ln w="28575" cmpd="sng">
              <a:solidFill>
                <a:srgbClr val="F49FA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 name="文本框 2"/>
            <p:cNvSpPr txBox="1"/>
            <p:nvPr/>
          </p:nvSpPr>
          <p:spPr>
            <a:xfrm>
              <a:off x="15610" y="7911"/>
              <a:ext cx="2003" cy="1163"/>
            </a:xfrm>
            <a:prstGeom prst="rect">
              <a:avLst/>
            </a:prstGeom>
            <a:noFill/>
          </p:spPr>
          <p:txBody>
            <a:bodyPr wrap="none" rtlCol="0">
              <a:spAutoFit/>
            </a:bodyPr>
            <a:lstStyle/>
            <a:p>
              <a:pPr algn="l"/>
              <a:r>
                <a:rPr lang="zh-CN" altLang="en-US" sz="3000">
                  <a:solidFill>
                    <a:schemeClr val="accent4">
                      <a:lumMod val="75000"/>
                    </a:schemeClr>
                  </a:solidFill>
                  <a:latin typeface="微软雅黑" pitchFamily="34" charset="-122"/>
                  <a:ea typeface="微软雅黑" pitchFamily="34" charset="-122"/>
                  <a:sym typeface="+mn-ea"/>
                </a:rPr>
                <a:t>正面</a:t>
              </a:r>
            </a:p>
          </p:txBody>
        </p:sp>
        <p:sp>
          <p:nvSpPr>
            <p:cNvPr id="5" name="文本框 4"/>
            <p:cNvSpPr txBox="1"/>
            <p:nvPr/>
          </p:nvSpPr>
          <p:spPr>
            <a:xfrm>
              <a:off x="15065" y="4547"/>
              <a:ext cx="2003" cy="1163"/>
            </a:xfrm>
            <a:prstGeom prst="rect">
              <a:avLst/>
            </a:prstGeom>
            <a:noFill/>
          </p:spPr>
          <p:txBody>
            <a:bodyPr wrap="none" rtlCol="0">
              <a:spAutoFit/>
            </a:bodyPr>
            <a:lstStyle/>
            <a:p>
              <a:pPr algn="l"/>
              <a:r>
                <a:rPr lang="zh-CN" altLang="en-US" sz="3000">
                  <a:solidFill>
                    <a:schemeClr val="tx2">
                      <a:lumMod val="25000"/>
                      <a:lumOff val="75000"/>
                    </a:schemeClr>
                  </a:solidFill>
                  <a:latin typeface="微软雅黑" pitchFamily="34" charset="-122"/>
                  <a:ea typeface="微软雅黑" pitchFamily="34" charset="-122"/>
                  <a:sym typeface="+mn-ea"/>
                </a:rPr>
                <a:t>反面</a:t>
              </a:r>
            </a:p>
          </p:txBody>
        </p:sp>
        <p:sp>
          <p:nvSpPr>
            <p:cNvPr id="6" name="文本框 5"/>
            <p:cNvSpPr txBox="1"/>
            <p:nvPr/>
          </p:nvSpPr>
          <p:spPr>
            <a:xfrm>
              <a:off x="5249" y="6251"/>
              <a:ext cx="2973" cy="969"/>
            </a:xfrm>
            <a:prstGeom prst="rect">
              <a:avLst/>
            </a:prstGeom>
            <a:solidFill>
              <a:schemeClr val="accent6">
                <a:lumMod val="20000"/>
                <a:lumOff val="80000"/>
              </a:schemeClr>
            </a:solidFill>
          </p:spPr>
          <p:txBody>
            <a:bodyPr wrap="none" rtlCol="0" anchor="t">
              <a:spAutoFit/>
            </a:bodyPr>
            <a:lstStyle/>
            <a:p>
              <a:r>
                <a:rPr lang="zh-CN" altLang="en-US" sz="2400">
                  <a:solidFill>
                    <a:srgbClr val="E48767"/>
                  </a:solidFill>
                  <a:latin typeface="微软雅黑" pitchFamily="34" charset="-122"/>
                  <a:ea typeface="微软雅黑" pitchFamily="34" charset="-122"/>
                  <a:sym typeface="+mn-ea"/>
                </a:rPr>
                <a:t>对比论证</a:t>
              </a:r>
            </a:p>
          </p:txBody>
        </p:sp>
      </p:grpSp>
      <p:sp>
        <p:nvSpPr>
          <p:cNvPr id="7" name="文本框 6"/>
          <p:cNvSpPr txBox="1"/>
          <p:nvPr/>
        </p:nvSpPr>
        <p:spPr>
          <a:xfrm>
            <a:off x="4020979" y="2977039"/>
            <a:ext cx="1356360" cy="437674"/>
          </a:xfrm>
          <a:prstGeom prst="rect">
            <a:avLst/>
          </a:prstGeom>
          <a:solidFill>
            <a:schemeClr val="accent6">
              <a:lumMod val="20000"/>
              <a:lumOff val="80000"/>
            </a:schemeClr>
          </a:solidFill>
        </p:spPr>
        <p:txBody>
          <a:bodyPr wrap="non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引用论证</a:t>
            </a:r>
          </a:p>
        </p:txBody>
      </p:sp>
      <p:sp>
        <p:nvSpPr>
          <p:cNvPr id="8" name="文本框 7"/>
          <p:cNvSpPr txBox="1"/>
          <p:nvPr/>
        </p:nvSpPr>
        <p:spPr>
          <a:xfrm>
            <a:off x="5542121" y="2977039"/>
            <a:ext cx="1356360" cy="437674"/>
          </a:xfrm>
          <a:prstGeom prst="rect">
            <a:avLst/>
          </a:prstGeom>
          <a:solidFill>
            <a:schemeClr val="accent6">
              <a:lumMod val="20000"/>
              <a:lumOff val="80000"/>
            </a:schemeClr>
          </a:solidFill>
        </p:spPr>
        <p:txBody>
          <a:bodyPr wrap="non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举例论证</a:t>
            </a:r>
          </a:p>
        </p:txBody>
      </p:sp>
      <p:sp>
        <p:nvSpPr>
          <p:cNvPr id="19" name="文本框 18"/>
          <p:cNvSpPr txBox="1"/>
          <p:nvPr/>
        </p:nvSpPr>
        <p:spPr>
          <a:xfrm>
            <a:off x="7063264" y="2977039"/>
            <a:ext cx="1356360" cy="437674"/>
          </a:xfrm>
          <a:prstGeom prst="rect">
            <a:avLst/>
          </a:prstGeom>
          <a:solidFill>
            <a:schemeClr val="accent6">
              <a:lumMod val="20000"/>
              <a:lumOff val="80000"/>
            </a:schemeClr>
          </a:solidFill>
        </p:spPr>
        <p:txBody>
          <a:bodyPr wrap="non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比喻论证</a:t>
            </a:r>
          </a:p>
        </p:txBody>
      </p:sp>
    </p:spTree>
    <p:custDataLst>
      <p:tags r:id="rId2"/>
    </p:custDataLst>
    <p:extLst>
      <p:ext uri="{BB962C8B-B14F-4D97-AF65-F5344CB8AC3E}">
        <p14:creationId xmlns:p14="http://schemas.microsoft.com/office/powerpoint/2010/main" val="1643929326"/>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p:tgtEl>
                                          <p:spTgt spid="7"/>
                                        </p:tgtEl>
                                        <p:attrNameLst>
                                          <p:attrName>ppt_y</p:attrName>
                                        </p:attrNameLst>
                                      </p:cBhvr>
                                      <p:tavLst>
                                        <p:tav tm="0">
                                          <p:val>
                                            <p:strVal val="#ppt_y+#ppt_h*1.125000"/>
                                          </p:val>
                                        </p:tav>
                                        <p:tav tm="100000">
                                          <p:val>
                                            <p:strVal val="#ppt_y"/>
                                          </p:val>
                                        </p:tav>
                                      </p:tavLst>
                                    </p:anim>
                                    <p:animEffect transition="in" filter="wipe(up)">
                                      <p:cBhvr>
                                        <p:cTn id="44" dur="500"/>
                                        <p:tgtEl>
                                          <p:spTgt spid="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p:tgtEl>
                                          <p:spTgt spid="19"/>
                                        </p:tgtEl>
                                        <p:attrNameLst>
                                          <p:attrName>ppt_y</p:attrName>
                                        </p:attrNameLst>
                                      </p:cBhvr>
                                      <p:tavLst>
                                        <p:tav tm="0">
                                          <p:val>
                                            <p:strVal val="#ppt_y+#ppt_h*1.125000"/>
                                          </p:val>
                                        </p:tav>
                                        <p:tav tm="100000">
                                          <p:val>
                                            <p:strVal val="#ppt_y"/>
                                          </p:val>
                                        </p:tav>
                                      </p:tavLst>
                                    </p:anim>
                                    <p:animEffect transition="in" filter="wipe(up)">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P spid="15" grpId="0"/>
      <p:bldP spid="17" grpId="0"/>
      <p:bldP spid="7" grpId="0"/>
      <p:bldP spid="8" grpId="0"/>
      <p:bldP spid="1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634841" y="223837"/>
            <a:ext cx="7461885" cy="610553"/>
            <a:chOff x="1333" y="470"/>
            <a:chExt cx="15668" cy="1282"/>
          </a:xfrm>
        </p:grpSpPr>
        <p:sp>
          <p:nvSpPr>
            <p:cNvPr id="4" name="文本框 3"/>
            <p:cNvSpPr txBox="1"/>
            <p:nvPr/>
          </p:nvSpPr>
          <p:spPr>
            <a:xfrm>
              <a:off x="1333" y="470"/>
              <a:ext cx="6007" cy="1163"/>
            </a:xfrm>
            <a:prstGeom prst="rect">
              <a:avLst/>
            </a:prstGeom>
            <a:noFill/>
          </p:spPr>
          <p:txBody>
            <a:bodyPr wrap="square" rtlCol="0" anchor="t">
              <a:spAutoFit/>
            </a:bodyPr>
            <a:lstStyle/>
            <a:p>
              <a:pPr algn="ctr"/>
              <a:r>
                <a:rPr lang="zh-CN" altLang="en-US" sz="3000">
                  <a:solidFill>
                    <a:srgbClr val="83A191"/>
                  </a:solidFill>
                  <a:latin typeface="微软雅黑" pitchFamily="34" charset="-122"/>
                  <a:ea typeface="微软雅黑" pitchFamily="34" charset="-122"/>
                  <a:sym typeface="+mn-ea"/>
                </a:rPr>
                <a:t>分析</a:t>
              </a:r>
              <a:r>
                <a:rPr lang="en-US" altLang="zh-CN" sz="3000">
                  <a:solidFill>
                    <a:srgbClr val="83A191"/>
                  </a:solidFill>
                  <a:latin typeface="微软雅黑" pitchFamily="34" charset="-122"/>
                  <a:ea typeface="微软雅黑" pitchFamily="34" charset="-122"/>
                  <a:sym typeface="+mn-ea"/>
                </a:rPr>
                <a:t>·</a:t>
              </a:r>
              <a:r>
                <a:rPr lang="zh-CN" altLang="en-US" sz="3000">
                  <a:solidFill>
                    <a:srgbClr val="83A191"/>
                  </a:solidFill>
                  <a:latin typeface="微软雅黑" pitchFamily="34" charset="-122"/>
                  <a:ea typeface="微软雅黑" pitchFamily="34" charset="-122"/>
                  <a:sym typeface="+mn-ea"/>
                </a:rPr>
                <a:t>第三部分</a:t>
              </a:r>
            </a:p>
          </p:txBody>
        </p:sp>
        <p:cxnSp>
          <p:nvCxnSpPr>
            <p:cNvPr id="9" name="直接连接符 8"/>
            <p:cNvCxnSpPr/>
            <p:nvPr/>
          </p:nvCxnSpPr>
          <p:spPr>
            <a:xfrm>
              <a:off x="4989" y="1723"/>
              <a:ext cx="12012" cy="29"/>
            </a:xfrm>
            <a:prstGeom prst="line">
              <a:avLst/>
            </a:prstGeom>
            <a:ln w="12700">
              <a:solidFill>
                <a:srgbClr val="83A19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6507004" y="348139"/>
            <a:ext cx="1574790" cy="500137"/>
          </a:xfrm>
          <a:prstGeom prst="rect">
            <a:avLst/>
          </a:prstGeom>
          <a:noFill/>
        </p:spPr>
        <p:txBody>
          <a:bodyPr wrap="none" lIns="68580" tIns="34290" rIns="68580" bIns="34290" rtlCol="0">
            <a:spAutoFit/>
          </a:bodyPr>
          <a:lstStyle/>
          <a:p>
            <a:pPr algn="l"/>
            <a:r>
              <a:rPr lang="zh-CN" altLang="en-US" sz="2800">
                <a:solidFill>
                  <a:srgbClr val="C00000"/>
                </a:solidFill>
                <a:latin typeface="微软雅黑" pitchFamily="34" charset="-122"/>
                <a:ea typeface="微软雅黑" pitchFamily="34" charset="-122"/>
                <a:sym typeface="+mn-ea"/>
              </a:rPr>
              <a:t>分析问题</a:t>
            </a:r>
          </a:p>
        </p:txBody>
      </p:sp>
      <p:sp>
        <p:nvSpPr>
          <p:cNvPr id="10" name="文本框 9"/>
          <p:cNvSpPr txBox="1"/>
          <p:nvPr/>
        </p:nvSpPr>
        <p:spPr>
          <a:xfrm>
            <a:off x="634842" y="962501"/>
            <a:ext cx="7970044" cy="1111971"/>
          </a:xfrm>
          <a:prstGeom prst="rect">
            <a:avLst/>
          </a:prstGeom>
          <a:noFill/>
          <a:ln>
            <a:solidFill>
              <a:srgbClr val="83A191"/>
            </a:solidFill>
          </a:ln>
        </p:spPr>
        <p:txBody>
          <a:bodyPr wrap="square" lIns="68580" tIns="34290" rIns="68580" bIns="34290" rtlCol="0">
            <a:spAutoFit/>
          </a:bodyPr>
          <a:lstStyle/>
          <a:p>
            <a:pPr fontAlgn="auto">
              <a:lnSpc>
                <a:spcPct val="150000"/>
              </a:lnSpc>
            </a:pPr>
            <a:r>
              <a:rPr lang="en-US" altLang="zh-CN" sz="2400">
                <a:solidFill>
                  <a:srgbClr val="83A191"/>
                </a:solidFill>
                <a:latin typeface="微软雅黑" pitchFamily="34" charset="-122"/>
                <a:ea typeface="微软雅黑" pitchFamily="34" charset="-122"/>
              </a:rPr>
              <a:t>       </a:t>
            </a:r>
            <a:r>
              <a:rPr lang="zh-CN" altLang="en-US" sz="2400">
                <a:solidFill>
                  <a:srgbClr val="83A191"/>
                </a:solidFill>
                <a:latin typeface="微软雅黑" pitchFamily="34" charset="-122"/>
                <a:ea typeface="微软雅黑" pitchFamily="34" charset="-122"/>
              </a:rPr>
              <a:t>革命导师们不仅提出了实践是检验真理的唯一标准，还</a:t>
            </a:r>
            <a:r>
              <a:rPr lang="zh-CN" altLang="en-US" sz="2400">
                <a:solidFill>
                  <a:schemeClr val="accent4">
                    <a:lumMod val="75000"/>
                  </a:schemeClr>
                </a:solidFill>
                <a:latin typeface="微软雅黑" pitchFamily="34" charset="-122"/>
                <a:ea typeface="微软雅黑" pitchFamily="34" charset="-122"/>
              </a:rPr>
              <a:t>亲自用实践探索的</a:t>
            </a:r>
            <a:r>
              <a:rPr lang="en-US" altLang="zh-CN" sz="2400">
                <a:solidFill>
                  <a:schemeClr val="accent4">
                    <a:lumMod val="75000"/>
                  </a:schemeClr>
                </a:solidFill>
                <a:latin typeface="微软雅黑" pitchFamily="34" charset="-122"/>
                <a:ea typeface="微软雅黑" pitchFamily="34" charset="-122"/>
              </a:rPr>
              <a:t>……</a:t>
            </a:r>
            <a:r>
              <a:rPr lang="zh-CN" altLang="en-US" sz="2400">
                <a:solidFill>
                  <a:schemeClr val="accent4">
                    <a:lumMod val="75000"/>
                  </a:schemeClr>
                </a:solidFill>
                <a:latin typeface="微软雅黑" pitchFamily="34" charset="-122"/>
                <a:ea typeface="微软雅黑" pitchFamily="34" charset="-122"/>
              </a:rPr>
              <a:t>光辉榜样</a:t>
            </a:r>
            <a:r>
              <a:rPr lang="zh-CN" altLang="en-US" sz="2400">
                <a:solidFill>
                  <a:srgbClr val="83A191"/>
                </a:solidFill>
                <a:latin typeface="微软雅黑" pitchFamily="34" charset="-122"/>
                <a:ea typeface="微软雅黑" pitchFamily="34" charset="-122"/>
              </a:rPr>
              <a:t>。</a:t>
            </a:r>
          </a:p>
        </p:txBody>
      </p:sp>
      <p:sp>
        <p:nvSpPr>
          <p:cNvPr id="2" name="文本框 1"/>
          <p:cNvSpPr txBox="1"/>
          <p:nvPr/>
        </p:nvSpPr>
        <p:spPr>
          <a:xfrm>
            <a:off x="634842" y="2266950"/>
            <a:ext cx="7970044" cy="1111971"/>
          </a:xfrm>
          <a:prstGeom prst="rect">
            <a:avLst/>
          </a:prstGeom>
          <a:noFill/>
          <a:ln>
            <a:solidFill>
              <a:srgbClr val="83A191"/>
            </a:solidFill>
          </a:ln>
        </p:spPr>
        <p:txBody>
          <a:bodyPr wrap="square" lIns="68580" tIns="34290" rIns="68580" bIns="34290" rtlCol="0">
            <a:spAutoFit/>
          </a:bodyPr>
          <a:lstStyle/>
          <a:p>
            <a:pPr fontAlgn="auto">
              <a:lnSpc>
                <a:spcPct val="150000"/>
              </a:lnSpc>
            </a:pPr>
            <a:r>
              <a:rPr lang="en-US" altLang="zh-CN" sz="2400">
                <a:solidFill>
                  <a:srgbClr val="83A191"/>
                </a:solidFill>
                <a:latin typeface="微软雅黑" pitchFamily="34" charset="-122"/>
                <a:ea typeface="微软雅黑" pitchFamily="34" charset="-122"/>
              </a:rPr>
              <a:t>       </a:t>
            </a:r>
            <a:r>
              <a:rPr lang="zh-CN" altLang="en-US" sz="2400">
                <a:solidFill>
                  <a:srgbClr val="83A191"/>
                </a:solidFill>
                <a:latin typeface="微软雅黑" pitchFamily="34" charset="-122"/>
                <a:ea typeface="微软雅黑" pitchFamily="34" charset="-122"/>
              </a:rPr>
              <a:t>革命导师这种尊重实践的科学态度，给我们极大的</a:t>
            </a:r>
            <a:r>
              <a:rPr lang="zh-CN" altLang="en-US" sz="2400">
                <a:solidFill>
                  <a:schemeClr val="accent4">
                    <a:lumMod val="75000"/>
                  </a:schemeClr>
                </a:solidFill>
                <a:latin typeface="微软雅黑" pitchFamily="34" charset="-122"/>
                <a:ea typeface="微软雅黑" pitchFamily="34" charset="-122"/>
              </a:rPr>
              <a:t>教育</a:t>
            </a:r>
            <a:r>
              <a:rPr lang="zh-CN" altLang="en-US" sz="2400">
                <a:solidFill>
                  <a:srgbClr val="83A191"/>
                </a:solidFill>
                <a:latin typeface="微软雅黑" pitchFamily="34" charset="-122"/>
                <a:ea typeface="微软雅黑" pitchFamily="34" charset="-122"/>
              </a:rPr>
              <a:t>。</a:t>
            </a:r>
          </a:p>
        </p:txBody>
      </p:sp>
      <p:sp>
        <p:nvSpPr>
          <p:cNvPr id="8" name="文本框 7"/>
          <p:cNvSpPr txBox="1"/>
          <p:nvPr/>
        </p:nvSpPr>
        <p:spPr>
          <a:xfrm>
            <a:off x="634842" y="3571399"/>
            <a:ext cx="7970044" cy="807244"/>
          </a:xfrm>
          <a:prstGeom prst="rect">
            <a:avLst/>
          </a:prstGeom>
          <a:solidFill>
            <a:schemeClr val="accent6">
              <a:lumMod val="20000"/>
              <a:lumOff val="80000"/>
            </a:schemeClr>
          </a:solidFill>
        </p:spPr>
        <p:txBody>
          <a:bodyPr wrap="squar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举例论证</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马克思恩格斯修改</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共产党宣言</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，毛主席根据实践考验再编订自己的选集</a:t>
            </a:r>
            <a:r>
              <a:rPr lang="en-US" altLang="zh-CN" sz="2400">
                <a:solidFill>
                  <a:srgbClr val="83A191"/>
                </a:solidFill>
                <a:latin typeface="微软雅黑" pitchFamily="34" charset="-122"/>
                <a:ea typeface="微软雅黑" pitchFamily="34" charset="-122"/>
                <a:sym typeface="+mn-ea"/>
              </a:rPr>
              <a:t>】</a:t>
            </a:r>
            <a:endParaRPr lang="zh-CN" altLang="en-US" sz="2400">
              <a:solidFill>
                <a:srgbClr val="83A191"/>
              </a:solidFill>
              <a:latin typeface="微软雅黑" pitchFamily="34" charset="-122"/>
              <a:ea typeface="微软雅黑" pitchFamily="34" charset="-122"/>
              <a:sym typeface="+mn-ea"/>
            </a:endParaRPr>
          </a:p>
        </p:txBody>
      </p:sp>
      <p:sp>
        <p:nvSpPr>
          <p:cNvPr id="3" name="文本框 2"/>
          <p:cNvSpPr txBox="1"/>
          <p:nvPr/>
        </p:nvSpPr>
        <p:spPr>
          <a:xfrm>
            <a:off x="634842" y="4478655"/>
            <a:ext cx="4593245" cy="438582"/>
          </a:xfrm>
          <a:prstGeom prst="rect">
            <a:avLst/>
          </a:prstGeom>
          <a:solidFill>
            <a:schemeClr val="accent6">
              <a:lumMod val="20000"/>
              <a:lumOff val="80000"/>
            </a:schemeClr>
          </a:solidFill>
        </p:spPr>
        <p:txBody>
          <a:bodyPr wrap="non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引用论证</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华国锋主席</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毛主席</a:t>
            </a:r>
            <a:r>
              <a:rPr lang="en-US" altLang="zh-CN" sz="2400">
                <a:solidFill>
                  <a:srgbClr val="83A191"/>
                </a:solidFill>
                <a:latin typeface="微软雅黑" pitchFamily="34" charset="-122"/>
                <a:ea typeface="微软雅黑" pitchFamily="34" charset="-122"/>
                <a:sym typeface="+mn-ea"/>
              </a:rPr>
              <a:t>】</a:t>
            </a:r>
            <a:endParaRPr lang="zh-CN" altLang="en-US" sz="2400">
              <a:solidFill>
                <a:srgbClr val="83A191"/>
              </a:solidFill>
              <a:latin typeface="微软雅黑" pitchFamily="34" charset="-122"/>
              <a:ea typeface="微软雅黑" pitchFamily="34" charset="-122"/>
              <a:sym typeface="+mn-ea"/>
            </a:endParaRPr>
          </a:p>
        </p:txBody>
      </p:sp>
    </p:spTree>
    <p:custDataLst>
      <p:tags r:id="rId2"/>
    </p:custDataLst>
    <p:extLst>
      <p:ext uri="{BB962C8B-B14F-4D97-AF65-F5344CB8AC3E}">
        <p14:creationId xmlns:p14="http://schemas.microsoft.com/office/powerpoint/2010/main" val="1546580049"/>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P spid="2" grpId="0"/>
      <p:bldP spid="8"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634841" y="223837"/>
            <a:ext cx="7461885" cy="610553"/>
            <a:chOff x="1333" y="470"/>
            <a:chExt cx="15668" cy="1282"/>
          </a:xfrm>
        </p:grpSpPr>
        <p:sp>
          <p:nvSpPr>
            <p:cNvPr id="4" name="文本框 3"/>
            <p:cNvSpPr txBox="1"/>
            <p:nvPr/>
          </p:nvSpPr>
          <p:spPr>
            <a:xfrm>
              <a:off x="1333" y="470"/>
              <a:ext cx="6007" cy="1163"/>
            </a:xfrm>
            <a:prstGeom prst="rect">
              <a:avLst/>
            </a:prstGeom>
            <a:noFill/>
          </p:spPr>
          <p:txBody>
            <a:bodyPr wrap="square" rtlCol="0" anchor="t">
              <a:spAutoFit/>
            </a:bodyPr>
            <a:lstStyle/>
            <a:p>
              <a:pPr algn="ctr"/>
              <a:r>
                <a:rPr lang="zh-CN" altLang="en-US" sz="3000">
                  <a:solidFill>
                    <a:srgbClr val="83A191"/>
                  </a:solidFill>
                  <a:latin typeface="微软雅黑" pitchFamily="34" charset="-122"/>
                  <a:ea typeface="微软雅黑" pitchFamily="34" charset="-122"/>
                  <a:sym typeface="+mn-ea"/>
                </a:rPr>
                <a:t>分析</a:t>
              </a:r>
              <a:r>
                <a:rPr lang="en-US" altLang="zh-CN" sz="3000">
                  <a:solidFill>
                    <a:srgbClr val="83A191"/>
                  </a:solidFill>
                  <a:latin typeface="微软雅黑" pitchFamily="34" charset="-122"/>
                  <a:ea typeface="微软雅黑" pitchFamily="34" charset="-122"/>
                  <a:sym typeface="+mn-ea"/>
                </a:rPr>
                <a:t>·</a:t>
              </a:r>
              <a:r>
                <a:rPr lang="zh-CN" altLang="en-US" sz="3000">
                  <a:solidFill>
                    <a:srgbClr val="83A191"/>
                  </a:solidFill>
                  <a:latin typeface="微软雅黑" pitchFamily="34" charset="-122"/>
                  <a:ea typeface="微软雅黑" pitchFamily="34" charset="-122"/>
                  <a:sym typeface="+mn-ea"/>
                </a:rPr>
                <a:t>第三部分</a:t>
              </a:r>
            </a:p>
          </p:txBody>
        </p:sp>
        <p:cxnSp>
          <p:nvCxnSpPr>
            <p:cNvPr id="9" name="直接连接符 8"/>
            <p:cNvCxnSpPr/>
            <p:nvPr/>
          </p:nvCxnSpPr>
          <p:spPr>
            <a:xfrm>
              <a:off x="4989" y="1723"/>
              <a:ext cx="12012" cy="29"/>
            </a:xfrm>
            <a:prstGeom prst="line">
              <a:avLst/>
            </a:prstGeom>
            <a:ln w="12700">
              <a:solidFill>
                <a:srgbClr val="83A19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6507004" y="348139"/>
            <a:ext cx="1574790" cy="500137"/>
          </a:xfrm>
          <a:prstGeom prst="rect">
            <a:avLst/>
          </a:prstGeom>
          <a:noFill/>
        </p:spPr>
        <p:txBody>
          <a:bodyPr wrap="none" lIns="68580" tIns="34290" rIns="68580" bIns="34290" rtlCol="0">
            <a:spAutoFit/>
          </a:bodyPr>
          <a:lstStyle/>
          <a:p>
            <a:pPr algn="l"/>
            <a:r>
              <a:rPr lang="zh-CN" altLang="en-US" sz="2800">
                <a:solidFill>
                  <a:srgbClr val="C00000"/>
                </a:solidFill>
                <a:latin typeface="微软雅黑" pitchFamily="34" charset="-122"/>
                <a:ea typeface="微软雅黑" pitchFamily="34" charset="-122"/>
                <a:sym typeface="+mn-ea"/>
              </a:rPr>
              <a:t>解决问题</a:t>
            </a:r>
          </a:p>
        </p:txBody>
      </p:sp>
      <p:sp>
        <p:nvSpPr>
          <p:cNvPr id="10" name="文本框 9"/>
          <p:cNvSpPr txBox="1"/>
          <p:nvPr/>
        </p:nvSpPr>
        <p:spPr>
          <a:xfrm>
            <a:off x="587217" y="1202055"/>
            <a:ext cx="7970044" cy="1111971"/>
          </a:xfrm>
          <a:prstGeom prst="rect">
            <a:avLst/>
          </a:prstGeom>
          <a:noFill/>
          <a:ln>
            <a:solidFill>
              <a:srgbClr val="83A191"/>
            </a:solidFill>
          </a:ln>
        </p:spPr>
        <p:txBody>
          <a:bodyPr wrap="square" lIns="68580" tIns="34290" rIns="68580" bIns="34290" rtlCol="0">
            <a:spAutoFit/>
          </a:bodyPr>
          <a:lstStyle/>
          <a:p>
            <a:pPr fontAlgn="auto">
              <a:lnSpc>
                <a:spcPct val="150000"/>
              </a:lnSpc>
            </a:pPr>
            <a:r>
              <a:rPr lang="en-US" altLang="zh-CN" sz="2400">
                <a:solidFill>
                  <a:srgbClr val="83A191"/>
                </a:solidFill>
                <a:latin typeface="微软雅黑" pitchFamily="34" charset="-122"/>
                <a:ea typeface="微软雅黑" pitchFamily="34" charset="-122"/>
              </a:rPr>
              <a:t>       </a:t>
            </a:r>
            <a:r>
              <a:rPr lang="zh-CN" altLang="en-US" sz="2400">
                <a:solidFill>
                  <a:srgbClr val="83A191"/>
                </a:solidFill>
                <a:latin typeface="微软雅黑" pitchFamily="34" charset="-122"/>
                <a:ea typeface="微软雅黑" pitchFamily="34" charset="-122"/>
              </a:rPr>
              <a:t>我们不仅承认实践是真理的标准，还要</a:t>
            </a:r>
            <a:r>
              <a:rPr lang="zh-CN" altLang="en-US" sz="2400">
                <a:solidFill>
                  <a:schemeClr val="accent4">
                    <a:lumMod val="75000"/>
                  </a:schemeClr>
                </a:solidFill>
                <a:latin typeface="微软雅黑" pitchFamily="34" charset="-122"/>
                <a:ea typeface="微软雅黑" pitchFamily="34" charset="-122"/>
              </a:rPr>
              <a:t>以发展的眼光用实践检验理论</a:t>
            </a:r>
            <a:r>
              <a:rPr lang="zh-CN" altLang="en-US" sz="2400">
                <a:solidFill>
                  <a:srgbClr val="83A191"/>
                </a:solidFill>
                <a:latin typeface="微软雅黑" pitchFamily="34" charset="-122"/>
                <a:ea typeface="微软雅黑" pitchFamily="34" charset="-122"/>
              </a:rPr>
              <a:t>。</a:t>
            </a:r>
          </a:p>
        </p:txBody>
      </p:sp>
      <p:sp>
        <p:nvSpPr>
          <p:cNvPr id="8" name="文本框 7"/>
          <p:cNvSpPr txBox="1"/>
          <p:nvPr/>
        </p:nvSpPr>
        <p:spPr>
          <a:xfrm>
            <a:off x="586740" y="2540794"/>
            <a:ext cx="4285469" cy="438582"/>
          </a:xfrm>
          <a:prstGeom prst="rect">
            <a:avLst/>
          </a:prstGeom>
          <a:solidFill>
            <a:schemeClr val="accent6">
              <a:lumMod val="20000"/>
              <a:lumOff val="80000"/>
            </a:schemeClr>
          </a:solidFill>
        </p:spPr>
        <p:txBody>
          <a:bodyPr wrap="none" lIns="68580" tIns="34290" rIns="68580" bIns="34290" rtlCol="0" anchor="t">
            <a:spAutoFit/>
          </a:bodyPr>
          <a:lstStyle/>
          <a:p>
            <a:r>
              <a:rPr lang="zh-CN" altLang="en-US" sz="2400">
                <a:solidFill>
                  <a:srgbClr val="E48767"/>
                </a:solidFill>
                <a:latin typeface="微软雅黑" pitchFamily="34" charset="-122"/>
                <a:ea typeface="微软雅黑" pitchFamily="34" charset="-122"/>
                <a:sym typeface="+mn-ea"/>
              </a:rPr>
              <a:t>引用论证</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列宁</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毛泽东名言</a:t>
            </a:r>
            <a:r>
              <a:rPr lang="en-US" altLang="zh-CN" sz="2400">
                <a:solidFill>
                  <a:srgbClr val="83A191"/>
                </a:solidFill>
                <a:latin typeface="微软雅黑" pitchFamily="34" charset="-122"/>
                <a:ea typeface="微软雅黑" pitchFamily="34" charset="-122"/>
                <a:sym typeface="+mn-ea"/>
              </a:rPr>
              <a:t>】</a:t>
            </a:r>
            <a:endParaRPr lang="zh-CN" altLang="en-US" sz="2400">
              <a:solidFill>
                <a:srgbClr val="83A191"/>
              </a:solidFill>
              <a:latin typeface="微软雅黑" pitchFamily="34" charset="-122"/>
              <a:ea typeface="微软雅黑" pitchFamily="34" charset="-122"/>
              <a:sym typeface="+mn-ea"/>
            </a:endParaRPr>
          </a:p>
        </p:txBody>
      </p:sp>
      <p:sp>
        <p:nvSpPr>
          <p:cNvPr id="2" name="文本框 1"/>
          <p:cNvSpPr txBox="1"/>
          <p:nvPr/>
        </p:nvSpPr>
        <p:spPr>
          <a:xfrm>
            <a:off x="1805940" y="3140869"/>
            <a:ext cx="3054362" cy="438582"/>
          </a:xfrm>
          <a:prstGeom prst="rect">
            <a:avLst/>
          </a:prstGeom>
          <a:noFill/>
        </p:spPr>
        <p:txBody>
          <a:bodyPr wrap="none" lIns="68580" tIns="34290" rIns="68580" bIns="34290" rtlCol="0" anchor="t">
            <a:spAutoFit/>
          </a:bodyPr>
          <a:lstStyle/>
          <a:p>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林彪</a:t>
            </a:r>
            <a:r>
              <a:rPr lang="en-US" altLang="zh-CN" sz="2400">
                <a:solidFill>
                  <a:srgbClr val="83A191"/>
                </a:solidFill>
                <a:latin typeface="微软雅黑" pitchFamily="34" charset="-122"/>
                <a:ea typeface="微软雅黑" pitchFamily="34" charset="-122"/>
                <a:sym typeface="+mn-ea"/>
              </a:rPr>
              <a:t>/</a:t>
            </a:r>
            <a:r>
              <a:rPr lang="zh-CN" altLang="en-US" sz="2400">
                <a:solidFill>
                  <a:srgbClr val="83A191"/>
                </a:solidFill>
                <a:latin typeface="微软雅黑" pitchFamily="34" charset="-122"/>
                <a:ea typeface="微软雅黑" pitchFamily="34" charset="-122"/>
                <a:sym typeface="+mn-ea"/>
              </a:rPr>
              <a:t>四人帮谬论</a:t>
            </a:r>
            <a:r>
              <a:rPr lang="en-US" altLang="zh-CN" sz="2400">
                <a:solidFill>
                  <a:srgbClr val="83A191"/>
                </a:solidFill>
                <a:latin typeface="微软雅黑" pitchFamily="34" charset="-122"/>
                <a:ea typeface="微软雅黑" pitchFamily="34" charset="-122"/>
                <a:sym typeface="+mn-ea"/>
              </a:rPr>
              <a:t>】</a:t>
            </a:r>
            <a:endParaRPr lang="zh-CN" altLang="en-US" sz="2400">
              <a:solidFill>
                <a:srgbClr val="83A191"/>
              </a:solidFill>
              <a:latin typeface="微软雅黑" pitchFamily="34" charset="-122"/>
              <a:ea typeface="微软雅黑" pitchFamily="34" charset="-122"/>
            </a:endParaRPr>
          </a:p>
        </p:txBody>
      </p:sp>
      <p:sp>
        <p:nvSpPr>
          <p:cNvPr id="3" name="文本框 2"/>
          <p:cNvSpPr txBox="1"/>
          <p:nvPr/>
        </p:nvSpPr>
        <p:spPr>
          <a:xfrm>
            <a:off x="5682139" y="2907506"/>
            <a:ext cx="2194560" cy="483870"/>
          </a:xfrm>
          <a:prstGeom prst="rect">
            <a:avLst/>
          </a:prstGeom>
          <a:noFill/>
        </p:spPr>
        <p:txBody>
          <a:bodyPr wrap="none" lIns="68580" tIns="34290" rIns="68580" bIns="34290" rtlCol="0" anchor="t">
            <a:spAutoFit/>
          </a:bodyPr>
          <a:lstStyle/>
          <a:p>
            <a:r>
              <a:rPr lang="zh-CN" altLang="en-US" sz="2700">
                <a:solidFill>
                  <a:srgbClr val="E48767"/>
                </a:solidFill>
                <a:latin typeface="微软雅黑" pitchFamily="34" charset="-122"/>
                <a:ea typeface="微软雅黑" pitchFamily="34" charset="-122"/>
                <a:sym typeface="+mn-ea"/>
              </a:rPr>
              <a:t>正反对比论证</a:t>
            </a:r>
          </a:p>
        </p:txBody>
      </p:sp>
      <p:sp>
        <p:nvSpPr>
          <p:cNvPr id="5" name="文本框 4"/>
          <p:cNvSpPr txBox="1"/>
          <p:nvPr/>
        </p:nvSpPr>
        <p:spPr>
          <a:xfrm>
            <a:off x="586740" y="3740944"/>
            <a:ext cx="7970044" cy="1111971"/>
          </a:xfrm>
          <a:prstGeom prst="rect">
            <a:avLst/>
          </a:prstGeom>
          <a:noFill/>
          <a:ln>
            <a:solidFill>
              <a:srgbClr val="83A191"/>
            </a:solidFill>
          </a:ln>
        </p:spPr>
        <p:txBody>
          <a:bodyPr wrap="square" lIns="68580" tIns="34290" rIns="68580" bIns="34290" rtlCol="0">
            <a:spAutoFit/>
          </a:bodyPr>
          <a:lstStyle/>
          <a:p>
            <a:pPr fontAlgn="auto">
              <a:lnSpc>
                <a:spcPct val="150000"/>
              </a:lnSpc>
            </a:pPr>
            <a:r>
              <a:rPr lang="zh-CN" altLang="en-US" sz="2400">
                <a:solidFill>
                  <a:srgbClr val="83A191"/>
                </a:solidFill>
                <a:latin typeface="微软雅黑" pitchFamily="34" charset="-122"/>
                <a:ea typeface="微软雅黑" pitchFamily="34" charset="-122"/>
              </a:rPr>
              <a:t>回顾过去</a:t>
            </a:r>
            <a:r>
              <a:rPr lang="en-US" altLang="zh-CN" sz="2400">
                <a:solidFill>
                  <a:srgbClr val="83A191"/>
                </a:solidFill>
                <a:latin typeface="微软雅黑" pitchFamily="34" charset="-122"/>
                <a:ea typeface="微软雅黑" pitchFamily="34" charset="-122"/>
              </a:rPr>
              <a:t>【</a:t>
            </a:r>
            <a:r>
              <a:rPr lang="zh-CN" altLang="en-US" sz="2400">
                <a:solidFill>
                  <a:srgbClr val="83A191"/>
                </a:solidFill>
                <a:latin typeface="微软雅黑" pitchFamily="34" charset="-122"/>
                <a:ea typeface="微软雅黑" pitchFamily="34" charset="-122"/>
              </a:rPr>
              <a:t>未打碎的精神枷锁</a:t>
            </a:r>
            <a:r>
              <a:rPr lang="en-US" altLang="zh-CN" sz="2400">
                <a:solidFill>
                  <a:srgbClr val="83A191"/>
                </a:solidFill>
                <a:latin typeface="微软雅黑" pitchFamily="34" charset="-122"/>
                <a:ea typeface="微软雅黑" pitchFamily="34" charset="-122"/>
                <a:sym typeface="+mn-ea"/>
              </a:rPr>
              <a:t>】</a:t>
            </a:r>
            <a:endParaRPr lang="zh-CN" altLang="en-US" sz="2400">
              <a:solidFill>
                <a:srgbClr val="83A191"/>
              </a:solidFill>
              <a:latin typeface="微软雅黑" pitchFamily="34" charset="-122"/>
              <a:ea typeface="微软雅黑" pitchFamily="34" charset="-122"/>
            </a:endParaRPr>
          </a:p>
          <a:p>
            <a:pPr fontAlgn="auto">
              <a:lnSpc>
                <a:spcPct val="150000"/>
              </a:lnSpc>
            </a:pPr>
            <a:r>
              <a:rPr lang="en-US" altLang="zh-CN" sz="2400">
                <a:solidFill>
                  <a:srgbClr val="83A191"/>
                </a:solidFill>
                <a:latin typeface="微软雅黑" pitchFamily="34" charset="-122"/>
                <a:ea typeface="微软雅黑" pitchFamily="34" charset="-122"/>
              </a:rPr>
              <a:t>                                        ——</a:t>
            </a:r>
            <a:r>
              <a:rPr lang="zh-CN" altLang="en-US" sz="2400">
                <a:solidFill>
                  <a:srgbClr val="83A191"/>
                </a:solidFill>
                <a:latin typeface="微软雅黑" pitchFamily="34" charset="-122"/>
                <a:ea typeface="微软雅黑" pitchFamily="34" charset="-122"/>
              </a:rPr>
              <a:t>展望未来</a:t>
            </a:r>
            <a:r>
              <a:rPr lang="en-US" altLang="zh-CN" sz="2400">
                <a:solidFill>
                  <a:srgbClr val="83A191"/>
                </a:solidFill>
                <a:latin typeface="微软雅黑" pitchFamily="34" charset="-122"/>
                <a:ea typeface="微软雅黑" pitchFamily="34" charset="-122"/>
              </a:rPr>
              <a:t>【</a:t>
            </a:r>
            <a:r>
              <a:rPr lang="zh-CN" altLang="en-US" sz="2400">
                <a:solidFill>
                  <a:srgbClr val="83A191"/>
                </a:solidFill>
                <a:latin typeface="微软雅黑" pitchFamily="34" charset="-122"/>
                <a:ea typeface="微软雅黑" pitchFamily="34" charset="-122"/>
              </a:rPr>
              <a:t>新问题新任务</a:t>
            </a:r>
            <a:r>
              <a:rPr lang="en-US" altLang="zh-CN" sz="2400">
                <a:solidFill>
                  <a:srgbClr val="83A191"/>
                </a:solidFill>
                <a:latin typeface="微软雅黑" pitchFamily="34" charset="-122"/>
                <a:ea typeface="微软雅黑" pitchFamily="34" charset="-122"/>
              </a:rPr>
              <a:t>】</a:t>
            </a:r>
          </a:p>
        </p:txBody>
      </p:sp>
    </p:spTree>
    <p:custDataLst>
      <p:tags r:id="rId2"/>
    </p:custDataLst>
    <p:extLst>
      <p:ext uri="{BB962C8B-B14F-4D97-AF65-F5344CB8AC3E}">
        <p14:creationId xmlns:p14="http://schemas.microsoft.com/office/powerpoint/2010/main" val="4167416367"/>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p:tgtEl>
                                          <p:spTgt spid="5"/>
                                        </p:tgtEl>
                                        <p:attrNameLst>
                                          <p:attrName>ppt_y</p:attrName>
                                        </p:attrNameLst>
                                      </p:cBhvr>
                                      <p:tavLst>
                                        <p:tav tm="0">
                                          <p:val>
                                            <p:strVal val="#ppt_y+#ppt_h*1.125000"/>
                                          </p:val>
                                        </p:tav>
                                        <p:tav tm="100000">
                                          <p:val>
                                            <p:strVal val="#ppt_y"/>
                                          </p:val>
                                        </p:tav>
                                      </p:tavLst>
                                    </p:anim>
                                    <p:animEffect transition="in" filter="wipe(up)">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P spid="8" grpId="0"/>
      <p:bldP spid="2" grpId="0"/>
      <p:bldP spid="3"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74571" y="382905"/>
            <a:ext cx="8394859" cy="43795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9" name="文本框 8"/>
          <p:cNvSpPr txBox="1"/>
          <p:nvPr/>
        </p:nvSpPr>
        <p:spPr>
          <a:xfrm>
            <a:off x="395536" y="132836"/>
            <a:ext cx="2292935" cy="500137"/>
          </a:xfrm>
          <a:prstGeom prst="rect">
            <a:avLst/>
          </a:prstGeom>
          <a:noFill/>
        </p:spPr>
        <p:txBody>
          <a:bodyPr wrap="none" lIns="68580" tIns="34290" rIns="68580" bIns="34290" rtlCol="0" anchor="t">
            <a:spAutoFit/>
          </a:bodyPr>
          <a:lstStyle/>
          <a:p>
            <a:r>
              <a:rPr lang="zh-CN" altLang="en-US" sz="2800" smtClean="0">
                <a:solidFill>
                  <a:srgbClr val="C00000"/>
                </a:solidFill>
                <a:latin typeface="微软雅黑" pitchFamily="34" charset="-122"/>
                <a:ea typeface="微软雅黑" pitchFamily="34" charset="-122"/>
              </a:rPr>
              <a:t>文章脉络层次</a:t>
            </a:r>
            <a:endParaRPr lang="zh-CN" altLang="en-US" sz="2800">
              <a:solidFill>
                <a:srgbClr val="C00000"/>
              </a:solidFill>
              <a:latin typeface="微软雅黑" pitchFamily="34" charset="-122"/>
              <a:ea typeface="微软雅黑" pitchFamily="34" charset="-122"/>
            </a:endParaRPr>
          </a:p>
        </p:txBody>
      </p:sp>
      <p:sp>
        <p:nvSpPr>
          <p:cNvPr id="10" name="文本框 9"/>
          <p:cNvSpPr txBox="1"/>
          <p:nvPr/>
        </p:nvSpPr>
        <p:spPr>
          <a:xfrm>
            <a:off x="641509" y="766763"/>
            <a:ext cx="7860983" cy="3611880"/>
          </a:xfrm>
          <a:prstGeom prst="rect">
            <a:avLst/>
          </a:prstGeom>
          <a:noFill/>
        </p:spPr>
        <p:txBody>
          <a:bodyPr wrap="square" lIns="68580" tIns="34290" rIns="68580" bIns="34290" rtlCol="0" anchor="t">
            <a:spAutoFit/>
          </a:bodyPr>
          <a:lstStyle/>
          <a:p>
            <a:pPr>
              <a:lnSpc>
                <a:spcPct val="120000"/>
              </a:lnSpc>
              <a:spcBef>
                <a:spcPct val="0"/>
              </a:spcBef>
              <a:spcAft>
                <a:spcPct val="0"/>
              </a:spcAft>
            </a:pPr>
            <a:r>
              <a:rPr lang="zh-CN" altLang="en-US" sz="2400">
                <a:solidFill>
                  <a:schemeClr val="bg1">
                    <a:lumMod val="50000"/>
                  </a:schemeClr>
                </a:solidFill>
                <a:latin typeface="Calibri"/>
                <a:ea typeface="微软雅黑" pitchFamily="34" charset="-122"/>
                <a:sym typeface="+mn-ea"/>
              </a:rPr>
              <a:t>①</a:t>
            </a:r>
            <a:r>
              <a:rPr lang="zh-CN" altLang="en-US" sz="2400">
                <a:solidFill>
                  <a:schemeClr val="bg1">
                    <a:lumMod val="50000"/>
                  </a:schemeClr>
                </a:solidFill>
                <a:latin typeface="微软雅黑" pitchFamily="34" charset="-122"/>
                <a:ea typeface="微软雅黑" pitchFamily="34" charset="-122"/>
                <a:sym typeface="+mn-ea"/>
              </a:rPr>
              <a:t>导言，引出话题，交代背景。</a:t>
            </a:r>
            <a:endParaRPr lang="zh-CN" altLang="en-US" sz="2400">
              <a:solidFill>
                <a:schemeClr val="bg1">
                  <a:lumMod val="50000"/>
                </a:schemeClr>
              </a:solidFill>
              <a:latin typeface="微软雅黑" pitchFamily="34" charset="-122"/>
              <a:ea typeface="微软雅黑" pitchFamily="34" charset="-122"/>
            </a:endParaRPr>
          </a:p>
          <a:p>
            <a:pPr>
              <a:lnSpc>
                <a:spcPct val="120000"/>
              </a:lnSpc>
              <a:spcBef>
                <a:spcPct val="0"/>
              </a:spcBef>
              <a:spcAft>
                <a:spcPct val="0"/>
              </a:spcAft>
            </a:pPr>
            <a:r>
              <a:rPr lang="zh-CN" altLang="en-US" sz="2400">
                <a:solidFill>
                  <a:schemeClr val="bg1">
                    <a:lumMod val="50000"/>
                  </a:schemeClr>
                </a:solidFill>
                <a:latin typeface="Calibri"/>
                <a:ea typeface="微软雅黑" pitchFamily="34" charset="-122"/>
                <a:sym typeface="+mn-ea"/>
              </a:rPr>
              <a:t>②</a:t>
            </a:r>
            <a:r>
              <a:rPr lang="zh-CN" altLang="en-US" sz="2400">
                <a:solidFill>
                  <a:schemeClr val="bg1">
                    <a:lumMod val="50000"/>
                  </a:schemeClr>
                </a:solidFill>
                <a:latin typeface="微软雅黑" pitchFamily="34" charset="-122"/>
                <a:ea typeface="微软雅黑" pitchFamily="34" charset="-122"/>
                <a:sym typeface="+mn-ea"/>
              </a:rPr>
              <a:t>第一部分（第2-7段），</a:t>
            </a:r>
            <a:r>
              <a:rPr lang="zh-CN" altLang="en-US" sz="2400" u="sng">
                <a:solidFill>
                  <a:schemeClr val="accent2">
                    <a:lumMod val="50000"/>
                  </a:schemeClr>
                </a:solidFill>
                <a:latin typeface="微软雅黑" pitchFamily="34" charset="-122"/>
                <a:ea typeface="微软雅黑" pitchFamily="34" charset="-122"/>
                <a:sym typeface="+mn-ea"/>
              </a:rPr>
              <a:t>提出问题</a:t>
            </a:r>
            <a:r>
              <a:rPr lang="zh-CN" altLang="en-US" sz="2400">
                <a:solidFill>
                  <a:schemeClr val="bg1">
                    <a:lumMod val="50000"/>
                  </a:schemeClr>
                </a:solidFill>
                <a:latin typeface="微软雅黑" pitchFamily="34" charset="-122"/>
                <a:ea typeface="微软雅黑" pitchFamily="34" charset="-122"/>
                <a:sym typeface="+mn-ea"/>
              </a:rPr>
              <a:t>，提出“</a:t>
            </a:r>
            <a:r>
              <a:rPr lang="zh-CN" altLang="en-US" sz="2400">
                <a:solidFill>
                  <a:schemeClr val="accent5">
                    <a:lumMod val="75000"/>
                  </a:schemeClr>
                </a:solidFill>
                <a:latin typeface="微软雅黑" pitchFamily="34" charset="-122"/>
                <a:ea typeface="微软雅黑" pitchFamily="34" charset="-122"/>
                <a:sym typeface="+mn-ea"/>
              </a:rPr>
              <a:t>检验真理的标准只能是社会实践</a:t>
            </a:r>
            <a:r>
              <a:rPr lang="zh-CN" altLang="en-US" sz="2400">
                <a:solidFill>
                  <a:schemeClr val="bg1">
                    <a:lumMod val="50000"/>
                  </a:schemeClr>
                </a:solidFill>
                <a:latin typeface="微软雅黑" pitchFamily="34" charset="-122"/>
                <a:ea typeface="微软雅黑" pitchFamily="34" charset="-122"/>
                <a:sym typeface="+mn-ea"/>
              </a:rPr>
              <a:t>”的中心论点。</a:t>
            </a:r>
            <a:endParaRPr lang="zh-CN" altLang="en-US" sz="2400">
              <a:solidFill>
                <a:schemeClr val="bg1">
                  <a:lumMod val="50000"/>
                </a:schemeClr>
              </a:solidFill>
              <a:latin typeface="微软雅黑" pitchFamily="34" charset="-122"/>
              <a:ea typeface="微软雅黑" pitchFamily="34" charset="-122"/>
            </a:endParaRPr>
          </a:p>
          <a:p>
            <a:pPr>
              <a:lnSpc>
                <a:spcPct val="120000"/>
              </a:lnSpc>
              <a:spcBef>
                <a:spcPct val="0"/>
              </a:spcBef>
              <a:spcAft>
                <a:spcPct val="0"/>
              </a:spcAft>
            </a:pPr>
            <a:r>
              <a:rPr lang="zh-CN" altLang="en-US" sz="2400">
                <a:solidFill>
                  <a:schemeClr val="bg1">
                    <a:lumMod val="50000"/>
                  </a:schemeClr>
                </a:solidFill>
                <a:latin typeface="Calibri"/>
                <a:ea typeface="微软雅黑" pitchFamily="34" charset="-122"/>
                <a:sym typeface="+mn-ea"/>
              </a:rPr>
              <a:t>③</a:t>
            </a:r>
            <a:r>
              <a:rPr lang="zh-CN" altLang="en-US" sz="2400">
                <a:solidFill>
                  <a:schemeClr val="bg1">
                    <a:lumMod val="50000"/>
                  </a:schemeClr>
                </a:solidFill>
                <a:latin typeface="微软雅黑" pitchFamily="34" charset="-122"/>
                <a:ea typeface="微软雅黑" pitchFamily="34" charset="-122"/>
                <a:sym typeface="+mn-ea"/>
              </a:rPr>
              <a:t>第二、三部分（第8-16段），</a:t>
            </a:r>
            <a:r>
              <a:rPr lang="zh-CN" altLang="en-US" sz="2400" u="sng">
                <a:solidFill>
                  <a:schemeClr val="accent2">
                    <a:lumMod val="50000"/>
                  </a:schemeClr>
                </a:solidFill>
                <a:latin typeface="微软雅黑" pitchFamily="34" charset="-122"/>
                <a:ea typeface="微软雅黑" pitchFamily="34" charset="-122"/>
                <a:sym typeface="+mn-ea"/>
              </a:rPr>
              <a:t>分析问题</a:t>
            </a:r>
            <a:r>
              <a:rPr lang="zh-CN" altLang="en-US" sz="2400">
                <a:solidFill>
                  <a:schemeClr val="bg1">
                    <a:lumMod val="50000"/>
                  </a:schemeClr>
                </a:solidFill>
                <a:latin typeface="微软雅黑" pitchFamily="34" charset="-122"/>
                <a:ea typeface="微软雅黑" pitchFamily="34" charset="-122"/>
                <a:sym typeface="+mn-ea"/>
              </a:rPr>
              <a:t>，从“</a:t>
            </a:r>
            <a:r>
              <a:rPr lang="zh-CN" altLang="en-US" sz="2400">
                <a:solidFill>
                  <a:schemeClr val="accent5">
                    <a:lumMod val="75000"/>
                  </a:schemeClr>
                </a:solidFill>
                <a:latin typeface="微软雅黑" pitchFamily="34" charset="-122"/>
                <a:ea typeface="微软雅黑" pitchFamily="34" charset="-122"/>
                <a:sym typeface="+mn-ea"/>
              </a:rPr>
              <a:t>理论与实践的统一，是马克思主义的一个最基本的原则</a:t>
            </a:r>
            <a:r>
              <a:rPr lang="zh-CN" altLang="en-US" sz="2400">
                <a:solidFill>
                  <a:schemeClr val="bg1">
                    <a:lumMod val="50000"/>
                  </a:schemeClr>
                </a:solidFill>
                <a:latin typeface="微软雅黑" pitchFamily="34" charset="-122"/>
                <a:ea typeface="微软雅黑" pitchFamily="34" charset="-122"/>
                <a:sym typeface="+mn-ea"/>
              </a:rPr>
              <a:t>”“</a:t>
            </a:r>
            <a:r>
              <a:rPr lang="zh-CN" altLang="en-US" sz="2400">
                <a:solidFill>
                  <a:schemeClr val="accent5">
                    <a:lumMod val="75000"/>
                  </a:schemeClr>
                </a:solidFill>
                <a:latin typeface="微软雅黑" pitchFamily="34" charset="-122"/>
                <a:ea typeface="微软雅黑" pitchFamily="34" charset="-122"/>
                <a:sym typeface="+mn-ea"/>
              </a:rPr>
              <a:t>革命导师是坚持用实践检验真理的榜样</a:t>
            </a:r>
            <a:r>
              <a:rPr lang="zh-CN" altLang="en-US" sz="2400">
                <a:solidFill>
                  <a:schemeClr val="bg1">
                    <a:lumMod val="50000"/>
                  </a:schemeClr>
                </a:solidFill>
                <a:latin typeface="微软雅黑" pitchFamily="34" charset="-122"/>
                <a:ea typeface="微软雅黑" pitchFamily="34" charset="-122"/>
                <a:sym typeface="+mn-ea"/>
              </a:rPr>
              <a:t>"两个方面展开论证。</a:t>
            </a:r>
            <a:endParaRPr lang="zh-CN" altLang="en-US" sz="2400">
              <a:solidFill>
                <a:schemeClr val="bg1">
                  <a:lumMod val="50000"/>
                </a:schemeClr>
              </a:solidFill>
              <a:latin typeface="微软雅黑" pitchFamily="34" charset="-122"/>
              <a:ea typeface="微软雅黑" pitchFamily="34" charset="-122"/>
            </a:endParaRPr>
          </a:p>
          <a:p>
            <a:pPr>
              <a:lnSpc>
                <a:spcPct val="120000"/>
              </a:lnSpc>
              <a:spcBef>
                <a:spcPct val="0"/>
              </a:spcBef>
              <a:spcAft>
                <a:spcPct val="0"/>
              </a:spcAft>
            </a:pPr>
            <a:r>
              <a:rPr lang="zh-CN" altLang="en-US" sz="2400">
                <a:solidFill>
                  <a:schemeClr val="bg1">
                    <a:lumMod val="50000"/>
                  </a:schemeClr>
                </a:solidFill>
                <a:latin typeface="微软雅黑" pitchFamily="34" charset="-122"/>
                <a:ea typeface="微软雅黑" pitchFamily="34" charset="-122"/>
                <a:sym typeface="+mn-ea"/>
              </a:rPr>
              <a:t>④第四部分（第17-20段），</a:t>
            </a:r>
            <a:r>
              <a:rPr lang="zh-CN" altLang="en-US" sz="2400" u="sng">
                <a:solidFill>
                  <a:schemeClr val="accent2">
                    <a:lumMod val="50000"/>
                  </a:schemeClr>
                </a:solidFill>
                <a:latin typeface="微软雅黑" pitchFamily="34" charset="-122"/>
                <a:ea typeface="微软雅黑" pitchFamily="34" charset="-122"/>
                <a:sym typeface="+mn-ea"/>
              </a:rPr>
              <a:t>解决问题</a:t>
            </a:r>
            <a:r>
              <a:rPr lang="zh-CN" altLang="en-US" sz="2400">
                <a:solidFill>
                  <a:schemeClr val="bg1">
                    <a:lumMod val="50000"/>
                  </a:schemeClr>
                </a:solidFill>
                <a:latin typeface="微软雅黑" pitchFamily="34" charset="-122"/>
                <a:ea typeface="微软雅黑" pitchFamily="34" charset="-122"/>
                <a:sym typeface="+mn-ea"/>
              </a:rPr>
              <a:t>，</a:t>
            </a:r>
            <a:r>
              <a:rPr lang="zh-CN" altLang="en-US" sz="2400">
                <a:solidFill>
                  <a:schemeClr val="accent5">
                    <a:lumMod val="75000"/>
                  </a:schemeClr>
                </a:solidFill>
                <a:latin typeface="微软雅黑" pitchFamily="34" charset="-122"/>
                <a:ea typeface="微软雅黑" pitchFamily="34" charset="-122"/>
                <a:sym typeface="+mn-ea"/>
              </a:rPr>
              <a:t>不断用实践来检验理论</a:t>
            </a:r>
            <a:r>
              <a:rPr lang="zh-CN" altLang="en-US" sz="2400">
                <a:solidFill>
                  <a:schemeClr val="bg1">
                    <a:lumMod val="50000"/>
                  </a:schemeClr>
                </a:solidFill>
                <a:latin typeface="微软雅黑" pitchFamily="34" charset="-122"/>
                <a:ea typeface="微软雅黑" pitchFamily="34" charset="-122"/>
                <a:sym typeface="+mn-ea"/>
              </a:rPr>
              <a:t>，这才是坚持马列主义、毛泽东思想的正确态度</a:t>
            </a:r>
          </a:p>
        </p:txBody>
      </p:sp>
    </p:spTree>
    <p:custDataLst>
      <p:tags r:id="rId3"/>
    </p:custDataLst>
    <p:extLst>
      <p:ext uri="{BB962C8B-B14F-4D97-AF65-F5344CB8AC3E}">
        <p14:creationId xmlns:p14="http://schemas.microsoft.com/office/powerpoint/2010/main" val="3230648559"/>
      </p:ext>
    </p:extLst>
  </p:cSld>
  <p:clrMapOvr>
    <a:masterClrMapping/>
  </p:clrMapOvr>
  <p:transition spd="slow">
    <p:wip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288277" y="3428824"/>
            <a:ext cx="1431756" cy="483641"/>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rgbClr val="96401E"/>
                </a:solidFill>
                <a:latin typeface="宋体" panose="02010600030101010101" pitchFamily="2" charset="-122"/>
                <a:ea typeface="宋体" pitchFamily="2" charset="-122"/>
              </a:rPr>
              <a:t>怎么做</a:t>
            </a:r>
          </a:p>
        </p:txBody>
      </p:sp>
      <p:sp>
        <p:nvSpPr>
          <p:cNvPr id="9" name="矩形 8"/>
          <p:cNvSpPr/>
          <p:nvPr/>
        </p:nvSpPr>
        <p:spPr>
          <a:xfrm>
            <a:off x="7241381" y="1476851"/>
            <a:ext cx="1431608" cy="492443"/>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rgbClr val="96401E"/>
                </a:solidFill>
                <a:latin typeface="宋体" panose="02010600030101010101" pitchFamily="2" charset="-122"/>
                <a:ea typeface="宋体" pitchFamily="2" charset="-122"/>
              </a:rPr>
              <a:t>为什么</a:t>
            </a:r>
          </a:p>
        </p:txBody>
      </p:sp>
      <p:sp>
        <p:nvSpPr>
          <p:cNvPr id="21" name="文本框 20"/>
          <p:cNvSpPr txBox="1"/>
          <p:nvPr/>
        </p:nvSpPr>
        <p:spPr>
          <a:xfrm>
            <a:off x="571649" y="512445"/>
            <a:ext cx="969496" cy="4305776"/>
          </a:xfrm>
          <a:prstGeom prst="rect">
            <a:avLst/>
          </a:prstGeom>
          <a:noFill/>
        </p:spPr>
        <p:txBody>
          <a:bodyPr vert="eaVert" wrap="square" lIns="68580" tIns="34290" rIns="68580" bIns="34290" rtlCol="0">
            <a:spAutoFit/>
          </a:bodyPr>
          <a:lstStyle/>
          <a:p>
            <a:pPr algn="ctr"/>
            <a:r>
              <a:rPr lang="zh-CN" altLang="en-US" sz="2700" b="1">
                <a:solidFill>
                  <a:srgbClr val="96401E"/>
                </a:solidFill>
                <a:latin typeface="华文中宋" panose="02010600040101010101" pitchFamily="2" charset="-122"/>
                <a:ea typeface="华文中宋" panose="02010600040101010101" pitchFamily="2" charset="-122"/>
              </a:rPr>
              <a:t>实践是检验真理的唯一标准</a:t>
            </a:r>
          </a:p>
        </p:txBody>
      </p:sp>
      <p:sp>
        <p:nvSpPr>
          <p:cNvPr id="26" name="矩形 25"/>
          <p:cNvSpPr/>
          <p:nvPr/>
        </p:nvSpPr>
        <p:spPr>
          <a:xfrm>
            <a:off x="367665" y="1987868"/>
            <a:ext cx="582454" cy="1167765"/>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rgbClr val="96401E"/>
                </a:solidFill>
                <a:latin typeface="宋体" panose="02010600030101010101" pitchFamily="2" charset="-122"/>
                <a:ea typeface="宋体" pitchFamily="2" charset="-122"/>
              </a:rPr>
              <a:t>是什么</a:t>
            </a:r>
          </a:p>
        </p:txBody>
      </p:sp>
      <p:sp>
        <p:nvSpPr>
          <p:cNvPr id="29" name="文本框 28"/>
          <p:cNvSpPr txBox="1"/>
          <p:nvPr/>
        </p:nvSpPr>
        <p:spPr>
          <a:xfrm>
            <a:off x="2432581" y="779938"/>
            <a:ext cx="3987128" cy="483641"/>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20000"/>
              </a:lnSpc>
            </a:pPr>
            <a:r>
              <a:rPr lang="zh-CN" altLang="en-US" sz="2100">
                <a:latin typeface="楷体" panose="02010609060101010101" charset="-122"/>
                <a:ea typeface="楷体" panose="02010609060101010101" charset="-122"/>
              </a:rPr>
              <a:t>检验真理的标准只能是社会实践</a:t>
            </a:r>
          </a:p>
        </p:txBody>
      </p:sp>
      <p:sp>
        <p:nvSpPr>
          <p:cNvPr id="30" name="文本框 29"/>
          <p:cNvSpPr txBox="1"/>
          <p:nvPr/>
        </p:nvSpPr>
        <p:spPr>
          <a:xfrm>
            <a:off x="2445280" y="1644674"/>
            <a:ext cx="3990621" cy="904685"/>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20000"/>
              </a:lnSpc>
            </a:pPr>
            <a:r>
              <a:rPr lang="zh-CN" altLang="en-US" sz="2100">
                <a:latin typeface="楷体" panose="02010609060101010101" charset="-122"/>
                <a:ea typeface="楷体" panose="02010609060101010101" charset="-122"/>
              </a:rPr>
              <a:t>理论与实践的统一，是马克思主义的一个最基本原则</a:t>
            </a:r>
          </a:p>
        </p:txBody>
      </p:sp>
      <p:sp>
        <p:nvSpPr>
          <p:cNvPr id="31" name="文本框 30"/>
          <p:cNvSpPr txBox="1"/>
          <p:nvPr/>
        </p:nvSpPr>
        <p:spPr>
          <a:xfrm>
            <a:off x="2461260" y="2950369"/>
            <a:ext cx="3958590" cy="726758"/>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20000"/>
              </a:lnSpc>
            </a:pPr>
            <a:r>
              <a:rPr lang="zh-CN" altLang="en-US" sz="2100">
                <a:latin typeface="楷体" panose="02010609060101010101" charset="-122"/>
                <a:ea typeface="楷体" panose="02010609060101010101" charset="-122"/>
              </a:rPr>
              <a:t>革命导师是坚持用实践检验真理的榜样</a:t>
            </a:r>
          </a:p>
        </p:txBody>
      </p:sp>
      <p:cxnSp>
        <p:nvCxnSpPr>
          <p:cNvPr id="32" name="直接箭头连接符 31"/>
          <p:cNvCxnSpPr/>
          <p:nvPr/>
        </p:nvCxnSpPr>
        <p:spPr>
          <a:xfrm flipV="1">
            <a:off x="1621155" y="2095024"/>
            <a:ext cx="696278" cy="3334"/>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33" name="文本框 32"/>
          <p:cNvSpPr txBox="1"/>
          <p:nvPr/>
        </p:nvSpPr>
        <p:spPr>
          <a:xfrm>
            <a:off x="2461260" y="4046220"/>
            <a:ext cx="4337209" cy="483870"/>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20000"/>
              </a:lnSpc>
            </a:pPr>
            <a:r>
              <a:rPr lang="zh-CN" altLang="en-US" sz="2100">
                <a:latin typeface="楷体" panose="02010609060101010101" charset="-122"/>
                <a:ea typeface="楷体" panose="02010609060101010101" charset="-122"/>
              </a:rPr>
              <a:t>任何理论都要不断接受实践的检验</a:t>
            </a:r>
          </a:p>
        </p:txBody>
      </p:sp>
      <p:cxnSp>
        <p:nvCxnSpPr>
          <p:cNvPr id="34" name="直接箭头连接符 33"/>
          <p:cNvCxnSpPr/>
          <p:nvPr/>
        </p:nvCxnSpPr>
        <p:spPr>
          <a:xfrm flipV="1">
            <a:off x="1621156" y="1022033"/>
            <a:ext cx="680561" cy="476"/>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46" name="直接箭头连接符 45"/>
          <p:cNvCxnSpPr/>
          <p:nvPr/>
        </p:nvCxnSpPr>
        <p:spPr>
          <a:xfrm flipV="1">
            <a:off x="1613059" y="3311843"/>
            <a:ext cx="696278" cy="3334"/>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47" name="直接箭头连接符 46"/>
          <p:cNvCxnSpPr/>
          <p:nvPr/>
        </p:nvCxnSpPr>
        <p:spPr>
          <a:xfrm flipV="1">
            <a:off x="1621155" y="4286250"/>
            <a:ext cx="696278" cy="3334"/>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70" name="左大括号 69"/>
          <p:cNvSpPr/>
          <p:nvPr/>
        </p:nvSpPr>
        <p:spPr>
          <a:xfrm flipH="1">
            <a:off x="6745129" y="935832"/>
            <a:ext cx="230981" cy="1435894"/>
          </a:xfrm>
          <a:prstGeom prst="leftBrace">
            <a:avLst>
              <a:gd name="adj1" fmla="val 8333"/>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a:ln w="0"/>
              <a:solidFill>
                <a:schemeClr val="accent2"/>
              </a:solidFill>
              <a:effectLst>
                <a:outerShdw blurRad="38100" dist="19050" dir="2700000" algn="tl" rotWithShape="0">
                  <a:schemeClr val="dk1">
                    <a:alpha val="40000"/>
                  </a:schemeClr>
                </a:outerShdw>
              </a:effectLst>
            </a:endParaRPr>
          </a:p>
        </p:txBody>
      </p:sp>
      <p:sp>
        <p:nvSpPr>
          <p:cNvPr id="2" name="左大括号 1"/>
          <p:cNvSpPr/>
          <p:nvPr/>
        </p:nvSpPr>
        <p:spPr>
          <a:xfrm flipH="1">
            <a:off x="6965632" y="3011329"/>
            <a:ext cx="168593" cy="1319213"/>
          </a:xfrm>
          <a:prstGeom prst="leftBrace">
            <a:avLst>
              <a:gd name="adj1" fmla="val 8333"/>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791508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ppt_x</p:attrName>
                                        </p:attrNameLst>
                                      </p:cBhvr>
                                      <p:tavLst>
                                        <p:tav tm="0">
                                          <p:val>
                                            <p:strVal val="#ppt_x-.2"/>
                                          </p:val>
                                        </p:tav>
                                        <p:tav tm="100000">
                                          <p:val>
                                            <p:strVal val="#ppt_x"/>
                                          </p:val>
                                        </p:tav>
                                      </p:tavLst>
                                    </p:anim>
                                    <p:anim calcmode="lin" valueType="num">
                                      <p:cBhvr>
                                        <p:cTn id="14"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9" presetClass="entr" presetSubtype="0" fill="hold" nodeType="clickEffect">
                                  <p:stCondLst>
                                    <p:cond delay="0"/>
                                  </p:stCondLst>
                                  <p:childTnLst>
                                    <p:set>
                                      <p:cBhvr>
                                        <p:cTn id="19" dur="500"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ppt_x-.2"/>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22" dur="500"/>
                                        <p:tgtEl>
                                          <p:spTgt spid="3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ppt_x</p:attrName>
                                        </p:attrNameLst>
                                      </p:cBhvr>
                                      <p:tavLst>
                                        <p:tav tm="0">
                                          <p:val>
                                            <p:strVal val="#ppt_x-.2"/>
                                          </p:val>
                                        </p:tav>
                                        <p:tav tm="100000">
                                          <p:val>
                                            <p:strVal val="#ppt_x"/>
                                          </p:val>
                                        </p:tav>
                                      </p:tavLst>
                                    </p:anim>
                                    <p:anim calcmode="lin" valueType="num">
                                      <p:cBhvr>
                                        <p:cTn id="28"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9"/>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9" presetClass="entr" presetSubtype="0" fill="hold" nodeType="clickEffect">
                                  <p:stCondLst>
                                    <p:cond delay="0"/>
                                  </p:stCondLst>
                                  <p:childTnLst>
                                    <p:set>
                                      <p:cBhvr>
                                        <p:cTn id="33" dur="500"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ppt_x</p:attrName>
                                        </p:attrNameLst>
                                      </p:cBhvr>
                                      <p:tavLst>
                                        <p:tav tm="0">
                                          <p:val>
                                            <p:strVal val="#ppt_x-.2"/>
                                          </p:val>
                                        </p:tav>
                                        <p:tav tm="100000">
                                          <p:val>
                                            <p:strVal val="#ppt_x"/>
                                          </p:val>
                                        </p:tav>
                                      </p:tavLst>
                                    </p:anim>
                                    <p:anim calcmode="lin" valueType="num">
                                      <p:cBhvr>
                                        <p:cTn id="35" dur="5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36" dur="500"/>
                                        <p:tgtEl>
                                          <p:spTgt spid="32"/>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1000" fill="hold"/>
                                        <p:tgtEl>
                                          <p:spTgt spid="30"/>
                                        </p:tgtEl>
                                        <p:attrNameLst>
                                          <p:attrName>ppt_x</p:attrName>
                                        </p:attrNameLst>
                                      </p:cBhvr>
                                      <p:tavLst>
                                        <p:tav tm="0">
                                          <p:val>
                                            <p:strVal val="#ppt_x-.2"/>
                                          </p:val>
                                        </p:tav>
                                        <p:tav tm="100000">
                                          <p:val>
                                            <p:strVal val="#ppt_x"/>
                                          </p:val>
                                        </p:tav>
                                      </p:tavLst>
                                    </p:anim>
                                    <p:anim calcmode="lin" valueType="num">
                                      <p:cBhvr>
                                        <p:cTn id="42"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0"/>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p:cTn id="48" dur="1000" fill="hold"/>
                                        <p:tgtEl>
                                          <p:spTgt spid="70"/>
                                        </p:tgtEl>
                                        <p:attrNameLst>
                                          <p:attrName>ppt_x</p:attrName>
                                        </p:attrNameLst>
                                      </p:cBhvr>
                                      <p:tavLst>
                                        <p:tav tm="0">
                                          <p:val>
                                            <p:strVal val="#ppt_x-.2"/>
                                          </p:val>
                                        </p:tav>
                                        <p:tav tm="100000">
                                          <p:val>
                                            <p:strVal val="#ppt_x"/>
                                          </p:val>
                                        </p:tav>
                                      </p:tavLst>
                                    </p:anim>
                                    <p:anim calcmode="lin" valueType="num">
                                      <p:cBhvr>
                                        <p:cTn id="49" dur="1000" fill="hold"/>
                                        <p:tgtEl>
                                          <p:spTgt spid="70"/>
                                        </p:tgtEl>
                                        <p:attrNameLst>
                                          <p:attrName>ppt_y</p:attrName>
                                        </p:attrNameLst>
                                      </p:cBhvr>
                                      <p:tavLst>
                                        <p:tav tm="0">
                                          <p:val>
                                            <p:strVal val="#ppt_y"/>
                                          </p:val>
                                        </p:tav>
                                        <p:tav tm="100000">
                                          <p:val>
                                            <p:strVal val="#ppt_y"/>
                                          </p:val>
                                        </p:tav>
                                      </p:tavLst>
                                    </p:anim>
                                    <p:animEffect transition="in" filter="wipe(right)" prLst="gradientSize: 0.1">
                                      <p:cBhvr>
                                        <p:cTn id="50" dur="1000"/>
                                        <p:tgtEl>
                                          <p:spTgt spid="70"/>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1000" fill="hold"/>
                                        <p:tgtEl>
                                          <p:spTgt spid="9"/>
                                        </p:tgtEl>
                                        <p:attrNameLst>
                                          <p:attrName>ppt_x</p:attrName>
                                        </p:attrNameLst>
                                      </p:cBhvr>
                                      <p:tavLst>
                                        <p:tav tm="0">
                                          <p:val>
                                            <p:strVal val="#ppt_x-.2"/>
                                          </p:val>
                                        </p:tav>
                                        <p:tav tm="100000">
                                          <p:val>
                                            <p:strVal val="#ppt_x"/>
                                          </p:val>
                                        </p:tav>
                                      </p:tavLst>
                                    </p:anim>
                                    <p:anim calcmode="lin" valueType="num">
                                      <p:cBhvr>
                                        <p:cTn id="54"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55" dur="1000"/>
                                        <p:tgtEl>
                                          <p:spTgt spid="9"/>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9" presetClass="entr" presetSubtype="0" fill="hold" nodeType="clickEffect">
                                  <p:stCondLst>
                                    <p:cond delay="0"/>
                                  </p:stCondLst>
                                  <p:childTnLst>
                                    <p:set>
                                      <p:cBhvr>
                                        <p:cTn id="59" dur="500"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ppt_x</p:attrName>
                                        </p:attrNameLst>
                                      </p:cBhvr>
                                      <p:tavLst>
                                        <p:tav tm="0">
                                          <p:val>
                                            <p:strVal val="#ppt_x-.2"/>
                                          </p:val>
                                        </p:tav>
                                        <p:tav tm="100000">
                                          <p:val>
                                            <p:strVal val="#ppt_x"/>
                                          </p:val>
                                        </p:tav>
                                      </p:tavLst>
                                    </p:anim>
                                    <p:anim calcmode="lin" valueType="num">
                                      <p:cBhvr>
                                        <p:cTn id="61" dur="5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62" dur="500"/>
                                        <p:tgtEl>
                                          <p:spTgt spid="4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9"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1000" fill="hold"/>
                                        <p:tgtEl>
                                          <p:spTgt spid="31"/>
                                        </p:tgtEl>
                                        <p:attrNameLst>
                                          <p:attrName>ppt_x</p:attrName>
                                        </p:attrNameLst>
                                      </p:cBhvr>
                                      <p:tavLst>
                                        <p:tav tm="0">
                                          <p:val>
                                            <p:strVal val="#ppt_x-.2"/>
                                          </p:val>
                                        </p:tav>
                                        <p:tav tm="100000">
                                          <p:val>
                                            <p:strVal val="#ppt_x"/>
                                          </p:val>
                                        </p:tav>
                                      </p:tavLst>
                                    </p:anim>
                                    <p:anim calcmode="lin" valueType="num">
                                      <p:cBhvr>
                                        <p:cTn id="6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1"/>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29" presetClass="entr" presetSubtype="0" fill="hold" nodeType="clickEffect">
                                  <p:stCondLst>
                                    <p:cond delay="0"/>
                                  </p:stCondLst>
                                  <p:childTnLst>
                                    <p:set>
                                      <p:cBhvr>
                                        <p:cTn id="73" dur="500" fill="hold">
                                          <p:stCondLst>
                                            <p:cond delay="0"/>
                                          </p:stCondLst>
                                        </p:cTn>
                                        <p:tgtEl>
                                          <p:spTgt spid="47"/>
                                        </p:tgtEl>
                                        <p:attrNameLst>
                                          <p:attrName>style.visibility</p:attrName>
                                        </p:attrNameLst>
                                      </p:cBhvr>
                                      <p:to>
                                        <p:strVal val="visible"/>
                                      </p:to>
                                    </p:set>
                                    <p:anim calcmode="lin" valueType="num">
                                      <p:cBhvr>
                                        <p:cTn id="74" dur="500" fill="hold"/>
                                        <p:tgtEl>
                                          <p:spTgt spid="47"/>
                                        </p:tgtEl>
                                        <p:attrNameLst>
                                          <p:attrName>ppt_x</p:attrName>
                                        </p:attrNameLst>
                                      </p:cBhvr>
                                      <p:tavLst>
                                        <p:tav tm="0">
                                          <p:val>
                                            <p:strVal val="#ppt_x-.2"/>
                                          </p:val>
                                        </p:tav>
                                        <p:tav tm="100000">
                                          <p:val>
                                            <p:strVal val="#ppt_x"/>
                                          </p:val>
                                        </p:tav>
                                      </p:tavLst>
                                    </p:anim>
                                    <p:anim calcmode="lin" valueType="num">
                                      <p:cBhvr>
                                        <p:cTn id="75" dur="5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76" dur="500"/>
                                        <p:tgtEl>
                                          <p:spTgt spid="47"/>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29" presetClass="entr" presetSubtype="0" fill="hold" grpId="0" nodeType="click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p:cTn id="81" dur="1000" fill="hold"/>
                                        <p:tgtEl>
                                          <p:spTgt spid="33"/>
                                        </p:tgtEl>
                                        <p:attrNameLst>
                                          <p:attrName>ppt_x</p:attrName>
                                        </p:attrNameLst>
                                      </p:cBhvr>
                                      <p:tavLst>
                                        <p:tav tm="0">
                                          <p:val>
                                            <p:strVal val="#ppt_x-.2"/>
                                          </p:val>
                                        </p:tav>
                                        <p:tav tm="100000">
                                          <p:val>
                                            <p:strVal val="#ppt_x"/>
                                          </p:val>
                                        </p:tav>
                                      </p:tavLst>
                                    </p:anim>
                                    <p:anim calcmode="lin" valueType="num">
                                      <p:cBhvr>
                                        <p:cTn id="82"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83" dur="1000"/>
                                        <p:tgtEl>
                                          <p:spTgt spid="33"/>
                                        </p:tgtEl>
                                      </p:cBhvr>
                                    </p:animEffect>
                                  </p:childTnLst>
                                </p:cTn>
                              </p:par>
                            </p:childTnLst>
                          </p:cTn>
                        </p:par>
                      </p:childTnLst>
                    </p:cTn>
                  </p:par>
                  <p:par>
                    <p:cTn id="84" fill="hold" nodeType="clickPar">
                      <p:stCondLst>
                        <p:cond delay="indefinite"/>
                      </p:stCondLst>
                      <p:childTnLst>
                        <p:par>
                          <p:cTn id="85" fill="hold" nodeType="afterGroup">
                            <p:stCondLst>
                              <p:cond delay="0"/>
                            </p:stCondLst>
                            <p:childTnLst>
                              <p:par>
                                <p:cTn id="86" presetID="29" presetClass="entr" presetSubtype="0" fill="hold" grpId="0" nodeType="click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p:cTn id="88" dur="1000" fill="hold"/>
                                        <p:tgtEl>
                                          <p:spTgt spid="2"/>
                                        </p:tgtEl>
                                        <p:attrNameLst>
                                          <p:attrName>ppt_x</p:attrName>
                                        </p:attrNameLst>
                                      </p:cBhvr>
                                      <p:tavLst>
                                        <p:tav tm="0">
                                          <p:val>
                                            <p:strVal val="#ppt_x-.2"/>
                                          </p:val>
                                        </p:tav>
                                        <p:tav tm="100000">
                                          <p:val>
                                            <p:strVal val="#ppt_x"/>
                                          </p:val>
                                        </p:tav>
                                      </p:tavLst>
                                    </p:anim>
                                    <p:anim calcmode="lin" valueType="num">
                                      <p:cBhvr>
                                        <p:cTn id="89"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0" dur="1000"/>
                                        <p:tgtEl>
                                          <p:spTgt spid="2"/>
                                        </p:tgtEl>
                                      </p:cBhvr>
                                    </p:animEffect>
                                  </p:childTnLst>
                                </p:cTn>
                              </p:par>
                              <p:par>
                                <p:cTn id="91" presetID="29" presetClass="entr" presetSubtype="0" fill="hold" grpId="0" nodeType="withEffect">
                                  <p:stCondLst>
                                    <p:cond delay="0"/>
                                  </p:stCondLst>
                                  <p:childTnLst>
                                    <p:set>
                                      <p:cBhvr>
                                        <p:cTn id="92" dur="1" fill="hold">
                                          <p:stCondLst>
                                            <p:cond delay="0"/>
                                          </p:stCondLst>
                                        </p:cTn>
                                        <p:tgtEl>
                                          <p:spTgt spid="4"/>
                                        </p:tgtEl>
                                        <p:attrNameLst>
                                          <p:attrName>style.visibility</p:attrName>
                                        </p:attrNameLst>
                                      </p:cBhvr>
                                      <p:to>
                                        <p:strVal val="visible"/>
                                      </p:to>
                                    </p:set>
                                    <p:anim calcmode="lin" valueType="num">
                                      <p:cBhvr>
                                        <p:cTn id="93" dur="1000" fill="hold"/>
                                        <p:tgtEl>
                                          <p:spTgt spid="4"/>
                                        </p:tgtEl>
                                        <p:attrNameLst>
                                          <p:attrName>ppt_x</p:attrName>
                                        </p:attrNameLst>
                                      </p:cBhvr>
                                      <p:tavLst>
                                        <p:tav tm="0">
                                          <p:val>
                                            <p:strVal val="#ppt_x-.2"/>
                                          </p:val>
                                        </p:tav>
                                        <p:tav tm="100000">
                                          <p:val>
                                            <p:strVal val="#ppt_x"/>
                                          </p:val>
                                        </p:tav>
                                      </p:tavLst>
                                    </p:anim>
                                    <p:anim calcmode="lin" valueType="num">
                                      <p:cBhvr>
                                        <p:cTn id="94"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21" grpId="0"/>
      <p:bldP spid="26" grpId="0"/>
      <p:bldP spid="29" grpId="0"/>
      <p:bldP spid="30" grpId="0"/>
      <p:bldP spid="31" grpId="0"/>
      <p:bldP spid="33" grpId="0"/>
      <p:bldP spid="70" grpId="0"/>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971600" y="1419622"/>
            <a:ext cx="7488832" cy="830997"/>
          </a:xfrm>
          <a:prstGeom prst="rect">
            <a:avLst/>
          </a:prstGeom>
          <a:noFill/>
        </p:spPr>
        <p:txBody>
          <a:bodyPr wrap="square" rtlCol="0">
            <a:spAutoFit/>
          </a:bodyPr>
          <a:lstStyle/>
          <a:p>
            <a:pPr algn="ctr"/>
            <a:r>
              <a:rPr lang="zh-CN" altLang="en-US" sz="4800" b="1" smtClean="0">
                <a:solidFill>
                  <a:srgbClr val="C00000"/>
                </a:solidFill>
              </a:rPr>
              <a:t>研读文本，学习技巧</a:t>
            </a:r>
            <a:endParaRPr lang="zh-CN" altLang="en-US" sz="4800" b="1">
              <a:solidFill>
                <a:srgbClr val="C00000"/>
              </a:solidFill>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50" y="195486"/>
            <a:ext cx="1304925" cy="70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6821089"/>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99592" y="1059582"/>
            <a:ext cx="7344816" cy="2400657"/>
          </a:xfrm>
          <a:prstGeom prst="rect">
            <a:avLst/>
          </a:prstGeom>
        </p:spPr>
        <p:txBody>
          <a:bodyPr wrap="square">
            <a:spAutoFit/>
          </a:bodyPr>
          <a:lstStyle/>
          <a:p>
            <a:pPr algn="just" hangingPunct="0">
              <a:lnSpc>
                <a:spcPct val="150000"/>
              </a:lnSpc>
            </a:pP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思考</a:t>
            </a: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1】</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在</a:t>
            </a:r>
            <a:r>
              <a:rPr lang="zh-CN" altLang="en-US" sz="2000">
                <a:solidFill>
                  <a:srgbClr val="C00000"/>
                </a:solidFill>
                <a:latin typeface="微软雅黑" pitchFamily="34" charset="-122"/>
                <a:ea typeface="微软雅黑" pitchFamily="34" charset="-122"/>
                <a:cs typeface="+mn-ea"/>
                <a:sym typeface="Arial" panose="020b0604020202020204" pitchFamily="34" charset="0"/>
              </a:rPr>
              <a:t>四个小标题中，显然第一个小标题的内容在立论，作者是如何确立这个论点的呢？</a:t>
            </a:r>
          </a:p>
          <a:p>
            <a:pPr algn="just" hangingPunct="0">
              <a:lnSpc>
                <a:spcPct val="150000"/>
              </a:lnSpc>
            </a:pPr>
            <a:endParaRPr lang="en-US" altLang="zh-CN" sz="2000" smtClean="0">
              <a:latin typeface="楷体" panose="02010609060101010101" charset="-122"/>
              <a:ea typeface="楷体" panose="02010609060101010101" charset="-122"/>
              <a:cs typeface="+mn-ea"/>
              <a:sym typeface="Arial" panose="020b0604020202020204" pitchFamily="34" charset="0"/>
            </a:endParaRPr>
          </a:p>
          <a:p>
            <a:pPr algn="just" hangingPunct="0">
              <a:lnSpc>
                <a:spcPct val="150000"/>
              </a:lnSpc>
            </a:pPr>
            <a:r>
              <a:rPr lang="zh-CN" altLang="en-US" sz="2000" smtClean="0">
                <a:latin typeface="楷体" panose="02010609060101010101" charset="-122"/>
                <a:ea typeface="楷体" panose="02010609060101010101" charset="-122"/>
                <a:cs typeface="+mn-ea"/>
                <a:sym typeface="Arial" panose="020b0604020202020204" pitchFamily="34" charset="0"/>
              </a:rPr>
              <a:t>（</a:t>
            </a:r>
            <a:r>
              <a:rPr lang="zh-CN" altLang="en-US" sz="2000">
                <a:latin typeface="楷体" panose="02010609060101010101" charset="-122"/>
                <a:ea typeface="楷体" panose="02010609060101010101" charset="-122"/>
                <a:cs typeface="+mn-ea"/>
                <a:sym typeface="Arial" panose="020b0604020202020204" pitchFamily="34" charset="0"/>
              </a:rPr>
              <a:t>提示：用思维导图来还原作者的论证思路。区分观点和材料，明确观点与材料之间的关系。）</a:t>
            </a:r>
            <a:endParaRPr lang="zh-CN" altLang="en-US" sz="2000">
              <a:latin typeface="楷体" panose="02010609060101010101" charset="-122"/>
              <a:ea typeface="楷体" panose="02010609060101010101" charset="-122"/>
              <a:cs typeface="+mn-ea"/>
              <a:sym typeface="Arial" panose="020b0604020202020204" pitchFamily="34" charset="0"/>
            </a:endParaRPr>
          </a:p>
        </p:txBody>
      </p:sp>
    </p:spTree>
    <p:extLst>
      <p:ext uri="{BB962C8B-B14F-4D97-AF65-F5344CB8AC3E}">
        <p14:creationId xmlns:p14="http://schemas.microsoft.com/office/powerpoint/2010/main" val="1163781924"/>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67544" y="123478"/>
            <a:ext cx="2339053" cy="523196"/>
          </a:xfrm>
          <a:prstGeom prst="rect">
            <a:avLst/>
          </a:prstGeom>
        </p:spPr>
        <p:txBody>
          <a:bodyPr wrap="none" lIns="91416" tIns="45708" rIns="91416" bIns="45708">
            <a:spAutoFit/>
          </a:bodyPr>
          <a:lstStyle/>
          <a:p>
            <a:pPr lvl="0"/>
            <a:r>
              <a:rPr lang="en-US" altLang="zh-CN" sz="2800" b="1" smtClean="0">
                <a:solidFill>
                  <a:srgbClr val="C00000"/>
                </a:solidFill>
              </a:rPr>
              <a:t>【</a:t>
            </a:r>
            <a:r>
              <a:rPr lang="zh-CN" altLang="en-US" sz="2800" b="1">
                <a:solidFill>
                  <a:srgbClr val="C00000"/>
                </a:solidFill>
              </a:rPr>
              <a:t>导入新课</a:t>
            </a:r>
            <a:r>
              <a:rPr lang="en-US" altLang="zh-CN" sz="2800" b="1" smtClean="0">
                <a:solidFill>
                  <a:srgbClr val="C00000"/>
                </a:solidFill>
              </a:rPr>
              <a:t>】</a:t>
            </a:r>
            <a:endParaRPr lang="zh-CN" altLang="en-US" sz="2800" b="1">
              <a:solidFill>
                <a:srgbClr val="C00000"/>
              </a:solidFill>
            </a:endParaRPr>
          </a:p>
        </p:txBody>
      </p:sp>
      <p:sp>
        <p:nvSpPr>
          <p:cNvPr id="3" name="矩形 178177"/>
          <p:cNvSpPr/>
          <p:nvPr/>
        </p:nvSpPr>
        <p:spPr>
          <a:xfrm>
            <a:off x="755576" y="771550"/>
            <a:ext cx="7776864" cy="3831818"/>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1" lang="zh-CN" altLang="en-US" sz="2400" b="0" i="0" u="none" baseline="0">
                <a:solidFill>
                  <a:schemeClr val="tx1"/>
                </a:solidFill>
                <a:effectLst/>
                <a:latin typeface="Times New Roman" pitchFamily="18" charset="0"/>
                <a:ea typeface="宋体" pitchFamily="2" charset="-122"/>
              </a:defRPr>
            </a:lvl5pPr>
          </a:lstStyle>
          <a:p>
            <a:pPr lvl="0" indent="457200" eaLnBrk="1" hangingPunct="1">
              <a:lnSpc>
                <a:spcPct val="150000"/>
              </a:lnSpc>
            </a:pPr>
            <a:r>
              <a:rPr lang="zh-CN" altLang="en-US" sz="1800">
                <a:latin typeface="微软雅黑" pitchFamily="34" charset="-122"/>
                <a:ea typeface="微软雅黑" pitchFamily="34" charset="-122"/>
              </a:rPr>
              <a:t>习主席说：“时代是思想之母，实践是理论之源。”告诉我们什么？（学生谈理解）实践是检验理论成果和制度成果的试金石。新时代，我国发展走上了快车道，国家领导人在全国各地开展调研，就是在回应“实践是检验真理的唯一标准”。在</a:t>
            </a:r>
            <a:r>
              <a:rPr lang="en-US" altLang="zh-CN" sz="1800">
                <a:latin typeface="微软雅黑" pitchFamily="34" charset="-122"/>
                <a:ea typeface="微软雅黑" pitchFamily="34" charset="-122"/>
              </a:rPr>
              <a:t>1976</a:t>
            </a:r>
            <a:r>
              <a:rPr lang="zh-CN" altLang="en-US" sz="1800">
                <a:latin typeface="微软雅黑" pitchFamily="34" charset="-122"/>
                <a:ea typeface="微软雅黑" pitchFamily="34" charset="-122"/>
              </a:rPr>
              <a:t>年的时候有一场关于真理标准问题的大讨论，邓小平：“关于真理标准问题，</a:t>
            </a:r>
            <a:r>
              <a:rPr lang="en-US" altLang="zh-CN" sz="1800">
                <a:latin typeface="微软雅黑" pitchFamily="34" charset="-122"/>
                <a:ea typeface="微软雅黑" pitchFamily="34" charset="-122"/>
              </a:rPr>
              <a:t>《</a:t>
            </a:r>
            <a:r>
              <a:rPr lang="zh-CN" altLang="en-US" sz="1800">
                <a:latin typeface="微软雅黑" pitchFamily="34" charset="-122"/>
                <a:ea typeface="微软雅黑" pitchFamily="34" charset="-122"/>
              </a:rPr>
              <a:t>光明日报</a:t>
            </a:r>
            <a:r>
              <a:rPr lang="en-US" altLang="zh-CN" sz="1800">
                <a:latin typeface="微软雅黑" pitchFamily="34" charset="-122"/>
                <a:ea typeface="微软雅黑" pitchFamily="34" charset="-122"/>
              </a:rPr>
              <a:t>》</a:t>
            </a:r>
            <a:r>
              <a:rPr lang="zh-CN" altLang="en-US" sz="1800">
                <a:latin typeface="微软雅黑" pitchFamily="34" charset="-122"/>
                <a:ea typeface="微软雅黑" pitchFamily="34" charset="-122"/>
              </a:rPr>
              <a:t>刊登了一篇文章，一下子引起那么大的反应，说是‘砍旗’，这倒进一步引起我的兴趣和注意。不要小看实践是检验真理的标准的争论。这场争议的意义大了，它的实质就在于是不是坚持马列主义、毛泽东思想。”这场大讨论的发生有着深刻的社会历史背景。</a:t>
            </a:r>
            <a:endParaRPr lang="zh-CN" altLang="en-US" sz="1600">
              <a:latin typeface="微软雅黑" pitchFamily="34" charset="-122"/>
              <a:ea typeface="微软雅黑" pitchFamily="34" charset="-122"/>
            </a:endParaRPr>
          </a:p>
        </p:txBody>
      </p:sp>
    </p:spTree>
    <p:extLst>
      <p:ext uri="{BB962C8B-B14F-4D97-AF65-F5344CB8AC3E}">
        <p14:creationId xmlns:p14="http://schemas.microsoft.com/office/powerpoint/2010/main" val="795406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3000"/>
                                        <p:tgtEl>
                                          <p:spTgt spid="3">
                                            <p:txEl>
                                              <p:pRg st="0" end="0"/>
                                            </p:txEl>
                                          </p:spTgt>
                                        </p:tgtEl>
                                      </p:cBhvr>
                                    </p:animEffect>
                                    <p:anim calcmode="lin" valueType="num">
                                      <p:cBhvr>
                                        <p:cTn id="8"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文本框 20"/>
          <p:cNvSpPr txBox="1"/>
          <p:nvPr/>
        </p:nvSpPr>
        <p:spPr>
          <a:xfrm>
            <a:off x="200650" y="1"/>
            <a:ext cx="969496" cy="5001101"/>
          </a:xfrm>
          <a:prstGeom prst="rect">
            <a:avLst/>
          </a:prstGeom>
          <a:noFill/>
        </p:spPr>
        <p:txBody>
          <a:bodyPr vert="eaVert" wrap="square" lIns="68580" tIns="34290" rIns="68580" bIns="34290" rtlCol="0">
            <a:spAutoFit/>
          </a:bodyPr>
          <a:lstStyle/>
          <a:p>
            <a:pPr algn="ctr"/>
            <a:r>
              <a:rPr lang="zh-CN" altLang="en-US" sz="2700" b="1">
                <a:solidFill>
                  <a:srgbClr val="96401E"/>
                </a:solidFill>
                <a:latin typeface="华文中宋" panose="02010600040101010101" pitchFamily="2" charset="-122"/>
                <a:ea typeface="华文中宋" panose="02010600040101010101" pitchFamily="2" charset="-122"/>
              </a:rPr>
              <a:t>检验真理的标准只能是社会实践</a:t>
            </a:r>
          </a:p>
        </p:txBody>
      </p:sp>
      <p:sp>
        <p:nvSpPr>
          <p:cNvPr id="29" name="文本框 28"/>
          <p:cNvSpPr txBox="1"/>
          <p:nvPr/>
        </p:nvSpPr>
        <p:spPr>
          <a:xfrm>
            <a:off x="1551146" y="478156"/>
            <a:ext cx="5352098" cy="800576"/>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500">
                <a:latin typeface="楷体" panose="02010609060101010101" charset="-122"/>
                <a:ea typeface="楷体" panose="02010609060101010101" charset="-122"/>
              </a:rPr>
              <a:t>引用经典理论文献《马克思恩格斯选集》中的观点论证“一个理论，是否反映了客观实际，是不是真理，只能靠社会实践来检验”（第2段）</a:t>
            </a:r>
          </a:p>
        </p:txBody>
      </p:sp>
      <p:sp>
        <p:nvSpPr>
          <p:cNvPr id="7" name="文本框 6"/>
          <p:cNvSpPr txBox="1"/>
          <p:nvPr/>
        </p:nvSpPr>
        <p:spPr>
          <a:xfrm>
            <a:off x="1550670" y="1403509"/>
            <a:ext cx="5353050" cy="634365"/>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500">
                <a:latin typeface="楷体" panose="02010609060101010101" charset="-122"/>
                <a:ea typeface="楷体" panose="02010609060101010101" charset="-122"/>
              </a:rPr>
              <a:t>引用毛泽东的观点论证“实践不仅是检验真理的标准，而且是唯一的标准”（第3段）</a:t>
            </a:r>
          </a:p>
        </p:txBody>
      </p:sp>
      <p:sp>
        <p:nvSpPr>
          <p:cNvPr id="8" name="左大括号 7"/>
          <p:cNvSpPr/>
          <p:nvPr/>
        </p:nvSpPr>
        <p:spPr>
          <a:xfrm>
            <a:off x="1226344" y="765334"/>
            <a:ext cx="165735" cy="3722370"/>
          </a:xfrm>
          <a:prstGeom prst="leftBrace">
            <a:avLst>
              <a:gd name="adj1" fmla="val 8333"/>
              <a:gd name="adj2" fmla="val 51708"/>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a:ln w="0"/>
              <a:solidFill>
                <a:schemeClr val="accent2"/>
              </a:solidFill>
              <a:effectLst>
                <a:outerShdw blurRad="38100" dist="19050" dir="2700000" algn="tl" rotWithShape="0">
                  <a:schemeClr val="dk1">
                    <a:alpha val="40000"/>
                  </a:schemeClr>
                </a:outerShdw>
              </a:effectLst>
            </a:endParaRPr>
          </a:p>
        </p:txBody>
      </p:sp>
      <p:sp>
        <p:nvSpPr>
          <p:cNvPr id="10" name="文本框 9"/>
          <p:cNvSpPr txBox="1"/>
          <p:nvPr/>
        </p:nvSpPr>
        <p:spPr>
          <a:xfrm>
            <a:off x="1551622" y="2272665"/>
            <a:ext cx="5352098" cy="903923"/>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500">
                <a:latin typeface="楷体" panose="02010609060101010101" charset="-122"/>
                <a:ea typeface="楷体" panose="02010609060101010101" charset="-122"/>
              </a:rPr>
              <a:t>运用科学领域的两个事例门捷列夫制定元素周期表、哥白尼的太阳系学说被证实为真理（第4段），论证“只有实践，才能完成检验真理的任务”。</a:t>
            </a:r>
          </a:p>
        </p:txBody>
      </p:sp>
      <p:sp>
        <p:nvSpPr>
          <p:cNvPr id="11" name="文本框 10"/>
          <p:cNvSpPr txBox="1"/>
          <p:nvPr/>
        </p:nvSpPr>
        <p:spPr>
          <a:xfrm>
            <a:off x="1550670" y="3511868"/>
            <a:ext cx="5352098" cy="1165384"/>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500">
                <a:latin typeface="楷体" panose="02010609060101010101" charset="-122"/>
                <a:ea typeface="楷体" panose="02010609060101010101" charset="-122"/>
              </a:rPr>
              <a:t>为了使论证严密有力，作者又运用社会领域马克思主义被承认为真理（第5段）、国际共产主义运动史（第6段）和中国革命实践的具体事例（第7段）进一步证明“检验真理的唯一标准只有一个，就是千百万人民的社会实践”。</a:t>
            </a:r>
          </a:p>
        </p:txBody>
      </p:sp>
      <p:sp>
        <p:nvSpPr>
          <p:cNvPr id="14" name="矩形 13"/>
          <p:cNvSpPr/>
          <p:nvPr/>
        </p:nvSpPr>
        <p:spPr>
          <a:xfrm>
            <a:off x="7349966" y="1073467"/>
            <a:ext cx="1431608" cy="492443"/>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rgbClr val="96401E"/>
                </a:solidFill>
                <a:latin typeface="宋体" panose="02010600030101010101" pitchFamily="2" charset="-122"/>
                <a:ea typeface="宋体" pitchFamily="2" charset="-122"/>
              </a:rPr>
              <a:t>引用论证</a:t>
            </a:r>
          </a:p>
        </p:txBody>
      </p:sp>
      <p:sp>
        <p:nvSpPr>
          <p:cNvPr id="15" name="左大括号 14"/>
          <p:cNvSpPr/>
          <p:nvPr/>
        </p:nvSpPr>
        <p:spPr>
          <a:xfrm flipH="1">
            <a:off x="6989921" y="601980"/>
            <a:ext cx="182880" cy="1267778"/>
          </a:xfrm>
          <a:prstGeom prst="leftBrace">
            <a:avLst>
              <a:gd name="adj1" fmla="val 8333"/>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a:ln w="0"/>
              <a:solidFill>
                <a:schemeClr val="accent2"/>
              </a:solidFill>
              <a:effectLst>
                <a:outerShdw blurRad="38100" dist="19050" dir="2700000" algn="tl" rotWithShape="0">
                  <a:schemeClr val="dk1">
                    <a:alpha val="40000"/>
                  </a:schemeClr>
                </a:outerShdw>
              </a:effectLst>
            </a:endParaRPr>
          </a:p>
        </p:txBody>
      </p:sp>
      <p:sp>
        <p:nvSpPr>
          <p:cNvPr id="16" name="矩形 15"/>
          <p:cNvSpPr/>
          <p:nvPr/>
        </p:nvSpPr>
        <p:spPr>
          <a:xfrm>
            <a:off x="7397591" y="3176587"/>
            <a:ext cx="1431608" cy="492443"/>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a:solidFill>
                  <a:srgbClr val="96401E"/>
                </a:solidFill>
                <a:latin typeface="宋体" panose="02010600030101010101" pitchFamily="2" charset="-122"/>
                <a:ea typeface="宋体" pitchFamily="2" charset="-122"/>
              </a:rPr>
              <a:t>举例论证</a:t>
            </a:r>
          </a:p>
        </p:txBody>
      </p:sp>
      <p:sp>
        <p:nvSpPr>
          <p:cNvPr id="17" name="左大括号 16"/>
          <p:cNvSpPr/>
          <p:nvPr/>
        </p:nvSpPr>
        <p:spPr>
          <a:xfrm flipH="1">
            <a:off x="6989446" y="2705100"/>
            <a:ext cx="230981" cy="1435894"/>
          </a:xfrm>
          <a:prstGeom prst="leftBrace">
            <a:avLst>
              <a:gd name="adj1" fmla="val 8333"/>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682578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ppt_x</p:attrName>
                                        </p:attrNameLst>
                                      </p:cBhvr>
                                      <p:tavLst>
                                        <p:tav tm="0">
                                          <p:val>
                                            <p:strVal val="#ppt_x-.2"/>
                                          </p:val>
                                        </p:tav>
                                        <p:tav tm="100000">
                                          <p:val>
                                            <p:strVal val="#ppt_x"/>
                                          </p:val>
                                        </p:tav>
                                      </p:tavLst>
                                    </p:anim>
                                    <p:anim calcmode="lin" valueType="num">
                                      <p:cBhvr>
                                        <p:cTn id="1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ppt_x</p:attrName>
                                        </p:attrNameLst>
                                      </p:cBhvr>
                                      <p:tavLst>
                                        <p:tav tm="0">
                                          <p:val>
                                            <p:strVal val="#ppt_x-.2"/>
                                          </p:val>
                                        </p:tav>
                                        <p:tav tm="100000">
                                          <p:val>
                                            <p:strVal val="#ppt_x"/>
                                          </p:val>
                                        </p:tav>
                                      </p:tavLst>
                                    </p:anim>
                                    <p:anim calcmode="lin" valueType="num">
                                      <p:cBhvr>
                                        <p:cTn id="21"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ppt_x</p:attrName>
                                        </p:attrNameLst>
                                      </p:cBhvr>
                                      <p:tavLst>
                                        <p:tav tm="0">
                                          <p:val>
                                            <p:strVal val="#ppt_x-.2"/>
                                          </p:val>
                                        </p:tav>
                                        <p:tav tm="100000">
                                          <p:val>
                                            <p:strVal val="#ppt_x"/>
                                          </p:val>
                                        </p:tav>
                                      </p:tavLst>
                                    </p:anim>
                                    <p:anim calcmode="lin" valueType="num">
                                      <p:cBhvr>
                                        <p:cTn id="2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9" dur="1000"/>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ppt_x</p:attrName>
                                        </p:attrNameLst>
                                      </p:cBhvr>
                                      <p:tavLst>
                                        <p:tav tm="0">
                                          <p:val>
                                            <p:strVal val="#ppt_x-.2"/>
                                          </p:val>
                                        </p:tav>
                                        <p:tav tm="100000">
                                          <p:val>
                                            <p:strVal val="#ppt_x"/>
                                          </p:val>
                                        </p:tav>
                                      </p:tavLst>
                                    </p:anim>
                                    <p:anim calcmode="lin" valueType="num">
                                      <p:cBhvr>
                                        <p:cTn id="35"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5"/>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ppt_x</p:attrName>
                                        </p:attrNameLst>
                                      </p:cBhvr>
                                      <p:tavLst>
                                        <p:tav tm="0">
                                          <p:val>
                                            <p:strVal val="#ppt_x-.2"/>
                                          </p:val>
                                        </p:tav>
                                        <p:tav tm="100000">
                                          <p:val>
                                            <p:strVal val="#ppt_x"/>
                                          </p:val>
                                        </p:tav>
                                      </p:tavLst>
                                    </p:anim>
                                    <p:anim calcmode="lin" valueType="num">
                                      <p:cBhvr>
                                        <p:cTn id="4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4"/>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ppt_x</p:attrName>
                                        </p:attrNameLst>
                                      </p:cBhvr>
                                      <p:tavLst>
                                        <p:tav tm="0">
                                          <p:val>
                                            <p:strVal val="#ppt_x-.2"/>
                                          </p:val>
                                        </p:tav>
                                        <p:tav tm="100000">
                                          <p:val>
                                            <p:strVal val="#ppt_x"/>
                                          </p:val>
                                        </p:tav>
                                      </p:tavLst>
                                    </p:anim>
                                    <p:anim calcmode="lin" valueType="num">
                                      <p:cBhvr>
                                        <p:cTn id="4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10"/>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ppt_x</p:attrName>
                                        </p:attrNameLst>
                                      </p:cBhvr>
                                      <p:tavLst>
                                        <p:tav tm="0">
                                          <p:val>
                                            <p:strVal val="#ppt_x-.2"/>
                                          </p:val>
                                        </p:tav>
                                        <p:tav tm="100000">
                                          <p:val>
                                            <p:strVal val="#ppt_x"/>
                                          </p:val>
                                        </p:tav>
                                      </p:tavLst>
                                    </p:anim>
                                    <p:anim calcmode="lin" valueType="num">
                                      <p:cBhvr>
                                        <p:cTn id="5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1"/>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ppt_x</p:attrName>
                                        </p:attrNameLst>
                                      </p:cBhvr>
                                      <p:tavLst>
                                        <p:tav tm="0">
                                          <p:val>
                                            <p:strVal val="#ppt_x-.2"/>
                                          </p:val>
                                        </p:tav>
                                        <p:tav tm="100000">
                                          <p:val>
                                            <p:strVal val="#ppt_x"/>
                                          </p:val>
                                        </p:tav>
                                      </p:tavLst>
                                    </p:anim>
                                    <p:anim calcmode="lin" valueType="num">
                                      <p:cBhvr>
                                        <p:cTn id="61"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7"/>
                                        </p:tgtEl>
                                      </p:cBhvr>
                                    </p:animEffect>
                                  </p:childTnLst>
                                </p:cTn>
                              </p:par>
                              <p:par>
                                <p:cTn id="63" presetID="29"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1000" fill="hold"/>
                                        <p:tgtEl>
                                          <p:spTgt spid="16"/>
                                        </p:tgtEl>
                                        <p:attrNameLst>
                                          <p:attrName>ppt_x</p:attrName>
                                        </p:attrNameLst>
                                      </p:cBhvr>
                                      <p:tavLst>
                                        <p:tav tm="0">
                                          <p:val>
                                            <p:strVal val="#ppt_x-.2"/>
                                          </p:val>
                                        </p:tav>
                                        <p:tav tm="100000">
                                          <p:val>
                                            <p:strVal val="#ppt_x"/>
                                          </p:val>
                                        </p:tav>
                                      </p:tavLst>
                                    </p:anim>
                                    <p:anim calcmode="lin" valueType="num">
                                      <p:cBhvr>
                                        <p:cTn id="66"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6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7" grpId="0"/>
      <p:bldP spid="8" grpId="0"/>
      <p:bldP spid="10" grpId="0"/>
      <p:bldP spid="11" grpId="0"/>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Aitds3"/>
          <p:cNvSpPr/>
          <p:nvPr/>
        </p:nvSpPr>
        <p:spPr>
          <a:xfrm>
            <a:off x="971600" y="1059582"/>
            <a:ext cx="7416824" cy="1938992"/>
          </a:xfrm>
          <a:prstGeom prst="rect">
            <a:avLst/>
          </a:prstGeom>
        </p:spPr>
        <p:txBody>
          <a:bodyPr wrap="square">
            <a:spAutoFit/>
          </a:bodyPr>
          <a:lstStyle/>
          <a:p>
            <a:pPr algn="just" hangingPunct="0">
              <a:lnSpc>
                <a:spcPct val="150000"/>
              </a:lnSpc>
            </a:pP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思考</a:t>
            </a: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2】</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作者</a:t>
            </a:r>
            <a:r>
              <a:rPr lang="zh-CN" altLang="en-US" sz="2000">
                <a:solidFill>
                  <a:srgbClr val="C00000"/>
                </a:solidFill>
                <a:latin typeface="微软雅黑" pitchFamily="34" charset="-122"/>
                <a:ea typeface="微软雅黑" pitchFamily="34" charset="-122"/>
                <a:cs typeface="+mn-ea"/>
                <a:sym typeface="Arial" panose="020b0604020202020204" pitchFamily="34" charset="0"/>
              </a:rPr>
              <a:t>是如何增强本文说服力的？</a:t>
            </a:r>
          </a:p>
          <a:p>
            <a:pPr algn="just" hangingPunct="0">
              <a:lnSpc>
                <a:spcPct val="150000"/>
              </a:lnSpc>
            </a:pPr>
            <a:endParaRPr lang="en-US" altLang="zh-CN" sz="2000" smtClean="0">
              <a:latin typeface="楷体" panose="02010609060101010101" charset="-122"/>
              <a:ea typeface="楷体" panose="02010609060101010101" charset="-122"/>
              <a:cs typeface="+mn-ea"/>
              <a:sym typeface="Arial" panose="020b0604020202020204" pitchFamily="34" charset="0"/>
            </a:endParaRPr>
          </a:p>
          <a:p>
            <a:pPr algn="just" hangingPunct="0">
              <a:lnSpc>
                <a:spcPct val="150000"/>
              </a:lnSpc>
            </a:pPr>
            <a:r>
              <a:rPr lang="zh-CN" altLang="en-US" sz="2000" smtClean="0">
                <a:latin typeface="楷体" panose="02010609060101010101" charset="-122"/>
                <a:ea typeface="楷体" panose="02010609060101010101" charset="-122"/>
                <a:cs typeface="+mn-ea"/>
                <a:sym typeface="Arial" panose="020b0604020202020204" pitchFamily="34" charset="0"/>
              </a:rPr>
              <a:t>（</a:t>
            </a:r>
            <a:r>
              <a:rPr lang="zh-CN" altLang="en-US" sz="2000">
                <a:latin typeface="楷体" panose="02010609060101010101" charset="-122"/>
                <a:ea typeface="楷体" panose="02010609060101010101" charset="-122"/>
                <a:cs typeface="+mn-ea"/>
                <a:sym typeface="Arial" panose="020b0604020202020204" pitchFamily="34" charset="0"/>
              </a:rPr>
              <a:t>提示：紧扣论点之间的关系是否合理，道理能否支撑论点，事实论据是否充足合理，分析论证的合理性和逻辑性。）</a:t>
            </a:r>
          </a:p>
        </p:txBody>
      </p:sp>
    </p:spTree>
    <p:extLst>
      <p:ext uri="{BB962C8B-B14F-4D97-AF65-F5344CB8AC3E}">
        <p14:creationId xmlns:p14="http://schemas.microsoft.com/office/powerpoint/2010/main" val="1622205"/>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11560" y="555526"/>
            <a:ext cx="8208912" cy="3612833"/>
          </a:xfrm>
          <a:prstGeom prst="rect">
            <a:avLst/>
          </a:prstGeom>
          <a:noFill/>
          <a:ln w="9525">
            <a:noFill/>
          </a:ln>
        </p:spPr>
        <p:txBody>
          <a:bodyPr wrap="square" lIns="68580" tIns="34290" rIns="68580" bIns="34290">
            <a:spAutoFit/>
          </a:bodyPr>
          <a:lstStyle/>
          <a:p>
            <a:pPr>
              <a:lnSpc>
                <a:spcPct val="120000"/>
              </a:lnSpc>
            </a:pPr>
            <a:r>
              <a:rPr lang="zh-CN" altLang="en-US" sz="2100">
                <a:latin typeface="微软雅黑" pitchFamily="34" charset="-122"/>
                <a:ea typeface="微软雅黑" pitchFamily="34" charset="-122"/>
              </a:rPr>
              <a:t>①语言精确，论述极具思辨性。</a:t>
            </a:r>
          </a:p>
          <a:p>
            <a:pPr>
              <a:lnSpc>
                <a:spcPct val="120000"/>
              </a:lnSpc>
            </a:pPr>
            <a:r>
              <a:rPr lang="zh-CN" altLang="en-US">
                <a:latin typeface="微软雅黑" pitchFamily="34" charset="-122"/>
                <a:ea typeface="微软雅黑" pitchFamily="34" charset="-122"/>
                <a:cs typeface="楷体" panose="02010609060101010101" charset="-122"/>
              </a:rPr>
              <a:t>“这是</a:t>
            </a:r>
            <a:r>
              <a:rPr lang="zh-CN" altLang="en-US" sz="2100">
                <a:solidFill>
                  <a:srgbClr val="FF0000"/>
                </a:solidFill>
                <a:latin typeface="微软雅黑" pitchFamily="34" charset="-122"/>
                <a:ea typeface="微软雅黑" pitchFamily="34" charset="-122"/>
                <a:cs typeface="楷体" panose="02010609060101010101" charset="-122"/>
              </a:rPr>
              <a:t>因为</a:t>
            </a:r>
            <a:r>
              <a:rPr lang="zh-CN" altLang="en-US">
                <a:latin typeface="微软雅黑" pitchFamily="34" charset="-122"/>
                <a:ea typeface="微软雅黑" pitchFamily="34" charset="-122"/>
                <a:cs typeface="楷体" panose="02010609060101010101" charset="-122"/>
              </a:rPr>
              <a:t>，</a:t>
            </a:r>
            <a:r>
              <a:rPr lang="en-US" altLang="zh-CN" err="1">
                <a:latin typeface="微软雅黑" pitchFamily="34" charset="-122"/>
                <a:ea typeface="微软雅黑" pitchFamily="34" charset="-122"/>
                <a:cs typeface="楷体" panose="02010609060101010101" charset="-122"/>
              </a:rPr>
              <a:t>辩证唯物主义所说的真理是客观真理，是人的思想对于客观及其规律的反映。</a:t>
            </a:r>
            <a:r>
              <a:rPr lang="zh-CN" altLang="en-US" sz="2100">
                <a:solidFill>
                  <a:srgbClr val="FF0000"/>
                </a:solidFill>
                <a:latin typeface="微软雅黑" pitchFamily="34" charset="-122"/>
                <a:ea typeface="微软雅黑" pitchFamily="34" charset="-122"/>
                <a:cs typeface="楷体" panose="02010609060101010101" charset="-122"/>
              </a:rPr>
              <a:t>因此</a:t>
            </a:r>
            <a:r>
              <a:rPr>
                <a:latin typeface="微软雅黑" pitchFamily="34" charset="-122"/>
                <a:ea typeface="微软雅黑" pitchFamily="34" charset="-122"/>
                <a:cs typeface="楷体" panose="02010609060101010101" charset="-122"/>
              </a:rPr>
              <a:t>作为检验真理的标准，就不能到主观领域内去寻找，不能到理论领域内去寻找，思想、理论自身不能成为检验自身是否符合客观实际的标准，正如在法律上原告是否属实，不能依他自己的起诉为标准一样。”</a:t>
            </a:r>
          </a:p>
          <a:p>
            <a:pPr>
              <a:lnSpc>
                <a:spcPct val="120000"/>
              </a:lnSpc>
            </a:pPr>
            <a:endParaRPr>
              <a:latin typeface="微软雅黑" pitchFamily="34" charset="-122"/>
              <a:ea typeface="微软雅黑" pitchFamily="34" charset="-122"/>
              <a:cs typeface="楷体" panose="02010609060101010101" charset="-122"/>
            </a:endParaRPr>
          </a:p>
          <a:p>
            <a:pPr algn="ctr">
              <a:lnSpc>
                <a:spcPct val="120000"/>
              </a:lnSpc>
            </a:pPr>
            <a:r>
              <a:rPr lang="zh-CN" altLang="en-US">
                <a:solidFill>
                  <a:srgbClr val="FF0000"/>
                </a:solidFill>
                <a:latin typeface="微软雅黑" pitchFamily="34" charset="-122"/>
                <a:ea typeface="微软雅黑" pitchFamily="34" charset="-122"/>
              </a:rPr>
              <a:t>因为、因此</a:t>
            </a:r>
            <a:r>
              <a:rPr lang="en-US" altLang="zh-CN">
                <a:latin typeface="微软雅黑" pitchFamily="34" charset="-122"/>
                <a:ea typeface="微软雅黑" pitchFamily="34" charset="-122"/>
              </a:rPr>
              <a:t>→“检验真理的标准”必须是客观领域里的结论。</a:t>
            </a:r>
          </a:p>
          <a:p>
            <a:pPr algn="ctr">
              <a:lnSpc>
                <a:spcPct val="120000"/>
              </a:lnSpc>
            </a:pPr>
            <a:r>
              <a:rPr lang="en-US" altLang="zh-CN">
                <a:latin typeface="微软雅黑" pitchFamily="34" charset="-122"/>
                <a:ea typeface="微软雅黑" pitchFamily="34" charset="-122"/>
              </a:rPr>
              <a:t>“检验真理的标准，必须具有把人的思想和客观世界联系起来的特性。”</a:t>
            </a:r>
          </a:p>
          <a:p>
            <a:pPr algn="ctr">
              <a:lnSpc>
                <a:spcPct val="120000"/>
              </a:lnSpc>
            </a:pPr>
            <a:endParaRPr lang="en-US" altLang="zh-CN">
              <a:latin typeface="微软雅黑" pitchFamily="34" charset="-122"/>
              <a:ea typeface="微软雅黑" pitchFamily="34" charset="-122"/>
            </a:endParaRPr>
          </a:p>
          <a:p>
            <a:pPr algn="ctr">
              <a:lnSpc>
                <a:spcPct val="120000"/>
              </a:lnSpc>
            </a:pPr>
            <a:r>
              <a:rPr lang="en-US" altLang="zh-CN" err="1">
                <a:latin typeface="微软雅黑" pitchFamily="34" charset="-122"/>
                <a:ea typeface="微软雅黑" pitchFamily="34" charset="-122"/>
              </a:rPr>
              <a:t>只有实践，才能够完成检验真理的任务。即</a:t>
            </a:r>
            <a:r>
              <a:rPr lang="en-US" altLang="zh-CN" sz="2100" err="1">
                <a:solidFill>
                  <a:srgbClr val="FF0000"/>
                </a:solidFill>
                <a:latin typeface="微软雅黑" pitchFamily="34" charset="-122"/>
                <a:ea typeface="微软雅黑" pitchFamily="34" charset="-122"/>
              </a:rPr>
              <a:t>实践是检验真理的唯一标准。</a:t>
            </a:r>
          </a:p>
        </p:txBody>
      </p:sp>
    </p:spTree>
    <p:extLst>
      <p:ext uri="{BB962C8B-B14F-4D97-AF65-F5344CB8AC3E}">
        <p14:creationId xmlns:p14="http://schemas.microsoft.com/office/powerpoint/2010/main" val="42740457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0">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100">
                                            <p:txEl>
                                              <p:pRg st="1" end="1"/>
                                            </p:txEl>
                                          </p:spTgt>
                                        </p:tgtEl>
                                        <p:attrNameLst>
                                          <p:attrName>style.visibility</p:attrName>
                                        </p:attrNameLst>
                                      </p:cBhvr>
                                      <p:to>
                                        <p:strVal val="visible"/>
                                      </p:to>
                                    </p:set>
                                    <p:animEffect transition="in" filter="fade">
                                      <p:cBhvr>
                                        <p:cTn id="14" dur="500"/>
                                        <p:tgtEl>
                                          <p:spTgt spid="100">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00">
                                            <p:txEl>
                                              <p:pRg st="3" end="3"/>
                                            </p:txEl>
                                          </p:spTgt>
                                        </p:tgtEl>
                                        <p:attrNameLst>
                                          <p:attrName>style.visibility</p:attrName>
                                        </p:attrNameLst>
                                      </p:cBhvr>
                                      <p:to>
                                        <p:strVal val="visible"/>
                                      </p:to>
                                    </p:set>
                                    <p:animEffect transition="in" filter="fade">
                                      <p:cBhvr>
                                        <p:cTn id="19" dur="500"/>
                                        <p:tgtEl>
                                          <p:spTgt spid="100">
                                            <p:txEl>
                                              <p:pRg st="3" end="3"/>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100">
                                            <p:txEl>
                                              <p:pRg st="4" end="4"/>
                                            </p:txEl>
                                          </p:spTgt>
                                        </p:tgtEl>
                                        <p:attrNameLst>
                                          <p:attrName>style.visibility</p:attrName>
                                        </p:attrNameLst>
                                      </p:cBhvr>
                                      <p:to>
                                        <p:strVal val="visible"/>
                                      </p:to>
                                    </p:set>
                                    <p:animEffect transition="in" filter="fade">
                                      <p:cBhvr>
                                        <p:cTn id="24" dur="500"/>
                                        <p:tgtEl>
                                          <p:spTgt spid="100">
                                            <p:txEl>
                                              <p:pRg st="4" end="4"/>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9" presetClass="entr" presetSubtype="0" fill="hold" nodeType="clickEffect">
                                  <p:stCondLst>
                                    <p:cond delay="0"/>
                                  </p:stCondLst>
                                  <p:childTnLst>
                                    <p:set>
                                      <p:cBhvr>
                                        <p:cTn id="28" dur="1" fill="hold">
                                          <p:stCondLst>
                                            <p:cond delay="0"/>
                                          </p:stCondLst>
                                        </p:cTn>
                                        <p:tgtEl>
                                          <p:spTgt spid="100">
                                            <p:txEl>
                                              <p:pRg st="6" end="6"/>
                                            </p:txEl>
                                          </p:spTgt>
                                        </p:tgtEl>
                                        <p:attrNameLst>
                                          <p:attrName>style.visibility</p:attrName>
                                        </p:attrNameLst>
                                      </p:cBhvr>
                                      <p:to>
                                        <p:strVal val="visible"/>
                                      </p:to>
                                    </p:set>
                                    <p:anim calcmode="lin" valueType="num">
                                      <p:cBhvr>
                                        <p:cTn id="29" dur="1000" fill="hold"/>
                                        <p:tgtEl>
                                          <p:spTgt spid="100">
                                            <p:txEl>
                                              <p:pRg st="6" end="6"/>
                                            </p:txEl>
                                          </p:spTgt>
                                        </p:tgtEl>
                                        <p:attrNameLst>
                                          <p:attrName>ppt_x</p:attrName>
                                        </p:attrNameLst>
                                      </p:cBhvr>
                                      <p:tavLst>
                                        <p:tav tm="0">
                                          <p:val>
                                            <p:strVal val="#ppt_x-.2"/>
                                          </p:val>
                                        </p:tav>
                                        <p:tav tm="100000">
                                          <p:val>
                                            <p:strVal val="#ppt_x"/>
                                          </p:val>
                                        </p:tav>
                                      </p:tavLst>
                                    </p:anim>
                                    <p:anim calcmode="lin" valueType="num">
                                      <p:cBhvr>
                                        <p:cTn id="30" dur="1000" fill="hold"/>
                                        <p:tgtEl>
                                          <p:spTgt spid="100">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27584" y="699542"/>
            <a:ext cx="8064897" cy="3349466"/>
          </a:xfrm>
          <a:prstGeom prst="rect">
            <a:avLst/>
          </a:prstGeom>
          <a:noFill/>
          <a:ln w="9525">
            <a:noFill/>
          </a:ln>
        </p:spPr>
        <p:txBody>
          <a:bodyPr wrap="square" lIns="68580" tIns="34290" rIns="68580" bIns="34290">
            <a:spAutoFit/>
          </a:bodyPr>
          <a:lstStyle/>
          <a:p>
            <a:pPr>
              <a:lnSpc>
                <a:spcPct val="120000"/>
              </a:lnSpc>
            </a:pPr>
            <a:r>
              <a:rPr lang="zh-CN" altLang="en-US" sz="2100">
                <a:latin typeface="微软雅黑" pitchFamily="34" charset="-122"/>
                <a:ea typeface="微软雅黑" pitchFamily="34" charset="-122"/>
              </a:rPr>
              <a:t>②事实论据充分、合理。</a:t>
            </a:r>
          </a:p>
          <a:p>
            <a:pPr>
              <a:lnSpc>
                <a:spcPct val="150000"/>
              </a:lnSpc>
            </a:pPr>
            <a:endParaRPr lang="zh-CN" altLang="en-US" sz="1500">
              <a:latin typeface="微软雅黑" pitchFamily="34" charset="-122"/>
              <a:ea typeface="微软雅黑" pitchFamily="34" charset="-122"/>
              <a:cs typeface="楷体" panose="02010609060101010101" charset="-122"/>
            </a:endParaRPr>
          </a:p>
          <a:p>
            <a:pPr>
              <a:lnSpc>
                <a:spcPct val="120000"/>
              </a:lnSpc>
              <a:spcBef>
                <a:spcPct val="0"/>
              </a:spcBef>
              <a:spcAft>
                <a:spcPct val="0"/>
              </a:spcAft>
            </a:pPr>
            <a:r>
              <a:rPr lang="zh-CN" altLang="en-US">
                <a:latin typeface="微软雅黑" pitchFamily="34" charset="-122"/>
                <a:ea typeface="微软雅黑" pitchFamily="34" charset="-122"/>
                <a:cs typeface="楷体" panose="02010609060101010101" charset="-122"/>
              </a:rPr>
              <a:t>科学领域：</a:t>
            </a:r>
            <a:r>
              <a:rPr lang="en-US" altLang="zh-CN">
                <a:latin typeface="微软雅黑" pitchFamily="34" charset="-122"/>
                <a:ea typeface="微软雅黑" pitchFamily="34" charset="-122"/>
                <a:cs typeface="楷体" panose="02010609060101010101" charset="-122"/>
              </a:rPr>
              <a:t>“门捷列夫制定元素周期表”“哥白尼的太阳系学说”</a:t>
            </a:r>
          </a:p>
          <a:p>
            <a:pPr>
              <a:lnSpc>
                <a:spcPct val="120000"/>
              </a:lnSpc>
              <a:spcBef>
                <a:spcPct val="0"/>
              </a:spcBef>
              <a:spcAft>
                <a:spcPct val="0"/>
              </a:spcAft>
            </a:pPr>
            <a:r>
              <a:rPr lang="zh-CN" altLang="en-US">
                <a:latin typeface="微软雅黑" pitchFamily="34" charset="-122"/>
                <a:ea typeface="微软雅黑" pitchFamily="34" charset="-122"/>
                <a:cs typeface="楷体" panose="02010609060101010101" charset="-122"/>
              </a:rPr>
              <a:t>社会学领域：“马克思主义之所以被承认为真理，正是千百万群众长期实践证实的结果”、国际共产主义运动史、中国革命实践</a:t>
            </a:r>
            <a:endParaRPr lang="zh-CN" altLang="en-US" sz="2100">
              <a:latin typeface="微软雅黑" pitchFamily="34" charset="-122"/>
              <a:ea typeface="微软雅黑" pitchFamily="34" charset="-122"/>
            </a:endParaRPr>
          </a:p>
          <a:p>
            <a:pPr>
              <a:lnSpc>
                <a:spcPct val="120000"/>
              </a:lnSpc>
              <a:spcBef>
                <a:spcPct val="0"/>
              </a:spcBef>
              <a:spcAft>
                <a:spcPct val="0"/>
              </a:spcAft>
            </a:pPr>
            <a:endParaRPr lang="zh-CN" altLang="en-US" sz="2100">
              <a:latin typeface="微软雅黑" pitchFamily="34" charset="-122"/>
              <a:ea typeface="微软雅黑" pitchFamily="34" charset="-122"/>
            </a:endParaRPr>
          </a:p>
          <a:p>
            <a:pPr>
              <a:lnSpc>
                <a:spcPct val="120000"/>
              </a:lnSpc>
              <a:spcBef>
                <a:spcPct val="0"/>
              </a:spcBef>
              <a:spcAft>
                <a:spcPct val="0"/>
              </a:spcAft>
            </a:pPr>
            <a:r>
              <a:rPr lang="zh-CN" altLang="en-US" sz="2100">
                <a:latin typeface="微软雅黑" pitchFamily="34" charset="-122"/>
                <a:ea typeface="微软雅黑" pitchFamily="34" charset="-122"/>
              </a:rPr>
              <a:t>从不同领域、不同国家去安排事例，扩大了</a:t>
            </a:r>
            <a:r>
              <a:rPr lang="zh-CN" altLang="en-US" sz="2100">
                <a:solidFill>
                  <a:srgbClr val="C00000"/>
                </a:solidFill>
                <a:latin typeface="微软雅黑" pitchFamily="34" charset="-122"/>
                <a:ea typeface="微软雅黑" pitchFamily="34" charset="-122"/>
              </a:rPr>
              <a:t>举例的类型和范畴</a:t>
            </a:r>
            <a:r>
              <a:rPr lang="zh-CN" altLang="en-US" sz="2100">
                <a:latin typeface="微软雅黑" pitchFamily="34" charset="-122"/>
                <a:ea typeface="微软雅黑" pitchFamily="34" charset="-122"/>
              </a:rPr>
              <a:t>。</a:t>
            </a:r>
          </a:p>
          <a:p>
            <a:pPr>
              <a:lnSpc>
                <a:spcPct val="120000"/>
              </a:lnSpc>
              <a:spcBef>
                <a:spcPct val="0"/>
              </a:spcBef>
              <a:spcAft>
                <a:spcPct val="0"/>
              </a:spcAft>
            </a:pPr>
            <a:r>
              <a:rPr lang="zh-CN" altLang="en-US" sz="2100">
                <a:latin typeface="微软雅黑" pitchFamily="34" charset="-122"/>
                <a:ea typeface="微软雅黑" pitchFamily="34" charset="-122"/>
              </a:rPr>
              <a:t>在当时特定的历史条件下，马列著作、毛泽东思想，尤其是革命导师自身的实践，是能够说服人们的最好的材料。</a:t>
            </a:r>
          </a:p>
        </p:txBody>
      </p:sp>
    </p:spTree>
    <p:extLst>
      <p:ext uri="{BB962C8B-B14F-4D97-AF65-F5344CB8AC3E}">
        <p14:creationId xmlns:p14="http://schemas.microsoft.com/office/powerpoint/2010/main" val="28883296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animEffect transition="in" filter="fade">
                                      <p:cBhvr>
                                        <p:cTn id="12" dur="500"/>
                                        <p:tgtEl>
                                          <p:spTgt spid="10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0">
                                            <p:txEl>
                                              <p:pRg st="3" end="3"/>
                                            </p:txEl>
                                          </p:spTgt>
                                        </p:tgtEl>
                                        <p:attrNameLst>
                                          <p:attrName>style.visibility</p:attrName>
                                        </p:attrNameLst>
                                      </p:cBhvr>
                                      <p:to>
                                        <p:strVal val="visible"/>
                                      </p:to>
                                    </p:set>
                                    <p:animEffect transition="in" filter="fade">
                                      <p:cBhvr>
                                        <p:cTn id="17" dur="500"/>
                                        <p:tgtEl>
                                          <p:spTgt spid="100">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0">
                                            <p:txEl>
                                              <p:pRg st="5" end="5"/>
                                            </p:txEl>
                                          </p:spTgt>
                                        </p:tgtEl>
                                        <p:attrNameLst>
                                          <p:attrName>style.visibility</p:attrName>
                                        </p:attrNameLst>
                                      </p:cBhvr>
                                      <p:to>
                                        <p:strVal val="visible"/>
                                      </p:to>
                                    </p:set>
                                    <p:anim calcmode="lin" valueType="num">
                                      <p:cBhvr additive="base">
                                        <p:cTn id="22"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00">
                                            <p:txEl>
                                              <p:pRg st="6" end="6"/>
                                            </p:txEl>
                                          </p:spTgt>
                                        </p:tgtEl>
                                        <p:attrNameLst>
                                          <p:attrName>style.visibility</p:attrName>
                                        </p:attrNameLst>
                                      </p:cBhvr>
                                      <p:to>
                                        <p:strVal val="visible"/>
                                      </p:to>
                                    </p:set>
                                    <p:anim calcmode="lin" valueType="num">
                                      <p:cBhvr additive="base">
                                        <p:cTn id="28"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Aitds3"/>
          <p:cNvSpPr/>
          <p:nvPr/>
        </p:nvSpPr>
        <p:spPr>
          <a:xfrm>
            <a:off x="899592" y="1059582"/>
            <a:ext cx="7560840" cy="2469907"/>
          </a:xfrm>
          <a:prstGeom prst="rect">
            <a:avLst/>
          </a:prstGeom>
        </p:spPr>
        <p:txBody>
          <a:bodyPr wrap="square">
            <a:spAutoFit/>
          </a:bodyPr>
          <a:lstStyle/>
          <a:p>
            <a:pPr algn="just" hangingPunct="0">
              <a:lnSpc>
                <a:spcPct val="150000"/>
              </a:lnSpc>
            </a:pPr>
            <a:r>
              <a:rPr lang="en-US" altLang="zh-CN" sz="2000">
                <a:solidFill>
                  <a:srgbClr val="C00000"/>
                </a:solidFill>
                <a:latin typeface="微软雅黑" pitchFamily="34" charset="-122"/>
                <a:ea typeface="微软雅黑" pitchFamily="34" charset="-122"/>
                <a:cs typeface="+mn-ea"/>
                <a:sym typeface="Arial" panose="020b0604020202020204" pitchFamily="34" charset="0"/>
              </a:rPr>
              <a:t>【</a:t>
            </a:r>
            <a:r>
              <a:rPr lang="zh-CN" altLang="en-US" sz="2000">
                <a:solidFill>
                  <a:srgbClr val="C00000"/>
                </a:solidFill>
                <a:latin typeface="微软雅黑" pitchFamily="34" charset="-122"/>
                <a:ea typeface="微软雅黑" pitchFamily="34" charset="-122"/>
                <a:cs typeface="+mn-ea"/>
                <a:sym typeface="Arial" panose="020b0604020202020204" pitchFamily="34" charset="0"/>
              </a:rPr>
              <a:t>思考</a:t>
            </a:r>
            <a:r>
              <a:rPr lang="en-US" altLang="zh-CN" sz="2000">
                <a:solidFill>
                  <a:srgbClr val="C00000"/>
                </a:solidFill>
                <a:latin typeface="微软雅黑" pitchFamily="34" charset="-122"/>
                <a:ea typeface="微软雅黑" pitchFamily="34" charset="-122"/>
                <a:cs typeface="+mn-ea"/>
                <a:sym typeface="Arial" panose="020b0604020202020204" pitchFamily="34" charset="0"/>
              </a:rPr>
              <a:t>3】</a:t>
            </a:r>
            <a:r>
              <a:rPr lang="zh-CN" altLang="en-US" sz="2000">
                <a:solidFill>
                  <a:srgbClr val="C00000"/>
                </a:solidFill>
                <a:latin typeface="微软雅黑" pitchFamily="34" charset="-122"/>
                <a:ea typeface="微软雅黑" pitchFamily="34" charset="-122"/>
                <a:cs typeface="+mn-ea"/>
                <a:sym typeface="Arial" panose="020b0604020202020204" pitchFamily="34" charset="0"/>
              </a:rPr>
              <a:t>面对不同的声音，作者在第二节是如何具体论证“实践是检验真理的唯一标准”这个观点的？</a:t>
            </a:r>
          </a:p>
          <a:p>
            <a:pPr algn="just" hangingPunct="0">
              <a:lnSpc>
                <a:spcPct val="150000"/>
              </a:lnSpc>
            </a:pPr>
            <a:endParaRPr lang="en-US" altLang="zh-CN" sz="2100" smtClean="0">
              <a:latin typeface="楷体" panose="02010609060101010101" charset="-122"/>
              <a:ea typeface="楷体" panose="02010609060101010101" charset="-122"/>
              <a:cs typeface="+mn-ea"/>
              <a:sym typeface="Arial" panose="020b0604020202020204" pitchFamily="34" charset="0"/>
            </a:endParaRPr>
          </a:p>
          <a:p>
            <a:pPr algn="just" hangingPunct="0">
              <a:lnSpc>
                <a:spcPct val="150000"/>
              </a:lnSpc>
            </a:pPr>
            <a:r>
              <a:rPr lang="zh-CN" altLang="en-US" sz="2100" smtClean="0">
                <a:latin typeface="楷体" panose="02010609060101010101" charset="-122"/>
                <a:ea typeface="楷体" panose="02010609060101010101" charset="-122"/>
                <a:cs typeface="+mn-ea"/>
                <a:sym typeface="Arial" panose="020b0604020202020204" pitchFamily="34" charset="0"/>
              </a:rPr>
              <a:t>（</a:t>
            </a:r>
            <a:r>
              <a:rPr lang="zh-CN" altLang="en-US" sz="2100">
                <a:latin typeface="楷体" panose="02010609060101010101" charset="-122"/>
                <a:ea typeface="楷体" panose="02010609060101010101" charset="-122"/>
                <a:cs typeface="+mn-ea"/>
                <a:sym typeface="Arial" panose="020b0604020202020204" pitchFamily="34" charset="0"/>
              </a:rPr>
              <a:t>提示：用思维导图来还原作者的论证思路。区分观点和材料，明确观点与材料之间的关系。）</a:t>
            </a:r>
          </a:p>
        </p:txBody>
      </p:sp>
    </p:spTree>
    <p:extLst>
      <p:ext uri="{BB962C8B-B14F-4D97-AF65-F5344CB8AC3E}">
        <p14:creationId xmlns:p14="http://schemas.microsoft.com/office/powerpoint/2010/main" val="1055063307"/>
      </p:ext>
    </p:extLst>
  </p:cSld>
  <p:clrMapOvr>
    <a:masterClrMapping/>
  </p:clrMapOvr>
  <p:transition spd="slow">
    <p:fade/>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文本框 20"/>
          <p:cNvSpPr txBox="1"/>
          <p:nvPr/>
        </p:nvSpPr>
        <p:spPr>
          <a:xfrm>
            <a:off x="314176" y="154781"/>
            <a:ext cx="754053" cy="4580573"/>
          </a:xfrm>
          <a:prstGeom prst="rect">
            <a:avLst/>
          </a:prstGeom>
          <a:noFill/>
        </p:spPr>
        <p:txBody>
          <a:bodyPr vert="eaVert" wrap="square" lIns="68580" tIns="34290" rIns="68580" bIns="34290" rtlCol="0">
            <a:spAutoFit/>
          </a:bodyPr>
          <a:lstStyle/>
          <a:p>
            <a:pPr algn="ctr"/>
            <a:r>
              <a:rPr lang="zh-CN" altLang="en-US" sz="2000">
                <a:solidFill>
                  <a:srgbClr val="96401E"/>
                </a:solidFill>
                <a:latin typeface="微软雅黑" pitchFamily="34" charset="-122"/>
                <a:ea typeface="微软雅黑" pitchFamily="34" charset="-122"/>
              </a:rPr>
              <a:t>理论与实践的统一，是马克思主义的一个最基本的原则</a:t>
            </a:r>
          </a:p>
        </p:txBody>
      </p:sp>
      <p:sp>
        <p:nvSpPr>
          <p:cNvPr id="29" name="文本框 28"/>
          <p:cNvSpPr txBox="1"/>
          <p:nvPr/>
        </p:nvSpPr>
        <p:spPr>
          <a:xfrm>
            <a:off x="1551622" y="131921"/>
            <a:ext cx="5352098" cy="562928"/>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200">
                <a:latin typeface="微软雅黑" pitchFamily="34" charset="-122"/>
                <a:ea typeface="微软雅黑" pitchFamily="34" charset="-122"/>
              </a:rPr>
              <a:t>辩证地论述“坚持实践是检验真理的唯一标准”是否“会削弱理论的意义</a:t>
            </a: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（第</a:t>
            </a:r>
            <a:r>
              <a:rPr lang="en-US" altLang="zh-CN" sz="1200">
                <a:latin typeface="微软雅黑" pitchFamily="34" charset="-122"/>
                <a:ea typeface="微软雅黑" pitchFamily="34" charset="-122"/>
              </a:rPr>
              <a:t>8</a:t>
            </a:r>
            <a:r>
              <a:rPr lang="zh-CN" altLang="en-US" sz="1200">
                <a:latin typeface="微软雅黑" pitchFamily="34" charset="-122"/>
                <a:ea typeface="微软雅黑" pitchFamily="34" charset="-122"/>
              </a:rPr>
              <a:t>段）</a:t>
            </a:r>
          </a:p>
        </p:txBody>
      </p:sp>
      <p:sp>
        <p:nvSpPr>
          <p:cNvPr id="7" name="文本框 6"/>
          <p:cNvSpPr txBox="1"/>
          <p:nvPr/>
        </p:nvSpPr>
        <p:spPr>
          <a:xfrm>
            <a:off x="1550670" y="757714"/>
            <a:ext cx="5353050" cy="845820"/>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200">
                <a:latin typeface="微软雅黑" pitchFamily="34" charset="-122"/>
                <a:ea typeface="微软雅黑" pitchFamily="34" charset="-122"/>
              </a:rPr>
              <a:t>“‘四人帮’出于篡党夺权的反革命需要，鼓吹种种唯心论的先验论，反对实践是检验真理的标准”，从而立起靶子，进行批判，证明其错误性。（第</a:t>
            </a:r>
            <a:r>
              <a:rPr lang="en-US" altLang="zh-CN" sz="1200">
                <a:latin typeface="微软雅黑" pitchFamily="34" charset="-122"/>
                <a:ea typeface="微软雅黑" pitchFamily="34" charset="-122"/>
              </a:rPr>
              <a:t>9</a:t>
            </a:r>
            <a:r>
              <a:rPr lang="zh-CN" altLang="en-US" sz="1200">
                <a:latin typeface="微软雅黑" pitchFamily="34" charset="-122"/>
                <a:ea typeface="微软雅黑" pitchFamily="34" charset="-122"/>
              </a:rPr>
              <a:t>段）</a:t>
            </a:r>
          </a:p>
        </p:txBody>
      </p:sp>
      <p:sp>
        <p:nvSpPr>
          <p:cNvPr id="8" name="左大括号 7"/>
          <p:cNvSpPr/>
          <p:nvPr/>
        </p:nvSpPr>
        <p:spPr>
          <a:xfrm>
            <a:off x="1226344" y="765334"/>
            <a:ext cx="165735" cy="3722370"/>
          </a:xfrm>
          <a:prstGeom prst="leftBrace">
            <a:avLst>
              <a:gd name="adj1" fmla="val 8333"/>
              <a:gd name="adj2" fmla="val 51708"/>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sz="1400">
              <a:ln w="0"/>
              <a:solidFill>
                <a:schemeClr val="accent2"/>
              </a:solidFill>
              <a:effectLst>
                <a:outerShdw blurRad="38100" dist="19050" dir="2700000" algn="tl" rotWithShape="0">
                  <a:schemeClr val="dk1">
                    <a:alpha val="40000"/>
                  </a:schemeClr>
                </a:outerShdw>
              </a:effectLst>
              <a:latin typeface="微软雅黑" pitchFamily="34" charset="-122"/>
              <a:ea typeface="微软雅黑" pitchFamily="34" charset="-122"/>
            </a:endParaRPr>
          </a:p>
        </p:txBody>
      </p:sp>
      <p:sp>
        <p:nvSpPr>
          <p:cNvPr id="10" name="文本框 9"/>
          <p:cNvSpPr txBox="1"/>
          <p:nvPr/>
        </p:nvSpPr>
        <p:spPr>
          <a:xfrm>
            <a:off x="1558290" y="1684973"/>
            <a:ext cx="5352098" cy="1513999"/>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200">
                <a:latin typeface="微软雅黑" pitchFamily="34" charset="-122"/>
                <a:ea typeface="微软雅黑" pitchFamily="34" charset="-122"/>
              </a:rPr>
              <a:t>用“马列主义、毛泽东思想之所以有力量，正是由于它是经过实践检验了的客观真理，正是由于它高度概括了实践经验，使之上升为理论，并用来指导实践。正因为这样，我们要非常重视革命理论”来否定“削弱理论意义”的看法。明确自己的观点“理论到底是不是正确地指导了实践以及怎样才能正确地指导实践，一点也离不开实践的检验”。</a:t>
            </a:r>
            <a:r>
              <a:rPr lang="zh-CN" altLang="en-US" sz="1200">
                <a:latin typeface="微软雅黑" pitchFamily="34" charset="-122"/>
                <a:ea typeface="微软雅黑" pitchFamily="34" charset="-122"/>
                <a:sym typeface="+mn-ea"/>
              </a:rPr>
              <a:t>（第</a:t>
            </a:r>
            <a:r>
              <a:rPr lang="en-US" altLang="zh-CN" sz="1200">
                <a:latin typeface="微软雅黑" pitchFamily="34" charset="-122"/>
                <a:ea typeface="微软雅黑" pitchFamily="34" charset="-122"/>
                <a:sym typeface="+mn-ea"/>
              </a:rPr>
              <a:t>10</a:t>
            </a:r>
            <a:r>
              <a:rPr lang="zh-CN" altLang="en-US" sz="1200">
                <a:latin typeface="微软雅黑" pitchFamily="34" charset="-122"/>
                <a:ea typeface="微软雅黑" pitchFamily="34" charset="-122"/>
                <a:sym typeface="+mn-ea"/>
              </a:rPr>
              <a:t>段）</a:t>
            </a:r>
            <a:endParaRPr lang="zh-CN" altLang="en-US" sz="1200">
              <a:latin typeface="微软雅黑" pitchFamily="34" charset="-122"/>
              <a:ea typeface="微软雅黑" pitchFamily="34" charset="-122"/>
            </a:endParaRPr>
          </a:p>
        </p:txBody>
      </p:sp>
      <p:sp>
        <p:nvSpPr>
          <p:cNvPr id="11" name="文本框 10"/>
          <p:cNvSpPr txBox="1"/>
          <p:nvPr/>
        </p:nvSpPr>
        <p:spPr>
          <a:xfrm>
            <a:off x="1551622" y="3263266"/>
            <a:ext cx="5352098" cy="800576"/>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lang="zh-CN" altLang="en-US" sz="1200">
                <a:latin typeface="微软雅黑" pitchFamily="34" charset="-122"/>
                <a:ea typeface="微软雅黑" pitchFamily="34" charset="-122"/>
              </a:rPr>
              <a:t>马列主义、毛泽东思想是被实践证明了的真理，要把它们作为武器，批判修正主义，但是用这些原理去批判修正主义，仍然不能离开当前的实践。</a:t>
            </a:r>
            <a:r>
              <a:rPr lang="zh-CN" altLang="en-US" sz="1200">
                <a:latin typeface="微软雅黑" pitchFamily="34" charset="-122"/>
                <a:ea typeface="微软雅黑" pitchFamily="34" charset="-122"/>
                <a:sym typeface="+mn-ea"/>
              </a:rPr>
              <a:t>（第</a:t>
            </a:r>
            <a:r>
              <a:rPr lang="en-US" altLang="zh-CN" sz="1200">
                <a:latin typeface="微软雅黑" pitchFamily="34" charset="-122"/>
                <a:ea typeface="微软雅黑" pitchFamily="34" charset="-122"/>
                <a:sym typeface="+mn-ea"/>
              </a:rPr>
              <a:t>11</a:t>
            </a:r>
            <a:r>
              <a:rPr lang="zh-CN" altLang="en-US" sz="1200">
                <a:latin typeface="微软雅黑" pitchFamily="34" charset="-122"/>
                <a:ea typeface="微软雅黑" pitchFamily="34" charset="-122"/>
                <a:sym typeface="+mn-ea"/>
              </a:rPr>
              <a:t>段）</a:t>
            </a:r>
            <a:endParaRPr lang="zh-CN" altLang="en-US" sz="1200">
              <a:latin typeface="微软雅黑" pitchFamily="34" charset="-122"/>
              <a:ea typeface="微软雅黑" pitchFamily="34" charset="-122"/>
            </a:endParaRPr>
          </a:p>
        </p:txBody>
      </p:sp>
      <p:sp>
        <p:nvSpPr>
          <p:cNvPr id="14" name="矩形 13"/>
          <p:cNvSpPr/>
          <p:nvPr/>
        </p:nvSpPr>
        <p:spPr>
          <a:xfrm>
            <a:off x="7349966" y="764857"/>
            <a:ext cx="1717358" cy="492443"/>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a:solidFill>
                  <a:srgbClr val="96401E"/>
                </a:solidFill>
                <a:latin typeface="微软雅黑" pitchFamily="34" charset="-122"/>
                <a:ea typeface="微软雅黑" pitchFamily="34" charset="-122"/>
              </a:rPr>
              <a:t>破敌方观点</a:t>
            </a:r>
          </a:p>
        </p:txBody>
      </p:sp>
      <p:sp>
        <p:nvSpPr>
          <p:cNvPr id="15" name="左大括号 14"/>
          <p:cNvSpPr/>
          <p:nvPr/>
        </p:nvSpPr>
        <p:spPr>
          <a:xfrm flipH="1">
            <a:off x="7004209" y="303848"/>
            <a:ext cx="184785" cy="1143000"/>
          </a:xfrm>
          <a:prstGeom prst="leftBrace">
            <a:avLst>
              <a:gd name="adj1" fmla="val 8333"/>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sz="1400">
              <a:ln w="0"/>
              <a:solidFill>
                <a:schemeClr val="accent2"/>
              </a:solidFill>
              <a:effectLst>
                <a:outerShdw blurRad="38100" dist="19050" dir="2700000" algn="tl" rotWithShape="0">
                  <a:schemeClr val="dk1">
                    <a:alpha val="40000"/>
                  </a:schemeClr>
                </a:outerShdw>
              </a:effectLst>
              <a:latin typeface="微软雅黑" pitchFamily="34" charset="-122"/>
              <a:ea typeface="微软雅黑" pitchFamily="34" charset="-122"/>
            </a:endParaRPr>
          </a:p>
        </p:txBody>
      </p:sp>
      <p:sp>
        <p:nvSpPr>
          <p:cNvPr id="2" name="矩形 1"/>
          <p:cNvSpPr/>
          <p:nvPr/>
        </p:nvSpPr>
        <p:spPr>
          <a:xfrm>
            <a:off x="7342346" y="2600802"/>
            <a:ext cx="1717358" cy="769144"/>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a:solidFill>
                  <a:srgbClr val="96401E"/>
                </a:solidFill>
                <a:latin typeface="微软雅黑" pitchFamily="34" charset="-122"/>
                <a:ea typeface="微软雅黑" pitchFamily="34" charset="-122"/>
              </a:rPr>
              <a:t>破敌方观点</a:t>
            </a:r>
          </a:p>
          <a:p>
            <a:pPr algn="ctr"/>
            <a:r>
              <a:rPr lang="zh-CN" altLang="en-US">
                <a:solidFill>
                  <a:srgbClr val="96401E"/>
                </a:solidFill>
                <a:latin typeface="微软雅黑" pitchFamily="34" charset="-122"/>
                <a:ea typeface="微软雅黑" pitchFamily="34" charset="-122"/>
              </a:rPr>
              <a:t>立己方观点</a:t>
            </a:r>
          </a:p>
        </p:txBody>
      </p:sp>
      <p:sp>
        <p:nvSpPr>
          <p:cNvPr id="4" name="文本框 3"/>
          <p:cNvSpPr txBox="1"/>
          <p:nvPr/>
        </p:nvSpPr>
        <p:spPr>
          <a:xfrm>
            <a:off x="1551622" y="4131469"/>
            <a:ext cx="5352098" cy="956786"/>
          </a:xfrm>
          <a:prstGeom prst="rect">
            <a:avLst/>
          </a:prstGeom>
          <a:solidFill>
            <a:schemeClr val="bg1"/>
          </a:solidFill>
          <a:ln>
            <a:solidFill>
              <a:schemeClr val="bg1">
                <a:lumMod val="50000"/>
              </a:schemeClr>
            </a:solidFill>
          </a:ln>
        </p:spPr>
        <p:txBody>
          <a:bodyPr wrap="square" lIns="68580" tIns="34290" rIns="68580" bIns="34290" anchor="ctr">
            <a:noAutofit/>
          </a:bodyPr>
          <a:lstStyle/>
          <a:p>
            <a:pPr>
              <a:lnSpc>
                <a:spcPct val="100000"/>
              </a:lnSpc>
            </a:pPr>
            <a:r>
              <a:rPr sz="1200">
                <a:latin typeface="微软雅黑" pitchFamily="34" charset="-122"/>
                <a:ea typeface="微软雅黑" pitchFamily="34" charset="-122"/>
              </a:rPr>
              <a:t>从发展的角度来看，理论和实践都在不断发展，我们要用实践来检验新的理论。</a:t>
            </a:r>
            <a:r>
              <a:rPr lang="zh-CN" altLang="en-US" sz="1200">
                <a:latin typeface="微软雅黑" pitchFamily="34" charset="-122"/>
                <a:ea typeface="微软雅黑" pitchFamily="34" charset="-122"/>
                <a:sym typeface="+mn-ea"/>
              </a:rPr>
              <a:t>（第</a:t>
            </a:r>
            <a:r>
              <a:rPr lang="en-US" altLang="zh-CN" sz="1200">
                <a:latin typeface="微软雅黑" pitchFamily="34" charset="-122"/>
                <a:ea typeface="微软雅黑" pitchFamily="34" charset="-122"/>
                <a:sym typeface="+mn-ea"/>
              </a:rPr>
              <a:t>12</a:t>
            </a:r>
            <a:r>
              <a:rPr lang="zh-CN" altLang="en-US" sz="1200">
                <a:latin typeface="微软雅黑" pitchFamily="34" charset="-122"/>
                <a:ea typeface="微软雅黑" pitchFamily="34" charset="-122"/>
                <a:sym typeface="+mn-ea"/>
              </a:rPr>
              <a:t>段）</a:t>
            </a:r>
            <a:endParaRPr sz="1200">
              <a:latin typeface="微软雅黑" pitchFamily="34" charset="-122"/>
              <a:ea typeface="微软雅黑" pitchFamily="34" charset="-122"/>
            </a:endParaRPr>
          </a:p>
          <a:p>
            <a:pPr>
              <a:lnSpc>
                <a:spcPct val="100000"/>
              </a:lnSpc>
            </a:pPr>
            <a:r>
              <a:rPr sz="1200">
                <a:latin typeface="微软雅黑" pitchFamily="34" charset="-122"/>
                <a:ea typeface="微软雅黑" pitchFamily="34" charset="-122"/>
              </a:rPr>
              <a:t>“坚持实践是检验真理的唯一标准，就是坚持马克思主义，坚持辩证唯物主义</a:t>
            </a:r>
            <a:r>
              <a:rPr lang="zh-CN" altLang="en-US" sz="1200">
                <a:latin typeface="微软雅黑" pitchFamily="34" charset="-122"/>
                <a:ea typeface="微软雅黑" pitchFamily="34" charset="-122"/>
              </a:rPr>
              <a:t>。</a:t>
            </a:r>
            <a:r>
              <a:rPr sz="1200">
                <a:latin typeface="微软雅黑" pitchFamily="34" charset="-122"/>
                <a:ea typeface="微软雅黑" pitchFamily="34" charset="-122"/>
              </a:rPr>
              <a:t>”</a:t>
            </a:r>
            <a:r>
              <a:rPr lang="zh-CN" altLang="en-US" sz="1200">
                <a:latin typeface="微软雅黑" pitchFamily="34" charset="-122"/>
                <a:ea typeface="微软雅黑" pitchFamily="34" charset="-122"/>
                <a:sym typeface="+mn-ea"/>
              </a:rPr>
              <a:t>（第</a:t>
            </a:r>
            <a:r>
              <a:rPr lang="en-US" altLang="zh-CN" sz="1200">
                <a:latin typeface="微软雅黑" pitchFamily="34" charset="-122"/>
                <a:ea typeface="微软雅黑" pitchFamily="34" charset="-122"/>
                <a:sym typeface="+mn-ea"/>
              </a:rPr>
              <a:t>13</a:t>
            </a:r>
            <a:r>
              <a:rPr lang="zh-CN" altLang="en-US" sz="1200">
                <a:latin typeface="微软雅黑" pitchFamily="34" charset="-122"/>
                <a:ea typeface="微软雅黑" pitchFamily="34" charset="-122"/>
                <a:sym typeface="+mn-ea"/>
              </a:rPr>
              <a:t>段）</a:t>
            </a:r>
            <a:endParaRPr sz="1200">
              <a:latin typeface="微软雅黑" pitchFamily="34" charset="-122"/>
              <a:ea typeface="微软雅黑" pitchFamily="34" charset="-122"/>
            </a:endParaRPr>
          </a:p>
        </p:txBody>
      </p:sp>
      <p:sp>
        <p:nvSpPr>
          <p:cNvPr id="12" name="左大括号 11"/>
          <p:cNvSpPr/>
          <p:nvPr/>
        </p:nvSpPr>
        <p:spPr>
          <a:xfrm flipH="1">
            <a:off x="7004209" y="2243614"/>
            <a:ext cx="184785" cy="1460183"/>
          </a:xfrm>
          <a:prstGeom prst="leftBrace">
            <a:avLst>
              <a:gd name="adj1" fmla="val 0"/>
              <a:gd name="adj2" fmla="val 51149"/>
            </a:avLst>
          </a:prstGeom>
          <a:ln w="25400">
            <a:solidFill>
              <a:schemeClr val="accent2"/>
            </a:solidFill>
          </a:ln>
        </p:spPr>
        <p:style>
          <a:lnRef idx="1">
            <a:schemeClr val="dk1"/>
          </a:lnRef>
          <a:fillRef idx="0">
            <a:schemeClr val="dk1"/>
          </a:fillRef>
          <a:effectRef idx="0">
            <a:schemeClr val="dk1"/>
          </a:effectRef>
          <a:fontRef idx="minor">
            <a:schemeClr val="tx1"/>
          </a:fontRef>
        </p:style>
        <p:txBody>
          <a:bodyPr lIns="68580" tIns="34290" rIns="68580" bIns="34290" rtlCol="0" anchor="ctr"/>
          <a:lstStyle/>
          <a:p>
            <a:pPr algn="ctr"/>
            <a:endParaRPr lang="zh-CN" altLang="en-US" sz="1400">
              <a:ln w="0"/>
              <a:solidFill>
                <a:schemeClr val="accent2"/>
              </a:solidFill>
              <a:effectLst>
                <a:outerShdw blurRad="38100" dist="19050" dir="2700000" algn="tl" rotWithShape="0">
                  <a:schemeClr val="dk1">
                    <a:alpha val="40000"/>
                  </a:schemeClr>
                </a:outerShdw>
              </a:effectLst>
              <a:latin typeface="微软雅黑" pitchFamily="34" charset="-122"/>
              <a:ea typeface="微软雅黑" pitchFamily="34" charset="-122"/>
            </a:endParaRPr>
          </a:p>
        </p:txBody>
      </p:sp>
      <p:cxnSp>
        <p:nvCxnSpPr>
          <p:cNvPr id="13" name="直接箭头连接符 12"/>
          <p:cNvCxnSpPr/>
          <p:nvPr/>
        </p:nvCxnSpPr>
        <p:spPr>
          <a:xfrm flipV="1">
            <a:off x="6910387" y="4608195"/>
            <a:ext cx="397193" cy="381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
        <p:nvSpPr>
          <p:cNvPr id="18" name="矩形 17"/>
          <p:cNvSpPr/>
          <p:nvPr/>
        </p:nvSpPr>
        <p:spPr>
          <a:xfrm>
            <a:off x="7342346" y="4363402"/>
            <a:ext cx="1717358" cy="492443"/>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a:solidFill>
                  <a:srgbClr val="96401E"/>
                </a:solidFill>
                <a:latin typeface="微软雅黑" pitchFamily="34" charset="-122"/>
                <a:ea typeface="微软雅黑" pitchFamily="34" charset="-122"/>
              </a:rPr>
              <a:t>立己方观点</a:t>
            </a:r>
          </a:p>
        </p:txBody>
      </p:sp>
      <p:cxnSp>
        <p:nvCxnSpPr>
          <p:cNvPr id="19" name="直接箭头连接符 18"/>
          <p:cNvCxnSpPr/>
          <p:nvPr/>
        </p:nvCxnSpPr>
        <p:spPr>
          <a:xfrm flipV="1">
            <a:off x="6902767" y="8206740"/>
            <a:ext cx="397193" cy="3810"/>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5015380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ppt_x</p:attrName>
                                        </p:attrNameLst>
                                      </p:cBhvr>
                                      <p:tavLst>
                                        <p:tav tm="0">
                                          <p:val>
                                            <p:strVal val="#ppt_x-.2"/>
                                          </p:val>
                                        </p:tav>
                                        <p:tav tm="100000">
                                          <p:val>
                                            <p:strVal val="#ppt_x"/>
                                          </p:val>
                                        </p:tav>
                                      </p:tavLst>
                                    </p:anim>
                                    <p:anim calcmode="lin" valueType="num">
                                      <p:cBhvr>
                                        <p:cTn id="1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ppt_x</p:attrName>
                                        </p:attrNameLst>
                                      </p:cBhvr>
                                      <p:tavLst>
                                        <p:tav tm="0">
                                          <p:val>
                                            <p:strVal val="#ppt_x-.2"/>
                                          </p:val>
                                        </p:tav>
                                        <p:tav tm="100000">
                                          <p:val>
                                            <p:strVal val="#ppt_x"/>
                                          </p:val>
                                        </p:tav>
                                      </p:tavLst>
                                    </p:anim>
                                    <p:anim calcmode="lin" valueType="num">
                                      <p:cBhvr>
                                        <p:cTn id="21"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ppt_x</p:attrName>
                                        </p:attrNameLst>
                                      </p:cBhvr>
                                      <p:tavLst>
                                        <p:tav tm="0">
                                          <p:val>
                                            <p:strVal val="#ppt_x-.2"/>
                                          </p:val>
                                        </p:tav>
                                        <p:tav tm="100000">
                                          <p:val>
                                            <p:strVal val="#ppt_x"/>
                                          </p:val>
                                        </p:tav>
                                      </p:tavLst>
                                    </p:anim>
                                    <p:anim calcmode="lin" valueType="num">
                                      <p:cBhvr>
                                        <p:cTn id="2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9" dur="1000"/>
                                        <p:tgtEl>
                                          <p:spTgt spid="7"/>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ppt_x</p:attrName>
                                        </p:attrNameLst>
                                      </p:cBhvr>
                                      <p:tavLst>
                                        <p:tav tm="0">
                                          <p:val>
                                            <p:strVal val="#ppt_x-.2"/>
                                          </p:val>
                                        </p:tav>
                                        <p:tav tm="100000">
                                          <p:val>
                                            <p:strVal val="#ppt_x"/>
                                          </p:val>
                                        </p:tav>
                                      </p:tavLst>
                                    </p:anim>
                                    <p:anim calcmode="lin" valueType="num">
                                      <p:cBhvr>
                                        <p:cTn id="35"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5"/>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ppt_x</p:attrName>
                                        </p:attrNameLst>
                                      </p:cBhvr>
                                      <p:tavLst>
                                        <p:tav tm="0">
                                          <p:val>
                                            <p:strVal val="#ppt_x-.2"/>
                                          </p:val>
                                        </p:tav>
                                        <p:tav tm="100000">
                                          <p:val>
                                            <p:strVal val="#ppt_x"/>
                                          </p:val>
                                        </p:tav>
                                      </p:tavLst>
                                    </p:anim>
                                    <p:anim calcmode="lin" valueType="num">
                                      <p:cBhvr>
                                        <p:cTn id="4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4"/>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ppt_x</p:attrName>
                                        </p:attrNameLst>
                                      </p:cBhvr>
                                      <p:tavLst>
                                        <p:tav tm="0">
                                          <p:val>
                                            <p:strVal val="#ppt_x-.2"/>
                                          </p:val>
                                        </p:tav>
                                        <p:tav tm="100000">
                                          <p:val>
                                            <p:strVal val="#ppt_x"/>
                                          </p:val>
                                        </p:tav>
                                      </p:tavLst>
                                    </p:anim>
                                    <p:anim calcmode="lin" valueType="num">
                                      <p:cBhvr>
                                        <p:cTn id="47"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10"/>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ppt_x</p:attrName>
                                        </p:attrNameLst>
                                      </p:cBhvr>
                                      <p:tavLst>
                                        <p:tav tm="0">
                                          <p:val>
                                            <p:strVal val="#ppt_x-.2"/>
                                          </p:val>
                                        </p:tav>
                                        <p:tav tm="100000">
                                          <p:val>
                                            <p:strVal val="#ppt_x"/>
                                          </p:val>
                                        </p:tav>
                                      </p:tavLst>
                                    </p:anim>
                                    <p:anim calcmode="lin" valueType="num">
                                      <p:cBhvr>
                                        <p:cTn id="5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1"/>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1000" fill="hold"/>
                                        <p:tgtEl>
                                          <p:spTgt spid="12"/>
                                        </p:tgtEl>
                                        <p:attrNameLst>
                                          <p:attrName>ppt_x</p:attrName>
                                        </p:attrNameLst>
                                      </p:cBhvr>
                                      <p:tavLst>
                                        <p:tav tm="0">
                                          <p:val>
                                            <p:strVal val="#ppt_x-.2"/>
                                          </p:val>
                                        </p:tav>
                                        <p:tav tm="100000">
                                          <p:val>
                                            <p:strVal val="#ppt_x"/>
                                          </p:val>
                                        </p:tav>
                                      </p:tavLst>
                                    </p:anim>
                                    <p:anim calcmode="lin" valueType="num">
                                      <p:cBhvr>
                                        <p:cTn id="61"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62" dur="1000"/>
                                        <p:tgtEl>
                                          <p:spTgt spid="12"/>
                                        </p:tgtEl>
                                      </p:cBhvr>
                                    </p:animEffect>
                                  </p:childTnLst>
                                </p:cTn>
                              </p:par>
                              <p:par>
                                <p:cTn id="63" presetID="29"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1000" fill="hold"/>
                                        <p:tgtEl>
                                          <p:spTgt spid="2"/>
                                        </p:tgtEl>
                                        <p:attrNameLst>
                                          <p:attrName>ppt_x</p:attrName>
                                        </p:attrNameLst>
                                      </p:cBhvr>
                                      <p:tavLst>
                                        <p:tav tm="0">
                                          <p:val>
                                            <p:strVal val="#ppt_x-.2"/>
                                          </p:val>
                                        </p:tav>
                                        <p:tav tm="100000">
                                          <p:val>
                                            <p:strVal val="#ppt_x"/>
                                          </p:val>
                                        </p:tav>
                                      </p:tavLst>
                                    </p:anim>
                                    <p:anim calcmode="lin" valueType="num">
                                      <p:cBhvr>
                                        <p:cTn id="6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67" dur="1000"/>
                                        <p:tgtEl>
                                          <p:spTgt spid="2"/>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9" presetClass="entr" presetSubtype="0" fill="hold" grpId="0" nodeType="click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1000" fill="hold"/>
                                        <p:tgtEl>
                                          <p:spTgt spid="4"/>
                                        </p:tgtEl>
                                        <p:attrNameLst>
                                          <p:attrName>ppt_x</p:attrName>
                                        </p:attrNameLst>
                                      </p:cBhvr>
                                      <p:tavLst>
                                        <p:tav tm="0">
                                          <p:val>
                                            <p:strVal val="#ppt_x-.2"/>
                                          </p:val>
                                        </p:tav>
                                        <p:tav tm="100000">
                                          <p:val>
                                            <p:strVal val="#ppt_x"/>
                                          </p:val>
                                        </p:tav>
                                      </p:tavLst>
                                    </p:anim>
                                    <p:anim calcmode="lin" valueType="num">
                                      <p:cBhvr>
                                        <p:cTn id="7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74" dur="1000"/>
                                        <p:tgtEl>
                                          <p:spTgt spid="4"/>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29" presetClass="entr" presetSubtype="0" fill="hold" nodeType="clickEffect">
                                  <p:stCondLst>
                                    <p:cond delay="0"/>
                                  </p:stCondLst>
                                  <p:childTnLst>
                                    <p:set>
                                      <p:cBhvr>
                                        <p:cTn id="78" dur="500"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ppt_x</p:attrName>
                                        </p:attrNameLst>
                                      </p:cBhvr>
                                      <p:tavLst>
                                        <p:tav tm="0">
                                          <p:val>
                                            <p:strVal val="#ppt_x-.2"/>
                                          </p:val>
                                        </p:tav>
                                        <p:tav tm="100000">
                                          <p:val>
                                            <p:strVal val="#ppt_x"/>
                                          </p:val>
                                        </p:tav>
                                      </p:tavLst>
                                    </p:anim>
                                    <p:anim calcmode="lin" valueType="num">
                                      <p:cBhvr>
                                        <p:cTn id="80"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81" dur="500"/>
                                        <p:tgtEl>
                                          <p:spTgt spid="13"/>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1000" fill="hold"/>
                                        <p:tgtEl>
                                          <p:spTgt spid="18"/>
                                        </p:tgtEl>
                                        <p:attrNameLst>
                                          <p:attrName>ppt_x</p:attrName>
                                        </p:attrNameLst>
                                      </p:cBhvr>
                                      <p:tavLst>
                                        <p:tav tm="0">
                                          <p:val>
                                            <p:strVal val="#ppt_x-.2"/>
                                          </p:val>
                                        </p:tav>
                                        <p:tav tm="100000">
                                          <p:val>
                                            <p:strVal val="#ppt_x"/>
                                          </p:val>
                                        </p:tav>
                                      </p:tavLst>
                                    </p:anim>
                                    <p:anim calcmode="lin" valueType="num">
                                      <p:cBhvr>
                                        <p:cTn id="85"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86" dur="1000"/>
                                        <p:tgtEl>
                                          <p:spTgt spid="18"/>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29" presetClass="entr" presetSubtype="0" fill="hold" nodeType="clickEffect">
                                  <p:stCondLst>
                                    <p:cond delay="0"/>
                                  </p:stCondLst>
                                  <p:childTnLst>
                                    <p:set>
                                      <p:cBhvr>
                                        <p:cTn id="90" dur="500"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ppt_x</p:attrName>
                                        </p:attrNameLst>
                                      </p:cBhvr>
                                      <p:tavLst>
                                        <p:tav tm="0">
                                          <p:val>
                                            <p:strVal val="#ppt_x-.2"/>
                                          </p:val>
                                        </p:tav>
                                        <p:tav tm="100000">
                                          <p:val>
                                            <p:strVal val="#ppt_x"/>
                                          </p:val>
                                        </p:tav>
                                      </p:tavLst>
                                    </p:anim>
                                    <p:anim calcmode="lin" valueType="num">
                                      <p:cBhvr>
                                        <p:cTn id="92"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7" grpId="0"/>
      <p:bldP spid="8" grpId="0"/>
      <p:bldP spid="10" grpId="0"/>
      <p:bldP spid="11" grpId="0"/>
      <p:bldP spid="14" grpId="0"/>
      <p:bldP spid="15" grpId="0"/>
      <p:bldP spid="2" grpId="0"/>
      <p:bldP spid="4" grpId="0"/>
      <p:bldP spid="12" grpId="0"/>
      <p:bldP spid="1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Aitds3"/>
          <p:cNvSpPr/>
          <p:nvPr/>
        </p:nvSpPr>
        <p:spPr>
          <a:xfrm>
            <a:off x="467544" y="483518"/>
            <a:ext cx="8280920" cy="499624"/>
          </a:xfrm>
          <a:prstGeom prst="rect">
            <a:avLst/>
          </a:prstGeom>
        </p:spPr>
        <p:txBody>
          <a:bodyPr wrap="square">
            <a:spAutoFit/>
          </a:bodyPr>
          <a:lstStyle/>
          <a:p>
            <a:pPr algn="just" hangingPunct="0">
              <a:lnSpc>
                <a:spcPct val="150000"/>
              </a:lnSpc>
            </a:pP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思考</a:t>
            </a:r>
            <a:r>
              <a:rPr lang="en-US" altLang="zh-CN" sz="2000" smtClean="0">
                <a:solidFill>
                  <a:srgbClr val="C00000"/>
                </a:solidFill>
                <a:latin typeface="微软雅黑" pitchFamily="34" charset="-122"/>
                <a:ea typeface="微软雅黑" pitchFamily="34" charset="-122"/>
                <a:cs typeface="+mn-ea"/>
                <a:sym typeface="Arial" panose="020b0604020202020204" pitchFamily="34" charset="0"/>
              </a:rPr>
              <a:t>4】</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文章</a:t>
            </a:r>
            <a:r>
              <a:rPr lang="zh-CN" altLang="en-US" sz="2000">
                <a:solidFill>
                  <a:srgbClr val="C00000"/>
                </a:solidFill>
                <a:latin typeface="微软雅黑" pitchFamily="34" charset="-122"/>
                <a:ea typeface="微软雅黑" pitchFamily="34" charset="-122"/>
                <a:cs typeface="+mn-ea"/>
                <a:sym typeface="Arial" panose="020b0604020202020204" pitchFamily="34" charset="0"/>
              </a:rPr>
              <a:t>综合运用了哪些论证方法？有什么作用</a:t>
            </a:r>
            <a:r>
              <a:rPr lang="zh-CN" altLang="en-US" sz="2000" smtClean="0">
                <a:solidFill>
                  <a:srgbClr val="C00000"/>
                </a:solidFill>
                <a:latin typeface="微软雅黑" pitchFamily="34" charset="-122"/>
                <a:ea typeface="微软雅黑" pitchFamily="34" charset="-122"/>
                <a:cs typeface="+mn-ea"/>
                <a:sym typeface="Arial" panose="020b0604020202020204" pitchFamily="34" charset="0"/>
              </a:rPr>
              <a:t>？请</a:t>
            </a:r>
            <a:r>
              <a:rPr lang="zh-CN" altLang="en-US" sz="2000">
                <a:solidFill>
                  <a:srgbClr val="C00000"/>
                </a:solidFill>
                <a:latin typeface="微软雅黑" pitchFamily="34" charset="-122"/>
                <a:ea typeface="微软雅黑" pitchFamily="34" charset="-122"/>
                <a:cs typeface="+mn-ea"/>
                <a:sym typeface="Arial" panose="020b0604020202020204" pitchFamily="34" charset="0"/>
              </a:rPr>
              <a:t>加以分析。</a:t>
            </a:r>
          </a:p>
        </p:txBody>
      </p:sp>
      <p:sp>
        <p:nvSpPr>
          <p:cNvPr id="6" name="文本框 99"/>
          <p:cNvSpPr txBox="1"/>
          <p:nvPr/>
        </p:nvSpPr>
        <p:spPr>
          <a:xfrm>
            <a:off x="368349" y="1347614"/>
            <a:ext cx="8308108" cy="2677656"/>
          </a:xfrm>
          <a:prstGeom prst="rect">
            <a:avLst/>
          </a:prstGeom>
          <a:noFill/>
          <a:ln w="9525">
            <a:noFill/>
          </a:ln>
        </p:spPr>
        <p:txBody>
          <a:bodyPr wrap="square">
            <a:spAutoFit/>
          </a:bodyPr>
          <a:lstStyle/>
          <a:p>
            <a:pPr indent="457200" fontAlgn="auto">
              <a:lnSpc>
                <a:spcPct val="150000"/>
              </a:lnSpc>
              <a:spcBef>
                <a:spcPct val="0"/>
              </a:spcBef>
              <a:spcAft>
                <a:spcPct val="0"/>
              </a:spcAft>
            </a:pPr>
            <a:r>
              <a:rPr lang="zh-CN" sz="1600">
                <a:latin typeface="微软雅黑" pitchFamily="34" charset="-122"/>
                <a:ea typeface="微软雅黑" pitchFamily="34" charset="-122"/>
              </a:rPr>
              <a:t>①</a:t>
            </a:r>
            <a:r>
              <a:rPr lang="zh-CN" sz="1600" b="1">
                <a:solidFill>
                  <a:srgbClr val="C00000"/>
                </a:solidFill>
                <a:latin typeface="微软雅黑" pitchFamily="34" charset="-122"/>
                <a:ea typeface="微软雅黑" pitchFamily="34" charset="-122"/>
              </a:rPr>
              <a:t>引用论证。</a:t>
            </a:r>
            <a:r>
              <a:rPr lang="zh-CN" sz="1600">
                <a:latin typeface="微软雅黑" pitchFamily="34" charset="-122"/>
                <a:ea typeface="微软雅黑" pitchFamily="34" charset="-122"/>
              </a:rPr>
              <a:t>文章大量引用《马克思恩格斯选集》《实践论》《列宁选集》《毛泽东选集》等革命导师的经典论著中的著名论断，有的甚至标上了卷次和页码，以示严谨。这些引用准确、权威，具有毋庸置疑的说服力。</a:t>
            </a:r>
          </a:p>
          <a:p>
            <a:pPr indent="457200" fontAlgn="auto">
              <a:lnSpc>
                <a:spcPct val="150000"/>
              </a:lnSpc>
              <a:spcBef>
                <a:spcPct val="0"/>
              </a:spcBef>
              <a:spcAft>
                <a:spcPct val="0"/>
              </a:spcAft>
            </a:pPr>
            <a:r>
              <a:rPr lang="zh-CN" sz="1600">
                <a:latin typeface="微软雅黑" pitchFamily="34" charset="-122"/>
                <a:ea typeface="微软雅黑" pitchFamily="34" charset="-122"/>
              </a:rPr>
              <a:t>②</a:t>
            </a:r>
            <a:r>
              <a:rPr lang="zh-CN" sz="1600" b="1">
                <a:solidFill>
                  <a:srgbClr val="C00000"/>
                </a:solidFill>
                <a:latin typeface="微软雅黑" pitchFamily="34" charset="-122"/>
                <a:ea typeface="微软雅黑" pitchFamily="34" charset="-122"/>
              </a:rPr>
              <a:t>举例论证。</a:t>
            </a:r>
            <a:r>
              <a:rPr lang="zh-CN" sz="1600">
                <a:latin typeface="微软雅黑" pitchFamily="34" charset="-122"/>
                <a:ea typeface="微软雅黑" pitchFamily="34" charset="-122"/>
              </a:rPr>
              <a:t>文章以门捷列夫制定元素周期表、哥白尼提出太阳系学说等科学史上的事实以及革命导师的事例来论证论点，选例典型，说服力强。</a:t>
            </a:r>
          </a:p>
          <a:p>
            <a:pPr indent="457200" algn="l" fontAlgn="auto">
              <a:lnSpc>
                <a:spcPct val="150000"/>
              </a:lnSpc>
              <a:spcBef>
                <a:spcPct val="0"/>
              </a:spcBef>
              <a:spcAft>
                <a:spcPct val="0"/>
              </a:spcAft>
              <a:buClrTx/>
              <a:buSzTx/>
              <a:buFontTx/>
            </a:pPr>
            <a:r>
              <a:rPr lang="zh-CN" sz="1600">
                <a:latin typeface="微软雅黑" pitchFamily="34" charset="-122"/>
                <a:ea typeface="微软雅黑" pitchFamily="34" charset="-122"/>
              </a:rPr>
              <a:t>③</a:t>
            </a:r>
            <a:r>
              <a:rPr lang="zh-CN" sz="1600" b="1">
                <a:solidFill>
                  <a:srgbClr val="C00000"/>
                </a:solidFill>
                <a:latin typeface="微软雅黑" pitchFamily="34" charset="-122"/>
                <a:ea typeface="微软雅黑" pitchFamily="34" charset="-122"/>
              </a:rPr>
              <a:t>对比论证。</a:t>
            </a:r>
            <a:r>
              <a:rPr lang="zh-CN" sz="1600">
                <a:latin typeface="微软雅黑" pitchFamily="34" charset="-122"/>
                <a:ea typeface="微软雅黑" pitchFamily="34" charset="-122"/>
              </a:rPr>
              <a:t>“四人帮”种种唯心主义谬论的失败和马列主义、毛泽东思想生命力的强大，一反一正，对比鲜明，突出了“实践是检验真理的唯一标准”这一论点的正确性。</a:t>
            </a:r>
          </a:p>
        </p:txBody>
      </p:sp>
    </p:spTree>
    <p:extLst>
      <p:ext uri="{BB962C8B-B14F-4D97-AF65-F5344CB8AC3E}">
        <p14:creationId xmlns:p14="http://schemas.microsoft.com/office/powerpoint/2010/main" val="10494112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971600" y="1443581"/>
            <a:ext cx="7488832" cy="830997"/>
          </a:xfrm>
          <a:prstGeom prst="rect">
            <a:avLst/>
          </a:prstGeom>
          <a:noFill/>
        </p:spPr>
        <p:txBody>
          <a:bodyPr wrap="square" rtlCol="0">
            <a:spAutoFit/>
          </a:bodyPr>
          <a:lstStyle/>
          <a:p>
            <a:pPr algn="ctr"/>
            <a:r>
              <a:rPr lang="zh-CN" altLang="en-US" sz="4800" b="1" smtClean="0">
                <a:solidFill>
                  <a:srgbClr val="C00000"/>
                </a:solidFill>
              </a:rPr>
              <a:t>拓展延伸，迁移运用</a:t>
            </a:r>
            <a:endParaRPr lang="zh-CN" altLang="en-US" sz="4800" b="1">
              <a:solidFill>
                <a:srgbClr val="C00000"/>
              </a:solidFill>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50" y="195486"/>
            <a:ext cx="1304925" cy="70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635986"/>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5" name="TextBox 13"/>
          <p:cNvSpPr txBox="1"/>
          <p:nvPr/>
        </p:nvSpPr>
        <p:spPr>
          <a:xfrm>
            <a:off x="323528" y="195486"/>
            <a:ext cx="3816424" cy="461665"/>
          </a:xfrm>
          <a:prstGeom prst="rect">
            <a:avLst/>
          </a:prstGeom>
          <a:noFill/>
          <a:ln w="9525">
            <a:noFill/>
          </a:ln>
        </p:spPr>
        <p:txBody>
          <a:bodyPr wrap="square" anchor="t" anchorCtr="0">
            <a:spAutoFit/>
          </a:bodyPr>
          <a:lstStyle/>
          <a:p>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en-US"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、技法点拨</a:t>
            </a:r>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4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破</a:t>
            </a:r>
            <a:r>
              <a:rPr lang="zh-CN" altLang="en-US"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立结合</a:t>
            </a:r>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endParaRPr lang="en-US" altLang="zh-CN" sz="24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
        <p:nvSpPr>
          <p:cNvPr id="8" name="文本框 7"/>
          <p:cNvSpPr txBox="1"/>
          <p:nvPr/>
        </p:nvSpPr>
        <p:spPr>
          <a:xfrm>
            <a:off x="755575" y="843558"/>
            <a:ext cx="7920881" cy="4247317"/>
          </a:xfrm>
          <a:prstGeom prst="rect">
            <a:avLst/>
          </a:prstGeom>
          <a:noFill/>
        </p:spPr>
        <p:txBody>
          <a:bodyPr wrap="square">
            <a:spAutoFit/>
          </a:bodyPr>
          <a:lstStyle/>
          <a:p>
            <a:pPr algn="ctr">
              <a:lnSpc>
                <a:spcPct val="150000"/>
              </a:lnSpc>
            </a:pPr>
            <a:r>
              <a:rPr lang="zh-CN" altLang="en-US" sz="1800" noProof="1">
                <a:solidFill>
                  <a:srgbClr val="C00000"/>
                </a:solidFill>
                <a:latin typeface="微软雅黑" panose="020b0503020204020204" charset="-122"/>
                <a:ea typeface="微软雅黑" panose="020b0503020204020204" charset="-122"/>
              </a:rPr>
              <a:t>先破后立，破立结合</a:t>
            </a:r>
            <a:r>
              <a:rPr lang="en-US" altLang="zh-CN" sz="1800" noProof="1">
                <a:solidFill>
                  <a:srgbClr val="C00000"/>
                </a:solidFill>
                <a:latin typeface="微软雅黑" panose="020b0503020204020204" charset="-122"/>
                <a:ea typeface="微软雅黑" panose="020b0503020204020204" charset="-122"/>
              </a:rPr>
              <a:t>——</a:t>
            </a:r>
            <a:r>
              <a:rPr lang="zh-CN" altLang="en-US" sz="1800" noProof="1">
                <a:solidFill>
                  <a:srgbClr val="C00000"/>
                </a:solidFill>
                <a:latin typeface="微软雅黑" panose="020b0503020204020204" charset="-122"/>
                <a:ea typeface="微软雅黑" panose="020b0503020204020204" charset="-122"/>
              </a:rPr>
              <a:t>时评文的一种写法</a:t>
            </a:r>
            <a:endParaRPr lang="en-US" altLang="zh-CN" sz="1800" noProof="1">
              <a:solidFill>
                <a:srgbClr val="C00000"/>
              </a:solidFill>
              <a:latin typeface="微软雅黑" panose="020b0503020204020204" charset="-122"/>
              <a:ea typeface="微软雅黑" panose="020b0503020204020204" charset="-122"/>
            </a:endParaRPr>
          </a:p>
          <a:p>
            <a:pPr indent="457200">
              <a:lnSpc>
                <a:spcPct val="150000"/>
              </a:lnSpc>
            </a:pPr>
            <a:r>
              <a:rPr lang="zh-CN" altLang="en-US" sz="1800" noProof="1">
                <a:solidFill>
                  <a:schemeClr val="tx1"/>
                </a:solidFill>
                <a:latin typeface="微软雅黑" panose="020b0503020204020204" charset="-122"/>
                <a:ea typeface="微软雅黑" panose="020b0503020204020204" charset="-122"/>
              </a:rPr>
              <a:t>先破后立，是写时评文的常用方式。写时评文时，常常要在评析某种生活现象或错误言论的同时，针锋相对地提己的观点。这就是先破后立，破立结合的结构方式。这种文章观点鲜明，逻辑严密，思路清晰，说理充分，文章更容易出彩。</a:t>
            </a:r>
          </a:p>
          <a:p>
            <a:pPr indent="457200">
              <a:lnSpc>
                <a:spcPct val="150000"/>
              </a:lnSpc>
            </a:pPr>
            <a:r>
              <a:rPr lang="zh-CN" altLang="en-US" sz="1800" noProof="1">
                <a:solidFill>
                  <a:schemeClr val="tx1"/>
                </a:solidFill>
                <a:latin typeface="微软雅黑" panose="020b0503020204020204" charset="-122"/>
                <a:ea typeface="微软雅黑" panose="020b0503020204020204" charset="-122"/>
              </a:rPr>
              <a:t>“破”就是分析、评论或驳斥，指出其不足或错误之处。文中的“破”是为了“立”，是为了确立不违背常理的观点。并且，这个观点是与某种生活现象或错误言论完全相反或对立的。</a:t>
            </a:r>
          </a:p>
          <a:p>
            <a:pPr indent="457200">
              <a:lnSpc>
                <a:spcPct val="150000"/>
              </a:lnSpc>
            </a:pPr>
            <a:r>
              <a:rPr lang="zh-CN" altLang="en-US" sz="1800" noProof="1">
                <a:solidFill>
                  <a:schemeClr val="tx1"/>
                </a:solidFill>
                <a:latin typeface="微软雅黑" panose="020b0503020204020204" charset="-122"/>
                <a:ea typeface="微软雅黑" panose="020b0503020204020204" charset="-122"/>
              </a:rPr>
              <a:t>在“破”与“立”之间，过渡要自然，衔接要紧密，以使文章成为一个有机整体。</a:t>
            </a:r>
          </a:p>
        </p:txBody>
      </p:sp>
    </p:spTree>
    <p:extLst>
      <p:ext uri="{BB962C8B-B14F-4D97-AF65-F5344CB8AC3E}">
        <p14:creationId xmlns:p14="http://schemas.microsoft.com/office/powerpoint/2010/main" val="2597130307"/>
      </p:ext>
    </p:extLst>
  </p:cSld>
  <p:clrMapOvr>
    <a:masterClrMapping/>
  </p:clrMapOvr>
  <p:transition spd="med">
    <p:pull/>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683568" y="915566"/>
            <a:ext cx="7776864" cy="3554819"/>
          </a:xfrm>
          <a:prstGeom prst="rect">
            <a:avLst/>
          </a:prstGeom>
          <a:noFill/>
        </p:spPr>
        <p:txBody>
          <a:bodyPr wrap="square">
            <a:spAutoFit/>
          </a:bodyPr>
          <a:lstStyle/>
          <a:p>
            <a:pPr indent="457200">
              <a:lnSpc>
                <a:spcPct val="150000"/>
              </a:lnSpc>
            </a:pPr>
            <a:r>
              <a:rPr lang="en-US" altLang="zh-CN" sz="1500" noProof="1" smtClean="0">
                <a:solidFill>
                  <a:srgbClr val="FF0000"/>
                </a:solidFill>
                <a:latin typeface="微软雅黑" panose="020b0503020204020204" charset="-122"/>
                <a:ea typeface="微软雅黑" panose="020b0503020204020204" charset="-122"/>
                <a:cs typeface="+mn-cs"/>
              </a:rPr>
              <a:t>1</a:t>
            </a:r>
            <a:r>
              <a:rPr lang="zh-CN" altLang="en-US" sz="1500" noProof="1">
                <a:solidFill>
                  <a:srgbClr val="FF0000"/>
                </a:solidFill>
                <a:latin typeface="微软雅黑" panose="020b0503020204020204" charset="-122"/>
                <a:ea typeface="微软雅黑" panose="020b0503020204020204" charset="-122"/>
                <a:cs typeface="+mn-cs"/>
              </a:rPr>
              <a:t>、引述现象，为立论作依据。例如：</a:t>
            </a:r>
            <a:endParaRPr lang="zh-CN" altLang="en-US" sz="1500" noProof="1">
              <a:solidFill>
                <a:srgbClr val="FF0000"/>
              </a:solidFill>
              <a:latin typeface="微软雅黑" panose="020b0503020204020204" charset="-122"/>
              <a:ea typeface="微软雅黑" panose="020b0503020204020204" charset="-122"/>
            </a:endParaRPr>
          </a:p>
          <a:p>
            <a:pPr indent="457200">
              <a:lnSpc>
                <a:spcPct val="150000"/>
              </a:lnSpc>
            </a:pPr>
            <a:r>
              <a:rPr lang="zh-CN" altLang="en-US" sz="1500" noProof="1">
                <a:solidFill>
                  <a:srgbClr val="333333"/>
                </a:solidFill>
                <a:latin typeface="楷体" panose="02010609060101010101" pitchFamily="49" charset="-122"/>
                <a:ea typeface="楷体" panose="02010609060101010101" pitchFamily="49" charset="-122"/>
                <a:cs typeface="+mn-cs"/>
              </a:rPr>
              <a:t>时下，一些名曲、名句出于商业目的被大肆窜改，而不同艺术类别的鉴赏，引用，结合必须服从于一个崇高的主旨</a:t>
            </a:r>
            <a:r>
              <a:rPr lang="en-US" altLang="zh-CN" sz="1500" noProof="1">
                <a:solidFill>
                  <a:srgbClr val="333333"/>
                </a:solidFill>
                <a:latin typeface="楷体" panose="02010609060101010101" pitchFamily="49" charset="-122"/>
                <a:ea typeface="楷体" panose="02010609060101010101" pitchFamily="49" charset="-122"/>
                <a:cs typeface="+mn-cs"/>
              </a:rPr>
              <a:t>——</a:t>
            </a:r>
            <a:r>
              <a:rPr lang="zh-CN" altLang="en-US" sz="1500" noProof="1">
                <a:solidFill>
                  <a:srgbClr val="333333"/>
                </a:solidFill>
                <a:latin typeface="楷体" panose="02010609060101010101" pitchFamily="49" charset="-122"/>
                <a:ea typeface="楷体" panose="02010609060101010101" pitchFamily="49" charset="-122"/>
                <a:cs typeface="+mn-cs"/>
              </a:rPr>
              <a:t>美。席勒的</a:t>
            </a:r>
            <a:r>
              <a:rPr lang="en-US" altLang="zh-CN" sz="1500" noProof="1">
                <a:solidFill>
                  <a:srgbClr val="333333"/>
                </a:solidFill>
                <a:latin typeface="楷体" panose="02010609060101010101" pitchFamily="49" charset="-122"/>
                <a:ea typeface="楷体" panose="02010609060101010101" pitchFamily="49" charset="-122"/>
                <a:cs typeface="+mn-cs"/>
              </a:rPr>
              <a:t>《</a:t>
            </a:r>
            <a:r>
              <a:rPr lang="zh-CN" altLang="en-US" sz="1500" noProof="1">
                <a:solidFill>
                  <a:srgbClr val="333333"/>
                </a:solidFill>
                <a:latin typeface="楷体" panose="02010609060101010101" pitchFamily="49" charset="-122"/>
                <a:ea typeface="楷体" panose="02010609060101010101" pitchFamily="49" charset="-122"/>
                <a:cs typeface="+mn-cs"/>
              </a:rPr>
              <a:t>欢乐颂</a:t>
            </a:r>
            <a:r>
              <a:rPr lang="en-US" altLang="zh-CN" sz="1500" noProof="1">
                <a:solidFill>
                  <a:srgbClr val="333333"/>
                </a:solidFill>
                <a:latin typeface="楷体" panose="02010609060101010101" pitchFamily="49" charset="-122"/>
                <a:ea typeface="楷体" panose="02010609060101010101" pitchFamily="49" charset="-122"/>
                <a:cs typeface="+mn-cs"/>
              </a:rPr>
              <a:t>》</a:t>
            </a:r>
            <a:r>
              <a:rPr lang="zh-CN" altLang="en-US" sz="1500" noProof="1">
                <a:solidFill>
                  <a:srgbClr val="333333"/>
                </a:solidFill>
                <a:latin typeface="楷体" panose="02010609060101010101" pitchFamily="49" charset="-122"/>
                <a:ea typeface="楷体" panose="02010609060101010101" pitchFamily="49" charset="-122"/>
                <a:cs typeface="+mn-cs"/>
              </a:rPr>
              <a:t>被贝多芬谱以音乐，广为传唱；世界名曲被作为广告歌曲，两者同样是艺术主题的再创造，产生的效果却截然不同。</a:t>
            </a:r>
            <a:r>
              <a:rPr lang="zh-CN" altLang="en-US" sz="1500" noProof="1">
                <a:solidFill>
                  <a:srgbClr val="FF0000"/>
                </a:solidFill>
                <a:latin typeface="楷体" panose="02010609060101010101" pitchFamily="49" charset="-122"/>
                <a:ea typeface="楷体" panose="02010609060101010101" pitchFamily="49" charset="-122"/>
                <a:cs typeface="+mn-cs"/>
              </a:rPr>
              <a:t>（引）</a:t>
            </a:r>
            <a:r>
              <a:rPr lang="zh-CN" altLang="en-US" sz="1500" noProof="1">
                <a:solidFill>
                  <a:srgbClr val="333333"/>
                </a:solidFill>
                <a:latin typeface="楷体" panose="02010609060101010101" pitchFamily="49" charset="-122"/>
                <a:ea typeface="楷体" panose="02010609060101010101" pitchFamily="49" charset="-122"/>
                <a:cs typeface="+mn-cs"/>
              </a:rPr>
              <a:t>前者是审美的升华，后者却是审美的毁灭。</a:t>
            </a:r>
            <a:r>
              <a:rPr lang="zh-CN" altLang="en-US" sz="1500" noProof="1">
                <a:solidFill>
                  <a:srgbClr val="FF0000"/>
                </a:solidFill>
                <a:latin typeface="楷体" panose="02010609060101010101" pitchFamily="49" charset="-122"/>
                <a:ea typeface="楷体" panose="02010609060101010101" pitchFamily="49" charset="-122"/>
                <a:cs typeface="+mn-cs"/>
              </a:rPr>
              <a:t>（破）</a:t>
            </a:r>
            <a:r>
              <a:rPr lang="zh-CN" altLang="en-US" sz="1500" noProof="1">
                <a:solidFill>
                  <a:srgbClr val="333333"/>
                </a:solidFill>
                <a:latin typeface="楷体" panose="02010609060101010101" pitchFamily="49" charset="-122"/>
                <a:ea typeface="楷体" panose="02010609060101010101" pitchFamily="49" charset="-122"/>
                <a:cs typeface="+mn-cs"/>
              </a:rPr>
              <a:t>而只有例如前者的事物，才能让我们在成长中获得美的教育，美的熏陶，美的享受，才能培养性情。</a:t>
            </a:r>
            <a:r>
              <a:rPr lang="zh-CN" altLang="en-US" sz="1500" noProof="1">
                <a:solidFill>
                  <a:srgbClr val="FF0000"/>
                </a:solidFill>
                <a:latin typeface="楷体" panose="02010609060101010101" pitchFamily="49" charset="-122"/>
                <a:ea typeface="楷体" panose="02010609060101010101" pitchFamily="49" charset="-122"/>
                <a:cs typeface="+mn-cs"/>
              </a:rPr>
              <a:t>（立）</a:t>
            </a:r>
            <a:endParaRPr lang="zh-CN" altLang="en-US" sz="1500" noProof="1">
              <a:solidFill>
                <a:srgbClr val="FF0000"/>
              </a:solidFill>
              <a:latin typeface="楷体" panose="02010609060101010101" pitchFamily="49" charset="-122"/>
              <a:ea typeface="楷体" panose="02010609060101010101" pitchFamily="49" charset="-122"/>
            </a:endParaRPr>
          </a:p>
          <a:p>
            <a:pPr indent="457200">
              <a:lnSpc>
                <a:spcPct val="150000"/>
              </a:lnSpc>
            </a:pPr>
            <a:r>
              <a:rPr lang="zh-CN" altLang="en-US" sz="1500" noProof="1">
                <a:solidFill>
                  <a:srgbClr val="333333"/>
                </a:solidFill>
                <a:latin typeface="微软雅黑" panose="020b0503020204020204" charset="-122"/>
                <a:ea typeface="微软雅黑" panose="020b0503020204020204" charset="-122"/>
                <a:cs typeface="+mn-cs"/>
              </a:rPr>
              <a:t>这是一段先破后立的文字，“时下</a:t>
            </a:r>
            <a:r>
              <a:rPr lang="en-US" altLang="zh-CN" sz="1500" noProof="1">
                <a:solidFill>
                  <a:srgbClr val="333333"/>
                </a:solidFill>
                <a:latin typeface="微软雅黑" panose="020b0503020204020204" charset="-122"/>
                <a:ea typeface="微软雅黑" panose="020b0503020204020204" charset="-122"/>
                <a:cs typeface="+mn-cs"/>
              </a:rPr>
              <a:t>……</a:t>
            </a:r>
            <a:r>
              <a:rPr lang="zh-CN" altLang="en-US" sz="1500" noProof="1">
                <a:solidFill>
                  <a:srgbClr val="333333"/>
                </a:solidFill>
                <a:latin typeface="微软雅黑" panose="020b0503020204020204" charset="-122"/>
                <a:ea typeface="微软雅黑" panose="020b0503020204020204" charset="-122"/>
                <a:cs typeface="+mn-cs"/>
              </a:rPr>
              <a:t>却截然不同”是引述生活现象：一些名曲、名句或被被大肆窜改，或广为传唱。接着是“破”：“前者是审美的升华，后者却是审美的毁灭。”最后是“立”：“而只有例如前者的事物，才能让我们在成长中获得美的教育，美的熏陶，美的享受，才能培养性情。”</a:t>
            </a:r>
            <a:endParaRPr lang="zh-CN" altLang="en-US" sz="1500" noProof="1">
              <a:solidFill>
                <a:srgbClr val="333333"/>
              </a:solidFill>
              <a:latin typeface="微软雅黑" panose="020b0503020204020204" charset="-122"/>
              <a:ea typeface="微软雅黑" panose="020b0503020204020204" charset="-122"/>
            </a:endParaRPr>
          </a:p>
        </p:txBody>
      </p:sp>
      <p:sp>
        <p:nvSpPr>
          <p:cNvPr id="2" name="矩形 1"/>
          <p:cNvSpPr/>
          <p:nvPr/>
        </p:nvSpPr>
        <p:spPr>
          <a:xfrm>
            <a:off x="213426" y="267494"/>
            <a:ext cx="2031325" cy="581057"/>
          </a:xfrm>
          <a:prstGeom prst="rect">
            <a:avLst/>
          </a:prstGeom>
        </p:spPr>
        <p:txBody>
          <a:bodyPr wrap="none">
            <a:spAutoFit/>
          </a:bodyPr>
          <a:lstStyle/>
          <a:p>
            <a:pPr algn="ctr">
              <a:lnSpc>
                <a:spcPct val="150000"/>
              </a:lnSpc>
            </a:pPr>
            <a:r>
              <a:rPr lang="en-US" altLang="zh-CN" sz="2400" noProof="1">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r>
              <a:rPr lang="zh-CN" altLang="en-US" sz="2400" noProof="1">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方法指津</a:t>
            </a:r>
            <a:r>
              <a:rPr lang="en-US" altLang="zh-CN" sz="2400" noProof="1">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p>
        </p:txBody>
      </p:sp>
    </p:spTree>
    <p:extLst>
      <p:ext uri="{BB962C8B-B14F-4D97-AF65-F5344CB8AC3E}">
        <p14:creationId xmlns:p14="http://schemas.microsoft.com/office/powerpoint/2010/main" val="2944626719"/>
      </p:ext>
    </p:extLst>
  </p:cSld>
  <p:clrMapOvr>
    <a:masterClrMapping/>
  </p:clrMapOvr>
  <p:transition spd="med">
    <p:pull/>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65530" y="51474"/>
            <a:ext cx="2634825" cy="932703"/>
          </a:xfrm>
          <a:prstGeom prst="rect">
            <a:avLst/>
          </a:prstGeom>
        </p:spPr>
        <p:txBody>
          <a:bodyPr wrap="none" lIns="91416" tIns="45708" rIns="91416" bIns="45708">
            <a:spAutoFit/>
          </a:bodyPr>
          <a:lstStyle/>
          <a:p>
            <a:pPr algn="just">
              <a:lnSpc>
                <a:spcPct val="172000"/>
              </a:lnSpc>
              <a:spcBef>
                <a:spcPts val="1300"/>
              </a:spcBef>
              <a:spcAft>
                <a:spcPts val="1300"/>
              </a:spcAft>
            </a:pPr>
            <a:r>
              <a:rPr lang="zh-CN" altLang="zh-CN" sz="3200" b="1" kern="100">
                <a:solidFill>
                  <a:srgbClr val="C00000"/>
                </a:solidFill>
                <a:latin typeface="Calibri"/>
                <a:ea typeface="宋体"/>
                <a:cs typeface="Times New Roman"/>
              </a:rPr>
              <a:t>【学习目标】</a:t>
            </a:r>
            <a:endParaRPr lang="zh-CN" altLang="zh-CN" sz="3200" b="1" kern="100">
              <a:solidFill>
                <a:srgbClr val="C00000"/>
              </a:solidFill>
              <a:latin typeface="Calibri"/>
              <a:cs typeface="Times New Roman"/>
            </a:endParaRPr>
          </a:p>
        </p:txBody>
      </p:sp>
      <p:sp>
        <p:nvSpPr>
          <p:cNvPr id="5" name="矩形 4"/>
          <p:cNvSpPr/>
          <p:nvPr/>
        </p:nvSpPr>
        <p:spPr>
          <a:xfrm>
            <a:off x="683568" y="1059582"/>
            <a:ext cx="7920880" cy="3914020"/>
          </a:xfrm>
          <a:prstGeom prst="rect">
            <a:avLst/>
          </a:prstGeom>
        </p:spPr>
        <p:txBody>
          <a:bodyPr wrap="square">
            <a:spAutoFit/>
          </a:bodyPr>
          <a:lstStyle/>
          <a:p>
            <a:pPr indent="457200">
              <a:lnSpc>
                <a:spcPct val="150000"/>
              </a:lnSpc>
            </a:pPr>
            <a:r>
              <a:rPr lang="en-US" altLang="zh-CN" sz="2400"/>
              <a:t>1.</a:t>
            </a:r>
            <a:r>
              <a:rPr lang="zh-CN" altLang="en-US" sz="2400"/>
              <a:t>了解时政评论类文体的特点，学习议论文破立结合的论证方法。</a:t>
            </a:r>
          </a:p>
          <a:p>
            <a:pPr indent="457200">
              <a:lnSpc>
                <a:spcPct val="150000"/>
              </a:lnSpc>
            </a:pPr>
            <a:r>
              <a:rPr lang="en-US" altLang="zh-CN" sz="2400"/>
              <a:t>2.</a:t>
            </a:r>
            <a:r>
              <a:rPr lang="zh-CN" altLang="en-US" sz="2400"/>
              <a:t>学习本文极具思辨性和善于运用经典文献与典型事例进行论证的特点。</a:t>
            </a:r>
          </a:p>
          <a:p>
            <a:pPr indent="457200">
              <a:lnSpc>
                <a:spcPct val="150000"/>
              </a:lnSpc>
            </a:pPr>
            <a:r>
              <a:rPr lang="en-US" altLang="zh-CN" sz="2400"/>
              <a:t>3.</a:t>
            </a:r>
            <a:r>
              <a:rPr lang="zh-CN" altLang="en-US" sz="2400"/>
              <a:t>全面理解实践是检验真理的唯一标准的深刻内涵及其重大现实意义。</a:t>
            </a:r>
          </a:p>
          <a:p>
            <a:pPr indent="457200">
              <a:lnSpc>
                <a:spcPct val="150000"/>
              </a:lnSpc>
            </a:pPr>
            <a:endParaRPr lang="zh-CN" altLang="en-US" sz="2400"/>
          </a:p>
        </p:txBody>
      </p:sp>
    </p:spTree>
    <p:extLst>
      <p:ext uri="{BB962C8B-B14F-4D97-AF65-F5344CB8AC3E}">
        <p14:creationId xmlns:p14="http://schemas.microsoft.com/office/powerpoint/2010/main" val="2120026081"/>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793924" y="267494"/>
            <a:ext cx="7827715" cy="4697440"/>
          </a:xfrm>
          <a:prstGeom prst="rect">
            <a:avLst/>
          </a:prstGeom>
          <a:noFill/>
        </p:spPr>
        <p:txBody>
          <a:bodyPr wrap="square">
            <a:spAutoFit/>
          </a:bodyPr>
          <a:lstStyle/>
          <a:p>
            <a:pPr indent="457200">
              <a:lnSpc>
                <a:spcPct val="150000"/>
              </a:lnSpc>
            </a:pPr>
            <a:r>
              <a:rPr lang="en-US" altLang="zh-CN" sz="1425" noProof="1">
                <a:solidFill>
                  <a:srgbClr val="FF0000"/>
                </a:solidFill>
                <a:latin typeface="微软雅黑" panose="020b0503020204020204" charset="-122"/>
                <a:ea typeface="微软雅黑" panose="020b0503020204020204" charset="-122"/>
                <a:cs typeface="+mn-cs"/>
              </a:rPr>
              <a:t>2</a:t>
            </a:r>
            <a:r>
              <a:rPr lang="zh-CN" altLang="en-US" sz="1425" noProof="1">
                <a:solidFill>
                  <a:srgbClr val="FF0000"/>
                </a:solidFill>
                <a:latin typeface="微软雅黑" panose="020b0503020204020204" charset="-122"/>
                <a:ea typeface="微软雅黑" panose="020b0503020204020204" charset="-122"/>
                <a:cs typeface="+mn-cs"/>
              </a:rPr>
              <a:t>、摘引不当言论，为立论作依据。例如：</a:t>
            </a:r>
            <a:endParaRPr lang="zh-CN" altLang="en-US" sz="1425" noProof="1">
              <a:solidFill>
                <a:srgbClr val="FF0000"/>
              </a:solidFill>
              <a:latin typeface="微软雅黑" panose="020b0503020204020204" charset="-122"/>
              <a:ea typeface="微软雅黑" panose="020b0503020204020204" charset="-122"/>
            </a:endParaRPr>
          </a:p>
          <a:p>
            <a:pPr indent="457200">
              <a:lnSpc>
                <a:spcPct val="150000"/>
              </a:lnSpc>
            </a:pPr>
            <a:r>
              <a:rPr lang="zh-CN" altLang="en-US" sz="1425" noProof="1">
                <a:solidFill>
                  <a:srgbClr val="333333"/>
                </a:solidFill>
                <a:latin typeface="楷体" panose="02010609060101010101" pitchFamily="49" charset="-122"/>
                <a:ea typeface="楷体" panose="02010609060101010101" pitchFamily="49" charset="-122"/>
                <a:cs typeface="+mn-cs"/>
              </a:rPr>
              <a:t>这就是中国教育的一个现状：对科学知识抓得狠，也把各类奥赛搞得红红火火，但却似乎对常识的教育力度不够。学校的课程包罗万象，可以独缺“常识”。学生们便因此被搁在高高在上的“象牙之塔”，只搞着高端学问。当今中国要强国，靠的是飞机、大炮、火箭这些高科技，似乎就应该给学生“喂饱”科技知识。“常识那些小事儿，何足挂齿，成大事者不拘小节嘛。”</a:t>
            </a:r>
            <a:r>
              <a:rPr lang="zh-CN" altLang="en-US" sz="1425" noProof="1">
                <a:solidFill>
                  <a:srgbClr val="FF0000"/>
                </a:solidFill>
                <a:latin typeface="楷体" panose="02010609060101010101" pitchFamily="49" charset="-122"/>
                <a:ea typeface="楷体" panose="02010609060101010101" pitchFamily="49" charset="-122"/>
                <a:cs typeface="+mn-cs"/>
              </a:rPr>
              <a:t>（边引边破）</a:t>
            </a:r>
            <a:r>
              <a:rPr lang="zh-CN" altLang="en-US" sz="1425" noProof="1">
                <a:solidFill>
                  <a:srgbClr val="333333"/>
                </a:solidFill>
                <a:latin typeface="楷体" panose="02010609060101010101" pitchFamily="49" charset="-122"/>
                <a:ea typeface="楷体" panose="02010609060101010101" pitchFamily="49" charset="-122"/>
                <a:cs typeface="+mn-cs"/>
              </a:rPr>
              <a:t>每当看到这些言论，我真想拍案而起，高呼一句：“此言谬矣，别拿常识不当干粮！”</a:t>
            </a:r>
            <a:r>
              <a:rPr lang="zh-CN" altLang="en-US" sz="1425" noProof="1">
                <a:solidFill>
                  <a:srgbClr val="FF0000"/>
                </a:solidFill>
                <a:latin typeface="楷体" panose="02010609060101010101" pitchFamily="49" charset="-122"/>
                <a:ea typeface="楷体" panose="02010609060101010101" pitchFamily="49" charset="-122"/>
                <a:cs typeface="+mn-cs"/>
              </a:rPr>
              <a:t>（立）</a:t>
            </a:r>
            <a:endParaRPr lang="zh-CN" altLang="en-US" sz="1425" noProof="1">
              <a:solidFill>
                <a:srgbClr val="FF0000"/>
              </a:solidFill>
              <a:latin typeface="楷体" panose="02010609060101010101" pitchFamily="49" charset="-122"/>
              <a:ea typeface="楷体" panose="02010609060101010101" pitchFamily="49" charset="-122"/>
            </a:endParaRPr>
          </a:p>
          <a:p>
            <a:pPr indent="457200">
              <a:lnSpc>
                <a:spcPct val="150000"/>
              </a:lnSpc>
            </a:pPr>
            <a:r>
              <a:rPr lang="zh-CN" altLang="en-US" sz="1425" noProof="1">
                <a:solidFill>
                  <a:srgbClr val="333333"/>
                </a:solidFill>
                <a:latin typeface="微软雅黑" panose="020b0503020204020204" charset="-122"/>
                <a:ea typeface="微软雅黑" panose="020b0503020204020204" charset="-122"/>
                <a:cs typeface="+mn-cs"/>
              </a:rPr>
              <a:t>这也是一段先破后立的文字，在“这就是中国教育的一个现状</a:t>
            </a:r>
            <a:r>
              <a:rPr lang="en-US" altLang="zh-CN" sz="1425" noProof="1">
                <a:solidFill>
                  <a:srgbClr val="333333"/>
                </a:solidFill>
                <a:latin typeface="微软雅黑" panose="020b0503020204020204" charset="-122"/>
                <a:ea typeface="微软雅黑" panose="020b0503020204020204" charset="-122"/>
                <a:cs typeface="+mn-cs"/>
              </a:rPr>
              <a:t>……</a:t>
            </a:r>
            <a:r>
              <a:rPr lang="zh-CN" altLang="en-US" sz="1425" noProof="1">
                <a:solidFill>
                  <a:srgbClr val="333333"/>
                </a:solidFill>
                <a:latin typeface="微软雅黑" panose="020b0503020204020204" charset="-122"/>
                <a:ea typeface="微软雅黑" panose="020b0503020204020204" charset="-122"/>
                <a:cs typeface="+mn-cs"/>
              </a:rPr>
              <a:t>成大事者不拘小节嘛。”这段文字中，边引边破，从破的角度表明为什么要讲常识。并且抓住“常识那些小事儿，何足挂齿，成大事者不拘小节嘛”一句立论：“此言谬矣，别拿常识不当干粮！”乘势提出常识的重要，一语千钧，振聋发聩。</a:t>
            </a:r>
            <a:endParaRPr lang="zh-CN" altLang="en-US" sz="1425" noProof="1">
              <a:solidFill>
                <a:srgbClr val="333333"/>
              </a:solidFill>
              <a:latin typeface="微软雅黑" panose="020b0503020204020204" charset="-122"/>
              <a:ea typeface="微软雅黑" panose="020b0503020204020204" charset="-122"/>
            </a:endParaRPr>
          </a:p>
          <a:p>
            <a:pPr indent="457200">
              <a:lnSpc>
                <a:spcPct val="150000"/>
              </a:lnSpc>
            </a:pPr>
            <a:r>
              <a:rPr lang="zh-CN" altLang="en-US" sz="1425" noProof="1">
                <a:solidFill>
                  <a:srgbClr val="333333"/>
                </a:solidFill>
                <a:latin typeface="微软雅黑" panose="020b0503020204020204" charset="-122"/>
                <a:ea typeface="微软雅黑" panose="020b0503020204020204" charset="-122"/>
                <a:cs typeface="+mn-cs"/>
              </a:rPr>
              <a:t>还有一种，就是以某种不好的结果作为立论的依据。总之，不论是引述反常现象，摘引不当言论，还是例举某种不好结果，其目的都是为了给自己的立论找到依据，或者是为批驳竖立起靶子。</a:t>
            </a:r>
            <a:endParaRPr lang="zh-CN" altLang="en-US" sz="1425" noProof="1">
              <a:solidFill>
                <a:srgbClr val="333333"/>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855950638"/>
      </p:ext>
    </p:extLst>
  </p:cSld>
  <p:clrMapOvr>
    <a:masterClrMapping/>
  </p:clrMapOvr>
  <p:transition spd="med">
    <p:pull/>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6" name="组合 15"/>
          <p:cNvGrpSpPr/>
          <p:nvPr/>
        </p:nvGrpSpPr>
        <p:grpSpPr>
          <a:xfrm>
            <a:off x="2411760" y="1563638"/>
            <a:ext cx="4285786" cy="846468"/>
            <a:chOff x="3602669" y="2546002"/>
            <a:chExt cx="5714381" cy="1128624"/>
          </a:xfrm>
        </p:grpSpPr>
        <p:pic>
          <p:nvPicPr>
            <p:cNvPr id="17" name="图片 41" descr="C_108.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602669" y="3510368"/>
              <a:ext cx="5400000" cy="16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3746084" y="2546002"/>
              <a:ext cx="5570966" cy="1107996"/>
            </a:xfrm>
            <a:prstGeom prst="rect">
              <a:avLst/>
            </a:prstGeom>
            <a:noFill/>
          </p:spPr>
          <p:txBody>
            <a:bodyPr wrap="square" rtlCol="0">
              <a:spAutoFit/>
            </a:bodyPr>
            <a:lstStyle/>
            <a:p>
              <a:pPr defTabSz="685800">
                <a:spcBef>
                  <a:spcPct val="0"/>
                </a:spcBef>
                <a:spcAft>
                  <a:spcPct val="0"/>
                </a:spcAft>
                <a:defRPr/>
              </a:pPr>
              <a:r>
                <a:rPr lang="zh-CN" altLang="en-US" sz="4800" b="1" smtClean="0">
                  <a:solidFill>
                    <a:srgbClr val="C00000"/>
                  </a:solidFill>
                  <a:sym typeface="+mn-lt"/>
                </a:rPr>
                <a:t>作文素材</a:t>
              </a:r>
              <a:r>
                <a:rPr lang="zh-CN" altLang="en-US" sz="4800" b="1">
                  <a:solidFill>
                    <a:srgbClr val="C00000"/>
                  </a:solidFill>
                  <a:sym typeface="+mn-lt"/>
                </a:rPr>
                <a:t>运用</a:t>
              </a:r>
            </a:p>
          </p:txBody>
        </p:sp>
      </p:gr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950" y="195486"/>
            <a:ext cx="1304925" cy="70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218917"/>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71600" y="627534"/>
            <a:ext cx="7416824" cy="4062651"/>
          </a:xfrm>
          <a:prstGeom prst="rect">
            <a:avLst/>
          </a:prstGeom>
        </p:spPr>
        <p:txBody>
          <a:bodyPr wrap="square">
            <a:spAutoFit/>
          </a:bodyPr>
          <a:lstStyle/>
          <a:p>
            <a:r>
              <a:rPr lang="zh-CN" altLang="en-US"/>
              <a:t> </a:t>
            </a:r>
          </a:p>
          <a:p>
            <a:pPr indent="457200">
              <a:lnSpc>
                <a:spcPct val="150000"/>
              </a:lnSpc>
            </a:pPr>
            <a:r>
              <a:rPr lang="zh-CN" altLang="en-US" sz="1600">
                <a:latin typeface="华文细黑" pitchFamily="2" charset="-122"/>
                <a:ea typeface="华文细黑" pitchFamily="2" charset="-122"/>
              </a:rPr>
              <a:t>片段</a:t>
            </a:r>
            <a:r>
              <a:rPr lang="en-US" altLang="zh-CN" sz="1600">
                <a:latin typeface="华文细黑" pitchFamily="2" charset="-122"/>
                <a:ea typeface="华文细黑" pitchFamily="2" charset="-122"/>
              </a:rPr>
              <a:t>1</a:t>
            </a:r>
            <a:r>
              <a:rPr lang="zh-CN" altLang="en-US" sz="1600">
                <a:latin typeface="华文细黑" pitchFamily="2" charset="-122"/>
                <a:ea typeface="华文细黑" pitchFamily="2" charset="-122"/>
              </a:rPr>
              <a:t>　毛泽东用实践走出了一条适合中国国情的农村包围城市的道路；通过实践人们发现无产阶级才是领导人民取得政权的核心力量；通过实践人们逐渐淘汰了旧的社会工具，使得人类社会不断向前发展。</a:t>
            </a:r>
          </a:p>
          <a:p>
            <a:pPr indent="457200">
              <a:lnSpc>
                <a:spcPct val="150000"/>
              </a:lnSpc>
            </a:pPr>
            <a:r>
              <a:rPr lang="zh-CN" altLang="en-US" sz="1600">
                <a:latin typeface="华文细黑" pitchFamily="2" charset="-122"/>
                <a:ea typeface="华文细黑" pitchFamily="2" charset="-122"/>
              </a:rPr>
              <a:t>古往今来，哪个成才的人没有经过实践？爱迪生为了发明电灯泡进行了上千次实验；法拉第为了得到磁与电之间的关系，不也是一次次实践吗？无数的客观事实证明，实践出真知，实践长才干。只有从实践中来、又经过实践检验的理论，才是真正的科学知识。实践离不开正确理论的指导，否则在实践中就会迷失方向，无所适从。故此，作为二十一世纪的青少年，我们应重视理论与实践的结合，认认真真学习，扎扎实实做事。</a:t>
            </a:r>
          </a:p>
          <a:p>
            <a:pPr indent="457200">
              <a:lnSpc>
                <a:spcPct val="150000"/>
              </a:lnSpc>
            </a:pPr>
            <a:r>
              <a:rPr lang="en-US" altLang="zh-CN" sz="1600" smtClean="0">
                <a:solidFill>
                  <a:srgbClr val="C00000"/>
                </a:solidFill>
                <a:latin typeface="华文细黑" pitchFamily="2" charset="-122"/>
                <a:ea typeface="华文细黑" pitchFamily="2" charset="-122"/>
              </a:rPr>
              <a:t>                                                                         ——</a:t>
            </a:r>
            <a:r>
              <a:rPr lang="zh-CN" altLang="en-US" sz="1600">
                <a:solidFill>
                  <a:srgbClr val="C00000"/>
                </a:solidFill>
                <a:latin typeface="华文细黑" pitchFamily="2" charset="-122"/>
                <a:ea typeface="华文细黑" pitchFamily="2" charset="-122"/>
              </a:rPr>
              <a:t>节选自</a:t>
            </a:r>
            <a:r>
              <a:rPr lang="en-US" altLang="zh-CN" sz="1600">
                <a:solidFill>
                  <a:srgbClr val="C00000"/>
                </a:solidFill>
                <a:latin typeface="华文细黑" pitchFamily="2" charset="-122"/>
                <a:ea typeface="华文细黑" pitchFamily="2" charset="-122"/>
              </a:rPr>
              <a:t>《</a:t>
            </a:r>
            <a:r>
              <a:rPr lang="zh-CN" altLang="en-US" sz="1600">
                <a:solidFill>
                  <a:srgbClr val="C00000"/>
                </a:solidFill>
                <a:latin typeface="华文细黑" pitchFamily="2" charset="-122"/>
                <a:ea typeface="华文细黑" pitchFamily="2" charset="-122"/>
              </a:rPr>
              <a:t>实践是枝常青的花</a:t>
            </a:r>
            <a:r>
              <a:rPr lang="en-US" altLang="zh-CN" sz="1600">
                <a:solidFill>
                  <a:srgbClr val="C00000"/>
                </a:solidFill>
                <a:latin typeface="华文细黑" pitchFamily="2" charset="-122"/>
                <a:ea typeface="华文细黑" pitchFamily="2" charset="-122"/>
              </a:rPr>
              <a:t>》</a:t>
            </a:r>
          </a:p>
        </p:txBody>
      </p:sp>
      <p:sp>
        <p:nvSpPr>
          <p:cNvPr id="5" name="TextBox 4"/>
          <p:cNvSpPr txBox="1"/>
          <p:nvPr/>
        </p:nvSpPr>
        <p:spPr>
          <a:xfrm>
            <a:off x="395536" y="267494"/>
            <a:ext cx="2448272" cy="461665"/>
          </a:xfrm>
          <a:prstGeom prst="rect">
            <a:avLst/>
          </a:prstGeom>
          <a:noFill/>
        </p:spPr>
        <p:txBody>
          <a:bodyPr wrap="square" rtlCol="0">
            <a:spAutoFit/>
          </a:bodyPr>
          <a:lstStyle/>
          <a:p>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【1</a:t>
            </a:r>
            <a:r>
              <a:rPr lang="zh-CN" altLang="en-US"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、佳作片段</a:t>
            </a:r>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endParaRPr lang="zh-CN" altLang="en-US" sz="24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09687272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5576" y="725091"/>
            <a:ext cx="7416824" cy="3416320"/>
          </a:xfrm>
          <a:prstGeom prst="rect">
            <a:avLst/>
          </a:prstGeom>
        </p:spPr>
        <p:txBody>
          <a:bodyPr wrap="square">
            <a:spAutoFit/>
          </a:bodyPr>
          <a:lstStyle/>
          <a:p>
            <a:pPr indent="457200">
              <a:lnSpc>
                <a:spcPct val="150000"/>
              </a:lnSpc>
            </a:pPr>
            <a:r>
              <a:rPr lang="zh-CN" altLang="en-US">
                <a:latin typeface="华文细黑" pitchFamily="2" charset="-122"/>
                <a:ea typeface="华文细黑" pitchFamily="2" charset="-122"/>
              </a:rPr>
              <a:t>片段</a:t>
            </a:r>
            <a:r>
              <a:rPr lang="en-US" altLang="zh-CN">
                <a:latin typeface="华文细黑" pitchFamily="2" charset="-122"/>
                <a:ea typeface="华文细黑" pitchFamily="2" charset="-122"/>
              </a:rPr>
              <a:t>2</a:t>
            </a:r>
            <a:r>
              <a:rPr lang="zh-CN" altLang="en-US">
                <a:latin typeface="华文细黑" pitchFamily="2" charset="-122"/>
                <a:ea typeface="华文细黑" pitchFamily="2" charset="-122"/>
              </a:rPr>
              <a:t>　杂交水稻之父④，面对着盛大的声誉，依旧保持着自己踏踏实实的实干作风，行走于田垄之间，埋头于稻浪之中。他的实干精神，让人心生敬佩。古文学家季羡林⑤，十年如一日，潜心研究，亲身考察，从不空谈，他的严谨作风，吹拂世人，让人钦佩不已。</a:t>
            </a:r>
          </a:p>
          <a:p>
            <a:pPr indent="457200">
              <a:lnSpc>
                <a:spcPct val="150000"/>
              </a:lnSpc>
            </a:pPr>
            <a:r>
              <a:rPr lang="zh-CN" altLang="en-US">
                <a:latin typeface="华文细黑" pitchFamily="2" charset="-122"/>
                <a:ea typeface="华文细黑" pitchFamily="2" charset="-122"/>
              </a:rPr>
              <a:t>只有实干，只有付诸行动，理想的风帆才会鼓足力量，人生的帆船才能驶向成功的彼岸。纵使一个人说得再好听，谈得再动人，如果不通过行动证明一切，通过实干实现目标，也终将碌碌无为，一无所获。</a:t>
            </a:r>
          </a:p>
          <a:p>
            <a:pPr indent="457200">
              <a:lnSpc>
                <a:spcPct val="150000"/>
              </a:lnSpc>
            </a:pPr>
            <a:r>
              <a:rPr lang="en-US" altLang="zh-CN" smtClean="0">
                <a:solidFill>
                  <a:srgbClr val="C00000"/>
                </a:solidFill>
                <a:latin typeface="华文细黑" pitchFamily="2" charset="-122"/>
                <a:ea typeface="华文细黑" pitchFamily="2" charset="-122"/>
              </a:rPr>
              <a:t>                                                                    ——</a:t>
            </a:r>
            <a:r>
              <a:rPr lang="zh-CN" altLang="en-US">
                <a:solidFill>
                  <a:srgbClr val="C00000"/>
                </a:solidFill>
                <a:latin typeface="华文细黑" pitchFamily="2" charset="-122"/>
                <a:ea typeface="华文细黑" pitchFamily="2" charset="-122"/>
              </a:rPr>
              <a:t>节选自</a:t>
            </a:r>
            <a:r>
              <a:rPr lang="en-US" altLang="zh-CN">
                <a:solidFill>
                  <a:srgbClr val="C00000"/>
                </a:solidFill>
                <a:latin typeface="华文细黑" pitchFamily="2" charset="-122"/>
                <a:ea typeface="华文细黑" pitchFamily="2" charset="-122"/>
              </a:rPr>
              <a:t>《</a:t>
            </a:r>
            <a:r>
              <a:rPr lang="zh-CN" altLang="en-US">
                <a:solidFill>
                  <a:srgbClr val="C00000"/>
                </a:solidFill>
                <a:latin typeface="华文细黑" pitchFamily="2" charset="-122"/>
                <a:ea typeface="华文细黑" pitchFamily="2" charset="-122"/>
              </a:rPr>
              <a:t>行动胜于空谈</a:t>
            </a:r>
            <a:r>
              <a:rPr lang="en-US" altLang="zh-CN">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3474366901"/>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20100" y="771550"/>
            <a:ext cx="7128792" cy="3831818"/>
          </a:xfrm>
          <a:prstGeom prst="rect">
            <a:avLst/>
          </a:prstGeom>
        </p:spPr>
        <p:txBody>
          <a:bodyPr wrap="square">
            <a:spAutoFit/>
          </a:bodyPr>
          <a:lstStyle/>
          <a:p>
            <a:pPr indent="457200" algn="ctr">
              <a:lnSpc>
                <a:spcPct val="150000"/>
              </a:lnSpc>
            </a:pPr>
            <a:r>
              <a:rPr lang="zh-CN" altLang="en-US" b="1">
                <a:solidFill>
                  <a:srgbClr val="C00000"/>
                </a:solidFill>
                <a:latin typeface="华文细黑" pitchFamily="2" charset="-122"/>
                <a:ea typeface="华文细黑" pitchFamily="2" charset="-122"/>
              </a:rPr>
              <a:t>非典无经验可循，相信实践最</a:t>
            </a:r>
            <a:r>
              <a:rPr lang="zh-CN" altLang="en-US" b="1" smtClean="0">
                <a:solidFill>
                  <a:srgbClr val="C00000"/>
                </a:solidFill>
                <a:latin typeface="华文细黑" pitchFamily="2" charset="-122"/>
                <a:ea typeface="华文细黑" pitchFamily="2" charset="-122"/>
              </a:rPr>
              <a:t>重要</a:t>
            </a:r>
            <a:endParaRPr lang="en-US" altLang="zh-CN" b="1" smtClean="0">
              <a:solidFill>
                <a:srgbClr val="C00000"/>
              </a:solidFill>
              <a:latin typeface="华文细黑" pitchFamily="2" charset="-122"/>
              <a:ea typeface="华文细黑" pitchFamily="2" charset="-122"/>
            </a:endParaRPr>
          </a:p>
          <a:p>
            <a:pPr indent="457200" algn="ctr">
              <a:lnSpc>
                <a:spcPct val="150000"/>
              </a:lnSpc>
            </a:pPr>
            <a:endParaRPr lang="zh-CN" altLang="en-US" sz="1600">
              <a:latin typeface="华文细黑" pitchFamily="2" charset="-122"/>
              <a:ea typeface="华文细黑" pitchFamily="2" charset="-122"/>
            </a:endParaRPr>
          </a:p>
          <a:p>
            <a:pPr indent="457200">
              <a:lnSpc>
                <a:spcPct val="150000"/>
              </a:lnSpc>
            </a:pPr>
            <a:r>
              <a:rPr lang="en-US" altLang="zh-CN" sz="1600">
                <a:latin typeface="华文细黑" pitchFamily="2" charset="-122"/>
                <a:ea typeface="华文细黑" pitchFamily="2" charset="-122"/>
              </a:rPr>
              <a:t>2002</a:t>
            </a:r>
            <a:r>
              <a:rPr lang="zh-CN" altLang="en-US" sz="1600">
                <a:latin typeface="华文细黑" pitchFamily="2" charset="-122"/>
                <a:ea typeface="华文细黑" pitchFamily="2" charset="-122"/>
              </a:rPr>
              <a:t>年</a:t>
            </a:r>
            <a:r>
              <a:rPr lang="en-US" altLang="zh-CN" sz="1600">
                <a:latin typeface="华文细黑" pitchFamily="2" charset="-122"/>
                <a:ea typeface="华文细黑" pitchFamily="2" charset="-122"/>
              </a:rPr>
              <a:t>12</a:t>
            </a:r>
            <a:r>
              <a:rPr lang="zh-CN" altLang="en-US" sz="1600">
                <a:latin typeface="华文细黑" pitchFamily="2" charset="-122"/>
                <a:ea typeface="华文细黑" pitchFamily="2" charset="-122"/>
              </a:rPr>
              <a:t>月</a:t>
            </a:r>
            <a:r>
              <a:rPr lang="en-US" altLang="zh-CN" sz="1600">
                <a:latin typeface="华文细黑" pitchFamily="2" charset="-122"/>
                <a:ea typeface="华文细黑" pitchFamily="2" charset="-122"/>
              </a:rPr>
              <a:t>21</a:t>
            </a:r>
            <a:r>
              <a:rPr lang="zh-CN" altLang="en-US" sz="1600">
                <a:latin typeface="华文细黑" pitchFamily="2" charset="-122"/>
                <a:ea typeface="华文细黑" pitchFamily="2" charset="-122"/>
              </a:rPr>
              <a:t>日，</a:t>
            </a:r>
            <a:r>
              <a:rPr lang="zh-CN" altLang="en-US" sz="1600" smtClean="0">
                <a:latin typeface="华文细黑" pitchFamily="2" charset="-122"/>
                <a:ea typeface="华文细黑" pitchFamily="2" charset="-122"/>
              </a:rPr>
              <a:t>钟南山依旧</a:t>
            </a:r>
            <a:r>
              <a:rPr lang="zh-CN" altLang="en-US" sz="1600">
                <a:latin typeface="华文细黑" pitchFamily="2" charset="-122"/>
                <a:ea typeface="华文细黑" pitchFamily="2" charset="-122"/>
              </a:rPr>
              <a:t>清晰地记得这个时间。广州医学院第一附属医院的一位患者，状况很特殊，此前都没有类似的病例。“这位患者得了病以后，几天肺都坏了，并且跟患者一起吃饭的人也病了。”</a:t>
            </a:r>
          </a:p>
          <a:p>
            <a:pPr indent="457200">
              <a:lnSpc>
                <a:spcPct val="150000"/>
              </a:lnSpc>
            </a:pPr>
            <a:r>
              <a:rPr lang="zh-CN" altLang="en-US" sz="1600">
                <a:latin typeface="华文细黑" pitchFamily="2" charset="-122"/>
                <a:ea typeface="华文细黑" pitchFamily="2" charset="-122"/>
              </a:rPr>
              <a:t>钟南山通过六七个病人的实践，摸索出治疗和康复的办法，后来总结出了“三早三合理”的经验。</a:t>
            </a:r>
          </a:p>
          <a:p>
            <a:pPr indent="457200">
              <a:lnSpc>
                <a:spcPct val="150000"/>
              </a:lnSpc>
            </a:pPr>
            <a:r>
              <a:rPr lang="zh-CN" altLang="en-US" sz="1600">
                <a:latin typeface="华文细黑" pitchFamily="2" charset="-122"/>
                <a:ea typeface="华文细黑" pitchFamily="2" charset="-122"/>
              </a:rPr>
              <a:t>“非典出现前都没有相关经验，只能通过自己不断实践总结。”钟南山说，“可以这么说，如果按照‘两个凡是’，非典还要死更多人，我自己有亲身体会，感受还很深刻。”</a:t>
            </a:r>
          </a:p>
        </p:txBody>
      </p:sp>
      <p:sp>
        <p:nvSpPr>
          <p:cNvPr id="4" name="TextBox 3"/>
          <p:cNvSpPr txBox="1"/>
          <p:nvPr/>
        </p:nvSpPr>
        <p:spPr>
          <a:xfrm>
            <a:off x="395536" y="267494"/>
            <a:ext cx="2520280" cy="461665"/>
          </a:xfrm>
          <a:prstGeom prst="rect">
            <a:avLst/>
          </a:prstGeom>
          <a:noFill/>
        </p:spPr>
        <p:txBody>
          <a:bodyPr wrap="square" rtlCol="0">
            <a:spAutoFit/>
          </a:bodyPr>
          <a:lstStyle/>
          <a:p>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【2</a:t>
            </a:r>
            <a:r>
              <a:rPr lang="zh-CN" altLang="en-US"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、现实积累</a:t>
            </a:r>
            <a:r>
              <a:rPr lang="en-US" altLang="zh-CN" sz="24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a:t>
            </a:r>
            <a:endParaRPr lang="zh-CN" altLang="en-US" sz="24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120783627"/>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2" name="矩形 1"/>
          <p:cNvSpPr/>
          <p:nvPr/>
        </p:nvSpPr>
        <p:spPr>
          <a:xfrm>
            <a:off x="971600" y="1131590"/>
            <a:ext cx="7344816" cy="2585323"/>
          </a:xfrm>
          <a:prstGeom prst="rect">
            <a:avLst/>
          </a:prstGeom>
        </p:spPr>
        <p:txBody>
          <a:bodyPr wrap="square">
            <a:spAutoFit/>
          </a:bodyPr>
          <a:lstStyle/>
          <a:p>
            <a:pPr indent="457200">
              <a:lnSpc>
                <a:spcPct val="150000"/>
              </a:lnSpc>
            </a:pPr>
            <a:r>
              <a:rPr lang="zh-CN" altLang="en-US">
                <a:latin typeface="华文细黑" pitchFamily="2" charset="-122"/>
                <a:ea typeface="华文细黑" pitchFamily="2" charset="-122"/>
              </a:rPr>
              <a:t>“这是书上没有的，需要自己实践自己摸索。尽管我们不知道病源，根据几十年临床实践经验，我们知道如何使得病人从心脏、肾脏、肺脏一步步度过最困难的时期，总结出来这套经验在全国推广，而这其中最重要的就是要实践。”</a:t>
            </a:r>
          </a:p>
          <a:p>
            <a:pPr indent="457200">
              <a:lnSpc>
                <a:spcPct val="150000"/>
              </a:lnSpc>
            </a:pPr>
            <a:r>
              <a:rPr lang="zh-CN" altLang="en-US">
                <a:latin typeface="华文细黑" pitchFamily="2" charset="-122"/>
                <a:ea typeface="华文细黑" pitchFamily="2" charset="-122"/>
              </a:rPr>
              <a:t>自己能坚持解放思想、不断实践的原因，钟南山表示，是</a:t>
            </a:r>
            <a:r>
              <a:rPr lang="en-US" altLang="zh-CN">
                <a:latin typeface="华文细黑" pitchFamily="2" charset="-122"/>
                <a:ea typeface="华文细黑" pitchFamily="2" charset="-122"/>
              </a:rPr>
              <a:t>1978</a:t>
            </a:r>
            <a:r>
              <a:rPr lang="zh-CN" altLang="en-US">
                <a:latin typeface="华文细黑" pitchFamily="2" charset="-122"/>
                <a:ea typeface="华文细黑" pitchFamily="2" charset="-122"/>
              </a:rPr>
              <a:t>年关于真理问题标准的大讨论让他有了行动指南。</a:t>
            </a:r>
          </a:p>
        </p:txBody>
      </p:sp>
    </p:spTree>
    <p:extLst>
      <p:ext uri="{BB962C8B-B14F-4D97-AF65-F5344CB8AC3E}">
        <p14:creationId xmlns:p14="http://schemas.microsoft.com/office/powerpoint/2010/main" val="1955725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2" name="矩形 1"/>
          <p:cNvSpPr/>
          <p:nvPr/>
        </p:nvSpPr>
        <p:spPr>
          <a:xfrm>
            <a:off x="576085" y="123478"/>
            <a:ext cx="7920880" cy="4801314"/>
          </a:xfrm>
          <a:prstGeom prst="rect">
            <a:avLst/>
          </a:prstGeom>
        </p:spPr>
        <p:txBody>
          <a:bodyPr wrap="square">
            <a:spAutoFit/>
          </a:bodyPr>
          <a:lstStyle/>
          <a:p>
            <a:pPr indent="457200">
              <a:lnSpc>
                <a:spcPct val="150000"/>
              </a:lnSpc>
            </a:pPr>
            <a:r>
              <a:rPr lang="en-US" altLang="zh-CN" sz="20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3</a:t>
            </a:r>
            <a:r>
              <a:rPr lang="zh-CN" altLang="en-US" sz="20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rPr>
              <a:t>、阅读下面的材料，根据要求写作。</a:t>
            </a:r>
          </a:p>
          <a:p>
            <a:pPr indent="457200">
              <a:lnSpc>
                <a:spcPct val="150000"/>
              </a:lnSpc>
            </a:pPr>
            <a:r>
              <a:rPr lang="zh-CN" altLang="en-US">
                <a:latin typeface="华文细黑" pitchFamily="2" charset="-122"/>
                <a:ea typeface="华文细黑" pitchFamily="2" charset="-122"/>
              </a:rPr>
              <a:t>材料一　近一年来，西方国家中有一名少女爆红。她在社交平台上已经拥有超过</a:t>
            </a:r>
            <a:r>
              <a:rPr lang="en-US" altLang="zh-CN">
                <a:latin typeface="华文细黑" pitchFamily="2" charset="-122"/>
                <a:ea typeface="华文细黑" pitchFamily="2" charset="-122"/>
              </a:rPr>
              <a:t>430</a:t>
            </a:r>
            <a:r>
              <a:rPr lang="zh-CN" altLang="en-US">
                <a:latin typeface="华文细黑" pitchFamily="2" charset="-122"/>
                <a:ea typeface="华文细黑" pitchFamily="2" charset="-122"/>
              </a:rPr>
              <a:t>万粉丝，很多人视她为偶像、环保斗士。她在联合国气候变化大会上侃侃而谈，面斥各国领导人。虽然她今年才</a:t>
            </a:r>
            <a:r>
              <a:rPr lang="en-US" altLang="zh-CN">
                <a:latin typeface="华文细黑" pitchFamily="2" charset="-122"/>
                <a:ea typeface="华文细黑" pitchFamily="2" charset="-122"/>
              </a:rPr>
              <a:t>16</a:t>
            </a:r>
            <a:r>
              <a:rPr lang="zh-CN" altLang="en-US">
                <a:latin typeface="华文细黑" pitchFamily="2" charset="-122"/>
                <a:ea typeface="华文细黑" pitchFamily="2" charset="-122"/>
              </a:rPr>
              <a:t>岁，却已经登上了</a:t>
            </a:r>
            <a:r>
              <a:rPr lang="en-US" altLang="zh-CN">
                <a:latin typeface="华文细黑" pitchFamily="2" charset="-122"/>
                <a:ea typeface="华文细黑" pitchFamily="2" charset="-122"/>
              </a:rPr>
              <a:t>《</a:t>
            </a:r>
            <a:r>
              <a:rPr lang="zh-CN" altLang="en-US">
                <a:latin typeface="华文细黑" pitchFamily="2" charset="-122"/>
                <a:ea typeface="华文细黑" pitchFamily="2" charset="-122"/>
              </a:rPr>
              <a:t>时代</a:t>
            </a:r>
            <a:r>
              <a:rPr lang="en-US" altLang="zh-CN">
                <a:latin typeface="华文细黑" pitchFamily="2" charset="-122"/>
                <a:ea typeface="华文细黑" pitchFamily="2" charset="-122"/>
              </a:rPr>
              <a:t>》</a:t>
            </a:r>
            <a:r>
              <a:rPr lang="zh-CN" altLang="en-US">
                <a:latin typeface="华文细黑" pitchFamily="2" charset="-122"/>
                <a:ea typeface="华文细黑" pitchFamily="2" charset="-122"/>
              </a:rPr>
              <a:t>杂志封面，更被评为“</a:t>
            </a:r>
            <a:r>
              <a:rPr lang="en-US" altLang="zh-CN">
                <a:latin typeface="华文细黑" pitchFamily="2" charset="-122"/>
                <a:ea typeface="华文细黑" pitchFamily="2" charset="-122"/>
              </a:rPr>
              <a:t>2019</a:t>
            </a:r>
            <a:r>
              <a:rPr lang="zh-CN" altLang="en-US">
                <a:latin typeface="华文细黑" pitchFamily="2" charset="-122"/>
                <a:ea typeface="华文细黑" pitchFamily="2" charset="-122"/>
              </a:rPr>
              <a:t>年影响世界的</a:t>
            </a:r>
            <a:r>
              <a:rPr lang="en-US" altLang="zh-CN">
                <a:latin typeface="华文细黑" pitchFamily="2" charset="-122"/>
                <a:ea typeface="华文细黑" pitchFamily="2" charset="-122"/>
              </a:rPr>
              <a:t>100</a:t>
            </a:r>
            <a:r>
              <a:rPr lang="zh-CN" altLang="en-US">
                <a:latin typeface="华文细黑" pitchFamily="2" charset="-122"/>
                <a:ea typeface="华文细黑" pitchFamily="2" charset="-122"/>
              </a:rPr>
              <a:t>人”。她就是瑞典少女格蕾塔</a:t>
            </a:r>
            <a:r>
              <a:rPr lang="en-US" altLang="zh-CN">
                <a:latin typeface="华文细黑" pitchFamily="2" charset="-122"/>
                <a:ea typeface="华文细黑" pitchFamily="2" charset="-122"/>
              </a:rPr>
              <a:t>•</a:t>
            </a:r>
            <a:r>
              <a:rPr lang="zh-CN" altLang="en-US">
                <a:latin typeface="华文细黑" pitchFamily="2" charset="-122"/>
                <a:ea typeface="华文细黑" pitchFamily="2" charset="-122"/>
              </a:rPr>
              <a:t>通贝里。</a:t>
            </a:r>
          </a:p>
          <a:p>
            <a:pPr indent="457200">
              <a:lnSpc>
                <a:spcPct val="150000"/>
              </a:lnSpc>
            </a:pPr>
            <a:r>
              <a:rPr lang="zh-CN" altLang="en-US">
                <a:latin typeface="华文细黑" pitchFamily="2" charset="-122"/>
                <a:ea typeface="华文细黑" pitchFamily="2" charset="-122"/>
              </a:rPr>
              <a:t>材料二　</a:t>
            </a:r>
            <a:r>
              <a:rPr lang="en-US" altLang="zh-CN">
                <a:latin typeface="华文细黑" pitchFamily="2" charset="-122"/>
                <a:ea typeface="华文细黑" pitchFamily="2" charset="-122"/>
              </a:rPr>
              <a:t>2019</a:t>
            </a:r>
            <a:r>
              <a:rPr lang="zh-CN" altLang="en-US">
                <a:latin typeface="华文细黑" pitchFamily="2" charset="-122"/>
                <a:ea typeface="华文细黑" pitchFamily="2" charset="-122"/>
              </a:rPr>
              <a:t>年</a:t>
            </a:r>
            <a:r>
              <a:rPr lang="en-US" altLang="zh-CN">
                <a:latin typeface="华文细黑" pitchFamily="2" charset="-122"/>
                <a:ea typeface="华文细黑" pitchFamily="2" charset="-122"/>
              </a:rPr>
              <a:t>9</a:t>
            </a:r>
            <a:r>
              <a:rPr lang="zh-CN" altLang="en-US">
                <a:latin typeface="华文细黑" pitchFamily="2" charset="-122"/>
                <a:ea typeface="华文细黑" pitchFamily="2" charset="-122"/>
              </a:rPr>
              <a:t>月</a:t>
            </a:r>
            <a:r>
              <a:rPr lang="en-US" altLang="zh-CN">
                <a:latin typeface="华文细黑" pitchFamily="2" charset="-122"/>
                <a:ea typeface="华文细黑" pitchFamily="2" charset="-122"/>
              </a:rPr>
              <a:t>27</a:t>
            </a:r>
            <a:r>
              <a:rPr lang="zh-CN" altLang="en-US">
                <a:latin typeface="华文细黑" pitchFamily="2" charset="-122"/>
                <a:ea typeface="华文细黑" pitchFamily="2" charset="-122"/>
              </a:rPr>
              <a:t>日，浙江小伙沈钧亮代表“蚂蚁森林”公益项目到联合国总部领取最高环保荣誉奖“地球卫士奖”。“蚂蚁森林”通过日常绿色出行、在线支付水电费等低碳行动积攒“绿色能量”，以种植真树，带动</a:t>
            </a:r>
            <a:r>
              <a:rPr lang="en-US" altLang="zh-CN">
                <a:latin typeface="华文细黑" pitchFamily="2" charset="-122"/>
                <a:ea typeface="华文细黑" pitchFamily="2" charset="-122"/>
              </a:rPr>
              <a:t>5</a:t>
            </a:r>
            <a:r>
              <a:rPr lang="zh-CN" altLang="en-US">
                <a:latin typeface="华文细黑" pitchFamily="2" charset="-122"/>
                <a:ea typeface="华文细黑" pitchFamily="2" charset="-122"/>
              </a:rPr>
              <a:t>亿人参与低碳生活，并将碳减排量转化为种植在荒漠化地区的</a:t>
            </a:r>
            <a:r>
              <a:rPr lang="en-US" altLang="zh-CN">
                <a:latin typeface="华文细黑" pitchFamily="2" charset="-122"/>
                <a:ea typeface="华文细黑" pitchFamily="2" charset="-122"/>
              </a:rPr>
              <a:t>1.22</a:t>
            </a:r>
            <a:r>
              <a:rPr lang="zh-CN" altLang="en-US">
                <a:latin typeface="华文细黑" pitchFamily="2" charset="-122"/>
                <a:ea typeface="华文细黑" pitchFamily="2" charset="-122"/>
              </a:rPr>
              <a:t>亿棵真树，其中超</a:t>
            </a:r>
            <a:r>
              <a:rPr lang="en-US" altLang="zh-CN">
                <a:latin typeface="华文细黑" pitchFamily="2" charset="-122"/>
                <a:ea typeface="华文细黑" pitchFamily="2" charset="-122"/>
              </a:rPr>
              <a:t>4</a:t>
            </a:r>
            <a:r>
              <a:rPr lang="zh-CN" altLang="en-US">
                <a:latin typeface="华文细黑" pitchFamily="2" charset="-122"/>
                <a:ea typeface="华文细黑" pitchFamily="2" charset="-122"/>
              </a:rPr>
              <a:t>成能量由</a:t>
            </a:r>
            <a:r>
              <a:rPr lang="en-US" altLang="zh-CN">
                <a:latin typeface="华文细黑" pitchFamily="2" charset="-122"/>
                <a:ea typeface="华文细黑" pitchFamily="2" charset="-122"/>
              </a:rPr>
              <a:t>95</a:t>
            </a:r>
            <a:r>
              <a:rPr lang="zh-CN" altLang="en-US">
                <a:latin typeface="华文细黑" pitchFamily="2" charset="-122"/>
                <a:ea typeface="华文细黑" pitchFamily="2" charset="-122"/>
              </a:rPr>
              <a:t>后青年贡献。</a:t>
            </a:r>
          </a:p>
        </p:txBody>
      </p:sp>
    </p:spTree>
    <p:extLst>
      <p:ext uri="{BB962C8B-B14F-4D97-AF65-F5344CB8AC3E}">
        <p14:creationId xmlns:p14="http://schemas.microsoft.com/office/powerpoint/2010/main" val="1287953119"/>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txBox="1"/>
          <p:nvPr/>
        </p:nvSpPr>
        <p:spPr>
          <a:xfrm>
            <a:off x="611560" y="1635647"/>
            <a:ext cx="4752528" cy="369308"/>
          </a:xfrm>
          <a:prstGeom prst="rect">
            <a:avLst/>
          </a:prstGeom>
          <a:noFill/>
        </p:spPr>
        <p:txBody>
          <a:bodyPr wrap="square" lIns="91416" tIns="45708" rIns="91416" bIns="45708" rtlCol="0">
            <a:spAutoFit/>
          </a:bodyPr>
          <a:lstStyle/>
          <a:p>
            <a:pPr defTabSz="914167"/>
            <a:endParaRPr lang="zh-CN" altLang="en-US">
              <a:solidFill>
                <a:prstClr val="black"/>
              </a:solidFill>
            </a:endParaRPr>
          </a:p>
        </p:txBody>
      </p:sp>
      <p:sp>
        <p:nvSpPr>
          <p:cNvPr id="2" name="矩形 1"/>
          <p:cNvSpPr/>
          <p:nvPr/>
        </p:nvSpPr>
        <p:spPr>
          <a:xfrm>
            <a:off x="755576" y="771550"/>
            <a:ext cx="7848872" cy="3000821"/>
          </a:xfrm>
          <a:prstGeom prst="rect">
            <a:avLst/>
          </a:prstGeom>
        </p:spPr>
        <p:txBody>
          <a:bodyPr wrap="square">
            <a:spAutoFit/>
          </a:bodyPr>
          <a:lstStyle/>
          <a:p>
            <a:pPr indent="457200">
              <a:lnSpc>
                <a:spcPct val="150000"/>
              </a:lnSpc>
            </a:pPr>
            <a:r>
              <a:rPr lang="zh-CN" altLang="en-US"/>
              <a:t>以上两个新闻事件在励志中学掀起了热议，有的同学为瑞典少女的敢于呐喊钦佩，有的同学则不以为然，认为中国青年默默地为地球种树更有价值。为此，励志中学团委举办了一次辩论赛，正方是“呐喊比行动更重要”，反方是“行动比呐喊更重要”。请你选择其中一方写一篇辩论词，为自己的观点进行辩护，并驳斥对方的观点。</a:t>
            </a:r>
          </a:p>
          <a:p>
            <a:pPr indent="457200">
              <a:lnSpc>
                <a:spcPct val="150000"/>
              </a:lnSpc>
            </a:pPr>
            <a:r>
              <a:rPr lang="zh-CN" altLang="en-US"/>
              <a:t>要求：自拟标题，自选立场，确定立意；不要套作，不得抄袭；不得泄露个人信息；不少于</a:t>
            </a:r>
            <a:r>
              <a:rPr lang="en-US" altLang="zh-CN"/>
              <a:t>800</a:t>
            </a:r>
            <a:r>
              <a:rPr lang="zh-CN" altLang="en-US"/>
              <a:t>字。</a:t>
            </a:r>
          </a:p>
        </p:txBody>
      </p:sp>
    </p:spTree>
    <p:extLst>
      <p:ext uri="{BB962C8B-B14F-4D97-AF65-F5344CB8AC3E}">
        <p14:creationId xmlns:p14="http://schemas.microsoft.com/office/powerpoint/2010/main" val="79397349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611560" y="627534"/>
            <a:ext cx="3456384" cy="523220"/>
          </a:xfrm>
          <a:prstGeom prst="rect">
            <a:avLst/>
          </a:prstGeom>
          <a:noFill/>
        </p:spPr>
        <p:txBody>
          <a:bodyPr wrap="square" rtlCol="0">
            <a:spAutoFit/>
          </a:bodyPr>
          <a:lstStyle/>
          <a:p>
            <a:r>
              <a:rPr lang="en-US" altLang="zh-CN" sz="2800" b="1" smtClean="0">
                <a:solidFill>
                  <a:srgbClr val="C00000"/>
                </a:solidFill>
              </a:rPr>
              <a:t>【</a:t>
            </a:r>
            <a:r>
              <a:rPr lang="zh-CN" altLang="en-US" sz="2800" b="1">
                <a:solidFill>
                  <a:srgbClr val="C00000"/>
                </a:solidFill>
              </a:rPr>
              <a:t>作业</a:t>
            </a:r>
            <a:r>
              <a:rPr lang="en-US" altLang="zh-CN" sz="2800" b="1" smtClean="0">
                <a:solidFill>
                  <a:srgbClr val="C00000"/>
                </a:solidFill>
              </a:rPr>
              <a:t>】</a:t>
            </a:r>
            <a:r>
              <a:rPr lang="zh-CN" altLang="en-US" sz="2800" b="1" smtClean="0">
                <a:solidFill>
                  <a:srgbClr val="C00000"/>
                </a:solidFill>
              </a:rPr>
              <a:t>：</a:t>
            </a:r>
            <a:endParaRPr lang="zh-CN" altLang="en-US" sz="2800" b="1">
              <a:solidFill>
                <a:srgbClr val="C00000"/>
              </a:solidFill>
            </a:endParaRPr>
          </a:p>
        </p:txBody>
      </p:sp>
      <p:sp>
        <p:nvSpPr>
          <p:cNvPr id="5" name="矩形 4"/>
          <p:cNvSpPr/>
          <p:nvPr/>
        </p:nvSpPr>
        <p:spPr>
          <a:xfrm>
            <a:off x="1043608" y="1203598"/>
            <a:ext cx="7416824" cy="3000821"/>
          </a:xfrm>
          <a:prstGeom prst="rect">
            <a:avLst/>
          </a:prstGeom>
        </p:spPr>
        <p:txBody>
          <a:bodyPr wrap="square">
            <a:spAutoFit/>
          </a:bodyPr>
          <a:lstStyle/>
          <a:p>
            <a:pPr lvl="0" indent="457200">
              <a:lnSpc>
                <a:spcPct val="150000"/>
              </a:lnSpc>
            </a:pPr>
            <a:r>
              <a:rPr lang="zh-CN" altLang="en-US">
                <a:solidFill>
                  <a:prstClr val="black"/>
                </a:solidFill>
              </a:rPr>
              <a:t>以上两个新闻事件在励志中学掀起了热议，有的同学为瑞典少女的敢于呐喊钦佩，有的同学则不以为然，认为中国青年默默地为地球种树更有价值。为此，励志中学团委举办了一次辩论赛，正方是“呐喊比行动更重要”，反方是“行动比呐喊更重要”。请你选择其中一方写一篇辩论词，为自己的观点进行辩护，并驳斥对方的观点。</a:t>
            </a:r>
          </a:p>
          <a:p>
            <a:pPr lvl="0" indent="457200">
              <a:lnSpc>
                <a:spcPct val="150000"/>
              </a:lnSpc>
            </a:pPr>
            <a:r>
              <a:rPr lang="zh-CN" altLang="en-US">
                <a:solidFill>
                  <a:prstClr val="black"/>
                </a:solidFill>
              </a:rPr>
              <a:t>要求：自拟标题，自选立场，确定立意；不要套作，不得抄袭；不得泄露个人信息；不少于</a:t>
            </a:r>
            <a:r>
              <a:rPr lang="en-US" altLang="zh-CN">
                <a:solidFill>
                  <a:prstClr val="black"/>
                </a:solidFill>
              </a:rPr>
              <a:t>800</a:t>
            </a:r>
            <a:r>
              <a:rPr lang="zh-CN" altLang="en-US">
                <a:solidFill>
                  <a:prstClr val="black"/>
                </a:solidFill>
              </a:rPr>
              <a:t>字。</a:t>
            </a:r>
            <a:endParaRPr lang="zh-CN" altLang="en-US">
              <a:solidFill>
                <a:prstClr val="black"/>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7" name="New picture"/>
          <p:cNvPicPr/>
          <p:nvPr/>
        </p:nvPicPr>
        <p:blipFill>
          <a:blip r:embed="rId3"/>
          <a:stretch>
            <a:fillRect/>
          </a:stretch>
        </p:blipFill>
        <p:spPr>
          <a:xfrm>
            <a:off x="11633200" y="11290300"/>
            <a:ext cx="317500" cy="228600"/>
          </a:xfrm>
          <a:prstGeom prst="cube">
            <a:avLst/>
          </a:prstGeom>
        </p:spPr>
      </p:pic>
    </p:spTree>
    <p:extLst>
      <p:ext uri="{BB962C8B-B14F-4D97-AF65-F5344CB8AC3E}">
        <p14:creationId xmlns:p14="http://schemas.microsoft.com/office/powerpoint/2010/main" val="242755601"/>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75380" y="1347614"/>
            <a:ext cx="8181048" cy="2543132"/>
          </a:xfrm>
          <a:prstGeom prst="rect">
            <a:avLst/>
          </a:prstGeom>
        </p:spPr>
        <p:txBody>
          <a:bodyPr wrap="square">
            <a:spAutoFit/>
          </a:bodyPr>
          <a:lstStyle/>
          <a:p>
            <a:pPr indent="457200">
              <a:lnSpc>
                <a:spcPct val="150000"/>
              </a:lnSpc>
            </a:pPr>
            <a:r>
              <a:rPr lang="zh-CN" altLang="en-US"/>
              <a:t>胡福明，男，</a:t>
            </a:r>
            <a:r>
              <a:rPr lang="en-US" altLang="zh-CN"/>
              <a:t>1935</a:t>
            </a:r>
            <a:r>
              <a:rPr lang="zh-CN" altLang="en-US"/>
              <a:t>年</a:t>
            </a:r>
            <a:r>
              <a:rPr lang="en-US" altLang="zh-CN"/>
              <a:t>7</a:t>
            </a:r>
            <a:r>
              <a:rPr lang="zh-CN" altLang="en-US"/>
              <a:t>月生，江苏无锡人。</a:t>
            </a:r>
            <a:r>
              <a:rPr lang="en-US" altLang="zh-CN"/>
              <a:t>1955</a:t>
            </a:r>
            <a:r>
              <a:rPr lang="zh-CN" altLang="en-US"/>
              <a:t>年</a:t>
            </a:r>
            <a:r>
              <a:rPr lang="en-US" altLang="zh-CN"/>
              <a:t>9</a:t>
            </a:r>
            <a:r>
              <a:rPr lang="zh-CN" altLang="en-US"/>
              <a:t>月就读于北京大学新闻专业，翌年进中国人民大学哲学研究班学习，</a:t>
            </a:r>
            <a:r>
              <a:rPr lang="en-US" altLang="zh-CN"/>
              <a:t>1962</a:t>
            </a:r>
            <a:r>
              <a:rPr lang="zh-CN" altLang="en-US"/>
              <a:t>年毕业后，到南京大学政治系</a:t>
            </a:r>
            <a:r>
              <a:rPr lang="en-US" altLang="zh-CN"/>
              <a:t>(</a:t>
            </a:r>
            <a:r>
              <a:rPr lang="zh-CN" altLang="en-US"/>
              <a:t>后更名哲学系</a:t>
            </a:r>
            <a:r>
              <a:rPr lang="en-US" altLang="zh-CN"/>
              <a:t>)</a:t>
            </a:r>
            <a:r>
              <a:rPr lang="zh-CN" altLang="en-US"/>
              <a:t>任教。</a:t>
            </a:r>
            <a:r>
              <a:rPr lang="en-US" altLang="zh-CN"/>
              <a:t>1982</a:t>
            </a:r>
            <a:r>
              <a:rPr lang="zh-CN" altLang="en-US"/>
              <a:t>年</a:t>
            </a:r>
            <a:r>
              <a:rPr lang="en-US" altLang="zh-CN"/>
              <a:t>11</a:t>
            </a:r>
            <a:r>
              <a:rPr lang="zh-CN" altLang="en-US"/>
              <a:t>月调至江苏省委工作，历任省委宣传部副部长、部长、省委常委、省委党校校长、江苏省政协副主席等职。是</a:t>
            </a:r>
            <a:r>
              <a:rPr lang="en-US" altLang="zh-CN"/>
              <a:t>1978</a:t>
            </a:r>
            <a:r>
              <a:rPr lang="zh-CN" altLang="en-US"/>
              <a:t>年</a:t>
            </a:r>
            <a:r>
              <a:rPr lang="en-US" altLang="zh-CN"/>
              <a:t>5</a:t>
            </a:r>
            <a:r>
              <a:rPr lang="zh-CN" altLang="en-US"/>
              <a:t>月</a:t>
            </a:r>
            <a:r>
              <a:rPr lang="en-US" altLang="zh-CN"/>
              <a:t>11</a:t>
            </a:r>
            <a:r>
              <a:rPr lang="zh-CN" altLang="en-US"/>
              <a:t>日</a:t>
            </a:r>
            <a:r>
              <a:rPr lang="en-US" altLang="zh-CN"/>
              <a:t>《</a:t>
            </a:r>
            <a:r>
              <a:rPr lang="zh-CN" altLang="en-US"/>
              <a:t>光明日报</a:t>
            </a:r>
            <a:r>
              <a:rPr lang="en-US" altLang="zh-CN"/>
              <a:t>》</a:t>
            </a:r>
            <a:r>
              <a:rPr lang="zh-CN" altLang="en-US"/>
              <a:t>特约评论员文章</a:t>
            </a:r>
            <a:r>
              <a:rPr lang="en-US" altLang="zh-CN"/>
              <a:t>《</a:t>
            </a:r>
            <a:r>
              <a:rPr lang="zh-CN" altLang="en-US"/>
              <a:t>实践是检验真理的唯一标准</a:t>
            </a:r>
            <a:r>
              <a:rPr lang="en-US" altLang="zh-CN"/>
              <a:t>》</a:t>
            </a:r>
            <a:r>
              <a:rPr lang="zh-CN" altLang="en-US"/>
              <a:t>的主要作者。</a:t>
            </a:r>
            <a:r>
              <a:rPr lang="en-US" altLang="zh-CN"/>
              <a:t>2001</a:t>
            </a:r>
            <a:r>
              <a:rPr lang="zh-CN" altLang="en-US"/>
              <a:t>年退休。</a:t>
            </a:r>
            <a:endParaRPr lang="zh-CN" altLang="en-US"/>
          </a:p>
        </p:txBody>
      </p:sp>
      <p:sp>
        <p:nvSpPr>
          <p:cNvPr id="4" name="TextBox 3"/>
          <p:cNvSpPr txBox="1"/>
          <p:nvPr/>
        </p:nvSpPr>
        <p:spPr>
          <a:xfrm>
            <a:off x="323528" y="267494"/>
            <a:ext cx="2232248" cy="523220"/>
          </a:xfrm>
          <a:prstGeom prst="rect">
            <a:avLst/>
          </a:prstGeom>
          <a:noFill/>
        </p:spPr>
        <p:txBody>
          <a:bodyPr wrap="square" rtlCol="0">
            <a:spAutoFit/>
          </a:bodyPr>
          <a:lstStyle/>
          <a:p>
            <a:r>
              <a:rPr lang="en-US" altLang="zh-CN" sz="2800" b="1" smtClean="0">
                <a:solidFill>
                  <a:srgbClr val="C00000"/>
                </a:solidFill>
              </a:rPr>
              <a:t>【</a:t>
            </a:r>
            <a:r>
              <a:rPr lang="zh-CN" altLang="en-US" sz="2800" b="1" smtClean="0">
                <a:solidFill>
                  <a:srgbClr val="C00000"/>
                </a:solidFill>
              </a:rPr>
              <a:t>作者简介</a:t>
            </a:r>
            <a:r>
              <a:rPr lang="en-US" altLang="zh-CN" sz="2800" b="1" smtClean="0">
                <a:solidFill>
                  <a:srgbClr val="C00000"/>
                </a:solidFill>
              </a:rPr>
              <a:t>】</a:t>
            </a:r>
            <a:endParaRPr lang="zh-CN" altLang="en-US" sz="2800" b="1">
              <a:solidFill>
                <a:srgbClr val="C00000"/>
              </a:solidFill>
            </a:endParaRPr>
          </a:p>
        </p:txBody>
      </p:sp>
    </p:spTree>
    <p:extLst>
      <p:ext uri="{BB962C8B-B14F-4D97-AF65-F5344CB8AC3E}">
        <p14:creationId xmlns:p14="http://schemas.microsoft.com/office/powerpoint/2010/main" val="4282593678"/>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755576" y="1059582"/>
            <a:ext cx="7920880" cy="3378810"/>
          </a:xfrm>
          <a:prstGeom prst="rect">
            <a:avLst/>
          </a:prstGeom>
        </p:spPr>
        <p:txBody>
          <a:bodyPr wrap="square">
            <a:spAutoFit/>
          </a:bodyPr>
          <a:lstStyle/>
          <a:p>
            <a:pPr indent="457200">
              <a:lnSpc>
                <a:spcPct val="150000"/>
              </a:lnSpc>
            </a:pPr>
            <a:r>
              <a:rPr lang="zh-CN" altLang="en-US" sz="1400" smtClean="0"/>
              <a:t>   </a:t>
            </a:r>
            <a:r>
              <a:rPr lang="en-US" altLang="zh-CN" sz="1600"/>
              <a:t>20</a:t>
            </a:r>
            <a:r>
              <a:rPr lang="zh-CN" altLang="en-US" sz="1600"/>
              <a:t>世纪</a:t>
            </a:r>
            <a:r>
              <a:rPr lang="en-US" altLang="zh-CN" sz="1600"/>
              <a:t>70</a:t>
            </a:r>
            <a:r>
              <a:rPr lang="zh-CN" altLang="en-US" sz="1600"/>
              <a:t>年代中后期</a:t>
            </a:r>
            <a:r>
              <a:rPr lang="en-US" altLang="zh-CN" sz="1600"/>
              <a:t>,</a:t>
            </a:r>
            <a:r>
              <a:rPr lang="zh-CN" altLang="en-US" sz="1600"/>
              <a:t>我国面临重大的历史转折</a:t>
            </a:r>
            <a:r>
              <a:rPr lang="en-US" altLang="zh-CN" sz="1600"/>
              <a:t>,“</a:t>
            </a:r>
            <a:r>
              <a:rPr lang="zh-CN" altLang="en-US" sz="1600"/>
              <a:t>解放思想”成为时代的呼声。但是</a:t>
            </a:r>
            <a:r>
              <a:rPr lang="en-US" altLang="zh-CN" sz="1600"/>
              <a:t>,</a:t>
            </a:r>
            <a:r>
              <a:rPr lang="zh-CN" altLang="en-US" sz="1600"/>
              <a:t>这一进程受到“两个凡是”</a:t>
            </a:r>
            <a:r>
              <a:rPr lang="en-US" altLang="zh-CN" sz="1600"/>
              <a:t>(</a:t>
            </a:r>
            <a:r>
              <a:rPr lang="zh-CN" altLang="en-US" sz="1600"/>
              <a:t>即“凡是毛主席作出的决策</a:t>
            </a:r>
            <a:r>
              <a:rPr lang="en-US" altLang="zh-CN" sz="1600"/>
              <a:t>,</a:t>
            </a:r>
            <a:r>
              <a:rPr lang="zh-CN" altLang="en-US" sz="1600"/>
              <a:t>我们都坚决维护</a:t>
            </a:r>
            <a:r>
              <a:rPr lang="en-US" altLang="zh-CN" sz="1600"/>
              <a:t>,</a:t>
            </a:r>
            <a:r>
              <a:rPr lang="zh-CN" altLang="en-US" sz="1600"/>
              <a:t>凡是毛主席的指示</a:t>
            </a:r>
            <a:r>
              <a:rPr lang="en-US" altLang="zh-CN" sz="1600"/>
              <a:t>,</a:t>
            </a:r>
            <a:r>
              <a:rPr lang="zh-CN" altLang="en-US" sz="1600"/>
              <a:t>我们都始终不渝地遵循”</a:t>
            </a:r>
            <a:r>
              <a:rPr lang="en-US" altLang="zh-CN" sz="1600"/>
              <a:t>)</a:t>
            </a:r>
            <a:r>
              <a:rPr lang="zh-CN" altLang="en-US" sz="1600"/>
              <a:t>错误方针的严重阻碍</a:t>
            </a:r>
            <a:r>
              <a:rPr lang="en-US" altLang="zh-CN" sz="1600"/>
              <a:t>,</a:t>
            </a:r>
            <a:r>
              <a:rPr lang="zh-CN" altLang="en-US" sz="1600"/>
              <a:t>党和国家的工作在前进中出现徘徊局面。针对这种状况</a:t>
            </a:r>
            <a:r>
              <a:rPr lang="en-US" altLang="zh-CN" sz="1600"/>
              <a:t>,</a:t>
            </a:r>
            <a:r>
              <a:rPr lang="zh-CN" altLang="en-US" sz="1600"/>
              <a:t>邓小平多次旗帜鲜明地提出</a:t>
            </a:r>
            <a:r>
              <a:rPr lang="en-US" altLang="zh-CN" sz="1600"/>
              <a:t>,“</a:t>
            </a:r>
            <a:r>
              <a:rPr lang="zh-CN" altLang="en-US" sz="1600"/>
              <a:t>两个凡是”不符合马克思主义</a:t>
            </a:r>
            <a:r>
              <a:rPr lang="en-US" altLang="zh-CN" sz="1600"/>
              <a:t>,</a:t>
            </a:r>
            <a:r>
              <a:rPr lang="zh-CN" altLang="en-US" sz="1600"/>
              <a:t>人们要完整准确地理解毛泽东思想。</a:t>
            </a:r>
            <a:r>
              <a:rPr lang="en-US" altLang="zh-CN" sz="1600"/>
              <a:t>1977</a:t>
            </a:r>
            <a:r>
              <a:rPr lang="zh-CN" altLang="en-US" sz="1600"/>
              <a:t>年</a:t>
            </a:r>
            <a:r>
              <a:rPr lang="en-US" altLang="zh-CN" sz="1600"/>
              <a:t>,《</a:t>
            </a:r>
            <a:r>
              <a:rPr lang="zh-CN" altLang="en-US" sz="1600"/>
              <a:t>光明日报</a:t>
            </a:r>
            <a:r>
              <a:rPr lang="en-US" altLang="zh-CN" sz="1600"/>
              <a:t>》</a:t>
            </a:r>
            <a:r>
              <a:rPr lang="zh-CN" altLang="en-US" sz="1600"/>
              <a:t>的</a:t>
            </a:r>
            <a:r>
              <a:rPr lang="en-US" altLang="zh-CN" sz="1600"/>
              <a:t>《</a:t>
            </a:r>
            <a:r>
              <a:rPr lang="zh-CN" altLang="en-US" sz="1600"/>
              <a:t>哲学</a:t>
            </a:r>
            <a:r>
              <a:rPr lang="en-US" altLang="zh-CN" sz="1600"/>
              <a:t>》</a:t>
            </a:r>
            <a:r>
              <a:rPr lang="zh-CN" altLang="en-US" sz="1600"/>
              <a:t>专刊组组长请胡福明为</a:t>
            </a:r>
            <a:r>
              <a:rPr lang="en-US" altLang="zh-CN" sz="1600"/>
              <a:t>《</a:t>
            </a:r>
            <a:r>
              <a:rPr lang="zh-CN" altLang="en-US" sz="1600"/>
              <a:t>哲学</a:t>
            </a:r>
            <a:r>
              <a:rPr lang="en-US" altLang="zh-CN" sz="1600"/>
              <a:t>》</a:t>
            </a:r>
            <a:r>
              <a:rPr lang="zh-CN" altLang="en-US" sz="1600"/>
              <a:t>专刊撰稿。胡福明完成了两篇稿子</a:t>
            </a:r>
            <a:r>
              <a:rPr lang="en-US" altLang="zh-CN" sz="1600"/>
              <a:t>,</a:t>
            </a:r>
            <a:r>
              <a:rPr lang="zh-CN" altLang="en-US" sz="1600"/>
              <a:t>其中一篇是</a:t>
            </a:r>
            <a:r>
              <a:rPr lang="en-US" altLang="zh-CN" sz="1600"/>
              <a:t>《</a:t>
            </a:r>
            <a:r>
              <a:rPr lang="zh-CN" altLang="en-US" sz="1600"/>
              <a:t>实践是检验真理的唯一标准</a:t>
            </a:r>
            <a:r>
              <a:rPr lang="en-US" altLang="zh-CN" sz="1600"/>
              <a:t>》</a:t>
            </a:r>
            <a:r>
              <a:rPr lang="zh-CN" altLang="en-US" sz="1600"/>
              <a:t>。后来</a:t>
            </a:r>
            <a:r>
              <a:rPr lang="en-US" altLang="zh-CN" sz="1600"/>
              <a:t>,</a:t>
            </a:r>
            <a:r>
              <a:rPr lang="zh-CN" altLang="en-US" sz="1600"/>
              <a:t>这篇文章经过反复修改</a:t>
            </a:r>
            <a:r>
              <a:rPr lang="en-US" altLang="zh-CN" sz="1600"/>
              <a:t>,</a:t>
            </a:r>
            <a:r>
              <a:rPr lang="zh-CN" altLang="en-US" sz="1600"/>
              <a:t>于</a:t>
            </a:r>
            <a:r>
              <a:rPr lang="en-US" altLang="zh-CN" sz="1600"/>
              <a:t>1978</a:t>
            </a:r>
            <a:r>
              <a:rPr lang="zh-CN" altLang="en-US" sz="1600"/>
              <a:t>年</a:t>
            </a:r>
            <a:r>
              <a:rPr lang="en-US" altLang="zh-CN" sz="1600"/>
              <a:t>5</a:t>
            </a:r>
            <a:r>
              <a:rPr lang="zh-CN" altLang="en-US" sz="1600"/>
              <a:t>月</a:t>
            </a:r>
            <a:r>
              <a:rPr lang="en-US" altLang="zh-CN" sz="1600"/>
              <a:t>11</a:t>
            </a:r>
            <a:r>
              <a:rPr lang="zh-CN" altLang="en-US" sz="1600"/>
              <a:t>日以“特约评论员”的名义在</a:t>
            </a:r>
            <a:r>
              <a:rPr lang="en-US" altLang="zh-CN" sz="1600"/>
              <a:t>《</a:t>
            </a:r>
            <a:r>
              <a:rPr lang="zh-CN" altLang="en-US" sz="1600"/>
              <a:t>光明日报</a:t>
            </a:r>
            <a:r>
              <a:rPr lang="en-US" altLang="zh-CN" sz="1600"/>
              <a:t>》</a:t>
            </a:r>
            <a:r>
              <a:rPr lang="zh-CN" altLang="en-US" sz="1600"/>
              <a:t>上发表。这篇文章很快引发了场全国范围内的真理标准问题大讨论</a:t>
            </a:r>
            <a:r>
              <a:rPr lang="en-US" altLang="zh-CN" sz="1600"/>
              <a:t>,</a:t>
            </a:r>
            <a:r>
              <a:rPr lang="zh-CN" altLang="en-US" sz="1600"/>
              <a:t>对中国社会发展产生了深远影响。</a:t>
            </a:r>
          </a:p>
        </p:txBody>
      </p:sp>
      <p:sp>
        <p:nvSpPr>
          <p:cNvPr id="4" name="TextBox 3"/>
          <p:cNvSpPr txBox="1"/>
          <p:nvPr/>
        </p:nvSpPr>
        <p:spPr>
          <a:xfrm>
            <a:off x="323528" y="267494"/>
            <a:ext cx="3600400" cy="523220"/>
          </a:xfrm>
          <a:prstGeom prst="rect">
            <a:avLst/>
          </a:prstGeom>
          <a:noFill/>
        </p:spPr>
        <p:txBody>
          <a:bodyPr wrap="square" rtlCol="0">
            <a:spAutoFit/>
          </a:bodyPr>
          <a:lstStyle/>
          <a:p>
            <a:r>
              <a:rPr lang="en-US" altLang="zh-CN" sz="2800" b="1" smtClean="0">
                <a:solidFill>
                  <a:srgbClr val="C00000"/>
                </a:solidFill>
              </a:rPr>
              <a:t>【</a:t>
            </a:r>
            <a:r>
              <a:rPr lang="zh-CN" altLang="en-US" sz="2800" b="1" smtClean="0">
                <a:solidFill>
                  <a:srgbClr val="C00000"/>
                </a:solidFill>
              </a:rPr>
              <a:t>写作背景</a:t>
            </a:r>
            <a:r>
              <a:rPr lang="en-US" altLang="zh-CN" sz="2800" b="1" smtClean="0">
                <a:solidFill>
                  <a:srgbClr val="C00000"/>
                </a:solidFill>
              </a:rPr>
              <a:t>】</a:t>
            </a:r>
            <a:endParaRPr lang="zh-CN" altLang="en-US" sz="2800" b="1">
              <a:solidFill>
                <a:srgbClr val="C00000"/>
              </a:solidFill>
            </a:endParaRPr>
          </a:p>
        </p:txBody>
      </p:sp>
    </p:spTree>
    <p:extLst>
      <p:ext uri="{BB962C8B-B14F-4D97-AF65-F5344CB8AC3E}">
        <p14:creationId xmlns:p14="http://schemas.microsoft.com/office/powerpoint/2010/main" val="2736739690"/>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592003" y="874872"/>
            <a:ext cx="4301966" cy="448392"/>
          </a:xfrm>
          <a:prstGeom prst="rect">
            <a:avLst/>
          </a:prstGeom>
          <a:noFill/>
        </p:spPr>
        <p:txBody>
          <a:bodyPr wrap="square" lIns="68580" tIns="34290" rIns="68580" bIns="34290" rtlCol="0">
            <a:spAutoFit/>
          </a:bodyPr>
          <a:lstStyle/>
          <a:p>
            <a:pPr indent="533400">
              <a:lnSpc>
                <a:spcPct val="130000"/>
              </a:lnSpc>
              <a:spcBef>
                <a:spcPct val="0"/>
              </a:spcBef>
              <a:spcAft>
                <a:spcPct val="0"/>
              </a:spcAft>
            </a:pPr>
            <a:r>
              <a:rPr lang="zh-CN" altLang="en-US" sz="2100">
                <a:effectLst>
                  <a:outerShdw blurRad="38100" dist="38100" dir="2700000" algn="tl">
                    <a:srgbClr val="000000">
                      <a:alpha val="43137"/>
                    </a:srgbClr>
                  </a:outerShdw>
                </a:effectLst>
                <a:latin typeface="微软雅黑" pitchFamily="34" charset="-122"/>
                <a:ea typeface="微软雅黑" pitchFamily="34" charset="-122"/>
                <a:cs typeface="黑体" panose="02010609060101010101" charset="-122"/>
              </a:rPr>
              <a:t>社论</a:t>
            </a:r>
            <a:r>
              <a:rPr lang="en-US" altLang="zh-CN" sz="2100">
                <a:effectLst>
                  <a:outerShdw blurRad="38100" dist="38100" dir="2700000" algn="tl">
                    <a:srgbClr val="000000">
                      <a:alpha val="43137"/>
                    </a:srgbClr>
                  </a:outerShdw>
                </a:effectLst>
                <a:latin typeface="微软雅黑" pitchFamily="34" charset="-122"/>
                <a:ea typeface="微软雅黑" pitchFamily="34" charset="-122"/>
                <a:cs typeface="黑体" panose="02010609060101010101" charset="-122"/>
              </a:rPr>
              <a:t>——</a:t>
            </a:r>
            <a:r>
              <a:rPr lang="en-US" altLang="zh-CN" sz="2100">
                <a:latin typeface="微软雅黑" pitchFamily="34" charset="-122"/>
                <a:ea typeface="微软雅黑" pitchFamily="34" charset="-122"/>
                <a:cs typeface="黑体" panose="02010609060101010101" charset="-122"/>
              </a:rPr>
              <a:t>新闻评论的一种。</a:t>
            </a:r>
          </a:p>
        </p:txBody>
      </p:sp>
      <p:pic>
        <p:nvPicPr>
          <p:cNvPr id="6" name="图片 5"/>
          <p:cNvPicPr>
            <a:picLocks noChangeAspect="1"/>
          </p:cNvPicPr>
          <p:nvPr/>
        </p:nvPicPr>
        <p:blipFill>
          <a:blip r:embed="rId2"/>
          <a:stretch>
            <a:fillRect/>
          </a:stretch>
        </p:blipFill>
        <p:spPr>
          <a:xfrm>
            <a:off x="491966" y="1307306"/>
            <a:ext cx="3617119" cy="2826068"/>
          </a:xfrm>
          <a:prstGeom prst="rect">
            <a:avLst/>
          </a:prstGeom>
        </p:spPr>
      </p:pic>
      <p:sp>
        <p:nvSpPr>
          <p:cNvPr id="9" name="文本框 8"/>
          <p:cNvSpPr txBox="1"/>
          <p:nvPr/>
        </p:nvSpPr>
        <p:spPr>
          <a:xfrm>
            <a:off x="4330065" y="1437799"/>
            <a:ext cx="4687253" cy="3147015"/>
          </a:xfrm>
          <a:prstGeom prst="rect">
            <a:avLst/>
          </a:prstGeom>
          <a:noFill/>
        </p:spPr>
        <p:txBody>
          <a:bodyPr wrap="square" lIns="68580" tIns="34290" rIns="68580" bIns="34290" rtlCol="0">
            <a:spAutoFit/>
          </a:bodyPr>
          <a:lstStyle/>
          <a:p>
            <a:pPr indent="495300">
              <a:spcBef>
                <a:spcPct val="0"/>
              </a:spcBef>
              <a:spcAft>
                <a:spcPct val="0"/>
              </a:spcAft>
            </a:pPr>
            <a:r>
              <a:rPr sz="2000">
                <a:latin typeface="微软雅黑" pitchFamily="34" charset="-122"/>
                <a:ea typeface="微软雅黑" pitchFamily="34" charset="-122"/>
                <a:cs typeface="楷体" panose="02010609060101010101" charset="-122"/>
              </a:rPr>
              <a:t>报刊以本社名义发表的有关当前重大问题的评论。它往往就当前国内外发生的重大事件或问题，或针对党和国家的中心工作，发表意见，表明看法。社论的作者由报社（杂志社）指定的编辑部人员或社会上的专家来写，文章完成后，作者不署名具体姓名，一般只署名“本报评论员”或“本报特约记者”。社论被人们形象</a:t>
            </a:r>
            <a:r>
              <a:rPr lang="zh-CN" altLang="en-US" sz="2000">
                <a:latin typeface="微软雅黑" pitchFamily="34" charset="-122"/>
                <a:ea typeface="微软雅黑" pitchFamily="34" charset="-122"/>
                <a:cs typeface="楷体" panose="02010609060101010101" charset="-122"/>
              </a:rPr>
              <a:t>地</a:t>
            </a:r>
            <a:r>
              <a:rPr sz="2000" err="1">
                <a:latin typeface="微软雅黑" pitchFamily="34" charset="-122"/>
                <a:ea typeface="微软雅黑" pitchFamily="34" charset="-122"/>
                <a:cs typeface="楷体" panose="02010609060101010101" charset="-122"/>
              </a:rPr>
              <a:t>称为</a:t>
            </a:r>
            <a:r>
              <a:rPr sz="2000" err="1">
                <a:solidFill>
                  <a:srgbClr val="C00000"/>
                </a:solidFill>
                <a:latin typeface="微软雅黑" pitchFamily="34" charset="-122"/>
                <a:ea typeface="微软雅黑" pitchFamily="34" charset="-122"/>
                <a:cs typeface="楷体" panose="02010609060101010101" charset="-122"/>
              </a:rPr>
              <a:t>“政治风向标”</a:t>
            </a:r>
            <a:r>
              <a:rPr sz="2000">
                <a:latin typeface="微软雅黑" pitchFamily="34" charset="-122"/>
                <a:ea typeface="微软雅黑" pitchFamily="34" charset="-122"/>
                <a:cs typeface="楷体" panose="02010609060101010101" charset="-122"/>
              </a:rPr>
              <a:t>。</a:t>
            </a:r>
          </a:p>
        </p:txBody>
      </p:sp>
      <p:sp>
        <p:nvSpPr>
          <p:cNvPr id="16" name="文本框 15"/>
          <p:cNvSpPr txBox="1"/>
          <p:nvPr/>
        </p:nvSpPr>
        <p:spPr>
          <a:xfrm>
            <a:off x="491966" y="245757"/>
            <a:ext cx="2754838" cy="530915"/>
          </a:xfrm>
          <a:prstGeom prst="rect">
            <a:avLst/>
          </a:prstGeom>
          <a:noFill/>
        </p:spPr>
        <p:txBody>
          <a:bodyPr wrap="square" lIns="68580" tIns="34290" rIns="68580" bIns="34290" rtlCol="0" anchor="t">
            <a:spAutoFit/>
          </a:bodyPr>
          <a:lstStyle/>
          <a:p>
            <a:r>
              <a:rPr lang="en-US" altLang="zh-CN" sz="30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sym typeface="+mn-ea"/>
              </a:rPr>
              <a:t>【</a:t>
            </a:r>
            <a:r>
              <a:rPr lang="zh-CN" altLang="en-US" sz="30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sym typeface="+mn-ea"/>
              </a:rPr>
              <a:t>文体知识</a:t>
            </a:r>
            <a:r>
              <a:rPr lang="en-US" altLang="zh-CN" sz="3000" smtClean="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sym typeface="+mn-ea"/>
              </a:rPr>
              <a:t>】</a:t>
            </a:r>
            <a:endParaRPr lang="zh-CN" altLang="en-US" sz="3000">
              <a:solidFill>
                <a:srgbClr val="C00000"/>
              </a:solidFill>
              <a:effectLst>
                <a:outerShdw blurRad="50800" dist="38100" dir="2700000" algn="tl" rotWithShape="0">
                  <a:prstClr val="black">
                    <a:alpha val="40000"/>
                  </a:prstClr>
                </a:outerShdw>
              </a:effectLst>
              <a:latin typeface="微软雅黑" pitchFamily="34" charset="-122"/>
              <a:ea typeface="微软雅黑" pitchFamily="34" charset="-122"/>
              <a:sym typeface="+mn-ea"/>
            </a:endParaRPr>
          </a:p>
        </p:txBody>
      </p:sp>
    </p:spTree>
    <p:extLst>
      <p:ext uri="{BB962C8B-B14F-4D97-AF65-F5344CB8AC3E}">
        <p14:creationId xmlns:p14="http://schemas.microsoft.com/office/powerpoint/2010/main" val="2728080157"/>
      </p:ext>
    </p:extLst>
  </p:cSld>
  <p:clrMapOvr>
    <a:masterClrMapping/>
  </p:clrMapOvr>
  <p:transition spd="slow">
    <p:fade/>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611560" y="555526"/>
            <a:ext cx="2808312" cy="523220"/>
          </a:xfrm>
          <a:prstGeom prst="rect">
            <a:avLst/>
          </a:prstGeom>
          <a:noFill/>
        </p:spPr>
        <p:txBody>
          <a:bodyPr wrap="square" rtlCol="0">
            <a:spAutoFit/>
          </a:bodyPr>
          <a:lstStyle/>
          <a:p>
            <a:r>
              <a:rPr lang="en-US" altLang="zh-CN" sz="2800" b="1" smtClean="0">
                <a:solidFill>
                  <a:srgbClr val="C00000"/>
                </a:solidFill>
              </a:rPr>
              <a:t>【</a:t>
            </a:r>
            <a:r>
              <a:rPr lang="zh-CN" altLang="en-US" sz="2800" b="1" smtClean="0">
                <a:solidFill>
                  <a:srgbClr val="C00000"/>
                </a:solidFill>
              </a:rPr>
              <a:t>解题</a:t>
            </a:r>
            <a:r>
              <a:rPr lang="en-US" altLang="zh-CN" sz="2800" b="1" smtClean="0">
                <a:solidFill>
                  <a:srgbClr val="C00000"/>
                </a:solidFill>
              </a:rPr>
              <a:t>】</a:t>
            </a:r>
            <a:endParaRPr lang="zh-CN" altLang="en-US" sz="2800" b="1">
              <a:solidFill>
                <a:srgbClr val="C00000"/>
              </a:solidFill>
            </a:endParaRPr>
          </a:p>
        </p:txBody>
      </p:sp>
      <p:sp>
        <p:nvSpPr>
          <p:cNvPr id="3" name="矩形 2"/>
          <p:cNvSpPr/>
          <p:nvPr/>
        </p:nvSpPr>
        <p:spPr>
          <a:xfrm>
            <a:off x="1187624" y="1491630"/>
            <a:ext cx="7056784" cy="1754326"/>
          </a:xfrm>
          <a:prstGeom prst="rect">
            <a:avLst/>
          </a:prstGeom>
        </p:spPr>
        <p:txBody>
          <a:bodyPr wrap="square">
            <a:spAutoFit/>
          </a:bodyPr>
          <a:lstStyle/>
          <a:p>
            <a:pPr indent="457200">
              <a:lnSpc>
                <a:spcPct val="150000"/>
              </a:lnSpc>
            </a:pPr>
            <a:r>
              <a:rPr lang="zh-CN" altLang="en-US" sz="2400"/>
              <a:t>“实践”指的是实际去做</a:t>
            </a:r>
            <a:r>
              <a:rPr lang="en-US" altLang="zh-CN" sz="2400"/>
              <a:t>,</a:t>
            </a:r>
            <a:r>
              <a:rPr lang="zh-CN" altLang="en-US" sz="2400"/>
              <a:t>履行</a:t>
            </a:r>
            <a:r>
              <a:rPr lang="en-US" altLang="zh-CN" sz="2400"/>
              <a:t>,</a:t>
            </a:r>
            <a:r>
              <a:rPr lang="zh-CN" altLang="en-US" sz="2400"/>
              <a:t>不是仅体现在理论上</a:t>
            </a:r>
            <a:r>
              <a:rPr lang="en-US" altLang="zh-CN" sz="2400"/>
              <a:t>;“</a:t>
            </a:r>
            <a:r>
              <a:rPr lang="zh-CN" altLang="en-US" sz="2400"/>
              <a:t>唯一”突出了“实践”这一标准的重要作用和地位。</a:t>
            </a:r>
          </a:p>
          <a:p>
            <a:pPr indent="457200">
              <a:lnSpc>
                <a:spcPct val="150000"/>
              </a:lnSpc>
            </a:pPr>
            <a:r>
              <a:rPr lang="zh-CN" altLang="en-US" sz="2400"/>
              <a:t>  题目明确提出了观点</a:t>
            </a:r>
            <a:r>
              <a:rPr lang="en-US" altLang="zh-CN" sz="2400"/>
              <a:t>,</a:t>
            </a:r>
            <a:r>
              <a:rPr lang="zh-CN" altLang="en-US" sz="2400"/>
              <a:t>突出了“实践”的重要意义。</a:t>
            </a:r>
          </a:p>
        </p:txBody>
      </p:sp>
    </p:spTree>
    <p:extLst>
      <p:ext uri="{BB962C8B-B14F-4D97-AF65-F5344CB8AC3E}">
        <p14:creationId xmlns:p14="http://schemas.microsoft.com/office/powerpoint/2010/main" val="914549150"/>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899592" y="1491630"/>
            <a:ext cx="7488832" cy="830997"/>
          </a:xfrm>
          <a:prstGeom prst="rect">
            <a:avLst/>
          </a:prstGeom>
          <a:noFill/>
        </p:spPr>
        <p:txBody>
          <a:bodyPr wrap="square" rtlCol="0">
            <a:spAutoFit/>
          </a:bodyPr>
          <a:lstStyle/>
          <a:p>
            <a:pPr algn="ctr"/>
            <a:r>
              <a:rPr lang="zh-CN" altLang="en-US" sz="4800" b="1" smtClean="0">
                <a:solidFill>
                  <a:srgbClr val="C00000"/>
                </a:solidFill>
              </a:rPr>
              <a:t>整体感知，</a:t>
            </a:r>
            <a:r>
              <a:rPr lang="zh-CN" altLang="en-US" sz="4800" b="1">
                <a:solidFill>
                  <a:srgbClr val="C00000"/>
                </a:solidFill>
              </a:rPr>
              <a:t>理清层次</a:t>
            </a: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433" y="4032681"/>
            <a:ext cx="8760296" cy="9873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950" y="195486"/>
            <a:ext cx="1304925" cy="70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210519"/>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0991" y="990124"/>
            <a:ext cx="5448300" cy="3946684"/>
          </a:xfrm>
          <a:prstGeom prst="rect">
            <a:avLst/>
          </a:prstGeom>
          <a:noFill/>
          <a:ln>
            <a:solidFill>
              <a:schemeClr val="bg1">
                <a:lumMod val="50000"/>
              </a:schemeClr>
            </a:solidFill>
            <a:prstDash val="sysDot"/>
          </a:ln>
        </p:spPr>
        <p:txBody>
          <a:bodyPr wrap="square" lIns="68580" tIns="34290" rIns="68580" bIns="34290" rtlCol="0" anchor="t">
            <a:spAutoFit/>
          </a:bodyPr>
          <a:lstStyle/>
          <a:p>
            <a:pPr fontAlgn="auto">
              <a:lnSpc>
                <a:spcPct val="150000"/>
              </a:lnSpc>
            </a:pPr>
            <a:r>
              <a:rPr lang="en-US" altLang="zh-CN" sz="2400">
                <a:solidFill>
                  <a:schemeClr val="bg1">
                    <a:lumMod val="50000"/>
                  </a:schemeClr>
                </a:solidFill>
                <a:latin typeface="微软雅黑" pitchFamily="34" charset="-122"/>
                <a:ea typeface="微软雅黑" pitchFamily="34" charset="-122"/>
              </a:rPr>
              <a:t>      </a:t>
            </a:r>
            <a:r>
              <a:rPr lang="zh-CN" altLang="en-US" sz="2400">
                <a:solidFill>
                  <a:schemeClr val="bg1">
                    <a:lumMod val="50000"/>
                  </a:schemeClr>
                </a:solidFill>
                <a:latin typeface="微软雅黑" pitchFamily="34" charset="-122"/>
                <a:ea typeface="微软雅黑" pitchFamily="34" charset="-122"/>
              </a:rPr>
              <a:t>检验真理的标准是什么?这是早被无产阶级的革命导师解决了的问题。</a:t>
            </a:r>
            <a:r>
              <a:rPr lang="zh-CN" altLang="en-US" sz="2400">
                <a:solidFill>
                  <a:srgbClr val="FF0000"/>
                </a:solidFill>
                <a:latin typeface="微软雅黑" pitchFamily="34" charset="-122"/>
                <a:ea typeface="微软雅黑" pitchFamily="34" charset="-122"/>
              </a:rPr>
              <a:t>但是</a:t>
            </a:r>
            <a:r>
              <a:rPr lang="zh-CN" altLang="en-US" sz="2400">
                <a:solidFill>
                  <a:schemeClr val="bg1">
                    <a:lumMod val="50000"/>
                  </a:schemeClr>
                </a:solidFill>
                <a:latin typeface="微软雅黑" pitchFamily="34" charset="-122"/>
                <a:ea typeface="微软雅黑" pitchFamily="34" charset="-122"/>
              </a:rPr>
              <a:t>这些年来，由于"四人帮"的破坏和他们控制下的舆论工具大量的歪曲宣传，把这个问题搞得混乱不堪。</a:t>
            </a:r>
            <a:r>
              <a:rPr lang="zh-CN" altLang="en-US" sz="2400">
                <a:solidFill>
                  <a:srgbClr val="FF0000"/>
                </a:solidFill>
                <a:latin typeface="微软雅黑" pitchFamily="34" charset="-122"/>
                <a:ea typeface="微软雅黑" pitchFamily="34" charset="-122"/>
              </a:rPr>
              <a:t>为了</a:t>
            </a:r>
            <a:r>
              <a:rPr lang="zh-CN" altLang="en-US" sz="2400">
                <a:solidFill>
                  <a:schemeClr val="bg1">
                    <a:lumMod val="50000"/>
                  </a:schemeClr>
                </a:solidFill>
                <a:latin typeface="微软雅黑" pitchFamily="34" charset="-122"/>
                <a:ea typeface="微软雅黑" pitchFamily="34" charset="-122"/>
              </a:rPr>
              <a:t>深入批判"四人帮"，肃清其流毒和影响，在这个问题上拨乱反正，十分必要。</a:t>
            </a:r>
          </a:p>
        </p:txBody>
      </p:sp>
      <p:sp>
        <p:nvSpPr>
          <p:cNvPr id="6" name="文本框 5"/>
          <p:cNvSpPr txBox="1"/>
          <p:nvPr/>
        </p:nvSpPr>
        <p:spPr>
          <a:xfrm>
            <a:off x="644367" y="176213"/>
            <a:ext cx="2860834" cy="530066"/>
          </a:xfrm>
          <a:prstGeom prst="rect">
            <a:avLst/>
          </a:prstGeom>
          <a:noFill/>
        </p:spPr>
        <p:txBody>
          <a:bodyPr wrap="square" lIns="68580" tIns="34290" rIns="68580" bIns="34290" rtlCol="0" anchor="t">
            <a:spAutoFit/>
          </a:bodyPr>
          <a:lstStyle/>
          <a:p>
            <a:r>
              <a:rPr lang="zh-CN" altLang="en-US" sz="3000">
                <a:solidFill>
                  <a:srgbClr val="83A191"/>
                </a:solidFill>
                <a:latin typeface="微软雅黑" pitchFamily="34" charset="-122"/>
                <a:ea typeface="微软雅黑" pitchFamily="34" charset="-122"/>
                <a:sym typeface="+mn-ea"/>
              </a:rPr>
              <a:t>分析</a:t>
            </a:r>
            <a:r>
              <a:rPr lang="en-US" altLang="zh-CN" sz="3000">
                <a:solidFill>
                  <a:srgbClr val="83A191"/>
                </a:solidFill>
                <a:latin typeface="微软雅黑" pitchFamily="34" charset="-122"/>
                <a:ea typeface="微软雅黑" pitchFamily="34" charset="-122"/>
                <a:sym typeface="+mn-ea"/>
              </a:rPr>
              <a:t>·</a:t>
            </a:r>
            <a:r>
              <a:rPr lang="zh-CN" altLang="en-US" sz="3000">
                <a:solidFill>
                  <a:srgbClr val="83A191"/>
                </a:solidFill>
                <a:latin typeface="微软雅黑" pitchFamily="34" charset="-122"/>
                <a:ea typeface="微软雅黑" pitchFamily="34" charset="-122"/>
                <a:sym typeface="+mn-ea"/>
              </a:rPr>
              <a:t>导言部分</a:t>
            </a:r>
          </a:p>
        </p:txBody>
      </p:sp>
      <p:cxnSp>
        <p:nvCxnSpPr>
          <p:cNvPr id="8" name="直接连接符 7"/>
          <p:cNvCxnSpPr/>
          <p:nvPr/>
        </p:nvCxnSpPr>
        <p:spPr>
          <a:xfrm>
            <a:off x="1356360" y="843439"/>
            <a:ext cx="7421880" cy="9525"/>
          </a:xfrm>
          <a:prstGeom prst="line">
            <a:avLst/>
          </a:prstGeom>
          <a:ln w="12700">
            <a:solidFill>
              <a:srgbClr val="83A19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759291" y="1047274"/>
            <a:ext cx="3130868" cy="1372620"/>
          </a:xfrm>
          <a:prstGeom prst="rect">
            <a:avLst/>
          </a:prstGeom>
          <a:noFill/>
        </p:spPr>
        <p:txBody>
          <a:bodyPr wrap="square" lIns="68580" tIns="34290" rIns="68580" bIns="34290" rtlCol="0" anchor="t">
            <a:spAutoFit/>
          </a:bodyPr>
          <a:lstStyle/>
          <a:p>
            <a:pPr algn="ctr" fontAlgn="auto">
              <a:lnSpc>
                <a:spcPct val="150000"/>
              </a:lnSpc>
            </a:pPr>
            <a:r>
              <a:rPr lang="zh-CN" altLang="en-US" sz="3000">
                <a:solidFill>
                  <a:srgbClr val="E48767"/>
                </a:solidFill>
                <a:latin typeface="微软雅黑" pitchFamily="34" charset="-122"/>
                <a:ea typeface="微软雅黑" pitchFamily="34" charset="-122"/>
                <a:sym typeface="+mn-ea"/>
              </a:rPr>
              <a:t>交代文章的话题</a:t>
            </a:r>
            <a:r>
              <a:rPr lang="zh-CN" altLang="en-US" sz="3000">
                <a:solidFill>
                  <a:srgbClr val="83A191"/>
                </a:solidFill>
                <a:latin typeface="微软雅黑" pitchFamily="34" charset="-122"/>
                <a:ea typeface="微软雅黑" pitchFamily="34" charset="-122"/>
                <a:sym typeface="+mn-ea"/>
              </a:rPr>
              <a:t>【针对性】</a:t>
            </a:r>
            <a:endParaRPr lang="zh-CN" altLang="en-US" sz="3000">
              <a:solidFill>
                <a:srgbClr val="E48767"/>
              </a:solidFill>
              <a:latin typeface="微软雅黑" pitchFamily="34" charset="-122"/>
              <a:ea typeface="微软雅黑" pitchFamily="34" charset="-122"/>
              <a:sym typeface="+mn-ea"/>
            </a:endParaRPr>
          </a:p>
        </p:txBody>
      </p:sp>
      <p:sp>
        <p:nvSpPr>
          <p:cNvPr id="10" name="文本框 9"/>
          <p:cNvSpPr txBox="1"/>
          <p:nvPr/>
        </p:nvSpPr>
        <p:spPr>
          <a:xfrm>
            <a:off x="5922645" y="2628424"/>
            <a:ext cx="2804160" cy="2145983"/>
          </a:xfrm>
          <a:prstGeom prst="rect">
            <a:avLst/>
          </a:prstGeom>
          <a:noFill/>
        </p:spPr>
        <p:txBody>
          <a:bodyPr wrap="none" lIns="68580" tIns="34290" rIns="68580" bIns="34290" rtlCol="0">
            <a:spAutoFit/>
          </a:bodyPr>
          <a:lstStyle/>
          <a:p>
            <a:pPr algn="ctr" fontAlgn="auto">
              <a:lnSpc>
                <a:spcPct val="150000"/>
              </a:lnSpc>
            </a:pPr>
            <a:r>
              <a:rPr lang="zh-CN" altLang="en-US" sz="3000">
                <a:solidFill>
                  <a:srgbClr val="E48767"/>
                </a:solidFill>
                <a:latin typeface="微软雅黑" pitchFamily="34" charset="-122"/>
                <a:ea typeface="微软雅黑" pitchFamily="34" charset="-122"/>
                <a:sym typeface="+mn-ea"/>
              </a:rPr>
              <a:t>和写作背景</a:t>
            </a:r>
          </a:p>
          <a:p>
            <a:pPr algn="ctr" fontAlgn="auto">
              <a:lnSpc>
                <a:spcPct val="150000"/>
              </a:lnSpc>
            </a:pPr>
            <a:r>
              <a:rPr lang="zh-CN" altLang="en-US" sz="3000">
                <a:solidFill>
                  <a:srgbClr val="83A191"/>
                </a:solidFill>
                <a:latin typeface="微软雅黑" pitchFamily="34" charset="-122"/>
                <a:ea typeface="微软雅黑" pitchFamily="34" charset="-122"/>
                <a:sym typeface="+mn-ea"/>
              </a:rPr>
              <a:t>【批判四人帮】</a:t>
            </a:r>
          </a:p>
          <a:p>
            <a:pPr algn="ctr" fontAlgn="auto">
              <a:lnSpc>
                <a:spcPct val="150000"/>
              </a:lnSpc>
            </a:pPr>
            <a:r>
              <a:rPr lang="zh-CN" altLang="en-US" sz="3000">
                <a:solidFill>
                  <a:srgbClr val="83A191"/>
                </a:solidFill>
                <a:latin typeface="微软雅黑" pitchFamily="34" charset="-122"/>
                <a:ea typeface="微软雅黑" pitchFamily="34" charset="-122"/>
                <a:sym typeface="+mn-ea"/>
              </a:rPr>
              <a:t>【拨乱反正】</a:t>
            </a:r>
          </a:p>
        </p:txBody>
      </p:sp>
      <p:sp>
        <p:nvSpPr>
          <p:cNvPr id="12" name="矩形 11"/>
          <p:cNvSpPr/>
          <p:nvPr/>
        </p:nvSpPr>
        <p:spPr>
          <a:xfrm>
            <a:off x="875824" y="1137286"/>
            <a:ext cx="2220278" cy="455771"/>
          </a:xfrm>
          <a:prstGeom prst="rect">
            <a:avLst/>
          </a:prstGeom>
          <a:noFill/>
          <a:ln w="412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3" name="矩形 12"/>
          <p:cNvSpPr/>
          <p:nvPr/>
        </p:nvSpPr>
        <p:spPr>
          <a:xfrm>
            <a:off x="4295299" y="3312319"/>
            <a:ext cx="1306354" cy="455771"/>
          </a:xfrm>
          <a:prstGeom prst="rect">
            <a:avLst/>
          </a:prstGeom>
          <a:noFill/>
          <a:ln w="412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14" name="矩形 13"/>
          <p:cNvSpPr/>
          <p:nvPr/>
        </p:nvSpPr>
        <p:spPr>
          <a:xfrm>
            <a:off x="310991" y="3874294"/>
            <a:ext cx="4077653" cy="455771"/>
          </a:xfrm>
          <a:prstGeom prst="rect">
            <a:avLst/>
          </a:prstGeom>
          <a:noFill/>
          <a:ln w="412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Tree>
    <p:custDataLst>
      <p:tags r:id="rId2"/>
    </p:custDataLst>
    <p:extLst>
      <p:ext uri="{BB962C8B-B14F-4D97-AF65-F5344CB8AC3E}">
        <p14:creationId xmlns:p14="http://schemas.microsoft.com/office/powerpoint/2010/main" val="2171187547"/>
      </p:ext>
    </p:extLst>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Lst>
  </p:timing>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163</Paragraphs>
  <Slides>38</Slides>
  <Notes>7</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38</vt:i4>
      </vt:variant>
    </vt:vector>
  </HeadingPairs>
  <TitlesOfParts>
    <vt:vector baseType="lpstr" size="51">
      <vt:lpstr>Arial</vt:lpstr>
      <vt:lpstr>等线 Light</vt:lpstr>
      <vt:lpstr>等线</vt:lpstr>
      <vt:lpstr>Calibri</vt:lpstr>
      <vt:lpstr>华文楷体</vt:lpstr>
      <vt:lpstr>Times New Roman</vt:lpstr>
      <vt:lpstr>宋体</vt:lpstr>
      <vt:lpstr>微软雅黑</vt:lpstr>
      <vt:lpstr>黑体</vt:lpstr>
      <vt:lpstr>楷体</vt:lpstr>
      <vt:lpstr>华文中宋</vt:lpstr>
      <vt:lpstr>华文细黑</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2022-10-23T16:58:20.553</cp:lastPrinted>
  <dcterms:created xsi:type="dcterms:W3CDTF">2022-10-23T16:58:20Z</dcterms:created>
  <dcterms:modified xsi:type="dcterms:W3CDTF">2022-10-23T08:58:21Z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