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4179" r:id="rId4"/>
    <p:sldId id="4291" r:id="rId5"/>
    <p:sldId id="3496" r:id="rId6"/>
    <p:sldId id="2687" r:id="rId7"/>
    <p:sldId id="4322" r:id="rId8"/>
    <p:sldId id="4323" r:id="rId9"/>
    <p:sldId id="4010" r:id="rId10"/>
    <p:sldId id="4267" r:id="rId11"/>
    <p:sldId id="4211" r:id="rId12"/>
    <p:sldId id="4216" r:id="rId13"/>
    <p:sldId id="4232" r:id="rId14"/>
    <p:sldId id="4233" r:id="rId15"/>
    <p:sldId id="4318" r:id="rId16"/>
    <p:sldId id="4319" r:id="rId17"/>
    <p:sldId id="4320" r:id="rId18"/>
    <p:sldId id="4321" r:id="rId19"/>
    <p:sldId id="2945" r:id="rId20"/>
    <p:sldId id="3151" r:id="rId21"/>
    <p:sldId id="3354" r:id="rId22"/>
    <p:sldId id="3784" r:id="rId23"/>
    <p:sldId id="4108" r:id="rId24"/>
    <p:sldId id="4219" r:id="rId25"/>
    <p:sldId id="4269" r:id="rId26"/>
    <p:sldId id="4271" r:id="rId27"/>
    <p:sldId id="4270" r:id="rId28"/>
    <p:sldId id="4325" r:id="rId29"/>
    <p:sldId id="4324" r:id="rId30"/>
  </p:sldIdLst>
  <p:sldSz cx="9144000" cy="6858000" type="screen4x3"/>
  <p:notesSz cx="6858000" cy="9144000"/>
  <p:custDataLst>
    <p:tags r:id="rId31"/>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65">
          <p15:clr>
            <a:srgbClr val="A4A3A4"/>
          </p15:clr>
        </p15:guide>
        <p15:guide id="2" pos="288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p:restoredTop sz="94660"/>
  </p:normalViewPr>
  <p:slideViewPr>
    <p:cSldViewPr snapToGrid="0">
      <p:cViewPr varScale="1">
        <p:scale>
          <a:sx n="78" d="100"/>
          <a:sy n="78" d="100"/>
        </p:scale>
        <p:origin x="462" y="78"/>
      </p:cViewPr>
      <p:guideLst>
        <p:guide orient="horz" pos="2065"/>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5" cy="72005"/>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tags" Target="tags/tag2.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defRPr sz="1200"/>
            </a:lvl1pPr>
          </a:lstStyle>
          <a:p>
            <a:pPr>
              <a:defRPr/>
            </a:pPr>
            <a:fld id="{A2A62E1A-C4B6-4D89-9E1B-065CF06B8B67}" type="datetimeFigureOut">
              <a:rPr lang="zh-CN" altLang="en-US"/>
              <a:t>2021/6/12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hangingPunct="1">
              <a:defRPr sz="1200"/>
            </a:lvl1pPr>
          </a:lstStyle>
          <a:p>
            <a:pPr>
              <a:defRPr/>
            </a:pPr>
            <a:fld id="{1377C7A1-AE59-4936-A930-DE89E8A8D78F}" type="slidenum">
              <a:rPr lang="zh-CN" altLang="en-US"/>
              <a:t>‹#›</a:t>
            </a:fld>
            <a:endParaRPr lang="zh-CN" altLang="en-US"/>
          </a:p>
        </p:txBody>
      </p:sp>
    </p:spTree>
    <p:extLst>
      <p:ext uri="{BB962C8B-B14F-4D97-AF65-F5344CB8AC3E}">
        <p14:creationId xmlns:p14="http://schemas.microsoft.com/office/powerpoint/2010/main" val="2923497709"/>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defRPr sz="1200" noProof="1">
                <a:latin typeface="+mn-lt"/>
                <a:ea typeface="+mn-ea"/>
              </a:defRPr>
            </a:lvl1pPr>
          </a:lstStyle>
          <a:p>
            <a:pPr>
              <a:defRPr/>
            </a:pPr>
            <a:fld id="{AA7782BC-C468-43A6-B621-A1FF2BD8E3D4}" type="datetimeFigureOut">
              <a:rPr lang="zh-CN" altLang="en-US"/>
              <a:t>2021/6/12</a:t>
            </a:fld>
            <a:endParaRPr lang="zh-CN" altLang="en-US"/>
          </a:p>
        </p:txBody>
      </p:sp>
      <p:sp>
        <p:nvSpPr>
          <p:cNvPr id="2052" name="幻灯片图像占位符 3"/>
          <p:cNvSpPr>
            <a:spLocks noGrp="1" noRot="1" noChangeAspect="1"/>
          </p:cNvSpPr>
          <p:nvPr>
            <p:ph type="sldImg" idx="6"/>
          </p:nvPr>
        </p:nvSpPr>
        <p:spPr bwMode="auto">
          <a:xfrm>
            <a:off x="1371600" y="1143000"/>
            <a:ext cx="41148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7173" name="备注占位符 4"/>
          <p:cNvSpPr>
            <a:spLocks noGrp="1"/>
          </p:cNvSpPr>
          <p:nvPr>
            <p:ph type="body" sz="quarter" idx="7"/>
          </p:nvPr>
        </p:nvSpPr>
        <p:spPr>
          <a:xfrm>
            <a:off x="685800" y="4400550"/>
            <a:ext cx="5486400" cy="3600450"/>
          </a:xfrm>
          <a:prstGeom prst="rect">
            <a:avLst/>
          </a:prstGeom>
          <a:noFill/>
          <a:ln w="9525">
            <a:noFill/>
          </a:ln>
        </p:spPr>
        <p:txBody>
          <a:bodyPr vert="horz" lIns="91440" tIns="45720" rIns="91440" bIns="45720" anchor="t"/>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defRPr sz="1200" noProof="1">
                <a:latin typeface="+mn-lt"/>
                <a:ea typeface="+mn-ea"/>
              </a:defRPr>
            </a:lvl1pPr>
          </a:lstStyle>
          <a:p>
            <a:pPr>
              <a:defRPr/>
            </a:pPr>
            <a:fld id="{C21B51D1-8DD2-45DA-985B-882262C60AAC}" type="slidenum">
              <a:rPr lang="zh-CN" altLang="en-US"/>
              <a:t>‹#›</a:t>
            </a:fld>
            <a:endParaRPr lang="zh-CN" altLang="en-US"/>
          </a:p>
        </p:txBody>
      </p:sp>
    </p:spTree>
    <p:extLst>
      <p:ext uri="{BB962C8B-B14F-4D97-AF65-F5344CB8AC3E}">
        <p14:creationId xmlns:p14="http://schemas.microsoft.com/office/powerpoint/2010/main" val="2438513566"/>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122" name="幻灯片图像占位符 1"/>
          <p:cNvSpPr>
            <a:spLocks noGrp="1" noRot="1" noChangeAspect="1" noTextEdit="1"/>
          </p:cNvSpPr>
          <p:nvPr>
            <p:ph type="sldImg"/>
          </p:nvPr>
        </p:nvSpPr>
        <p:spPr/>
      </p:sp>
      <p:sp>
        <p:nvSpPr>
          <p:cNvPr id="51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218030215"/>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3554" name="幻灯片图像占位符 1"/>
          <p:cNvSpPr>
            <a:spLocks noGrp="1" noRot="1" noChangeAspect="1" noTextEdit="1"/>
          </p:cNvSpPr>
          <p:nvPr>
            <p:ph type="sldImg"/>
          </p:nvPr>
        </p:nvSpPr>
        <p:spPr/>
      </p:sp>
      <p:sp>
        <p:nvSpPr>
          <p:cNvPr id="235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343512643"/>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324784981"/>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7650" name="幻灯片图像占位符 1"/>
          <p:cNvSpPr>
            <a:spLocks noGrp="1" noRot="1" noChangeAspect="1" noTextEdit="1"/>
          </p:cNvSpPr>
          <p:nvPr>
            <p:ph type="sldImg"/>
          </p:nvPr>
        </p:nvSpPr>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573656046"/>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030553449"/>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1746" name="幻灯片图像占位符 1"/>
          <p:cNvSpPr>
            <a:spLocks noGrp="1" noRot="1" noChangeAspect="1" noTextEdit="1"/>
          </p:cNvSpPr>
          <p:nvPr>
            <p:ph type="sldImg"/>
          </p:nvPr>
        </p:nvSpPr>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311014309"/>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3794" name="幻灯片图像占位符 1"/>
          <p:cNvSpPr>
            <a:spLocks noGrp="1" noRot="1" noChangeAspect="1" noTextEdit="1"/>
          </p:cNvSpPr>
          <p:nvPr>
            <p:ph type="sldImg"/>
          </p:nvPr>
        </p:nvSpPr>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539597390"/>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5842" name="幻灯片图像占位符 1"/>
          <p:cNvSpPr>
            <a:spLocks noGrp="1" noRot="1" noChangeAspect="1" noTextEdit="1"/>
          </p:cNvSpPr>
          <p:nvPr>
            <p:ph type="sldImg"/>
          </p:nvPr>
        </p:nvSpPr>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188493712"/>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7890" name="幻灯片图像占位符 1"/>
          <p:cNvSpPr>
            <a:spLocks noGrp="1" noRot="1" noChangeAspect="1" noTextEdit="1"/>
          </p:cNvSpPr>
          <p:nvPr>
            <p:ph type="sldImg"/>
          </p:nvPr>
        </p:nvSpPr>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636458627"/>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9938" name="幻灯片图像占位符 1"/>
          <p:cNvSpPr>
            <a:spLocks noGrp="1" noRot="1" noChangeAspect="1" noTextEdit="1"/>
          </p:cNvSpPr>
          <p:nvPr>
            <p:ph type="sldImg"/>
          </p:nvPr>
        </p:nvSpPr>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328372268"/>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6" name="幻灯片图像占位符 1"/>
          <p:cNvSpPr>
            <a:spLocks noGrp="1" noRot="1" noChangeAspect="1" noTextEdit="1"/>
          </p:cNvSpPr>
          <p:nvPr>
            <p:ph type="sldImg"/>
          </p:nvPr>
        </p:nvSpPr>
        <p:spPr/>
      </p:sp>
      <p:sp>
        <p:nvSpPr>
          <p:cNvPr id="41987"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901468533"/>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170" name="幻灯片图像占位符 1"/>
          <p:cNvSpPr>
            <a:spLocks noGrp="1" noRot="1" noChangeAspect="1" noTextEdit="1"/>
          </p:cNvSpPr>
          <p:nvPr>
            <p:ph type="sldImg"/>
          </p:nvPr>
        </p:nvSpPr>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686404834"/>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4034" name="幻灯片图像占位符 1"/>
          <p:cNvSpPr>
            <a:spLocks noGrp="1" noRot="1" noChangeAspect="1" noTextEdit="1"/>
          </p:cNvSpPr>
          <p:nvPr>
            <p:ph type="sldImg"/>
          </p:nvPr>
        </p:nvSpPr>
        <p:spPr/>
      </p:sp>
      <p:sp>
        <p:nvSpPr>
          <p:cNvPr id="44035"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2596973763"/>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6082" name="幻灯片图像占位符 1"/>
          <p:cNvSpPr>
            <a:spLocks noGrp="1" noRot="1" noChangeAspect="1" noTextEdit="1"/>
          </p:cNvSpPr>
          <p:nvPr>
            <p:ph type="sldImg"/>
          </p:nvPr>
        </p:nvSpPr>
        <p:spPr/>
      </p:sp>
      <p:sp>
        <p:nvSpPr>
          <p:cNvPr id="46083"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644635366"/>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8130" name="幻灯片图像占位符 1"/>
          <p:cNvSpPr>
            <a:spLocks noGrp="1" noRot="1" noChangeAspect="1" noTextEdit="1"/>
          </p:cNvSpPr>
          <p:nvPr>
            <p:ph type="sldImg"/>
          </p:nvPr>
        </p:nvSpPr>
        <p:spPr/>
      </p:sp>
      <p:sp>
        <p:nvSpPr>
          <p:cNvPr id="48131"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2778191275"/>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0178" name="幻灯片图像占位符 1"/>
          <p:cNvSpPr>
            <a:spLocks noGrp="1" noRot="1" noChangeAspect="1" noTextEdit="1"/>
          </p:cNvSpPr>
          <p:nvPr>
            <p:ph type="sldImg"/>
          </p:nvPr>
        </p:nvSpPr>
        <p:spPr/>
      </p:sp>
      <p:sp>
        <p:nvSpPr>
          <p:cNvPr id="50179"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1105889153"/>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2226" name="幻灯片图像占位符 1"/>
          <p:cNvSpPr>
            <a:spLocks noGrp="1" noRot="1" noChangeAspect="1" noTextEdit="1"/>
          </p:cNvSpPr>
          <p:nvPr>
            <p:ph type="sldImg"/>
          </p:nvPr>
        </p:nvSpPr>
        <p:spPr/>
      </p:sp>
      <p:sp>
        <p:nvSpPr>
          <p:cNvPr id="52227"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4290183829"/>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4" name="幻灯片图像占位符 1"/>
          <p:cNvSpPr>
            <a:spLocks noGrp="1" noRot="1" noChangeAspect="1" noTextEdit="1"/>
          </p:cNvSpPr>
          <p:nvPr>
            <p:ph type="sldImg"/>
          </p:nvPr>
        </p:nvSpPr>
        <p:spPr/>
      </p:sp>
      <p:sp>
        <p:nvSpPr>
          <p:cNvPr id="54275"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2970998700"/>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6322" name="幻灯片图像占位符 1"/>
          <p:cNvSpPr>
            <a:spLocks noGrp="1" noRot="1" noChangeAspect="1" noTextEdit="1"/>
          </p:cNvSpPr>
          <p:nvPr>
            <p:ph type="sldImg"/>
          </p:nvPr>
        </p:nvSpPr>
        <p:spPr/>
      </p:sp>
      <p:sp>
        <p:nvSpPr>
          <p:cNvPr id="56323"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3367435494"/>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8370" name="幻灯片图像占位符 1"/>
          <p:cNvSpPr>
            <a:spLocks noGrp="1" noRot="1" noChangeAspect="1" noTextEdit="1"/>
          </p:cNvSpPr>
          <p:nvPr>
            <p:ph type="sldImg"/>
          </p:nvPr>
        </p:nvSpPr>
        <p:spPr/>
      </p:sp>
      <p:sp>
        <p:nvSpPr>
          <p:cNvPr id="58371"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123447060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9220"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6C54F8CC-1695-441B-898E-11E0D475F130}" type="slidenum">
              <a:rPr lang="en-US" altLang="zh-CN" smtClean="0">
                <a:latin typeface="Arial" panose="020b0604020202020204" pitchFamily="34" charset="0"/>
              </a:rPr>
              <a:t>3</a:t>
            </a:fld>
            <a:endParaRPr lang="en-US" altLang="zh-CN" smtClean="0">
              <a:latin typeface="Arial" panose="020b0604020202020204" pitchFamily="34" charset="0"/>
            </a:endParaRPr>
          </a:p>
        </p:txBody>
      </p:sp>
    </p:spTree>
    <p:extLst>
      <p:ext uri="{BB962C8B-B14F-4D97-AF65-F5344CB8AC3E}">
        <p14:creationId xmlns:p14="http://schemas.microsoft.com/office/powerpoint/2010/main" val="3690066978"/>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1266" name="幻灯片图像占位符 1"/>
          <p:cNvSpPr>
            <a:spLocks noGrp="1" noRot="1" noChangeAspect="1" noTextEdit="1"/>
          </p:cNvSpPr>
          <p:nvPr>
            <p:ph type="sldImg"/>
          </p:nvPr>
        </p:nvSpPr>
        <p:spPr/>
      </p:sp>
      <p:sp>
        <p:nvSpPr>
          <p:cNvPr id="11267"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1268"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223A3764-7498-4A6C-9DAC-0CE67D842912}" type="slidenum">
              <a:rPr lang="en-US" altLang="zh-CN" smtClean="0">
                <a:latin typeface="Arial" panose="020b0604020202020204" pitchFamily="34" charset="0"/>
              </a:rPr>
              <a:t>4</a:t>
            </a:fld>
            <a:endParaRPr lang="en-US" altLang="zh-CN" smtClean="0">
              <a:latin typeface="Arial" panose="020b0604020202020204" pitchFamily="34" charset="0"/>
            </a:endParaRPr>
          </a:p>
        </p:txBody>
      </p:sp>
    </p:spTree>
    <p:extLst>
      <p:ext uri="{BB962C8B-B14F-4D97-AF65-F5344CB8AC3E}">
        <p14:creationId xmlns:p14="http://schemas.microsoft.com/office/powerpoint/2010/main" val="3949418385"/>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3316"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E2327BF3-8C5C-4CE7-ABF5-247F8E38E405}" type="slidenum">
              <a:rPr lang="en-US" altLang="zh-CN" smtClean="0">
                <a:latin typeface="Arial" panose="020b0604020202020204" pitchFamily="34" charset="0"/>
              </a:rPr>
              <a:t>5</a:t>
            </a:fld>
            <a:endParaRPr lang="en-US" altLang="zh-CN" smtClean="0">
              <a:latin typeface="Arial" panose="020b0604020202020204" pitchFamily="34" charset="0"/>
            </a:endParaRPr>
          </a:p>
        </p:txBody>
      </p:sp>
    </p:spTree>
    <p:extLst>
      <p:ext uri="{BB962C8B-B14F-4D97-AF65-F5344CB8AC3E}">
        <p14:creationId xmlns:p14="http://schemas.microsoft.com/office/powerpoint/2010/main" val="136772272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5364"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102B4FF3-3B3D-4C9B-AA2F-DCBD74C7874A}" type="slidenum">
              <a:rPr lang="en-US" altLang="zh-CN" smtClean="0">
                <a:latin typeface="Arial" panose="020b0604020202020204" pitchFamily="34" charset="0"/>
              </a:rPr>
              <a:t>6</a:t>
            </a:fld>
            <a:endParaRPr lang="en-US" altLang="zh-CN" smtClean="0">
              <a:latin typeface="Arial" panose="020b0604020202020204" pitchFamily="34" charset="0"/>
            </a:endParaRPr>
          </a:p>
        </p:txBody>
      </p:sp>
    </p:spTree>
    <p:extLst>
      <p:ext uri="{BB962C8B-B14F-4D97-AF65-F5344CB8AC3E}">
        <p14:creationId xmlns:p14="http://schemas.microsoft.com/office/powerpoint/2010/main" val="2956392"/>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92584200"/>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110228453"/>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1506" name="幻灯片图像占位符 1"/>
          <p:cNvSpPr>
            <a:spLocks noGrp="1" noRot="1" noChangeAspect="1" noTextEdit="1"/>
          </p:cNvSpPr>
          <p:nvPr>
            <p:ph type="sldImg"/>
          </p:nvPr>
        </p:nvSpPr>
        <p:spPr/>
      </p:sp>
      <p:sp>
        <p:nvSpPr>
          <p:cNvPr id="215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20125809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a:p>
        </p:txBody>
      </p:sp>
      <p:sp>
        <p:nvSpPr>
          <p:cNvPr id="4" name="Date Placeholder 3"/>
          <p:cNvSpPr>
            <a:spLocks noGrp="1"/>
          </p:cNvSpPr>
          <p:nvPr>
            <p:ph type="dt" sz="half" idx="10"/>
          </p:nvPr>
        </p:nvSpPr>
        <p:spPr/>
        <p:txBody>
          <a:bodyPr/>
          <a:lstStyle>
            <a:lvl1pPr>
              <a:defRPr/>
            </a:lvl1pPr>
          </a:lstStyle>
          <a:p>
            <a:pPr>
              <a:defRPr/>
            </a:pPr>
            <a:fld id="{FB5B7C33-1FCC-408A-BCA8-529A499AEEF5}" type="datetimeFigureOut">
              <a:rPr lang="zh-CN" altLang="en-US"/>
              <a:t>2021/6/12</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52539048-A097-45DF-A0EB-7BEDE6621D7C}" type="slidenum">
              <a:rPr lang="zh-CN" altLang="en-US"/>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F37A94C5-D50F-4B19-BFE1-705FBA771031}" type="datetimeFigureOut">
              <a:rPr lang="zh-CN" altLang="en-US"/>
              <a:t>2021/6/12</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C481CC84-571C-42BE-BE28-B6434EBCE581}" type="slidenum">
              <a:rPr lang="zh-CN" altLang="en-US"/>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0"/>
          </p:nvPr>
        </p:nvSpPr>
        <p:spPr/>
        <p:txBody>
          <a:bodyPr/>
          <a:lstStyle>
            <a:lvl1pPr>
              <a:defRPr/>
            </a:lvl1pPr>
          </a:lstStyle>
          <a:p>
            <a:pPr>
              <a:defRPr/>
            </a:pPr>
            <a:fld id="{761FE128-D304-4501-AECF-99965919C5A1}" type="datetimeFigureOut">
              <a:rPr lang="zh-CN" altLang="en-US"/>
              <a:t>2021/6/12</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0893E3DC-2634-4A40-B085-352A3DB76201}" type="slidenum">
              <a:rPr lang="zh-CN" altLang="en-US"/>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3"/>
          <p:cNvSpPr>
            <a:spLocks noGrp="1"/>
          </p:cNvSpPr>
          <p:nvPr>
            <p:ph type="dt" sz="half" idx="10"/>
          </p:nvPr>
        </p:nvSpPr>
        <p:spPr/>
        <p:txBody>
          <a:bodyPr/>
          <a:lstStyle>
            <a:lvl1pPr>
              <a:defRPr/>
            </a:lvl1pPr>
          </a:lstStyle>
          <a:p>
            <a:pPr>
              <a:defRPr/>
            </a:pPr>
            <a:fld id="{5A9F38C8-6E99-4E76-A083-C28AB4ECE2E3}" type="datetimeFigureOut">
              <a:rPr lang="zh-CN" altLang="en-US"/>
              <a:t>2021/6/12</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2F0BB796-A293-442B-9AA7-B673D9AC5D07}" type="slidenum">
              <a:rPr lang="zh-CN" altLang="en-US"/>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fld id="{4976F1B1-05C1-47B9-834C-B7DD7CFB0149}" type="datetimeFigureOut">
              <a:rPr lang="zh-CN" altLang="en-US"/>
              <a:t>2021/6/12</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68EFE4F9-9F16-40AC-968C-E0C7F874EFA4}" type="slidenum">
              <a:rPr lang="zh-CN" altLang="en-US"/>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F4CB204-FDD5-4866-90CC-04A11069A0B3}" type="datetimeFigureOut">
              <a:rPr lang="zh-CN" altLang="en-US"/>
              <a:t>2021/6/12</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E05D064A-F5A4-4A95-BF1C-DF78FCCB04A6}" type="slidenum">
              <a:rPr lang="zh-CN" altLang="en-US"/>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A2237EBA-68BE-41CA-A1CC-49813CDCFE0A}" type="datetimeFigureOut">
              <a:rPr lang="zh-CN" altLang="en-US"/>
              <a:t>2021/6/12</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4769720-E539-4F4E-BFA9-E1642CF055E2}" type="slidenum">
              <a:rPr lang="zh-CN" altLang="en-US"/>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image" Target="../media/image1.png" /><Relationship Id="rId9"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8"/>
          <a:stretch>
            <a:fillRect/>
          </a:stretch>
        </a:blipFill>
        <a:effectLst/>
      </p:bgPr>
    </p:bg>
    <p:spTree>
      <p:nvGrpSpPr>
        <p:cNvPr id="1" name=""/>
        <p:cNvGrpSpPr/>
        <p:nvPr/>
      </p:nvGrpSpPr>
      <p:grpSpPr>
        <a:xfrm>
          <a:off x="0" y="0"/>
          <a:ext cx="0" cy="0"/>
        </a:xfrm>
      </p:grpSpPr>
      <p:sp>
        <p:nvSpPr>
          <p:cNvPr id="1026"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smtClean="0"/>
          </a:p>
        </p:txBody>
      </p:sp>
      <p:sp>
        <p:nvSpPr>
          <p:cNvPr id="102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smtClean="0">
                <a:solidFill>
                  <a:schemeClr val="tx1">
                    <a:tint val="75000"/>
                  </a:schemeClr>
                </a:solidFill>
                <a:ea typeface="微软雅黑" panose="020b0503020204020204" charset="-122"/>
              </a:defRPr>
            </a:lvl1pPr>
          </a:lstStyle>
          <a:p>
            <a:pPr>
              <a:defRPr/>
            </a:pPr>
            <a:fld id="{8E74754A-59BB-4971-8D9C-70649B68BA72}" type="datetimeFigureOut">
              <a:rPr lang="zh-CN" altLang="en-US"/>
              <a:t>2021/6/12</a:t>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charset="-122"/>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smtClean="0">
                <a:solidFill>
                  <a:schemeClr val="tx1">
                    <a:tint val="75000"/>
                  </a:schemeClr>
                </a:solidFill>
                <a:ea typeface="微软雅黑" panose="020b0503020204020204" charset="-122"/>
              </a:defRPr>
            </a:lvl1pPr>
          </a:lstStyle>
          <a:p>
            <a:pPr>
              <a:defRPr/>
            </a:pPr>
            <a:fld id="{0C3DDA7C-F7A0-452C-8DEC-4C0BA9FD2688}"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xStyles>
    <p:titleStyle>
      <a:lvl1pPr algn="l" rtl="0" fontAlgn="base">
        <a:lnSpc>
          <a:spcPct val="90000"/>
        </a:lnSpc>
        <a:spcBef>
          <a:spcPct val="0"/>
        </a:spcBef>
        <a:spcAft>
          <a:spcPct val="0"/>
        </a:spcAft>
        <a:defRPr sz="4400" kern="1200">
          <a:solidFill>
            <a:schemeClr val="tx1"/>
          </a:solidFill>
          <a:latin typeface="+mj-lt"/>
          <a:ea typeface="微软雅黑" panose="020b0503020204020204" charset="-122"/>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charset="-122"/>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charset="-122"/>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charset="-122"/>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2.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2.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2.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 Id="rId3" Type="http://schemas.openxmlformats.org/officeDocument/2006/relationships/image" Target="../media/image2.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 Id="rId3" Type="http://schemas.openxmlformats.org/officeDocument/2006/relationships/image" Target="../media/image2.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image" Target="../media/image2.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image" Target="../media/image2.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image" Target="../media/image5.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 Id="rId3" Type="http://schemas.openxmlformats.org/officeDocument/2006/relationships/image" Target="../media/image6.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9.xml" /><Relationship Id="rId3" Type="http://schemas.openxmlformats.org/officeDocument/2006/relationships/image" Target="../media/image7.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0.xml" /><Relationship Id="rId3" Type="http://schemas.openxmlformats.org/officeDocument/2006/relationships/image" Target="../media/image7.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1.xml" /><Relationship Id="rId3" Type="http://schemas.openxmlformats.org/officeDocument/2006/relationships/image" Target="../media/image7.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2.xml" /><Relationship Id="rId3" Type="http://schemas.openxmlformats.org/officeDocument/2006/relationships/image" Target="../media/image7.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3.xml" /><Relationship Id="rId3" Type="http://schemas.openxmlformats.org/officeDocument/2006/relationships/image" Target="../media/image7.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4.xml" /><Relationship Id="rId3" Type="http://schemas.openxmlformats.org/officeDocument/2006/relationships/image" Target="../media/image7.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5.xml" /><Relationship Id="rId3" Type="http://schemas.openxmlformats.org/officeDocument/2006/relationships/image" Target="../media/image7.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6.xml" /><Relationship Id="rId3" Type="http://schemas.openxmlformats.org/officeDocument/2006/relationships/image" Target="../media/image7.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7.xml" /><Relationship Id="rId3" Type="http://schemas.openxmlformats.org/officeDocument/2006/relationships/image" Target="../media/image7.jpeg" /><Relationship Id="rId4" Type="http://schemas.openxmlformats.org/officeDocument/2006/relationships/image" Target="../media/image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4.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2.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2.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2.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2.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PA-10223"/>
          <p:cNvSpPr/>
          <p:nvPr>
            <p:custDataLst>
              <p:tags r:id="rId3"/>
            </p:custDataLst>
          </p:nvPr>
        </p:nvSpPr>
        <p:spPr>
          <a:xfrm>
            <a:off x="2979420" y="2315845"/>
            <a:ext cx="3472180" cy="1445260"/>
          </a:xfrm>
          <a:prstGeom prst="rect">
            <a:avLst/>
          </a:prstGeom>
          <a:noFill/>
          <a:ln>
            <a:noFill/>
          </a:ln>
          <a:effectLst>
            <a:innerShdw blurRad="63500" dist="50800" dir="16200000">
              <a:prstClr val="black">
                <a:alpha val="50000"/>
              </a:prstClr>
            </a:innerShdw>
          </a:effectLst>
          <a:extLst>
            <a:ext uri="{909E8E84-426E-40DD-AFC4-6F175D3DCCD1}">
              <a14:hiddenFill xmlns:a14="http://schemas.microsoft.com/office/drawing/2010/main">
                <a:solidFill>
                  <a:schemeClr val="bg1"/>
                </a:solidFill>
              </a14:hiddenFill>
            </a:ext>
          </a:extLst>
        </p:spPr>
        <p:txBody>
          <a:bodyPr>
            <a:spAutoFit/>
            <a:scene3d>
              <a:camera prst="orthographicFront"/>
              <a:lightRig rig="threePt" dir="t"/>
            </a:scene3d>
          </a:bodyPr>
          <a:lstStyle/>
          <a:p>
            <a:pPr algn="dist" eaLnBrk="1" hangingPunct="1">
              <a:lnSpc>
                <a:spcPct val="110000"/>
              </a:lnSpc>
              <a:defRPr/>
            </a:pPr>
            <a:r>
              <a:rPr lang="zh-CN" altLang="en-US" sz="8000" b="1">
                <a:effectLst>
                  <a:outerShdw blurRad="38100" dist="19050" dir="2700000" algn="tl" rotWithShape="0">
                    <a:schemeClr val="dk1">
                      <a:alpha val="40000"/>
                    </a:schemeClr>
                  </a:outerShdw>
                </a:effectLst>
                <a:latin typeface="宋体" panose="02010600030101010101" pitchFamily="2" charset="-122"/>
                <a:cs typeface="黑体" panose="02010609060101010101" pitchFamily="2" charset="-122"/>
                <a:sym typeface="+mn-ea"/>
              </a:rPr>
              <a:t>秦腔</a:t>
            </a:r>
          </a:p>
        </p:txBody>
      </p:sp>
      <p:sp>
        <p:nvSpPr>
          <p:cNvPr id="4099" name="文本框 2"/>
          <p:cNvSpPr txBox="1">
            <a:spLocks noChangeArrowheads="1"/>
          </p:cNvSpPr>
          <p:nvPr/>
        </p:nvSpPr>
        <p:spPr bwMode="auto">
          <a:xfrm>
            <a:off x="2860675" y="4019550"/>
            <a:ext cx="375920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800" b="1"/>
              <a:t>贾平凹</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4"/>
          <p:cNvSpPr txBox="1">
            <a:spLocks noChangeArrowheads="1"/>
          </p:cNvSpPr>
          <p:nvPr/>
        </p:nvSpPr>
        <p:spPr bwMode="auto">
          <a:xfrm>
            <a:off x="695325" y="1770063"/>
            <a:ext cx="804227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3000" b="1">
                <a:solidFill>
                  <a:srgbClr val="7030A0"/>
                </a:solidFill>
                <a:latin typeface="宋体" panose="02010600030101010101" pitchFamily="2" charset="-122"/>
              </a:rPr>
              <a:t>第三段文字包含了哪些信息？</a:t>
            </a:r>
          </a:p>
        </p:txBody>
      </p:sp>
      <p:sp>
        <p:nvSpPr>
          <p:cNvPr id="4" name="文本框 3"/>
          <p:cNvSpPr txBox="1"/>
          <p:nvPr/>
        </p:nvSpPr>
        <p:spPr>
          <a:xfrm>
            <a:off x="495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pic>
        <p:nvPicPr>
          <p:cNvPr id="22532"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695325" y="2836863"/>
            <a:ext cx="7961313" cy="310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宋体" panose="02010600030101010101" pitchFamily="2" charset="-122"/>
              </a:rPr>
              <a:t>①村村有戏班，人人会清唱，写出了秦腔普及之广；</a:t>
            </a:r>
          </a:p>
          <a:p>
            <a:pPr eaLnBrk="1" hangingPunct="1"/>
            <a:r>
              <a:rPr lang="zh-CN" altLang="en-US" sz="2800" b="1">
                <a:latin typeface="宋体" panose="02010600030101010101" pitchFamily="2" charset="-122"/>
              </a:rPr>
              <a:t>②帝王陵墓、石碑残字，含蓄地暗示了秦腔的历史文化底蕴之深厚；</a:t>
            </a:r>
          </a:p>
          <a:p>
            <a:pPr eaLnBrk="1" hangingPunct="1"/>
            <a:r>
              <a:rPr lang="zh-CN" altLang="en-US" sz="2800" b="1">
                <a:latin typeface="宋体" panose="02010600030101010101" pitchFamily="2" charset="-122"/>
              </a:rPr>
              <a:t>③土屋窗口、村口土尘、叫驴打滚、“我”的感受等，写出了秦腔的生活气息和强大的情感冲击力。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Text Box 4"/>
          <p:cNvSpPr txBox="1">
            <a:spLocks noChangeArrowheads="1"/>
          </p:cNvSpPr>
          <p:nvPr/>
        </p:nvSpPr>
        <p:spPr bwMode="auto">
          <a:xfrm>
            <a:off x="681038" y="1717675"/>
            <a:ext cx="7827962"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900" b="1">
                <a:solidFill>
                  <a:srgbClr val="7030A0"/>
                </a:solidFill>
                <a:latin typeface="宋体" panose="02010600030101010101" pitchFamily="2" charset="-122"/>
              </a:rPr>
              <a:t>请概括开演前人们的活动，作者为什么要这么细致地描摹？</a:t>
            </a:r>
          </a:p>
        </p:txBody>
      </p:sp>
      <p:sp>
        <p:nvSpPr>
          <p:cNvPr id="4" name="文本框 3"/>
          <p:cNvSpPr txBox="1"/>
          <p:nvPr/>
        </p:nvSpPr>
        <p:spPr>
          <a:xfrm>
            <a:off x="495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pic>
        <p:nvPicPr>
          <p:cNvPr id="24580"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681038" y="2925763"/>
            <a:ext cx="7754937"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宋体" panose="02010600030101010101" pitchFamily="2" charset="-122"/>
              </a:rPr>
              <a:t>①开演之前，锣鼓喧天，人声鼎沸，观众席场面宏大，人头攒拥；②小吃丰富，叫卖不绝；③台上锣鼓不停，台下你呼我应；④小吃隔空买卖，拥挤产生冲突。这些细致的描摹使人如临其境，体现了秦川人民粗犷、质朴的性格特点，也有力地渲染了“秦人秦地、秦腔”惟妙惟肖的统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Text Box 4"/>
          <p:cNvSpPr txBox="1">
            <a:spLocks noChangeArrowheads="1"/>
          </p:cNvSpPr>
          <p:nvPr/>
        </p:nvSpPr>
        <p:spPr bwMode="auto">
          <a:xfrm>
            <a:off x="495300" y="1782763"/>
            <a:ext cx="8388350"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3300" b="1">
                <a:solidFill>
                  <a:srgbClr val="7030A0"/>
                </a:solidFill>
                <a:latin typeface="宋体" panose="02010600030101010101" pitchFamily="2" charset="-122"/>
              </a:rPr>
              <a:t>作者对所谓“二杆子”的人物有怎样的评价？</a:t>
            </a:r>
          </a:p>
        </p:txBody>
      </p:sp>
      <p:sp>
        <p:nvSpPr>
          <p:cNvPr id="4" name="文本框 3"/>
          <p:cNvSpPr txBox="1"/>
          <p:nvPr/>
        </p:nvSpPr>
        <p:spPr>
          <a:xfrm>
            <a:off x="495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pic>
        <p:nvPicPr>
          <p:cNvPr id="26628"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644525" y="2809875"/>
            <a:ext cx="7853363"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accent2"/>
                </a:solidFill>
                <a:latin typeface="宋体" panose="02010600030101010101" pitchFamily="2" charset="-122"/>
              </a:rPr>
              <a:t>有贬有褒</a:t>
            </a:r>
            <a:r>
              <a:rPr lang="zh-CN" altLang="en-US" sz="3200" b="1">
                <a:latin typeface="宋体" panose="02010600030101010101" pitchFamily="2" charset="-122"/>
              </a:rPr>
              <a:t>。贬的是他们拿树条儿打人，褒的是虽然彻夜不得看戏，但他们忠于职责，维护秩序，这从侧面表现出秦川人对秦腔的忠诚，也表现出秦川人对秦腔本身的喜爱，不仅仅流于戏曲内容。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4" name="Text Box 4"/>
          <p:cNvSpPr txBox="1">
            <a:spLocks noChangeArrowheads="1"/>
          </p:cNvSpPr>
          <p:nvPr/>
        </p:nvSpPr>
        <p:spPr bwMode="auto">
          <a:xfrm>
            <a:off x="495300" y="1606550"/>
            <a:ext cx="83883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800" b="1">
                <a:solidFill>
                  <a:srgbClr val="7030A0"/>
                </a:solidFill>
                <a:latin typeface="宋体" panose="02010600030101010101" pitchFamily="2" charset="-122"/>
              </a:rPr>
              <a:t>第7段中作者写了哪两类观众？他们有什么特点？选这两类观众来写，对表现文章的主题有什么好处？</a:t>
            </a:r>
          </a:p>
        </p:txBody>
      </p:sp>
      <p:sp>
        <p:nvSpPr>
          <p:cNvPr id="4" name="文本框 3"/>
          <p:cNvSpPr txBox="1"/>
          <p:nvPr/>
        </p:nvSpPr>
        <p:spPr>
          <a:xfrm>
            <a:off x="495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pic>
        <p:nvPicPr>
          <p:cNvPr id="28676"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644525" y="2809875"/>
            <a:ext cx="7853363"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600" b="1">
                <a:solidFill>
                  <a:schemeClr val="accent2"/>
                </a:solidFill>
                <a:latin typeface="宋体" panose="02010600030101010101" pitchFamily="2" charset="-122"/>
              </a:rPr>
              <a:t>两类观众：</a:t>
            </a:r>
            <a:r>
              <a:rPr lang="zh-CN" altLang="en-US" sz="2600" b="1">
                <a:latin typeface="宋体" panose="02010600030101010101" pitchFamily="2" charset="-122"/>
              </a:rPr>
              <a:t>“老一辈的秦腔迷”，他们因不能承受拥挤，便“蹲在戏台两侧的墙根”听戏，从秦腔中获得难以言传的艺术享受；“大一点的，脾性野一点的孩予”，他们在观看秦腔表演的过程中获得属于自己的快乐。他们虽然都没有在正常条件下享受秦腔艺术，但他们同样痴迷于秦腔。</a:t>
            </a:r>
          </a:p>
          <a:p>
            <a:pPr eaLnBrk="1" hangingPunct="1"/>
            <a:r>
              <a:rPr lang="zh-CN" altLang="en-US" sz="2600" b="1">
                <a:solidFill>
                  <a:schemeClr val="accent2"/>
                </a:solidFill>
                <a:latin typeface="宋体" panose="02010600030101010101" pitchFamily="2" charset="-122"/>
              </a:rPr>
              <a:t>好处：</a:t>
            </a:r>
            <a:r>
              <a:rPr lang="zh-CN" altLang="en-US" sz="2600" b="1">
                <a:latin typeface="宋体" panose="02010600030101010101" pitchFamily="2" charset="-122"/>
              </a:rPr>
              <a:t>选这两类观众来写，对比鲜明、概括性极强，从侧面写出了村民们炽烈的感情以及对秦腔的痴迷热爱之情。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Text Box 4"/>
          <p:cNvSpPr txBox="1">
            <a:spLocks noChangeArrowheads="1"/>
          </p:cNvSpPr>
          <p:nvPr/>
        </p:nvSpPr>
        <p:spPr bwMode="auto">
          <a:xfrm>
            <a:off x="1295400" y="2392363"/>
            <a:ext cx="691197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3600" b="1">
                <a:solidFill>
                  <a:srgbClr val="7030A0"/>
                </a:solidFill>
                <a:latin typeface="宋体" panose="02010600030101010101" pitchFamily="2" charset="-122"/>
              </a:rPr>
              <a:t>本文的线索是“秦腔”，全文都是以此来组织材料，展开文章的，请结合课文进行分析。</a:t>
            </a:r>
          </a:p>
        </p:txBody>
      </p:sp>
      <p:sp>
        <p:nvSpPr>
          <p:cNvPr id="4" name="文本框 3"/>
          <p:cNvSpPr txBox="1"/>
          <p:nvPr/>
        </p:nvSpPr>
        <p:spPr>
          <a:xfrm>
            <a:off x="459740" y="90106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pic>
        <p:nvPicPr>
          <p:cNvPr id="30724"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95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pic>
        <p:nvPicPr>
          <p:cNvPr id="32771"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280988" y="1576388"/>
            <a:ext cx="8726487" cy="452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latin typeface="宋体" panose="02010600030101010101" pitchFamily="2" charset="-122"/>
              </a:rPr>
              <a:t>“秦腔”作为本文的行文线索，在组织材料上有着重要的作用。</a:t>
            </a:r>
          </a:p>
          <a:p>
            <a:pPr eaLnBrk="1" hangingPunct="1"/>
            <a:r>
              <a:rPr lang="zh-CN" altLang="en-US" sz="2400" b="1">
                <a:latin typeface="宋体" panose="02010600030101010101" pitchFamily="2" charset="-122"/>
              </a:rPr>
              <a:t>文章</a:t>
            </a:r>
            <a:r>
              <a:rPr lang="zh-CN" altLang="en-US" sz="2400" b="1">
                <a:solidFill>
                  <a:schemeClr val="accent2"/>
                </a:solidFill>
                <a:latin typeface="宋体" panose="02010600030101010101" pitchFamily="2" charset="-122"/>
              </a:rPr>
              <a:t>首先</a:t>
            </a:r>
            <a:r>
              <a:rPr lang="zh-CN" altLang="en-US" sz="2400" b="1">
                <a:latin typeface="宋体" panose="02010600030101010101" pitchFamily="2" charset="-122"/>
              </a:rPr>
              <a:t>介绍了秦腔的特点和形成原因。因为秦地以外的读者并不十分熟悉秦腔，所以作者在开篇首先介绍了秦腔的形成地域、唱腔特点和形成原因，使得读者对秦腔有一个基本的了解。</a:t>
            </a:r>
          </a:p>
          <a:p>
            <a:pPr eaLnBrk="1" hangingPunct="1"/>
            <a:r>
              <a:rPr lang="zh-CN" altLang="en-US" sz="2400" b="1">
                <a:solidFill>
                  <a:schemeClr val="accent2"/>
                </a:solidFill>
                <a:latin typeface="宋体" panose="02010600030101010101" pitchFamily="2" charset="-122"/>
              </a:rPr>
              <a:t>接着</a:t>
            </a:r>
            <a:r>
              <a:rPr lang="zh-CN" altLang="en-US" sz="2400" b="1">
                <a:latin typeface="宋体" panose="02010600030101010101" pitchFamily="2" charset="-122"/>
              </a:rPr>
              <a:t>，详细地描写秦腔所形成的特殊文化风俗。文章的主体部分，作者通过描绘秦腔戏班的排演、演出过程中的种种场面和细节，充分表现了秦川人对秦腔的喜爱与痴迷。之后，作者又将笔触向秦腔演出后延伸，饶有兴味地介绍了秦腔所引发的生活中的悲喜剧，揭示了秦腔与秦川人民喜怒哀乐的关系。</a:t>
            </a:r>
          </a:p>
          <a:p>
            <a:pPr eaLnBrk="1" hangingPunct="1"/>
            <a:r>
              <a:rPr lang="zh-CN" altLang="en-US" sz="2400" b="1">
                <a:solidFill>
                  <a:schemeClr val="accent2"/>
                </a:solidFill>
                <a:latin typeface="宋体" panose="02010600030101010101" pitchFamily="2" charset="-122"/>
              </a:rPr>
              <a:t>结尾部分</a:t>
            </a:r>
            <a:r>
              <a:rPr lang="zh-CN" altLang="en-US" sz="2400" b="1">
                <a:latin typeface="宋体" panose="02010600030101010101" pitchFamily="2" charset="-122"/>
              </a:rPr>
              <a:t>，作者总结“三秦”的特点，写出了自己对秦腔的感悟和思考，说明了秦腔在秦川人生活中的神圣、崇高的地位，升华了文章的主旨，拓展了文章的内涵。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8" name="Text Box 4"/>
          <p:cNvSpPr txBox="1">
            <a:spLocks noChangeArrowheads="1"/>
          </p:cNvSpPr>
          <p:nvPr/>
        </p:nvSpPr>
        <p:spPr bwMode="auto">
          <a:xfrm>
            <a:off x="644525" y="1733550"/>
            <a:ext cx="838835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3000" b="1">
                <a:solidFill>
                  <a:srgbClr val="7030A0"/>
                </a:solidFill>
                <a:latin typeface="宋体" panose="02010600030101010101" pitchFamily="2" charset="-122"/>
              </a:rPr>
              <a:t>你从本文中读出了作者怎样的内心世界？</a:t>
            </a:r>
          </a:p>
        </p:txBody>
      </p:sp>
      <p:sp>
        <p:nvSpPr>
          <p:cNvPr id="4" name="文本框 3"/>
          <p:cNvSpPr txBox="1"/>
          <p:nvPr/>
        </p:nvSpPr>
        <p:spPr>
          <a:xfrm>
            <a:off x="495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pic>
        <p:nvPicPr>
          <p:cNvPr id="34820"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644525" y="2665413"/>
            <a:ext cx="7853363" cy="329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600" b="1">
                <a:solidFill>
                  <a:schemeClr val="accent2"/>
                </a:solidFill>
                <a:latin typeface="宋体" panose="02010600030101010101" pitchFamily="2" charset="-122"/>
              </a:rPr>
              <a:t>①理解秦人。</a:t>
            </a:r>
            <a:r>
              <a:rPr lang="zh-CN" altLang="en-US" sz="2600" b="1">
                <a:latin typeface="宋体" panose="02010600030101010101" pitchFamily="2" charset="-122"/>
              </a:rPr>
              <a:t>作者理解他们劳动的艰辛，生活的不易，理解秦腔对于秦人的重要意义。</a:t>
            </a:r>
          </a:p>
          <a:p>
            <a:pPr eaLnBrk="1" hangingPunct="1"/>
            <a:r>
              <a:rPr lang="zh-CN" altLang="en-US" sz="2600" b="1">
                <a:solidFill>
                  <a:schemeClr val="accent2"/>
                </a:solidFill>
                <a:latin typeface="宋体" panose="02010600030101010101" pitchFamily="2" charset="-122"/>
              </a:rPr>
              <a:t>②欣赏秦人。</a:t>
            </a:r>
            <a:r>
              <a:rPr lang="zh-CN" altLang="en-US" sz="2600" b="1">
                <a:latin typeface="宋体" panose="02010600030101010101" pitchFamily="2" charset="-122"/>
              </a:rPr>
              <a:t>秦人面对艰辛的生活不屈服，懂得用秦腔进行自我慰藉。</a:t>
            </a:r>
          </a:p>
          <a:p>
            <a:pPr eaLnBrk="1" hangingPunct="1"/>
            <a:r>
              <a:rPr lang="zh-CN" altLang="en-US" sz="2600" b="1">
                <a:solidFill>
                  <a:schemeClr val="accent2"/>
                </a:solidFill>
                <a:latin typeface="宋体" panose="02010600030101010101" pitchFamily="2" charset="-122"/>
              </a:rPr>
              <a:t>③热爱秦人、秦川，爱得理智而深刻，爱得专注而执着。</a:t>
            </a:r>
            <a:r>
              <a:rPr lang="zh-CN" altLang="en-US" sz="2600" b="1">
                <a:latin typeface="宋体" panose="02010600030101010101" pitchFamily="2" charset="-122"/>
              </a:rPr>
              <a:t>这种感情上的认同，使得作者能够满怀激情地为秦腔文化呐喊、辩护，能够将秦腔文化原汁原味地展现出来。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546735" y="79883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中心思想</a:t>
            </a:r>
          </a:p>
        </p:txBody>
      </p:sp>
      <p:pic>
        <p:nvPicPr>
          <p:cNvPr id="36867" name="图片 4" descr="view (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388225" y="4206875"/>
            <a:ext cx="1755775" cy="232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a:spLocks noChangeArrowheads="1"/>
          </p:cNvSpPr>
          <p:nvPr/>
        </p:nvSpPr>
        <p:spPr bwMode="auto">
          <a:xfrm>
            <a:off x="685800" y="2043113"/>
            <a:ext cx="7770813"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000" b="1">
                <a:latin typeface="宋体" panose="02010600030101010101" pitchFamily="2" charset="-122"/>
              </a:rPr>
              <a:t>    本文以一种带有野性的朴素笔触，不但绘形绘色地写出了一个地方剧种的生成特点，更重要的是通过对秦川大地上人们的喜怒哀乐以及风土人情的描绘，展现了他们热情蓬勃的生命力，透视了八百里秦川人民身上的民族气质和生存状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94030" y="95948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艺术特色</a:t>
            </a:r>
          </a:p>
        </p:txBody>
      </p:sp>
      <p:pic>
        <p:nvPicPr>
          <p:cNvPr id="38915" name="图片 2" descr="view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672263" y="498475"/>
            <a:ext cx="2471737"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a:spLocks noChangeArrowheads="1"/>
          </p:cNvSpPr>
          <p:nvPr/>
        </p:nvSpPr>
        <p:spPr bwMode="auto">
          <a:xfrm>
            <a:off x="493713" y="2163763"/>
            <a:ext cx="8221662"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宋体" panose="02010600030101010101" pitchFamily="2" charset="-122"/>
              </a:rPr>
              <a:t>（1）表现角度独特，笔墨在秦腔之外，写秦地、秦人，再写到秦腔，很少正面写秦腔艺术本身。真意在写秦人的生存状态生命意志和精神面貌。</a:t>
            </a:r>
          </a:p>
          <a:p>
            <a:pPr eaLnBrk="1" hangingPunct="1"/>
            <a:r>
              <a:rPr lang="zh-CN" altLang="en-US" sz="2800" b="1">
                <a:latin typeface="宋体" panose="02010600030101010101" pitchFamily="2" charset="-122"/>
              </a:rPr>
              <a:t>（2）语言鲜活、雅俗辉映、活泼风趣、直抒胸臆，铺陈、排比、议论、抒情中穿插民间传闻、故事片段，庄谐并重，刻画精妙，传神生动，营造出具有浓郁秦川风情的艺术氛围。</a:t>
            </a:r>
          </a:p>
          <a:p>
            <a:pPr eaLnBrk="1" hangingPunct="1"/>
            <a:r>
              <a:rPr lang="zh-CN" altLang="en-US" sz="2800" b="1">
                <a:latin typeface="宋体" panose="02010600030101010101" pitchFamily="2" charset="-122"/>
              </a:rPr>
              <a:t>（3）秦地苍凉辽远、茫无际涯，《秦腔》大气厚重，文风激越，相得益彰。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24155" y="509270"/>
            <a:ext cx="3954145" cy="706755"/>
          </a:xfrm>
          <a:prstGeom prst="rect">
            <a:avLst/>
          </a:prstGeom>
          <a:noFill/>
        </p:spPr>
        <p:txBody>
          <a:bodyPr>
            <a:spAutoFit/>
            <a:scene3d>
              <a:camera prst="orthographicFront"/>
              <a:lightRig rig="threePt" dir="t"/>
            </a:scene3d>
          </a:bodyPr>
          <a:lstStyle/>
          <a:p>
            <a:pPr eaLnBrk="1" hangingPunct="1">
              <a:defRPr/>
            </a:pPr>
            <a:r>
              <a:rPr lang="zh-CN" altLang="en-US" sz="4000" b="1">
                <a:solidFill>
                  <a:schemeClr val="accent1"/>
                </a:solidFill>
                <a:effectLst>
                  <a:outerShdw blurRad="38100" dist="25400" dir="5400000" algn="ctr" rotWithShape="0">
                    <a:srgbClr val="6E747A">
                      <a:alpha val="43000"/>
                    </a:srgbClr>
                  </a:outerShdw>
                </a:effectLst>
              </a:rPr>
              <a:t>当堂检测</a:t>
            </a:r>
          </a:p>
        </p:txBody>
      </p:sp>
      <p:pic>
        <p:nvPicPr>
          <p:cNvPr id="40963" name="图片 1"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77063" y="509588"/>
            <a:ext cx="2166937"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文本框 2"/>
          <p:cNvSpPr txBox="1">
            <a:spLocks noChangeArrowheads="1"/>
          </p:cNvSpPr>
          <p:nvPr/>
        </p:nvSpPr>
        <p:spPr bwMode="auto">
          <a:xfrm>
            <a:off x="149225" y="1593850"/>
            <a:ext cx="8845550" cy="469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300" b="1">
                <a:latin typeface="宋体" panose="02010600030101010101" pitchFamily="2" charset="-122"/>
              </a:rPr>
              <a:t>1.</a:t>
            </a:r>
            <a:r>
              <a:rPr lang="zh-CN" sz="2300" b="1">
                <a:latin typeface="宋体" panose="02010600030101010101" pitchFamily="2" charset="-122"/>
              </a:rPr>
              <a:t>依次填入下面一段文字横线处的语句，衔接最恰当的一项是</a:t>
            </a:r>
            <a:r>
              <a:rPr lang="zh-CN" altLang="zh-CN" sz="2300" b="1">
                <a:latin typeface="宋体" panose="02010600030101010101" pitchFamily="2" charset="-122"/>
              </a:rPr>
              <a:t>(   )</a:t>
            </a:r>
          </a:p>
          <a:p>
            <a:pPr eaLnBrk="1" hangingPunct="1"/>
            <a:r>
              <a:rPr lang="zh-CN" altLang="zh-CN" sz="2300" b="1">
                <a:latin typeface="宋体" panose="02010600030101010101" pitchFamily="2" charset="-122"/>
              </a:rPr>
              <a:t>    </a:t>
            </a:r>
            <a:r>
              <a:rPr lang="zh-CN" sz="2300" b="1">
                <a:latin typeface="宋体" panose="02010600030101010101" pitchFamily="2" charset="-122"/>
              </a:rPr>
              <a:t>一个王朝，一个英雄，都只是历史长河中转瞬即逝的漩涡，</a:t>
            </a:r>
            <a:r>
              <a:rPr lang="zh-CN" altLang="zh-CN" sz="2300" b="1">
                <a:latin typeface="宋体" panose="02010600030101010101" pitchFamily="2" charset="-122"/>
              </a:rPr>
              <a:t>________</a:t>
            </a:r>
            <a:r>
              <a:rPr lang="zh-CN" sz="2300" b="1">
                <a:latin typeface="宋体" panose="02010600030101010101" pitchFamily="2" charset="-122"/>
              </a:rPr>
              <a:t>。</a:t>
            </a:r>
            <a:r>
              <a:rPr lang="zh-CN" altLang="zh-CN" sz="2300" b="1">
                <a:latin typeface="宋体" panose="02010600030101010101" pitchFamily="2" charset="-122"/>
              </a:rPr>
              <a:t>________</a:t>
            </a:r>
            <a:r>
              <a:rPr lang="zh-CN" sz="2300" b="1">
                <a:latin typeface="宋体" panose="02010600030101010101" pitchFamily="2" charset="-122"/>
              </a:rPr>
              <a:t>，</a:t>
            </a:r>
            <a:r>
              <a:rPr lang="zh-CN" altLang="zh-CN" sz="2300" b="1">
                <a:latin typeface="宋体" panose="02010600030101010101" pitchFamily="2" charset="-122"/>
              </a:rPr>
              <a:t>________</a:t>
            </a:r>
            <a:r>
              <a:rPr lang="zh-CN" sz="2300" b="1">
                <a:latin typeface="宋体" panose="02010600030101010101" pitchFamily="2" charset="-122"/>
              </a:rPr>
              <a:t>。</a:t>
            </a:r>
            <a:r>
              <a:rPr lang="zh-CN" altLang="zh-CN" sz="2300" b="1">
                <a:latin typeface="宋体" panose="02010600030101010101" pitchFamily="2" charset="-122"/>
              </a:rPr>
              <a:t>________</a:t>
            </a:r>
            <a:r>
              <a:rPr lang="zh-CN" sz="2300" b="1">
                <a:latin typeface="宋体" panose="02010600030101010101" pitchFamily="2" charset="-122"/>
              </a:rPr>
              <a:t>，</a:t>
            </a:r>
            <a:r>
              <a:rPr lang="zh-CN" altLang="zh-CN" sz="2300" b="1">
                <a:latin typeface="宋体" panose="02010600030101010101" pitchFamily="2" charset="-122"/>
              </a:rPr>
              <a:t>________</a:t>
            </a:r>
            <a:r>
              <a:rPr lang="zh-CN" sz="2300" b="1">
                <a:latin typeface="宋体" panose="02010600030101010101" pitchFamily="2" charset="-122"/>
              </a:rPr>
              <a:t>。</a:t>
            </a:r>
            <a:r>
              <a:rPr lang="zh-CN" altLang="zh-CN" sz="2300" b="1">
                <a:latin typeface="宋体" panose="02010600030101010101" pitchFamily="2" charset="-122"/>
              </a:rPr>
              <a:t>________</a:t>
            </a:r>
            <a:r>
              <a:rPr lang="zh-CN" sz="2300" b="1">
                <a:latin typeface="宋体" panose="02010600030101010101" pitchFamily="2" charset="-122"/>
              </a:rPr>
              <a:t>，依然唱着秦宫小曲，在西凤酒香中吼几声秦腔，依然把对生活的追求融入民间艺术之中。</a:t>
            </a:r>
          </a:p>
          <a:p>
            <a:pPr eaLnBrk="1" hangingPunct="1"/>
            <a:r>
              <a:rPr lang="zh-CN" altLang="zh-CN" sz="2300" b="1">
                <a:latin typeface="宋体" panose="02010600030101010101" pitchFamily="2" charset="-122"/>
              </a:rPr>
              <a:t>①</a:t>
            </a:r>
            <a:r>
              <a:rPr lang="zh-CN" sz="2300" b="1">
                <a:latin typeface="宋体" panose="02010600030101010101" pitchFamily="2" charset="-122"/>
              </a:rPr>
              <a:t>曾经叱咤风云的秦穆公，如今一抔黄土掩住了风流与豪气</a:t>
            </a:r>
          </a:p>
          <a:p>
            <a:pPr eaLnBrk="1" hangingPunct="1"/>
            <a:r>
              <a:rPr lang="zh-CN" altLang="zh-CN" sz="2300" b="1">
                <a:latin typeface="宋体" panose="02010600030101010101" pitchFamily="2" charset="-122"/>
              </a:rPr>
              <a:t>②</a:t>
            </a:r>
            <a:r>
              <a:rPr lang="zh-CN" sz="2300" b="1">
                <a:latin typeface="宋体" panose="02010600030101010101" pitchFamily="2" charset="-122"/>
              </a:rPr>
              <a:t>而万里山河又毁于二世之手</a:t>
            </a:r>
          </a:p>
          <a:p>
            <a:pPr eaLnBrk="1" hangingPunct="1"/>
            <a:r>
              <a:rPr lang="zh-CN" altLang="zh-CN" sz="2300" b="1">
                <a:latin typeface="宋体" panose="02010600030101010101" pitchFamily="2" charset="-122"/>
              </a:rPr>
              <a:t>③</a:t>
            </a:r>
            <a:r>
              <a:rPr lang="zh-CN" sz="2300" b="1">
                <a:latin typeface="宋体" panose="02010600030101010101" pitchFamily="2" charset="-122"/>
              </a:rPr>
              <a:t>唯有那个时代的文化和精神穿越了时间和空间，得到永恒</a:t>
            </a:r>
          </a:p>
          <a:p>
            <a:pPr eaLnBrk="1" hangingPunct="1"/>
            <a:r>
              <a:rPr lang="zh-CN" altLang="zh-CN" sz="2300" b="1">
                <a:latin typeface="宋体" panose="02010600030101010101" pitchFamily="2" charset="-122"/>
              </a:rPr>
              <a:t>④</a:t>
            </a:r>
            <a:r>
              <a:rPr lang="zh-CN" sz="2300" b="1">
                <a:latin typeface="宋体" panose="02010600030101010101" pitchFamily="2" charset="-122"/>
              </a:rPr>
              <a:t>今天我们依然在这华夏故土上挥汗如雨，依然同命运抗争</a:t>
            </a:r>
          </a:p>
          <a:p>
            <a:pPr eaLnBrk="1" hangingPunct="1"/>
            <a:r>
              <a:rPr lang="zh-CN" altLang="zh-CN" sz="2300" b="1">
                <a:latin typeface="宋体" panose="02010600030101010101" pitchFamily="2" charset="-122"/>
              </a:rPr>
              <a:t>⑤</a:t>
            </a:r>
            <a:r>
              <a:rPr lang="zh-CN" sz="2300" b="1">
                <a:latin typeface="宋体" panose="02010600030101010101" pitchFamily="2" charset="-122"/>
              </a:rPr>
              <a:t>成为被人们遗忘于城郊的土丘</a:t>
            </a:r>
          </a:p>
          <a:p>
            <a:pPr eaLnBrk="1" hangingPunct="1"/>
            <a:r>
              <a:rPr lang="zh-CN" altLang="zh-CN" sz="2300" b="1">
                <a:latin typeface="宋体" panose="02010600030101010101" pitchFamily="2" charset="-122"/>
              </a:rPr>
              <a:t>⑥</a:t>
            </a:r>
            <a:r>
              <a:rPr lang="zh-CN" sz="2300" b="1">
                <a:latin typeface="宋体" panose="02010600030101010101" pitchFamily="2" charset="-122"/>
              </a:rPr>
              <a:t>他没有想到秦王嬴政会统一六国</a:t>
            </a:r>
          </a:p>
          <a:p>
            <a:pPr eaLnBrk="1" hangingPunct="1"/>
            <a:r>
              <a:rPr lang="zh-CN" altLang="zh-CN" sz="2300" b="1">
                <a:latin typeface="宋体" panose="02010600030101010101" pitchFamily="2" charset="-122"/>
              </a:rPr>
              <a:t>A.③①④②⑤⑥		B.③①⑤⑥②④</a:t>
            </a:r>
          </a:p>
          <a:p>
            <a:pPr eaLnBrk="1" hangingPunct="1"/>
            <a:r>
              <a:rPr lang="zh-CN" altLang="zh-CN" sz="2300" b="1">
                <a:latin typeface="宋体" panose="02010600030101010101" pitchFamily="2" charset="-122"/>
              </a:rPr>
              <a:t>C.⑤①③②④⑥		D.⑤⑥③①②④</a:t>
            </a:r>
          </a:p>
        </p:txBody>
      </p:sp>
      <p:sp>
        <p:nvSpPr>
          <p:cNvPr id="100" name="文本框 99"/>
          <p:cNvSpPr txBox="1">
            <a:spLocks noChangeArrowheads="1"/>
          </p:cNvSpPr>
          <p:nvPr/>
        </p:nvSpPr>
        <p:spPr bwMode="auto">
          <a:xfrm>
            <a:off x="8334375" y="1593850"/>
            <a:ext cx="4778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00B050"/>
                </a:solidFill>
                <a:latin typeface="Times New Roman" panose="02020603050405020304" pitchFamily="18" charset="0"/>
              </a:rPr>
              <a:t>B</a:t>
            </a:r>
            <a:endParaRPr lang="en-US" altLang="en-US" sz="3200" b="1">
              <a:solidFill>
                <a:srgbClr val="00B050"/>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750570" y="709295"/>
            <a:ext cx="314515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学习目标</a:t>
            </a:r>
          </a:p>
        </p:txBody>
      </p:sp>
      <p:pic>
        <p:nvPicPr>
          <p:cNvPr id="6147" name="图片 1"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内容占位符 2"/>
          <p:cNvSpPr>
            <a:spLocks noGrp="1"/>
          </p:cNvSpPr>
          <p:nvPr/>
        </p:nvSpPr>
        <p:spPr bwMode="auto">
          <a:xfrm>
            <a:off x="754063" y="2035175"/>
            <a:ext cx="7637462" cy="193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9pPr>
          </a:lstStyle>
          <a:p>
            <a:pPr eaLnBrk="1" hangingPunct="1">
              <a:lnSpc>
                <a:spcPct val="100000"/>
              </a:lnSpc>
              <a:spcBef>
                <a:spcPct val="0"/>
              </a:spcBef>
              <a:buFont typeface="Arial" panose="020b0604020202020204" pitchFamily="34" charset="0"/>
              <a:buNone/>
            </a:pPr>
            <a:r>
              <a:rPr lang="zh-CN" altLang="en-US" sz="3200" b="1">
                <a:latin typeface="宋体" panose="02010600030101010101" pitchFamily="2" charset="-122"/>
                <a:ea typeface="宋体" panose="02010600030101010101" pitchFamily="2" charset="-122"/>
              </a:rPr>
              <a:t>1.体会文章的大气和深沉的文化底蕴。</a:t>
            </a:r>
          </a:p>
          <a:p>
            <a:pPr eaLnBrk="1" hangingPunct="1">
              <a:lnSpc>
                <a:spcPct val="100000"/>
              </a:lnSpc>
              <a:spcBef>
                <a:spcPct val="0"/>
              </a:spcBef>
              <a:buFont typeface="Arial" panose="020b0604020202020204" pitchFamily="34" charset="0"/>
              <a:buNone/>
            </a:pPr>
            <a:r>
              <a:rPr lang="zh-CN" altLang="en-US" sz="3200" b="1">
                <a:latin typeface="宋体" panose="02010600030101010101" pitchFamily="2" charset="-122"/>
                <a:ea typeface="宋体" panose="02010600030101010101" pitchFamily="2" charset="-122"/>
              </a:rPr>
              <a:t>2.了解秦地的地理构造与秦腔的旋律惟妙惟肖的统一。</a:t>
            </a:r>
          </a:p>
          <a:p>
            <a:pPr eaLnBrk="1" hangingPunct="1">
              <a:lnSpc>
                <a:spcPct val="100000"/>
              </a:lnSpc>
              <a:spcBef>
                <a:spcPct val="0"/>
              </a:spcBef>
              <a:buFont typeface="Arial" panose="020b0604020202020204" pitchFamily="34" charset="0"/>
              <a:buNone/>
            </a:pPr>
            <a:r>
              <a:rPr lang="zh-CN" altLang="en-US" sz="3200" b="1">
                <a:latin typeface="宋体" panose="02010600030101010101" pitchFamily="2" charset="-122"/>
                <a:ea typeface="宋体" panose="02010600030101010101" pitchFamily="2" charset="-122"/>
              </a:rPr>
              <a:t>3.学习文章将秦腔、秦地、秦人以及文化生活的有机结合。</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74345" y="69024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43011"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092950" y="517525"/>
            <a:ext cx="2051050"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a:spLocks noChangeArrowheads="1"/>
          </p:cNvSpPr>
          <p:nvPr/>
        </p:nvSpPr>
        <p:spPr bwMode="auto">
          <a:xfrm>
            <a:off x="644525" y="2166938"/>
            <a:ext cx="7651750" cy="332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000" b="1">
                <a:solidFill>
                  <a:srgbClr val="00B050"/>
                </a:solidFill>
              </a:rPr>
              <a:t>解析：</a:t>
            </a:r>
            <a:r>
              <a:rPr lang="zh-CN" altLang="en-US" sz="3000" b="1"/>
              <a:t>根据横线前面的“都只是历史长河中转瞬即逝的漩涡”可知，后面应承接③；接下来举秦穆公的例子，也就是后面承接①；由①中的“一抔黄土”可知，后面应承接⑤；接下来⑥②写的是秦穆公死后的情形；最后④是联系今天的“我们”，与横线后面的句子衔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66395" y="74104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45059"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05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0" name="文本框 6"/>
          <p:cNvSpPr txBox="1">
            <a:spLocks noChangeArrowheads="1"/>
          </p:cNvSpPr>
          <p:nvPr/>
        </p:nvSpPr>
        <p:spPr bwMode="auto">
          <a:xfrm>
            <a:off x="247650" y="1804988"/>
            <a:ext cx="8648700" cy="415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a:latin typeface="宋体" panose="02010600030101010101" pitchFamily="2" charset="-122"/>
              </a:rPr>
              <a:t>2.</a:t>
            </a:r>
            <a:r>
              <a:rPr lang="en-US" sz="2400" b="1">
                <a:latin typeface="宋体" panose="02010600030101010101" pitchFamily="2" charset="-122"/>
              </a:rPr>
              <a:t>下面的材料对粤剧进行了简单的介绍，请筛选信息，保留各方面的主要内容，将材料压缩成一段文字，不超过</a:t>
            </a:r>
            <a:r>
              <a:rPr lang="en-US" altLang="zh-CN" sz="2400" b="1">
                <a:latin typeface="宋体" panose="02010600030101010101" pitchFamily="2" charset="-122"/>
              </a:rPr>
              <a:t>80</a:t>
            </a:r>
            <a:r>
              <a:rPr lang="en-US" sz="2400" b="1">
                <a:latin typeface="宋体" panose="02010600030101010101" pitchFamily="2" charset="-122"/>
              </a:rPr>
              <a:t>个字。</a:t>
            </a:r>
          </a:p>
          <a:p>
            <a:pPr eaLnBrk="1" hangingPunct="1"/>
            <a:r>
              <a:rPr lang="en-US" altLang="zh-CN" sz="2400" b="1">
                <a:latin typeface="宋体" panose="02010600030101010101" pitchFamily="2" charset="-122"/>
              </a:rPr>
              <a:t>    </a:t>
            </a:r>
            <a:r>
              <a:rPr lang="en-US" sz="2400" b="1">
                <a:latin typeface="宋体" panose="02010600030101010101" pitchFamily="2" charset="-122"/>
              </a:rPr>
              <a:t>粤剧起源于明代，深受昆曲、南戏的影响，清朝顺治之后，以梆子、皮黄为基础，融合弋阳腔、昆曲之长，吸收了南音等广东民间曲调，逐渐发展成为南方的一大剧种。它的唱腔丰富，以梆子、二黄为主，兼用民间说唱音乐。唱有大喉、平喉、子喉之分，调有正线、反线和乙反线之别。伴奏乐器原来只有二弦、高胡等民族乐器，后来加进了小提琴等西洋乐器，对增强戏剧效果起到了很好的作用。粤剧的行当，原来只有生、旦、丑、末、净等十个，后来生角又演变为文武生、武生、小武等。粤剧是最能体现广东特色的剧种。</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7015" y="64643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47107"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05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文本框 6"/>
          <p:cNvSpPr txBox="1">
            <a:spLocks noChangeArrowheads="1"/>
          </p:cNvSpPr>
          <p:nvPr/>
        </p:nvSpPr>
        <p:spPr bwMode="auto">
          <a:xfrm>
            <a:off x="307975" y="1731963"/>
            <a:ext cx="8526463"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sz="2800" b="1">
                <a:solidFill>
                  <a:srgbClr val="00B050"/>
                </a:solidFill>
                <a:latin typeface="宋体" panose="02010600030101010101" pitchFamily="2" charset="-122"/>
              </a:rPr>
              <a:t>答案：</a:t>
            </a:r>
          </a:p>
          <a:p>
            <a:pPr eaLnBrk="1" hangingPunct="1"/>
            <a:r>
              <a:rPr lang="en-US" sz="2800" b="1">
                <a:latin typeface="宋体" panose="02010600030101010101" pitchFamily="2" charset="-122"/>
              </a:rPr>
              <a:t>（示例）粤剧是起源于明代，受昆曲、南戏的影响，吸收南音等广东民间曲调形成的南方剧种。它的唱腔以梆子、二黄为主。伴奏乐器有二弦、高胡和小提琴等。行当有生、旦、丑、末、净等十个。</a:t>
            </a:r>
          </a:p>
          <a:p>
            <a:pPr eaLnBrk="1" hangingPunct="1"/>
            <a:r>
              <a:rPr lang="en-US" sz="2800" b="1">
                <a:solidFill>
                  <a:srgbClr val="00B050"/>
                </a:solidFill>
                <a:latin typeface="宋体" panose="02010600030101010101" pitchFamily="2" charset="-122"/>
              </a:rPr>
              <a:t>解析：</a:t>
            </a:r>
            <a:r>
              <a:rPr lang="en-US" sz="2800" b="1">
                <a:latin typeface="宋体" panose="02010600030101010101" pitchFamily="2" charset="-122"/>
              </a:rPr>
              <a:t> </a:t>
            </a:r>
          </a:p>
          <a:p>
            <a:pPr eaLnBrk="1" hangingPunct="1"/>
            <a:r>
              <a:rPr lang="en-US" sz="2800" b="1">
                <a:latin typeface="宋体" panose="02010600030101010101" pitchFamily="2" charset="-122"/>
              </a:rPr>
              <a:t>首先将文段分层，然后选取描述对象，从“起源”“唱腔”“伴奏乐器”“行当”等几个方面进行归纳即可。</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66395" y="74104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49155"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05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p:nvPr/>
        </p:nvSpPr>
        <p:spPr>
          <a:xfrm>
            <a:off x="542925" y="1731963"/>
            <a:ext cx="8129588" cy="4830762"/>
          </a:xfrm>
          <a:prstGeom prst="rect">
            <a:avLst/>
          </a:prstGeom>
          <a:noFill/>
        </p:spPr>
        <p:txBody>
          <a:bodyPr>
            <a:spAutoFit/>
          </a:bodyPr>
          <a:lstStyle/>
          <a:p>
            <a:pPr eaLnBrk="1" hangingPunct="1">
              <a:defRPr/>
            </a:pPr>
            <a:r>
              <a:rPr lang="en-US" sz="2200" b="1">
                <a:latin typeface="宋体" panose="02010600030101010101" pitchFamily="2" charset="-122"/>
                <a:cs typeface="宋体" panose="02010600030101010101" pitchFamily="2" charset="-122"/>
              </a:rPr>
              <a:t>3.阅读下面的文字，完成问题。</a:t>
            </a:r>
          </a:p>
          <a:p>
            <a:pPr indent="558800" algn="ctr" eaLnBrk="1" hangingPunct="1">
              <a:defRPr/>
            </a:pPr>
            <a:r>
              <a:rPr lang="en-US" sz="2200" b="1">
                <a:latin typeface="宋体" panose="02010600030101010101" pitchFamily="2" charset="-122"/>
                <a:cs typeface="宋体" panose="02010600030101010101" pitchFamily="2" charset="-122"/>
              </a:rPr>
              <a:t>好一个安塞腰鼓！</a:t>
            </a:r>
          </a:p>
          <a:p>
            <a:pPr indent="558800" eaLnBrk="1" hangingPunct="1">
              <a:defRPr/>
            </a:pPr>
            <a:r>
              <a:rPr lang="en-US" sz="2200" b="1">
                <a:latin typeface="宋体" panose="02010600030101010101" pitchFamily="2" charset="-122"/>
                <a:cs typeface="宋体" panose="02010600030101010101" pitchFamily="2" charset="-122"/>
              </a:rPr>
              <a:t>后生们的胳膊、腿、全身，有力地搏击着，疾速地搏击着，大起大落地搏击着。它震撼着你，烧灼着你，威逼着你。它使你从来没有如此鲜明地感受到生命的存在、活跃和强盛。它使你惊异于那农民衣着包裹着的躯体，那消化着红豆角角老南瓜的躯体，居然可以释放出那么奇伟磅礴的能量！</a:t>
            </a:r>
          </a:p>
          <a:p>
            <a:pPr indent="558800" eaLnBrk="1" hangingPunct="1">
              <a:defRPr/>
            </a:pPr>
            <a:r>
              <a:rPr lang="en-US" sz="2200" b="1">
                <a:latin typeface="宋体" panose="02010600030101010101" pitchFamily="2" charset="-122"/>
                <a:cs typeface="宋体" panose="02010600030101010101" pitchFamily="2" charset="-122"/>
              </a:rPr>
              <a:t>黄土高原啊，你生养了这些元气淋漓的后生；也只有你，才能承受如此惊心动魄的搏击！</a:t>
            </a:r>
          </a:p>
          <a:p>
            <a:pPr indent="558800" eaLnBrk="1" hangingPunct="1">
              <a:defRPr/>
            </a:pPr>
            <a:r>
              <a:rPr lang="en-US" sz="2200" b="1">
                <a:latin typeface="宋体" panose="02010600030101010101" pitchFamily="2" charset="-122"/>
                <a:cs typeface="宋体" panose="02010600030101010101" pitchFamily="2" charset="-122"/>
              </a:rPr>
              <a:t>多水的江南是易碎的玻璃，在那儿，打不得这样的腰鼓。</a:t>
            </a:r>
          </a:p>
          <a:p>
            <a:pPr indent="558800" eaLnBrk="1" hangingPunct="1">
              <a:defRPr/>
            </a:pPr>
            <a:r>
              <a:rPr lang="en-US" sz="2200" b="1">
                <a:latin typeface="宋体" panose="02010600030101010101" pitchFamily="2" charset="-122"/>
                <a:cs typeface="宋体" panose="02010600030101010101" pitchFamily="2" charset="-122"/>
              </a:rPr>
              <a:t>除了黄土高原，哪里再有这么厚这么厚的土层啊！</a:t>
            </a:r>
          </a:p>
          <a:p>
            <a:pPr indent="558800" eaLnBrk="1" hangingPunct="1">
              <a:defRPr/>
            </a:pPr>
            <a:r>
              <a:rPr lang="en-US" sz="2200" b="1">
                <a:latin typeface="宋体" panose="02010600030101010101" pitchFamily="2" charset="-122"/>
                <a:cs typeface="宋体" panose="02010600030101010101" pitchFamily="2" charset="-122"/>
              </a:rPr>
              <a:t>好一个黄土高原！好一个安塞腰鼓！</a:t>
            </a:r>
          </a:p>
          <a:p>
            <a:pPr algn="r" eaLnBrk="1" hangingPunct="1">
              <a:defRPr/>
            </a:pPr>
            <a:r>
              <a:rPr lang="en-US" sz="2200" b="1">
                <a:latin typeface="宋体" panose="02010600030101010101" pitchFamily="2" charset="-122"/>
                <a:cs typeface="宋体" panose="02010600030101010101" pitchFamily="2" charset="-122"/>
              </a:rPr>
              <a:t>（节选自刘成章《安塞腰鼓》，有删改）</a:t>
            </a:r>
          </a:p>
          <a:p>
            <a:pPr eaLnBrk="1" hangingPunct="1">
              <a:defRPr/>
            </a:pPr>
            <a:r>
              <a:rPr lang="en-US" sz="2200" b="1">
                <a:latin typeface="宋体" panose="02010600030101010101" pitchFamily="2" charset="-122"/>
                <a:cs typeface="宋体" panose="02010600030101010101" pitchFamily="2" charset="-122"/>
              </a:rPr>
              <a:t>为什么说“多水的江南是易碎的玻璃”？</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7015" y="64643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51203"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05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4" name="文本框 6"/>
          <p:cNvSpPr txBox="1">
            <a:spLocks noChangeArrowheads="1"/>
          </p:cNvSpPr>
          <p:nvPr/>
        </p:nvSpPr>
        <p:spPr bwMode="auto">
          <a:xfrm>
            <a:off x="587375" y="1925638"/>
            <a:ext cx="7969250"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sz="2600" b="1">
                <a:solidFill>
                  <a:srgbClr val="00B050"/>
                </a:solidFill>
                <a:latin typeface="宋体" panose="02010600030101010101" pitchFamily="2" charset="-122"/>
              </a:rPr>
              <a:t>答案：</a:t>
            </a:r>
          </a:p>
          <a:p>
            <a:pPr eaLnBrk="1" hangingPunct="1"/>
            <a:r>
              <a:rPr lang="en-US" sz="2600" b="1">
                <a:latin typeface="宋体" panose="02010600030101010101" pitchFamily="2" charset="-122"/>
              </a:rPr>
              <a:t>这是对比的写法。江南是水乡，它展示的是阴柔之美，而黄土高原展示的是阳刚之美，所以江南是无法承受这粗犷的力量的，通过对比来赞美黄土高原深厚的历史文化底蕴。</a:t>
            </a:r>
          </a:p>
          <a:p>
            <a:pPr eaLnBrk="1" hangingPunct="1"/>
            <a:r>
              <a:rPr lang="en-US" sz="2600" b="1">
                <a:solidFill>
                  <a:srgbClr val="00B050"/>
                </a:solidFill>
                <a:latin typeface="宋体" panose="02010600030101010101" pitchFamily="2" charset="-122"/>
              </a:rPr>
              <a:t>解析：</a:t>
            </a:r>
            <a:r>
              <a:rPr lang="en-US" sz="2600" b="1">
                <a:latin typeface="宋体" panose="02010600030101010101" pitchFamily="2" charset="-122"/>
              </a:rPr>
              <a:t> </a:t>
            </a:r>
          </a:p>
          <a:p>
            <a:pPr eaLnBrk="1" hangingPunct="1"/>
            <a:r>
              <a:rPr lang="en-US" sz="2600" b="1">
                <a:latin typeface="宋体" panose="02010600030101010101" pitchFamily="2" charset="-122"/>
              </a:rPr>
              <a:t>文段的重点描述对象是雄壮的“安塞腰鼓”，“江南”“打不得这样的腰鼓”很明显是与安塞腰鼓进行对比，用江南的柔突出安塞腰鼓的刚。</a:t>
            </a: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7015" y="64643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53251"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05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p:nvPr/>
        </p:nvSpPr>
        <p:spPr>
          <a:xfrm>
            <a:off x="400050" y="1550988"/>
            <a:ext cx="8509000" cy="4830762"/>
          </a:xfrm>
          <a:prstGeom prst="rect">
            <a:avLst/>
          </a:prstGeom>
          <a:noFill/>
        </p:spPr>
        <p:txBody>
          <a:bodyPr>
            <a:spAutoFit/>
          </a:bodyPr>
          <a:lstStyle/>
          <a:p>
            <a:pPr eaLnBrk="1" hangingPunct="1">
              <a:defRPr/>
            </a:pPr>
            <a:r>
              <a:rPr lang="en-US" sz="2200" b="1">
                <a:latin typeface="宋体" panose="02010600030101010101" pitchFamily="2" charset="-122"/>
                <a:cs typeface="宋体" panose="02010600030101010101" pitchFamily="2" charset="-122"/>
              </a:rPr>
              <a:t>4.阅读下面的文字，完成问题。</a:t>
            </a:r>
          </a:p>
          <a:p>
            <a:pPr indent="558800" eaLnBrk="1" hangingPunct="1">
              <a:defRPr/>
            </a:pPr>
            <a:r>
              <a:rPr lang="en-US" sz="2200" b="1">
                <a:latin typeface="宋体" panose="02010600030101010101" pitchFamily="2" charset="-122"/>
                <a:cs typeface="宋体" panose="02010600030101010101" pitchFamily="2" charset="-122"/>
              </a:rPr>
              <a:t>1995年9月7日，前门饭店梨园剧场。</a:t>
            </a:r>
          </a:p>
          <a:p>
            <a:pPr indent="558800" eaLnBrk="1" hangingPunct="1">
              <a:defRPr/>
            </a:pPr>
            <a:r>
              <a:rPr lang="en-US" sz="2200" b="1">
                <a:latin typeface="宋体" panose="02010600030101010101" pitchFamily="2" charset="-122"/>
                <a:cs typeface="宋体" panose="02010600030101010101" pitchFamily="2" charset="-122"/>
              </a:rPr>
              <a:t>晚7时15分，能容纳上千名观众的演出大厅已座无虚席，人头攒动。来自五大洲的各国游客，正翘首以待，等待着观赏今晚的剧目。</a:t>
            </a:r>
          </a:p>
          <a:p>
            <a:pPr indent="558800" eaLnBrk="1" hangingPunct="1">
              <a:defRPr/>
            </a:pPr>
            <a:r>
              <a:rPr lang="en-US" sz="2200" b="1">
                <a:latin typeface="宋体" panose="02010600030101010101" pitchFamily="2" charset="-122"/>
                <a:cs typeface="宋体" panose="02010600030101010101" pitchFamily="2" charset="-122"/>
              </a:rPr>
              <a:t>7时30分，开场的锣鼓骤然响起，观众席上的灯光暗了下来。在清脆激扬的乐曲声中，身穿中国民族服装的演员出现在舞台上。《三岔口》《秋江》《水漫金山》等一出出京剧传统保留剧目展现在观众面前。精彩的武打、优美的舞蹈和圆润动听的唱腔紧紧扣住了观众的心弦，显示出京剧艺术的无穷魅力。记者身处观众席中，偷眼向四周看去，只见不远处，一位金发碧眼的女郎已被《三岔口》那出神入化的武打所吸引，每当打到紧要处，就不由自主地抓紧身边的男友的手。而当《秋江》的男女主人公出现在舞台上时，记者身边几位鹤发童颜的外国老人便陶醉在悠扬的旋律和美妙的舞蹈中，情动处，甚至伴着舞台上的轻歌曼舞，用脚打起了拍子。</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7015" y="64643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55299"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05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0" name="文本框 6"/>
          <p:cNvSpPr txBox="1">
            <a:spLocks noChangeArrowheads="1"/>
          </p:cNvSpPr>
          <p:nvPr/>
        </p:nvSpPr>
        <p:spPr bwMode="auto">
          <a:xfrm>
            <a:off x="317500" y="1598613"/>
            <a:ext cx="8509000"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a:latin typeface="宋体" panose="02010600030101010101" pitchFamily="2" charset="-122"/>
              </a:rPr>
              <a:t>    《</a:t>
            </a:r>
            <a:r>
              <a:rPr lang="en-US" sz="2400" b="1">
                <a:latin typeface="宋体" panose="02010600030101010101" pitchFamily="2" charset="-122"/>
              </a:rPr>
              <a:t>水漫金山</a:t>
            </a:r>
            <a:r>
              <a:rPr lang="en-US" altLang="zh-CN" sz="2400" b="1">
                <a:latin typeface="宋体" panose="02010600030101010101" pitchFamily="2" charset="-122"/>
              </a:rPr>
              <a:t>》</a:t>
            </a:r>
            <a:r>
              <a:rPr lang="en-US" sz="2400" b="1">
                <a:latin typeface="宋体" panose="02010600030101010101" pitchFamily="2" charset="-122"/>
              </a:rPr>
              <a:t>的演出开始了，剧场内的气氛达到了高潮。白娘子、小青大战法海，那英武俊美的亮相，令人眼花缭乱的花枪，还有一连串的毽子小翻，都博得了满场喝彩声。特别是白娘子力战群敌的踢枪绝技，更是惊得“老外”们目瞪口呆，情绪高涨。</a:t>
            </a:r>
          </a:p>
          <a:p>
            <a:pPr eaLnBrk="1" hangingPunct="1"/>
            <a:r>
              <a:rPr lang="en-US" altLang="zh-CN" sz="2400" b="1">
                <a:latin typeface="宋体" panose="02010600030101010101" pitchFamily="2" charset="-122"/>
              </a:rPr>
              <a:t>    </a:t>
            </a:r>
            <a:r>
              <a:rPr lang="en-US" sz="2400" b="1">
                <a:latin typeface="宋体" panose="02010600030101010101" pitchFamily="2" charset="-122"/>
              </a:rPr>
              <a:t>掌声，雷鸣般的掌声，在剧场内一阵阵滚动。观众席里，接连不断亮起闪光灯的白光。一位中年男子情不自禁地跑到台口，不住地按动照相机的快门。一些观众随身携带的摄像机也开始运转</a:t>
            </a:r>
            <a:r>
              <a:rPr lang="en-US" altLang="zh-CN" sz="2400" b="1">
                <a:latin typeface="宋体" panose="02010600030101010101" pitchFamily="2" charset="-122"/>
              </a:rPr>
              <a:t>……</a:t>
            </a:r>
          </a:p>
          <a:p>
            <a:pPr eaLnBrk="1" hangingPunct="1"/>
            <a:r>
              <a:rPr lang="en-US" sz="2400" b="1">
                <a:latin typeface="宋体" panose="02010600030101010101" pitchFamily="2" charset="-122"/>
              </a:rPr>
              <a:t>（节选自</a:t>
            </a:r>
            <a:r>
              <a:rPr lang="en-US" altLang="zh-CN" sz="2400" b="1">
                <a:latin typeface="宋体" panose="02010600030101010101" pitchFamily="2" charset="-122"/>
              </a:rPr>
              <a:t>《</a:t>
            </a:r>
            <a:r>
              <a:rPr lang="en-US" sz="2400" b="1">
                <a:latin typeface="宋体" panose="02010600030101010101" pitchFamily="2" charset="-122"/>
              </a:rPr>
              <a:t>看京剧</a:t>
            </a:r>
            <a:r>
              <a:rPr lang="en-US" altLang="zh-CN" sz="2400" b="1">
                <a:latin typeface="宋体" panose="02010600030101010101" pitchFamily="2" charset="-122"/>
              </a:rPr>
              <a:t>》</a:t>
            </a:r>
            <a:r>
              <a:rPr lang="en-US" sz="2400" b="1">
                <a:latin typeface="宋体" panose="02010600030101010101" pitchFamily="2" charset="-122"/>
              </a:rPr>
              <a:t>，有删改）</a:t>
            </a:r>
          </a:p>
          <a:p>
            <a:pPr eaLnBrk="1" hangingPunct="1"/>
            <a:endParaRPr lang="en-US" altLang="zh-CN" sz="2400" b="1">
              <a:latin typeface="宋体" panose="02010600030101010101" pitchFamily="2" charset="-122"/>
            </a:endParaRPr>
          </a:p>
          <a:p>
            <a:pPr eaLnBrk="1" hangingPunct="1"/>
            <a:r>
              <a:rPr lang="en-US" sz="2400" b="1">
                <a:latin typeface="宋体" panose="02010600030101010101" pitchFamily="2" charset="-122"/>
              </a:rPr>
              <a:t>作者是怎样描写观众观看京剧表演时的表现的？这些描写有什么作用？</a:t>
            </a: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7015" y="64643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57347"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05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8" name="文本框 6"/>
          <p:cNvSpPr txBox="1">
            <a:spLocks noChangeArrowheads="1"/>
          </p:cNvSpPr>
          <p:nvPr/>
        </p:nvSpPr>
        <p:spPr bwMode="auto">
          <a:xfrm>
            <a:off x="587375" y="1731963"/>
            <a:ext cx="7969250"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sz="2600" b="1">
                <a:solidFill>
                  <a:srgbClr val="00B050"/>
                </a:solidFill>
                <a:latin typeface="宋体" panose="02010600030101010101" pitchFamily="2" charset="-122"/>
              </a:rPr>
              <a:t>答案：</a:t>
            </a:r>
          </a:p>
          <a:p>
            <a:pPr eaLnBrk="1" hangingPunct="1"/>
            <a:r>
              <a:rPr lang="en-US" sz="2600" b="1">
                <a:latin typeface="宋体" panose="02010600030101010101" pitchFamily="2" charset="-122"/>
              </a:rPr>
              <a:t>作者充分运用了动作描写和场景描写。如金发碧眼的女郎被武打吸引，不由自主地抓紧男友的手；几位鹤发童颜的外国老人陶醉其中，动情地伴着轻歌曼舞用脚打拍子；还有在观众席中看到的场景；等等。这些描写生动地再现了演出时的盛况，把外国观众对中国京剧艺术的陶醉及京剧的魅力凸显了出来。</a:t>
            </a:r>
          </a:p>
          <a:p>
            <a:pPr eaLnBrk="1" hangingPunct="1"/>
            <a:r>
              <a:rPr lang="en-US" sz="2600" b="1">
                <a:solidFill>
                  <a:srgbClr val="00B050"/>
                </a:solidFill>
                <a:latin typeface="宋体" panose="02010600030101010101" pitchFamily="2" charset="-122"/>
              </a:rPr>
              <a:t>解析：</a:t>
            </a:r>
            <a:r>
              <a:rPr lang="en-US" sz="2600" b="1">
                <a:latin typeface="宋体" panose="02010600030101010101" pitchFamily="2" charset="-122"/>
              </a:rPr>
              <a:t> </a:t>
            </a:r>
          </a:p>
          <a:p>
            <a:pPr eaLnBrk="1" hangingPunct="1"/>
            <a:r>
              <a:rPr lang="en-US" sz="2600" b="1">
                <a:latin typeface="宋体" panose="02010600030101010101" pitchFamily="2" charset="-122"/>
              </a:rPr>
              <a:t>作者详细描写了人们看京剧时的场景和一些人的动作，目的和“京剧”有关，即写出人们的某种状态，进而突出京剧的魅力。</a:t>
            </a:r>
          </a:p>
        </p:txBody>
      </p:sp>
      <p:pic>
        <p:nvPicPr>
          <p:cNvPr id="57349" name="New picture"/>
          <p:cNvPicPr/>
          <p:nvPr/>
        </p:nvPicPr>
        <p:blipFill>
          <a:blip r:embed="rId4"/>
          <a:stretch>
            <a:fillRect/>
          </a:stretch>
        </p:blipFill>
        <p:spPr>
          <a:xfrm>
            <a:off x="10528300" y="12039600"/>
            <a:ext cx="317500" cy="2413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矩形 2"/>
          <p:cNvSpPr>
            <a:spLocks noChangeArrowheads="1"/>
          </p:cNvSpPr>
          <p:nvPr/>
        </p:nvSpPr>
        <p:spPr bwMode="auto">
          <a:xfrm>
            <a:off x="161925" y="1847850"/>
            <a:ext cx="6124575"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en-US" altLang="zh-CN" sz="2500" b="1">
                <a:latin typeface="宋体" panose="02010600030101010101" pitchFamily="2" charset="-122"/>
                <a:sym typeface="+mn-ea"/>
              </a:rPr>
              <a:t>   </a:t>
            </a:r>
            <a:r>
              <a:rPr lang="en-US" sz="2500" b="1">
                <a:latin typeface="宋体" panose="02010600030101010101" pitchFamily="2" charset="-122"/>
                <a:sym typeface="+mn-ea"/>
              </a:rPr>
              <a:t>贾平凹，著名作家，</a:t>
            </a:r>
            <a:r>
              <a:rPr lang="en-US" altLang="zh-CN" sz="2500" b="1">
                <a:latin typeface="宋体" panose="02010600030101010101" pitchFamily="2" charset="-122"/>
                <a:sym typeface="+mn-ea"/>
              </a:rPr>
              <a:t>1952</a:t>
            </a:r>
            <a:r>
              <a:rPr lang="en-US" sz="2500" b="1">
                <a:latin typeface="宋体" panose="02010600030101010101" pitchFamily="2" charset="-122"/>
                <a:sym typeface="+mn-ea"/>
              </a:rPr>
              <a:t>年出生于陕西丹凤县，</a:t>
            </a:r>
            <a:r>
              <a:rPr lang="en-US" altLang="zh-CN" sz="2500" b="1">
                <a:latin typeface="宋体" panose="02010600030101010101" pitchFamily="2" charset="-122"/>
                <a:sym typeface="+mn-ea"/>
              </a:rPr>
              <a:t>1972</a:t>
            </a:r>
            <a:r>
              <a:rPr lang="en-US" sz="2500" b="1">
                <a:latin typeface="宋体" panose="02010600030101010101" pitchFamily="2" charset="-122"/>
                <a:sym typeface="+mn-ea"/>
              </a:rPr>
              <a:t>年以偶然的机会进入西北大学中文系读书，毕业后任陕西人民出版社文学编辑。后任</a:t>
            </a:r>
            <a:r>
              <a:rPr lang="en-US" altLang="zh-CN" sz="2500" b="1">
                <a:latin typeface="宋体" panose="02010600030101010101" pitchFamily="2" charset="-122"/>
                <a:sym typeface="+mn-ea"/>
              </a:rPr>
              <a:t>《</a:t>
            </a:r>
            <a:r>
              <a:rPr lang="en-US" sz="2500" b="1">
                <a:latin typeface="宋体" panose="02010600030101010101" pitchFamily="2" charset="-122"/>
                <a:sym typeface="+mn-ea"/>
              </a:rPr>
              <a:t>长安</a:t>
            </a:r>
            <a:r>
              <a:rPr lang="en-US" altLang="zh-CN" sz="2500" b="1">
                <a:latin typeface="宋体" panose="02010600030101010101" pitchFamily="2" charset="-122"/>
                <a:sym typeface="+mn-ea"/>
              </a:rPr>
              <a:t>》</a:t>
            </a:r>
            <a:r>
              <a:rPr lang="en-US" sz="2500" b="1">
                <a:latin typeface="宋体" panose="02010600030101010101" pitchFamily="2" charset="-122"/>
                <a:sym typeface="+mn-ea"/>
              </a:rPr>
              <a:t>杂志小说编辑。</a:t>
            </a:r>
            <a:r>
              <a:rPr lang="en-US" altLang="zh-CN" sz="2500" b="1">
                <a:latin typeface="宋体" panose="02010600030101010101" pitchFamily="2" charset="-122"/>
                <a:sym typeface="+mn-ea"/>
              </a:rPr>
              <a:t>1982</a:t>
            </a:r>
            <a:r>
              <a:rPr lang="en-US" sz="2500" b="1">
                <a:latin typeface="宋体" panose="02010600030101010101" pitchFamily="2" charset="-122"/>
                <a:sym typeface="+mn-ea"/>
              </a:rPr>
              <a:t>年后从事专业创作。现为西安市文联主席、</a:t>
            </a:r>
            <a:r>
              <a:rPr lang="en-US" altLang="zh-CN" sz="2500" b="1">
                <a:latin typeface="宋体" panose="02010600030101010101" pitchFamily="2" charset="-122"/>
                <a:sym typeface="+mn-ea"/>
              </a:rPr>
              <a:t>《</a:t>
            </a:r>
            <a:r>
              <a:rPr lang="en-US" sz="2500" b="1">
                <a:latin typeface="宋体" panose="02010600030101010101" pitchFamily="2" charset="-122"/>
                <a:sym typeface="+mn-ea"/>
              </a:rPr>
              <a:t>美文</a:t>
            </a:r>
            <a:r>
              <a:rPr lang="en-US" altLang="zh-CN" sz="2500" b="1">
                <a:latin typeface="宋体" panose="02010600030101010101" pitchFamily="2" charset="-122"/>
                <a:sym typeface="+mn-ea"/>
              </a:rPr>
              <a:t>》</a:t>
            </a:r>
            <a:r>
              <a:rPr lang="en-US" sz="2500" b="1">
                <a:latin typeface="宋体" panose="02010600030101010101" pitchFamily="2" charset="-122"/>
                <a:sym typeface="+mn-ea"/>
              </a:rPr>
              <a:t>杂志主编、中国作家协会理事、作协陕西分会副主席。</a:t>
            </a:r>
          </a:p>
          <a:p>
            <a:pPr algn="just" eaLnBrk="1" hangingPunct="1"/>
            <a:r>
              <a:rPr lang="en-US" altLang="zh-CN" sz="2500" b="1">
                <a:latin typeface="宋体" panose="02010600030101010101" pitchFamily="2" charset="-122"/>
                <a:sym typeface="+mn-ea"/>
              </a:rPr>
              <a:t>    </a:t>
            </a:r>
            <a:r>
              <a:rPr lang="en-US" sz="2500" b="1">
                <a:latin typeface="宋体" panose="02010600030101010101" pitchFamily="2" charset="-122"/>
                <a:sym typeface="+mn-ea"/>
              </a:rPr>
              <a:t>主要作品：</a:t>
            </a:r>
            <a:r>
              <a:rPr lang="en-US" altLang="zh-CN" sz="2500" b="1">
                <a:latin typeface="宋体" panose="02010600030101010101" pitchFamily="2" charset="-122"/>
                <a:sym typeface="+mn-ea"/>
              </a:rPr>
              <a:t>《</a:t>
            </a:r>
            <a:r>
              <a:rPr lang="en-US" sz="2500" b="1">
                <a:latin typeface="宋体" panose="02010600030101010101" pitchFamily="2" charset="-122"/>
                <a:sym typeface="+mn-ea"/>
              </a:rPr>
              <a:t>兵娃</a:t>
            </a:r>
            <a:r>
              <a:rPr lang="en-US" altLang="zh-CN" sz="2500" b="1">
                <a:latin typeface="宋体" panose="02010600030101010101" pitchFamily="2" charset="-122"/>
                <a:sym typeface="+mn-ea"/>
              </a:rPr>
              <a:t>》《</a:t>
            </a:r>
            <a:r>
              <a:rPr lang="en-US" sz="2500" b="1">
                <a:latin typeface="宋体" panose="02010600030101010101" pitchFamily="2" charset="-122"/>
                <a:sym typeface="+mn-ea"/>
              </a:rPr>
              <a:t>姐妹本纪</a:t>
            </a:r>
            <a:r>
              <a:rPr lang="en-US" altLang="zh-CN" sz="2500" b="1">
                <a:latin typeface="宋体" panose="02010600030101010101" pitchFamily="2" charset="-122"/>
                <a:sym typeface="+mn-ea"/>
              </a:rPr>
              <a:t>》《</a:t>
            </a:r>
            <a:r>
              <a:rPr lang="en-US" sz="2500" b="1">
                <a:latin typeface="宋体" panose="02010600030101010101" pitchFamily="2" charset="-122"/>
                <a:sym typeface="+mn-ea"/>
              </a:rPr>
              <a:t>商州散记</a:t>
            </a:r>
            <a:r>
              <a:rPr lang="en-US" altLang="zh-CN" sz="2500" b="1">
                <a:latin typeface="宋体" panose="02010600030101010101" pitchFamily="2" charset="-122"/>
                <a:sym typeface="+mn-ea"/>
              </a:rPr>
              <a:t>》《</a:t>
            </a:r>
            <a:r>
              <a:rPr lang="en-US" sz="2500" b="1">
                <a:latin typeface="宋体" panose="02010600030101010101" pitchFamily="2" charset="-122"/>
                <a:sym typeface="+mn-ea"/>
              </a:rPr>
              <a:t>腊月</a:t>
            </a:r>
            <a:r>
              <a:rPr lang="en-US" altLang="zh-CN" sz="2500" b="1">
                <a:latin typeface="宋体" panose="02010600030101010101" pitchFamily="2" charset="-122"/>
                <a:sym typeface="+mn-ea"/>
              </a:rPr>
              <a:t>·</a:t>
            </a:r>
            <a:r>
              <a:rPr lang="en-US" sz="2500" b="1">
                <a:latin typeface="宋体" panose="02010600030101010101" pitchFamily="2" charset="-122"/>
                <a:sym typeface="+mn-ea"/>
              </a:rPr>
              <a:t>正月</a:t>
            </a:r>
            <a:r>
              <a:rPr lang="en-US" altLang="zh-CN" sz="2500" b="1">
                <a:latin typeface="宋体" panose="02010600030101010101" pitchFamily="2" charset="-122"/>
                <a:sym typeface="+mn-ea"/>
              </a:rPr>
              <a:t>》《</a:t>
            </a:r>
            <a:r>
              <a:rPr lang="en-US" sz="2500" b="1">
                <a:latin typeface="宋体" panose="02010600030101010101" pitchFamily="2" charset="-122"/>
                <a:sym typeface="+mn-ea"/>
              </a:rPr>
              <a:t>天狗</a:t>
            </a:r>
            <a:r>
              <a:rPr lang="en-US" altLang="zh-CN" sz="2500" b="1">
                <a:latin typeface="宋体" panose="02010600030101010101" pitchFamily="2" charset="-122"/>
                <a:sym typeface="+mn-ea"/>
              </a:rPr>
              <a:t>》《</a:t>
            </a:r>
            <a:r>
              <a:rPr lang="en-US" sz="2500" b="1">
                <a:latin typeface="宋体" panose="02010600030101010101" pitchFamily="2" charset="-122"/>
                <a:sym typeface="+mn-ea"/>
              </a:rPr>
              <a:t>晚唱</a:t>
            </a:r>
            <a:r>
              <a:rPr lang="en-US" altLang="zh-CN" sz="2500" b="1">
                <a:latin typeface="宋体" panose="02010600030101010101" pitchFamily="2" charset="-122"/>
                <a:sym typeface="+mn-ea"/>
              </a:rPr>
              <a:t>》《</a:t>
            </a:r>
            <a:r>
              <a:rPr lang="en-US" sz="2500" b="1">
                <a:latin typeface="宋体" panose="02010600030101010101" pitchFamily="2" charset="-122"/>
                <a:sym typeface="+mn-ea"/>
              </a:rPr>
              <a:t>爱的踪迹</a:t>
            </a:r>
            <a:r>
              <a:rPr lang="en-US" altLang="zh-CN" sz="2500" b="1">
                <a:latin typeface="宋体" panose="02010600030101010101" pitchFamily="2" charset="-122"/>
                <a:sym typeface="+mn-ea"/>
              </a:rPr>
              <a:t>》《</a:t>
            </a:r>
            <a:r>
              <a:rPr lang="en-US" sz="2500" b="1">
                <a:latin typeface="宋体" panose="02010600030101010101" pitchFamily="2" charset="-122"/>
                <a:sym typeface="+mn-ea"/>
              </a:rPr>
              <a:t>商州</a:t>
            </a:r>
            <a:r>
              <a:rPr lang="en-US" altLang="zh-CN" sz="2500" b="1">
                <a:latin typeface="宋体" panose="02010600030101010101" pitchFamily="2" charset="-122"/>
                <a:sym typeface="+mn-ea"/>
              </a:rPr>
              <a:t>》《</a:t>
            </a:r>
            <a:r>
              <a:rPr lang="en-US" sz="2500" b="1">
                <a:latin typeface="宋体" panose="02010600030101010101" pitchFamily="2" charset="-122"/>
                <a:sym typeface="+mn-ea"/>
              </a:rPr>
              <a:t>浮躁</a:t>
            </a:r>
            <a:r>
              <a:rPr lang="en-US" altLang="zh-CN" sz="2500" b="1">
                <a:latin typeface="宋体" panose="02010600030101010101" pitchFamily="2" charset="-122"/>
                <a:sym typeface="+mn-ea"/>
              </a:rPr>
              <a:t>》《</a:t>
            </a:r>
            <a:r>
              <a:rPr lang="en-US" sz="2500" b="1">
                <a:latin typeface="宋体" panose="02010600030101010101" pitchFamily="2" charset="-122"/>
                <a:sym typeface="+mn-ea"/>
              </a:rPr>
              <a:t>废都</a:t>
            </a:r>
            <a:r>
              <a:rPr lang="en-US" altLang="zh-CN" sz="2500" b="1">
                <a:latin typeface="宋体" panose="02010600030101010101" pitchFamily="2" charset="-122"/>
                <a:sym typeface="+mn-ea"/>
              </a:rPr>
              <a:t>》《</a:t>
            </a:r>
            <a:r>
              <a:rPr lang="en-US" sz="2500" b="1">
                <a:latin typeface="宋体" panose="02010600030101010101" pitchFamily="2" charset="-122"/>
                <a:sym typeface="+mn-ea"/>
              </a:rPr>
              <a:t>白夜</a:t>
            </a:r>
            <a:r>
              <a:rPr lang="en-US" altLang="zh-CN" sz="2500" b="1">
                <a:latin typeface="宋体" panose="02010600030101010101" pitchFamily="2" charset="-122"/>
                <a:sym typeface="+mn-ea"/>
              </a:rPr>
              <a:t>》《</a:t>
            </a:r>
            <a:r>
              <a:rPr lang="en-US" sz="2500" b="1">
                <a:latin typeface="宋体" panose="02010600030101010101" pitchFamily="2" charset="-122"/>
                <a:sym typeface="+mn-ea"/>
              </a:rPr>
              <a:t>秦腔</a:t>
            </a:r>
            <a:r>
              <a:rPr lang="en-US" altLang="zh-CN" sz="2500" b="1">
                <a:latin typeface="宋体" panose="02010600030101010101" pitchFamily="2" charset="-122"/>
                <a:sym typeface="+mn-ea"/>
              </a:rPr>
              <a:t>》</a:t>
            </a:r>
            <a:r>
              <a:rPr lang="en-US" sz="2500" b="1">
                <a:latin typeface="宋体" panose="02010600030101010101" pitchFamily="2" charset="-122"/>
                <a:sym typeface="+mn-ea"/>
              </a:rPr>
              <a:t>，自传体长篇</a:t>
            </a:r>
            <a:r>
              <a:rPr lang="en-US" altLang="zh-CN" sz="2500" b="1">
                <a:latin typeface="宋体" panose="02010600030101010101" pitchFamily="2" charset="-122"/>
                <a:sym typeface="+mn-ea"/>
              </a:rPr>
              <a:t>《</a:t>
            </a:r>
            <a:r>
              <a:rPr lang="en-US" sz="2500" b="1">
                <a:latin typeface="宋体" panose="02010600030101010101" pitchFamily="2" charset="-122"/>
                <a:sym typeface="+mn-ea"/>
              </a:rPr>
              <a:t>我是农民</a:t>
            </a:r>
            <a:r>
              <a:rPr lang="en-US" altLang="zh-CN" sz="2500" b="1">
                <a:latin typeface="宋体" panose="02010600030101010101" pitchFamily="2" charset="-122"/>
                <a:sym typeface="+mn-ea"/>
              </a:rPr>
              <a:t>》</a:t>
            </a:r>
            <a:r>
              <a:rPr lang="en-US" sz="2500" b="1">
                <a:latin typeface="宋体" panose="02010600030101010101" pitchFamily="2" charset="-122"/>
                <a:sym typeface="+mn-ea"/>
              </a:rPr>
              <a:t>等。</a:t>
            </a:r>
          </a:p>
        </p:txBody>
      </p:sp>
      <p:sp>
        <p:nvSpPr>
          <p:cNvPr id="2" name="文本框 1"/>
          <p:cNvSpPr txBox="1"/>
          <p:nvPr/>
        </p:nvSpPr>
        <p:spPr>
          <a:xfrm>
            <a:off x="472440" y="683260"/>
            <a:ext cx="314515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走近作者</a:t>
            </a:r>
          </a:p>
        </p:txBody>
      </p:sp>
      <p:pic>
        <p:nvPicPr>
          <p:cNvPr id="8196"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286500" y="2452688"/>
            <a:ext cx="2857500"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23545" y="670560"/>
            <a:ext cx="314515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背景介绍</a:t>
            </a:r>
          </a:p>
        </p:txBody>
      </p:sp>
      <p:pic>
        <p:nvPicPr>
          <p:cNvPr id="10243" name="图片 1"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矩形 4"/>
          <p:cNvSpPr>
            <a:spLocks noChangeArrowheads="1"/>
          </p:cNvSpPr>
          <p:nvPr/>
        </p:nvSpPr>
        <p:spPr bwMode="auto">
          <a:xfrm>
            <a:off x="577850" y="1755775"/>
            <a:ext cx="7988300"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600" b="1">
                <a:latin typeface="宋体" panose="02010600030101010101" pitchFamily="2" charset="-122"/>
                <a:sym typeface="+mn-ea"/>
              </a:rPr>
              <a:t>    </a:t>
            </a:r>
            <a:r>
              <a:rPr lang="zh-CN" sz="2600" b="1">
                <a:latin typeface="宋体" panose="02010600030101010101" pitchFamily="2" charset="-122"/>
                <a:sym typeface="+mn-ea"/>
              </a:rPr>
              <a:t>贾平凹出生在陕西商洛市丹凤县棣花镇，并在此生活了</a:t>
            </a:r>
            <a:r>
              <a:rPr lang="zh-CN" altLang="zh-CN" sz="2600" b="1">
                <a:latin typeface="宋体" panose="02010600030101010101" pitchFamily="2" charset="-122"/>
                <a:sym typeface="+mn-ea"/>
              </a:rPr>
              <a:t>19</a:t>
            </a:r>
            <a:r>
              <a:rPr lang="zh-CN" sz="2600" b="1">
                <a:latin typeface="宋体" panose="02010600030101010101" pitchFamily="2" charset="-122"/>
                <a:sym typeface="+mn-ea"/>
              </a:rPr>
              <a:t>年。他曾多次写过商州，但他觉得，那是一种泛商州的概念，真正为棣花镇写的太少，太零碎了，用他的话说，</a:t>
            </a:r>
            <a:r>
              <a:rPr lang="zh-CN" altLang="zh-CN" sz="2600" b="1">
                <a:latin typeface="宋体" panose="02010600030101010101" pitchFamily="2" charset="-122"/>
                <a:sym typeface="+mn-ea"/>
              </a:rPr>
              <a:t>《</a:t>
            </a:r>
            <a:r>
              <a:rPr lang="zh-CN" sz="2600" b="1">
                <a:latin typeface="宋体" panose="02010600030101010101" pitchFamily="2" charset="-122"/>
                <a:sym typeface="+mn-ea"/>
              </a:rPr>
              <a:t>秦腔</a:t>
            </a:r>
            <a:r>
              <a:rPr lang="zh-CN" altLang="zh-CN" sz="2600" b="1">
                <a:latin typeface="宋体" panose="02010600030101010101" pitchFamily="2" charset="-122"/>
                <a:sym typeface="+mn-ea"/>
              </a:rPr>
              <a:t>》</a:t>
            </a:r>
            <a:r>
              <a:rPr lang="zh-CN" sz="2600" b="1">
                <a:latin typeface="宋体" panose="02010600030101010101" pitchFamily="2" charset="-122"/>
                <a:sym typeface="+mn-ea"/>
              </a:rPr>
              <a:t>是为生他、养他</a:t>
            </a:r>
            <a:r>
              <a:rPr lang="zh-CN" altLang="zh-CN" sz="2600" b="1">
                <a:latin typeface="宋体" panose="02010600030101010101" pitchFamily="2" charset="-122"/>
                <a:sym typeface="+mn-ea"/>
              </a:rPr>
              <a:t>19</a:t>
            </a:r>
            <a:r>
              <a:rPr lang="zh-CN" sz="2600" b="1">
                <a:latin typeface="宋体" panose="02010600030101010101" pitchFamily="2" charset="-122"/>
                <a:sym typeface="+mn-ea"/>
              </a:rPr>
              <a:t>年，并与他纠缠到现在的棣花镇写的。</a:t>
            </a:r>
          </a:p>
          <a:p>
            <a:pPr eaLnBrk="1" hangingPunct="1"/>
            <a:r>
              <a:rPr lang="zh-CN" sz="2600" b="1">
                <a:latin typeface="宋体" panose="02010600030101010101" pitchFamily="2" charset="-122"/>
                <a:sym typeface="+mn-ea"/>
              </a:rPr>
              <a:t>贾平凹难以掩饰对变革中故乡之传统生存方式正在走向消亡的痛苦。因为“故乡将不再是过去的故乡”“我就是要为家乡的父老乡亲，为农村说出真正想说的话”。</a:t>
            </a:r>
          </a:p>
          <a:p>
            <a:pPr eaLnBrk="1" hangingPunct="1"/>
            <a:r>
              <a:rPr lang="zh-CN" altLang="zh-CN" sz="2600" b="1">
                <a:latin typeface="宋体" panose="02010600030101010101" pitchFamily="2" charset="-122"/>
                <a:sym typeface="+mn-ea"/>
              </a:rPr>
              <a:t>《</a:t>
            </a:r>
            <a:r>
              <a:rPr lang="zh-CN" sz="2600" b="1">
                <a:latin typeface="宋体" panose="02010600030101010101" pitchFamily="2" charset="-122"/>
                <a:sym typeface="+mn-ea"/>
              </a:rPr>
              <a:t>秦腔</a:t>
            </a:r>
            <a:r>
              <a:rPr lang="zh-CN" altLang="zh-CN" sz="2600" b="1">
                <a:latin typeface="宋体" panose="02010600030101010101" pitchFamily="2" charset="-122"/>
                <a:sym typeface="+mn-ea"/>
              </a:rPr>
              <a:t>》</a:t>
            </a:r>
            <a:r>
              <a:rPr lang="zh-CN" sz="2600" b="1">
                <a:latin typeface="宋体" panose="02010600030101010101" pitchFamily="2" charset="-122"/>
                <a:sym typeface="+mn-ea"/>
              </a:rPr>
              <a:t>中的大部分人和事都有原型，有人说这是一种“还原式”写作。</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23545" y="670560"/>
            <a:ext cx="314515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秦腔简介</a:t>
            </a:r>
          </a:p>
        </p:txBody>
      </p:sp>
      <p:sp>
        <p:nvSpPr>
          <p:cNvPr id="12291" name="矩形 4"/>
          <p:cNvSpPr>
            <a:spLocks noChangeArrowheads="1"/>
          </p:cNvSpPr>
          <p:nvPr/>
        </p:nvSpPr>
        <p:spPr bwMode="auto">
          <a:xfrm>
            <a:off x="320675" y="1936750"/>
            <a:ext cx="5576888" cy="424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b="1">
                <a:latin typeface="宋体" panose="02010600030101010101" pitchFamily="2" charset="-122"/>
                <a:sym typeface="+mn-ea"/>
              </a:rPr>
              <a:t>    </a:t>
            </a:r>
            <a:r>
              <a:rPr lang="zh-CN" sz="2700" b="1">
                <a:latin typeface="宋体" panose="02010600030101010101" pitchFamily="2" charset="-122"/>
                <a:sym typeface="+mn-ea"/>
              </a:rPr>
              <a:t>秦腔是我国戏曲四大声腔中最古老、最丰富最庞大的声腔体系。</a:t>
            </a:r>
          </a:p>
          <a:p>
            <a:pPr eaLnBrk="1" hangingPunct="1"/>
            <a:r>
              <a:rPr lang="zh-CN" altLang="zh-CN" sz="2700" b="1">
                <a:latin typeface="宋体" panose="02010600030101010101" pitchFamily="2" charset="-122"/>
                <a:sym typeface="+mn-ea"/>
              </a:rPr>
              <a:t>    </a:t>
            </a:r>
            <a:r>
              <a:rPr lang="zh-CN" sz="2700" b="1">
                <a:latin typeface="宋体" panose="02010600030101010101" pitchFamily="2" charset="-122"/>
                <a:sym typeface="+mn-ea"/>
              </a:rPr>
              <a:t>我国戏曲四大声腔：昆腔、高腔、梆子腔、皮黄腔。</a:t>
            </a:r>
          </a:p>
          <a:p>
            <a:pPr eaLnBrk="1" hangingPunct="1"/>
            <a:r>
              <a:rPr lang="zh-CN" altLang="zh-CN" sz="2700" b="1">
                <a:latin typeface="宋体" panose="02010600030101010101" pitchFamily="2" charset="-122"/>
                <a:sym typeface="+mn-ea"/>
              </a:rPr>
              <a:t>    </a:t>
            </a:r>
            <a:r>
              <a:rPr lang="zh-CN" sz="2700" b="1">
                <a:latin typeface="宋体" panose="02010600030101010101" pitchFamily="2" charset="-122"/>
                <a:sym typeface="+mn-ea"/>
              </a:rPr>
              <a:t>秦腔又称乱弹，源于西秦腔，流行于我国西北地区的陕西、甘肃、青海、宁夏、新疆等地，又因其以枣木梆子为击节乐器，所以又叫“梆子腔”，俗称“桄桄子”（因以梆击节时发出“恍恍”声）</a:t>
            </a:r>
          </a:p>
        </p:txBody>
      </p:sp>
      <p:pic>
        <p:nvPicPr>
          <p:cNvPr id="12292"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00750" y="1936750"/>
            <a:ext cx="3143250" cy="421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23545" y="670560"/>
            <a:ext cx="459549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秦腔表演的特点</a:t>
            </a:r>
          </a:p>
        </p:txBody>
      </p:sp>
      <p:pic>
        <p:nvPicPr>
          <p:cNvPr id="14339" name="图片 1"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矩形 4"/>
          <p:cNvSpPr>
            <a:spLocks noChangeArrowheads="1"/>
          </p:cNvSpPr>
          <p:nvPr/>
        </p:nvSpPr>
        <p:spPr bwMode="auto">
          <a:xfrm>
            <a:off x="674688" y="1936750"/>
            <a:ext cx="7988300"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latin typeface="宋体" panose="02010600030101010101" pitchFamily="2" charset="-122"/>
                <a:sym typeface="+mn-ea"/>
              </a:rPr>
              <a:t>    </a:t>
            </a:r>
            <a:r>
              <a:rPr lang="zh-CN" sz="2800" b="1">
                <a:latin typeface="宋体" panose="02010600030101010101" pitchFamily="2" charset="-122"/>
                <a:sym typeface="+mn-ea"/>
              </a:rPr>
              <a:t>秦腔的表演朴实、粗犷、细腻、深刻，以情动人，富有夸张性。</a:t>
            </a:r>
          </a:p>
          <a:p>
            <a:pPr eaLnBrk="1" hangingPunct="1"/>
            <a:r>
              <a:rPr lang="zh-CN" altLang="zh-CN" sz="2800" b="1">
                <a:latin typeface="宋体" panose="02010600030101010101" pitchFamily="2" charset="-122"/>
                <a:sym typeface="+mn-ea"/>
              </a:rPr>
              <a:t>    </a:t>
            </a:r>
            <a:r>
              <a:rPr lang="zh-CN" sz="2800" b="1">
                <a:latin typeface="宋体" panose="02010600030101010101" pitchFamily="2" charset="-122"/>
                <a:sym typeface="+mn-ea"/>
              </a:rPr>
              <a:t>角色行当分为四生、六旦、二净、一丑，计</a:t>
            </a:r>
            <a:r>
              <a:rPr lang="zh-CN" altLang="zh-CN" sz="2800" b="1">
                <a:latin typeface="宋体" panose="02010600030101010101" pitchFamily="2" charset="-122"/>
                <a:sym typeface="+mn-ea"/>
              </a:rPr>
              <a:t>13</a:t>
            </a:r>
            <a:r>
              <a:rPr lang="zh-CN" sz="2800" b="1">
                <a:latin typeface="宋体" panose="02010600030101010101" pitchFamily="2" charset="-122"/>
                <a:sym typeface="+mn-ea"/>
              </a:rPr>
              <a:t>门，又称“十三头网子”，表演唱做并佳。</a:t>
            </a:r>
          </a:p>
          <a:p>
            <a:pPr eaLnBrk="1" hangingPunct="1"/>
            <a:r>
              <a:rPr lang="zh-CN" sz="2800" b="1">
                <a:latin typeface="宋体" panose="02010600030101010101" pitchFamily="2" charset="-122"/>
                <a:sym typeface="+mn-ea"/>
              </a:rPr>
              <a:t>秦腔的唱腔，用宽音大嗓，直起直落，给人以高亢激越、粗犷朴实之感。</a:t>
            </a:r>
          </a:p>
          <a:p>
            <a:pPr eaLnBrk="1" hangingPunct="1"/>
            <a:r>
              <a:rPr lang="zh-CN" altLang="zh-CN" sz="2800" b="1">
                <a:latin typeface="宋体" panose="02010600030101010101" pitchFamily="2" charset="-122"/>
                <a:sym typeface="+mn-ea"/>
              </a:rPr>
              <a:t>    </a:t>
            </a:r>
            <a:r>
              <a:rPr lang="zh-CN" sz="2800" b="1">
                <a:latin typeface="宋体" panose="02010600030101010101" pitchFamily="2" charset="-122"/>
                <a:sym typeface="+mn-ea"/>
              </a:rPr>
              <a:t>看秦腔时候，尤其看到秦腔中的“黑头”吼声地动山摇的时候，你才会此刻真正认识到秦腔的豪放，这也是秦人的血性。</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58775" y="721360"/>
            <a:ext cx="3954145" cy="1445260"/>
          </a:xfrm>
          <a:prstGeom prst="rect">
            <a:avLst/>
          </a:prstGeom>
          <a:noFill/>
        </p:spPr>
        <p:txBody>
          <a:bodyPr>
            <a:spAutoFit/>
            <a:scene3d>
              <a:camera prst="orthographicFront"/>
              <a:lightRig rig="threePt" dir="t"/>
            </a:scene3d>
          </a:bodyPr>
          <a:lstStyle/>
          <a:p>
            <a:pPr eaLnBrk="1" hangingPunct="1">
              <a:defRPr/>
            </a:pPr>
            <a:r>
              <a:rPr lang="zh-CN" sz="44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rPr>
              <a:t>题目解说</a:t>
            </a:r>
          </a:p>
          <a:p>
            <a:pPr eaLnBrk="1" hangingPunct="1">
              <a:defRPr/>
            </a:pPr>
            <a:endParaRPr lang="zh-CN" altLang="en-US" sz="44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endParaRPr>
          </a:p>
        </p:txBody>
      </p:sp>
      <p:pic>
        <p:nvPicPr>
          <p:cNvPr id="16387"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a:spLocks noChangeArrowheads="1"/>
          </p:cNvSpPr>
          <p:nvPr/>
        </p:nvSpPr>
        <p:spPr bwMode="auto">
          <a:xfrm>
            <a:off x="762000" y="2166938"/>
            <a:ext cx="7775575"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latin typeface="宋体" panose="02010600030101010101" pitchFamily="2" charset="-122"/>
              </a:rPr>
              <a:t>    </a:t>
            </a:r>
            <a:r>
              <a:rPr lang="zh-CN" altLang="zh-CN" sz="3200" b="1">
                <a:latin typeface="宋体" panose="02010600030101010101" pitchFamily="2" charset="-122"/>
              </a:rPr>
              <a:t>“</a:t>
            </a:r>
            <a:r>
              <a:rPr lang="zh-CN" sz="3200" b="1">
                <a:latin typeface="宋体" panose="02010600030101010101" pitchFamily="2" charset="-122"/>
              </a:rPr>
              <a:t>秦腔”，中国西北地区的传统戏剧，本文虽以“秦腔”为题，但意在写秦川人，意在通过对秦川人自导、自演、自观、自评秦腔的痴醉迷狂的传统风俗的描述，写出其生存状态和精神面貌。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58775" y="721360"/>
            <a:ext cx="3954145" cy="1445260"/>
          </a:xfrm>
          <a:prstGeom prst="rect">
            <a:avLst/>
          </a:prstGeom>
          <a:noFill/>
        </p:spPr>
        <p:txBody>
          <a:bodyPr>
            <a:spAutoFit/>
            <a:scene3d>
              <a:camera prst="orthographicFront"/>
              <a:lightRig rig="threePt" dir="t"/>
            </a:scene3d>
          </a:bodyPr>
          <a:lstStyle/>
          <a:p>
            <a:pPr eaLnBrk="1" hangingPunct="1">
              <a:defRPr/>
            </a:pPr>
            <a:r>
              <a:rPr lang="zh-CN" sz="44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rPr>
              <a:t>层次结构</a:t>
            </a:r>
          </a:p>
          <a:p>
            <a:pPr eaLnBrk="1" hangingPunct="1">
              <a:defRPr/>
            </a:pPr>
            <a:endParaRPr lang="zh-CN" altLang="en-US" sz="44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endParaRPr>
          </a:p>
        </p:txBody>
      </p:sp>
      <p:pic>
        <p:nvPicPr>
          <p:cNvPr id="18435"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a:spLocks noChangeArrowheads="1"/>
          </p:cNvSpPr>
          <p:nvPr/>
        </p:nvSpPr>
        <p:spPr bwMode="auto">
          <a:xfrm>
            <a:off x="904875" y="2257425"/>
            <a:ext cx="7707313" cy="310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800" b="1">
                <a:latin typeface="宋体" panose="02010600030101010101" pitchFamily="2" charset="-122"/>
              </a:rPr>
              <a:t>本文共分为三个部分：</a:t>
            </a:r>
          </a:p>
          <a:p>
            <a:pPr eaLnBrk="1" hangingPunct="1"/>
            <a:r>
              <a:rPr lang="zh-CN" sz="2800" b="1">
                <a:solidFill>
                  <a:schemeClr val="accent2"/>
                </a:solidFill>
                <a:latin typeface="宋体" panose="02010600030101010101" pitchFamily="2" charset="-122"/>
              </a:rPr>
              <a:t>第一部分：</a:t>
            </a:r>
            <a:r>
              <a:rPr lang="zh-CN" sz="2800" b="1">
                <a:latin typeface="宋体" panose="02010600030101010101" pitchFamily="2" charset="-122"/>
              </a:rPr>
              <a:t>通过比较道出秦腔高亢宏大的特点，指出它的生成与风土人情密不可分。</a:t>
            </a:r>
          </a:p>
          <a:p>
            <a:pPr eaLnBrk="1" hangingPunct="1"/>
            <a:r>
              <a:rPr lang="zh-CN" sz="2800" b="1">
                <a:solidFill>
                  <a:schemeClr val="accent2"/>
                </a:solidFill>
                <a:latin typeface="宋体" panose="02010600030101010101" pitchFamily="2" charset="-122"/>
              </a:rPr>
              <a:t>第二部分：</a:t>
            </a:r>
            <a:r>
              <a:rPr lang="zh-CN" sz="2800" b="1">
                <a:latin typeface="宋体" panose="02010600030101010101" pitchFamily="2" charset="-122"/>
              </a:rPr>
              <a:t>神情毕现地表现了秦人对秦腔的喜爱与痴迷。</a:t>
            </a:r>
          </a:p>
          <a:p>
            <a:pPr eaLnBrk="1" hangingPunct="1"/>
            <a:r>
              <a:rPr lang="zh-CN" sz="2800" b="1">
                <a:solidFill>
                  <a:schemeClr val="accent2"/>
                </a:solidFill>
                <a:latin typeface="宋体" panose="02010600030101010101" pitchFamily="2" charset="-122"/>
              </a:rPr>
              <a:t>第三部分：</a:t>
            </a:r>
            <a:r>
              <a:rPr lang="zh-CN" sz="2800" b="1">
                <a:latin typeface="宋体" panose="02010600030101010101" pitchFamily="2" charset="-122"/>
              </a:rPr>
              <a:t>总结全文，强调只有也有秦腔才能承载起秦人的喜怒哀乐。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4"/>
          <p:cNvSpPr txBox="1">
            <a:spLocks noChangeArrowheads="1"/>
          </p:cNvSpPr>
          <p:nvPr/>
        </p:nvSpPr>
        <p:spPr bwMode="auto">
          <a:xfrm>
            <a:off x="692150" y="1582738"/>
            <a:ext cx="800735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600" b="1">
                <a:solidFill>
                  <a:srgbClr val="7030A0"/>
                </a:solidFill>
                <a:latin typeface="宋体" panose="02010600030101010101" pitchFamily="2" charset="-122"/>
              </a:rPr>
              <a:t>第二段中“有了秦腔，生活便有了……自己心中愁苦的皱纹。”这句话运用了哪些修辞手法？各有什么作用？</a:t>
            </a:r>
          </a:p>
        </p:txBody>
      </p:sp>
      <p:sp>
        <p:nvSpPr>
          <p:cNvPr id="4" name="文本框 3"/>
          <p:cNvSpPr txBox="1"/>
          <p:nvPr/>
        </p:nvSpPr>
        <p:spPr>
          <a:xfrm>
            <a:off x="495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pic>
        <p:nvPicPr>
          <p:cNvPr id="20484"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692150" y="3219450"/>
            <a:ext cx="7678738"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600" b="1">
                <a:latin typeface="宋体" panose="02010600030101010101" pitchFamily="2" charset="-122"/>
              </a:rPr>
              <a:t>首先运用了</a:t>
            </a:r>
            <a:r>
              <a:rPr lang="zh-CN" altLang="en-US" sz="2600" b="1">
                <a:solidFill>
                  <a:schemeClr val="accent2"/>
                </a:solidFill>
                <a:latin typeface="宋体" panose="02010600030101010101" pitchFamily="2" charset="-122"/>
              </a:rPr>
              <a:t>夸张</a:t>
            </a:r>
            <a:r>
              <a:rPr lang="zh-CN" altLang="en-US" sz="2600" b="1">
                <a:latin typeface="宋体" panose="02010600030101010101" pitchFamily="2" charset="-122"/>
              </a:rPr>
              <a:t>的修辞手法，把唱秦腔“快板”所流露出来的高兴、狂喜之情表现得淋漓尽致。其次运用了比喻和移就（有意识地把描写甲事物的词语移用来描写乙事物）的修辞手法，极为形象地表现了秦腔“慢板”对秦川人心灵的</a:t>
            </a:r>
            <a:r>
              <a:rPr lang="zh-CN" altLang="en-US" sz="2600" b="1">
                <a:solidFill>
                  <a:schemeClr val="accent2"/>
                </a:solidFill>
                <a:latin typeface="宋体" panose="02010600030101010101" pitchFamily="2" charset="-122"/>
              </a:rPr>
              <a:t>抚慰作用</a:t>
            </a:r>
            <a:r>
              <a:rPr lang="zh-CN" altLang="en-US" sz="2600" b="1">
                <a:latin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5.2.8"/>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新教材模板">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117</Paragraphs>
  <Slides>27</Slides>
  <Notes>27</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27</vt:i4>
      </vt:variant>
    </vt:vector>
  </HeadingPairs>
  <TitlesOfParts>
    <vt:vector baseType="lpstr" size="35">
      <vt:lpstr>Arial</vt:lpstr>
      <vt:lpstr>Calibri Light</vt:lpstr>
      <vt:lpstr>Calibri</vt:lpstr>
      <vt:lpstr>微软雅黑</vt:lpstr>
      <vt:lpstr>宋体</vt:lpstr>
      <vt:lpstr>黑体</vt:lpstr>
      <vt:lpstr>Times New Roman</vt:lpstr>
      <vt:lpstr>新教材模板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2021-06-12T23:01:10.307</cp:lastPrinted>
  <dcterms:created xsi:type="dcterms:W3CDTF">2021-06-12T23:01:10Z</dcterms:created>
  <dcterms:modified xsi:type="dcterms:W3CDTF">2021-06-12T15:01:13Z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