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8" r:id="rId4"/>
    <p:sldId id="264" r:id="rId5"/>
    <p:sldId id="267" r:id="rId6"/>
    <p:sldId id="301" r:id="rId7"/>
    <p:sldId id="302" r:id="rId8"/>
    <p:sldId id="309" r:id="rId9"/>
    <p:sldId id="310" r:id="rId10"/>
    <p:sldId id="311" r:id="rId11"/>
    <p:sldId id="312" r:id="rId12"/>
    <p:sldId id="313" r:id="rId13"/>
    <p:sldId id="263" r:id="rId14"/>
    <p:sldId id="290" r:id="rId15"/>
    <p:sldId id="294" r:id="rId16"/>
    <p:sldId id="261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tags" Target="tags/tag1.xml" /><Relationship Id="rId19" Type="http://schemas.openxmlformats.org/officeDocument/2006/relationships/presProps" Target="presProps.xml" /><Relationship Id="rId2" Type="http://schemas.openxmlformats.org/officeDocument/2006/relationships/notesMaster" Target="notesMasters/notesMaster1.xml" /><Relationship Id="rId20" Type="http://schemas.openxmlformats.org/officeDocument/2006/relationships/viewProps" Target="viewProps.xml" /><Relationship Id="rId21" Type="http://schemas.openxmlformats.org/officeDocument/2006/relationships/theme" Target="theme/theme1.xml" /><Relationship Id="rId22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AE1D70-9C61-4B59-BBC9-94D66AAE08C8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A5F0C1-811E-423D-A554-873A11A3CBC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F63CD-8380-4161-9A29-6E673911C6A3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F63CD-8380-4161-9A29-6E673911C6A3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5F0C1-811E-423D-A554-873A11A3CBC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F63CD-8380-4161-9A29-6E673911C6A3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F63CD-8380-4161-9A29-6E673911C6A3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DF63CD-8380-4161-9A29-6E673911C6A3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40B39-981A-46F4-ACE0-12BB5FE70A1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6CF24-C4F9-4E9C-810B-E2764A64E4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40B39-981A-46F4-ACE0-12BB5FE70A1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6CF24-C4F9-4E9C-810B-E2764A64E4A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DEB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B7540B39-981A-46F4-ACE0-12BB5FE70A1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fld id="{4C36CF24-C4F9-4E9C-810B-E2764A64E4A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字魂59号-创粗黑" panose="00000500000000000000" pitchFamily="2" charset="-122"/>
          <a:ea typeface="字魂59号-创粗黑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Relationship Id="rId4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6.jpeg" /><Relationship Id="rId4" Type="http://schemas.openxmlformats.org/officeDocument/2006/relationships/image" Target="../media/image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6.jpeg" /><Relationship Id="rId4" Type="http://schemas.openxmlformats.org/officeDocument/2006/relationships/image" Target="../media/image7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8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9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9.png" /><Relationship Id="rId4" Type="http://schemas.openxmlformats.org/officeDocument/2006/relationships/image" Target="../media/image10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6.jpeg" /><Relationship Id="rId4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6.jpeg" /><Relationship Id="rId4" Type="http://schemas.openxmlformats.org/officeDocument/2006/relationships/image" Target="../media/image7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6.jpeg" /><Relationship Id="rId4" Type="http://schemas.openxmlformats.org/officeDocument/2006/relationships/image" Target="../media/image7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9"/>
          <a:stretch>
            <a:fillRect/>
          </a:stretch>
        </p:blipFill>
        <p:spPr>
          <a:xfrm>
            <a:off x="74421" y="302654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99391" y="2545481"/>
            <a:ext cx="3663182" cy="92333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5400" b="1" smtClean="0">
                <a:solidFill>
                  <a:srgbClr val="201300"/>
                </a:solidFill>
                <a:latin typeface="黑体" panose="02010609060101010101" charset="-122"/>
                <a:ea typeface="黑体" panose="02010609060101010101" charset="-122"/>
              </a:rPr>
              <a:t>学</a:t>
            </a:r>
            <a:r>
              <a:rPr lang="zh-CN" altLang="en-US" sz="5400" b="1">
                <a:solidFill>
                  <a:srgbClr val="201300"/>
                </a:solidFill>
                <a:latin typeface="黑体" panose="02010609060101010101" charset="-122"/>
                <a:ea typeface="黑体" panose="02010609060101010101" charset="-122"/>
              </a:rPr>
              <a:t>写</a:t>
            </a:r>
            <a:r>
              <a:rPr lang="zh-CN" altLang="en-US" sz="5400" b="1" smtClean="0">
                <a:solidFill>
                  <a:srgbClr val="201300"/>
                </a:solidFill>
                <a:latin typeface="黑体" panose="02010609060101010101" charset="-122"/>
                <a:ea typeface="黑体" panose="02010609060101010101" charset="-122"/>
              </a:rPr>
              <a:t>读后感</a:t>
            </a:r>
            <a:endParaRPr lang="en-US" altLang="zh-CN" sz="5400" b="1">
              <a:solidFill>
                <a:srgbClr val="201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 rot="16200000">
            <a:off x="966189" y="3109656"/>
            <a:ext cx="1462953" cy="7017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 rot="5400000" flipH="1">
            <a:off x="7506916" y="3109657"/>
            <a:ext cx="1466624" cy="70174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483242" y="4189231"/>
            <a:ext cx="6801294" cy="63796"/>
            <a:chOff x="914400" y="4359348"/>
            <a:chExt cx="6801294" cy="63796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914400" y="4391246"/>
              <a:ext cx="3232298" cy="0"/>
            </a:xfrm>
            <a:prstGeom prst="line">
              <a:avLst/>
            </a:prstGeom>
            <a:ln>
              <a:solidFill>
                <a:srgbClr val="81786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4283149" y="4359348"/>
              <a:ext cx="63796" cy="63796"/>
            </a:xfrm>
            <a:prstGeom prst="ellipse">
              <a:avLst/>
            </a:prstGeom>
            <a:solidFill>
              <a:srgbClr val="817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4483396" y="4391246"/>
              <a:ext cx="3232298" cy="0"/>
            </a:xfrm>
            <a:prstGeom prst="line">
              <a:avLst/>
            </a:prstGeom>
            <a:ln>
              <a:solidFill>
                <a:srgbClr val="81786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2403243" y="4416875"/>
            <a:ext cx="5173980" cy="4603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defRPr/>
            </a:pPr>
            <a:r>
              <a:rPr lang="zh-CN" altLang="en-US" sz="2400" b="1" spc="450">
                <a:solidFill>
                  <a:prstClr val="black">
                    <a:lumMod val="85000"/>
                    <a:lumOff val="15000"/>
                  </a:prstClr>
                </a:solidFill>
                <a:latin typeface="黑体" panose="02010609060101010101" charset="-122"/>
                <a:ea typeface="黑体" panose="02010609060101010101" charset="-122"/>
                <a:sym typeface="微软雅黑" panose="020b0503020204020204" charset="-122"/>
              </a:rPr>
              <a:t>八年级下册 第三单元  写作课</a:t>
            </a:r>
            <a:endParaRPr lang="zh-CN" altLang="en-US" sz="2400" b="1" spc="450">
              <a:solidFill>
                <a:prstClr val="black">
                  <a:lumMod val="85000"/>
                  <a:lumOff val="15000"/>
                </a:prstClr>
              </a:solidFill>
              <a:latin typeface="黑体" panose="02010609060101010101" charset="-122"/>
              <a:ea typeface="黑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t="-6" b="0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2369047" y="1216267"/>
            <a:ext cx="5718885" cy="1"/>
          </a:xfrm>
          <a:prstGeom prst="line">
            <a:avLst/>
          </a:prstGeom>
          <a:noFill/>
          <a:ln w="12700">
            <a:solidFill>
              <a:srgbClr val="2964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298" y="256242"/>
            <a:ext cx="2592000" cy="2592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0362544" y="675251"/>
            <a:ext cx="915055" cy="915055"/>
          </a:xfrm>
          <a:prstGeom prst="ellipse">
            <a:avLst/>
          </a:prstGeom>
          <a:gradFill>
            <a:gsLst>
              <a:gs pos="22000">
                <a:srgbClr val="A13D29">
                  <a:alpha val="94000"/>
                </a:srgbClr>
              </a:gs>
              <a:gs pos="91000">
                <a:schemeClr val="bg1">
                  <a:alpha val="5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19"/>
          <p:cNvSpPr txBox="1"/>
          <p:nvPr/>
        </p:nvSpPr>
        <p:spPr>
          <a:xfrm>
            <a:off x="2147911" y="455247"/>
            <a:ext cx="6365023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3600" b="1" smtClean="0">
                <a:solidFill>
                  <a:srgbClr val="799FB5"/>
                </a:solidFill>
                <a:latin typeface="微软雅黑" panose="020b0503020204020204" charset="-122"/>
                <a:ea typeface="微软雅黑" panose="020b0503020204020204" charset="-122"/>
              </a:rPr>
              <a:t>三、写作实践</a:t>
            </a:r>
            <a:endParaRPr lang="en-US" altLang="zh-CN" sz="3600" b="1">
              <a:solidFill>
                <a:srgbClr val="799FB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65777" y="1216267"/>
            <a:ext cx="9854244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1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.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根据上文分析，仿照下表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《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小石潭记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》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读后感提纲，完成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《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泥人张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》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一文的读后感写作提纲。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61473"/>
            <a:ext cx="2592000" cy="2592000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961003" y="2601262"/>
          <a:ext cx="9316596" cy="4020342"/>
        </p:xfrm>
        <a:graphic>
          <a:graphicData uri="http://schemas.openxmlformats.org/drawingml/2006/table">
            <a:tbl>
              <a:tblPr firstRow="1" firstCol="1" bandRow="1"/>
              <a:tblGrid>
                <a:gridCol w="3105234"/>
                <a:gridCol w="3105234"/>
                <a:gridCol w="3106128"/>
              </a:tblGrid>
              <a:tr h="685722">
                <a:tc gridSpan="3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《小石潭记》读后感提纲</a:t>
                      </a:r>
                      <a:endParaRPr lang="zh-CN" sz="24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59142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引述内容</a:t>
                      </a:r>
                      <a:endParaRPr lang="zh-CN" sz="24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表达感受</a:t>
                      </a:r>
                      <a:endParaRPr lang="zh-CN" sz="24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联系现实</a:t>
                      </a:r>
                      <a:endParaRPr lang="zh-CN" sz="24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97107"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《小石潭记》“潭中鱼”这段文字，描写的是常见景致，</a:t>
                      </a:r>
                      <a:r>
                        <a:rPr lang="zh-CN" sz="2400" b="1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却让人</a:t>
                      </a:r>
                      <a:r>
                        <a:rPr lang="zh-CN" sz="24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觉得特别美。</a:t>
                      </a:r>
                      <a:endParaRPr lang="zh-CN" sz="24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这得益于作者的细致观察，全身心投入。</a:t>
                      </a:r>
                      <a:endParaRPr lang="zh-CN" sz="24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4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4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b="1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</a:rPr>
                        <a:t>静下心来，认真品味，才能感受到美。我们旅游时，如果只是满足于走马观花，就很难发现美、欣赏美。</a:t>
                      </a:r>
                      <a:endParaRPr lang="zh-CN" sz="2400" b="1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t="-6" b="0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2369047" y="1216267"/>
            <a:ext cx="5718885" cy="1"/>
          </a:xfrm>
          <a:prstGeom prst="line">
            <a:avLst/>
          </a:prstGeom>
          <a:noFill/>
          <a:ln w="12700">
            <a:solidFill>
              <a:srgbClr val="2964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298" y="256242"/>
            <a:ext cx="2592000" cy="2592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0362544" y="675251"/>
            <a:ext cx="915055" cy="915055"/>
          </a:xfrm>
          <a:prstGeom prst="ellipse">
            <a:avLst/>
          </a:prstGeom>
          <a:gradFill>
            <a:gsLst>
              <a:gs pos="22000">
                <a:srgbClr val="A13D29">
                  <a:alpha val="94000"/>
                </a:srgbClr>
              </a:gs>
              <a:gs pos="91000">
                <a:schemeClr val="bg1">
                  <a:alpha val="5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19"/>
          <p:cNvSpPr txBox="1"/>
          <p:nvPr/>
        </p:nvSpPr>
        <p:spPr>
          <a:xfrm>
            <a:off x="2147911" y="455247"/>
            <a:ext cx="6365023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3600" b="1" smtClean="0">
                <a:solidFill>
                  <a:srgbClr val="799FB5"/>
                </a:solidFill>
                <a:latin typeface="微软雅黑" panose="020b0503020204020204" charset="-122"/>
                <a:ea typeface="微软雅黑" panose="020b0503020204020204" charset="-122"/>
              </a:rPr>
              <a:t>三、写作实践</a:t>
            </a:r>
            <a:endParaRPr lang="en-US" altLang="zh-CN" sz="3600" b="1">
              <a:solidFill>
                <a:srgbClr val="799FB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44147" y="3214835"/>
            <a:ext cx="985424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2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根据自己的提纲写作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《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泥人张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》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读后感，然后在班级展示自己的作品。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61473"/>
            <a:ext cx="2592000" cy="2592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9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4645925" y="111227"/>
            <a:ext cx="2900154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读后感写作</a:t>
            </a:r>
            <a:r>
              <a:rPr lang="en-US" altLang="zh-CN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956344" y="2150205"/>
          <a:ext cx="10271830" cy="3745456"/>
        </p:xfrm>
        <a:graphic>
          <a:graphicData uri="http://schemas.openxmlformats.org/drawingml/2006/table">
            <a:tbl>
              <a:tblPr firstRow="1" firstCol="1" bandRow="1"/>
              <a:tblGrid>
                <a:gridCol w="3838078"/>
                <a:gridCol w="2102830"/>
                <a:gridCol w="4330922"/>
              </a:tblGrid>
              <a:tr h="448356">
                <a:tc gridSpan="3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《小石潭记》读后感提纲</a:t>
                      </a:r>
                      <a:endParaRPr lang="zh-CN" sz="1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48047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引述内容</a:t>
                      </a:r>
                      <a:endParaRPr lang="zh-CN" sz="1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表达感受</a:t>
                      </a:r>
                      <a:endParaRPr lang="zh-CN" sz="1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联系现实</a:t>
                      </a:r>
                      <a:endParaRPr lang="zh-CN" sz="18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8176"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28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28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小石潭记》“潭中鱼”这段文字，描写的是常见景致，却让人觉得特别美。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28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28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这</a:t>
                      </a:r>
                      <a:r>
                        <a:rPr lang="zh-CN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得益于作者的细致观察，全身心投入</a:t>
                      </a:r>
                      <a:r>
                        <a:rPr lang="zh-CN" sz="28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。</a:t>
                      </a:r>
                      <a:r>
                        <a:rPr lang="en-US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28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sz="28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静</a:t>
                      </a:r>
                      <a:r>
                        <a:rPr lang="zh-CN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下</a:t>
                      </a:r>
                      <a:r>
                        <a:rPr lang="zh-CN" sz="28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心</a:t>
                      </a:r>
                      <a:r>
                        <a:rPr lang="zh-CN" altLang="en-US" sz="28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细细</a:t>
                      </a:r>
                      <a:r>
                        <a:rPr lang="zh-CN" sz="28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品</a:t>
                      </a:r>
                      <a:r>
                        <a:rPr lang="zh-CN" sz="2800" kern="1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味，才能感受到美。我们旅游时，如果只是满足于走马观花，就很难发现美、欣赏美。</a:t>
                      </a:r>
                      <a:endParaRPr lang="zh-CN" sz="20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1087383" y="757558"/>
            <a:ext cx="10017238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1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按照下面表格修改作业，补充联系现实的部分，形成一份读后感提纲。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4597005" y="111227"/>
            <a:ext cx="2998000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读后感写作</a:t>
            </a:r>
            <a:r>
              <a:rPr lang="en-US" altLang="zh-CN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79" r="12667" b="11938"/>
          <a:stretch>
            <a:fillRect/>
          </a:stretch>
        </p:blipFill>
        <p:spPr>
          <a:xfrm>
            <a:off x="4984076" y="2173328"/>
            <a:ext cx="6998418" cy="449288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8372" y="2067653"/>
            <a:ext cx="613481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2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根据自己的提纲写作一篇简短的读后感，然后再班级展示所写作品。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5338428" y="111227"/>
            <a:ext cx="1515158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作业</a:t>
            </a:r>
            <a:r>
              <a:rPr lang="en-US" altLang="zh-CN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548" y="1675212"/>
            <a:ext cx="3277116" cy="451241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033961" y="2261299"/>
            <a:ext cx="7292588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选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择自己喜欢的一本书，按照本节课所学内容写作读后感。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4415101" y="111227"/>
            <a:ext cx="3361818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写作要点分析</a:t>
            </a:r>
            <a:r>
              <a:rPr lang="en-US" altLang="zh-CN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548" y="1675212"/>
            <a:ext cx="3277116" cy="451241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341750" y="1251437"/>
            <a:ext cx="805338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读后感必须要呈现什么写作内容？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明确：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适当引述原文内容；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感受力求深入；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联系阅读积累及生活经验。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pic>
        <p:nvPicPr>
          <p:cNvPr id="19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595100" y="121412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306726" cy="33067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85276" y="0"/>
            <a:ext cx="3306726" cy="330672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026417" y="1481069"/>
            <a:ext cx="2202965" cy="870165"/>
            <a:chOff x="5026417" y="1481069"/>
            <a:chExt cx="2202965" cy="870165"/>
          </a:xfrm>
        </p:grpSpPr>
        <p:sp>
          <p:nvSpPr>
            <p:cNvPr id="7" name="文本框 6"/>
            <p:cNvSpPr txBox="1"/>
            <p:nvPr/>
          </p:nvSpPr>
          <p:spPr>
            <a:xfrm>
              <a:off x="5080338" y="1481069"/>
              <a:ext cx="2031325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201300"/>
                  </a:solidFill>
                  <a:latin typeface="微软雅黑" panose="020b0503020204020204" charset="-122"/>
                  <a:ea typeface="微软雅黑" panose="020b0503020204020204" charset="-122"/>
                </a:rPr>
                <a:t>学习目标</a:t>
              </a:r>
              <a:endParaRPr lang="zh-CN" altLang="en-US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5026417" y="2351234"/>
              <a:ext cx="2202965" cy="0"/>
            </a:xfrm>
            <a:prstGeom prst="line">
              <a:avLst/>
            </a:prstGeom>
            <a:ln>
              <a:solidFill>
                <a:srgbClr val="81786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3174012" y="2851109"/>
            <a:ext cx="6373650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了解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读后感的写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作要领。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学会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写读后感。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4415097" y="111227"/>
            <a:ext cx="3361819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写作要点分析</a:t>
            </a:r>
            <a:r>
              <a:rPr lang="en-US" altLang="zh-CN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313236">
                  <a:alpha val="21569"/>
                </a:srgbClr>
              </a:clrFrom>
              <a:clrTo>
                <a:srgbClr val="31323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94" b="34289"/>
          <a:stretch>
            <a:fillRect/>
          </a:stretch>
        </p:blipFill>
        <p:spPr>
          <a:xfrm flipH="1">
            <a:off x="417832" y="3310916"/>
            <a:ext cx="11554046" cy="321676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37606" y="1238745"/>
            <a:ext cx="9914497" cy="30469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阅读图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中的两篇读后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感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最是懵懂少年时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《&lt;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万物简史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感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受世界的惊奇与美妙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结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合旁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批，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概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括读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感要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呈现什么写作内容。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4415099" y="111227"/>
            <a:ext cx="3361819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练笔作业分享</a:t>
            </a:r>
            <a:r>
              <a:rPr lang="en-US" altLang="zh-CN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46" y="1061731"/>
            <a:ext cx="3046858" cy="473453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61741" y="1280416"/>
            <a:ext cx="739938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作业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回顾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阅读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傅雷家书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，选择你感受最深的一篇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，将你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的感触，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字左右的篇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幅写出来。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1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分享自己的作业：先引述文章内容，再谈自己的感受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4415099" y="111227"/>
            <a:ext cx="3361819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练笔作业分享</a:t>
            </a:r>
            <a:r>
              <a:rPr lang="en-US" altLang="zh-CN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46" y="1061731"/>
            <a:ext cx="3046858" cy="473453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61741" y="1776654"/>
            <a:ext cx="7234627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同学点评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 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不同角度提出看法，可以赞同他人的阅读感受，也可以提出修改的意见，甚至提出质疑。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318977" y="434392"/>
            <a:ext cx="11554046" cy="5989216"/>
          </a:xfrm>
          <a:prstGeom prst="rect">
            <a:avLst/>
          </a:prstGeom>
          <a:noFill/>
          <a:ln w="63500">
            <a:solidFill>
              <a:srgbClr val="817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 useBgFill="1">
        <p:nvSpPr>
          <p:cNvPr id="3" name="文本框 2"/>
          <p:cNvSpPr txBox="1"/>
          <p:nvPr/>
        </p:nvSpPr>
        <p:spPr>
          <a:xfrm>
            <a:off x="4415099" y="111227"/>
            <a:ext cx="3361819" cy="646331"/>
          </a:xfrm>
          <a:prstGeom prst="rect">
            <a:avLst/>
          </a:prstGeom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练笔作业分享</a:t>
            </a:r>
            <a:r>
              <a:rPr lang="en-US" altLang="zh-CN" sz="3600" b="1">
                <a:solidFill>
                  <a:srgbClr val="2013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endParaRPr lang="zh-CN" altLang="en-US" sz="3600" b="1">
              <a:solidFill>
                <a:srgbClr val="2013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246" y="1061731"/>
            <a:ext cx="3046858" cy="473453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88718" y="1503222"/>
            <a:ext cx="7036918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思考回答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据你的感受联系生活实际，你的生活中有没有类似的情境引发你相同或相反的思考？</a:t>
            </a:r>
            <a:endParaRPr lang="en-US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t="-6" b="0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2369047" y="1216267"/>
            <a:ext cx="5718885" cy="1"/>
          </a:xfrm>
          <a:prstGeom prst="line">
            <a:avLst/>
          </a:prstGeom>
          <a:noFill/>
          <a:ln w="12700">
            <a:solidFill>
              <a:srgbClr val="2964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298" y="256242"/>
            <a:ext cx="2592000" cy="2592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0362544" y="675251"/>
            <a:ext cx="915055" cy="915055"/>
          </a:xfrm>
          <a:prstGeom prst="ellipse">
            <a:avLst/>
          </a:prstGeom>
          <a:gradFill>
            <a:gsLst>
              <a:gs pos="22000">
                <a:srgbClr val="A13D29">
                  <a:alpha val="94000"/>
                </a:srgbClr>
              </a:gs>
              <a:gs pos="91000">
                <a:schemeClr val="bg1">
                  <a:alpha val="5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19"/>
          <p:cNvSpPr txBox="1"/>
          <p:nvPr/>
        </p:nvSpPr>
        <p:spPr>
          <a:xfrm>
            <a:off x="2147911" y="455247"/>
            <a:ext cx="6365023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3600" b="1">
                <a:solidFill>
                  <a:srgbClr val="799FB5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sz="3600" b="1" smtClean="0">
                <a:solidFill>
                  <a:srgbClr val="799FB5"/>
                </a:solidFill>
                <a:latin typeface="微软雅黑" panose="020b0503020204020204" charset="-122"/>
                <a:ea typeface="微软雅黑" panose="020b0503020204020204" charset="-122"/>
              </a:rPr>
              <a:t>、要点</a:t>
            </a:r>
            <a:r>
              <a:rPr lang="zh-CN" altLang="en-US" sz="3600" b="1">
                <a:solidFill>
                  <a:srgbClr val="799FB5"/>
                </a:solidFill>
                <a:latin typeface="微软雅黑" panose="020b0503020204020204" charset="-122"/>
                <a:ea typeface="微软雅黑" panose="020b0503020204020204" charset="-122"/>
              </a:rPr>
              <a:t>分析</a:t>
            </a:r>
            <a:endParaRPr lang="en-US" altLang="zh-CN" sz="3600" b="1">
              <a:solidFill>
                <a:srgbClr val="799FB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49256" y="2357965"/>
            <a:ext cx="9854244" cy="22852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阅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读图书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《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最是懵懂少年时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》《&lt;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万物简史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&gt;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：感受世界的惊奇与美妙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两篇读后感，结合旁批内容，概括一下读后感必须要呈现什么写作内容。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61473"/>
            <a:ext cx="2592000" cy="2592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t="-6" b="0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2369047" y="1216267"/>
            <a:ext cx="5718885" cy="1"/>
          </a:xfrm>
          <a:prstGeom prst="line">
            <a:avLst/>
          </a:prstGeom>
          <a:noFill/>
          <a:ln w="12700">
            <a:solidFill>
              <a:srgbClr val="2964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298" y="256242"/>
            <a:ext cx="2592000" cy="2592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0362544" y="675251"/>
            <a:ext cx="915055" cy="915055"/>
          </a:xfrm>
          <a:prstGeom prst="ellipse">
            <a:avLst/>
          </a:prstGeom>
          <a:gradFill>
            <a:gsLst>
              <a:gs pos="22000">
                <a:srgbClr val="A13D29">
                  <a:alpha val="94000"/>
                </a:srgbClr>
              </a:gs>
              <a:gs pos="91000">
                <a:schemeClr val="bg1">
                  <a:alpha val="5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19"/>
          <p:cNvSpPr txBox="1"/>
          <p:nvPr/>
        </p:nvSpPr>
        <p:spPr>
          <a:xfrm>
            <a:off x="2147911" y="455247"/>
            <a:ext cx="6365023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3600" b="1">
                <a:solidFill>
                  <a:srgbClr val="799FB5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en-US" sz="3600" b="1" smtClean="0">
                <a:solidFill>
                  <a:srgbClr val="799FB5"/>
                </a:solidFill>
                <a:latin typeface="微软雅黑" panose="020b0503020204020204" charset="-122"/>
                <a:ea typeface="微软雅黑" panose="020b0503020204020204" charset="-122"/>
              </a:rPr>
              <a:t>、写作准备</a:t>
            </a:r>
            <a:endParaRPr lang="en-US" altLang="zh-CN" sz="3600" b="1">
              <a:solidFill>
                <a:srgbClr val="799FB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54366" y="2616757"/>
            <a:ext cx="985424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1.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认真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阅读图书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《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泥人张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一文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，说说这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篇文章哪一点给你留下深刻印象，为什么？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61473"/>
            <a:ext cx="2592000" cy="2592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t="-6" b="0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2369047" y="1216267"/>
            <a:ext cx="5718885" cy="1"/>
          </a:xfrm>
          <a:prstGeom prst="line">
            <a:avLst/>
          </a:prstGeom>
          <a:noFill/>
          <a:ln w="12700">
            <a:solidFill>
              <a:srgbClr val="29648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298" y="256242"/>
            <a:ext cx="2592000" cy="2592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0362544" y="675251"/>
            <a:ext cx="915055" cy="915055"/>
          </a:xfrm>
          <a:prstGeom prst="ellipse">
            <a:avLst/>
          </a:prstGeom>
          <a:gradFill>
            <a:gsLst>
              <a:gs pos="22000">
                <a:srgbClr val="A13D29">
                  <a:alpha val="94000"/>
                </a:srgbClr>
              </a:gs>
              <a:gs pos="91000">
                <a:schemeClr val="bg1">
                  <a:alpha val="5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19"/>
          <p:cNvSpPr txBox="1"/>
          <p:nvPr/>
        </p:nvSpPr>
        <p:spPr>
          <a:xfrm>
            <a:off x="2147911" y="455247"/>
            <a:ext cx="6365023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3600" b="1">
                <a:solidFill>
                  <a:srgbClr val="799FB5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en-US" sz="3600" b="1" smtClean="0">
                <a:solidFill>
                  <a:srgbClr val="799FB5"/>
                </a:solidFill>
                <a:latin typeface="微软雅黑" panose="020b0503020204020204" charset="-122"/>
                <a:ea typeface="微软雅黑" panose="020b0503020204020204" charset="-122"/>
              </a:rPr>
              <a:t>、写作准备</a:t>
            </a:r>
            <a:endParaRPr lang="en-US" altLang="zh-CN" sz="3600" b="1">
              <a:solidFill>
                <a:srgbClr val="799FB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02004" y="2733293"/>
            <a:ext cx="10075595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2</a:t>
            </a: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.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联系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现实生活，说说你从这个人物身上得到什么启发？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61473"/>
            <a:ext cx="2592000" cy="2592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42</Paragraphs>
  <Slides>15</Slides>
  <Notes>15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baseType="lpstr" size="29">
      <vt:lpstr>Arial</vt:lpstr>
      <vt:lpstr>等线 Light</vt:lpstr>
      <vt:lpstr>等线</vt:lpstr>
      <vt:lpstr>字魂59号-创粗黑</vt:lpstr>
      <vt:lpstr>Calibri Light</vt:lpstr>
      <vt:lpstr>Calibri</vt:lpstr>
      <vt:lpstr>黑体</vt:lpstr>
      <vt:lpstr>微软雅黑</vt:lpstr>
      <vt:lpstr>楷体</vt:lpstr>
      <vt:lpstr>EngraversGothic BT</vt:lpstr>
      <vt:lpstr>inpin heiti</vt:lpstr>
      <vt:lpstr>宋体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2021-01-02T14:47:35.807</cp:lastPrinted>
  <dcterms:created xsi:type="dcterms:W3CDTF">2021-01-02T14:47:35Z</dcterms:created>
  <dcterms:modified xsi:type="dcterms:W3CDTF">2021-01-02T06:47:46Z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