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fntdata" ContentType="application/x-fontdata"/>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embedTrueTypeFonts="1">
  <p:sldMasterIdLst>
    <p:sldMasterId id="2147483648" r:id="rId1"/>
  </p:sldMasterIdLst>
  <p:notesMasterIdLst>
    <p:notesMasterId r:id="rId2"/>
  </p:notesMasterIdLst>
  <p:handoutMasterIdLst>
    <p:handoutMasterId r:id="rId3"/>
  </p:handoutMasterIdLst>
  <p:sldIdLst>
    <p:sldId id="414" r:id="rId4"/>
    <p:sldId id="329" r:id="rId5"/>
    <p:sldId id="468" r:id="rId6"/>
    <p:sldId id="688" r:id="rId7"/>
    <p:sldId id="691" r:id="rId8"/>
    <p:sldId id="692" r:id="rId9"/>
    <p:sldId id="694" r:id="rId10"/>
    <p:sldId id="719" r:id="rId11"/>
    <p:sldId id="696" r:id="rId12"/>
    <p:sldId id="720" r:id="rId13"/>
    <p:sldId id="699" r:id="rId14"/>
    <p:sldId id="700" r:id="rId15"/>
    <p:sldId id="710" r:id="rId16"/>
    <p:sldId id="711" r:id="rId17"/>
    <p:sldId id="721" r:id="rId18"/>
    <p:sldId id="712" r:id="rId19"/>
    <p:sldId id="690" r:id="rId20"/>
    <p:sldId id="722" r:id="rId21"/>
    <p:sldId id="723" r:id="rId22"/>
    <p:sldId id="725" r:id="rId23"/>
    <p:sldId id="726" r:id="rId24"/>
    <p:sldId id="727" r:id="rId25"/>
    <p:sldId id="728" r:id="rId26"/>
    <p:sldId id="729" r:id="rId27"/>
    <p:sldId id="730" r:id="rId28"/>
    <p:sldId id="732" r:id="rId29"/>
    <p:sldId id="731" r:id="rId30"/>
  </p:sldIdLst>
  <p:sldSz cx="12188825" cy="6858000"/>
  <p:notesSz cx="6858000" cy="9144000"/>
  <p:embeddedFontLst>
    <p:embeddedFont>
      <p:font typeface="Calibri" pitchFamily="34" charset="0"/>
      <p:regular r:id="rId32"/>
      <p:bold r:id="rId33"/>
      <p:italic r:id="rId34"/>
      <p:boldItalic r:id="rId35"/>
    </p:embeddedFont>
    <p:embeddedFont>
      <p:font typeface="仿宋" pitchFamily="49" charset="-122"/>
      <p:regular r:id="rId36"/>
    </p:embeddedFont>
    <p:embeddedFont>
      <p:font typeface="楷体" pitchFamily="49" charset="-122"/>
      <p:regular r:id="rId37"/>
    </p:embeddedFont>
    <p:embeddedFont>
      <p:font typeface="黑体" pitchFamily="49" charset="-122"/>
      <p:regular r:id="rId38"/>
    </p:embeddedFont>
  </p:embeddedFontLst>
  <p:custDataLst>
    <p:tags r:id="rId31"/>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443" autoAdjust="0"/>
    <p:restoredTop sz="94434"/>
  </p:normalViewPr>
  <p:slideViewPr>
    <p:cSldViewPr showGuides="1">
      <p:cViewPr varScale="1">
        <p:scale>
          <a:sx n="70" d="100"/>
          <a:sy n="70" d="100"/>
        </p:scale>
        <p:origin x="-390" y="-108"/>
      </p:cViewPr>
      <p:guideLst>
        <p:guide orient="horz" pos="2344"/>
        <p:guide pos="3804"/>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1999" cy="71999"/>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handoutMaster" Target="handoutMasters/handoutMaster1.xml" /><Relationship Id="rId30" Type="http://schemas.openxmlformats.org/officeDocument/2006/relationships/slide" Target="slides/slide27.xml" /><Relationship Id="rId31" Type="http://schemas.openxmlformats.org/officeDocument/2006/relationships/tags" Target="tags/tag2.xml" /><Relationship Id="rId32" Type="http://schemas.openxmlformats.org/officeDocument/2006/relationships/font" Target="fonts/font1.fntdata" /><Relationship Id="rId33" Type="http://schemas.openxmlformats.org/officeDocument/2006/relationships/font" Target="fonts/font2.fntdata" /><Relationship Id="rId34" Type="http://schemas.openxmlformats.org/officeDocument/2006/relationships/font" Target="fonts/font3.fntdata" /><Relationship Id="rId35" Type="http://schemas.openxmlformats.org/officeDocument/2006/relationships/font" Target="fonts/font4.fntdata" /><Relationship Id="rId36" Type="http://schemas.openxmlformats.org/officeDocument/2006/relationships/font" Target="fonts/font5.fntdata" /><Relationship Id="rId37" Type="http://schemas.openxmlformats.org/officeDocument/2006/relationships/font" Target="fonts/font6.fntdata" /><Relationship Id="rId38" Type="http://schemas.openxmlformats.org/officeDocument/2006/relationships/font" Target="fonts/font7.fntdata" /><Relationship Id="rId39" Type="http://schemas.openxmlformats.org/officeDocument/2006/relationships/presProps" Target="presProps.xml" /><Relationship Id="rId4" Type="http://schemas.openxmlformats.org/officeDocument/2006/relationships/slide" Target="slides/slide1.xml" /><Relationship Id="rId40" Type="http://schemas.openxmlformats.org/officeDocument/2006/relationships/viewProps" Target="viewProps.xml" /><Relationship Id="rId41" Type="http://schemas.openxmlformats.org/officeDocument/2006/relationships/theme" Target="theme/theme1.xml" /><Relationship Id="rId42" Type="http://schemas.openxmlformats.org/officeDocument/2006/relationships/tableStyles" Target="tableStyles.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fontAlgn="auto"/>
            <a:endParaRPr lang="zh-CN" altLang="en-US" strike="noStrike" noProof="1"/>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fontAlgn="auto"/>
            <a:fld id="{BFCF405C-F018-4744-BF3A-61A57E5979B3}" type="datetimeFigureOut">
              <a:rPr lang="zh-CN" altLang="en-US" strike="noStrike" noProof="1" smtClean="0">
                <a:latin typeface="+mn-lt"/>
                <a:ea typeface="+mn-ea"/>
                <a:cs typeface="+mn-cs"/>
              </a:rPr>
              <a:pPr fontAlgn="auto"/>
              <a:t>2022/1/14</a:t>
            </a:fld>
            <a:endParaRPr lang="zh-CN" altLang="en-US" strike="noStrike" noProof="1"/>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fontAlgn="auto"/>
            <a:endParaRPr lang="zh-CN" altLang="en-US" strike="noStrike" noProof="1"/>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pPr fontAlgn="auto"/>
            <a:fld id="{A480B1C5-A637-4865-8298-C5DA39476C11}" type="slidenum">
              <a:rPr lang="zh-CN" altLang="en-US" strike="noStrike" noProof="1" smtClean="0">
                <a:latin typeface="+mn-lt"/>
                <a:ea typeface="+mn-ea"/>
                <a:cs typeface="+mn-cs"/>
              </a:rPr>
              <a:pPr fontAlgn="auto"/>
              <a:t>‹#›</a:t>
            </a:fld>
            <a:endParaRPr lang="zh-CN" altLang="en-US" strike="noStrike" noProof="1"/>
          </a:p>
        </p:txBody>
      </p:sp>
    </p:spTree>
    <p:extLst>
      <p:ext uri="{BB962C8B-B14F-4D97-AF65-F5344CB8AC3E}">
        <p14:creationId xmlns:p14="http://schemas.microsoft.com/office/powerpoint/2010/main" val="2204533939"/>
      </p:ext>
    </p:extLst>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fontAlgn="auto"/>
            <a:endParaRPr lang="zh-CN" altLang="en-US" strike="noStrike" noProof="1"/>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fontAlgn="auto"/>
            <a:fld id="{056C4B4A-9E40-4340-885D-8BFCE69C445A}" type="datetimeFigureOut">
              <a:rPr lang="zh-CN" altLang="en-US" strike="noStrike" noProof="1" smtClean="0">
                <a:latin typeface="+mn-lt"/>
                <a:ea typeface="+mn-ea"/>
                <a:cs typeface="+mn-cs"/>
              </a:rPr>
              <a:pPr fontAlgn="auto"/>
              <a:t>2022/1/14</a:t>
            </a:fld>
            <a:endParaRPr lang="zh-CN" altLang="en-US" strike="noStrike" noProof="1"/>
          </a:p>
        </p:txBody>
      </p:sp>
      <p:sp>
        <p:nvSpPr>
          <p:cNvPr id="14340" name="幻灯片图像占位符 3"/>
          <p:cNvSpPr>
            <a:spLocks noGrp="1" noRot="1" noChangeAspect="1"/>
          </p:cNvSpPr>
          <p:nvPr>
            <p:ph type="sldImg" idx="6"/>
          </p:nvPr>
        </p:nvSpPr>
        <p:spPr>
          <a:xfrm>
            <a:off x="381000" y="685800"/>
            <a:ext cx="6096000" cy="3429000"/>
          </a:xfrm>
          <a:prstGeom prst="rect">
            <a:avLst/>
          </a:prstGeom>
          <a:noFill/>
          <a:ln w="12700" cap="flat" cmpd="sng">
            <a:solidFill>
              <a:srgbClr val="000000"/>
            </a:solidFill>
            <a:prstDash val="solid"/>
            <a:round/>
            <a:headEnd type="none" w="med" len="med"/>
            <a:tailEnd type="none" w="med" len="med"/>
          </a:ln>
        </p:spPr>
      </p:sp>
      <p:sp>
        <p:nvSpPr>
          <p:cNvPr id="14341" name="备注占位符 4"/>
          <p:cNvSpPr>
            <a:spLocks noGrp="1"/>
          </p:cNvSpPr>
          <p:nvPr>
            <p:ph type="body" sz="quarter" idx="7"/>
          </p:nvPr>
        </p:nvSpPr>
        <p:spPr>
          <a:xfrm>
            <a:off x="685800" y="4343400"/>
            <a:ext cx="5486400" cy="4114800"/>
          </a:xfrm>
          <a:prstGeom prst="rect">
            <a:avLst/>
          </a:prstGeom>
          <a:noFill/>
          <a:ln w="9525">
            <a:noFill/>
          </a:ln>
        </p:spPr>
        <p:txBody>
          <a:bodyPr anchor="t"/>
          <a:lstStyle/>
          <a:p>
            <a:pPr lvl="0"/>
            <a:r>
              <a:rPr lang="zh-CN" altLang="en-US"/>
              <a:t>单击此处编辑母版文本样式</a:t>
            </a:r>
          </a:p>
          <a:p>
            <a:pPr lvl="1" indent="0"/>
            <a:r>
              <a:rPr lang="zh-CN" altLang="en-US"/>
              <a:t>第二级</a:t>
            </a:r>
          </a:p>
          <a:p>
            <a:pPr lvl="2" indent="0"/>
            <a:r>
              <a:rPr lang="zh-CN" altLang="en-US"/>
              <a:t>第三级</a:t>
            </a:r>
          </a:p>
          <a:p>
            <a:pPr lvl="3" indent="0"/>
            <a:r>
              <a:rPr lang="zh-CN" altLang="en-US"/>
              <a:t>第四级</a:t>
            </a:r>
          </a:p>
          <a:p>
            <a:pPr lvl="4" indent="0"/>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fontAlgn="auto"/>
            <a:endParaRPr lang="zh-CN" altLang="en-US" strike="noStrike" noProof="1"/>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fontAlgn="auto"/>
            <a:fld id="{1140987F-6F2F-40F3-A410-499DD921CA4B}" type="slidenum">
              <a:rPr lang="zh-CN" altLang="en-US" strike="noStrike" noProof="1" smtClean="0">
                <a:latin typeface="+mn-lt"/>
                <a:ea typeface="+mn-ea"/>
                <a:cs typeface="+mn-cs"/>
              </a:rPr>
              <a:pPr fontAlgn="auto"/>
              <a:t>‹#›</a:t>
            </a:fld>
            <a:endParaRPr lang="zh-CN" altLang="en-US" strike="noStrike" noProof="1"/>
          </a:p>
        </p:txBody>
      </p:sp>
    </p:spTree>
    <p:extLst>
      <p:ext uri="{BB962C8B-B14F-4D97-AF65-F5344CB8AC3E}">
        <p14:creationId xmlns:p14="http://schemas.microsoft.com/office/powerpoint/2010/main" val="3446329561"/>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6385" name="幻灯片图像占位符 1"/>
          <p:cNvSpPr>
            <a:spLocks noGrp="1" noRot="1" noChangeAspect="1"/>
          </p:cNvSpPr>
          <p:nvPr>
            <p:ph type="sldImg"/>
          </p:nvPr>
        </p:nvSpPr>
        <p:spPr>
          <a:xfrm>
            <a:off x="381000" y="703263"/>
            <a:ext cx="6096000" cy="3429000"/>
          </a:xfrm>
        </p:spPr>
      </p:sp>
      <p:sp>
        <p:nvSpPr>
          <p:cNvPr id="16386" name="文本占位符 2"/>
          <p:cNvSpPr>
            <a:spLocks noGrp="1"/>
          </p:cNvSpPr>
          <p:nvPr>
            <p:ph type="body" idx="1"/>
          </p:nvPr>
        </p:nvSpPr>
        <p:spPr/>
        <p:txBody>
          <a:bodyPr vert="horz" lIns="91440" tIns="45720" rIns="91440" bIns="45720" anchor="t"/>
          <a:lstStyle/>
          <a:p>
            <a:pPr lvl="0"/>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2529" name="幻灯片图像占位符 1"/>
          <p:cNvSpPr>
            <a:spLocks noGrp="1" noRot="1" noChangeAspect="1"/>
          </p:cNvSpPr>
          <p:nvPr>
            <p:ph type="sldImg"/>
          </p:nvPr>
        </p:nvSpPr>
        <p:spPr/>
      </p:sp>
      <p:sp>
        <p:nvSpPr>
          <p:cNvPr id="22530" name="文本占位符 2"/>
          <p:cNvSpPr>
            <a:spLocks noGrp="1"/>
          </p:cNvSpPr>
          <p:nvPr>
            <p:ph type="body" idx="1"/>
          </p:nvPr>
        </p:nvSpPr>
        <p:spPr/>
        <p:txBody>
          <a:bodyPr vert="horz" lIns="91440" tIns="45720" rIns="91440" bIns="45720" anchor="t"/>
          <a:lstStyle/>
          <a:p>
            <a:pPr lvl="0"/>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2529" name="幻灯片图像占位符 1"/>
          <p:cNvSpPr>
            <a:spLocks noGrp="1" noRot="1" noChangeAspect="1"/>
          </p:cNvSpPr>
          <p:nvPr>
            <p:ph type="sldImg"/>
          </p:nvPr>
        </p:nvSpPr>
        <p:spPr/>
      </p:sp>
      <p:sp>
        <p:nvSpPr>
          <p:cNvPr id="22530" name="文本占位符 2"/>
          <p:cNvSpPr>
            <a:spLocks noGrp="1"/>
          </p:cNvSpPr>
          <p:nvPr>
            <p:ph type="body" idx="1"/>
          </p:nvPr>
        </p:nvSpPr>
        <p:spPr/>
        <p:txBody>
          <a:bodyPr vert="horz" lIns="91440" tIns="45720" rIns="91440" bIns="45720" anchor="t"/>
          <a:lstStyle/>
          <a:p>
            <a:pPr lvl="0"/>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2529" name="幻灯片图像占位符 1"/>
          <p:cNvSpPr>
            <a:spLocks noGrp="1" noRot="1" noChangeAspect="1"/>
          </p:cNvSpPr>
          <p:nvPr>
            <p:ph type="sldImg"/>
          </p:nvPr>
        </p:nvSpPr>
        <p:spPr/>
      </p:sp>
      <p:sp>
        <p:nvSpPr>
          <p:cNvPr id="22530" name="文本占位符 2"/>
          <p:cNvSpPr>
            <a:spLocks noGrp="1"/>
          </p:cNvSpPr>
          <p:nvPr>
            <p:ph type="body" idx="1"/>
          </p:nvPr>
        </p:nvSpPr>
        <p:spPr/>
        <p:txBody>
          <a:bodyPr vert="horz" lIns="91440" tIns="45720" rIns="91440" bIns="45720" anchor="t"/>
          <a:lstStyle/>
          <a:p>
            <a:pPr lvl="0"/>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2529" name="幻灯片图像占位符 1"/>
          <p:cNvSpPr>
            <a:spLocks noGrp="1" noRot="1" noChangeAspect="1"/>
          </p:cNvSpPr>
          <p:nvPr>
            <p:ph type="sldImg"/>
          </p:nvPr>
        </p:nvSpPr>
        <p:spPr/>
      </p:sp>
      <p:sp>
        <p:nvSpPr>
          <p:cNvPr id="22530" name="文本占位符 2"/>
          <p:cNvSpPr>
            <a:spLocks noGrp="1"/>
          </p:cNvSpPr>
          <p:nvPr>
            <p:ph type="body" idx="1"/>
          </p:nvPr>
        </p:nvSpPr>
        <p:spPr/>
        <p:txBody>
          <a:bodyPr vert="horz" lIns="91440" tIns="45720" rIns="91440" bIns="45720" anchor="t"/>
          <a:lstStyle/>
          <a:p>
            <a:pPr lvl="0"/>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2529" name="幻灯片图像占位符 1"/>
          <p:cNvSpPr>
            <a:spLocks noGrp="1" noRot="1" noChangeAspect="1"/>
          </p:cNvSpPr>
          <p:nvPr>
            <p:ph type="sldImg"/>
          </p:nvPr>
        </p:nvSpPr>
        <p:spPr/>
      </p:sp>
      <p:sp>
        <p:nvSpPr>
          <p:cNvPr id="22530" name="文本占位符 2"/>
          <p:cNvSpPr>
            <a:spLocks noGrp="1"/>
          </p:cNvSpPr>
          <p:nvPr>
            <p:ph type="body" idx="1"/>
          </p:nvPr>
        </p:nvSpPr>
        <p:spPr/>
        <p:txBody>
          <a:bodyPr vert="horz" lIns="91440" tIns="45720" rIns="91440" bIns="45720" anchor="t"/>
          <a:lstStyle/>
          <a:p>
            <a:pPr lvl="0"/>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2529" name="幻灯片图像占位符 1"/>
          <p:cNvSpPr>
            <a:spLocks noGrp="1" noRot="1" noChangeAspect="1"/>
          </p:cNvSpPr>
          <p:nvPr>
            <p:ph type="sldImg"/>
          </p:nvPr>
        </p:nvSpPr>
        <p:spPr/>
      </p:sp>
      <p:sp>
        <p:nvSpPr>
          <p:cNvPr id="22530" name="文本占位符 2"/>
          <p:cNvSpPr>
            <a:spLocks noGrp="1"/>
          </p:cNvSpPr>
          <p:nvPr>
            <p:ph type="body" idx="1"/>
          </p:nvPr>
        </p:nvSpPr>
        <p:spPr/>
        <p:txBody>
          <a:bodyPr vert="horz" lIns="91440" tIns="45720" rIns="91440" bIns="45720" anchor="t"/>
          <a:lstStyle/>
          <a:p>
            <a:pPr lvl="0"/>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封面">
    <p:spTree>
      <p:nvGrpSpPr>
        <p:cNvPr id="1" name=""/>
        <p:cNvGrpSpPr/>
        <p:nvPr/>
      </p:nvGrpSpPr>
      <p:grpSpPr>
        <a:xfrm>
          <a:off x="0" y="0"/>
          <a:ext cx="0" cy="0"/>
        </a:xfrm>
      </p:grpSpPr>
    </p:spTree>
  </p:cSld>
  <p:clrMapOvr>
    <a:masterClrMapping/>
  </p:clrMapOvr>
  <p:transition>
    <p:split orient="vert"/>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标题幻灯片">
    <p:spTree>
      <p:nvGrpSpPr>
        <p:cNvPr id="1" name=""/>
        <p:cNvGrpSpPr/>
        <p:nvPr/>
      </p:nvGrpSpPr>
      <p:grpSpPr>
        <a:xfrm>
          <a:off x="0" y="0"/>
          <a:ext cx="0" cy="0"/>
        </a:xfrm>
      </p:grpSpPr>
    </p:spTree>
  </p:cSld>
  <p:clrMapOvr>
    <a:masterClrMapping/>
  </p:clrMapOvr>
  <p:transition>
    <p:split orient="vert"/>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子目录版式">
    <p:spTree>
      <p:nvGrpSpPr>
        <p:cNvPr id="1" name=""/>
        <p:cNvGrpSpPr/>
        <p:nvPr/>
      </p:nvGrpSpPr>
      <p:grpSpPr>
        <a:xfrm>
          <a:off x="0" y="0"/>
          <a:ext cx="0" cy="0"/>
        </a:xfrm>
      </p:grpSpPr>
    </p:spTree>
  </p:cSld>
  <p:clrMapOvr>
    <a:masterClrMapping/>
  </p:clrMapOvr>
  <p:transition>
    <p:split orient="vert"/>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_封底">
    <p:spTree>
      <p:nvGrpSpPr>
        <p:cNvPr id="1" name=""/>
        <p:cNvGrpSpPr/>
        <p:nvPr/>
      </p:nvGrpSpPr>
      <p:grpSpPr>
        <a:xfrm>
          <a:off x="0" y="0"/>
          <a:ext cx="0" cy="0"/>
        </a:xfrm>
      </p:grpSpPr>
    </p:spTree>
  </p:cSld>
  <p:clrMapOvr>
    <a:masterClrMapping/>
  </p:clrMapOvr>
  <p:transition>
    <p:split orient="vert"/>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Tree>
  </p:cSld>
  <p:clrMap bg1="lt1" tx1="dk1" bg2="lt2" tx2="dk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Lst>
  <p:transition>
    <p:split orient="ver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tags" Target="../tags/tag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4.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5.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6.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3.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134467" y="2806355"/>
            <a:ext cx="6976590" cy="769441"/>
          </a:xfrm>
          <a:prstGeom prst="rect">
            <a:avLst/>
          </a:prstGeom>
        </p:spPr>
        <p:txBody>
          <a:bodyPr wrap="none">
            <a:spAutoFit/>
          </a:bodyPr>
          <a:lstStyle/>
          <a:p>
            <a:r>
              <a:rPr lang="zh-CN" altLang="en-US" sz="4400" b="1">
                <a:solidFill>
                  <a:srgbClr val="FF0000"/>
                </a:solidFill>
                <a:latin typeface="黑体" pitchFamily="49" charset="-122"/>
                <a:ea typeface="黑体" pitchFamily="49" charset="-122"/>
              </a:rPr>
              <a:t>专题二  词语的理解与运用</a:t>
            </a:r>
          </a:p>
        </p:txBody>
      </p:sp>
    </p:spTree>
    <p:custDataLst>
      <p:tags r:id="rId3"/>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22"/>
          <p:cNvGrpSpPr/>
          <p:nvPr/>
        </p:nvGrpSpPr>
        <p:grpSpPr>
          <a:xfrm>
            <a:off x="694487" y="837037"/>
            <a:ext cx="8063887" cy="584775"/>
            <a:chOff x="655307" y="1610969"/>
            <a:chExt cx="3675732" cy="731439"/>
          </a:xfrm>
        </p:grpSpPr>
        <p:sp>
          <p:nvSpPr>
            <p:cNvPr id="24" name="圆角矩形 23"/>
            <p:cNvSpPr/>
            <p:nvPr/>
          </p:nvSpPr>
          <p:spPr>
            <a:xfrm>
              <a:off x="694488" y="1701024"/>
              <a:ext cx="1864324" cy="640715"/>
            </a:xfrm>
            <a:prstGeom prst="roundRect">
              <a:avLst/>
            </a:prstGeom>
            <a:solidFill>
              <a:srgbClr val="4C67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19"/>
            <p:cNvSpPr txBox="1"/>
            <p:nvPr/>
          </p:nvSpPr>
          <p:spPr>
            <a:xfrm>
              <a:off x="655307" y="1610969"/>
              <a:ext cx="3675732" cy="731439"/>
            </a:xfrm>
            <a:prstGeom prst="rect">
              <a:avLst/>
            </a:prstGeom>
            <a:noFill/>
          </p:spPr>
          <p:txBody>
            <a:bodyPr wrap="square" rtlCol="0">
              <a:spAutoFit/>
            </a:bodyPr>
            <a:lstStyle/>
            <a:p>
              <a:r>
                <a:rPr lang="zh-CN" altLang="en-US" sz="3200" b="1" smtClean="0">
                  <a:solidFill>
                    <a:schemeClr val="bg1"/>
                  </a:solidFill>
                  <a:latin typeface="黑体" pitchFamily="49" charset="-122"/>
                  <a:ea typeface="黑体" pitchFamily="49" charset="-122"/>
                  <a:cs typeface="黑体" panose="02010609060101010101" pitchFamily="49" charset="-122"/>
                  <a:sym typeface="+mn-ea"/>
                </a:rPr>
                <a:t> 成语的选填及辨析    </a:t>
              </a:r>
              <a:r>
                <a:rPr lang="zh-CN" altLang="en-US" sz="2400" b="1" smtClean="0">
                  <a:latin typeface="黑体" pitchFamily="49" charset="-122"/>
                  <a:ea typeface="黑体" pitchFamily="49" charset="-122"/>
                  <a:cs typeface="黑体" panose="02010609060101010101" pitchFamily="49" charset="-122"/>
                  <a:sym typeface="+mn-ea"/>
                </a:rPr>
                <a:t>（</a:t>
              </a:r>
              <a:r>
                <a:rPr lang="en-US" altLang="zh-CN" sz="2400" b="1" smtClean="0"/>
                <a:t> </a:t>
              </a:r>
              <a:r>
                <a:rPr lang="en-US" altLang="zh-CN" sz="2400" smtClean="0"/>
                <a:t>5</a:t>
              </a:r>
              <a:r>
                <a:rPr lang="zh-CN" altLang="zh-CN" sz="2400" smtClean="0"/>
                <a:t>年省卷</a:t>
              </a:r>
              <a:r>
                <a:rPr lang="en-US" altLang="zh-CN" sz="2400" smtClean="0"/>
                <a:t>2</a:t>
              </a:r>
              <a:r>
                <a:rPr lang="zh-CN" altLang="zh-CN" sz="2400" smtClean="0"/>
                <a:t>考，兰州</a:t>
              </a:r>
              <a:r>
                <a:rPr lang="en-US" altLang="zh-CN" sz="2400" smtClean="0"/>
                <a:t>2</a:t>
              </a:r>
              <a:r>
                <a:rPr lang="zh-CN" altLang="zh-CN" sz="2400" smtClean="0"/>
                <a:t>考</a:t>
              </a:r>
              <a:r>
                <a:rPr lang="zh-CN" altLang="zh-CN" sz="2400" b="1" smtClean="0"/>
                <a:t>）</a:t>
              </a:r>
              <a:r>
                <a:rPr lang="zh-CN" altLang="en-US" sz="3200" b="1" smtClean="0">
                  <a:solidFill>
                    <a:schemeClr val="bg1"/>
                  </a:solidFill>
                  <a:latin typeface="黑体" pitchFamily="49" charset="-122"/>
                  <a:ea typeface="黑体" pitchFamily="49" charset="-122"/>
                  <a:cs typeface="黑体" panose="02010609060101010101" pitchFamily="49" charset="-122"/>
                  <a:sym typeface="+mn-ea"/>
                </a:rPr>
                <a:t>）   </a:t>
              </a:r>
              <a:endParaRPr lang="zh-CN" altLang="en-US" sz="3200" b="1">
                <a:solidFill>
                  <a:schemeClr val="bg1"/>
                </a:solidFill>
                <a:latin typeface="黑体" pitchFamily="49" charset="-122"/>
                <a:ea typeface="黑体" pitchFamily="49" charset="-122"/>
                <a:cs typeface="黑体" panose="02010609060101010101" pitchFamily="49" charset="-122"/>
                <a:sym typeface="+mn-ea"/>
              </a:endParaRPr>
            </a:p>
          </p:txBody>
        </p:sp>
      </p:grpSp>
      <p:sp>
        <p:nvSpPr>
          <p:cNvPr id="7" name="文本框 1"/>
          <p:cNvSpPr txBox="1"/>
          <p:nvPr/>
        </p:nvSpPr>
        <p:spPr>
          <a:xfrm>
            <a:off x="550489" y="1557026"/>
            <a:ext cx="11159845" cy="4893647"/>
          </a:xfrm>
          <a:prstGeom prst="rect">
            <a:avLst/>
          </a:prstGeom>
          <a:noFill/>
          <a:ln w="9525">
            <a:noFill/>
          </a:ln>
        </p:spPr>
        <p:txBody>
          <a:bodyPr wrap="square">
            <a:spAutoFit/>
          </a:bodyPr>
          <a:lstStyle/>
          <a:p>
            <a:pPr>
              <a:lnSpc>
                <a:spcPct val="130000"/>
              </a:lnSpc>
            </a:pPr>
            <a:r>
              <a:rPr lang="en-US" altLang="zh-CN" sz="2400" b="1" smtClean="0"/>
              <a:t>7.</a:t>
            </a:r>
            <a:r>
              <a:rPr lang="zh-CN" altLang="zh-CN" sz="2400" b="1" smtClean="0"/>
              <a:t>［</a:t>
            </a:r>
            <a:r>
              <a:rPr lang="en-US" altLang="zh-CN" sz="2400" b="1" smtClean="0"/>
              <a:t>2019</a:t>
            </a:r>
            <a:r>
              <a:rPr lang="zh-CN" altLang="zh-CN" sz="2400" b="1" smtClean="0"/>
              <a:t>省卷</a:t>
            </a:r>
            <a:r>
              <a:rPr lang="en-US" altLang="zh-CN" sz="2400" b="1" smtClean="0"/>
              <a:t>2</a:t>
            </a:r>
            <a:r>
              <a:rPr lang="zh-CN" altLang="zh-CN" sz="2400" b="1" smtClean="0"/>
              <a:t>题</a:t>
            </a:r>
            <a:r>
              <a:rPr lang="en-US" altLang="zh-CN" sz="2400" b="1" smtClean="0"/>
              <a:t>3</a:t>
            </a:r>
            <a:r>
              <a:rPr lang="zh-CN" altLang="zh-CN" sz="2400" b="1" smtClean="0"/>
              <a:t>分］</a:t>
            </a:r>
            <a:r>
              <a:rPr lang="zh-CN" altLang="en-US" sz="2400" b="1" noProof="1" smtClean="0">
                <a:latin typeface="宋体" panose="02010600030101010101" pitchFamily="2" charset="-122"/>
              </a:rPr>
              <a:t>依</a:t>
            </a:r>
            <a:r>
              <a:rPr lang="zh-CN" altLang="en-US" sz="2400" b="1" noProof="1">
                <a:latin typeface="宋体" panose="02010600030101010101" pitchFamily="2" charset="-122"/>
              </a:rPr>
              <a:t>次填入下列横线上的成语，最恰当的一组是(　　)</a:t>
            </a:r>
          </a:p>
          <a:p>
            <a:pPr indent="457200" algn="just">
              <a:lnSpc>
                <a:spcPct val="130000"/>
              </a:lnSpc>
            </a:pPr>
            <a:r>
              <a:rPr lang="zh-CN" altLang="en-US" sz="2400" b="1" noProof="1">
                <a:latin typeface="楷体" panose="02010609060101010101" charset="-122"/>
                <a:ea typeface="楷体" panose="02010609060101010101" charset="-122"/>
                <a:cs typeface="楷体" panose="02010609060101010101" charset="-122"/>
              </a:rPr>
              <a:t>世园会北京园里，上演了一场花艺音乐秀，四位歌手化身花艺模特，带来《北京记忆》等歌曲，歌声在胡同里荡漾回旋。花影、树影、云影，风声、水声、曲声，还有鸟语花香，无形之景，有形之景，________，成为世园会里一道别样的风景。相比于________的歌声，歌手身上的配饰更是________，那些配饰不是________的钻石玛瑙，而是与世园会主题________的花艺。</a:t>
            </a:r>
            <a:endParaRPr lang="zh-CN" altLang="en-US" sz="2400" b="1" noProof="1">
              <a:latin typeface="宋体" panose="02010600030101010101" pitchFamily="2" charset="-122"/>
            </a:endParaRPr>
          </a:p>
          <a:p>
            <a:pPr>
              <a:lnSpc>
                <a:spcPct val="130000"/>
              </a:lnSpc>
            </a:pPr>
            <a:r>
              <a:rPr lang="zh-CN" altLang="en-US" sz="2400" b="1" noProof="1">
                <a:latin typeface="宋体" panose="02010600030101010101" pitchFamily="2" charset="-122"/>
              </a:rPr>
              <a:t>A. 此起彼伏　高山流水　别有用心　珠光宝气   相辅相成</a:t>
            </a:r>
          </a:p>
          <a:p>
            <a:pPr>
              <a:lnSpc>
                <a:spcPct val="130000"/>
              </a:lnSpc>
            </a:pPr>
            <a:r>
              <a:rPr lang="zh-CN" altLang="en-US" sz="2400" b="1" noProof="1">
                <a:latin typeface="宋体" panose="02010600030101010101" pitchFamily="2" charset="-122"/>
              </a:rPr>
              <a:t>B. 相映成趣　高山流水　别具匠心　花枝招展   因地制宜</a:t>
            </a:r>
          </a:p>
          <a:p>
            <a:pPr>
              <a:lnSpc>
                <a:spcPct val="130000"/>
              </a:lnSpc>
            </a:pPr>
            <a:r>
              <a:rPr lang="zh-CN" altLang="en-US" sz="2400" b="1" noProof="1">
                <a:latin typeface="宋体" panose="02010600030101010101" pitchFamily="2" charset="-122"/>
              </a:rPr>
              <a:t>C. 相映成趣　耳熟能详　别具匠心　珠光宝气   相辅相成</a:t>
            </a:r>
          </a:p>
          <a:p>
            <a:pPr>
              <a:lnSpc>
                <a:spcPct val="130000"/>
              </a:lnSpc>
            </a:pPr>
            <a:r>
              <a:rPr lang="zh-CN" altLang="en-US" sz="2400" b="1" noProof="1">
                <a:latin typeface="宋体" panose="02010600030101010101" pitchFamily="2" charset="-122"/>
              </a:rPr>
              <a:t>D. 此起彼伏　耳熟能详　别有用心　花枝招展   因地制宜</a:t>
            </a:r>
          </a:p>
        </p:txBody>
      </p:sp>
      <p:sp>
        <p:nvSpPr>
          <p:cNvPr id="8" name="TextBox 7"/>
          <p:cNvSpPr txBox="1"/>
          <p:nvPr/>
        </p:nvSpPr>
        <p:spPr>
          <a:xfrm>
            <a:off x="10054357" y="1629025"/>
            <a:ext cx="359995" cy="523220"/>
          </a:xfrm>
          <a:prstGeom prst="rect">
            <a:avLst/>
          </a:prstGeom>
          <a:noFill/>
        </p:spPr>
        <p:txBody>
          <a:bodyPr wrap="square">
            <a:spAutoFit/>
          </a:bodyPr>
          <a:lstStyle/>
          <a:p>
            <a:pPr>
              <a:defRPr/>
            </a:pPr>
            <a:r>
              <a:rPr lang="en-US" altLang="zh-CN" sz="2800" smtClean="0">
                <a:solidFill>
                  <a:srgbClr val="FF0000"/>
                </a:solidFill>
                <a:latin typeface="黑体" pitchFamily="49" charset="-122"/>
                <a:ea typeface="黑体" pitchFamily="49" charset="-122"/>
              </a:rPr>
              <a:t>C</a:t>
            </a:r>
            <a:endParaRPr lang="zh-CN" altLang="en-US" sz="2800">
              <a:solidFill>
                <a:srgbClr val="FF0000"/>
              </a:solidFill>
              <a:latin typeface="黑体" pitchFamily="49" charset="-122"/>
              <a:ea typeface="黑体" pitchFamily="49" charset="-122"/>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p:cNvSpPr/>
          <p:nvPr/>
        </p:nvSpPr>
        <p:spPr>
          <a:xfrm>
            <a:off x="622488" y="1053033"/>
            <a:ext cx="10655852" cy="3416320"/>
          </a:xfrm>
          <a:prstGeom prst="rect">
            <a:avLst/>
          </a:prstGeom>
        </p:spPr>
        <p:txBody>
          <a:bodyPr wrap="square">
            <a:spAutoFit/>
          </a:bodyPr>
          <a:lstStyle/>
          <a:p>
            <a:pPr>
              <a:lnSpc>
                <a:spcPct val="150000"/>
              </a:lnSpc>
            </a:pPr>
            <a:r>
              <a:rPr lang="en-US" altLang="zh-CN" sz="2400" b="1" smtClean="0"/>
              <a:t>8.</a:t>
            </a:r>
            <a:r>
              <a:rPr lang="zh-CN" altLang="zh-CN" sz="2400" b="1" smtClean="0"/>
              <a:t>［</a:t>
            </a:r>
            <a:r>
              <a:rPr lang="en-US" altLang="zh-CN" sz="2400" b="1" smtClean="0"/>
              <a:t>2018</a:t>
            </a:r>
            <a:r>
              <a:rPr lang="zh-CN" altLang="zh-CN" sz="2400" b="1" smtClean="0"/>
              <a:t>省卷</a:t>
            </a:r>
            <a:r>
              <a:rPr lang="en-US" altLang="zh-CN" sz="2400" b="1" smtClean="0"/>
              <a:t>2</a:t>
            </a:r>
            <a:r>
              <a:rPr lang="zh-CN" altLang="zh-CN" sz="2400" b="1" smtClean="0"/>
              <a:t>题</a:t>
            </a:r>
            <a:r>
              <a:rPr lang="en-US" altLang="zh-CN" sz="2400" b="1" smtClean="0"/>
              <a:t>3</a:t>
            </a:r>
            <a:r>
              <a:rPr lang="zh-CN" altLang="zh-CN" sz="2400" b="1" smtClean="0"/>
              <a:t>分］下面文段中画线词语使用不当的一项是（</a:t>
            </a:r>
            <a:r>
              <a:rPr lang="en-US" altLang="zh-CN" sz="2400" b="1" smtClean="0"/>
              <a:t>       </a:t>
            </a:r>
            <a:r>
              <a:rPr lang="zh-CN" altLang="zh-CN" sz="2400" b="1" smtClean="0"/>
              <a:t>）</a:t>
            </a:r>
          </a:p>
          <a:p>
            <a:pPr>
              <a:lnSpc>
                <a:spcPct val="150000"/>
              </a:lnSpc>
            </a:pPr>
            <a:r>
              <a:rPr lang="en-US" altLang="zh-CN" sz="2400" b="1" smtClean="0">
                <a:latin typeface="楷体" pitchFamily="49" charset="-122"/>
                <a:ea typeface="楷体" pitchFamily="49" charset="-122"/>
              </a:rPr>
              <a:t>        </a:t>
            </a:r>
            <a:r>
              <a:rPr lang="zh-CN" altLang="zh-CN" sz="2400" b="1" smtClean="0">
                <a:latin typeface="楷体" pitchFamily="49" charset="-122"/>
                <a:ea typeface="楷体" pitchFamily="49" charset="-122"/>
              </a:rPr>
              <a:t>甘肃平凉的崆峒山，集</a:t>
            </a:r>
            <a:r>
              <a:rPr lang="zh-CN" altLang="zh-CN" sz="2400" b="1" u="sng" smtClean="0">
                <a:latin typeface="楷体" pitchFamily="49" charset="-122"/>
                <a:ea typeface="楷体" pitchFamily="49" charset="-122"/>
              </a:rPr>
              <a:t>奇险灵秀</a:t>
            </a:r>
            <a:r>
              <a:rPr lang="zh-CN" altLang="zh-CN" sz="2400" b="1" smtClean="0">
                <a:latin typeface="楷体" pitchFamily="49" charset="-122"/>
                <a:ea typeface="楷体" pitchFamily="49" charset="-122"/>
              </a:rPr>
              <a:t>的自然景观和古朴精湛的人文景观于一身。峰峦雄峙，危崖耸立，似鬼斧神工；林海浩瀚，烟笼雾锁，如缥缈仙境；高峡平湖，</a:t>
            </a:r>
            <a:r>
              <a:rPr lang="zh-CN" altLang="zh-CN" sz="2400" b="1" u="sng" smtClean="0">
                <a:latin typeface="楷体" pitchFamily="49" charset="-122"/>
                <a:ea typeface="楷体" pitchFamily="49" charset="-122"/>
              </a:rPr>
              <a:t>水天一色</a:t>
            </a:r>
            <a:r>
              <a:rPr lang="zh-CN" altLang="zh-CN" sz="2400" b="1" smtClean="0">
                <a:latin typeface="楷体" pitchFamily="49" charset="-122"/>
                <a:ea typeface="楷体" pitchFamily="49" charset="-122"/>
              </a:rPr>
              <a:t>，有漓江神韵。</a:t>
            </a:r>
            <a:r>
              <a:rPr lang="zh-CN" altLang="zh-CN" sz="2400" b="1" u="sng" smtClean="0">
                <a:latin typeface="楷体" pitchFamily="49" charset="-122"/>
                <a:ea typeface="楷体" pitchFamily="49" charset="-122"/>
              </a:rPr>
              <a:t>凝重典雅</a:t>
            </a:r>
            <a:r>
              <a:rPr lang="zh-CN" altLang="zh-CN" sz="2400" b="1" smtClean="0">
                <a:latin typeface="楷体" pitchFamily="49" charset="-122"/>
                <a:ea typeface="楷体" pitchFamily="49" charset="-122"/>
              </a:rPr>
              <a:t>的八台九宫十二院，四十二座建筑群，七十二处石府洞天，</a:t>
            </a:r>
            <a:r>
              <a:rPr lang="zh-CN" altLang="zh-CN" sz="2400" b="1" u="sng" smtClean="0">
                <a:latin typeface="楷体" pitchFamily="49" charset="-122"/>
                <a:ea typeface="楷体" pitchFamily="49" charset="-122"/>
              </a:rPr>
              <a:t>气宇轩昂</a:t>
            </a:r>
            <a:r>
              <a:rPr lang="zh-CN" altLang="zh-CN" sz="2400" b="1" smtClean="0">
                <a:latin typeface="楷体" pitchFamily="49" charset="-122"/>
                <a:ea typeface="楷体" pitchFamily="49" charset="-122"/>
              </a:rPr>
              <a:t>，底蕴丰厚。</a:t>
            </a:r>
          </a:p>
          <a:p>
            <a:pPr>
              <a:lnSpc>
                <a:spcPct val="150000"/>
              </a:lnSpc>
            </a:pPr>
            <a:r>
              <a:rPr lang="en-US" altLang="zh-CN" sz="2400" b="1" smtClean="0"/>
              <a:t>A.</a:t>
            </a:r>
            <a:r>
              <a:rPr lang="zh-CN" altLang="zh-CN" sz="2400" b="1" smtClean="0"/>
              <a:t>奇险灵秀</a:t>
            </a:r>
            <a:r>
              <a:rPr lang="en-US" altLang="zh-CN" sz="2400" b="1" smtClean="0"/>
              <a:t>     B.</a:t>
            </a:r>
            <a:r>
              <a:rPr lang="zh-CN" altLang="zh-CN" sz="2400" b="1" smtClean="0"/>
              <a:t>水天一色</a:t>
            </a:r>
            <a:r>
              <a:rPr lang="en-US" altLang="zh-CN" sz="2400" b="1" smtClean="0"/>
              <a:t>      C.</a:t>
            </a:r>
            <a:r>
              <a:rPr lang="zh-CN" altLang="zh-CN" sz="2400" b="1" smtClean="0"/>
              <a:t>凝重典雅</a:t>
            </a:r>
            <a:r>
              <a:rPr lang="en-US" altLang="zh-CN" sz="2400" b="1" smtClean="0"/>
              <a:t>     D.</a:t>
            </a:r>
            <a:r>
              <a:rPr lang="zh-CN" altLang="zh-CN" sz="2400" b="1" smtClean="0"/>
              <a:t>气宇轩昂</a:t>
            </a:r>
            <a:endParaRPr lang="zh-CN" altLang="zh-CN" sz="2400" b="1"/>
          </a:p>
        </p:txBody>
      </p:sp>
      <p:sp>
        <p:nvSpPr>
          <p:cNvPr id="7" name="TextBox 6"/>
          <p:cNvSpPr txBox="1"/>
          <p:nvPr/>
        </p:nvSpPr>
        <p:spPr>
          <a:xfrm>
            <a:off x="9334367" y="1197031"/>
            <a:ext cx="359995" cy="523220"/>
          </a:xfrm>
          <a:prstGeom prst="rect">
            <a:avLst/>
          </a:prstGeom>
          <a:noFill/>
        </p:spPr>
        <p:txBody>
          <a:bodyPr wrap="square">
            <a:spAutoFit/>
          </a:bodyPr>
          <a:lstStyle/>
          <a:p>
            <a:pPr>
              <a:defRPr/>
            </a:pPr>
            <a:r>
              <a:rPr lang="en-US" altLang="zh-CN" sz="2800" smtClean="0">
                <a:solidFill>
                  <a:srgbClr val="FF0000"/>
                </a:solidFill>
                <a:latin typeface="黑体" pitchFamily="49" charset="-122"/>
                <a:ea typeface="黑体" pitchFamily="49" charset="-122"/>
              </a:rPr>
              <a:t>D</a:t>
            </a:r>
            <a:endParaRPr lang="zh-CN" altLang="en-US" sz="2800">
              <a:solidFill>
                <a:srgbClr val="FF0000"/>
              </a:solidFill>
              <a:latin typeface="黑体" pitchFamily="49" charset="-122"/>
              <a:ea typeface="黑体" pitchFamily="49" charset="-122"/>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p:cNvSpPr/>
          <p:nvPr/>
        </p:nvSpPr>
        <p:spPr>
          <a:xfrm>
            <a:off x="694487" y="1269030"/>
            <a:ext cx="10655852" cy="3970318"/>
          </a:xfrm>
          <a:prstGeom prst="rect">
            <a:avLst/>
          </a:prstGeom>
        </p:spPr>
        <p:txBody>
          <a:bodyPr wrap="square">
            <a:spAutoFit/>
          </a:bodyPr>
          <a:lstStyle/>
          <a:p>
            <a:pPr>
              <a:lnSpc>
                <a:spcPct val="150000"/>
              </a:lnSpc>
            </a:pPr>
            <a:r>
              <a:rPr lang="en-US" altLang="zh-CN" sz="2400" b="1" smtClean="0"/>
              <a:t>9.</a:t>
            </a:r>
            <a:r>
              <a:rPr lang="zh-CN" altLang="zh-CN" sz="2400" b="1" smtClean="0"/>
              <a:t>［</a:t>
            </a:r>
            <a:r>
              <a:rPr lang="en-US" altLang="zh-CN" sz="2400" b="1" smtClean="0"/>
              <a:t>2017</a:t>
            </a:r>
            <a:r>
              <a:rPr lang="zh-CN" altLang="zh-CN" sz="2400" b="1" smtClean="0"/>
              <a:t>兰州</a:t>
            </a:r>
            <a:r>
              <a:rPr lang="en-US" altLang="zh-CN" sz="2400" b="1" smtClean="0"/>
              <a:t>3</a:t>
            </a:r>
            <a:r>
              <a:rPr lang="zh-CN" altLang="zh-CN" sz="2400" b="1" smtClean="0"/>
              <a:t>题</a:t>
            </a:r>
            <a:r>
              <a:rPr lang="en-US" altLang="zh-CN" sz="2400" b="1" smtClean="0"/>
              <a:t>3</a:t>
            </a:r>
            <a:r>
              <a:rPr lang="zh-CN" altLang="zh-CN" sz="2400" b="1" smtClean="0"/>
              <a:t>分］下面语句中，依次填入的词语最恰当的一项是（</a:t>
            </a:r>
            <a:r>
              <a:rPr lang="en-US" altLang="zh-CN" sz="2400" b="1" smtClean="0"/>
              <a:t>      </a:t>
            </a:r>
            <a:r>
              <a:rPr lang="zh-CN" altLang="zh-CN" sz="2400" b="1" smtClean="0"/>
              <a:t>）</a:t>
            </a:r>
          </a:p>
          <a:p>
            <a:pPr>
              <a:lnSpc>
                <a:spcPct val="150000"/>
              </a:lnSpc>
            </a:pPr>
            <a:r>
              <a:rPr lang="en-US" altLang="zh-CN" sz="2400" b="1" smtClean="0"/>
              <a:t>        </a:t>
            </a:r>
            <a:r>
              <a:rPr lang="zh-CN" altLang="zh-CN" sz="2400" b="1" smtClean="0">
                <a:latin typeface="楷体" pitchFamily="49" charset="-122"/>
                <a:ea typeface="楷体" pitchFamily="49" charset="-122"/>
              </a:rPr>
              <a:t>兰州人对黄河奇石的喜爱体现了崇尚自然的审美观念。中国古人认为，奇石是天人合一的产物，它</a:t>
            </a:r>
            <a:r>
              <a:rPr lang="en-US" altLang="zh-CN" sz="2400" b="1" smtClean="0">
                <a:latin typeface="楷体" pitchFamily="49" charset="-122"/>
                <a:ea typeface="楷体" pitchFamily="49" charset="-122"/>
              </a:rPr>
              <a:t>______</a:t>
            </a:r>
            <a:r>
              <a:rPr lang="zh-CN" altLang="zh-CN" sz="2400" b="1" smtClean="0">
                <a:latin typeface="楷体" pitchFamily="49" charset="-122"/>
                <a:ea typeface="楷体" pitchFamily="49" charset="-122"/>
              </a:rPr>
              <a:t>、</a:t>
            </a:r>
            <a:r>
              <a:rPr lang="en-US" altLang="zh-CN" sz="2400" b="1" smtClean="0">
                <a:latin typeface="楷体" pitchFamily="49" charset="-122"/>
                <a:ea typeface="楷体" pitchFamily="49" charset="-122"/>
              </a:rPr>
              <a:t>______</a:t>
            </a:r>
            <a:r>
              <a:rPr lang="zh-CN" altLang="zh-CN" sz="2400" b="1" smtClean="0">
                <a:latin typeface="楷体" pitchFamily="49" charset="-122"/>
                <a:ea typeface="楷体" pitchFamily="49" charset="-122"/>
              </a:rPr>
              <a:t>，妙在</a:t>
            </a:r>
            <a:r>
              <a:rPr lang="en-US" altLang="zh-CN" sz="2400" b="1" smtClean="0">
                <a:latin typeface="楷体" pitchFamily="49" charset="-122"/>
                <a:ea typeface="楷体" pitchFamily="49" charset="-122"/>
              </a:rPr>
              <a:t>______</a:t>
            </a:r>
            <a:r>
              <a:rPr lang="zh-CN" altLang="zh-CN" sz="2400" b="1" smtClean="0">
                <a:latin typeface="楷体" pitchFamily="49" charset="-122"/>
                <a:ea typeface="楷体" pitchFamily="49" charset="-122"/>
              </a:rPr>
              <a:t>。</a:t>
            </a:r>
          </a:p>
          <a:p>
            <a:pPr>
              <a:lnSpc>
                <a:spcPct val="150000"/>
              </a:lnSpc>
            </a:pPr>
            <a:r>
              <a:rPr lang="en-US" altLang="zh-CN" sz="2400" b="1" smtClean="0"/>
              <a:t>A.</a:t>
            </a:r>
            <a:r>
              <a:rPr lang="zh-CN" altLang="zh-CN" sz="2400" b="1" smtClean="0"/>
              <a:t>千姿百态</a:t>
            </a:r>
            <a:r>
              <a:rPr lang="en-US" altLang="zh-CN" sz="2400" b="1" smtClean="0"/>
              <a:t>    </a:t>
            </a:r>
            <a:r>
              <a:rPr lang="zh-CN" altLang="zh-CN" sz="2400" b="1" smtClean="0"/>
              <a:t>浑然天成</a:t>
            </a:r>
            <a:r>
              <a:rPr lang="en-US" altLang="zh-CN" sz="2400" b="1" smtClean="0"/>
              <a:t>      </a:t>
            </a:r>
            <a:r>
              <a:rPr lang="zh-CN" altLang="zh-CN" sz="2400" b="1" smtClean="0"/>
              <a:t>栩栩如生</a:t>
            </a:r>
          </a:p>
          <a:p>
            <a:pPr>
              <a:lnSpc>
                <a:spcPct val="150000"/>
              </a:lnSpc>
            </a:pPr>
            <a:r>
              <a:rPr lang="en-US" altLang="zh-CN" sz="2400" b="1" smtClean="0"/>
              <a:t>B.</a:t>
            </a:r>
            <a:r>
              <a:rPr lang="zh-CN" altLang="zh-CN" sz="2400" b="1" smtClean="0"/>
              <a:t>栩栩如生</a:t>
            </a:r>
            <a:r>
              <a:rPr lang="en-US" altLang="zh-CN" sz="2400" b="1" smtClean="0"/>
              <a:t>    </a:t>
            </a:r>
            <a:r>
              <a:rPr lang="zh-CN" altLang="zh-CN" sz="2400" b="1" smtClean="0"/>
              <a:t>千姿百态</a:t>
            </a:r>
            <a:r>
              <a:rPr lang="en-US" altLang="zh-CN" sz="2400" b="1" smtClean="0"/>
              <a:t>      </a:t>
            </a:r>
            <a:r>
              <a:rPr lang="zh-CN" altLang="zh-CN" sz="2400" b="1" smtClean="0"/>
              <a:t>浑然天成</a:t>
            </a:r>
          </a:p>
          <a:p>
            <a:pPr>
              <a:lnSpc>
                <a:spcPct val="150000"/>
              </a:lnSpc>
            </a:pPr>
            <a:r>
              <a:rPr lang="en-US" altLang="zh-CN" sz="2400" b="1" smtClean="0"/>
              <a:t>C.</a:t>
            </a:r>
            <a:r>
              <a:rPr lang="zh-CN" altLang="zh-CN" sz="2400" b="1" smtClean="0"/>
              <a:t>栩栩如生</a:t>
            </a:r>
            <a:r>
              <a:rPr lang="en-US" altLang="zh-CN" sz="2400" b="1" smtClean="0"/>
              <a:t>     </a:t>
            </a:r>
            <a:r>
              <a:rPr lang="zh-CN" altLang="zh-CN" sz="2400" b="1" smtClean="0"/>
              <a:t>浑然天成</a:t>
            </a:r>
            <a:r>
              <a:rPr lang="en-US" altLang="zh-CN" sz="2400" b="1" smtClean="0"/>
              <a:t>     </a:t>
            </a:r>
            <a:r>
              <a:rPr lang="zh-CN" altLang="zh-CN" sz="2400" b="1" smtClean="0"/>
              <a:t>千姿百态</a:t>
            </a:r>
          </a:p>
          <a:p>
            <a:pPr>
              <a:lnSpc>
                <a:spcPct val="150000"/>
              </a:lnSpc>
            </a:pPr>
            <a:r>
              <a:rPr lang="en-US" altLang="zh-CN" sz="2400" b="1" smtClean="0"/>
              <a:t>D.</a:t>
            </a:r>
            <a:r>
              <a:rPr lang="zh-CN" altLang="zh-CN" sz="2400" b="1" smtClean="0"/>
              <a:t>千姿百态</a:t>
            </a:r>
            <a:r>
              <a:rPr lang="en-US" altLang="zh-CN" sz="2400" b="1" smtClean="0"/>
              <a:t>     </a:t>
            </a:r>
            <a:r>
              <a:rPr lang="zh-CN" altLang="zh-CN" sz="2400" b="1" smtClean="0"/>
              <a:t>栩栩如生</a:t>
            </a:r>
            <a:r>
              <a:rPr lang="en-US" altLang="zh-CN" sz="2400" b="1" smtClean="0"/>
              <a:t>      </a:t>
            </a:r>
            <a:r>
              <a:rPr lang="zh-CN" altLang="zh-CN" sz="2400" b="1" smtClean="0"/>
              <a:t>浑然天成</a:t>
            </a:r>
            <a:endParaRPr lang="zh-CN" altLang="zh-CN" sz="2400" b="1"/>
          </a:p>
        </p:txBody>
      </p:sp>
      <p:sp>
        <p:nvSpPr>
          <p:cNvPr id="3" name="TextBox 2"/>
          <p:cNvSpPr txBox="1"/>
          <p:nvPr/>
        </p:nvSpPr>
        <p:spPr>
          <a:xfrm>
            <a:off x="10270354" y="1341029"/>
            <a:ext cx="359995" cy="523220"/>
          </a:xfrm>
          <a:prstGeom prst="rect">
            <a:avLst/>
          </a:prstGeom>
          <a:noFill/>
        </p:spPr>
        <p:txBody>
          <a:bodyPr wrap="square">
            <a:spAutoFit/>
          </a:bodyPr>
          <a:lstStyle/>
          <a:p>
            <a:pPr>
              <a:defRPr/>
            </a:pPr>
            <a:r>
              <a:rPr lang="en-US" altLang="zh-CN" sz="2800" smtClean="0">
                <a:solidFill>
                  <a:srgbClr val="FF0000"/>
                </a:solidFill>
                <a:latin typeface="黑体" pitchFamily="49" charset="-122"/>
                <a:ea typeface="黑体" pitchFamily="49" charset="-122"/>
              </a:rPr>
              <a:t>D</a:t>
            </a:r>
            <a:endParaRPr lang="zh-CN" altLang="en-US" sz="2800">
              <a:solidFill>
                <a:srgbClr val="FF0000"/>
              </a:solidFill>
              <a:latin typeface="黑体" pitchFamily="49" charset="-122"/>
              <a:ea typeface="黑体" pitchFamily="49" charset="-122"/>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缺角矩形 1"/>
          <p:cNvSpPr/>
          <p:nvPr/>
        </p:nvSpPr>
        <p:spPr>
          <a:xfrm>
            <a:off x="4798430" y="909035"/>
            <a:ext cx="2879960" cy="536575"/>
          </a:xfrm>
          <a:prstGeom prst="plaque">
            <a:avLst/>
          </a:prstGeom>
          <a:solidFill>
            <a:srgbClr val="4C67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798430" y="909035"/>
            <a:ext cx="2735962" cy="523220"/>
          </a:xfrm>
          <a:prstGeom prst="rect">
            <a:avLst/>
          </a:prstGeom>
          <a:noFill/>
        </p:spPr>
        <p:txBody>
          <a:bodyPr wrap="square" rtlCol="0">
            <a:spAutoFit/>
          </a:bodyPr>
          <a:lstStyle/>
          <a:p>
            <a:pPr algn="ctr"/>
            <a:r>
              <a:rPr lang="zh-CN" altLang="en-US" sz="2800" smtClean="0">
                <a:solidFill>
                  <a:schemeClr val="bg1"/>
                </a:solidFill>
                <a:latin typeface="黑体" pitchFamily="49" charset="-122"/>
                <a:ea typeface="黑体" pitchFamily="49" charset="-122"/>
              </a:rPr>
              <a:t>中考考点突破</a:t>
            </a:r>
            <a:endParaRPr lang="zh-CN" altLang="en-US" sz="2800">
              <a:solidFill>
                <a:schemeClr val="bg1"/>
              </a:solidFill>
              <a:latin typeface="黑体" pitchFamily="49" charset="-122"/>
              <a:ea typeface="黑体" pitchFamily="49" charset="-122"/>
            </a:endParaRPr>
          </a:p>
        </p:txBody>
      </p:sp>
      <p:sp>
        <p:nvSpPr>
          <p:cNvPr id="6" name="矩形 5"/>
          <p:cNvSpPr/>
          <p:nvPr/>
        </p:nvSpPr>
        <p:spPr>
          <a:xfrm>
            <a:off x="838485" y="1557026"/>
            <a:ext cx="10151858" cy="4553426"/>
          </a:xfrm>
          <a:prstGeom prst="rect">
            <a:avLst/>
          </a:prstGeom>
        </p:spPr>
        <p:txBody>
          <a:bodyPr wrap="square">
            <a:spAutoFit/>
          </a:bodyPr>
          <a:lstStyle/>
          <a:p>
            <a:pPr algn="ctr">
              <a:lnSpc>
                <a:spcPct val="150000"/>
              </a:lnSpc>
            </a:pPr>
            <a:r>
              <a:rPr lang="zh-CN" altLang="zh-CN" sz="2800" b="1" smtClean="0">
                <a:latin typeface="黑体" pitchFamily="49" charset="-122"/>
                <a:ea typeface="黑体" pitchFamily="49" charset="-122"/>
              </a:rPr>
              <a:t>考点</a:t>
            </a:r>
            <a:r>
              <a:rPr lang="en-US" altLang="zh-CN" sz="2800" b="1" smtClean="0">
                <a:latin typeface="黑体" pitchFamily="49" charset="-122"/>
                <a:ea typeface="黑体" pitchFamily="49" charset="-122"/>
              </a:rPr>
              <a:t>1  </a:t>
            </a:r>
            <a:r>
              <a:rPr lang="zh-CN" altLang="zh-CN" sz="2800" b="1" smtClean="0">
                <a:latin typeface="黑体" pitchFamily="49" charset="-122"/>
                <a:ea typeface="黑体" pitchFamily="49" charset="-122"/>
              </a:rPr>
              <a:t>词义理解</a:t>
            </a:r>
            <a:r>
              <a:rPr lang="zh-CN" altLang="zh-CN" sz="2400" b="1" smtClean="0"/>
              <a:t>（</a:t>
            </a:r>
            <a:r>
              <a:rPr lang="en-US" altLang="zh-CN" sz="2400" b="1" smtClean="0"/>
              <a:t>2020</a:t>
            </a:r>
            <a:r>
              <a:rPr lang="zh-CN" altLang="zh-CN" sz="2400" b="1" smtClean="0"/>
              <a:t>省卷，</a:t>
            </a:r>
            <a:r>
              <a:rPr lang="en-US" altLang="zh-CN" sz="2400" b="1" smtClean="0"/>
              <a:t>2021</a:t>
            </a:r>
            <a:r>
              <a:rPr lang="zh-CN" altLang="zh-CN" sz="2400" b="1" smtClean="0"/>
              <a:t>兰州）</a:t>
            </a:r>
            <a:endParaRPr lang="en-US" altLang="zh-CN" sz="2400" b="1" smtClean="0"/>
          </a:p>
          <a:p>
            <a:pPr>
              <a:lnSpc>
                <a:spcPct val="150000"/>
              </a:lnSpc>
            </a:pPr>
            <a:r>
              <a:rPr lang="en-US" altLang="zh-CN" sz="2400" b="1" smtClean="0"/>
              <a:t>        </a:t>
            </a:r>
            <a:r>
              <a:rPr lang="zh-CN" altLang="zh-CN" sz="2400" b="1" smtClean="0"/>
              <a:t>解答此类题，可以运用以下几种方法：</a:t>
            </a:r>
          </a:p>
          <a:p>
            <a:pPr>
              <a:lnSpc>
                <a:spcPct val="150000"/>
              </a:lnSpc>
            </a:pPr>
            <a:r>
              <a:rPr lang="en-US" altLang="zh-CN" sz="2400" b="1" smtClean="0"/>
              <a:t>        1.</a:t>
            </a:r>
            <a:r>
              <a:rPr lang="zh-CN" altLang="zh-CN" sz="2400" b="1" smtClean="0"/>
              <a:t>查字典或词典解释字词。</a:t>
            </a:r>
          </a:p>
          <a:p>
            <a:pPr>
              <a:lnSpc>
                <a:spcPct val="150000"/>
              </a:lnSpc>
            </a:pPr>
            <a:r>
              <a:rPr lang="en-US" altLang="zh-CN" sz="2400" b="1" smtClean="0"/>
              <a:t>        2.</a:t>
            </a:r>
            <a:r>
              <a:rPr lang="zh-CN" altLang="zh-CN" sz="2400" b="1" smtClean="0"/>
              <a:t>分解组合法。先逐个分析词语中每个词素的字义，再合起来理解。如“健美”，“健”是“健康”，“美”是“优美”，合起来就是“健康而优美”。</a:t>
            </a:r>
          </a:p>
          <a:p>
            <a:pPr>
              <a:lnSpc>
                <a:spcPct val="150000"/>
              </a:lnSpc>
            </a:pPr>
            <a:r>
              <a:rPr lang="en-US" altLang="zh-CN" sz="2400" b="1" smtClean="0"/>
              <a:t>       3.</a:t>
            </a:r>
            <a:r>
              <a:rPr lang="zh-CN" altLang="zh-CN" sz="2400" b="1" smtClean="0"/>
              <a:t>结合上下文理解词语。</a:t>
            </a:r>
          </a:p>
          <a:p>
            <a:pPr>
              <a:lnSpc>
                <a:spcPct val="150000"/>
              </a:lnSpc>
            </a:pPr>
            <a:r>
              <a:rPr lang="en-US" altLang="zh-CN" sz="2400" b="1" smtClean="0"/>
              <a:t>      4.</a:t>
            </a:r>
            <a:r>
              <a:rPr lang="zh-CN" altLang="zh-CN" sz="2400" b="1" smtClean="0"/>
              <a:t>代入检验法。</a:t>
            </a:r>
            <a:endParaRPr lang="zh-CN" altLang="zh-CN" sz="2400" b="1"/>
          </a:p>
        </p:txBody>
      </p:sp>
    </p:spTree>
  </p:cSld>
  <p:clrMapOvr>
    <a:masterClrMapping/>
  </p:clrMapOvr>
  <p:transition>
    <p:split orient="vert"/>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4798430" y="909035"/>
            <a:ext cx="2735962" cy="523220"/>
          </a:xfrm>
          <a:prstGeom prst="rect">
            <a:avLst/>
          </a:prstGeom>
          <a:noFill/>
        </p:spPr>
        <p:txBody>
          <a:bodyPr wrap="square" rtlCol="0">
            <a:spAutoFit/>
          </a:bodyPr>
          <a:lstStyle/>
          <a:p>
            <a:pPr algn="ctr"/>
            <a:r>
              <a:rPr lang="zh-CN" altLang="en-US" sz="2800" smtClean="0">
                <a:solidFill>
                  <a:schemeClr val="bg1"/>
                </a:solidFill>
                <a:latin typeface="黑体" pitchFamily="49" charset="-122"/>
                <a:ea typeface="黑体" pitchFamily="49" charset="-122"/>
              </a:rPr>
              <a:t>中考考点突破</a:t>
            </a:r>
            <a:endParaRPr lang="zh-CN" altLang="en-US" sz="2800">
              <a:solidFill>
                <a:schemeClr val="bg1"/>
              </a:solidFill>
              <a:latin typeface="黑体" pitchFamily="49" charset="-122"/>
              <a:ea typeface="黑体" pitchFamily="49" charset="-122"/>
            </a:endParaRPr>
          </a:p>
        </p:txBody>
      </p:sp>
      <p:sp>
        <p:nvSpPr>
          <p:cNvPr id="6" name="矩形 5"/>
          <p:cNvSpPr/>
          <p:nvPr/>
        </p:nvSpPr>
        <p:spPr>
          <a:xfrm>
            <a:off x="694487" y="1053033"/>
            <a:ext cx="10151858" cy="4598182"/>
          </a:xfrm>
          <a:prstGeom prst="rect">
            <a:avLst/>
          </a:prstGeom>
        </p:spPr>
        <p:txBody>
          <a:bodyPr wrap="square">
            <a:spAutoFit/>
          </a:bodyPr>
          <a:lstStyle/>
          <a:p>
            <a:pPr algn="ctr">
              <a:lnSpc>
                <a:spcPct val="120000"/>
              </a:lnSpc>
            </a:pPr>
            <a:r>
              <a:rPr lang="zh-CN" altLang="zh-CN" sz="2800" b="1" smtClean="0">
                <a:latin typeface="黑体" pitchFamily="49" charset="-122"/>
                <a:ea typeface="黑体" pitchFamily="49" charset="-122"/>
              </a:rPr>
              <a:t>考点</a:t>
            </a:r>
            <a:r>
              <a:rPr lang="en-US" altLang="zh-CN" sz="2800" b="1" smtClean="0">
                <a:latin typeface="黑体" pitchFamily="49" charset="-122"/>
                <a:ea typeface="黑体" pitchFamily="49" charset="-122"/>
              </a:rPr>
              <a:t>2  </a:t>
            </a:r>
            <a:r>
              <a:rPr lang="zh-CN" altLang="zh-CN" sz="2800" b="1" smtClean="0">
                <a:latin typeface="黑体" pitchFamily="49" charset="-122"/>
                <a:ea typeface="黑体" pitchFamily="49" charset="-122"/>
              </a:rPr>
              <a:t>词语的选填及辨析（含关联词）</a:t>
            </a:r>
            <a:r>
              <a:rPr lang="zh-CN" altLang="zh-CN" sz="2800" b="1" smtClean="0"/>
              <a:t>（</a:t>
            </a:r>
            <a:r>
              <a:rPr lang="en-US" altLang="zh-CN" sz="2400" b="1" smtClean="0"/>
              <a:t>5</a:t>
            </a:r>
            <a:r>
              <a:rPr lang="zh-CN" altLang="zh-CN" sz="2400" b="1" smtClean="0"/>
              <a:t>年省卷</a:t>
            </a:r>
            <a:r>
              <a:rPr lang="en-US" altLang="zh-CN" sz="2400" b="1" smtClean="0"/>
              <a:t>1</a:t>
            </a:r>
            <a:r>
              <a:rPr lang="zh-CN" altLang="zh-CN" sz="2400" b="1" smtClean="0"/>
              <a:t>考，兰州</a:t>
            </a:r>
            <a:r>
              <a:rPr lang="en-US" altLang="zh-CN" sz="2400" b="1" smtClean="0"/>
              <a:t>3</a:t>
            </a:r>
            <a:r>
              <a:rPr lang="zh-CN" altLang="zh-CN" sz="2400" b="1" smtClean="0"/>
              <a:t>考）</a:t>
            </a:r>
          </a:p>
          <a:p>
            <a:pPr>
              <a:lnSpc>
                <a:spcPct val="120000"/>
              </a:lnSpc>
            </a:pPr>
            <a:r>
              <a:rPr lang="zh-CN" altLang="zh-CN" sz="2400" b="1" smtClean="0">
                <a:latin typeface="黑体" pitchFamily="49" charset="-122"/>
                <a:ea typeface="黑体" pitchFamily="49" charset="-122"/>
              </a:rPr>
              <a:t>考向</a:t>
            </a:r>
            <a:r>
              <a:rPr lang="en-US" altLang="zh-CN" sz="2400" b="1" smtClean="0">
                <a:latin typeface="黑体" pitchFamily="49" charset="-122"/>
                <a:ea typeface="黑体" pitchFamily="49" charset="-122"/>
              </a:rPr>
              <a:t>1   </a:t>
            </a:r>
            <a:r>
              <a:rPr lang="zh-CN" altLang="zh-CN" sz="2400" b="1" smtClean="0">
                <a:latin typeface="黑体" pitchFamily="49" charset="-122"/>
                <a:ea typeface="黑体" pitchFamily="49" charset="-122"/>
              </a:rPr>
              <a:t>近义词辨析（二字词）</a:t>
            </a:r>
          </a:p>
          <a:p>
            <a:pPr>
              <a:lnSpc>
                <a:spcPct val="120000"/>
              </a:lnSpc>
            </a:pPr>
            <a:r>
              <a:rPr lang="en-US" altLang="zh-CN" sz="2400" b="1" smtClean="0">
                <a:latin typeface="黑体" pitchFamily="49" charset="-122"/>
                <a:ea typeface="黑体" pitchFamily="49" charset="-122"/>
              </a:rPr>
              <a:t> 1.</a:t>
            </a:r>
            <a:r>
              <a:rPr lang="zh-CN" altLang="zh-CN" sz="2400" b="1" smtClean="0">
                <a:latin typeface="黑体" pitchFamily="49" charset="-122"/>
                <a:ea typeface="黑体" pitchFamily="49" charset="-122"/>
              </a:rPr>
              <a:t>从意义方面来辨析</a:t>
            </a:r>
          </a:p>
          <a:p>
            <a:pPr>
              <a:lnSpc>
                <a:spcPct val="120000"/>
              </a:lnSpc>
            </a:pPr>
            <a:r>
              <a:rPr lang="en-US" altLang="zh-CN" sz="2400" b="1" smtClean="0"/>
              <a:t>      (1)</a:t>
            </a:r>
            <a:r>
              <a:rPr lang="zh-CN" altLang="zh-CN" sz="2400" b="1" smtClean="0"/>
              <a:t>注意词义的轻重不同：如“激动”比“感动”更急剧，更强烈。</a:t>
            </a:r>
          </a:p>
          <a:p>
            <a:pPr>
              <a:lnSpc>
                <a:spcPct val="120000"/>
              </a:lnSpc>
            </a:pPr>
            <a:r>
              <a:rPr lang="en-US" altLang="zh-CN" sz="2400" b="1" smtClean="0"/>
              <a:t>      (2)</a:t>
            </a:r>
            <a:r>
              <a:rPr lang="zh-CN" altLang="zh-CN" sz="2400" b="1" smtClean="0"/>
              <a:t>注意词义的着重点不同：如“诡辩”着重在“诡”，即欺诈、怪异，“诡辩”就是用欺诈的手段、奇怪的言辞来为自己的谬论辩护。“狡辩”着重在“狡”，即不老实、耍花招，“狡辩”就是歪曲事实，狡猾地为自己的错误言行辩解。</a:t>
            </a:r>
          </a:p>
          <a:p>
            <a:pPr>
              <a:lnSpc>
                <a:spcPct val="120000"/>
              </a:lnSpc>
            </a:pPr>
            <a:r>
              <a:rPr lang="en-US" altLang="zh-CN" sz="2400" b="1" smtClean="0"/>
              <a:t>      (3)</a:t>
            </a:r>
            <a:r>
              <a:rPr lang="zh-CN" altLang="zh-CN" sz="2400" b="1" smtClean="0"/>
              <a:t>注意词义的范围大小不同：如“战争”“战役”和“战斗”的范围由大到小。</a:t>
            </a:r>
            <a:endParaRPr lang="en-US" altLang="zh-CN" sz="2400" b="1" smtClean="0"/>
          </a:p>
        </p:txBody>
      </p:sp>
    </p:spTree>
  </p:cSld>
  <p:clrMapOvr>
    <a:masterClrMapping/>
  </p:clrMapOvr>
  <p:transition>
    <p:split orient="vert"/>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4798430" y="909035"/>
            <a:ext cx="2735962" cy="523220"/>
          </a:xfrm>
          <a:prstGeom prst="rect">
            <a:avLst/>
          </a:prstGeom>
          <a:noFill/>
        </p:spPr>
        <p:txBody>
          <a:bodyPr wrap="square" rtlCol="0">
            <a:spAutoFit/>
          </a:bodyPr>
          <a:lstStyle/>
          <a:p>
            <a:pPr algn="ctr"/>
            <a:r>
              <a:rPr lang="zh-CN" altLang="en-US" sz="2800" smtClean="0">
                <a:solidFill>
                  <a:schemeClr val="bg1"/>
                </a:solidFill>
                <a:latin typeface="黑体" pitchFamily="49" charset="-122"/>
                <a:ea typeface="黑体" pitchFamily="49" charset="-122"/>
              </a:rPr>
              <a:t>中考考点突破</a:t>
            </a:r>
            <a:endParaRPr lang="zh-CN" altLang="en-US" sz="2800">
              <a:solidFill>
                <a:schemeClr val="bg1"/>
              </a:solidFill>
              <a:latin typeface="黑体" pitchFamily="49" charset="-122"/>
              <a:ea typeface="黑体" pitchFamily="49" charset="-122"/>
            </a:endParaRPr>
          </a:p>
        </p:txBody>
      </p:sp>
      <p:sp>
        <p:nvSpPr>
          <p:cNvPr id="6" name="矩形 5"/>
          <p:cNvSpPr/>
          <p:nvPr/>
        </p:nvSpPr>
        <p:spPr>
          <a:xfrm>
            <a:off x="766485" y="981034"/>
            <a:ext cx="10583853" cy="5484578"/>
          </a:xfrm>
          <a:prstGeom prst="rect">
            <a:avLst/>
          </a:prstGeom>
        </p:spPr>
        <p:txBody>
          <a:bodyPr wrap="square">
            <a:spAutoFit/>
          </a:bodyPr>
          <a:lstStyle/>
          <a:p>
            <a:pPr>
              <a:lnSpc>
                <a:spcPct val="120000"/>
              </a:lnSpc>
            </a:pPr>
            <a:r>
              <a:rPr lang="en-US" altLang="zh-CN" sz="2400" b="1" smtClean="0">
                <a:latin typeface="黑体" pitchFamily="49" charset="-122"/>
                <a:ea typeface="黑体" pitchFamily="49" charset="-122"/>
              </a:rPr>
              <a:t>2.</a:t>
            </a:r>
            <a:r>
              <a:rPr lang="zh-CN" altLang="zh-CN" sz="2400" b="1" smtClean="0">
                <a:latin typeface="黑体" pitchFamily="49" charset="-122"/>
                <a:ea typeface="黑体" pitchFamily="49" charset="-122"/>
              </a:rPr>
              <a:t>从色彩方面来辨析</a:t>
            </a:r>
          </a:p>
          <a:p>
            <a:pPr>
              <a:lnSpc>
                <a:spcPct val="120000"/>
              </a:lnSpc>
            </a:pPr>
            <a:r>
              <a:rPr lang="en-US" altLang="zh-CN" sz="2400" b="1" smtClean="0"/>
              <a:t>     (1)</a:t>
            </a:r>
            <a:r>
              <a:rPr lang="zh-CN" altLang="zh-CN" sz="2400" b="1" smtClean="0"/>
              <a:t>注意感情色彩不同：如“爱护”是褒义词，“庇护”是贬义词。</a:t>
            </a:r>
            <a:endParaRPr lang="en-US" altLang="zh-CN" sz="2400" b="1" smtClean="0"/>
          </a:p>
          <a:p>
            <a:pPr>
              <a:lnSpc>
                <a:spcPct val="120000"/>
              </a:lnSpc>
            </a:pPr>
            <a:r>
              <a:rPr lang="en-US" altLang="zh-CN" sz="2400" b="1" smtClean="0"/>
              <a:t>     (2)</a:t>
            </a:r>
            <a:r>
              <a:rPr lang="zh-CN" altLang="zh-CN" sz="2400" b="1" smtClean="0"/>
              <a:t>注意语体色彩不同：如“出租车”适用于书面语，“的士”适用于口语。</a:t>
            </a:r>
            <a:endParaRPr lang="en-US" altLang="zh-CN" sz="2400" b="1" smtClean="0"/>
          </a:p>
          <a:p>
            <a:r>
              <a:rPr lang="en-US" altLang="zh-CN" sz="2400" b="1" smtClean="0">
                <a:latin typeface="黑体" pitchFamily="49" charset="-122"/>
                <a:ea typeface="黑体" pitchFamily="49" charset="-122"/>
              </a:rPr>
              <a:t>3.</a:t>
            </a:r>
            <a:r>
              <a:rPr lang="zh-CN" altLang="zh-CN" sz="2400" b="1" smtClean="0">
                <a:latin typeface="黑体" pitchFamily="49" charset="-122"/>
                <a:ea typeface="黑体" pitchFamily="49" charset="-122"/>
              </a:rPr>
              <a:t>从用法方面来辨析</a:t>
            </a:r>
          </a:p>
          <a:p>
            <a:r>
              <a:rPr lang="en-US" altLang="zh-CN" sz="2400" b="1" smtClean="0"/>
              <a:t>     (1)</a:t>
            </a:r>
            <a:r>
              <a:rPr lang="zh-CN" altLang="zh-CN" sz="2400" b="1" smtClean="0"/>
              <a:t>注意搭配对象不同：如“爱戴”适用于对长辈、上级，“爱护”适用于对晚辈、下属。</a:t>
            </a:r>
          </a:p>
          <a:p>
            <a:r>
              <a:rPr lang="en-US" altLang="zh-CN" sz="2400" b="1" smtClean="0"/>
              <a:t>     (2)</a:t>
            </a:r>
            <a:r>
              <a:rPr lang="zh-CN" altLang="zh-CN" sz="2400" b="1" smtClean="0"/>
              <a:t>注意语法功能不同：如“公然”在句中只能作状语，如“公然侵入”；“公开”在句中还可以作谓语和定语，如“事件的真相早已公开了”“公开的秘密”。</a:t>
            </a:r>
          </a:p>
          <a:p>
            <a:r>
              <a:rPr lang="zh-CN" altLang="zh-CN" sz="2400" b="1" smtClean="0">
                <a:latin typeface="黑体" pitchFamily="49" charset="-122"/>
                <a:ea typeface="黑体" pitchFamily="49" charset="-122"/>
              </a:rPr>
              <a:t>考向</a:t>
            </a:r>
            <a:r>
              <a:rPr lang="en-US" altLang="zh-CN" sz="2400" b="1" smtClean="0">
                <a:latin typeface="黑体" pitchFamily="49" charset="-122"/>
                <a:ea typeface="黑体" pitchFamily="49" charset="-122"/>
              </a:rPr>
              <a:t>2  </a:t>
            </a:r>
            <a:r>
              <a:rPr lang="zh-CN" altLang="zh-CN" sz="2400" b="1" smtClean="0">
                <a:latin typeface="黑体" pitchFamily="49" charset="-122"/>
                <a:ea typeface="黑体" pitchFamily="49" charset="-122"/>
              </a:rPr>
              <a:t>关联词运用</a:t>
            </a:r>
          </a:p>
          <a:p>
            <a:r>
              <a:rPr lang="en-US" altLang="zh-CN" sz="2400" b="1" smtClean="0"/>
              <a:t>      1.</a:t>
            </a:r>
            <a:r>
              <a:rPr lang="zh-CN" altLang="zh-CN" sz="2400" b="1" smtClean="0"/>
              <a:t>关联词的选项要靠语境判断，所填关联词语要适应语句表达的具体内容，语句结构所表达的是怎样的意义关系，就选取与之相应的关联词语。</a:t>
            </a:r>
          </a:p>
          <a:p>
            <a:r>
              <a:rPr lang="en-US" altLang="zh-CN" sz="2400" b="1" smtClean="0"/>
              <a:t>      2.</a:t>
            </a:r>
            <a:r>
              <a:rPr lang="zh-CN" altLang="zh-CN" sz="2400" b="1" smtClean="0"/>
              <a:t>在运用和填充关联词语时要注意关联词语常成对成套的特点，如果随意改变其前后呼应的词语，就会引起意义和关系上的混乱。</a:t>
            </a:r>
          </a:p>
        </p:txBody>
      </p:sp>
    </p:spTree>
  </p:cSld>
  <p:clrMapOvr>
    <a:masterClrMapping/>
  </p:clrMapOvr>
  <p:transition>
    <p:split orient="vert"/>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4798430" y="909035"/>
            <a:ext cx="2735962" cy="523220"/>
          </a:xfrm>
          <a:prstGeom prst="rect">
            <a:avLst/>
          </a:prstGeom>
          <a:noFill/>
        </p:spPr>
        <p:txBody>
          <a:bodyPr wrap="square" rtlCol="0">
            <a:spAutoFit/>
          </a:bodyPr>
          <a:lstStyle/>
          <a:p>
            <a:pPr algn="ctr"/>
            <a:r>
              <a:rPr lang="zh-CN" altLang="en-US" sz="2800" smtClean="0">
                <a:solidFill>
                  <a:schemeClr val="bg1"/>
                </a:solidFill>
                <a:latin typeface="黑体" pitchFamily="49" charset="-122"/>
                <a:ea typeface="黑体" pitchFamily="49" charset="-122"/>
              </a:rPr>
              <a:t>中考考点突破</a:t>
            </a:r>
            <a:endParaRPr lang="zh-CN" altLang="en-US" sz="2800">
              <a:solidFill>
                <a:schemeClr val="bg1"/>
              </a:solidFill>
              <a:latin typeface="黑体" pitchFamily="49" charset="-122"/>
              <a:ea typeface="黑体" pitchFamily="49" charset="-122"/>
            </a:endParaRPr>
          </a:p>
        </p:txBody>
      </p:sp>
      <p:sp>
        <p:nvSpPr>
          <p:cNvPr id="7" name="矩形 6"/>
          <p:cNvSpPr/>
          <p:nvPr/>
        </p:nvSpPr>
        <p:spPr>
          <a:xfrm>
            <a:off x="838485" y="837036"/>
            <a:ext cx="10367856" cy="5724644"/>
          </a:xfrm>
          <a:prstGeom prst="rect">
            <a:avLst/>
          </a:prstGeom>
        </p:spPr>
        <p:txBody>
          <a:bodyPr wrap="square">
            <a:spAutoFit/>
          </a:bodyPr>
          <a:lstStyle/>
          <a:p>
            <a:pPr>
              <a:lnSpc>
                <a:spcPct val="150000"/>
              </a:lnSpc>
            </a:pPr>
            <a:r>
              <a:rPr lang="zh-CN" altLang="zh-CN" sz="2800" b="1" smtClean="0">
                <a:latin typeface="黑体" pitchFamily="49" charset="-122"/>
                <a:ea typeface="黑体" pitchFamily="49" charset="-122"/>
              </a:rPr>
              <a:t>考点</a:t>
            </a:r>
            <a:r>
              <a:rPr lang="en-US" altLang="zh-CN" sz="2800" b="1" smtClean="0">
                <a:latin typeface="黑体" pitchFamily="49" charset="-122"/>
                <a:ea typeface="黑体" pitchFamily="49" charset="-122"/>
              </a:rPr>
              <a:t>3    </a:t>
            </a:r>
            <a:r>
              <a:rPr lang="zh-CN" altLang="zh-CN" sz="2800" b="1" smtClean="0">
                <a:latin typeface="黑体" pitchFamily="49" charset="-122"/>
                <a:ea typeface="黑体" pitchFamily="49" charset="-122"/>
              </a:rPr>
              <a:t>成语的选填及辨析</a:t>
            </a:r>
            <a:r>
              <a:rPr lang="zh-CN" altLang="zh-CN" sz="2400" b="1" smtClean="0"/>
              <a:t>（</a:t>
            </a:r>
            <a:r>
              <a:rPr lang="en-US" altLang="zh-CN" sz="2400" b="1" smtClean="0"/>
              <a:t>5</a:t>
            </a:r>
            <a:r>
              <a:rPr lang="zh-CN" altLang="zh-CN" sz="2400" b="1" smtClean="0"/>
              <a:t>年省卷</a:t>
            </a:r>
            <a:r>
              <a:rPr lang="en-US" altLang="zh-CN" sz="2400" b="1" smtClean="0"/>
              <a:t>2</a:t>
            </a:r>
            <a:r>
              <a:rPr lang="zh-CN" altLang="zh-CN" sz="2400" b="1" smtClean="0"/>
              <a:t>考，兰州</a:t>
            </a:r>
            <a:r>
              <a:rPr lang="en-US" altLang="zh-CN" sz="2400" b="1" smtClean="0"/>
              <a:t>2</a:t>
            </a:r>
            <a:r>
              <a:rPr lang="zh-CN" altLang="zh-CN" sz="2400" b="1" smtClean="0"/>
              <a:t>考）</a:t>
            </a:r>
          </a:p>
          <a:p>
            <a:pPr>
              <a:lnSpc>
                <a:spcPct val="150000"/>
              </a:lnSpc>
            </a:pPr>
            <a:r>
              <a:rPr lang="en-US" altLang="zh-CN" sz="2400" b="1" smtClean="0">
                <a:latin typeface="黑体" pitchFamily="49" charset="-122"/>
                <a:ea typeface="黑体" pitchFamily="49" charset="-122"/>
              </a:rPr>
              <a:t>1.</a:t>
            </a:r>
            <a:r>
              <a:rPr lang="zh-CN" altLang="zh-CN" sz="2400" b="1" smtClean="0">
                <a:latin typeface="黑体" pitchFamily="49" charset="-122"/>
                <a:ea typeface="黑体" pitchFamily="49" charset="-122"/>
              </a:rPr>
              <a:t>望文生义</a:t>
            </a:r>
          </a:p>
          <a:p>
            <a:pPr>
              <a:lnSpc>
                <a:spcPct val="150000"/>
              </a:lnSpc>
            </a:pPr>
            <a:r>
              <a:rPr lang="en-US" altLang="zh-CN" sz="2400" b="1" smtClean="0"/>
              <a:t>        </a:t>
            </a:r>
            <a:r>
              <a:rPr lang="zh-CN" altLang="zh-CN" sz="2400" b="1" smtClean="0"/>
              <a:t>有些成语的意蕴是约定俗成的，当不了解某一成语的确切含义时，如果仅从字面上去理解成语的意思，就极易出现望文生义的问题，做出错误的或片面的解释。如“告别时，这位服装个体户一定要送我几件高档的衣服，真是大方之家”，“大方之家”是指专家学者，句中误理解为“出手大方的人”。常见的易犯此类错误的成语有：不二法门、孜孜不倦、身临其境、周道如砥、不屑一顾等。</a:t>
            </a:r>
            <a:endParaRPr lang="en-US" altLang="zh-CN" sz="2400" b="1" smtClean="0"/>
          </a:p>
          <a:p>
            <a:pPr>
              <a:lnSpc>
                <a:spcPct val="150000"/>
              </a:lnSpc>
            </a:pPr>
            <a:r>
              <a:rPr lang="en-US" altLang="zh-CN" sz="2400" smtClean="0">
                <a:latin typeface="黑体" pitchFamily="49" charset="-122"/>
                <a:ea typeface="黑体" pitchFamily="49" charset="-122"/>
              </a:rPr>
              <a:t>   </a:t>
            </a:r>
            <a:r>
              <a:rPr lang="zh-CN" altLang="zh-CN" sz="2400" smtClean="0">
                <a:latin typeface="黑体" pitchFamily="49" charset="-122"/>
                <a:ea typeface="黑体" pitchFamily="49" charset="-122"/>
              </a:rPr>
              <a:t>【对策】</a:t>
            </a:r>
            <a:r>
              <a:rPr lang="zh-CN" altLang="zh-CN" sz="2400" smtClean="0">
                <a:latin typeface="仿宋" pitchFamily="49" charset="-122"/>
                <a:ea typeface="仿宋" pitchFamily="49" charset="-122"/>
              </a:rPr>
              <a:t>分解语素，不要以今释古；全面理解，不要断词取义；追本溯源，不要字面附会。</a:t>
            </a:r>
            <a:endParaRPr lang="zh-CN" altLang="zh-CN" sz="2400" b="1"/>
          </a:p>
        </p:txBody>
      </p:sp>
    </p:spTree>
  </p:cSld>
  <p:clrMapOvr>
    <a:masterClrMapping/>
  </p:clrMapOvr>
  <p:transition>
    <p:split orient="vert"/>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694487" y="981034"/>
            <a:ext cx="10511854" cy="5262979"/>
          </a:xfrm>
          <a:prstGeom prst="rect">
            <a:avLst/>
          </a:prstGeom>
        </p:spPr>
        <p:txBody>
          <a:bodyPr wrap="square">
            <a:spAutoFit/>
          </a:bodyPr>
          <a:lstStyle/>
          <a:p>
            <a:r>
              <a:rPr lang="en-US" altLang="zh-CN" sz="2400" b="1" smtClean="0">
                <a:latin typeface="黑体" pitchFamily="49" charset="-122"/>
                <a:ea typeface="黑体" pitchFamily="49" charset="-122"/>
              </a:rPr>
              <a:t>2.</a:t>
            </a:r>
            <a:r>
              <a:rPr lang="zh-CN" altLang="zh-CN" sz="2400" b="1" smtClean="0">
                <a:latin typeface="黑体" pitchFamily="49" charset="-122"/>
                <a:ea typeface="黑体" pitchFamily="49" charset="-122"/>
              </a:rPr>
              <a:t>意思弄反</a:t>
            </a:r>
          </a:p>
          <a:p>
            <a:r>
              <a:rPr lang="en-US" altLang="zh-CN" sz="2400" b="1" smtClean="0"/>
              <a:t>        </a:t>
            </a:r>
            <a:r>
              <a:rPr lang="zh-CN" altLang="zh-CN" sz="2400" b="1" smtClean="0"/>
              <a:t>指当不了解某一成语意义时，将此成语的意思理解为与其本义刚好相反的意思。如“如果能掌握科学的学习方法，就会收到事倍功半的效果”，“事倍功半”形容花费的气力大，收到的成效小，与句意相反，应该改为“事半功倍”。常见的易犯此类错误的成语有：大相径庭、鲜为人知、不耻下问、名副其实、差强人意等。</a:t>
            </a:r>
          </a:p>
          <a:p>
            <a:r>
              <a:rPr lang="en-US" altLang="zh-CN" sz="2400" b="1" smtClean="0">
                <a:latin typeface="黑体" pitchFamily="49" charset="-122"/>
                <a:ea typeface="黑体" pitchFamily="49" charset="-122"/>
              </a:rPr>
              <a:t>    </a:t>
            </a:r>
            <a:r>
              <a:rPr lang="zh-CN" altLang="zh-CN" sz="2400" b="1" smtClean="0">
                <a:latin typeface="黑体" pitchFamily="49" charset="-122"/>
                <a:ea typeface="黑体" pitchFamily="49" charset="-122"/>
              </a:rPr>
              <a:t>【对策】</a:t>
            </a:r>
            <a:r>
              <a:rPr lang="zh-CN" altLang="zh-CN" sz="2400" b="1" smtClean="0">
                <a:latin typeface="仿宋" pitchFamily="49" charset="-122"/>
                <a:ea typeface="仿宋" pitchFamily="49" charset="-122"/>
              </a:rPr>
              <a:t>分解语素，全面理解成语含义，关注适用语境。</a:t>
            </a:r>
            <a:endParaRPr lang="en-US" altLang="zh-CN" sz="2400" b="1" smtClean="0">
              <a:latin typeface="仿宋" pitchFamily="49" charset="-122"/>
              <a:ea typeface="仿宋" pitchFamily="49" charset="-122"/>
            </a:endParaRPr>
          </a:p>
          <a:p>
            <a:r>
              <a:rPr lang="en-US" altLang="zh-CN" sz="2400" b="1" smtClean="0">
                <a:latin typeface="黑体" pitchFamily="49" charset="-122"/>
                <a:ea typeface="黑体" pitchFamily="49" charset="-122"/>
              </a:rPr>
              <a:t>3.</a:t>
            </a:r>
            <a:r>
              <a:rPr lang="zh-CN" altLang="zh-CN" sz="2400" b="1" smtClean="0">
                <a:latin typeface="黑体" pitchFamily="49" charset="-122"/>
                <a:ea typeface="黑体" pitchFamily="49" charset="-122"/>
              </a:rPr>
              <a:t>张冠李戴</a:t>
            </a:r>
          </a:p>
          <a:p>
            <a:r>
              <a:rPr lang="en-US" altLang="zh-CN" sz="2400" b="1" smtClean="0"/>
              <a:t>        </a:t>
            </a:r>
            <a:r>
              <a:rPr lang="zh-CN" altLang="zh-CN" sz="2400" b="1" smtClean="0"/>
              <a:t>有些成语的使用具有特定的适用范围和对象，若使用不当，就会把修饰</a:t>
            </a:r>
            <a:r>
              <a:rPr lang="en-US" altLang="zh-CN" sz="2400" b="1" smtClean="0"/>
              <a:t>A</a:t>
            </a:r>
            <a:r>
              <a:rPr lang="zh-CN" altLang="zh-CN" sz="2400" b="1" smtClean="0"/>
              <a:t>事物的成语误用到</a:t>
            </a:r>
            <a:r>
              <a:rPr lang="en-US" altLang="zh-CN" sz="2400" b="1" smtClean="0"/>
              <a:t>B</a:t>
            </a:r>
            <a:r>
              <a:rPr lang="zh-CN" altLang="zh-CN" sz="2400" b="1" smtClean="0"/>
              <a:t>事物上，造成张冠李戴的错误。如“虽然他是残疾人，但我们不能对他刮目相看”，“刮目相看”是指用新的眼光来看待，与语意不符合，按句意可以改为“另眼相看”。常见的易犯此类错误的成语有：骇人听闻、戛然而止、鹤立鸡群、美不胜收、妙手回春等。</a:t>
            </a:r>
          </a:p>
          <a:p>
            <a:r>
              <a:rPr lang="en-US" altLang="zh-CN" sz="2400" b="1" smtClean="0">
                <a:latin typeface="黑体" pitchFamily="49" charset="-122"/>
                <a:ea typeface="黑体" pitchFamily="49" charset="-122"/>
              </a:rPr>
              <a:t>   </a:t>
            </a:r>
            <a:r>
              <a:rPr lang="zh-CN" altLang="zh-CN" sz="2400" b="1" smtClean="0">
                <a:latin typeface="黑体" pitchFamily="49" charset="-122"/>
                <a:ea typeface="黑体" pitchFamily="49" charset="-122"/>
              </a:rPr>
              <a:t>【对策】</a:t>
            </a:r>
            <a:r>
              <a:rPr lang="zh-CN" altLang="zh-CN" sz="2400" b="1" smtClean="0">
                <a:latin typeface="仿宋" pitchFamily="49" charset="-122"/>
                <a:ea typeface="仿宋" pitchFamily="49" charset="-122"/>
              </a:rPr>
              <a:t>理解成语含义，分清使用对象；关注适用语境，牢记搭配对象。</a:t>
            </a:r>
          </a:p>
        </p:txBody>
      </p:sp>
    </p:spTree>
  </p:cSld>
  <p:clrMapOvr>
    <a:masterClrMapping/>
  </p:clrMapOvr>
  <p:transition>
    <p:split orient="vert"/>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694487" y="981034"/>
            <a:ext cx="10511854" cy="3970318"/>
          </a:xfrm>
          <a:prstGeom prst="rect">
            <a:avLst/>
          </a:prstGeom>
        </p:spPr>
        <p:txBody>
          <a:bodyPr wrap="square">
            <a:spAutoFit/>
          </a:bodyPr>
          <a:lstStyle/>
          <a:p>
            <a:pPr>
              <a:lnSpc>
                <a:spcPct val="150000"/>
              </a:lnSpc>
            </a:pPr>
            <a:r>
              <a:rPr lang="en-US" altLang="zh-CN" sz="2400" b="1" smtClean="0">
                <a:latin typeface="黑体" pitchFamily="49" charset="-122"/>
                <a:ea typeface="黑体" pitchFamily="49" charset="-122"/>
              </a:rPr>
              <a:t>4.</a:t>
            </a:r>
            <a:r>
              <a:rPr lang="zh-CN" altLang="zh-CN" sz="2400" b="1" smtClean="0">
                <a:latin typeface="黑体" pitchFamily="49" charset="-122"/>
                <a:ea typeface="黑体" pitchFamily="49" charset="-122"/>
              </a:rPr>
              <a:t>色彩不当</a:t>
            </a:r>
          </a:p>
          <a:p>
            <a:pPr>
              <a:lnSpc>
                <a:spcPct val="150000"/>
              </a:lnSpc>
            </a:pPr>
            <a:r>
              <a:rPr lang="en-US" altLang="zh-CN" sz="2400" b="1" smtClean="0"/>
              <a:t>         </a:t>
            </a:r>
            <a:r>
              <a:rPr lang="zh-CN" altLang="zh-CN" sz="2400" b="1" smtClean="0"/>
              <a:t>成语在感情色彩上有褒义、贬义、中性之分，色彩不当即指褒贬误用及语体色彩不当等方面。如“正因为他具有自命不凡的崇高理想，才在工作中取得了出色的成绩”，“自命不凡”意思是自以为很了不起，含有贬义，用在句中形容“崇高理想”有误。常见的易犯此类错误的成语有：叹为观止、别有用心、引经据典、顶礼膜拜、自出心裁等。</a:t>
            </a:r>
          </a:p>
          <a:p>
            <a:pPr>
              <a:lnSpc>
                <a:spcPct val="150000"/>
              </a:lnSpc>
            </a:pPr>
            <a:r>
              <a:rPr lang="zh-CN" altLang="zh-CN" sz="2400" b="1" smtClean="0">
                <a:latin typeface="黑体" pitchFamily="49" charset="-122"/>
                <a:ea typeface="黑体" pitchFamily="49" charset="-122"/>
              </a:rPr>
              <a:t>【对策】</a:t>
            </a:r>
            <a:r>
              <a:rPr lang="zh-CN" altLang="zh-CN" sz="2400" b="1" smtClean="0">
                <a:latin typeface="仿宋" pitchFamily="49" charset="-122"/>
                <a:ea typeface="仿宋" pitchFamily="49" charset="-122"/>
              </a:rPr>
              <a:t>牢记成语感情色彩，关注成语适用对象。</a:t>
            </a:r>
            <a:endParaRPr lang="zh-CN" altLang="zh-CN" sz="2400" b="1">
              <a:latin typeface="仿宋" pitchFamily="49" charset="-122"/>
              <a:ea typeface="仿宋" pitchFamily="49" charset="-122"/>
            </a:endParaRPr>
          </a:p>
        </p:txBody>
      </p:sp>
    </p:spTree>
  </p:cSld>
  <p:clrMapOvr>
    <a:masterClrMapping/>
  </p:clrMapOvr>
  <p:transition>
    <p:split orient="vert"/>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694487" y="1125032"/>
            <a:ext cx="10511854" cy="5373779"/>
          </a:xfrm>
          <a:prstGeom prst="rect">
            <a:avLst/>
          </a:prstGeom>
        </p:spPr>
        <p:txBody>
          <a:bodyPr wrap="square">
            <a:spAutoFit/>
          </a:bodyPr>
          <a:lstStyle/>
          <a:p>
            <a:pPr>
              <a:lnSpc>
                <a:spcPct val="130000"/>
              </a:lnSpc>
            </a:pPr>
            <a:r>
              <a:rPr lang="zh-CN" altLang="zh-CN" sz="2400" b="1" smtClean="0"/>
              <a:t>下列句子中加点词语运用正确的打“√”，错误的打“</a:t>
            </a:r>
            <a:r>
              <a:rPr lang="en-US" altLang="zh-CN" sz="2400" b="1" smtClean="0"/>
              <a:t>×</a:t>
            </a:r>
            <a:r>
              <a:rPr lang="zh-CN" altLang="zh-CN" sz="2400" b="1" smtClean="0"/>
              <a:t>”。</a:t>
            </a:r>
          </a:p>
          <a:p>
            <a:pPr algn="ctr">
              <a:lnSpc>
                <a:spcPct val="130000"/>
              </a:lnSpc>
            </a:pPr>
            <a:r>
              <a:rPr lang="zh-CN" altLang="zh-CN" sz="2400" b="1" smtClean="0">
                <a:latin typeface="黑体" pitchFamily="49" charset="-122"/>
                <a:ea typeface="黑体" pitchFamily="49" charset="-122"/>
              </a:rPr>
              <a:t>二字词语</a:t>
            </a:r>
          </a:p>
          <a:p>
            <a:pPr>
              <a:lnSpc>
                <a:spcPct val="130000"/>
              </a:lnSpc>
            </a:pPr>
            <a:r>
              <a:rPr lang="en-US" altLang="zh-CN" sz="2400" b="1" smtClean="0"/>
              <a:t>1.</a:t>
            </a:r>
            <a:r>
              <a:rPr lang="zh-CN" altLang="zh-CN" sz="2400" b="1" smtClean="0"/>
              <a:t>（</a:t>
            </a:r>
            <a:r>
              <a:rPr lang="en-US" altLang="zh-CN" sz="2400" b="1" smtClean="0"/>
              <a:t>      </a:t>
            </a:r>
            <a:r>
              <a:rPr lang="zh-CN" altLang="zh-CN" sz="2400" b="1" smtClean="0"/>
              <a:t>）我国短跑名将苏炳添在东京奥运会田径百米半决赛上，以</a:t>
            </a:r>
            <a:r>
              <a:rPr lang="en-US" altLang="zh-CN" sz="2400" b="1" smtClean="0"/>
              <a:t>9</a:t>
            </a:r>
            <a:r>
              <a:rPr lang="zh-CN" altLang="zh-CN" sz="2400" b="1" smtClean="0"/>
              <a:t>秒</a:t>
            </a:r>
            <a:r>
              <a:rPr lang="en-US" altLang="zh-CN" sz="2400" b="1" smtClean="0"/>
              <a:t>83</a:t>
            </a:r>
            <a:r>
              <a:rPr lang="zh-CN" altLang="zh-CN" sz="2400" b="1" smtClean="0"/>
              <a:t>的成绩打破亚洲纪录，成为首位跻身奥运百米决赛的中国选手。</a:t>
            </a:r>
          </a:p>
          <a:p>
            <a:pPr>
              <a:lnSpc>
                <a:spcPct val="130000"/>
              </a:lnSpc>
            </a:pPr>
            <a:r>
              <a:rPr lang="en-US" altLang="zh-CN" sz="2400" b="1" smtClean="0"/>
              <a:t>2.</a:t>
            </a:r>
            <a:r>
              <a:rPr lang="zh-CN" altLang="zh-CN" sz="2400" b="1" smtClean="0"/>
              <a:t>（</a:t>
            </a:r>
            <a:r>
              <a:rPr lang="en-US" altLang="zh-CN" sz="2400" b="1" smtClean="0"/>
              <a:t>      </a:t>
            </a:r>
            <a:r>
              <a:rPr lang="zh-CN" altLang="zh-CN" sz="2400" b="1" smtClean="0"/>
              <a:t>）接种新冠疫苗，其实就是给人类的生命和健康构筑一道安全的屏障。</a:t>
            </a:r>
          </a:p>
          <a:p>
            <a:pPr>
              <a:lnSpc>
                <a:spcPct val="130000"/>
              </a:lnSpc>
            </a:pPr>
            <a:r>
              <a:rPr lang="en-US" altLang="zh-CN" sz="2400" b="1" smtClean="0"/>
              <a:t>3.</a:t>
            </a:r>
            <a:r>
              <a:rPr lang="zh-CN" altLang="zh-CN" sz="2400" b="1" smtClean="0"/>
              <a:t>（</a:t>
            </a:r>
            <a:r>
              <a:rPr lang="en-US" altLang="zh-CN" sz="2400" b="1" smtClean="0"/>
              <a:t>      </a:t>
            </a:r>
            <a:r>
              <a:rPr lang="zh-CN" altLang="zh-CN" sz="2400" b="1" smtClean="0"/>
              <a:t>）张掖市地处青藏高原向内蒙古高原过渡的分界地带，地形条件复杂，地质环境脆弱，是地质灾害的中高易发区。</a:t>
            </a:r>
          </a:p>
          <a:p>
            <a:pPr>
              <a:lnSpc>
                <a:spcPct val="130000"/>
              </a:lnSpc>
            </a:pPr>
            <a:r>
              <a:rPr lang="en-US" altLang="zh-CN" sz="2400" b="1" smtClean="0"/>
              <a:t>4.</a:t>
            </a:r>
            <a:r>
              <a:rPr lang="zh-CN" altLang="zh-CN" sz="2400" b="1" smtClean="0"/>
              <a:t>（</a:t>
            </a:r>
            <a:r>
              <a:rPr lang="en-US" altLang="zh-CN" sz="2400" b="1" smtClean="0"/>
              <a:t> </a:t>
            </a:r>
            <a:r>
              <a:rPr lang="zh-CN" altLang="zh-CN" sz="2400" b="1" smtClean="0"/>
              <a:t>）我们青年人要在历史中墨守前行的力量，传承红色基因，争做时代新人。</a:t>
            </a:r>
          </a:p>
          <a:p>
            <a:pPr>
              <a:lnSpc>
                <a:spcPct val="130000"/>
              </a:lnSpc>
            </a:pPr>
            <a:r>
              <a:rPr lang="en-US" altLang="zh-CN" sz="2400" b="1" smtClean="0"/>
              <a:t>5.</a:t>
            </a:r>
            <a:r>
              <a:rPr lang="zh-CN" altLang="zh-CN" sz="2400" b="1" smtClean="0"/>
              <a:t>（</a:t>
            </a:r>
            <a:r>
              <a:rPr lang="en-US" altLang="zh-CN" sz="2400" b="1" smtClean="0"/>
              <a:t> </a:t>
            </a:r>
            <a:r>
              <a:rPr lang="zh-CN" altLang="zh-CN" sz="2400" b="1" smtClean="0"/>
              <a:t>）加强文物保护宣传和普法的力度，营造爱护文物的社会氛围，有助于从源头上制裁不文明行为。</a:t>
            </a:r>
            <a:endParaRPr lang="zh-CN" altLang="zh-CN" sz="2400" b="1"/>
          </a:p>
        </p:txBody>
      </p:sp>
      <p:sp>
        <p:nvSpPr>
          <p:cNvPr id="4" name="TextBox 3"/>
          <p:cNvSpPr txBox="1"/>
          <p:nvPr/>
        </p:nvSpPr>
        <p:spPr>
          <a:xfrm>
            <a:off x="1270479" y="2205017"/>
            <a:ext cx="359995" cy="523220"/>
          </a:xfrm>
          <a:prstGeom prst="rect">
            <a:avLst/>
          </a:prstGeom>
          <a:noFill/>
        </p:spPr>
        <p:txBody>
          <a:bodyPr wrap="square">
            <a:spAutoFit/>
          </a:bodyPr>
          <a:lstStyle/>
          <a:p>
            <a:pPr>
              <a:defRPr/>
            </a:pPr>
            <a:r>
              <a:rPr lang="zh-CN" altLang="zh-CN" sz="2800" smtClean="0">
                <a:solidFill>
                  <a:srgbClr val="FF0000"/>
                </a:solidFill>
                <a:latin typeface="黑体" pitchFamily="49" charset="-122"/>
                <a:ea typeface="黑体" pitchFamily="49" charset="-122"/>
              </a:rPr>
              <a:t>√</a:t>
            </a:r>
            <a:endParaRPr lang="zh-CN" altLang="en-US" sz="2800">
              <a:solidFill>
                <a:srgbClr val="FF0000"/>
              </a:solidFill>
              <a:latin typeface="黑体" pitchFamily="49" charset="-122"/>
              <a:ea typeface="黑体" pitchFamily="49" charset="-122"/>
            </a:endParaRPr>
          </a:p>
        </p:txBody>
      </p:sp>
      <p:sp>
        <p:nvSpPr>
          <p:cNvPr id="5" name="TextBox 4"/>
          <p:cNvSpPr txBox="1"/>
          <p:nvPr/>
        </p:nvSpPr>
        <p:spPr>
          <a:xfrm>
            <a:off x="1342478" y="3141004"/>
            <a:ext cx="359995" cy="523220"/>
          </a:xfrm>
          <a:prstGeom prst="rect">
            <a:avLst/>
          </a:prstGeom>
          <a:noFill/>
        </p:spPr>
        <p:txBody>
          <a:bodyPr wrap="square">
            <a:spAutoFit/>
          </a:bodyPr>
          <a:lstStyle/>
          <a:p>
            <a:pPr>
              <a:defRPr/>
            </a:pPr>
            <a:r>
              <a:rPr lang="zh-CN" altLang="zh-CN" sz="2800" smtClean="0">
                <a:solidFill>
                  <a:srgbClr val="FF0000"/>
                </a:solidFill>
                <a:latin typeface="黑体" pitchFamily="49" charset="-122"/>
                <a:ea typeface="黑体" pitchFamily="49" charset="-122"/>
              </a:rPr>
              <a:t>√</a:t>
            </a:r>
            <a:endParaRPr lang="zh-CN" altLang="en-US" sz="2800">
              <a:solidFill>
                <a:srgbClr val="FF0000"/>
              </a:solidFill>
              <a:latin typeface="黑体" pitchFamily="49" charset="-122"/>
              <a:ea typeface="黑体" pitchFamily="49" charset="-122"/>
            </a:endParaRPr>
          </a:p>
        </p:txBody>
      </p:sp>
      <p:sp>
        <p:nvSpPr>
          <p:cNvPr id="6" name="TextBox 5"/>
          <p:cNvSpPr txBox="1"/>
          <p:nvPr/>
        </p:nvSpPr>
        <p:spPr>
          <a:xfrm>
            <a:off x="1342478" y="3644997"/>
            <a:ext cx="359995" cy="523220"/>
          </a:xfrm>
          <a:prstGeom prst="rect">
            <a:avLst/>
          </a:prstGeom>
          <a:noFill/>
        </p:spPr>
        <p:txBody>
          <a:bodyPr wrap="square">
            <a:spAutoFit/>
          </a:bodyPr>
          <a:lstStyle/>
          <a:p>
            <a:pPr>
              <a:defRPr/>
            </a:pPr>
            <a:r>
              <a:rPr lang="zh-CN" altLang="zh-CN" sz="2800" smtClean="0">
                <a:solidFill>
                  <a:srgbClr val="FF0000"/>
                </a:solidFill>
                <a:latin typeface="黑体" pitchFamily="49" charset="-122"/>
                <a:ea typeface="黑体" pitchFamily="49" charset="-122"/>
              </a:rPr>
              <a:t>√</a:t>
            </a:r>
            <a:endParaRPr lang="zh-CN" altLang="en-US" sz="2800">
              <a:solidFill>
                <a:srgbClr val="FF0000"/>
              </a:solidFill>
              <a:latin typeface="黑体" pitchFamily="49" charset="-122"/>
              <a:ea typeface="黑体" pitchFamily="49" charset="-122"/>
            </a:endParaRPr>
          </a:p>
        </p:txBody>
      </p:sp>
      <p:sp>
        <p:nvSpPr>
          <p:cNvPr id="7" name="TextBox 6"/>
          <p:cNvSpPr txBox="1"/>
          <p:nvPr/>
        </p:nvSpPr>
        <p:spPr>
          <a:xfrm>
            <a:off x="1198480" y="4489758"/>
            <a:ext cx="359995" cy="523220"/>
          </a:xfrm>
          <a:prstGeom prst="rect">
            <a:avLst/>
          </a:prstGeom>
          <a:noFill/>
        </p:spPr>
        <p:txBody>
          <a:bodyPr wrap="square">
            <a:spAutoFit/>
          </a:bodyPr>
          <a:lstStyle/>
          <a:p>
            <a:pPr>
              <a:defRPr/>
            </a:pPr>
            <a:r>
              <a:rPr lang="en-US" altLang="zh-CN" sz="2800" smtClean="0">
                <a:solidFill>
                  <a:srgbClr val="FF0000"/>
                </a:solidFill>
                <a:latin typeface="黑体" pitchFamily="49" charset="-122"/>
                <a:ea typeface="黑体" pitchFamily="49" charset="-122"/>
              </a:rPr>
              <a:t>×</a:t>
            </a:r>
            <a:endParaRPr lang="zh-CN" altLang="en-US" sz="2800">
              <a:solidFill>
                <a:srgbClr val="FF0000"/>
              </a:solidFill>
              <a:latin typeface="黑体" pitchFamily="49" charset="-122"/>
              <a:ea typeface="黑体" pitchFamily="49" charset="-122"/>
            </a:endParaRPr>
          </a:p>
        </p:txBody>
      </p:sp>
      <p:sp>
        <p:nvSpPr>
          <p:cNvPr id="8" name="TextBox 7"/>
          <p:cNvSpPr txBox="1"/>
          <p:nvPr/>
        </p:nvSpPr>
        <p:spPr>
          <a:xfrm>
            <a:off x="1270479" y="5444972"/>
            <a:ext cx="359995" cy="523220"/>
          </a:xfrm>
          <a:prstGeom prst="rect">
            <a:avLst/>
          </a:prstGeom>
          <a:noFill/>
        </p:spPr>
        <p:txBody>
          <a:bodyPr wrap="square">
            <a:spAutoFit/>
          </a:bodyPr>
          <a:lstStyle/>
          <a:p>
            <a:pPr>
              <a:defRPr/>
            </a:pPr>
            <a:r>
              <a:rPr lang="en-US" altLang="zh-CN" sz="2800" smtClean="0">
                <a:solidFill>
                  <a:srgbClr val="FF0000"/>
                </a:solidFill>
                <a:latin typeface="黑体" pitchFamily="49" charset="-122"/>
                <a:ea typeface="黑体" pitchFamily="49" charset="-122"/>
              </a:rPr>
              <a:t>×</a:t>
            </a:r>
            <a:endParaRPr lang="zh-CN" altLang="en-US" sz="2800">
              <a:solidFill>
                <a:srgbClr val="FF0000"/>
              </a:solidFill>
              <a:latin typeface="黑体" pitchFamily="49" charset="-122"/>
              <a:ea typeface="黑体" pitchFamily="49" charset="-122"/>
            </a:endParaRPr>
          </a:p>
        </p:txBody>
      </p:sp>
      <p:sp>
        <p:nvSpPr>
          <p:cNvPr id="2" name="矩形 1"/>
          <p:cNvSpPr/>
          <p:nvPr/>
        </p:nvSpPr>
        <p:spPr>
          <a:xfrm>
            <a:off x="821273" y="405042"/>
            <a:ext cx="1107996" cy="369332"/>
          </a:xfrm>
          <a:prstGeom prst="rect">
            <a:avLst/>
          </a:prstGeom>
        </p:spPr>
        <p:txBody>
          <a:bodyPr wrap="none">
            <a:spAutoFit/>
          </a:bodyPr>
          <a:lstStyle/>
          <a:p>
            <a:r>
              <a:rPr lang="zh-CN" altLang="en-US" b="1" smtClean="0">
                <a:solidFill>
                  <a:srgbClr val="FF0000"/>
                </a:solidFill>
              </a:rPr>
              <a:t>强化训练</a:t>
            </a:r>
            <a:endParaRPr lang="zh-CN" altLang="en-US" b="1">
              <a:solidFill>
                <a:srgbClr val="FF0000"/>
              </a:solidFill>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缺角矩形 1"/>
          <p:cNvSpPr/>
          <p:nvPr/>
        </p:nvSpPr>
        <p:spPr>
          <a:xfrm>
            <a:off x="5446421" y="909035"/>
            <a:ext cx="1826260" cy="536575"/>
          </a:xfrm>
          <a:prstGeom prst="plaque">
            <a:avLst/>
          </a:prstGeom>
          <a:solidFill>
            <a:srgbClr val="4C67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518420" y="909035"/>
            <a:ext cx="1628775" cy="521970"/>
          </a:xfrm>
          <a:prstGeom prst="rect">
            <a:avLst/>
          </a:prstGeom>
          <a:noFill/>
        </p:spPr>
        <p:txBody>
          <a:bodyPr wrap="square" rtlCol="0">
            <a:spAutoFit/>
          </a:bodyPr>
          <a:lstStyle/>
          <a:p>
            <a:r>
              <a:rPr lang="zh-CN" altLang="en-US" sz="2800" smtClean="0">
                <a:solidFill>
                  <a:srgbClr val="FF0000"/>
                </a:solidFill>
                <a:latin typeface="黑体" pitchFamily="49" charset="-122"/>
                <a:ea typeface="黑体" pitchFamily="49" charset="-122"/>
              </a:rPr>
              <a:t>考情分析</a:t>
            </a:r>
            <a:endParaRPr lang="zh-CN" altLang="en-US" sz="2800">
              <a:solidFill>
                <a:srgbClr val="FF0000"/>
              </a:solidFill>
              <a:latin typeface="黑体" pitchFamily="49" charset="-122"/>
              <a:ea typeface="黑体" pitchFamily="49" charset="-122"/>
            </a:endParaRPr>
          </a:p>
        </p:txBody>
      </p:sp>
      <p:graphicFrame>
        <p:nvGraphicFramePr>
          <p:cNvPr id="6" name="表格 5"/>
          <p:cNvGraphicFramePr>
            <a:graphicFrameLocks noGrp="1"/>
          </p:cNvGraphicFramePr>
          <p:nvPr/>
        </p:nvGraphicFramePr>
        <p:xfrm>
          <a:off x="982483" y="1629025"/>
          <a:ext cx="10511854" cy="3657600"/>
        </p:xfrm>
        <a:graphic>
          <a:graphicData uri="http://schemas.openxmlformats.org/drawingml/2006/table">
            <a:tbl>
              <a:tblPr/>
              <a:tblGrid>
                <a:gridCol w="948438"/>
                <a:gridCol w="4821226"/>
                <a:gridCol w="4742190"/>
              </a:tblGrid>
              <a:tr h="0">
                <a:tc>
                  <a:txBody>
                    <a:bodyPr vert="horz" wrap="square"/>
                    <a:lstStyle/>
                    <a:p>
                      <a:pPr algn="ctr">
                        <a:spcAft>
                          <a:spcPct val="0"/>
                        </a:spcAft>
                      </a:pPr>
                      <a:r>
                        <a:rPr lang="zh-CN" sz="2400" b="1" kern="100">
                          <a:latin typeface="黑体" pitchFamily="49" charset="-122"/>
                          <a:ea typeface="黑体" pitchFamily="49" charset="-122"/>
                          <a:cs typeface="Times New Roman"/>
                        </a:rPr>
                        <a:t>年份</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spcAft>
                          <a:spcPct val="0"/>
                        </a:spcAft>
                      </a:pPr>
                      <a:r>
                        <a:rPr lang="zh-CN" sz="2400" b="1" kern="100">
                          <a:latin typeface="黑体" pitchFamily="49" charset="-122"/>
                          <a:ea typeface="黑体" pitchFamily="49" charset="-122"/>
                          <a:cs typeface="Times New Roman"/>
                        </a:rPr>
                        <a:t>省卷</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spcAft>
                          <a:spcPct val="0"/>
                        </a:spcAft>
                      </a:pPr>
                      <a:r>
                        <a:rPr lang="zh-CN" sz="2400" b="1" kern="100">
                          <a:latin typeface="黑体" pitchFamily="49" charset="-122"/>
                          <a:ea typeface="黑体" pitchFamily="49" charset="-122"/>
                          <a:cs typeface="Times New Roman"/>
                        </a:rPr>
                        <a:t>兰州卷</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gn="just">
                        <a:spcAft>
                          <a:spcPct val="0"/>
                        </a:spcAft>
                      </a:pPr>
                      <a:r>
                        <a:rPr lang="en-US" sz="2400" b="1" kern="100">
                          <a:latin typeface="Calibri"/>
                          <a:ea typeface="宋体"/>
                          <a:cs typeface="Times New Roman"/>
                        </a:rPr>
                        <a:t>2021</a:t>
                      </a:r>
                      <a:endParaRPr lang="zh-CN" sz="2400" b="1"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pPr>
                      <a:r>
                        <a:rPr lang="zh-CN" sz="2400" b="1" kern="100">
                          <a:latin typeface="Calibri"/>
                          <a:ea typeface="宋体"/>
                          <a:cs typeface="Times New Roman"/>
                        </a:rPr>
                        <a:t>未考查</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pPr>
                      <a:r>
                        <a:rPr lang="zh-CN" sz="2400" b="1" kern="100">
                          <a:latin typeface="Calibri"/>
                          <a:ea typeface="宋体"/>
                          <a:cs typeface="Times New Roman"/>
                        </a:rPr>
                        <a:t>考查近义词辨析</a:t>
                      </a:r>
                      <a:r>
                        <a:rPr lang="en-US" sz="2400" b="1" kern="100">
                          <a:latin typeface="Calibri"/>
                          <a:ea typeface="宋体"/>
                          <a:cs typeface="Times New Roman"/>
                        </a:rPr>
                        <a:t>(3</a:t>
                      </a:r>
                      <a:r>
                        <a:rPr lang="zh-CN" sz="2400" b="1" kern="100">
                          <a:latin typeface="Calibri"/>
                          <a:ea typeface="宋体"/>
                          <a:cs typeface="Times New Roman"/>
                        </a:rPr>
                        <a:t>组二字词</a:t>
                      </a:r>
                      <a:r>
                        <a:rPr lang="en-US" sz="2400" b="1" kern="100">
                          <a:latin typeface="Calibri"/>
                          <a:ea typeface="宋体"/>
                          <a:cs typeface="Times New Roman"/>
                        </a:rPr>
                        <a:t>)(</a:t>
                      </a:r>
                      <a:r>
                        <a:rPr lang="zh-CN" sz="2400" b="1" kern="100">
                          <a:latin typeface="Calibri"/>
                          <a:ea typeface="宋体"/>
                          <a:cs typeface="Times New Roman"/>
                        </a:rPr>
                        <a:t>在语段综合题中考查，语段内容是关于“科学”的</a:t>
                      </a:r>
                      <a:r>
                        <a:rPr lang="en-US" sz="2400" b="1" kern="100">
                          <a:latin typeface="Calibri"/>
                          <a:ea typeface="宋体"/>
                          <a:cs typeface="Times New Roman"/>
                        </a:rPr>
                        <a:t>)</a:t>
                      </a:r>
                      <a:r>
                        <a:rPr lang="zh-CN" sz="2400" b="1" kern="100">
                          <a:latin typeface="Calibri"/>
                          <a:ea typeface="宋体"/>
                          <a:cs typeface="Times New Roman"/>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gn="just">
                        <a:spcAft>
                          <a:spcPct val="0"/>
                        </a:spcAft>
                      </a:pPr>
                      <a:r>
                        <a:rPr lang="en-US" sz="2400" b="1" kern="100">
                          <a:latin typeface="Calibri"/>
                          <a:ea typeface="宋体"/>
                          <a:cs typeface="Times New Roman"/>
                        </a:rPr>
                        <a:t>2020</a:t>
                      </a:r>
                      <a:endParaRPr lang="zh-CN" sz="2400" b="1"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pPr>
                      <a:r>
                        <a:rPr lang="zh-CN" sz="2400" b="1" kern="100">
                          <a:latin typeface="Calibri"/>
                          <a:ea typeface="宋体"/>
                          <a:cs typeface="Times New Roman"/>
                        </a:rPr>
                        <a:t>结合《现代汉语词典》释义在具体语境中辨析近义词</a:t>
                      </a:r>
                      <a:r>
                        <a:rPr lang="en-US" sz="2400" b="1" kern="100">
                          <a:latin typeface="Calibri"/>
                          <a:ea typeface="宋体"/>
                          <a:cs typeface="Times New Roman"/>
                        </a:rPr>
                        <a:t>(</a:t>
                      </a:r>
                      <a:r>
                        <a:rPr lang="zh-CN" sz="2400" b="1" kern="100">
                          <a:latin typeface="Calibri"/>
                          <a:ea typeface="宋体"/>
                          <a:cs typeface="Times New Roman"/>
                        </a:rPr>
                        <a:t>同音二字词：志哀、致哀</a:t>
                      </a:r>
                      <a:r>
                        <a:rPr lang="en-US" sz="2400" b="1" kern="100">
                          <a:latin typeface="Calibri"/>
                          <a:ea typeface="宋体"/>
                          <a:cs typeface="Times New Roman"/>
                        </a:rPr>
                        <a:t>)(</a:t>
                      </a:r>
                      <a:r>
                        <a:rPr lang="zh-CN" sz="2400" b="1" kern="100">
                          <a:latin typeface="Calibri"/>
                          <a:ea typeface="宋体"/>
                          <a:cs typeface="Times New Roman"/>
                        </a:rPr>
                        <a:t>语段写清明举国哀悼，</a:t>
                      </a:r>
                      <a:r>
                        <a:rPr lang="en-US" sz="2400" b="1" kern="100">
                          <a:latin typeface="Calibri"/>
                          <a:ea typeface="宋体"/>
                          <a:cs typeface="Times New Roman"/>
                        </a:rPr>
                        <a:t>66</a:t>
                      </a:r>
                      <a:r>
                        <a:rPr lang="zh-CN" sz="2400" b="1" kern="100">
                          <a:latin typeface="Calibri"/>
                          <a:ea typeface="宋体"/>
                          <a:cs typeface="Times New Roman"/>
                        </a:rPr>
                        <a:t>字</a:t>
                      </a:r>
                      <a:r>
                        <a:rPr lang="en-US" sz="2400" b="1" kern="100">
                          <a:latin typeface="Calibri"/>
                          <a:ea typeface="宋体"/>
                          <a:cs typeface="Times New Roman"/>
                        </a:rPr>
                        <a:t>)</a:t>
                      </a:r>
                      <a:r>
                        <a:rPr lang="zh-CN" sz="2400" b="1" kern="100">
                          <a:latin typeface="Calibri"/>
                          <a:ea typeface="宋体"/>
                          <a:cs typeface="Times New Roman"/>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pPr>
                      <a:r>
                        <a:rPr lang="zh-CN" sz="2400" b="1" kern="100">
                          <a:latin typeface="Calibri"/>
                          <a:ea typeface="宋体"/>
                          <a:cs typeface="Times New Roman"/>
                        </a:rPr>
                        <a:t>考查近义词辨析</a:t>
                      </a:r>
                      <a:r>
                        <a:rPr lang="en-US" sz="2400" b="1" kern="100">
                          <a:latin typeface="Calibri"/>
                          <a:ea typeface="宋体"/>
                          <a:cs typeface="Times New Roman"/>
                        </a:rPr>
                        <a:t>(3</a:t>
                      </a:r>
                      <a:r>
                        <a:rPr lang="zh-CN" sz="2400" b="1" kern="100">
                          <a:latin typeface="Calibri"/>
                          <a:ea typeface="宋体"/>
                          <a:cs typeface="Times New Roman"/>
                        </a:rPr>
                        <a:t>组二字词</a:t>
                      </a:r>
                      <a:r>
                        <a:rPr lang="en-US" sz="2400" b="1" kern="100">
                          <a:latin typeface="Calibri"/>
                          <a:ea typeface="宋体"/>
                          <a:cs typeface="Times New Roman"/>
                        </a:rPr>
                        <a:t>)(</a:t>
                      </a:r>
                      <a:r>
                        <a:rPr lang="zh-CN" sz="2400" b="1" kern="100">
                          <a:latin typeface="Calibri"/>
                          <a:ea typeface="宋体"/>
                          <a:cs typeface="Times New Roman"/>
                        </a:rPr>
                        <a:t>在语段综合题中考查，语段写故宫</a:t>
                      </a:r>
                      <a:r>
                        <a:rPr lang="en-US" sz="2400" b="1" kern="100">
                          <a:latin typeface="Calibri"/>
                          <a:ea typeface="宋体"/>
                          <a:cs typeface="Times New Roman"/>
                        </a:rPr>
                        <a:t>)</a:t>
                      </a:r>
                      <a:r>
                        <a:rPr lang="zh-CN" sz="2400" b="1" kern="100">
                          <a:latin typeface="Calibri"/>
                          <a:ea typeface="宋体"/>
                          <a:cs typeface="Times New Roman"/>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gn="just">
                        <a:spcAft>
                          <a:spcPct val="0"/>
                        </a:spcAft>
                      </a:pPr>
                      <a:r>
                        <a:rPr lang="en-US" sz="2400" b="1" kern="100">
                          <a:latin typeface="Calibri"/>
                          <a:ea typeface="宋体"/>
                          <a:cs typeface="Times New Roman"/>
                        </a:rPr>
                        <a:t>2019</a:t>
                      </a:r>
                      <a:endParaRPr lang="zh-CN" sz="2400" b="1"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pPr>
                      <a:r>
                        <a:rPr lang="zh-CN" sz="2400" b="1" kern="100">
                          <a:latin typeface="Calibri"/>
                          <a:ea typeface="宋体"/>
                          <a:cs typeface="Times New Roman"/>
                        </a:rPr>
                        <a:t>考查成语运用</a:t>
                      </a:r>
                      <a:r>
                        <a:rPr lang="en-US" sz="2400" b="1" kern="100">
                          <a:latin typeface="Calibri"/>
                          <a:ea typeface="宋体"/>
                          <a:cs typeface="Times New Roman"/>
                        </a:rPr>
                        <a:t>(</a:t>
                      </a:r>
                      <a:r>
                        <a:rPr lang="zh-CN" sz="2400" b="1" kern="100">
                          <a:latin typeface="Calibri"/>
                          <a:ea typeface="宋体"/>
                          <a:cs typeface="Times New Roman"/>
                        </a:rPr>
                        <a:t>语段出自</a:t>
                      </a:r>
                      <a:r>
                        <a:rPr lang="en-US" sz="2400" b="1" kern="100">
                          <a:latin typeface="Calibri"/>
                          <a:ea typeface="宋体"/>
                          <a:cs typeface="Times New Roman"/>
                        </a:rPr>
                        <a:t>2019</a:t>
                      </a:r>
                      <a:r>
                        <a:rPr lang="zh-CN" sz="2400" b="1" kern="100">
                          <a:latin typeface="Calibri"/>
                          <a:ea typeface="宋体"/>
                          <a:cs typeface="Times New Roman"/>
                        </a:rPr>
                        <a:t>年</a:t>
                      </a:r>
                      <a:r>
                        <a:rPr lang="en-US" sz="2400" b="1" kern="100">
                          <a:latin typeface="Calibri"/>
                          <a:ea typeface="宋体"/>
                          <a:cs typeface="Times New Roman"/>
                        </a:rPr>
                        <a:t>5</a:t>
                      </a:r>
                      <a:r>
                        <a:rPr lang="zh-CN" sz="2400" b="1" kern="100">
                          <a:latin typeface="Calibri"/>
                          <a:ea typeface="宋体"/>
                          <a:cs typeface="Times New Roman"/>
                        </a:rPr>
                        <a:t>月新闻，</a:t>
                      </a:r>
                      <a:r>
                        <a:rPr lang="en-US" sz="2400" b="1" kern="100">
                          <a:latin typeface="Calibri"/>
                          <a:ea typeface="宋体"/>
                          <a:cs typeface="Times New Roman"/>
                        </a:rPr>
                        <a:t>149</a:t>
                      </a:r>
                      <a:r>
                        <a:rPr lang="zh-CN" sz="2400" b="1" kern="100">
                          <a:latin typeface="Calibri"/>
                          <a:ea typeface="宋体"/>
                          <a:cs typeface="Times New Roman"/>
                        </a:rPr>
                        <a:t>字</a:t>
                      </a:r>
                      <a:r>
                        <a:rPr lang="en-US" sz="2400" b="1" kern="100">
                          <a:latin typeface="Calibri"/>
                          <a:ea typeface="宋体"/>
                          <a:cs typeface="Times New Roman"/>
                        </a:rPr>
                        <a:t>)</a:t>
                      </a:r>
                      <a:r>
                        <a:rPr lang="zh-CN" sz="2400" b="1" kern="100">
                          <a:latin typeface="Calibri"/>
                          <a:ea typeface="宋体"/>
                          <a:cs typeface="Times New Roman"/>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pPr>
                      <a:r>
                        <a:rPr lang="zh-CN" sz="2400" b="1" kern="100">
                          <a:latin typeface="Calibri"/>
                          <a:ea typeface="宋体"/>
                          <a:cs typeface="Times New Roman"/>
                        </a:rPr>
                        <a:t>考查词语运用</a:t>
                      </a:r>
                      <a:r>
                        <a:rPr lang="en-US" sz="2400" b="1" kern="100">
                          <a:latin typeface="Calibri"/>
                          <a:ea typeface="宋体"/>
                          <a:cs typeface="Times New Roman"/>
                        </a:rPr>
                        <a:t>(3</a:t>
                      </a:r>
                      <a:r>
                        <a:rPr lang="zh-CN" sz="2400" b="1" kern="100">
                          <a:latin typeface="Calibri"/>
                          <a:ea typeface="宋体"/>
                          <a:cs typeface="Times New Roman"/>
                        </a:rPr>
                        <a:t>组二字词</a:t>
                      </a:r>
                      <a:r>
                        <a:rPr lang="en-US" sz="2400" b="1" kern="100">
                          <a:latin typeface="Calibri"/>
                          <a:ea typeface="宋体"/>
                          <a:cs typeface="Times New Roman"/>
                        </a:rPr>
                        <a:t>)(</a:t>
                      </a:r>
                      <a:r>
                        <a:rPr lang="zh-CN" sz="2400" b="1" kern="100">
                          <a:latin typeface="Calibri"/>
                          <a:ea typeface="宋体"/>
                          <a:cs typeface="Times New Roman"/>
                        </a:rPr>
                        <a:t>在语段综合题中考查，语段写汉字</a:t>
                      </a:r>
                      <a:r>
                        <a:rPr lang="en-US" sz="2400" b="1" kern="100">
                          <a:latin typeface="Calibri"/>
                          <a:ea typeface="宋体"/>
                          <a:cs typeface="Times New Roman"/>
                        </a:rPr>
                        <a:t>)</a:t>
                      </a:r>
                      <a:r>
                        <a:rPr lang="zh-CN" sz="2400" b="1" kern="100">
                          <a:latin typeface="Calibri"/>
                          <a:ea typeface="宋体"/>
                          <a:cs typeface="Times New Roman"/>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split orient="vert"/>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838485" y="1053033"/>
            <a:ext cx="10511854" cy="4893647"/>
          </a:xfrm>
          <a:prstGeom prst="rect">
            <a:avLst/>
          </a:prstGeom>
        </p:spPr>
        <p:txBody>
          <a:bodyPr wrap="square">
            <a:spAutoFit/>
          </a:bodyPr>
          <a:lstStyle/>
          <a:p>
            <a:r>
              <a:rPr lang="en-US" altLang="zh-CN" sz="2400" b="1" smtClean="0"/>
              <a:t>6.</a:t>
            </a:r>
            <a:r>
              <a:rPr lang="zh-CN" altLang="zh-CN" sz="2400" b="1" smtClean="0"/>
              <a:t>（）在西北大地，全民阅读的氛围一天比一天厚重，越来越多的人捧起了书本。</a:t>
            </a:r>
          </a:p>
          <a:p>
            <a:r>
              <a:rPr lang="en-US" altLang="zh-CN" sz="2400" b="1" smtClean="0"/>
              <a:t>7.</a:t>
            </a:r>
            <a:r>
              <a:rPr lang="zh-CN" altLang="zh-CN" sz="2400" b="1" smtClean="0"/>
              <a:t>（</a:t>
            </a:r>
            <a:r>
              <a:rPr lang="en-US" altLang="zh-CN" sz="2400" b="1" smtClean="0"/>
              <a:t>      </a:t>
            </a:r>
            <a:r>
              <a:rPr lang="zh-CN" altLang="zh-CN" sz="2400" b="1" smtClean="0"/>
              <a:t>）中国行星探测任务被命名为“天问”，彰显了中华民族的文化传承。</a:t>
            </a:r>
          </a:p>
          <a:p>
            <a:r>
              <a:rPr lang="en-US" altLang="zh-CN" sz="2400" b="1" smtClean="0"/>
              <a:t>8.</a:t>
            </a:r>
            <a:r>
              <a:rPr lang="zh-CN" altLang="zh-CN" sz="2400" b="1" smtClean="0"/>
              <a:t>（</a:t>
            </a:r>
            <a:r>
              <a:rPr lang="en-US" altLang="zh-CN" sz="2400" b="1" smtClean="0"/>
              <a:t>      </a:t>
            </a:r>
            <a:r>
              <a:rPr lang="zh-CN" altLang="zh-CN" sz="2400" b="1" smtClean="0"/>
              <a:t>）五四运动爆发于民族危难之际，是一场中国人民拯救民族危亡的革命运动。</a:t>
            </a:r>
          </a:p>
          <a:p>
            <a:r>
              <a:rPr lang="en-US" altLang="zh-CN" sz="2400" b="1" smtClean="0"/>
              <a:t>9.</a:t>
            </a:r>
            <a:r>
              <a:rPr lang="zh-CN" altLang="zh-CN" sz="2400" b="1" smtClean="0"/>
              <a:t>（</a:t>
            </a:r>
            <a:r>
              <a:rPr lang="en-US" altLang="zh-CN" sz="2400" b="1" smtClean="0"/>
              <a:t>      </a:t>
            </a:r>
            <a:r>
              <a:rPr lang="zh-CN" altLang="zh-CN" sz="2400" b="1" smtClean="0"/>
              <a:t>）帕米尔的边防战士长期坚守高原，他们始终任劳任怨，用青春守护祖国平安。</a:t>
            </a:r>
          </a:p>
          <a:p>
            <a:r>
              <a:rPr lang="en-US" altLang="zh-CN" sz="2400" b="1" smtClean="0"/>
              <a:t>10.</a:t>
            </a:r>
            <a:r>
              <a:rPr lang="zh-CN" altLang="zh-CN" sz="2400" b="1" smtClean="0"/>
              <a:t>（）因为没有一条像样的路，布楞沟村成为东乡县最堵塞、最贫困的村庄之一。</a:t>
            </a:r>
            <a:endParaRPr lang="en-US" altLang="zh-CN" sz="2400" b="1" smtClean="0"/>
          </a:p>
          <a:p>
            <a:r>
              <a:rPr lang="en-US" altLang="zh-CN" sz="2400" b="1" smtClean="0"/>
              <a:t>11.</a:t>
            </a:r>
            <a:r>
              <a:rPr lang="zh-CN" altLang="zh-CN" sz="2400" b="1" smtClean="0"/>
              <a:t>（</a:t>
            </a:r>
            <a:r>
              <a:rPr lang="en-US" altLang="zh-CN" sz="2400" b="1" smtClean="0"/>
              <a:t>     </a:t>
            </a:r>
            <a:r>
              <a:rPr lang="zh-CN" altLang="zh-CN" sz="2400" b="1" smtClean="0"/>
              <a:t>）近年来，随着信息技术飞速发展，人脸识别逐步渗透到人们生活的方方面面。</a:t>
            </a:r>
          </a:p>
          <a:p>
            <a:r>
              <a:rPr lang="en-US" altLang="zh-CN" sz="2400" b="1" smtClean="0"/>
              <a:t>12.</a:t>
            </a:r>
            <a:r>
              <a:rPr lang="zh-CN" altLang="zh-CN" sz="2400" b="1" smtClean="0"/>
              <a:t>（）丝绸、瓷器、漆器、金银器等各类技艺精致的手工艺品，饱蘸着匠人们对自然的敬畏，对创造的虔敬，对工序的苛求。</a:t>
            </a:r>
            <a:endParaRPr lang="zh-CN" altLang="zh-CN" sz="2400" b="1"/>
          </a:p>
        </p:txBody>
      </p:sp>
      <p:sp>
        <p:nvSpPr>
          <p:cNvPr id="4" name="TextBox 3"/>
          <p:cNvSpPr txBox="1"/>
          <p:nvPr/>
        </p:nvSpPr>
        <p:spPr>
          <a:xfrm>
            <a:off x="1342478" y="981034"/>
            <a:ext cx="359995" cy="523220"/>
          </a:xfrm>
          <a:prstGeom prst="rect">
            <a:avLst/>
          </a:prstGeom>
          <a:noFill/>
        </p:spPr>
        <p:txBody>
          <a:bodyPr wrap="square">
            <a:spAutoFit/>
          </a:bodyPr>
          <a:lstStyle/>
          <a:p>
            <a:pPr>
              <a:defRPr/>
            </a:pPr>
            <a:r>
              <a:rPr lang="en-US" altLang="zh-CN" sz="2800" smtClean="0">
                <a:solidFill>
                  <a:srgbClr val="FF0000"/>
                </a:solidFill>
                <a:latin typeface="黑体" pitchFamily="49" charset="-122"/>
                <a:ea typeface="黑体" pitchFamily="49" charset="-122"/>
              </a:rPr>
              <a:t>×</a:t>
            </a:r>
            <a:endParaRPr lang="zh-CN" altLang="en-US" sz="2800" smtClean="0">
              <a:solidFill>
                <a:srgbClr val="FF0000"/>
              </a:solidFill>
              <a:latin typeface="黑体" pitchFamily="49" charset="-122"/>
              <a:ea typeface="黑体" pitchFamily="49" charset="-122"/>
            </a:endParaRPr>
          </a:p>
        </p:txBody>
      </p:sp>
      <p:sp>
        <p:nvSpPr>
          <p:cNvPr id="5" name="TextBox 4"/>
          <p:cNvSpPr txBox="1"/>
          <p:nvPr/>
        </p:nvSpPr>
        <p:spPr>
          <a:xfrm>
            <a:off x="1414477" y="1701024"/>
            <a:ext cx="359995" cy="523220"/>
          </a:xfrm>
          <a:prstGeom prst="rect">
            <a:avLst/>
          </a:prstGeom>
          <a:noFill/>
        </p:spPr>
        <p:txBody>
          <a:bodyPr wrap="square">
            <a:spAutoFit/>
          </a:bodyPr>
          <a:lstStyle/>
          <a:p>
            <a:pPr>
              <a:defRPr/>
            </a:pPr>
            <a:r>
              <a:rPr lang="zh-CN" altLang="zh-CN" sz="2800" smtClean="0">
                <a:solidFill>
                  <a:srgbClr val="FF0000"/>
                </a:solidFill>
                <a:latin typeface="黑体" pitchFamily="49" charset="-122"/>
                <a:ea typeface="黑体" pitchFamily="49" charset="-122"/>
              </a:rPr>
              <a:t>√</a:t>
            </a:r>
            <a:endParaRPr lang="zh-CN" altLang="en-US" sz="2800">
              <a:solidFill>
                <a:srgbClr val="FF0000"/>
              </a:solidFill>
              <a:latin typeface="黑体" pitchFamily="49" charset="-122"/>
              <a:ea typeface="黑体" pitchFamily="49" charset="-122"/>
            </a:endParaRPr>
          </a:p>
        </p:txBody>
      </p:sp>
      <p:sp>
        <p:nvSpPr>
          <p:cNvPr id="6" name="TextBox 5"/>
          <p:cNvSpPr txBox="1"/>
          <p:nvPr/>
        </p:nvSpPr>
        <p:spPr>
          <a:xfrm>
            <a:off x="1414477" y="2133018"/>
            <a:ext cx="359995" cy="523220"/>
          </a:xfrm>
          <a:prstGeom prst="rect">
            <a:avLst/>
          </a:prstGeom>
          <a:noFill/>
        </p:spPr>
        <p:txBody>
          <a:bodyPr wrap="square">
            <a:spAutoFit/>
          </a:bodyPr>
          <a:lstStyle/>
          <a:p>
            <a:pPr>
              <a:defRPr/>
            </a:pPr>
            <a:r>
              <a:rPr lang="zh-CN" altLang="zh-CN" sz="2800" smtClean="0">
                <a:solidFill>
                  <a:srgbClr val="FF0000"/>
                </a:solidFill>
                <a:latin typeface="黑体" pitchFamily="49" charset="-122"/>
                <a:ea typeface="黑体" pitchFamily="49" charset="-122"/>
              </a:rPr>
              <a:t>√</a:t>
            </a:r>
            <a:endParaRPr lang="zh-CN" altLang="en-US" sz="2800">
              <a:solidFill>
                <a:srgbClr val="FF0000"/>
              </a:solidFill>
              <a:latin typeface="黑体" pitchFamily="49" charset="-122"/>
              <a:ea typeface="黑体" pitchFamily="49" charset="-122"/>
            </a:endParaRPr>
          </a:p>
        </p:txBody>
      </p:sp>
      <p:sp>
        <p:nvSpPr>
          <p:cNvPr id="9" name="TextBox 8"/>
          <p:cNvSpPr txBox="1"/>
          <p:nvPr/>
        </p:nvSpPr>
        <p:spPr>
          <a:xfrm>
            <a:off x="1486476" y="2853008"/>
            <a:ext cx="359995" cy="523220"/>
          </a:xfrm>
          <a:prstGeom prst="rect">
            <a:avLst/>
          </a:prstGeom>
          <a:noFill/>
        </p:spPr>
        <p:txBody>
          <a:bodyPr wrap="square">
            <a:spAutoFit/>
          </a:bodyPr>
          <a:lstStyle/>
          <a:p>
            <a:pPr>
              <a:defRPr/>
            </a:pPr>
            <a:r>
              <a:rPr lang="zh-CN" altLang="zh-CN" sz="2800" smtClean="0">
                <a:solidFill>
                  <a:srgbClr val="FF0000"/>
                </a:solidFill>
                <a:latin typeface="黑体" pitchFamily="49" charset="-122"/>
                <a:ea typeface="黑体" pitchFamily="49" charset="-122"/>
              </a:rPr>
              <a:t>√</a:t>
            </a:r>
            <a:endParaRPr lang="zh-CN" altLang="en-US" sz="2800">
              <a:solidFill>
                <a:srgbClr val="FF0000"/>
              </a:solidFill>
              <a:latin typeface="黑体" pitchFamily="49" charset="-122"/>
              <a:ea typeface="黑体" pitchFamily="49" charset="-122"/>
            </a:endParaRPr>
          </a:p>
        </p:txBody>
      </p:sp>
      <p:sp>
        <p:nvSpPr>
          <p:cNvPr id="10" name="TextBox 9"/>
          <p:cNvSpPr txBox="1"/>
          <p:nvPr/>
        </p:nvSpPr>
        <p:spPr>
          <a:xfrm>
            <a:off x="1486476" y="4292988"/>
            <a:ext cx="359995" cy="523220"/>
          </a:xfrm>
          <a:prstGeom prst="rect">
            <a:avLst/>
          </a:prstGeom>
          <a:noFill/>
        </p:spPr>
        <p:txBody>
          <a:bodyPr wrap="square">
            <a:spAutoFit/>
          </a:bodyPr>
          <a:lstStyle/>
          <a:p>
            <a:pPr>
              <a:defRPr/>
            </a:pPr>
            <a:r>
              <a:rPr lang="zh-CN" altLang="zh-CN" sz="2800" smtClean="0">
                <a:solidFill>
                  <a:srgbClr val="FF0000"/>
                </a:solidFill>
                <a:latin typeface="黑体" pitchFamily="49" charset="-122"/>
                <a:ea typeface="黑体" pitchFamily="49" charset="-122"/>
              </a:rPr>
              <a:t>√</a:t>
            </a:r>
            <a:endParaRPr lang="zh-CN" altLang="en-US" sz="2800">
              <a:solidFill>
                <a:srgbClr val="FF0000"/>
              </a:solidFill>
              <a:latin typeface="黑体" pitchFamily="49" charset="-122"/>
              <a:ea typeface="黑体" pitchFamily="49" charset="-122"/>
            </a:endParaRPr>
          </a:p>
        </p:txBody>
      </p:sp>
      <p:sp>
        <p:nvSpPr>
          <p:cNvPr id="11" name="TextBox 10"/>
          <p:cNvSpPr txBox="1"/>
          <p:nvPr/>
        </p:nvSpPr>
        <p:spPr>
          <a:xfrm>
            <a:off x="1486476" y="3572998"/>
            <a:ext cx="359995" cy="523220"/>
          </a:xfrm>
          <a:prstGeom prst="rect">
            <a:avLst/>
          </a:prstGeom>
          <a:noFill/>
        </p:spPr>
        <p:txBody>
          <a:bodyPr wrap="square">
            <a:spAutoFit/>
          </a:bodyPr>
          <a:lstStyle/>
          <a:p>
            <a:pPr>
              <a:defRPr/>
            </a:pPr>
            <a:r>
              <a:rPr lang="en-US" altLang="zh-CN" sz="2800" smtClean="0">
                <a:solidFill>
                  <a:srgbClr val="FF0000"/>
                </a:solidFill>
                <a:latin typeface="黑体" pitchFamily="49" charset="-122"/>
                <a:ea typeface="黑体" pitchFamily="49" charset="-122"/>
              </a:rPr>
              <a:t>×</a:t>
            </a:r>
            <a:endParaRPr lang="zh-CN" altLang="en-US" sz="2800">
              <a:solidFill>
                <a:srgbClr val="FF0000"/>
              </a:solidFill>
              <a:latin typeface="黑体" pitchFamily="49" charset="-122"/>
              <a:ea typeface="黑体" pitchFamily="49" charset="-122"/>
            </a:endParaRPr>
          </a:p>
        </p:txBody>
      </p:sp>
      <p:sp>
        <p:nvSpPr>
          <p:cNvPr id="12" name="TextBox 11"/>
          <p:cNvSpPr txBox="1"/>
          <p:nvPr/>
        </p:nvSpPr>
        <p:spPr>
          <a:xfrm>
            <a:off x="1558475" y="5012978"/>
            <a:ext cx="359995" cy="523220"/>
          </a:xfrm>
          <a:prstGeom prst="rect">
            <a:avLst/>
          </a:prstGeom>
          <a:noFill/>
        </p:spPr>
        <p:txBody>
          <a:bodyPr wrap="square">
            <a:spAutoFit/>
          </a:bodyPr>
          <a:lstStyle/>
          <a:p>
            <a:pPr>
              <a:defRPr/>
            </a:pPr>
            <a:r>
              <a:rPr lang="en-US" altLang="zh-CN" sz="2800" smtClean="0">
                <a:solidFill>
                  <a:srgbClr val="FF0000"/>
                </a:solidFill>
                <a:latin typeface="黑体" pitchFamily="49" charset="-122"/>
                <a:ea typeface="黑体" pitchFamily="49" charset="-122"/>
              </a:rPr>
              <a:t>×</a:t>
            </a:r>
            <a:endParaRPr lang="zh-CN" altLang="en-US" sz="2800">
              <a:solidFill>
                <a:srgbClr val="FF0000"/>
              </a:solidFill>
              <a:latin typeface="黑体" pitchFamily="49" charset="-122"/>
              <a:ea typeface="黑体" pitchFamily="49" charset="-122"/>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9" grpId="0"/>
      <p:bldP spid="10" grpId="0"/>
      <p:bldP spid="11" grpId="0"/>
      <p:bldP spid="12"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694487" y="981034"/>
            <a:ext cx="10511854" cy="5004447"/>
          </a:xfrm>
          <a:prstGeom prst="rect">
            <a:avLst/>
          </a:prstGeom>
        </p:spPr>
        <p:txBody>
          <a:bodyPr wrap="square">
            <a:spAutoFit/>
          </a:bodyPr>
          <a:lstStyle/>
          <a:p>
            <a:pPr algn="ctr">
              <a:lnSpc>
                <a:spcPct val="130000"/>
              </a:lnSpc>
            </a:pPr>
            <a:r>
              <a:rPr lang="zh-CN" altLang="en-US" sz="2400" b="1" smtClean="0">
                <a:latin typeface="黑体" pitchFamily="49" charset="-122"/>
                <a:ea typeface="黑体" pitchFamily="49" charset="-122"/>
              </a:rPr>
              <a:t>关联词语</a:t>
            </a:r>
            <a:endParaRPr lang="zh-CN" altLang="zh-CN" sz="2400" b="1" smtClean="0">
              <a:latin typeface="黑体" pitchFamily="49" charset="-122"/>
              <a:ea typeface="黑体" pitchFamily="49" charset="-122"/>
            </a:endParaRPr>
          </a:p>
          <a:p>
            <a:r>
              <a:rPr lang="en-US" altLang="zh-CN" sz="2400" b="1" smtClean="0"/>
              <a:t>13.</a:t>
            </a:r>
            <a:r>
              <a:rPr lang="zh-CN" altLang="zh-CN" sz="2400" b="1" smtClean="0"/>
              <a:t>（</a:t>
            </a:r>
            <a:r>
              <a:rPr lang="en-US" altLang="zh-CN" sz="2400" b="1" smtClean="0"/>
              <a:t>     </a:t>
            </a:r>
            <a:r>
              <a:rPr lang="zh-CN" altLang="zh-CN" sz="2400" b="1" smtClean="0"/>
              <a:t>）气候变化不仅反映了某个单一气象要素如温度或降水的变化，而且反映了整个气候系统的变化。</a:t>
            </a:r>
          </a:p>
          <a:p>
            <a:r>
              <a:rPr lang="en-US" altLang="zh-CN" sz="2400" b="1" smtClean="0"/>
              <a:t>14.</a:t>
            </a:r>
            <a:r>
              <a:rPr lang="zh-CN" altLang="zh-CN" sz="2400" b="1" smtClean="0"/>
              <a:t>（</a:t>
            </a:r>
            <a:r>
              <a:rPr lang="en-US" altLang="zh-CN" sz="2400" b="1" smtClean="0"/>
              <a:t>     </a:t>
            </a:r>
            <a:r>
              <a:rPr lang="zh-CN" altLang="zh-CN" sz="2400" b="1" smtClean="0"/>
              <a:t>）尽管不断出现新的防疫和治疗方法，但对新冠病毒传播最有效的阻断手段仍然是刚性行政措施下的人流物流阻断。</a:t>
            </a:r>
          </a:p>
          <a:p>
            <a:r>
              <a:rPr lang="en-US" altLang="zh-CN" sz="2400" b="1" smtClean="0"/>
              <a:t>15.</a:t>
            </a:r>
            <a:r>
              <a:rPr lang="zh-CN" altLang="zh-CN" sz="2400" b="1" smtClean="0"/>
              <a:t>（）敦煌所在的古丝绸之路，与其是一条通商易货之道，不如是一条知识交流之路。</a:t>
            </a:r>
          </a:p>
          <a:p>
            <a:r>
              <a:rPr lang="en-US" altLang="zh-CN" sz="2400" b="1" smtClean="0"/>
              <a:t>16.</a:t>
            </a:r>
            <a:r>
              <a:rPr lang="zh-CN" altLang="zh-CN" sz="2400" b="1" smtClean="0"/>
              <a:t>（</a:t>
            </a:r>
            <a:r>
              <a:rPr lang="en-US" altLang="zh-CN" sz="2400" b="1" smtClean="0"/>
              <a:t>     </a:t>
            </a:r>
            <a:r>
              <a:rPr lang="zh-CN" altLang="zh-CN" sz="2400" b="1" smtClean="0"/>
              <a:t>）只有国际交流正常了，国际交通恢复正常了，世界经济才能恢复正常。</a:t>
            </a:r>
          </a:p>
          <a:p>
            <a:r>
              <a:rPr lang="en-US" altLang="zh-CN" sz="2400" b="1" smtClean="0"/>
              <a:t>17.</a:t>
            </a:r>
            <a:r>
              <a:rPr lang="zh-CN" altLang="zh-CN" sz="2400" b="1" smtClean="0"/>
              <a:t>（</a:t>
            </a:r>
            <a:r>
              <a:rPr lang="en-US" altLang="zh-CN" sz="2400" b="1" smtClean="0"/>
              <a:t>     </a:t>
            </a:r>
            <a:r>
              <a:rPr lang="zh-CN" altLang="zh-CN" sz="2400" b="1" smtClean="0"/>
              <a:t>）青春是那么美好，在这段不可复制的旅途当中，我们拥有独一无二的记忆。不管是迷茫的、孤独的、不安的，还是欢腾的、炽热的、激越的，它都是最闪亮的日子。</a:t>
            </a:r>
          </a:p>
          <a:p>
            <a:r>
              <a:rPr lang="en-US" altLang="zh-CN" sz="2400" b="1" smtClean="0"/>
              <a:t>18.</a:t>
            </a:r>
            <a:r>
              <a:rPr lang="zh-CN" altLang="zh-CN" sz="2400" b="1" smtClean="0"/>
              <a:t>（）他这样做，并不是为了得到老师的表扬，就是发自内心的自觉行为。</a:t>
            </a:r>
            <a:endParaRPr lang="zh-CN" altLang="zh-CN" sz="2400" b="1"/>
          </a:p>
        </p:txBody>
      </p:sp>
      <p:sp>
        <p:nvSpPr>
          <p:cNvPr id="4" name="TextBox 3"/>
          <p:cNvSpPr txBox="1"/>
          <p:nvPr/>
        </p:nvSpPr>
        <p:spPr>
          <a:xfrm>
            <a:off x="1486476" y="1413028"/>
            <a:ext cx="359995" cy="523220"/>
          </a:xfrm>
          <a:prstGeom prst="rect">
            <a:avLst/>
          </a:prstGeom>
          <a:noFill/>
        </p:spPr>
        <p:txBody>
          <a:bodyPr wrap="square">
            <a:spAutoFit/>
          </a:bodyPr>
          <a:lstStyle/>
          <a:p>
            <a:pPr>
              <a:defRPr/>
            </a:pPr>
            <a:r>
              <a:rPr lang="zh-CN" altLang="zh-CN" sz="2800" smtClean="0">
                <a:solidFill>
                  <a:srgbClr val="FF0000"/>
                </a:solidFill>
                <a:latin typeface="黑体" pitchFamily="49" charset="-122"/>
                <a:ea typeface="黑体" pitchFamily="49" charset="-122"/>
              </a:rPr>
              <a:t>√</a:t>
            </a:r>
            <a:endParaRPr lang="zh-CN" altLang="en-US" sz="2800">
              <a:solidFill>
                <a:srgbClr val="FF0000"/>
              </a:solidFill>
              <a:latin typeface="黑体" pitchFamily="49" charset="-122"/>
              <a:ea typeface="黑体" pitchFamily="49" charset="-122"/>
            </a:endParaRPr>
          </a:p>
        </p:txBody>
      </p:sp>
      <p:sp>
        <p:nvSpPr>
          <p:cNvPr id="6" name="TextBox 5"/>
          <p:cNvSpPr txBox="1"/>
          <p:nvPr/>
        </p:nvSpPr>
        <p:spPr>
          <a:xfrm>
            <a:off x="1486476" y="3644997"/>
            <a:ext cx="359995" cy="523220"/>
          </a:xfrm>
          <a:prstGeom prst="rect">
            <a:avLst/>
          </a:prstGeom>
          <a:noFill/>
        </p:spPr>
        <p:txBody>
          <a:bodyPr wrap="square">
            <a:spAutoFit/>
          </a:bodyPr>
          <a:lstStyle/>
          <a:p>
            <a:pPr>
              <a:defRPr/>
            </a:pPr>
            <a:r>
              <a:rPr lang="zh-CN" altLang="zh-CN" sz="2800" smtClean="0">
                <a:solidFill>
                  <a:srgbClr val="FF0000"/>
                </a:solidFill>
                <a:latin typeface="黑体" pitchFamily="49" charset="-122"/>
                <a:ea typeface="黑体" pitchFamily="49" charset="-122"/>
              </a:rPr>
              <a:t>√</a:t>
            </a:r>
            <a:endParaRPr lang="zh-CN" altLang="en-US" sz="2800">
              <a:solidFill>
                <a:srgbClr val="FF0000"/>
              </a:solidFill>
              <a:latin typeface="黑体" pitchFamily="49" charset="-122"/>
              <a:ea typeface="黑体" pitchFamily="49" charset="-122"/>
            </a:endParaRPr>
          </a:p>
        </p:txBody>
      </p:sp>
      <p:sp>
        <p:nvSpPr>
          <p:cNvPr id="7" name="TextBox 6"/>
          <p:cNvSpPr txBox="1"/>
          <p:nvPr/>
        </p:nvSpPr>
        <p:spPr>
          <a:xfrm>
            <a:off x="1486476" y="2925007"/>
            <a:ext cx="359995" cy="523220"/>
          </a:xfrm>
          <a:prstGeom prst="rect">
            <a:avLst/>
          </a:prstGeom>
          <a:noFill/>
        </p:spPr>
        <p:txBody>
          <a:bodyPr wrap="square">
            <a:spAutoFit/>
          </a:bodyPr>
          <a:lstStyle/>
          <a:p>
            <a:pPr>
              <a:defRPr/>
            </a:pPr>
            <a:r>
              <a:rPr lang="en-US" altLang="zh-CN" sz="2800" smtClean="0">
                <a:solidFill>
                  <a:srgbClr val="FF0000"/>
                </a:solidFill>
                <a:latin typeface="黑体" pitchFamily="49" charset="-122"/>
                <a:ea typeface="黑体" pitchFamily="49" charset="-122"/>
              </a:rPr>
              <a:t>×</a:t>
            </a:r>
            <a:endParaRPr lang="zh-CN" altLang="en-US" sz="2800">
              <a:solidFill>
                <a:srgbClr val="FF0000"/>
              </a:solidFill>
              <a:latin typeface="黑体" pitchFamily="49" charset="-122"/>
              <a:ea typeface="黑体" pitchFamily="49" charset="-122"/>
            </a:endParaRPr>
          </a:p>
        </p:txBody>
      </p:sp>
      <p:sp>
        <p:nvSpPr>
          <p:cNvPr id="8" name="TextBox 7"/>
          <p:cNvSpPr txBox="1"/>
          <p:nvPr/>
        </p:nvSpPr>
        <p:spPr>
          <a:xfrm>
            <a:off x="1270479" y="5444972"/>
            <a:ext cx="359995" cy="523220"/>
          </a:xfrm>
          <a:prstGeom prst="rect">
            <a:avLst/>
          </a:prstGeom>
          <a:noFill/>
        </p:spPr>
        <p:txBody>
          <a:bodyPr wrap="square">
            <a:spAutoFit/>
          </a:bodyPr>
          <a:lstStyle/>
          <a:p>
            <a:pPr>
              <a:defRPr/>
            </a:pPr>
            <a:r>
              <a:rPr lang="en-US" altLang="zh-CN" sz="2800" smtClean="0">
                <a:solidFill>
                  <a:srgbClr val="FF0000"/>
                </a:solidFill>
                <a:latin typeface="黑体" pitchFamily="49" charset="-122"/>
                <a:ea typeface="黑体" pitchFamily="49" charset="-122"/>
              </a:rPr>
              <a:t>×</a:t>
            </a:r>
            <a:endParaRPr lang="zh-CN" altLang="en-US" sz="2800">
              <a:solidFill>
                <a:srgbClr val="FF0000"/>
              </a:solidFill>
              <a:latin typeface="黑体" pitchFamily="49" charset="-122"/>
              <a:ea typeface="黑体" pitchFamily="49" charset="-122"/>
            </a:endParaRPr>
          </a:p>
        </p:txBody>
      </p:sp>
      <p:sp>
        <p:nvSpPr>
          <p:cNvPr id="9" name="TextBox 8"/>
          <p:cNvSpPr txBox="1"/>
          <p:nvPr/>
        </p:nvSpPr>
        <p:spPr>
          <a:xfrm>
            <a:off x="1486476" y="2133018"/>
            <a:ext cx="359995" cy="523220"/>
          </a:xfrm>
          <a:prstGeom prst="rect">
            <a:avLst/>
          </a:prstGeom>
          <a:noFill/>
        </p:spPr>
        <p:txBody>
          <a:bodyPr wrap="square">
            <a:spAutoFit/>
          </a:bodyPr>
          <a:lstStyle/>
          <a:p>
            <a:pPr>
              <a:defRPr/>
            </a:pPr>
            <a:r>
              <a:rPr lang="zh-CN" altLang="zh-CN" sz="2800" smtClean="0">
                <a:solidFill>
                  <a:srgbClr val="FF0000"/>
                </a:solidFill>
                <a:latin typeface="黑体" pitchFamily="49" charset="-122"/>
                <a:ea typeface="黑体" pitchFamily="49" charset="-122"/>
              </a:rPr>
              <a:t>√</a:t>
            </a:r>
            <a:endParaRPr lang="zh-CN" altLang="en-US" sz="2800">
              <a:solidFill>
                <a:srgbClr val="FF0000"/>
              </a:solidFill>
              <a:latin typeface="黑体" pitchFamily="49" charset="-122"/>
              <a:ea typeface="黑体" pitchFamily="49" charset="-122"/>
            </a:endParaRPr>
          </a:p>
        </p:txBody>
      </p:sp>
      <p:sp>
        <p:nvSpPr>
          <p:cNvPr id="10" name="TextBox 9"/>
          <p:cNvSpPr txBox="1"/>
          <p:nvPr/>
        </p:nvSpPr>
        <p:spPr>
          <a:xfrm>
            <a:off x="1486476" y="4364987"/>
            <a:ext cx="359995" cy="523220"/>
          </a:xfrm>
          <a:prstGeom prst="rect">
            <a:avLst/>
          </a:prstGeom>
          <a:noFill/>
        </p:spPr>
        <p:txBody>
          <a:bodyPr wrap="square">
            <a:spAutoFit/>
          </a:bodyPr>
          <a:lstStyle/>
          <a:p>
            <a:pPr>
              <a:defRPr/>
            </a:pPr>
            <a:r>
              <a:rPr lang="zh-CN" altLang="zh-CN" sz="2800" smtClean="0">
                <a:solidFill>
                  <a:srgbClr val="FF0000"/>
                </a:solidFill>
                <a:latin typeface="黑体" pitchFamily="49" charset="-122"/>
                <a:ea typeface="黑体" pitchFamily="49" charset="-122"/>
              </a:rPr>
              <a:t>√</a:t>
            </a:r>
            <a:endParaRPr lang="zh-CN" altLang="en-US" sz="2800">
              <a:solidFill>
                <a:srgbClr val="FF0000"/>
              </a:solidFill>
              <a:latin typeface="黑体" pitchFamily="49" charset="-122"/>
              <a:ea typeface="黑体" pitchFamily="49" charset="-122"/>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P spid="10"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694487" y="909035"/>
            <a:ext cx="10511854" cy="5004447"/>
          </a:xfrm>
          <a:prstGeom prst="rect">
            <a:avLst/>
          </a:prstGeom>
        </p:spPr>
        <p:txBody>
          <a:bodyPr wrap="square">
            <a:spAutoFit/>
          </a:bodyPr>
          <a:lstStyle/>
          <a:p>
            <a:pPr algn="ctr">
              <a:lnSpc>
                <a:spcPct val="130000"/>
              </a:lnSpc>
            </a:pPr>
            <a:r>
              <a:rPr lang="zh-CN" altLang="en-US" sz="2400" b="1" smtClean="0">
                <a:latin typeface="黑体" pitchFamily="49" charset="-122"/>
                <a:ea typeface="黑体" pitchFamily="49" charset="-122"/>
              </a:rPr>
              <a:t>四字词语</a:t>
            </a:r>
            <a:endParaRPr lang="zh-CN" altLang="zh-CN" sz="2400" b="1" smtClean="0">
              <a:latin typeface="黑体" pitchFamily="49" charset="-122"/>
              <a:ea typeface="黑体" pitchFamily="49" charset="-122"/>
            </a:endParaRPr>
          </a:p>
          <a:p>
            <a:pPr algn="ctr"/>
            <a:r>
              <a:rPr lang="zh-CN" altLang="zh-CN" sz="2400" smtClean="0">
                <a:latin typeface="黑体" pitchFamily="49" charset="-122"/>
                <a:ea typeface="黑体" pitchFamily="49" charset="-122"/>
              </a:rPr>
              <a:t>第一组</a:t>
            </a:r>
          </a:p>
          <a:p>
            <a:r>
              <a:rPr lang="en-US" altLang="zh-CN" sz="2400" b="1" smtClean="0"/>
              <a:t>19.</a:t>
            </a:r>
            <a:r>
              <a:rPr lang="zh-CN" altLang="zh-CN" sz="2400" b="1" smtClean="0"/>
              <a:t>无与伦比：没有能比得上的</a:t>
            </a:r>
            <a:r>
              <a:rPr lang="en-US" altLang="zh-CN" sz="2400" b="1" smtClean="0"/>
              <a:t>(</a:t>
            </a:r>
            <a:r>
              <a:rPr lang="zh-CN" altLang="zh-CN" sz="2400" b="1" smtClean="0"/>
              <a:t>多含褒义</a:t>
            </a:r>
            <a:r>
              <a:rPr lang="en-US" altLang="zh-CN" sz="2400" b="1" smtClean="0"/>
              <a:t>)</a:t>
            </a:r>
            <a:r>
              <a:rPr lang="zh-CN" altLang="zh-CN" sz="2400" b="1" smtClean="0"/>
              <a:t>。</a:t>
            </a:r>
          </a:p>
          <a:p>
            <a:r>
              <a:rPr lang="zh-CN" altLang="zh-CN" sz="2400" b="1" smtClean="0"/>
              <a:t>①（</a:t>
            </a:r>
            <a:r>
              <a:rPr lang="en-US" altLang="zh-CN" sz="2400" b="1" smtClean="0"/>
              <a:t> </a:t>
            </a:r>
            <a:r>
              <a:rPr lang="zh-CN" altLang="zh-CN" sz="2400" b="1" smtClean="0"/>
              <a:t>）当电影里每一个微弱的生命不断殊死挣扎时，那种生离死别使人感觉到我们似乎太渺小了，渺小得无与伦比。</a:t>
            </a:r>
          </a:p>
          <a:p>
            <a:r>
              <a:rPr lang="zh-CN" altLang="zh-CN" sz="2400" b="1" smtClean="0"/>
              <a:t>②（</a:t>
            </a:r>
            <a:r>
              <a:rPr lang="en-US" altLang="zh-CN" sz="2400" b="1" smtClean="0"/>
              <a:t>      </a:t>
            </a:r>
            <a:r>
              <a:rPr lang="zh-CN" altLang="zh-CN" sz="2400" b="1" smtClean="0"/>
              <a:t>）在这段时间里，他受到祖国人民无与伦比的最热情的接待。</a:t>
            </a:r>
          </a:p>
          <a:p>
            <a:r>
              <a:rPr lang="en-US" altLang="zh-CN" sz="2400" b="1" smtClean="0"/>
              <a:t>20.</a:t>
            </a:r>
            <a:r>
              <a:rPr lang="zh-CN" altLang="zh-CN" sz="2400" b="1" smtClean="0"/>
              <a:t>循规蹈矩：原指遵守规矩。现多指拘泥于旧的准则，不敢稍做变通。</a:t>
            </a:r>
          </a:p>
          <a:p>
            <a:r>
              <a:rPr lang="zh-CN" altLang="zh-CN" sz="2400" b="1" smtClean="0"/>
              <a:t>①（</a:t>
            </a:r>
            <a:r>
              <a:rPr lang="en-US" altLang="zh-CN" sz="2400" b="1" smtClean="0"/>
              <a:t> </a:t>
            </a:r>
            <a:r>
              <a:rPr lang="zh-CN" altLang="zh-CN" sz="2400" b="1" smtClean="0"/>
              <a:t>）他在这个平凡的岗位上，循规蹈矩，兢兢业业，深受同事们的尊重。</a:t>
            </a:r>
          </a:p>
          <a:p>
            <a:r>
              <a:rPr lang="zh-CN" altLang="zh-CN" sz="2400" b="1" smtClean="0"/>
              <a:t>②（</a:t>
            </a:r>
            <a:r>
              <a:rPr lang="en-US" altLang="zh-CN" sz="2400" b="1" smtClean="0"/>
              <a:t>      </a:t>
            </a:r>
            <a:r>
              <a:rPr lang="zh-CN" altLang="zh-CN" sz="2400" b="1" smtClean="0"/>
              <a:t>）她做任何事情都是循规蹈矩的，大家都劝她灵活点。</a:t>
            </a:r>
          </a:p>
          <a:p>
            <a:r>
              <a:rPr lang="en-US" altLang="zh-CN" sz="2400" b="1" smtClean="0"/>
              <a:t>21.</a:t>
            </a:r>
            <a:r>
              <a:rPr lang="zh-CN" altLang="zh-CN" sz="2400" b="1" smtClean="0"/>
              <a:t>销声匿迹：不再公开讲话，不再公开露面。</a:t>
            </a:r>
          </a:p>
          <a:p>
            <a:r>
              <a:rPr lang="zh-CN" altLang="zh-CN" sz="2400" b="1" smtClean="0"/>
              <a:t>①（</a:t>
            </a:r>
            <a:r>
              <a:rPr lang="en-US" altLang="zh-CN" sz="2400" b="1" smtClean="0"/>
              <a:t>      </a:t>
            </a:r>
            <a:r>
              <a:rPr lang="zh-CN" altLang="zh-CN" sz="2400" b="1" smtClean="0"/>
              <a:t>）邓稼先作为一个国内外崭露头角的优秀物理学家，在公开场合便销声匿迹了。</a:t>
            </a:r>
          </a:p>
          <a:p>
            <a:r>
              <a:rPr lang="zh-CN" altLang="zh-CN" sz="2400" b="1" smtClean="0"/>
              <a:t>②（</a:t>
            </a:r>
            <a:r>
              <a:rPr lang="en-US" altLang="zh-CN" sz="2400" b="1" smtClean="0"/>
              <a:t> </a:t>
            </a:r>
            <a:r>
              <a:rPr lang="zh-CN" altLang="zh-CN" sz="2400" b="1" smtClean="0"/>
              <a:t>）这是一处废弃的古村落，居民们早就搬离此地，销声匿迹了。</a:t>
            </a:r>
            <a:endParaRPr lang="zh-CN" altLang="zh-CN" sz="2400" b="1"/>
          </a:p>
        </p:txBody>
      </p:sp>
      <p:sp>
        <p:nvSpPr>
          <p:cNvPr id="6" name="TextBox 5"/>
          <p:cNvSpPr txBox="1"/>
          <p:nvPr/>
        </p:nvSpPr>
        <p:spPr>
          <a:xfrm>
            <a:off x="1342478" y="3913766"/>
            <a:ext cx="359995" cy="523220"/>
          </a:xfrm>
          <a:prstGeom prst="rect">
            <a:avLst/>
          </a:prstGeom>
          <a:noFill/>
        </p:spPr>
        <p:txBody>
          <a:bodyPr wrap="square">
            <a:spAutoFit/>
          </a:bodyPr>
          <a:lstStyle/>
          <a:p>
            <a:pPr>
              <a:defRPr/>
            </a:pPr>
            <a:r>
              <a:rPr lang="zh-CN" altLang="zh-CN" sz="2800" smtClean="0">
                <a:solidFill>
                  <a:srgbClr val="FF0000"/>
                </a:solidFill>
                <a:latin typeface="黑体" pitchFamily="49" charset="-122"/>
                <a:ea typeface="黑体" pitchFamily="49" charset="-122"/>
              </a:rPr>
              <a:t>√</a:t>
            </a:r>
            <a:endParaRPr lang="zh-CN" altLang="en-US" sz="2800">
              <a:solidFill>
                <a:srgbClr val="FF0000"/>
              </a:solidFill>
              <a:latin typeface="黑体" pitchFamily="49" charset="-122"/>
              <a:ea typeface="黑体" pitchFamily="49" charset="-122"/>
            </a:endParaRPr>
          </a:p>
        </p:txBody>
      </p:sp>
      <p:sp>
        <p:nvSpPr>
          <p:cNvPr id="7" name="TextBox 6"/>
          <p:cNvSpPr txBox="1"/>
          <p:nvPr/>
        </p:nvSpPr>
        <p:spPr>
          <a:xfrm>
            <a:off x="1342478" y="2061019"/>
            <a:ext cx="359995" cy="523220"/>
          </a:xfrm>
          <a:prstGeom prst="rect">
            <a:avLst/>
          </a:prstGeom>
          <a:noFill/>
        </p:spPr>
        <p:txBody>
          <a:bodyPr wrap="square">
            <a:spAutoFit/>
          </a:bodyPr>
          <a:lstStyle/>
          <a:p>
            <a:pPr>
              <a:defRPr/>
            </a:pPr>
            <a:r>
              <a:rPr lang="en-US" altLang="zh-CN" sz="2800" smtClean="0">
                <a:solidFill>
                  <a:srgbClr val="FF0000"/>
                </a:solidFill>
                <a:latin typeface="黑体" pitchFamily="49" charset="-122"/>
                <a:ea typeface="黑体" pitchFamily="49" charset="-122"/>
              </a:rPr>
              <a:t>×</a:t>
            </a:r>
            <a:endParaRPr lang="zh-CN" altLang="en-US" sz="2800">
              <a:solidFill>
                <a:srgbClr val="FF0000"/>
              </a:solidFill>
              <a:latin typeface="黑体" pitchFamily="49" charset="-122"/>
              <a:ea typeface="黑体" pitchFamily="49" charset="-122"/>
            </a:endParaRPr>
          </a:p>
        </p:txBody>
      </p:sp>
      <p:sp>
        <p:nvSpPr>
          <p:cNvPr id="8" name="TextBox 7"/>
          <p:cNvSpPr txBox="1"/>
          <p:nvPr/>
        </p:nvSpPr>
        <p:spPr>
          <a:xfrm>
            <a:off x="1414477" y="3572998"/>
            <a:ext cx="359995" cy="523220"/>
          </a:xfrm>
          <a:prstGeom prst="rect">
            <a:avLst/>
          </a:prstGeom>
          <a:noFill/>
        </p:spPr>
        <p:txBody>
          <a:bodyPr wrap="square">
            <a:spAutoFit/>
          </a:bodyPr>
          <a:lstStyle/>
          <a:p>
            <a:pPr>
              <a:defRPr/>
            </a:pPr>
            <a:r>
              <a:rPr lang="en-US" altLang="zh-CN" sz="2800" smtClean="0">
                <a:solidFill>
                  <a:srgbClr val="FF0000"/>
                </a:solidFill>
                <a:latin typeface="黑体" pitchFamily="49" charset="-122"/>
                <a:ea typeface="黑体" pitchFamily="49" charset="-122"/>
              </a:rPr>
              <a:t>×</a:t>
            </a:r>
            <a:endParaRPr lang="zh-CN" altLang="en-US" sz="2800">
              <a:solidFill>
                <a:srgbClr val="FF0000"/>
              </a:solidFill>
              <a:latin typeface="黑体" pitchFamily="49" charset="-122"/>
              <a:ea typeface="黑体" pitchFamily="49" charset="-122"/>
            </a:endParaRPr>
          </a:p>
        </p:txBody>
      </p:sp>
      <p:sp>
        <p:nvSpPr>
          <p:cNvPr id="9" name="TextBox 8"/>
          <p:cNvSpPr txBox="1"/>
          <p:nvPr/>
        </p:nvSpPr>
        <p:spPr>
          <a:xfrm>
            <a:off x="1342478" y="2781009"/>
            <a:ext cx="359995" cy="523220"/>
          </a:xfrm>
          <a:prstGeom prst="rect">
            <a:avLst/>
          </a:prstGeom>
          <a:noFill/>
        </p:spPr>
        <p:txBody>
          <a:bodyPr wrap="square">
            <a:spAutoFit/>
          </a:bodyPr>
          <a:lstStyle/>
          <a:p>
            <a:pPr>
              <a:defRPr/>
            </a:pPr>
            <a:r>
              <a:rPr lang="zh-CN" altLang="zh-CN" sz="2800" smtClean="0">
                <a:solidFill>
                  <a:srgbClr val="FF0000"/>
                </a:solidFill>
                <a:latin typeface="黑体" pitchFamily="49" charset="-122"/>
                <a:ea typeface="黑体" pitchFamily="49" charset="-122"/>
              </a:rPr>
              <a:t>√</a:t>
            </a:r>
            <a:endParaRPr lang="zh-CN" altLang="en-US" sz="2800">
              <a:solidFill>
                <a:srgbClr val="FF0000"/>
              </a:solidFill>
              <a:latin typeface="黑体" pitchFamily="49" charset="-122"/>
              <a:ea typeface="黑体" pitchFamily="49" charset="-122"/>
            </a:endParaRPr>
          </a:p>
        </p:txBody>
      </p:sp>
      <p:sp>
        <p:nvSpPr>
          <p:cNvPr id="11" name="TextBox 10"/>
          <p:cNvSpPr txBox="1"/>
          <p:nvPr/>
        </p:nvSpPr>
        <p:spPr>
          <a:xfrm>
            <a:off x="1414477" y="4652983"/>
            <a:ext cx="359995" cy="523220"/>
          </a:xfrm>
          <a:prstGeom prst="rect">
            <a:avLst/>
          </a:prstGeom>
          <a:noFill/>
        </p:spPr>
        <p:txBody>
          <a:bodyPr wrap="square">
            <a:spAutoFit/>
          </a:bodyPr>
          <a:lstStyle/>
          <a:p>
            <a:pPr>
              <a:defRPr/>
            </a:pPr>
            <a:r>
              <a:rPr lang="zh-CN" altLang="zh-CN" sz="2800" smtClean="0">
                <a:solidFill>
                  <a:srgbClr val="FF0000"/>
                </a:solidFill>
                <a:latin typeface="黑体" pitchFamily="49" charset="-122"/>
                <a:ea typeface="黑体" pitchFamily="49" charset="-122"/>
              </a:rPr>
              <a:t>√</a:t>
            </a:r>
            <a:endParaRPr lang="zh-CN" altLang="en-US" sz="2800">
              <a:solidFill>
                <a:srgbClr val="FF0000"/>
              </a:solidFill>
              <a:latin typeface="黑体" pitchFamily="49" charset="-122"/>
              <a:ea typeface="黑体" pitchFamily="49" charset="-122"/>
            </a:endParaRPr>
          </a:p>
        </p:txBody>
      </p:sp>
      <p:sp>
        <p:nvSpPr>
          <p:cNvPr id="12" name="TextBox 11"/>
          <p:cNvSpPr txBox="1"/>
          <p:nvPr/>
        </p:nvSpPr>
        <p:spPr>
          <a:xfrm>
            <a:off x="1414477" y="5372973"/>
            <a:ext cx="359995" cy="523220"/>
          </a:xfrm>
          <a:prstGeom prst="rect">
            <a:avLst/>
          </a:prstGeom>
          <a:noFill/>
        </p:spPr>
        <p:txBody>
          <a:bodyPr wrap="square">
            <a:spAutoFit/>
          </a:bodyPr>
          <a:lstStyle/>
          <a:p>
            <a:pPr>
              <a:defRPr/>
            </a:pPr>
            <a:r>
              <a:rPr lang="en-US" altLang="zh-CN" sz="2800" smtClean="0">
                <a:solidFill>
                  <a:srgbClr val="FF0000"/>
                </a:solidFill>
                <a:latin typeface="黑体" pitchFamily="49" charset="-122"/>
                <a:ea typeface="黑体" pitchFamily="49" charset="-122"/>
              </a:rPr>
              <a:t>×</a:t>
            </a:r>
            <a:endParaRPr lang="zh-CN" altLang="en-US" sz="2800">
              <a:solidFill>
                <a:srgbClr val="FF0000"/>
              </a:solidFill>
              <a:latin typeface="黑体" pitchFamily="49" charset="-122"/>
              <a:ea typeface="黑体" pitchFamily="49" charset="-122"/>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1" grpId="0"/>
      <p:bldP spid="12"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694487" y="909035"/>
            <a:ext cx="10511854" cy="4893647"/>
          </a:xfrm>
          <a:prstGeom prst="rect">
            <a:avLst/>
          </a:prstGeom>
        </p:spPr>
        <p:txBody>
          <a:bodyPr wrap="square">
            <a:spAutoFit/>
          </a:bodyPr>
          <a:lstStyle/>
          <a:p>
            <a:r>
              <a:rPr lang="en-US" altLang="zh-CN" sz="2400" b="1" smtClean="0"/>
              <a:t>22.</a:t>
            </a:r>
            <a:r>
              <a:rPr lang="zh-CN" altLang="zh-CN" sz="2400" b="1" smtClean="0"/>
              <a:t>与日俱增：随着时间的推移而不断增长。</a:t>
            </a:r>
            <a:r>
              <a:rPr lang="en-US" altLang="zh-CN" sz="2400" b="1" smtClean="0"/>
              <a:t>(</a:t>
            </a:r>
            <a:r>
              <a:rPr lang="zh-CN" altLang="zh-CN" sz="2400" b="1" smtClean="0"/>
              <a:t>侧重不断增长</a:t>
            </a:r>
            <a:r>
              <a:rPr lang="en-US" altLang="zh-CN" sz="2400" b="1" smtClean="0"/>
              <a:t>)</a:t>
            </a:r>
            <a:endParaRPr lang="zh-CN" altLang="zh-CN" sz="2400" b="1" smtClean="0"/>
          </a:p>
          <a:p>
            <a:r>
              <a:rPr lang="zh-CN" altLang="zh-CN" sz="2400" b="1" smtClean="0"/>
              <a:t>①（</a:t>
            </a:r>
            <a:r>
              <a:rPr lang="en-US" altLang="zh-CN" sz="2400" b="1" smtClean="0"/>
              <a:t> </a:t>
            </a:r>
            <a:r>
              <a:rPr lang="zh-CN" altLang="zh-CN" sz="2400" b="1" smtClean="0"/>
              <a:t>）优秀的文学作品能够丰富人的精神世界，对人的促进和影响是与日俱增的。</a:t>
            </a:r>
          </a:p>
          <a:p>
            <a:r>
              <a:rPr lang="zh-CN" altLang="zh-CN" sz="2400" b="1" smtClean="0"/>
              <a:t>②（</a:t>
            </a:r>
            <a:r>
              <a:rPr lang="en-US" altLang="zh-CN" sz="2400" b="1" smtClean="0"/>
              <a:t>      </a:t>
            </a:r>
            <a:r>
              <a:rPr lang="zh-CN" altLang="zh-CN" sz="2400" b="1" smtClean="0"/>
              <a:t>）随着生活水平的不断提高，中国老百姓对肉蛋奶，以及高品质农产品的需求与日俱增。</a:t>
            </a:r>
          </a:p>
          <a:p>
            <a:r>
              <a:rPr lang="en-US" altLang="zh-CN" sz="2400" b="1" smtClean="0"/>
              <a:t>23.</a:t>
            </a:r>
            <a:r>
              <a:rPr lang="zh-CN" altLang="zh-CN" sz="2400" b="1" smtClean="0"/>
              <a:t>不可名状：不能够用语言形容。</a:t>
            </a:r>
          </a:p>
          <a:p>
            <a:r>
              <a:rPr lang="zh-CN" altLang="zh-CN" sz="2400" b="1" smtClean="0"/>
              <a:t>①（</a:t>
            </a:r>
            <a:r>
              <a:rPr lang="en-US" altLang="zh-CN" sz="2400" b="1" smtClean="0"/>
              <a:t>      </a:t>
            </a:r>
            <a:r>
              <a:rPr lang="zh-CN" altLang="zh-CN" sz="2400" b="1" smtClean="0"/>
              <a:t>）芦笛岩洞中石笋林立，钟乳多姿，造型神奇，不可名状。</a:t>
            </a:r>
          </a:p>
          <a:p>
            <a:r>
              <a:rPr lang="zh-CN" altLang="zh-CN" sz="2400" b="1" smtClean="0"/>
              <a:t>②（</a:t>
            </a:r>
            <a:r>
              <a:rPr lang="en-US" altLang="zh-CN" sz="2400" b="1" smtClean="0"/>
              <a:t>      </a:t>
            </a:r>
            <a:r>
              <a:rPr lang="zh-CN" altLang="zh-CN" sz="2400" b="1" smtClean="0"/>
              <a:t>）看到儿子学成归来，父母高兴得不可名状。</a:t>
            </a:r>
          </a:p>
          <a:p>
            <a:r>
              <a:rPr lang="en-US" altLang="zh-CN" sz="2400" b="1" smtClean="0"/>
              <a:t>24.</a:t>
            </a:r>
            <a:r>
              <a:rPr lang="zh-CN" altLang="zh-CN" sz="2400" b="1" smtClean="0"/>
              <a:t>大相径庭：形容彼此相差很远。</a:t>
            </a:r>
          </a:p>
          <a:p>
            <a:r>
              <a:rPr lang="zh-CN" altLang="zh-CN" sz="2400" b="1" smtClean="0"/>
              <a:t>①（</a:t>
            </a:r>
            <a:r>
              <a:rPr lang="en-US" altLang="zh-CN" sz="2400" b="1" smtClean="0"/>
              <a:t>     </a:t>
            </a:r>
            <a:r>
              <a:rPr lang="zh-CN" altLang="zh-CN" sz="2400" b="1" smtClean="0"/>
              <a:t>）齐白石和徐悲鸿尽管年龄悬殊，人生背景各异，艺术风格大相径庭，但这丝毫不妨碍两人成为艺术上的挚友。</a:t>
            </a:r>
          </a:p>
          <a:p>
            <a:r>
              <a:rPr lang="zh-CN" altLang="zh-CN" sz="2400" b="1" smtClean="0"/>
              <a:t>②（）陆续出台的房改令的意图大相径庭，都是想通过合理控制房价而稳定房地产市场。</a:t>
            </a:r>
            <a:endParaRPr lang="zh-CN" altLang="zh-CN" sz="2400" b="1"/>
          </a:p>
        </p:txBody>
      </p:sp>
      <p:sp>
        <p:nvSpPr>
          <p:cNvPr id="6" name="TextBox 5"/>
          <p:cNvSpPr txBox="1"/>
          <p:nvPr/>
        </p:nvSpPr>
        <p:spPr>
          <a:xfrm>
            <a:off x="1414477" y="3429000"/>
            <a:ext cx="359995" cy="523220"/>
          </a:xfrm>
          <a:prstGeom prst="rect">
            <a:avLst/>
          </a:prstGeom>
          <a:noFill/>
        </p:spPr>
        <p:txBody>
          <a:bodyPr wrap="square">
            <a:spAutoFit/>
          </a:bodyPr>
          <a:lstStyle/>
          <a:p>
            <a:pPr>
              <a:defRPr/>
            </a:pPr>
            <a:r>
              <a:rPr lang="zh-CN" altLang="zh-CN" sz="2800" smtClean="0">
                <a:solidFill>
                  <a:srgbClr val="FF0000"/>
                </a:solidFill>
                <a:latin typeface="黑体" pitchFamily="49" charset="-122"/>
                <a:ea typeface="黑体" pitchFamily="49" charset="-122"/>
              </a:rPr>
              <a:t>√</a:t>
            </a:r>
            <a:endParaRPr lang="zh-CN" altLang="en-US" sz="2800">
              <a:solidFill>
                <a:srgbClr val="FF0000"/>
              </a:solidFill>
              <a:latin typeface="黑体" pitchFamily="49" charset="-122"/>
              <a:ea typeface="黑体" pitchFamily="49" charset="-122"/>
            </a:endParaRPr>
          </a:p>
        </p:txBody>
      </p:sp>
      <p:sp>
        <p:nvSpPr>
          <p:cNvPr id="7" name="TextBox 6"/>
          <p:cNvSpPr txBox="1"/>
          <p:nvPr/>
        </p:nvSpPr>
        <p:spPr>
          <a:xfrm>
            <a:off x="1342478" y="1269030"/>
            <a:ext cx="359995" cy="523220"/>
          </a:xfrm>
          <a:prstGeom prst="rect">
            <a:avLst/>
          </a:prstGeom>
          <a:noFill/>
        </p:spPr>
        <p:txBody>
          <a:bodyPr wrap="square">
            <a:spAutoFit/>
          </a:bodyPr>
          <a:lstStyle/>
          <a:p>
            <a:pPr>
              <a:defRPr/>
            </a:pPr>
            <a:r>
              <a:rPr lang="en-US" altLang="zh-CN" sz="2800" smtClean="0">
                <a:solidFill>
                  <a:srgbClr val="FF0000"/>
                </a:solidFill>
                <a:latin typeface="黑体" pitchFamily="49" charset="-122"/>
                <a:ea typeface="黑体" pitchFamily="49" charset="-122"/>
              </a:rPr>
              <a:t>×</a:t>
            </a:r>
            <a:endParaRPr lang="zh-CN" altLang="en-US" sz="2800">
              <a:solidFill>
                <a:srgbClr val="FF0000"/>
              </a:solidFill>
              <a:latin typeface="黑体" pitchFamily="49" charset="-122"/>
              <a:ea typeface="黑体" pitchFamily="49" charset="-122"/>
            </a:endParaRPr>
          </a:p>
        </p:txBody>
      </p:sp>
      <p:sp>
        <p:nvSpPr>
          <p:cNvPr id="9" name="TextBox 8"/>
          <p:cNvSpPr txBox="1"/>
          <p:nvPr/>
        </p:nvSpPr>
        <p:spPr>
          <a:xfrm>
            <a:off x="1414477" y="2997006"/>
            <a:ext cx="359995" cy="523220"/>
          </a:xfrm>
          <a:prstGeom prst="rect">
            <a:avLst/>
          </a:prstGeom>
          <a:noFill/>
        </p:spPr>
        <p:txBody>
          <a:bodyPr wrap="square">
            <a:spAutoFit/>
          </a:bodyPr>
          <a:lstStyle/>
          <a:p>
            <a:pPr>
              <a:defRPr/>
            </a:pPr>
            <a:r>
              <a:rPr lang="zh-CN" altLang="zh-CN" sz="2800" smtClean="0">
                <a:solidFill>
                  <a:srgbClr val="FF0000"/>
                </a:solidFill>
                <a:latin typeface="黑体" pitchFamily="49" charset="-122"/>
                <a:ea typeface="黑体" pitchFamily="49" charset="-122"/>
              </a:rPr>
              <a:t>√</a:t>
            </a:r>
            <a:endParaRPr lang="zh-CN" altLang="en-US" sz="2800">
              <a:solidFill>
                <a:srgbClr val="FF0000"/>
              </a:solidFill>
              <a:latin typeface="黑体" pitchFamily="49" charset="-122"/>
              <a:ea typeface="黑体" pitchFamily="49" charset="-122"/>
            </a:endParaRPr>
          </a:p>
        </p:txBody>
      </p:sp>
      <p:sp>
        <p:nvSpPr>
          <p:cNvPr id="11" name="TextBox 10"/>
          <p:cNvSpPr txBox="1"/>
          <p:nvPr/>
        </p:nvSpPr>
        <p:spPr>
          <a:xfrm>
            <a:off x="1342478" y="4220989"/>
            <a:ext cx="359995" cy="523220"/>
          </a:xfrm>
          <a:prstGeom prst="rect">
            <a:avLst/>
          </a:prstGeom>
          <a:noFill/>
        </p:spPr>
        <p:txBody>
          <a:bodyPr wrap="square">
            <a:spAutoFit/>
          </a:bodyPr>
          <a:lstStyle/>
          <a:p>
            <a:pPr>
              <a:defRPr/>
            </a:pPr>
            <a:r>
              <a:rPr lang="zh-CN" altLang="zh-CN" sz="2800" smtClean="0">
                <a:solidFill>
                  <a:srgbClr val="FF0000"/>
                </a:solidFill>
                <a:latin typeface="黑体" pitchFamily="49" charset="-122"/>
                <a:ea typeface="黑体" pitchFamily="49" charset="-122"/>
              </a:rPr>
              <a:t>√</a:t>
            </a:r>
            <a:endParaRPr lang="zh-CN" altLang="en-US" sz="2800">
              <a:solidFill>
                <a:srgbClr val="FF0000"/>
              </a:solidFill>
              <a:latin typeface="黑体" pitchFamily="49" charset="-122"/>
              <a:ea typeface="黑体" pitchFamily="49" charset="-122"/>
            </a:endParaRPr>
          </a:p>
        </p:txBody>
      </p:sp>
      <p:sp>
        <p:nvSpPr>
          <p:cNvPr id="12" name="TextBox 11"/>
          <p:cNvSpPr txBox="1"/>
          <p:nvPr/>
        </p:nvSpPr>
        <p:spPr>
          <a:xfrm>
            <a:off x="1414477" y="4940979"/>
            <a:ext cx="359995" cy="523220"/>
          </a:xfrm>
          <a:prstGeom prst="rect">
            <a:avLst/>
          </a:prstGeom>
          <a:noFill/>
        </p:spPr>
        <p:txBody>
          <a:bodyPr wrap="square">
            <a:spAutoFit/>
          </a:bodyPr>
          <a:lstStyle/>
          <a:p>
            <a:pPr>
              <a:defRPr/>
            </a:pPr>
            <a:r>
              <a:rPr lang="en-US" altLang="zh-CN" sz="2800" smtClean="0">
                <a:solidFill>
                  <a:srgbClr val="FF0000"/>
                </a:solidFill>
                <a:latin typeface="黑体" pitchFamily="49" charset="-122"/>
                <a:ea typeface="黑体" pitchFamily="49" charset="-122"/>
              </a:rPr>
              <a:t>×</a:t>
            </a:r>
            <a:endParaRPr lang="zh-CN" altLang="en-US" sz="2800">
              <a:solidFill>
                <a:srgbClr val="FF0000"/>
              </a:solidFill>
              <a:latin typeface="黑体" pitchFamily="49" charset="-122"/>
              <a:ea typeface="黑体" pitchFamily="49" charset="-122"/>
            </a:endParaRPr>
          </a:p>
        </p:txBody>
      </p:sp>
      <p:sp>
        <p:nvSpPr>
          <p:cNvPr id="10" name="TextBox 9"/>
          <p:cNvSpPr txBox="1"/>
          <p:nvPr/>
        </p:nvSpPr>
        <p:spPr>
          <a:xfrm>
            <a:off x="1414477" y="1989020"/>
            <a:ext cx="359995" cy="523220"/>
          </a:xfrm>
          <a:prstGeom prst="rect">
            <a:avLst/>
          </a:prstGeom>
          <a:noFill/>
        </p:spPr>
        <p:txBody>
          <a:bodyPr wrap="square">
            <a:spAutoFit/>
          </a:bodyPr>
          <a:lstStyle/>
          <a:p>
            <a:pPr>
              <a:defRPr/>
            </a:pPr>
            <a:r>
              <a:rPr lang="zh-CN" altLang="zh-CN" sz="2800" smtClean="0">
                <a:solidFill>
                  <a:srgbClr val="FF0000"/>
                </a:solidFill>
                <a:latin typeface="黑体" pitchFamily="49" charset="-122"/>
                <a:ea typeface="黑体" pitchFamily="49" charset="-122"/>
              </a:rPr>
              <a:t>√</a:t>
            </a:r>
            <a:endParaRPr lang="zh-CN" altLang="en-US" sz="2800">
              <a:solidFill>
                <a:srgbClr val="FF0000"/>
              </a:solidFill>
              <a:latin typeface="黑体" pitchFamily="49" charset="-122"/>
              <a:ea typeface="黑体" pitchFamily="49" charset="-122"/>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1" grpId="0"/>
      <p:bldP spid="12" grpId="0"/>
      <p:bldP spid="10"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694487" y="909035"/>
            <a:ext cx="10511854" cy="5262979"/>
          </a:xfrm>
          <a:prstGeom prst="rect">
            <a:avLst/>
          </a:prstGeom>
        </p:spPr>
        <p:txBody>
          <a:bodyPr wrap="square">
            <a:spAutoFit/>
          </a:bodyPr>
          <a:lstStyle/>
          <a:p>
            <a:r>
              <a:rPr lang="en-US" altLang="zh-CN" sz="2400" b="1" smtClean="0"/>
              <a:t>25.</a:t>
            </a:r>
            <a:r>
              <a:rPr lang="zh-CN" altLang="zh-CN" sz="2400" b="1" smtClean="0"/>
              <a:t>见异思迁：看到别的事物就改变原来的主意。</a:t>
            </a:r>
            <a:r>
              <a:rPr lang="en-US" altLang="zh-CN" sz="2400" b="1" smtClean="0"/>
              <a:t>(</a:t>
            </a:r>
            <a:r>
              <a:rPr lang="zh-CN" altLang="zh-CN" sz="2400" b="1" smtClean="0"/>
              <a:t>指意志不坚定，喜爱不专一</a:t>
            </a:r>
            <a:r>
              <a:rPr lang="en-US" altLang="zh-CN" sz="2400" b="1" smtClean="0"/>
              <a:t>)</a:t>
            </a:r>
            <a:endParaRPr lang="zh-CN" altLang="zh-CN" sz="2400" b="1" smtClean="0"/>
          </a:p>
          <a:p>
            <a:r>
              <a:rPr lang="zh-CN" altLang="zh-CN" sz="2400" b="1" smtClean="0"/>
              <a:t>①（</a:t>
            </a:r>
            <a:r>
              <a:rPr lang="en-US" altLang="zh-CN" sz="2400" b="1" smtClean="0"/>
              <a:t>       </a:t>
            </a:r>
            <a:r>
              <a:rPr lang="zh-CN" altLang="zh-CN" sz="2400" b="1" smtClean="0"/>
              <a:t>）凡人做一事，便须全副精神注在此一事，不可见异思迁。</a:t>
            </a:r>
          </a:p>
          <a:p>
            <a:r>
              <a:rPr lang="zh-CN" altLang="zh-CN" sz="2400" b="1" smtClean="0"/>
              <a:t>②（</a:t>
            </a:r>
            <a:r>
              <a:rPr lang="en-US" altLang="zh-CN" sz="2400" b="1" smtClean="0"/>
              <a:t>  </a:t>
            </a:r>
            <a:r>
              <a:rPr lang="zh-CN" altLang="zh-CN" sz="2400" b="1" smtClean="0"/>
              <a:t>）在亚洲艺术作品展上，中国画家的作品创意独特，见异思迁，受到专家一致好评。</a:t>
            </a:r>
          </a:p>
          <a:p>
            <a:r>
              <a:rPr lang="en-US" altLang="zh-CN" sz="2400" b="1" smtClean="0"/>
              <a:t>26.</a:t>
            </a:r>
            <a:r>
              <a:rPr lang="zh-CN" altLang="zh-CN" sz="2400" b="1" smtClean="0"/>
              <a:t>姗姗来迟：形容来得很晚。</a:t>
            </a:r>
            <a:r>
              <a:rPr lang="en-US" altLang="zh-CN" sz="2400" b="1" smtClean="0"/>
              <a:t>(</a:t>
            </a:r>
            <a:r>
              <a:rPr lang="zh-CN" altLang="zh-CN" sz="2400" b="1" smtClean="0"/>
              <a:t>避免出现前后语义矛盾的情况</a:t>
            </a:r>
            <a:r>
              <a:rPr lang="en-US" altLang="zh-CN" sz="2400" b="1" smtClean="0"/>
              <a:t>)</a:t>
            </a:r>
            <a:endParaRPr lang="zh-CN" altLang="zh-CN" sz="2400" b="1" smtClean="0"/>
          </a:p>
          <a:p>
            <a:r>
              <a:rPr lang="zh-CN" altLang="zh-CN" sz="2400" b="1" smtClean="0"/>
              <a:t>①（</a:t>
            </a:r>
            <a:r>
              <a:rPr lang="en-US" altLang="zh-CN" sz="2400" b="1" smtClean="0"/>
              <a:t>      </a:t>
            </a:r>
            <a:r>
              <a:rPr lang="zh-CN" altLang="zh-CN" sz="2400" b="1" smtClean="0"/>
              <a:t>）北国的春天姗姗来迟，当江南遍地桃李笑春风的时候，塞北依然是“绿柳才黄半未匀”的景色。</a:t>
            </a:r>
          </a:p>
          <a:p>
            <a:r>
              <a:rPr lang="zh-CN" altLang="zh-CN" sz="2400" b="1" smtClean="0"/>
              <a:t>②（）上课铃响了，他知道自己已经迟到，仍然是慢腾腾地走进教室，姗姗来迟。</a:t>
            </a:r>
          </a:p>
          <a:p>
            <a:r>
              <a:rPr lang="en-US" altLang="zh-CN" sz="2400" b="1" smtClean="0"/>
              <a:t>27.</a:t>
            </a:r>
            <a:r>
              <a:rPr lang="zh-CN" altLang="zh-CN" sz="2400" b="1" smtClean="0"/>
              <a:t>鲜为人知：很少有人知道。</a:t>
            </a:r>
            <a:r>
              <a:rPr lang="en-US" altLang="zh-CN" sz="2400" b="1" smtClean="0"/>
              <a:t>(</a:t>
            </a:r>
            <a:r>
              <a:rPr lang="zh-CN" altLang="zh-CN" sz="2400" b="1" smtClean="0"/>
              <a:t>“鲜”已有“少”的意思</a:t>
            </a:r>
            <a:r>
              <a:rPr lang="en-US" altLang="zh-CN" sz="2400" b="1" smtClean="0"/>
              <a:t>)</a:t>
            </a:r>
            <a:endParaRPr lang="zh-CN" altLang="zh-CN" sz="2400" b="1" smtClean="0"/>
          </a:p>
          <a:p>
            <a:r>
              <a:rPr lang="zh-CN" altLang="zh-CN" sz="2400" b="1" smtClean="0"/>
              <a:t>①（</a:t>
            </a:r>
            <a:r>
              <a:rPr lang="en-US" altLang="zh-CN" sz="2400" b="1" smtClean="0"/>
              <a:t>      </a:t>
            </a:r>
            <a:r>
              <a:rPr lang="zh-CN" altLang="zh-CN" sz="2400" b="1" smtClean="0"/>
              <a:t>）艺术家们用医学</a:t>
            </a:r>
            <a:r>
              <a:rPr lang="en-US" altLang="zh-CN" sz="2400" b="1" smtClean="0"/>
              <a:t>X</a:t>
            </a:r>
            <a:r>
              <a:rPr lang="zh-CN" altLang="zh-CN" sz="2400" b="1" smtClean="0"/>
              <a:t>光片来透视毕加索的作品，试图以此解开大师鲜为人知的密码。</a:t>
            </a:r>
          </a:p>
          <a:p>
            <a:r>
              <a:rPr lang="zh-CN" altLang="zh-CN" sz="2400" b="1" smtClean="0"/>
              <a:t>②（）埃菲尔铁塔的声名传遍世界每一个角落，而这座高塔的设计者古斯塔夫·埃菲尔本人却鲜为人知，少有人知晓。</a:t>
            </a:r>
            <a:endParaRPr lang="zh-CN" altLang="zh-CN" sz="2400" b="1"/>
          </a:p>
        </p:txBody>
      </p:sp>
      <p:sp>
        <p:nvSpPr>
          <p:cNvPr id="7" name="TextBox 6"/>
          <p:cNvSpPr txBox="1"/>
          <p:nvPr/>
        </p:nvSpPr>
        <p:spPr>
          <a:xfrm>
            <a:off x="1414477" y="1557026"/>
            <a:ext cx="359995" cy="523220"/>
          </a:xfrm>
          <a:prstGeom prst="rect">
            <a:avLst/>
          </a:prstGeom>
          <a:noFill/>
        </p:spPr>
        <p:txBody>
          <a:bodyPr wrap="square">
            <a:spAutoFit/>
          </a:bodyPr>
          <a:lstStyle/>
          <a:p>
            <a:pPr>
              <a:defRPr/>
            </a:pPr>
            <a:r>
              <a:rPr lang="en-US" altLang="zh-CN" sz="2800" smtClean="0">
                <a:solidFill>
                  <a:srgbClr val="FF0000"/>
                </a:solidFill>
                <a:latin typeface="黑体" pitchFamily="49" charset="-122"/>
                <a:ea typeface="黑体" pitchFamily="49" charset="-122"/>
              </a:rPr>
              <a:t>×</a:t>
            </a:r>
            <a:endParaRPr lang="zh-CN" altLang="en-US" sz="2800">
              <a:solidFill>
                <a:srgbClr val="FF0000"/>
              </a:solidFill>
              <a:latin typeface="黑体" pitchFamily="49" charset="-122"/>
              <a:ea typeface="黑体" pitchFamily="49" charset="-122"/>
            </a:endParaRPr>
          </a:p>
        </p:txBody>
      </p:sp>
      <p:sp>
        <p:nvSpPr>
          <p:cNvPr id="9" name="TextBox 8"/>
          <p:cNvSpPr txBox="1"/>
          <p:nvPr/>
        </p:nvSpPr>
        <p:spPr>
          <a:xfrm>
            <a:off x="1414477" y="2709010"/>
            <a:ext cx="359995" cy="523220"/>
          </a:xfrm>
          <a:prstGeom prst="rect">
            <a:avLst/>
          </a:prstGeom>
          <a:noFill/>
        </p:spPr>
        <p:txBody>
          <a:bodyPr wrap="square">
            <a:spAutoFit/>
          </a:bodyPr>
          <a:lstStyle/>
          <a:p>
            <a:pPr>
              <a:defRPr/>
            </a:pPr>
            <a:r>
              <a:rPr lang="zh-CN" altLang="zh-CN" sz="2800" smtClean="0">
                <a:solidFill>
                  <a:srgbClr val="FF0000"/>
                </a:solidFill>
                <a:latin typeface="黑体" pitchFamily="49" charset="-122"/>
                <a:ea typeface="黑体" pitchFamily="49" charset="-122"/>
              </a:rPr>
              <a:t>√</a:t>
            </a:r>
            <a:endParaRPr lang="zh-CN" altLang="en-US" sz="2800">
              <a:solidFill>
                <a:srgbClr val="FF0000"/>
              </a:solidFill>
              <a:latin typeface="黑体" pitchFamily="49" charset="-122"/>
              <a:ea typeface="黑体" pitchFamily="49" charset="-122"/>
            </a:endParaRPr>
          </a:p>
        </p:txBody>
      </p:sp>
      <p:sp>
        <p:nvSpPr>
          <p:cNvPr id="11" name="TextBox 10"/>
          <p:cNvSpPr txBox="1"/>
          <p:nvPr/>
        </p:nvSpPr>
        <p:spPr>
          <a:xfrm>
            <a:off x="1414477" y="4508985"/>
            <a:ext cx="359995" cy="523220"/>
          </a:xfrm>
          <a:prstGeom prst="rect">
            <a:avLst/>
          </a:prstGeom>
          <a:noFill/>
        </p:spPr>
        <p:txBody>
          <a:bodyPr wrap="square">
            <a:spAutoFit/>
          </a:bodyPr>
          <a:lstStyle/>
          <a:p>
            <a:pPr>
              <a:defRPr/>
            </a:pPr>
            <a:r>
              <a:rPr lang="zh-CN" altLang="zh-CN" sz="2800" smtClean="0">
                <a:solidFill>
                  <a:srgbClr val="FF0000"/>
                </a:solidFill>
                <a:latin typeface="黑体" pitchFamily="49" charset="-122"/>
                <a:ea typeface="黑体" pitchFamily="49" charset="-122"/>
              </a:rPr>
              <a:t>√</a:t>
            </a:r>
            <a:endParaRPr lang="zh-CN" altLang="en-US" sz="2800">
              <a:solidFill>
                <a:srgbClr val="FF0000"/>
              </a:solidFill>
              <a:latin typeface="黑体" pitchFamily="49" charset="-122"/>
              <a:ea typeface="黑体" pitchFamily="49" charset="-122"/>
            </a:endParaRPr>
          </a:p>
        </p:txBody>
      </p:sp>
      <p:sp>
        <p:nvSpPr>
          <p:cNvPr id="12" name="TextBox 11"/>
          <p:cNvSpPr txBox="1"/>
          <p:nvPr/>
        </p:nvSpPr>
        <p:spPr>
          <a:xfrm>
            <a:off x="1414477" y="3500999"/>
            <a:ext cx="359995" cy="523220"/>
          </a:xfrm>
          <a:prstGeom prst="rect">
            <a:avLst/>
          </a:prstGeom>
          <a:noFill/>
        </p:spPr>
        <p:txBody>
          <a:bodyPr wrap="square">
            <a:spAutoFit/>
          </a:bodyPr>
          <a:lstStyle/>
          <a:p>
            <a:pPr>
              <a:defRPr/>
            </a:pPr>
            <a:r>
              <a:rPr lang="en-US" altLang="zh-CN" sz="2800" smtClean="0">
                <a:solidFill>
                  <a:srgbClr val="FF0000"/>
                </a:solidFill>
                <a:latin typeface="黑体" pitchFamily="49" charset="-122"/>
                <a:ea typeface="黑体" pitchFamily="49" charset="-122"/>
              </a:rPr>
              <a:t>×</a:t>
            </a:r>
            <a:endParaRPr lang="zh-CN" altLang="en-US" sz="2800">
              <a:solidFill>
                <a:srgbClr val="FF0000"/>
              </a:solidFill>
              <a:latin typeface="黑体" pitchFamily="49" charset="-122"/>
              <a:ea typeface="黑体" pitchFamily="49" charset="-122"/>
            </a:endParaRPr>
          </a:p>
        </p:txBody>
      </p:sp>
      <p:sp>
        <p:nvSpPr>
          <p:cNvPr id="10" name="TextBox 9"/>
          <p:cNvSpPr txBox="1"/>
          <p:nvPr/>
        </p:nvSpPr>
        <p:spPr>
          <a:xfrm>
            <a:off x="1414477" y="1197031"/>
            <a:ext cx="359995" cy="523220"/>
          </a:xfrm>
          <a:prstGeom prst="rect">
            <a:avLst/>
          </a:prstGeom>
          <a:noFill/>
        </p:spPr>
        <p:txBody>
          <a:bodyPr wrap="square">
            <a:spAutoFit/>
          </a:bodyPr>
          <a:lstStyle/>
          <a:p>
            <a:pPr>
              <a:defRPr/>
            </a:pPr>
            <a:r>
              <a:rPr lang="zh-CN" altLang="zh-CN" sz="2800" smtClean="0">
                <a:solidFill>
                  <a:srgbClr val="FF0000"/>
                </a:solidFill>
                <a:latin typeface="黑体" pitchFamily="49" charset="-122"/>
                <a:ea typeface="黑体" pitchFamily="49" charset="-122"/>
              </a:rPr>
              <a:t>√</a:t>
            </a:r>
            <a:endParaRPr lang="zh-CN" altLang="en-US" sz="2800">
              <a:solidFill>
                <a:srgbClr val="FF0000"/>
              </a:solidFill>
              <a:latin typeface="黑体" pitchFamily="49" charset="-122"/>
              <a:ea typeface="黑体" pitchFamily="49" charset="-122"/>
            </a:endParaRPr>
          </a:p>
        </p:txBody>
      </p:sp>
      <p:sp>
        <p:nvSpPr>
          <p:cNvPr id="13" name="TextBox 12"/>
          <p:cNvSpPr txBox="1"/>
          <p:nvPr/>
        </p:nvSpPr>
        <p:spPr>
          <a:xfrm>
            <a:off x="1270479" y="5228975"/>
            <a:ext cx="359995" cy="523220"/>
          </a:xfrm>
          <a:prstGeom prst="rect">
            <a:avLst/>
          </a:prstGeom>
          <a:noFill/>
        </p:spPr>
        <p:txBody>
          <a:bodyPr wrap="square">
            <a:spAutoFit/>
          </a:bodyPr>
          <a:lstStyle/>
          <a:p>
            <a:pPr>
              <a:defRPr/>
            </a:pPr>
            <a:r>
              <a:rPr lang="en-US" altLang="zh-CN" sz="2800" smtClean="0">
                <a:solidFill>
                  <a:srgbClr val="FF0000"/>
                </a:solidFill>
                <a:latin typeface="黑体" pitchFamily="49" charset="-122"/>
                <a:ea typeface="黑体" pitchFamily="49" charset="-122"/>
              </a:rPr>
              <a:t>×</a:t>
            </a:r>
            <a:endParaRPr lang="zh-CN" altLang="en-US" sz="2800">
              <a:solidFill>
                <a:srgbClr val="FF0000"/>
              </a:solidFill>
              <a:latin typeface="黑体" pitchFamily="49" charset="-122"/>
              <a:ea typeface="黑体" pitchFamily="49" charset="-122"/>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ppt_x"/>
                                          </p:val>
                                        </p:tav>
                                        <p:tav tm="100000">
                                          <p:val>
                                            <p:strVal val="#ppt_x"/>
                                          </p:val>
                                        </p:tav>
                                      </p:tavLst>
                                    </p:anim>
                                    <p:anim calcmode="lin" valueType="num">
                                      <p:cBhvr additive="base">
                                        <p:cTn id="3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P spid="12" grpId="0"/>
      <p:bldP spid="10" grpId="0"/>
      <p:bldP spid="13"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694487" y="909035"/>
            <a:ext cx="10511854" cy="5373779"/>
          </a:xfrm>
          <a:prstGeom prst="rect">
            <a:avLst/>
          </a:prstGeom>
        </p:spPr>
        <p:txBody>
          <a:bodyPr wrap="square">
            <a:spAutoFit/>
          </a:bodyPr>
          <a:lstStyle/>
          <a:p>
            <a:pPr>
              <a:lnSpc>
                <a:spcPct val="130000"/>
              </a:lnSpc>
            </a:pPr>
            <a:r>
              <a:rPr lang="en-US" altLang="zh-CN" sz="2400" b="1" smtClean="0"/>
              <a:t>28.</a:t>
            </a:r>
            <a:r>
              <a:rPr lang="zh-CN" altLang="zh-CN" sz="2400" b="1" smtClean="0"/>
              <a:t>当之无愧：接受某种荣誉或称号等是完全够条件的。</a:t>
            </a:r>
            <a:r>
              <a:rPr lang="en-US" altLang="zh-CN" sz="2400" b="1" smtClean="0"/>
              <a:t>(</a:t>
            </a:r>
            <a:r>
              <a:rPr lang="zh-CN" altLang="zh-CN" sz="2400" b="1" smtClean="0"/>
              <a:t>指他人</a:t>
            </a:r>
            <a:r>
              <a:rPr lang="en-US" altLang="zh-CN" sz="2400" b="1" smtClean="0"/>
              <a:t>)</a:t>
            </a:r>
            <a:endParaRPr lang="zh-CN" altLang="zh-CN" sz="2400" b="1" smtClean="0"/>
          </a:p>
          <a:p>
            <a:pPr>
              <a:lnSpc>
                <a:spcPct val="130000"/>
              </a:lnSpc>
            </a:pPr>
            <a:r>
              <a:rPr lang="zh-CN" altLang="zh-CN" sz="2400" b="1" smtClean="0"/>
              <a:t>①（</a:t>
            </a:r>
            <a:r>
              <a:rPr lang="en-US" altLang="zh-CN" sz="2400" b="1" smtClean="0"/>
              <a:t>     </a:t>
            </a:r>
            <a:r>
              <a:rPr lang="zh-CN" altLang="zh-CN" sz="2400" b="1" smtClean="0"/>
              <a:t>）《西游记》这部电视剧重播已超过</a:t>
            </a:r>
            <a:r>
              <a:rPr lang="en-US" altLang="zh-CN" sz="2400" b="1" smtClean="0"/>
              <a:t>3000</a:t>
            </a:r>
            <a:r>
              <a:rPr lang="zh-CN" altLang="zh-CN" sz="2400" b="1" smtClean="0"/>
              <a:t>次，被称为经典之作当之无愧。</a:t>
            </a:r>
          </a:p>
          <a:p>
            <a:pPr>
              <a:lnSpc>
                <a:spcPct val="130000"/>
              </a:lnSpc>
            </a:pPr>
            <a:r>
              <a:rPr lang="zh-CN" altLang="zh-CN" sz="2400" b="1" smtClean="0"/>
              <a:t>②（</a:t>
            </a:r>
            <a:r>
              <a:rPr lang="en-US" altLang="zh-CN" sz="2400" b="1" smtClean="0"/>
              <a:t> </a:t>
            </a:r>
            <a:r>
              <a:rPr lang="zh-CN" altLang="zh-CN" sz="2400" b="1" smtClean="0"/>
              <a:t>）中华民族富有创新精神，我们要把这种精神当之无愧地传承下去，不断发扬。</a:t>
            </a:r>
          </a:p>
          <a:p>
            <a:pPr algn="ctr">
              <a:lnSpc>
                <a:spcPct val="130000"/>
              </a:lnSpc>
            </a:pPr>
            <a:r>
              <a:rPr lang="zh-CN" altLang="zh-CN" sz="2400" b="1" smtClean="0">
                <a:latin typeface="黑体" pitchFamily="49" charset="-122"/>
                <a:ea typeface="黑体" pitchFamily="49" charset="-122"/>
              </a:rPr>
              <a:t>第二组</a:t>
            </a:r>
          </a:p>
          <a:p>
            <a:pPr>
              <a:lnSpc>
                <a:spcPct val="130000"/>
              </a:lnSpc>
            </a:pPr>
            <a:r>
              <a:rPr lang="en-US" altLang="zh-CN" sz="2400" b="1" smtClean="0"/>
              <a:t>29.</a:t>
            </a:r>
            <a:r>
              <a:rPr lang="zh-CN" altLang="zh-CN" sz="2400" b="1" smtClean="0"/>
              <a:t>进退维谷：指无论是进还是退，都是处在困境之中。形容处境艰难，进退两难。</a:t>
            </a:r>
            <a:r>
              <a:rPr lang="en-US" altLang="zh-CN" sz="2400" b="1" smtClean="0"/>
              <a:t>(</a:t>
            </a:r>
            <a:r>
              <a:rPr lang="zh-CN" altLang="zh-CN" sz="2400" b="1" smtClean="0"/>
              <a:t>只形容处境困难</a:t>
            </a:r>
            <a:r>
              <a:rPr lang="en-US" altLang="zh-CN" sz="2400" b="1" smtClean="0"/>
              <a:t>)</a:t>
            </a:r>
            <a:endParaRPr lang="zh-CN" altLang="zh-CN" sz="2400" b="1" smtClean="0"/>
          </a:p>
          <a:p>
            <a:pPr>
              <a:lnSpc>
                <a:spcPct val="130000"/>
              </a:lnSpc>
            </a:pPr>
            <a:r>
              <a:rPr lang="zh-CN" altLang="zh-CN" sz="2400" b="1" smtClean="0"/>
              <a:t>①（</a:t>
            </a:r>
            <a:r>
              <a:rPr lang="en-US" altLang="zh-CN" sz="2400" b="1" smtClean="0"/>
              <a:t>     </a:t>
            </a:r>
            <a:r>
              <a:rPr lang="zh-CN" altLang="zh-CN" sz="2400" b="1" smtClean="0"/>
              <a:t>）斑羚们发现自己陷入了进退维谷的绝境，一片惊慌，胡乱蹿跳。</a:t>
            </a:r>
          </a:p>
          <a:p>
            <a:pPr>
              <a:lnSpc>
                <a:spcPct val="130000"/>
              </a:lnSpc>
            </a:pPr>
            <a:r>
              <a:rPr lang="zh-CN" altLang="zh-CN" sz="2400" b="1" smtClean="0"/>
              <a:t>②（）他知识广博，思维敏捷，又有丰富的社会经验，因此在处理问题时常能进退维谷，游刃有余。</a:t>
            </a:r>
            <a:endParaRPr lang="zh-CN" altLang="zh-CN" sz="2400" b="1"/>
          </a:p>
        </p:txBody>
      </p:sp>
      <p:sp>
        <p:nvSpPr>
          <p:cNvPr id="7" name="TextBox 6"/>
          <p:cNvSpPr txBox="1"/>
          <p:nvPr/>
        </p:nvSpPr>
        <p:spPr>
          <a:xfrm>
            <a:off x="1414477" y="2421014"/>
            <a:ext cx="359995" cy="523220"/>
          </a:xfrm>
          <a:prstGeom prst="rect">
            <a:avLst/>
          </a:prstGeom>
          <a:noFill/>
        </p:spPr>
        <p:txBody>
          <a:bodyPr wrap="square">
            <a:spAutoFit/>
          </a:bodyPr>
          <a:lstStyle/>
          <a:p>
            <a:pPr>
              <a:defRPr/>
            </a:pPr>
            <a:r>
              <a:rPr lang="en-US" altLang="zh-CN" sz="2800" smtClean="0">
                <a:solidFill>
                  <a:srgbClr val="FF0000"/>
                </a:solidFill>
                <a:latin typeface="黑体" pitchFamily="49" charset="-122"/>
                <a:ea typeface="黑体" pitchFamily="49" charset="-122"/>
              </a:rPr>
              <a:t>×</a:t>
            </a:r>
            <a:endParaRPr lang="zh-CN" altLang="en-US" sz="2800">
              <a:solidFill>
                <a:srgbClr val="FF0000"/>
              </a:solidFill>
              <a:latin typeface="黑体" pitchFamily="49" charset="-122"/>
              <a:ea typeface="黑体" pitchFamily="49" charset="-122"/>
            </a:endParaRPr>
          </a:p>
        </p:txBody>
      </p:sp>
      <p:sp>
        <p:nvSpPr>
          <p:cNvPr id="11" name="TextBox 10"/>
          <p:cNvSpPr txBox="1"/>
          <p:nvPr/>
        </p:nvSpPr>
        <p:spPr>
          <a:xfrm>
            <a:off x="1342478" y="4724982"/>
            <a:ext cx="359995" cy="523220"/>
          </a:xfrm>
          <a:prstGeom prst="rect">
            <a:avLst/>
          </a:prstGeom>
          <a:noFill/>
        </p:spPr>
        <p:txBody>
          <a:bodyPr wrap="square">
            <a:spAutoFit/>
          </a:bodyPr>
          <a:lstStyle/>
          <a:p>
            <a:pPr>
              <a:defRPr/>
            </a:pPr>
            <a:r>
              <a:rPr lang="zh-CN" altLang="zh-CN" sz="2800" smtClean="0">
                <a:solidFill>
                  <a:srgbClr val="FF0000"/>
                </a:solidFill>
                <a:latin typeface="黑体" pitchFamily="49" charset="-122"/>
                <a:ea typeface="黑体" pitchFamily="49" charset="-122"/>
              </a:rPr>
              <a:t>√</a:t>
            </a:r>
            <a:endParaRPr lang="zh-CN" altLang="en-US" sz="2800">
              <a:solidFill>
                <a:srgbClr val="FF0000"/>
              </a:solidFill>
              <a:latin typeface="黑体" pitchFamily="49" charset="-122"/>
              <a:ea typeface="黑体" pitchFamily="49" charset="-122"/>
            </a:endParaRPr>
          </a:p>
        </p:txBody>
      </p:sp>
      <p:sp>
        <p:nvSpPr>
          <p:cNvPr id="10" name="TextBox 9"/>
          <p:cNvSpPr txBox="1"/>
          <p:nvPr/>
        </p:nvSpPr>
        <p:spPr>
          <a:xfrm>
            <a:off x="1342478" y="1413028"/>
            <a:ext cx="359995" cy="523220"/>
          </a:xfrm>
          <a:prstGeom prst="rect">
            <a:avLst/>
          </a:prstGeom>
          <a:noFill/>
        </p:spPr>
        <p:txBody>
          <a:bodyPr wrap="square">
            <a:spAutoFit/>
          </a:bodyPr>
          <a:lstStyle/>
          <a:p>
            <a:pPr>
              <a:defRPr/>
            </a:pPr>
            <a:r>
              <a:rPr lang="zh-CN" altLang="zh-CN" sz="2800" smtClean="0">
                <a:solidFill>
                  <a:srgbClr val="FF0000"/>
                </a:solidFill>
                <a:latin typeface="黑体" pitchFamily="49" charset="-122"/>
                <a:ea typeface="黑体" pitchFamily="49" charset="-122"/>
              </a:rPr>
              <a:t>√</a:t>
            </a:r>
            <a:endParaRPr lang="zh-CN" altLang="en-US" sz="2800">
              <a:solidFill>
                <a:srgbClr val="FF0000"/>
              </a:solidFill>
              <a:latin typeface="黑体" pitchFamily="49" charset="-122"/>
              <a:ea typeface="黑体" pitchFamily="49" charset="-122"/>
            </a:endParaRPr>
          </a:p>
        </p:txBody>
      </p:sp>
      <p:sp>
        <p:nvSpPr>
          <p:cNvPr id="13" name="TextBox 12"/>
          <p:cNvSpPr txBox="1"/>
          <p:nvPr/>
        </p:nvSpPr>
        <p:spPr>
          <a:xfrm>
            <a:off x="1270479" y="5228975"/>
            <a:ext cx="359995" cy="523220"/>
          </a:xfrm>
          <a:prstGeom prst="rect">
            <a:avLst/>
          </a:prstGeom>
          <a:noFill/>
        </p:spPr>
        <p:txBody>
          <a:bodyPr wrap="square">
            <a:spAutoFit/>
          </a:bodyPr>
          <a:lstStyle/>
          <a:p>
            <a:pPr>
              <a:defRPr/>
            </a:pPr>
            <a:r>
              <a:rPr lang="en-US" altLang="zh-CN" sz="2800" smtClean="0">
                <a:solidFill>
                  <a:srgbClr val="FF0000"/>
                </a:solidFill>
                <a:latin typeface="黑体" pitchFamily="49" charset="-122"/>
                <a:ea typeface="黑体" pitchFamily="49" charset="-122"/>
              </a:rPr>
              <a:t>×</a:t>
            </a:r>
            <a:endParaRPr lang="zh-CN" altLang="en-US" sz="2800">
              <a:solidFill>
                <a:srgbClr val="FF0000"/>
              </a:solidFill>
              <a:latin typeface="黑体" pitchFamily="49" charset="-122"/>
              <a:ea typeface="黑体" pitchFamily="49" charset="-122"/>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500" fill="hold"/>
                                        <p:tgtEl>
                                          <p:spTgt spid="11"/>
                                        </p:tgtEl>
                                        <p:attrNameLst>
                                          <p:attrName>ppt_x</p:attrName>
                                        </p:attrNameLst>
                                      </p:cBhvr>
                                      <p:tavLst>
                                        <p:tav tm="0">
                                          <p:val>
                                            <p:strVal val="#ppt_x"/>
                                          </p:val>
                                        </p:tav>
                                        <p:tav tm="100000">
                                          <p:val>
                                            <p:strVal val="#ppt_x"/>
                                          </p:val>
                                        </p:tav>
                                      </p:tavLst>
                                    </p:anim>
                                    <p:anim calcmode="lin" valueType="num">
                                      <p:cBhvr additive="base">
                                        <p:cTn id="19"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ppt_x"/>
                                          </p:val>
                                        </p:tav>
                                        <p:tav tm="100000">
                                          <p:val>
                                            <p:strVal val="#ppt_x"/>
                                          </p:val>
                                        </p:tav>
                                      </p:tavLst>
                                    </p:anim>
                                    <p:anim calcmode="lin" valueType="num">
                                      <p:cBhvr additive="base">
                                        <p:cTn id="25"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0" grpId="0"/>
      <p:bldP spid="13"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694487" y="909035"/>
            <a:ext cx="10511854" cy="4524315"/>
          </a:xfrm>
          <a:prstGeom prst="rect">
            <a:avLst/>
          </a:prstGeom>
        </p:spPr>
        <p:txBody>
          <a:bodyPr wrap="square">
            <a:spAutoFit/>
          </a:bodyPr>
          <a:lstStyle/>
          <a:p>
            <a:r>
              <a:rPr lang="en-US" altLang="zh-CN" sz="2400" b="1" smtClean="0"/>
              <a:t>30.</a:t>
            </a:r>
            <a:r>
              <a:rPr lang="zh-CN" altLang="zh-CN" sz="2400" b="1" smtClean="0"/>
              <a:t>络绎不绝：形容车船人马等前后相接，往来不断。</a:t>
            </a:r>
            <a:r>
              <a:rPr lang="en-US" altLang="zh-CN" sz="2400" b="1" smtClean="0"/>
              <a:t>(</a:t>
            </a:r>
            <a:r>
              <a:rPr lang="zh-CN" altLang="zh-CN" sz="2400" b="1" smtClean="0"/>
              <a:t>只形容人、马、车、船</a:t>
            </a:r>
            <a:r>
              <a:rPr lang="en-US" altLang="zh-CN" sz="2400" b="1" smtClean="0"/>
              <a:t>)</a:t>
            </a:r>
            <a:endParaRPr lang="zh-CN" altLang="zh-CN" sz="2400" b="1" smtClean="0"/>
          </a:p>
          <a:p>
            <a:r>
              <a:rPr lang="zh-CN" altLang="zh-CN" sz="2400" b="1" smtClean="0"/>
              <a:t>①（</a:t>
            </a:r>
            <a:r>
              <a:rPr lang="en-US" altLang="zh-CN" sz="2400" b="1" smtClean="0"/>
              <a:t>     </a:t>
            </a:r>
            <a:r>
              <a:rPr lang="zh-CN" altLang="zh-CN" sz="2400" b="1" smtClean="0"/>
              <a:t>）如今的甘南，天空蔚蓝、白云悠悠、水草丰茂，呈现出一幅生机勃勃的生态画卷，前来旅游“打卡”的人络绎不绝。</a:t>
            </a:r>
          </a:p>
          <a:p>
            <a:r>
              <a:rPr lang="zh-CN" altLang="zh-CN" sz="2400" b="1" smtClean="0"/>
              <a:t>②（）随着国家惠农政策的不断推出，农村家家户户的喜事接二连三，络绎不绝。</a:t>
            </a:r>
          </a:p>
          <a:p>
            <a:r>
              <a:rPr lang="en-US" altLang="zh-CN" sz="2400" b="1" smtClean="0"/>
              <a:t>31.</a:t>
            </a:r>
            <a:r>
              <a:rPr lang="zh-CN" altLang="zh-CN" sz="2400" b="1" smtClean="0"/>
              <a:t>叹为观止：赞美看到的事物好到了极点。</a:t>
            </a:r>
            <a:r>
              <a:rPr lang="en-US" altLang="zh-CN" sz="2400" b="1" smtClean="0"/>
              <a:t>(</a:t>
            </a:r>
            <a:r>
              <a:rPr lang="zh-CN" altLang="zh-CN" sz="2400" b="1" smtClean="0"/>
              <a:t>只用在好的事物中</a:t>
            </a:r>
            <a:r>
              <a:rPr lang="en-US" altLang="zh-CN" sz="2400" b="1" smtClean="0"/>
              <a:t>)</a:t>
            </a:r>
            <a:endParaRPr lang="zh-CN" altLang="zh-CN" sz="2400" b="1" smtClean="0"/>
          </a:p>
          <a:p>
            <a:r>
              <a:rPr lang="zh-CN" altLang="zh-CN" sz="2400" b="1" smtClean="0"/>
              <a:t>①（</a:t>
            </a:r>
            <a:r>
              <a:rPr lang="en-US" altLang="zh-CN" sz="2400" b="1" smtClean="0"/>
              <a:t> </a:t>
            </a:r>
            <a:r>
              <a:rPr lang="zh-CN" altLang="zh-CN" sz="2400" b="1" smtClean="0"/>
              <a:t>）那乐声，高亢雄浑，在夜雾中直冲霄汉，令人叹为观止。</a:t>
            </a:r>
          </a:p>
          <a:p>
            <a:r>
              <a:rPr lang="zh-CN" altLang="zh-CN" sz="2400" b="1" smtClean="0"/>
              <a:t>②（</a:t>
            </a:r>
            <a:r>
              <a:rPr lang="en-US" altLang="zh-CN" sz="2400" b="1" smtClean="0"/>
              <a:t>     </a:t>
            </a:r>
            <a:r>
              <a:rPr lang="zh-CN" altLang="zh-CN" sz="2400" b="1" smtClean="0"/>
              <a:t>）大型实景表演《草原之梦》融合声、光、电等技术，场面极其壮观，让人叹为观止。</a:t>
            </a:r>
          </a:p>
          <a:p>
            <a:r>
              <a:rPr lang="en-US" altLang="zh-CN" sz="2400" b="1" smtClean="0"/>
              <a:t>32.</a:t>
            </a:r>
            <a:r>
              <a:rPr lang="zh-CN" altLang="zh-CN" sz="2400" b="1" smtClean="0"/>
              <a:t>惟妙惟肖：形容描写或模仿得好，非常逼真。</a:t>
            </a:r>
            <a:r>
              <a:rPr lang="en-US" altLang="zh-CN" sz="2400" b="1" smtClean="0"/>
              <a:t>(</a:t>
            </a:r>
            <a:r>
              <a:rPr lang="zh-CN" altLang="zh-CN" sz="2400" b="1" smtClean="0"/>
              <a:t>只形容描写或模仿）</a:t>
            </a:r>
          </a:p>
          <a:p>
            <a:r>
              <a:rPr lang="zh-CN" altLang="zh-CN" sz="2400" b="1" smtClean="0"/>
              <a:t>①（</a:t>
            </a:r>
            <a:r>
              <a:rPr lang="en-US" altLang="zh-CN" sz="2400" b="1" smtClean="0"/>
              <a:t>      </a:t>
            </a:r>
            <a:r>
              <a:rPr lang="zh-CN" altLang="zh-CN" sz="2400" b="1" smtClean="0"/>
              <a:t>）一根竹签，一撮麦芽糖，轻轻一吹，便化出惟妙惟肖的糖人。</a:t>
            </a:r>
          </a:p>
          <a:p>
            <a:r>
              <a:rPr lang="zh-CN" altLang="zh-CN" sz="2400" b="1" smtClean="0"/>
              <a:t>②（</a:t>
            </a:r>
            <a:r>
              <a:rPr lang="en-US" altLang="zh-CN" sz="2400" b="1" smtClean="0"/>
              <a:t> </a:t>
            </a:r>
            <a:r>
              <a:rPr lang="zh-CN" altLang="zh-CN" sz="2400" b="1" smtClean="0"/>
              <a:t>）赵州桥的设计完全合乎科学原理，施工技术更是惟妙惟肖。</a:t>
            </a:r>
            <a:endParaRPr lang="en-US" altLang="zh-CN" sz="2400" b="1" smtClean="0"/>
          </a:p>
        </p:txBody>
      </p:sp>
      <p:sp>
        <p:nvSpPr>
          <p:cNvPr id="7" name="TextBox 6"/>
          <p:cNvSpPr txBox="1"/>
          <p:nvPr/>
        </p:nvSpPr>
        <p:spPr>
          <a:xfrm>
            <a:off x="1342478" y="1989020"/>
            <a:ext cx="359995" cy="523220"/>
          </a:xfrm>
          <a:prstGeom prst="rect">
            <a:avLst/>
          </a:prstGeom>
          <a:noFill/>
        </p:spPr>
        <p:txBody>
          <a:bodyPr wrap="square">
            <a:spAutoFit/>
          </a:bodyPr>
          <a:lstStyle/>
          <a:p>
            <a:pPr>
              <a:defRPr/>
            </a:pPr>
            <a:r>
              <a:rPr lang="en-US" altLang="zh-CN" sz="2800" smtClean="0">
                <a:solidFill>
                  <a:srgbClr val="FF0000"/>
                </a:solidFill>
                <a:latin typeface="黑体" pitchFamily="49" charset="-122"/>
                <a:ea typeface="黑体" pitchFamily="49" charset="-122"/>
              </a:rPr>
              <a:t>×</a:t>
            </a:r>
            <a:endParaRPr lang="zh-CN" altLang="en-US" sz="2800">
              <a:solidFill>
                <a:srgbClr val="FF0000"/>
              </a:solidFill>
              <a:latin typeface="黑体" pitchFamily="49" charset="-122"/>
              <a:ea typeface="黑体" pitchFamily="49" charset="-122"/>
            </a:endParaRPr>
          </a:p>
        </p:txBody>
      </p:sp>
      <p:sp>
        <p:nvSpPr>
          <p:cNvPr id="11" name="TextBox 10"/>
          <p:cNvSpPr txBox="1"/>
          <p:nvPr/>
        </p:nvSpPr>
        <p:spPr>
          <a:xfrm>
            <a:off x="1342478" y="3429000"/>
            <a:ext cx="359995" cy="523220"/>
          </a:xfrm>
          <a:prstGeom prst="rect">
            <a:avLst/>
          </a:prstGeom>
          <a:noFill/>
        </p:spPr>
        <p:txBody>
          <a:bodyPr wrap="square">
            <a:spAutoFit/>
          </a:bodyPr>
          <a:lstStyle/>
          <a:p>
            <a:pPr>
              <a:defRPr/>
            </a:pPr>
            <a:r>
              <a:rPr lang="zh-CN" altLang="zh-CN" sz="2800" smtClean="0">
                <a:solidFill>
                  <a:srgbClr val="FF0000"/>
                </a:solidFill>
                <a:latin typeface="黑体" pitchFamily="49" charset="-122"/>
                <a:ea typeface="黑体" pitchFamily="49" charset="-122"/>
              </a:rPr>
              <a:t>√</a:t>
            </a:r>
            <a:endParaRPr lang="zh-CN" altLang="en-US" sz="2800">
              <a:solidFill>
                <a:srgbClr val="FF0000"/>
              </a:solidFill>
              <a:latin typeface="黑体" pitchFamily="49" charset="-122"/>
              <a:ea typeface="黑体" pitchFamily="49" charset="-122"/>
            </a:endParaRPr>
          </a:p>
        </p:txBody>
      </p:sp>
      <p:sp>
        <p:nvSpPr>
          <p:cNvPr id="10" name="TextBox 9"/>
          <p:cNvSpPr txBox="1"/>
          <p:nvPr/>
        </p:nvSpPr>
        <p:spPr>
          <a:xfrm>
            <a:off x="1342478" y="1269030"/>
            <a:ext cx="359995" cy="523220"/>
          </a:xfrm>
          <a:prstGeom prst="rect">
            <a:avLst/>
          </a:prstGeom>
          <a:noFill/>
        </p:spPr>
        <p:txBody>
          <a:bodyPr wrap="square">
            <a:spAutoFit/>
          </a:bodyPr>
          <a:lstStyle/>
          <a:p>
            <a:pPr>
              <a:defRPr/>
            </a:pPr>
            <a:r>
              <a:rPr lang="zh-CN" altLang="zh-CN" sz="2800" smtClean="0">
                <a:solidFill>
                  <a:srgbClr val="FF0000"/>
                </a:solidFill>
                <a:latin typeface="黑体" pitchFamily="49" charset="-122"/>
                <a:ea typeface="黑体" pitchFamily="49" charset="-122"/>
              </a:rPr>
              <a:t>√</a:t>
            </a:r>
            <a:endParaRPr lang="zh-CN" altLang="en-US" sz="2800">
              <a:solidFill>
                <a:srgbClr val="FF0000"/>
              </a:solidFill>
              <a:latin typeface="黑体" pitchFamily="49" charset="-122"/>
              <a:ea typeface="黑体" pitchFamily="49" charset="-122"/>
            </a:endParaRPr>
          </a:p>
        </p:txBody>
      </p:sp>
      <p:sp>
        <p:nvSpPr>
          <p:cNvPr id="13" name="TextBox 12"/>
          <p:cNvSpPr txBox="1"/>
          <p:nvPr/>
        </p:nvSpPr>
        <p:spPr>
          <a:xfrm>
            <a:off x="1342478" y="4868980"/>
            <a:ext cx="359995" cy="523220"/>
          </a:xfrm>
          <a:prstGeom prst="rect">
            <a:avLst/>
          </a:prstGeom>
          <a:noFill/>
        </p:spPr>
        <p:txBody>
          <a:bodyPr wrap="square">
            <a:spAutoFit/>
          </a:bodyPr>
          <a:lstStyle/>
          <a:p>
            <a:pPr>
              <a:defRPr/>
            </a:pPr>
            <a:r>
              <a:rPr lang="en-US" altLang="zh-CN" sz="2800" smtClean="0">
                <a:solidFill>
                  <a:srgbClr val="FF0000"/>
                </a:solidFill>
                <a:latin typeface="黑体" pitchFamily="49" charset="-122"/>
                <a:ea typeface="黑体" pitchFamily="49" charset="-122"/>
              </a:rPr>
              <a:t>×</a:t>
            </a:r>
            <a:endParaRPr lang="zh-CN" altLang="en-US" sz="2800">
              <a:solidFill>
                <a:srgbClr val="FF0000"/>
              </a:solidFill>
              <a:latin typeface="黑体" pitchFamily="49" charset="-122"/>
              <a:ea typeface="黑体" pitchFamily="49" charset="-122"/>
            </a:endParaRPr>
          </a:p>
        </p:txBody>
      </p:sp>
      <p:sp>
        <p:nvSpPr>
          <p:cNvPr id="8" name="TextBox 7"/>
          <p:cNvSpPr txBox="1"/>
          <p:nvPr/>
        </p:nvSpPr>
        <p:spPr>
          <a:xfrm>
            <a:off x="1342478" y="3069005"/>
            <a:ext cx="359995" cy="523220"/>
          </a:xfrm>
          <a:prstGeom prst="rect">
            <a:avLst/>
          </a:prstGeom>
          <a:noFill/>
        </p:spPr>
        <p:txBody>
          <a:bodyPr wrap="square">
            <a:spAutoFit/>
          </a:bodyPr>
          <a:lstStyle/>
          <a:p>
            <a:pPr>
              <a:defRPr/>
            </a:pPr>
            <a:r>
              <a:rPr lang="en-US" altLang="zh-CN" sz="2800" smtClean="0">
                <a:solidFill>
                  <a:srgbClr val="FF0000"/>
                </a:solidFill>
                <a:latin typeface="黑体" pitchFamily="49" charset="-122"/>
                <a:ea typeface="黑体" pitchFamily="49" charset="-122"/>
              </a:rPr>
              <a:t>×</a:t>
            </a:r>
            <a:endParaRPr lang="zh-CN" altLang="en-US" sz="2800">
              <a:solidFill>
                <a:srgbClr val="FF0000"/>
              </a:solidFill>
              <a:latin typeface="黑体" pitchFamily="49" charset="-122"/>
              <a:ea typeface="黑体" pitchFamily="49" charset="-122"/>
            </a:endParaRPr>
          </a:p>
        </p:txBody>
      </p:sp>
      <p:sp>
        <p:nvSpPr>
          <p:cNvPr id="9" name="TextBox 8"/>
          <p:cNvSpPr txBox="1"/>
          <p:nvPr/>
        </p:nvSpPr>
        <p:spPr>
          <a:xfrm>
            <a:off x="1414477" y="4508985"/>
            <a:ext cx="359995" cy="523220"/>
          </a:xfrm>
          <a:prstGeom prst="rect">
            <a:avLst/>
          </a:prstGeom>
          <a:noFill/>
        </p:spPr>
        <p:txBody>
          <a:bodyPr wrap="square">
            <a:spAutoFit/>
          </a:bodyPr>
          <a:lstStyle/>
          <a:p>
            <a:pPr>
              <a:defRPr/>
            </a:pPr>
            <a:r>
              <a:rPr lang="zh-CN" altLang="zh-CN" sz="2800" smtClean="0">
                <a:solidFill>
                  <a:srgbClr val="FF0000"/>
                </a:solidFill>
                <a:latin typeface="黑体" pitchFamily="49" charset="-122"/>
                <a:ea typeface="黑体" pitchFamily="49" charset="-122"/>
              </a:rPr>
              <a:t>√</a:t>
            </a:r>
            <a:endParaRPr lang="zh-CN" altLang="en-US" sz="2800">
              <a:solidFill>
                <a:srgbClr val="FF0000"/>
              </a:solidFill>
              <a:latin typeface="黑体" pitchFamily="49" charset="-122"/>
              <a:ea typeface="黑体" pitchFamily="49" charset="-122"/>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4" presetClass="entr" presetSubtype="16"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box(in)">
                                      <p:cBhvr>
                                        <p:cTn id="31" dur="500"/>
                                        <p:tgtEl>
                                          <p:spTgt spid="9"/>
                                        </p:tgtEl>
                                      </p:cBhvr>
                                    </p:animEffect>
                                  </p:childTnLst>
                                </p:cTn>
                              </p:par>
                            </p:childTnLst>
                          </p:cTn>
                        </p:par>
                      </p:childTnLst>
                    </p:cTn>
                  </p:par>
                  <p:par>
                    <p:cTn id="32" fill="hold" nodeType="clickPar">
                      <p:stCondLst>
                        <p:cond delay="indefinite"/>
                      </p:stCondLst>
                      <p:childTnLst>
                        <p:par>
                          <p:cTn id="33" fill="hold" nodeType="afterGroup">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500" fill="hold"/>
                                        <p:tgtEl>
                                          <p:spTgt spid="13"/>
                                        </p:tgtEl>
                                        <p:attrNameLst>
                                          <p:attrName>ppt_x</p:attrName>
                                        </p:attrNameLst>
                                      </p:cBhvr>
                                      <p:tavLst>
                                        <p:tav tm="0">
                                          <p:val>
                                            <p:strVal val="#ppt_x"/>
                                          </p:val>
                                        </p:tav>
                                        <p:tav tm="100000">
                                          <p:val>
                                            <p:strVal val="#ppt_x"/>
                                          </p:val>
                                        </p:tav>
                                      </p:tavLst>
                                    </p:anim>
                                    <p:anim calcmode="lin" valueType="num">
                                      <p:cBhvr additive="base">
                                        <p:cTn id="37"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0" grpId="0"/>
      <p:bldP spid="13" grpId="0"/>
      <p:bldP spid="8" grpId="0"/>
      <p:bldP spid="9"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694487" y="909035"/>
            <a:ext cx="10511854" cy="5401479"/>
          </a:xfrm>
          <a:prstGeom prst="rect">
            <a:avLst/>
          </a:prstGeom>
        </p:spPr>
        <p:txBody>
          <a:bodyPr wrap="square">
            <a:spAutoFit/>
          </a:bodyPr>
          <a:lstStyle/>
          <a:p>
            <a:r>
              <a:rPr lang="en-US" altLang="zh-CN" sz="2300" b="1" smtClean="0"/>
              <a:t>33.</a:t>
            </a:r>
            <a:r>
              <a:rPr lang="zh-CN" altLang="zh-CN" sz="2300" b="1" smtClean="0"/>
              <a:t>味同嚼蜡：形容没有味道。多指文章或讲话枯燥无味。</a:t>
            </a:r>
            <a:r>
              <a:rPr lang="en-US" altLang="zh-CN" sz="2300" b="1" smtClean="0"/>
              <a:t>(</a:t>
            </a:r>
            <a:r>
              <a:rPr lang="zh-CN" altLang="zh-CN" sz="2300" b="1" smtClean="0"/>
              <a:t>只形容文章或讲话</a:t>
            </a:r>
            <a:r>
              <a:rPr lang="en-US" altLang="zh-CN" sz="2300" b="1" smtClean="0"/>
              <a:t>)</a:t>
            </a:r>
            <a:endParaRPr lang="zh-CN" altLang="zh-CN" sz="2300" b="1" smtClean="0"/>
          </a:p>
          <a:p>
            <a:r>
              <a:rPr lang="zh-CN" altLang="zh-CN" sz="2300" b="1" smtClean="0"/>
              <a:t>①（</a:t>
            </a:r>
            <a:r>
              <a:rPr lang="en-US" altLang="zh-CN" sz="2300" b="1" smtClean="0"/>
              <a:t>      </a:t>
            </a:r>
            <a:r>
              <a:rPr lang="zh-CN" altLang="zh-CN" sz="2300" b="1" smtClean="0"/>
              <a:t>）这篇文章观点不明，语言平淡，描写也不细腻，读起来味同嚼蜡。</a:t>
            </a:r>
          </a:p>
          <a:p>
            <a:r>
              <a:rPr lang="zh-CN" altLang="zh-CN" sz="2300" b="1" smtClean="0"/>
              <a:t>②（</a:t>
            </a:r>
            <a:r>
              <a:rPr lang="en-US" altLang="zh-CN" sz="2300" b="1" smtClean="0"/>
              <a:t> </a:t>
            </a:r>
            <a:r>
              <a:rPr lang="zh-CN" altLang="zh-CN" sz="2300" b="1" smtClean="0"/>
              <a:t>）我花了大半天的工夫才给妈妈做好这几道菜，谁知道吃起来让人觉得味同嚼蜡。</a:t>
            </a:r>
            <a:endParaRPr lang="en-US" altLang="zh-CN" sz="2300" b="1" smtClean="0"/>
          </a:p>
          <a:p>
            <a:r>
              <a:rPr lang="en-US" altLang="zh-CN" sz="2300" b="1" smtClean="0"/>
              <a:t>34.</a:t>
            </a:r>
            <a:r>
              <a:rPr lang="zh-CN" altLang="zh-CN" sz="2300" b="1" smtClean="0"/>
              <a:t>栩栩如生：形容画作、雕塑中的艺术形象等非常逼真，就像活的一样。</a:t>
            </a:r>
            <a:r>
              <a:rPr lang="en-US" altLang="zh-CN" sz="2300" b="1" smtClean="0"/>
              <a:t>(</a:t>
            </a:r>
            <a:r>
              <a:rPr lang="zh-CN" altLang="zh-CN" sz="2300" b="1" smtClean="0"/>
              <a:t>只能形容画作、雕塑中的艺术形象</a:t>
            </a:r>
            <a:r>
              <a:rPr lang="en-US" altLang="zh-CN" sz="2300" b="1" smtClean="0"/>
              <a:t>)</a:t>
            </a:r>
            <a:endParaRPr lang="zh-CN" altLang="zh-CN" sz="2300" b="1" smtClean="0"/>
          </a:p>
          <a:p>
            <a:r>
              <a:rPr lang="zh-CN" altLang="zh-CN" sz="2300" b="1" smtClean="0"/>
              <a:t>①（</a:t>
            </a:r>
            <a:r>
              <a:rPr lang="en-US" altLang="zh-CN" sz="2300" b="1" smtClean="0"/>
              <a:t>      </a:t>
            </a:r>
            <a:r>
              <a:rPr lang="zh-CN" altLang="zh-CN" sz="2300" b="1" smtClean="0"/>
              <a:t>）伟大的革命先驱贺龙元帅的雕像，屹立在天子山顶，神态自然，栩栩如生。</a:t>
            </a:r>
          </a:p>
          <a:p>
            <a:r>
              <a:rPr lang="zh-CN" altLang="zh-CN" sz="2300" b="1" smtClean="0"/>
              <a:t>②（</a:t>
            </a:r>
            <a:r>
              <a:rPr lang="en-US" altLang="zh-CN" sz="2300" b="1" smtClean="0"/>
              <a:t> </a:t>
            </a:r>
            <a:r>
              <a:rPr lang="zh-CN" altLang="zh-CN" sz="2300" b="1" smtClean="0"/>
              <a:t>）神州荒漠野生动物园的猴子，或相依相偎，或交头接耳，或追逐嬉戏，情态各异，栩栩如生。</a:t>
            </a:r>
          </a:p>
          <a:p>
            <a:r>
              <a:rPr lang="en-US" altLang="zh-CN" sz="2300" b="1" smtClean="0"/>
              <a:t>35.</a:t>
            </a:r>
            <a:r>
              <a:rPr lang="zh-CN" altLang="zh-CN" sz="2300" b="1" smtClean="0"/>
              <a:t>振聋发聩：发出很大的声响使耳聋的人也能听见。比喻用语言文字唤醒糊涂的人。</a:t>
            </a:r>
          </a:p>
          <a:p>
            <a:r>
              <a:rPr lang="zh-CN" altLang="zh-CN" sz="2300" b="1" smtClean="0"/>
              <a:t>①（）他慷慨激昂的演讲一结束，听众就爆发出了振聋发聩的掌声和欢呼声。</a:t>
            </a:r>
          </a:p>
          <a:p>
            <a:r>
              <a:rPr lang="zh-CN" altLang="zh-CN" sz="2300" b="1" smtClean="0"/>
              <a:t>②（</a:t>
            </a:r>
            <a:r>
              <a:rPr lang="en-US" altLang="zh-CN" sz="2300" b="1" smtClean="0"/>
              <a:t>     </a:t>
            </a:r>
            <a:r>
              <a:rPr lang="zh-CN" altLang="zh-CN" sz="2300" b="1" smtClean="0"/>
              <a:t>）习近平写的《念奴娇·追思焦裕禄》中“百姓谁不爱好官？把泪焦桐成雨”一句具有振聋发聩的力量。</a:t>
            </a:r>
            <a:endParaRPr lang="zh-CN" altLang="zh-CN" sz="2300" b="1"/>
          </a:p>
        </p:txBody>
      </p:sp>
      <p:sp>
        <p:nvSpPr>
          <p:cNvPr id="7" name="TextBox 6"/>
          <p:cNvSpPr txBox="1"/>
          <p:nvPr/>
        </p:nvSpPr>
        <p:spPr>
          <a:xfrm>
            <a:off x="1270479" y="1557026"/>
            <a:ext cx="359995" cy="523220"/>
          </a:xfrm>
          <a:prstGeom prst="rect">
            <a:avLst/>
          </a:prstGeom>
          <a:noFill/>
        </p:spPr>
        <p:txBody>
          <a:bodyPr wrap="square">
            <a:spAutoFit/>
          </a:bodyPr>
          <a:lstStyle/>
          <a:p>
            <a:pPr>
              <a:defRPr/>
            </a:pPr>
            <a:r>
              <a:rPr lang="en-US" altLang="zh-CN" sz="2800" smtClean="0">
                <a:solidFill>
                  <a:srgbClr val="FF0000"/>
                </a:solidFill>
                <a:latin typeface="黑体" pitchFamily="49" charset="-122"/>
                <a:ea typeface="黑体" pitchFamily="49" charset="-122"/>
              </a:rPr>
              <a:t>×</a:t>
            </a:r>
            <a:endParaRPr lang="zh-CN" altLang="en-US" sz="2800">
              <a:solidFill>
                <a:srgbClr val="FF0000"/>
              </a:solidFill>
              <a:latin typeface="黑体" pitchFamily="49" charset="-122"/>
              <a:ea typeface="黑体" pitchFamily="49" charset="-122"/>
            </a:endParaRPr>
          </a:p>
        </p:txBody>
      </p:sp>
      <p:sp>
        <p:nvSpPr>
          <p:cNvPr id="11" name="TextBox 10"/>
          <p:cNvSpPr txBox="1"/>
          <p:nvPr/>
        </p:nvSpPr>
        <p:spPr>
          <a:xfrm>
            <a:off x="1270479" y="2925007"/>
            <a:ext cx="359995" cy="523220"/>
          </a:xfrm>
          <a:prstGeom prst="rect">
            <a:avLst/>
          </a:prstGeom>
          <a:noFill/>
        </p:spPr>
        <p:txBody>
          <a:bodyPr wrap="square">
            <a:spAutoFit/>
          </a:bodyPr>
          <a:lstStyle/>
          <a:p>
            <a:pPr>
              <a:defRPr/>
            </a:pPr>
            <a:r>
              <a:rPr lang="zh-CN" altLang="zh-CN" sz="2800" smtClean="0">
                <a:solidFill>
                  <a:srgbClr val="FF0000"/>
                </a:solidFill>
                <a:latin typeface="黑体" pitchFamily="49" charset="-122"/>
                <a:ea typeface="黑体" pitchFamily="49" charset="-122"/>
              </a:rPr>
              <a:t>√</a:t>
            </a:r>
            <a:endParaRPr lang="zh-CN" altLang="en-US" sz="2800">
              <a:solidFill>
                <a:srgbClr val="FF0000"/>
              </a:solidFill>
              <a:latin typeface="黑体" pitchFamily="49" charset="-122"/>
              <a:ea typeface="黑体" pitchFamily="49" charset="-122"/>
            </a:endParaRPr>
          </a:p>
        </p:txBody>
      </p:sp>
      <p:sp>
        <p:nvSpPr>
          <p:cNvPr id="10" name="TextBox 9"/>
          <p:cNvSpPr txBox="1"/>
          <p:nvPr/>
        </p:nvSpPr>
        <p:spPr>
          <a:xfrm>
            <a:off x="1270479" y="1197031"/>
            <a:ext cx="359995" cy="523220"/>
          </a:xfrm>
          <a:prstGeom prst="rect">
            <a:avLst/>
          </a:prstGeom>
          <a:noFill/>
        </p:spPr>
        <p:txBody>
          <a:bodyPr wrap="square">
            <a:spAutoFit/>
          </a:bodyPr>
          <a:lstStyle/>
          <a:p>
            <a:pPr>
              <a:defRPr/>
            </a:pPr>
            <a:r>
              <a:rPr lang="zh-CN" altLang="zh-CN" sz="2800" smtClean="0">
                <a:solidFill>
                  <a:srgbClr val="FF0000"/>
                </a:solidFill>
                <a:latin typeface="黑体" pitchFamily="49" charset="-122"/>
                <a:ea typeface="黑体" pitchFamily="49" charset="-122"/>
              </a:rPr>
              <a:t>√</a:t>
            </a:r>
            <a:endParaRPr lang="zh-CN" altLang="en-US" sz="2800">
              <a:solidFill>
                <a:srgbClr val="FF0000"/>
              </a:solidFill>
              <a:latin typeface="黑体" pitchFamily="49" charset="-122"/>
              <a:ea typeface="黑体" pitchFamily="49" charset="-122"/>
            </a:endParaRPr>
          </a:p>
        </p:txBody>
      </p:sp>
      <p:sp>
        <p:nvSpPr>
          <p:cNvPr id="13" name="TextBox 12"/>
          <p:cNvSpPr txBox="1"/>
          <p:nvPr/>
        </p:nvSpPr>
        <p:spPr>
          <a:xfrm>
            <a:off x="1342478" y="3644997"/>
            <a:ext cx="359995" cy="523220"/>
          </a:xfrm>
          <a:prstGeom prst="rect">
            <a:avLst/>
          </a:prstGeom>
          <a:noFill/>
        </p:spPr>
        <p:txBody>
          <a:bodyPr wrap="square">
            <a:spAutoFit/>
          </a:bodyPr>
          <a:lstStyle/>
          <a:p>
            <a:pPr>
              <a:defRPr/>
            </a:pPr>
            <a:r>
              <a:rPr lang="en-US" altLang="zh-CN" sz="2800" smtClean="0">
                <a:solidFill>
                  <a:srgbClr val="FF0000"/>
                </a:solidFill>
                <a:latin typeface="黑体" pitchFamily="49" charset="-122"/>
                <a:ea typeface="黑体" pitchFamily="49" charset="-122"/>
              </a:rPr>
              <a:t>×</a:t>
            </a:r>
            <a:endParaRPr lang="zh-CN" altLang="en-US" sz="2800">
              <a:solidFill>
                <a:srgbClr val="FF0000"/>
              </a:solidFill>
              <a:latin typeface="黑体" pitchFamily="49" charset="-122"/>
              <a:ea typeface="黑体" pitchFamily="49" charset="-122"/>
            </a:endParaRPr>
          </a:p>
        </p:txBody>
      </p:sp>
      <p:sp>
        <p:nvSpPr>
          <p:cNvPr id="8" name="TextBox 7"/>
          <p:cNvSpPr txBox="1"/>
          <p:nvPr/>
        </p:nvSpPr>
        <p:spPr>
          <a:xfrm>
            <a:off x="1342478" y="5084977"/>
            <a:ext cx="359995" cy="523220"/>
          </a:xfrm>
          <a:prstGeom prst="rect">
            <a:avLst/>
          </a:prstGeom>
          <a:noFill/>
        </p:spPr>
        <p:txBody>
          <a:bodyPr wrap="square">
            <a:spAutoFit/>
          </a:bodyPr>
          <a:lstStyle/>
          <a:p>
            <a:pPr>
              <a:defRPr/>
            </a:pPr>
            <a:r>
              <a:rPr lang="en-US" altLang="zh-CN" sz="2800" smtClean="0">
                <a:solidFill>
                  <a:srgbClr val="FF0000"/>
                </a:solidFill>
                <a:latin typeface="黑体" pitchFamily="49" charset="-122"/>
                <a:ea typeface="黑体" pitchFamily="49" charset="-122"/>
              </a:rPr>
              <a:t>×</a:t>
            </a:r>
            <a:endParaRPr lang="zh-CN" altLang="en-US" sz="2800">
              <a:solidFill>
                <a:srgbClr val="FF0000"/>
              </a:solidFill>
              <a:latin typeface="黑体" pitchFamily="49" charset="-122"/>
              <a:ea typeface="黑体" pitchFamily="49" charset="-122"/>
            </a:endParaRPr>
          </a:p>
        </p:txBody>
      </p:sp>
      <p:sp>
        <p:nvSpPr>
          <p:cNvPr id="9" name="TextBox 8"/>
          <p:cNvSpPr txBox="1"/>
          <p:nvPr/>
        </p:nvSpPr>
        <p:spPr>
          <a:xfrm>
            <a:off x="1270479" y="5372973"/>
            <a:ext cx="359995" cy="523220"/>
          </a:xfrm>
          <a:prstGeom prst="rect">
            <a:avLst/>
          </a:prstGeom>
          <a:noFill/>
        </p:spPr>
        <p:txBody>
          <a:bodyPr wrap="square">
            <a:spAutoFit/>
          </a:bodyPr>
          <a:lstStyle/>
          <a:p>
            <a:pPr>
              <a:defRPr/>
            </a:pPr>
            <a:r>
              <a:rPr lang="zh-CN" altLang="zh-CN" sz="2800" smtClean="0">
                <a:solidFill>
                  <a:srgbClr val="FF0000"/>
                </a:solidFill>
                <a:latin typeface="黑体" pitchFamily="49" charset="-122"/>
                <a:ea typeface="黑体" pitchFamily="49" charset="-122"/>
              </a:rPr>
              <a:t>√</a:t>
            </a:r>
            <a:endParaRPr lang="zh-CN" altLang="en-US" sz="2800">
              <a:solidFill>
                <a:srgbClr val="FF0000"/>
              </a:solidFill>
              <a:latin typeface="黑体" pitchFamily="49" charset="-122"/>
              <a:ea typeface="黑体" pitchFamily="49" charset="-122"/>
            </a:endParaRPr>
          </a:p>
        </p:txBody>
      </p:sp>
      <p:pic>
        <p:nvPicPr>
          <p:cNvPr id="14" name="New picture"/>
          <p:cNvPicPr/>
          <p:nvPr/>
        </p:nvPicPr>
        <p:blipFill>
          <a:blip r:embed="rId2"/>
          <a:stretch>
            <a:fillRect/>
          </a:stretch>
        </p:blipFill>
        <p:spPr>
          <a:xfrm>
            <a:off x="10236200" y="12204700"/>
            <a:ext cx="355600" cy="266700"/>
          </a:xfrm>
          <a:prstGeom prst="cube">
            <a:avLst/>
          </a:prstGeom>
        </p:spPr>
      </p:pic>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0" grpId="0"/>
      <p:bldP spid="13" grpId="0"/>
      <p:bldP spid="8" grpId="0"/>
      <p:bldP spid="9"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3" name="表格 2"/>
          <p:cNvGraphicFramePr>
            <a:graphicFrameLocks noGrp="1"/>
          </p:cNvGraphicFramePr>
          <p:nvPr/>
        </p:nvGraphicFramePr>
        <p:xfrm>
          <a:off x="622488" y="1485027"/>
          <a:ext cx="10583853" cy="4023360"/>
        </p:xfrm>
        <a:graphic>
          <a:graphicData uri="http://schemas.openxmlformats.org/drawingml/2006/table">
            <a:tbl>
              <a:tblPr/>
              <a:tblGrid>
                <a:gridCol w="1191025"/>
                <a:gridCol w="4568895"/>
                <a:gridCol w="4823933"/>
              </a:tblGrid>
              <a:tr h="0">
                <a:tc>
                  <a:txBody>
                    <a:bodyPr vert="horz" wrap="square"/>
                    <a:lstStyle/>
                    <a:p>
                      <a:pPr algn="ctr">
                        <a:spcAft>
                          <a:spcPct val="0"/>
                        </a:spcAft>
                      </a:pPr>
                      <a:r>
                        <a:rPr lang="en-US" sz="2400" b="1" kern="100">
                          <a:latin typeface="Calibri"/>
                          <a:ea typeface="宋体"/>
                          <a:cs typeface="Times New Roman"/>
                        </a:rPr>
                        <a:t>2018</a:t>
                      </a:r>
                      <a:endParaRPr lang="zh-CN" sz="2400" b="1"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pPr>
                      <a:r>
                        <a:rPr lang="zh-CN" sz="2400" b="1" kern="100">
                          <a:latin typeface="Calibri"/>
                          <a:ea typeface="宋体"/>
                          <a:cs typeface="Times New Roman"/>
                        </a:rPr>
                        <a:t>考查成语运用</a:t>
                      </a:r>
                      <a:r>
                        <a:rPr lang="en-US" sz="2400" b="1" kern="100">
                          <a:latin typeface="Calibri"/>
                          <a:ea typeface="宋体"/>
                          <a:cs typeface="Times New Roman"/>
                        </a:rPr>
                        <a:t>(</a:t>
                      </a:r>
                      <a:r>
                        <a:rPr lang="zh-CN" sz="2400" b="1" kern="100">
                          <a:latin typeface="Calibri"/>
                          <a:ea typeface="宋体"/>
                          <a:cs typeface="Times New Roman"/>
                        </a:rPr>
                        <a:t>语段写平凉崆峒山，</a:t>
                      </a:r>
                      <a:r>
                        <a:rPr lang="en-US" sz="2400" b="1" kern="100">
                          <a:latin typeface="Calibri"/>
                          <a:ea typeface="宋体"/>
                          <a:cs typeface="Times New Roman"/>
                        </a:rPr>
                        <a:t>121</a:t>
                      </a:r>
                      <a:r>
                        <a:rPr lang="zh-CN" sz="2400" b="1" kern="100">
                          <a:latin typeface="Calibri"/>
                          <a:ea typeface="宋体"/>
                          <a:cs typeface="Times New Roman"/>
                        </a:rPr>
                        <a:t>字</a:t>
                      </a:r>
                      <a:r>
                        <a:rPr lang="en-US" sz="2400" b="1" kern="100">
                          <a:latin typeface="Calibri"/>
                          <a:ea typeface="宋体"/>
                          <a:cs typeface="Times New Roman"/>
                        </a:rPr>
                        <a:t>)</a:t>
                      </a:r>
                      <a:r>
                        <a:rPr lang="zh-CN" sz="2400" b="1" kern="100">
                          <a:latin typeface="Calibri"/>
                          <a:ea typeface="宋体"/>
                          <a:cs typeface="Times New Roman"/>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pPr>
                      <a:r>
                        <a:rPr lang="zh-CN" sz="2400" b="1" kern="100">
                          <a:latin typeface="Calibri"/>
                          <a:ea typeface="宋体"/>
                          <a:cs typeface="Times New Roman"/>
                        </a:rPr>
                        <a:t>考查成语运用</a:t>
                      </a:r>
                      <a:r>
                        <a:rPr lang="en-US" sz="2400" b="1" kern="100">
                          <a:latin typeface="Calibri"/>
                          <a:ea typeface="宋体"/>
                          <a:cs typeface="Times New Roman"/>
                        </a:rPr>
                        <a:t>(4</a:t>
                      </a:r>
                      <a:r>
                        <a:rPr lang="zh-CN" sz="2400" b="1" kern="100">
                          <a:latin typeface="Calibri"/>
                          <a:ea typeface="宋体"/>
                          <a:cs typeface="Times New Roman"/>
                        </a:rPr>
                        <a:t>项</a:t>
                      </a:r>
                      <a:r>
                        <a:rPr lang="en-US" sz="2400" b="1" kern="100">
                          <a:latin typeface="Calibri"/>
                          <a:ea typeface="宋体"/>
                          <a:cs typeface="Times New Roman"/>
                        </a:rPr>
                        <a:t>4</a:t>
                      </a:r>
                      <a:r>
                        <a:rPr lang="zh-CN" sz="2400" b="1" kern="100">
                          <a:latin typeface="Calibri"/>
                          <a:ea typeface="宋体"/>
                          <a:cs typeface="Times New Roman"/>
                        </a:rPr>
                        <a:t>个句子</a:t>
                      </a:r>
                      <a:r>
                        <a:rPr lang="en-US" sz="2400" b="1" kern="100">
                          <a:latin typeface="Calibri"/>
                          <a:ea typeface="宋体"/>
                          <a:cs typeface="Times New Roman"/>
                        </a:rPr>
                        <a:t>)</a:t>
                      </a:r>
                      <a:r>
                        <a:rPr lang="zh-CN" sz="2400" b="1" kern="100">
                          <a:latin typeface="Calibri"/>
                          <a:ea typeface="宋体"/>
                          <a:cs typeface="Times New Roman"/>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gn="ctr">
                        <a:spcAft>
                          <a:spcPct val="0"/>
                        </a:spcAft>
                      </a:pPr>
                      <a:endParaRPr lang="en-US" sz="2400" b="1" kern="100" smtClean="0">
                        <a:latin typeface="Calibri"/>
                        <a:ea typeface="宋体"/>
                        <a:cs typeface="Times New Roman"/>
                      </a:endParaRPr>
                    </a:p>
                    <a:p>
                      <a:pPr algn="ctr">
                        <a:spcAft>
                          <a:spcPct val="0"/>
                        </a:spcAft>
                      </a:pPr>
                      <a:r>
                        <a:rPr lang="en-US" sz="2400" b="1" kern="100" smtClean="0">
                          <a:latin typeface="Calibri"/>
                          <a:ea typeface="宋体"/>
                          <a:cs typeface="Times New Roman"/>
                        </a:rPr>
                        <a:t>2017</a:t>
                      </a:r>
                      <a:endParaRPr lang="zh-CN" sz="2400" b="1"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pPr>
                      <a:r>
                        <a:rPr lang="zh-CN" sz="2400" b="1" kern="100">
                          <a:latin typeface="Calibri"/>
                          <a:ea typeface="宋体"/>
                          <a:cs typeface="Times New Roman"/>
                        </a:rPr>
                        <a:t>考查词语运用</a:t>
                      </a:r>
                      <a:r>
                        <a:rPr lang="en-US" sz="2400" b="1" kern="100">
                          <a:latin typeface="Calibri"/>
                          <a:ea typeface="宋体"/>
                          <a:cs typeface="Times New Roman"/>
                        </a:rPr>
                        <a:t>(</a:t>
                      </a:r>
                      <a:r>
                        <a:rPr lang="zh-CN" sz="2400" b="1" kern="100">
                          <a:latin typeface="Calibri"/>
                          <a:ea typeface="宋体"/>
                          <a:cs typeface="Times New Roman"/>
                        </a:rPr>
                        <a:t>二字词</a:t>
                      </a:r>
                      <a:r>
                        <a:rPr lang="en-US" sz="2400" b="1" kern="100">
                          <a:latin typeface="Calibri"/>
                          <a:ea typeface="宋体"/>
                          <a:cs typeface="Times New Roman"/>
                        </a:rPr>
                        <a:t>)(</a:t>
                      </a:r>
                      <a:r>
                        <a:rPr lang="zh-CN" sz="2400" b="1" kern="100">
                          <a:latin typeface="Calibri"/>
                          <a:ea typeface="宋体"/>
                          <a:cs typeface="Times New Roman"/>
                        </a:rPr>
                        <a:t>在语段综合题中考查，语段出自《少儿书法艺术自修汇编》，</a:t>
                      </a:r>
                      <a:r>
                        <a:rPr lang="en-US" sz="2400" b="1" kern="100">
                          <a:latin typeface="Calibri"/>
                          <a:ea typeface="宋体"/>
                          <a:cs typeface="Times New Roman"/>
                        </a:rPr>
                        <a:t>235</a:t>
                      </a:r>
                      <a:r>
                        <a:rPr lang="zh-CN" sz="2400" b="1" kern="100">
                          <a:latin typeface="Calibri"/>
                          <a:ea typeface="宋体"/>
                          <a:cs typeface="Times New Roman"/>
                        </a:rPr>
                        <a:t>字</a:t>
                      </a:r>
                      <a:r>
                        <a:rPr lang="en-US" sz="2400" b="1" kern="100">
                          <a:latin typeface="Calibri"/>
                          <a:ea typeface="宋体"/>
                          <a:cs typeface="Times New Roman"/>
                        </a:rPr>
                        <a:t>)</a:t>
                      </a:r>
                      <a:r>
                        <a:rPr lang="zh-CN" sz="2400" b="1" kern="100">
                          <a:latin typeface="Calibri"/>
                          <a:ea typeface="宋体"/>
                          <a:cs typeface="Times New Roman"/>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pPr>
                      <a:r>
                        <a:rPr lang="zh-CN" sz="2400" b="1" kern="100">
                          <a:latin typeface="Calibri"/>
                          <a:ea typeface="宋体"/>
                          <a:cs typeface="Times New Roman"/>
                        </a:rPr>
                        <a:t>考查四字词运用</a:t>
                      </a:r>
                      <a:r>
                        <a:rPr lang="en-US" sz="2400" b="1" kern="100">
                          <a:latin typeface="Calibri"/>
                          <a:ea typeface="宋体"/>
                          <a:cs typeface="Times New Roman"/>
                        </a:rPr>
                        <a:t>(</a:t>
                      </a:r>
                      <a:r>
                        <a:rPr lang="zh-CN" sz="2400" b="1" kern="100">
                          <a:latin typeface="Calibri"/>
                          <a:ea typeface="宋体"/>
                          <a:cs typeface="Times New Roman"/>
                        </a:rPr>
                        <a:t>语段写黄河奇石，</a:t>
                      </a:r>
                      <a:r>
                        <a:rPr lang="en-US" sz="2400" b="1" kern="100">
                          <a:latin typeface="Calibri"/>
                          <a:ea typeface="宋体"/>
                          <a:cs typeface="Times New Roman"/>
                        </a:rPr>
                        <a:t>42</a:t>
                      </a:r>
                      <a:r>
                        <a:rPr lang="zh-CN" sz="2400" b="1" kern="100">
                          <a:latin typeface="Calibri"/>
                          <a:ea typeface="宋体"/>
                          <a:cs typeface="Times New Roman"/>
                        </a:rPr>
                        <a:t>字</a:t>
                      </a:r>
                      <a:r>
                        <a:rPr lang="en-US" sz="2400" b="1" kern="100">
                          <a:latin typeface="Calibri"/>
                          <a:ea typeface="宋体"/>
                          <a:cs typeface="Times New Roman"/>
                        </a:rPr>
                        <a:t>)</a:t>
                      </a:r>
                      <a:r>
                        <a:rPr lang="zh-CN" sz="2400" b="1" kern="100">
                          <a:latin typeface="Calibri"/>
                          <a:ea typeface="宋体"/>
                          <a:cs typeface="Times New Roman"/>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gridSpan="3">
                  <a:txBody>
                    <a:bodyPr vert="horz" wrap="square"/>
                    <a:lstStyle/>
                    <a:p>
                      <a:pPr algn="just">
                        <a:spcAft>
                          <a:spcPct val="0"/>
                        </a:spcAft>
                      </a:pPr>
                      <a:r>
                        <a:rPr lang="zh-CN" sz="2400" b="1" kern="100">
                          <a:latin typeface="Calibri"/>
                          <a:ea typeface="黑体"/>
                          <a:cs typeface="Times New Roman"/>
                        </a:rPr>
                        <a:t>总结：</a:t>
                      </a:r>
                      <a:endParaRPr lang="zh-CN" sz="2400" b="1" kern="100">
                        <a:latin typeface="Calibri"/>
                        <a:ea typeface="宋体"/>
                        <a:cs typeface="Times New Roman"/>
                      </a:endParaRPr>
                    </a:p>
                    <a:p>
                      <a:pPr indent="266700" algn="just">
                        <a:spcAft>
                          <a:spcPct val="0"/>
                        </a:spcAft>
                      </a:pPr>
                      <a:r>
                        <a:rPr lang="en-US" sz="2400" b="1" kern="100" smtClean="0">
                          <a:latin typeface="黑体"/>
                          <a:ea typeface="宋体"/>
                          <a:cs typeface="Times New Roman"/>
                        </a:rPr>
                        <a:t>   1</a:t>
                      </a:r>
                      <a:r>
                        <a:rPr lang="en-US" sz="2400" b="1" kern="100">
                          <a:latin typeface="黑体"/>
                          <a:ea typeface="宋体"/>
                          <a:cs typeface="Times New Roman"/>
                        </a:rPr>
                        <a:t>.</a:t>
                      </a:r>
                      <a:r>
                        <a:rPr lang="zh-CN" sz="2400" b="1" kern="100">
                          <a:latin typeface="Calibri"/>
                          <a:ea typeface="黑体"/>
                          <a:cs typeface="Times New Roman"/>
                        </a:rPr>
                        <a:t>省卷：</a:t>
                      </a:r>
                      <a:r>
                        <a:rPr lang="en-US" sz="2400" b="1" kern="100">
                          <a:latin typeface="Calibri"/>
                          <a:ea typeface="宋体"/>
                          <a:cs typeface="Times New Roman"/>
                        </a:rPr>
                        <a:t>2021</a:t>
                      </a:r>
                      <a:r>
                        <a:rPr lang="zh-CN" sz="2400" b="1" kern="100">
                          <a:latin typeface="Calibri"/>
                          <a:ea typeface="宋体"/>
                          <a:cs typeface="Times New Roman"/>
                        </a:rPr>
                        <a:t>年未考查，</a:t>
                      </a:r>
                      <a:r>
                        <a:rPr lang="en-US" sz="2400" b="1" kern="100">
                          <a:latin typeface="Calibri"/>
                          <a:ea typeface="宋体"/>
                          <a:cs typeface="Times New Roman"/>
                        </a:rPr>
                        <a:t>2016</a:t>
                      </a:r>
                      <a:r>
                        <a:rPr lang="zh-CN" sz="2400" b="1" kern="100">
                          <a:latin typeface="Calibri"/>
                          <a:ea typeface="宋体"/>
                          <a:cs typeface="Times New Roman"/>
                        </a:rPr>
                        <a:t>～</a:t>
                      </a:r>
                      <a:r>
                        <a:rPr lang="en-US" sz="2400" b="1" kern="100">
                          <a:latin typeface="Calibri"/>
                          <a:ea typeface="宋体"/>
                          <a:cs typeface="Times New Roman"/>
                        </a:rPr>
                        <a:t>2020</a:t>
                      </a:r>
                      <a:r>
                        <a:rPr lang="zh-CN" sz="2400" b="1" kern="100">
                          <a:latin typeface="Calibri"/>
                          <a:ea typeface="宋体"/>
                          <a:cs typeface="Times New Roman"/>
                        </a:rPr>
                        <a:t>年均在语段中考查词语运用。考查语段内容涉及热点信息、传统文化、地域特色等，字数在</a:t>
                      </a:r>
                      <a:r>
                        <a:rPr lang="en-US" sz="2400" b="1" kern="100">
                          <a:latin typeface="Calibri"/>
                          <a:ea typeface="宋体"/>
                          <a:cs typeface="Times New Roman"/>
                        </a:rPr>
                        <a:t>40</a:t>
                      </a:r>
                      <a:r>
                        <a:rPr lang="zh-CN" sz="2400" b="1" kern="100">
                          <a:latin typeface="Calibri"/>
                          <a:ea typeface="宋体"/>
                          <a:cs typeface="Times New Roman"/>
                        </a:rPr>
                        <a:t>～</a:t>
                      </a:r>
                      <a:r>
                        <a:rPr lang="en-US" sz="2400" b="1" kern="100">
                          <a:latin typeface="Calibri"/>
                          <a:ea typeface="宋体"/>
                          <a:cs typeface="Times New Roman"/>
                        </a:rPr>
                        <a:t>260</a:t>
                      </a:r>
                      <a:r>
                        <a:rPr lang="zh-CN" sz="2400" b="1" kern="100">
                          <a:latin typeface="Calibri"/>
                          <a:ea typeface="宋体"/>
                          <a:cs typeface="Times New Roman"/>
                        </a:rPr>
                        <a:t>字之间。</a:t>
                      </a:r>
                    </a:p>
                    <a:p>
                      <a:pPr indent="266700" algn="just">
                        <a:spcAft>
                          <a:spcPct val="0"/>
                        </a:spcAft>
                      </a:pPr>
                      <a:r>
                        <a:rPr lang="en-US" sz="2400" b="1" kern="100" smtClean="0">
                          <a:latin typeface="黑体"/>
                          <a:ea typeface="宋体"/>
                          <a:cs typeface="Times New Roman"/>
                        </a:rPr>
                        <a:t>   2</a:t>
                      </a:r>
                      <a:r>
                        <a:rPr lang="en-US" sz="2400" b="1" kern="100">
                          <a:latin typeface="黑体"/>
                          <a:ea typeface="宋体"/>
                          <a:cs typeface="Times New Roman"/>
                        </a:rPr>
                        <a:t>.</a:t>
                      </a:r>
                      <a:r>
                        <a:rPr lang="zh-CN" sz="2400" b="1" kern="100">
                          <a:latin typeface="Calibri"/>
                          <a:ea typeface="黑体"/>
                          <a:cs typeface="Times New Roman"/>
                        </a:rPr>
                        <a:t>兰州：</a:t>
                      </a:r>
                      <a:r>
                        <a:rPr lang="zh-CN" sz="2400" b="1" kern="100">
                          <a:latin typeface="Calibri"/>
                          <a:ea typeface="宋体"/>
                          <a:cs typeface="Times New Roman"/>
                        </a:rPr>
                        <a:t>近</a:t>
                      </a:r>
                      <a:r>
                        <a:rPr lang="en-US" sz="2400" b="1" kern="100">
                          <a:latin typeface="Calibri"/>
                          <a:ea typeface="宋体"/>
                          <a:cs typeface="Times New Roman"/>
                        </a:rPr>
                        <a:t>5</a:t>
                      </a:r>
                      <a:r>
                        <a:rPr lang="zh-CN" sz="2400" b="1" kern="100">
                          <a:latin typeface="Calibri"/>
                          <a:ea typeface="宋体"/>
                          <a:cs typeface="Times New Roman"/>
                        </a:rPr>
                        <a:t>年必考，除</a:t>
                      </a:r>
                      <a:r>
                        <a:rPr lang="en-US" sz="2400" b="1" kern="100">
                          <a:latin typeface="Calibri"/>
                          <a:ea typeface="宋体"/>
                          <a:cs typeface="Times New Roman"/>
                        </a:rPr>
                        <a:t>2018</a:t>
                      </a:r>
                      <a:r>
                        <a:rPr lang="zh-CN" sz="2400" b="1" kern="100">
                          <a:latin typeface="Calibri"/>
                          <a:ea typeface="宋体"/>
                          <a:cs typeface="Times New Roman"/>
                        </a:rPr>
                        <a:t>年辨析句子中词语使用正确外，其余都是与其他考点在同一语段中考查。考查语段、句子内容涉及传统文化、地域特色、学生生活等。</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vert="horz" wrap="square"/>
                    <a:lstStyle/>
                    <a:p>
                      <a:endParaRPr lang="zh-CN" altLang="en-US"/>
                    </a:p>
                  </a:txBody>
                  <a:tcPr/>
                </a:tc>
                <a:tc hMerge="1">
                  <a:txBody>
                    <a:bodyPr vert="horz" wrap="square"/>
                    <a:lstStyle/>
                    <a:p>
                      <a:endParaRPr lang="zh-CN" altLang="en-US"/>
                    </a:p>
                  </a:txBody>
                  <a:tcPr/>
                </a:tc>
              </a:tr>
            </a:tbl>
          </a:graphicData>
        </a:graphic>
      </p:graphicFrame>
    </p:spTree>
  </p:cSld>
  <p:clrMapOvr>
    <a:masterClrMapping/>
  </p:clrMapOvr>
  <p:transition>
    <p:split orient="vert"/>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4582433" y="1008583"/>
            <a:ext cx="3019425" cy="645160"/>
          </a:xfrm>
          <a:prstGeom prst="rect">
            <a:avLst/>
          </a:prstGeom>
          <a:noFill/>
        </p:spPr>
        <p:txBody>
          <a:bodyPr wrap="square" rtlCol="0">
            <a:spAutoFit/>
          </a:bodyPr>
          <a:lstStyle/>
          <a:p>
            <a:r>
              <a:rPr lang="zh-CN" altLang="en-US" sz="3600" b="1" smtClean="0">
                <a:solidFill>
                  <a:srgbClr val="FF0000"/>
                </a:solidFill>
                <a:latin typeface="黑体" pitchFamily="49" charset="-122"/>
                <a:ea typeface="黑体" pitchFamily="49" charset="-122"/>
              </a:rPr>
              <a:t>五年真题精选</a:t>
            </a:r>
            <a:endParaRPr lang="zh-CN" altLang="en-US" sz="3600" b="1">
              <a:solidFill>
                <a:srgbClr val="FF0000"/>
              </a:solidFill>
              <a:latin typeface="黑体" pitchFamily="49" charset="-122"/>
              <a:ea typeface="黑体" pitchFamily="49" charset="-122"/>
            </a:endParaRPr>
          </a:p>
        </p:txBody>
      </p:sp>
      <p:sp>
        <p:nvSpPr>
          <p:cNvPr id="20" name="文本框 19"/>
          <p:cNvSpPr txBox="1"/>
          <p:nvPr/>
        </p:nvSpPr>
        <p:spPr>
          <a:xfrm>
            <a:off x="622488" y="1845022"/>
            <a:ext cx="5903918" cy="584775"/>
          </a:xfrm>
          <a:prstGeom prst="rect">
            <a:avLst/>
          </a:prstGeom>
          <a:noFill/>
        </p:spPr>
        <p:txBody>
          <a:bodyPr wrap="square" rtlCol="0">
            <a:spAutoFit/>
          </a:bodyPr>
          <a:lstStyle/>
          <a:p>
            <a:r>
              <a:rPr lang="zh-CN" altLang="en-US" sz="3200" b="1" smtClean="0">
                <a:solidFill>
                  <a:srgbClr val="FF0000"/>
                </a:solidFill>
                <a:latin typeface="黑体" pitchFamily="49" charset="-122"/>
                <a:ea typeface="黑体" pitchFamily="49" charset="-122"/>
                <a:cs typeface="黑体" panose="02010609060101010101" pitchFamily="49" charset="-122"/>
                <a:sym typeface="+mn-ea"/>
              </a:rPr>
              <a:t>词义理解 </a:t>
            </a:r>
            <a:r>
              <a:rPr lang="zh-CN" altLang="en-US" sz="2400" b="1" smtClean="0">
                <a:solidFill>
                  <a:srgbClr val="FF0000"/>
                </a:solidFill>
                <a:latin typeface="黑体" pitchFamily="49" charset="-122"/>
                <a:ea typeface="黑体" pitchFamily="49" charset="-122"/>
                <a:cs typeface="黑体" panose="02010609060101010101" pitchFamily="49" charset="-122"/>
                <a:sym typeface="+mn-ea"/>
              </a:rPr>
              <a:t>（</a:t>
            </a:r>
            <a:r>
              <a:rPr lang="en-US" altLang="zh-CN" sz="2400" smtClean="0">
                <a:solidFill>
                  <a:srgbClr val="FF0000"/>
                </a:solidFill>
              </a:rPr>
              <a:t>2020</a:t>
            </a:r>
            <a:r>
              <a:rPr lang="zh-CN" altLang="zh-CN" sz="2400" smtClean="0">
                <a:solidFill>
                  <a:srgbClr val="FF0000"/>
                </a:solidFill>
              </a:rPr>
              <a:t>省卷，</a:t>
            </a:r>
            <a:r>
              <a:rPr lang="en-US" altLang="zh-CN" sz="2400" smtClean="0">
                <a:solidFill>
                  <a:srgbClr val="FF0000"/>
                </a:solidFill>
              </a:rPr>
              <a:t>2021</a:t>
            </a:r>
            <a:r>
              <a:rPr lang="zh-CN" altLang="zh-CN" sz="2400" smtClean="0">
                <a:solidFill>
                  <a:srgbClr val="FF0000"/>
                </a:solidFill>
              </a:rPr>
              <a:t>兰州</a:t>
            </a:r>
            <a:r>
              <a:rPr lang="zh-CN" altLang="zh-CN" sz="2400" b="1" smtClean="0">
                <a:solidFill>
                  <a:srgbClr val="FF0000"/>
                </a:solidFill>
              </a:rPr>
              <a:t>）</a:t>
            </a:r>
            <a:r>
              <a:rPr lang="zh-CN" altLang="en-US" sz="3200" b="1" smtClean="0">
                <a:solidFill>
                  <a:srgbClr val="FF0000"/>
                </a:solidFill>
                <a:latin typeface="黑体" pitchFamily="49" charset="-122"/>
                <a:ea typeface="黑体" pitchFamily="49" charset="-122"/>
                <a:cs typeface="黑体" panose="02010609060101010101" pitchFamily="49" charset="-122"/>
                <a:sym typeface="+mn-ea"/>
              </a:rPr>
              <a:t>）   </a:t>
            </a:r>
            <a:endParaRPr lang="zh-CN" altLang="en-US" sz="3200" b="1">
              <a:solidFill>
                <a:srgbClr val="FF0000"/>
              </a:solidFill>
              <a:latin typeface="黑体" pitchFamily="49" charset="-122"/>
              <a:ea typeface="黑体" pitchFamily="49" charset="-122"/>
              <a:cs typeface="黑体" panose="02010609060101010101" pitchFamily="49" charset="-122"/>
              <a:sym typeface="+mn-ea"/>
            </a:endParaRPr>
          </a:p>
        </p:txBody>
      </p:sp>
      <p:sp>
        <p:nvSpPr>
          <p:cNvPr id="7" name="文本框 3"/>
          <p:cNvSpPr txBox="1"/>
          <p:nvPr/>
        </p:nvSpPr>
        <p:spPr>
          <a:xfrm>
            <a:off x="550489" y="2565012"/>
            <a:ext cx="10784205" cy="3416320"/>
          </a:xfrm>
          <a:prstGeom prst="rect">
            <a:avLst/>
          </a:prstGeom>
          <a:noFill/>
        </p:spPr>
        <p:txBody>
          <a:bodyPr wrap="square" rtlCol="0">
            <a:spAutoFit/>
          </a:bodyPr>
          <a:lstStyle/>
          <a:p>
            <a:r>
              <a:rPr lang="en-US" altLang="zh-CN" sz="2400" b="1" smtClean="0"/>
              <a:t>1.</a:t>
            </a:r>
            <a:r>
              <a:rPr lang="zh-CN" altLang="zh-CN" sz="2400" b="1" smtClean="0"/>
              <a:t>［</a:t>
            </a:r>
            <a:r>
              <a:rPr lang="en-US" altLang="zh-CN" sz="2400" b="1" smtClean="0"/>
              <a:t>2021</a:t>
            </a:r>
            <a:r>
              <a:rPr lang="zh-CN" altLang="zh-CN" sz="2400" b="1" smtClean="0"/>
              <a:t>兰州</a:t>
            </a:r>
            <a:r>
              <a:rPr lang="en-US" altLang="zh-CN" sz="2400" b="1" smtClean="0"/>
              <a:t>1</a:t>
            </a:r>
            <a:r>
              <a:rPr lang="zh-CN" altLang="zh-CN" sz="2400" b="1" smtClean="0"/>
              <a:t>（</a:t>
            </a:r>
            <a:r>
              <a:rPr lang="en-US" altLang="zh-CN" sz="2400" b="1" smtClean="0"/>
              <a:t>2</a:t>
            </a:r>
            <a:r>
              <a:rPr lang="zh-CN" altLang="zh-CN" sz="2400" b="1" smtClean="0"/>
              <a:t>）题</a:t>
            </a:r>
            <a:r>
              <a:rPr lang="en-US" altLang="zh-CN" sz="2400" b="1" smtClean="0"/>
              <a:t>2</a:t>
            </a:r>
            <a:r>
              <a:rPr lang="zh-CN" altLang="zh-CN" sz="2400" b="1" smtClean="0"/>
              <a:t>分］详见</a:t>
            </a:r>
            <a:r>
              <a:rPr lang="en-US" altLang="zh-CN" sz="2400" b="1" smtClean="0"/>
              <a:t>P3</a:t>
            </a:r>
            <a:r>
              <a:rPr lang="zh-CN" altLang="zh-CN" sz="2400" b="1" smtClean="0"/>
              <a:t>专题一五年真题精选第</a:t>
            </a:r>
            <a:r>
              <a:rPr lang="en-US" altLang="zh-CN" sz="2400" b="1" smtClean="0"/>
              <a:t>8</a:t>
            </a:r>
            <a:r>
              <a:rPr lang="zh-CN" altLang="zh-CN" sz="2400" b="1" smtClean="0"/>
              <a:t>（</a:t>
            </a:r>
            <a:r>
              <a:rPr lang="en-US" altLang="zh-CN" sz="2400" b="1" smtClean="0"/>
              <a:t>2</a:t>
            </a:r>
            <a:r>
              <a:rPr lang="zh-CN" altLang="zh-CN" sz="2400" b="1" smtClean="0"/>
              <a:t>）题。</a:t>
            </a:r>
          </a:p>
          <a:p>
            <a:r>
              <a:rPr lang="en-US" altLang="zh-CN" sz="2400" b="1" smtClean="0"/>
              <a:t>2.</a:t>
            </a:r>
            <a:r>
              <a:rPr lang="zh-CN" altLang="zh-CN" sz="2400" b="1" smtClean="0"/>
              <a:t>［</a:t>
            </a:r>
            <a:r>
              <a:rPr lang="en-US" altLang="zh-CN" sz="2400" b="1" smtClean="0"/>
              <a:t>2020</a:t>
            </a:r>
            <a:r>
              <a:rPr lang="zh-CN" altLang="zh-CN" sz="2400" b="1" smtClean="0"/>
              <a:t>省卷</a:t>
            </a:r>
            <a:r>
              <a:rPr lang="en-US" altLang="zh-CN" sz="2400" b="1" smtClean="0"/>
              <a:t>2</a:t>
            </a:r>
            <a:r>
              <a:rPr lang="zh-CN" altLang="zh-CN" sz="2400" b="1" smtClean="0"/>
              <a:t>题</a:t>
            </a:r>
            <a:r>
              <a:rPr lang="en-US" altLang="zh-CN" sz="2400" b="1" smtClean="0"/>
              <a:t>3</a:t>
            </a:r>
            <a:r>
              <a:rPr lang="zh-CN" altLang="zh-CN" sz="2400" b="1" smtClean="0"/>
              <a:t>分］有人认为，下面句子中的“志哀”一词用错了，应该用“致哀”。你觉得应该用哪个词</a:t>
            </a:r>
            <a:r>
              <a:rPr lang="en-US" altLang="zh-CN" sz="2400" b="1" smtClean="0"/>
              <a:t>?</a:t>
            </a:r>
            <a:r>
              <a:rPr lang="zh-CN" altLang="zh-CN" sz="2400" b="1" smtClean="0"/>
              <a:t>结合方框内《现代汉语词典》中的释义回答。</a:t>
            </a:r>
          </a:p>
          <a:p>
            <a:r>
              <a:rPr lang="en-US" altLang="zh-CN" sz="2400" b="1" smtClean="0"/>
              <a:t>        </a:t>
            </a:r>
            <a:r>
              <a:rPr lang="zh-CN" altLang="zh-CN" sz="2400" b="1" smtClean="0">
                <a:latin typeface="楷体" pitchFamily="49" charset="-122"/>
                <a:ea typeface="楷体" pitchFamily="49" charset="-122"/>
              </a:rPr>
              <a:t>清明节这天，全国和驻外使领馆下半旗志哀，全国停止公共娱乐活动，以表达全国各族人民对抗击新冠肺炎疫情斗争牺牲烈士和逝世同胞的深切哀悼。</a:t>
            </a:r>
          </a:p>
          <a:p>
            <a:r>
              <a:rPr lang="zh-CN" altLang="zh-CN" sz="2400" b="1" smtClean="0"/>
              <a:t>志：记。如“志喜”“志哀”“永志不忘”等。</a:t>
            </a:r>
          </a:p>
          <a:p>
            <a:r>
              <a:rPr lang="en-US" altLang="zh-CN" sz="2400" b="1" smtClean="0"/>
              <a:t>      </a:t>
            </a:r>
            <a:r>
              <a:rPr lang="zh-CN" altLang="zh-CN" sz="2400" b="1" smtClean="0"/>
              <a:t>【志哀】用某种方式表示哀悼。</a:t>
            </a:r>
          </a:p>
          <a:p>
            <a:r>
              <a:rPr lang="zh-CN" altLang="zh-CN" sz="2400" b="1" smtClean="0"/>
              <a:t>致</a:t>
            </a:r>
            <a:r>
              <a:rPr lang="en-US" altLang="zh-CN" sz="2400" b="1" smtClean="0"/>
              <a:t>:</a:t>
            </a:r>
            <a:r>
              <a:rPr lang="zh-CN" altLang="zh-CN" sz="2400" b="1" smtClean="0"/>
              <a:t>给予</a:t>
            </a:r>
            <a:r>
              <a:rPr lang="en-US" altLang="zh-CN" sz="2400" b="1" smtClean="0"/>
              <a:t>;</a:t>
            </a:r>
            <a:r>
              <a:rPr lang="zh-CN" altLang="zh-CN" sz="2400" b="1" smtClean="0"/>
              <a:t>向对方表示</a:t>
            </a:r>
            <a:r>
              <a:rPr lang="en-US" altLang="zh-CN" sz="2400" b="1" smtClean="0"/>
              <a:t>(</a:t>
            </a:r>
            <a:r>
              <a:rPr lang="zh-CN" altLang="zh-CN" sz="2400" b="1" smtClean="0"/>
              <a:t>礼节、情意等</a:t>
            </a:r>
            <a:r>
              <a:rPr lang="en-US" altLang="zh-CN" sz="2400" b="1" smtClean="0"/>
              <a:t>)</a:t>
            </a:r>
            <a:r>
              <a:rPr lang="zh-CN" altLang="zh-CN" sz="2400" b="1" smtClean="0"/>
              <a:t>。如“致哀”“致歉”“致欢迎辞”等。</a:t>
            </a:r>
          </a:p>
          <a:p>
            <a:r>
              <a:rPr lang="en-US" altLang="zh-CN" sz="2400" b="1" smtClean="0"/>
              <a:t>     </a:t>
            </a:r>
            <a:r>
              <a:rPr lang="zh-CN" altLang="zh-CN" sz="2400" b="1" smtClean="0"/>
              <a:t>【致哀】对死者表示哀悼。</a:t>
            </a:r>
            <a:endParaRPr lang="zh-CN" altLang="zh-CN" sz="2400" b="1"/>
          </a:p>
        </p:txBody>
      </p:sp>
    </p:spTree>
  </p:cSld>
  <p:clrMapOvr>
    <a:masterClrMapping/>
  </p:clrMapOvr>
  <p:transition>
    <p:split orient="vert"/>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TextBox 6"/>
          <p:cNvSpPr txBox="1"/>
          <p:nvPr/>
        </p:nvSpPr>
        <p:spPr>
          <a:xfrm>
            <a:off x="1054482" y="1773023"/>
            <a:ext cx="9431869" cy="2031325"/>
          </a:xfrm>
          <a:prstGeom prst="rect">
            <a:avLst/>
          </a:prstGeom>
          <a:noFill/>
        </p:spPr>
        <p:txBody>
          <a:bodyPr wrap="square">
            <a:spAutoFit/>
          </a:bodyPr>
          <a:lstStyle/>
          <a:p>
            <a:pPr>
              <a:lnSpc>
                <a:spcPct val="150000"/>
              </a:lnSpc>
              <a:defRPr/>
            </a:pPr>
            <a:r>
              <a:rPr lang="zh-CN" altLang="zh-CN" sz="2800" smtClean="0">
                <a:solidFill>
                  <a:srgbClr val="FF0000"/>
                </a:solidFill>
                <a:latin typeface="黑体" pitchFamily="49" charset="-122"/>
                <a:ea typeface="黑体" pitchFamily="49" charset="-122"/>
              </a:rPr>
              <a:t>应该用“志哀”。“志哀”意为“用某种方式表示哀悼”，“下半旗”正是表示哀悼的方式。“致哀”多指向特定的对象表示哀悼，不适用于全国性的哀悼活动。</a:t>
            </a:r>
            <a:endParaRPr lang="zh-CN" altLang="en-US" sz="2800">
              <a:solidFill>
                <a:srgbClr val="FF0000"/>
              </a:solidFill>
              <a:latin typeface="黑体" pitchFamily="49" charset="-122"/>
              <a:ea typeface="黑体" pitchFamily="49" charset="-122"/>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p:cNvSpPr/>
          <p:nvPr/>
        </p:nvSpPr>
        <p:spPr>
          <a:xfrm>
            <a:off x="838485" y="1701024"/>
            <a:ext cx="10583853" cy="4524315"/>
          </a:xfrm>
          <a:prstGeom prst="rect">
            <a:avLst/>
          </a:prstGeom>
        </p:spPr>
        <p:txBody>
          <a:bodyPr wrap="square">
            <a:spAutoFit/>
          </a:bodyPr>
          <a:lstStyle/>
          <a:p>
            <a:pPr>
              <a:lnSpc>
                <a:spcPct val="150000"/>
              </a:lnSpc>
            </a:pPr>
            <a:r>
              <a:rPr lang="en-US" altLang="zh-CN" sz="2400" b="1" smtClean="0"/>
              <a:t>3.</a:t>
            </a:r>
            <a:r>
              <a:rPr lang="zh-CN" altLang="zh-CN" sz="2400" b="1" smtClean="0"/>
              <a:t>［</a:t>
            </a:r>
            <a:r>
              <a:rPr lang="en-US" altLang="zh-CN" sz="2400" b="1" smtClean="0"/>
              <a:t>2021</a:t>
            </a:r>
            <a:r>
              <a:rPr lang="zh-CN" altLang="zh-CN" sz="2400" b="1" smtClean="0"/>
              <a:t>兰州</a:t>
            </a:r>
            <a:r>
              <a:rPr lang="en-US" altLang="zh-CN" sz="2400" b="1" smtClean="0"/>
              <a:t>2</a:t>
            </a:r>
            <a:r>
              <a:rPr lang="zh-CN" altLang="zh-CN" sz="2400" b="1" smtClean="0"/>
              <a:t>（</a:t>
            </a:r>
            <a:r>
              <a:rPr lang="en-US" altLang="zh-CN" sz="2400" b="1" smtClean="0"/>
              <a:t>1</a:t>
            </a:r>
            <a:r>
              <a:rPr lang="zh-CN" altLang="zh-CN" sz="2400" b="1" smtClean="0"/>
              <a:t>）题</a:t>
            </a:r>
            <a:r>
              <a:rPr lang="en-US" altLang="zh-CN" sz="2400" b="1" smtClean="0"/>
              <a:t>2</a:t>
            </a:r>
            <a:r>
              <a:rPr lang="zh-CN" altLang="zh-CN" sz="2400" b="1" smtClean="0"/>
              <a:t>分］依次填入下文横线处的词语，恰当的一项是（</a:t>
            </a:r>
            <a:r>
              <a:rPr lang="en-US" altLang="zh-CN" sz="2400" b="1" smtClean="0"/>
              <a:t>    </a:t>
            </a:r>
            <a:r>
              <a:rPr lang="zh-CN" altLang="zh-CN" sz="2400" b="1" smtClean="0"/>
              <a:t>）</a:t>
            </a:r>
          </a:p>
          <a:p>
            <a:pPr>
              <a:lnSpc>
                <a:spcPct val="150000"/>
              </a:lnSpc>
            </a:pPr>
            <a:r>
              <a:rPr lang="zh-CN" altLang="zh-CN" sz="2400" b="1" smtClean="0"/>
              <a:t>【</a:t>
            </a:r>
            <a:r>
              <a:rPr lang="zh-CN" altLang="zh-CN" sz="2400" b="1" smtClean="0">
                <a:latin typeface="黑体" pitchFamily="49" charset="-122"/>
                <a:ea typeface="黑体" pitchFamily="49" charset="-122"/>
              </a:rPr>
              <a:t>人物传记板块</a:t>
            </a:r>
            <a:r>
              <a:rPr lang="zh-CN" altLang="zh-CN" sz="2400" b="1" smtClean="0"/>
              <a:t>】</a:t>
            </a:r>
          </a:p>
          <a:p>
            <a:pPr>
              <a:lnSpc>
                <a:spcPct val="150000"/>
              </a:lnSpc>
            </a:pPr>
            <a:r>
              <a:rPr lang="en-US" altLang="zh-CN" sz="2400" b="1" smtClean="0"/>
              <a:t>        </a:t>
            </a:r>
            <a:r>
              <a:rPr lang="zh-CN" altLang="zh-CN" sz="2400" b="1" smtClean="0">
                <a:latin typeface="楷体" pitchFamily="49" charset="-122"/>
                <a:ea typeface="楷体" pitchFamily="49" charset="-122"/>
              </a:rPr>
              <a:t>如果想把一些伟大的有用的思想教给人们的话，读人物传记是一种更易于将思想创立者的生活与人格联系在一起的方式。“同那些已经过世的伟人交朋友”，这听起来很荒唐，但是如果你一生中总是与那些有远见卓识的人物交友的话，那么你将生活得更好，更有教养。人都需要不断</a:t>
            </a:r>
            <a:r>
              <a:rPr lang="en-US" altLang="zh-CN" sz="2400" b="1" smtClean="0">
                <a:latin typeface="楷体" pitchFamily="49" charset="-122"/>
                <a:ea typeface="楷体" pitchFamily="49" charset="-122"/>
              </a:rPr>
              <a:t>______</a:t>
            </a:r>
            <a:r>
              <a:rPr lang="zh-CN" altLang="zh-CN" sz="2400" b="1" smtClean="0">
                <a:latin typeface="楷体" pitchFamily="49" charset="-122"/>
                <a:ea typeface="楷体" pitchFamily="49" charset="-122"/>
              </a:rPr>
              <a:t>生活的动力，</a:t>
            </a:r>
            <a:r>
              <a:rPr lang="en-US" altLang="zh-CN" sz="2400" b="1" smtClean="0">
                <a:latin typeface="楷体" pitchFamily="49" charset="-122"/>
                <a:ea typeface="楷体" pitchFamily="49" charset="-122"/>
              </a:rPr>
              <a:t>______</a:t>
            </a:r>
            <a:r>
              <a:rPr lang="zh-CN" altLang="zh-CN" sz="2400" b="1" smtClean="0">
                <a:latin typeface="楷体" pitchFamily="49" charset="-122"/>
                <a:ea typeface="楷体" pitchFamily="49" charset="-122"/>
              </a:rPr>
              <a:t>是在年轻的时候，要有偶像和楷模，有高远目标的激励。</a:t>
            </a:r>
          </a:p>
          <a:p>
            <a:pPr>
              <a:lnSpc>
                <a:spcPct val="150000"/>
              </a:lnSpc>
            </a:pPr>
            <a:r>
              <a:rPr lang="en-US" altLang="zh-CN" sz="2400" b="1" smtClean="0">
                <a:latin typeface="楷体" pitchFamily="49" charset="-122"/>
                <a:ea typeface="楷体" pitchFamily="49" charset="-122"/>
              </a:rPr>
              <a:t>    </a:t>
            </a:r>
            <a:r>
              <a:rPr lang="zh-CN" altLang="zh-CN" sz="2400" b="1" smtClean="0">
                <a:latin typeface="楷体" pitchFamily="49" charset="-122"/>
                <a:ea typeface="楷体" pitchFamily="49" charset="-122"/>
              </a:rPr>
              <a:t>在这里，我们阅读人物故事，寻找心中的榜样，与勇敢的心灵为伴。</a:t>
            </a:r>
            <a:endParaRPr lang="zh-CN" altLang="zh-CN" sz="2400" b="1">
              <a:latin typeface="楷体" pitchFamily="49" charset="-122"/>
              <a:ea typeface="楷体" pitchFamily="49" charset="-122"/>
            </a:endParaRPr>
          </a:p>
        </p:txBody>
      </p:sp>
      <p:grpSp>
        <p:nvGrpSpPr>
          <p:cNvPr id="2" name="组合 22"/>
          <p:cNvGrpSpPr/>
          <p:nvPr/>
        </p:nvGrpSpPr>
        <p:grpSpPr>
          <a:xfrm>
            <a:off x="622486" y="909034"/>
            <a:ext cx="10079861" cy="584775"/>
            <a:chOff x="622487" y="1610967"/>
            <a:chExt cx="4594666" cy="731439"/>
          </a:xfrm>
        </p:grpSpPr>
        <p:sp>
          <p:nvSpPr>
            <p:cNvPr id="24" name="圆角矩形 23"/>
            <p:cNvSpPr/>
            <p:nvPr/>
          </p:nvSpPr>
          <p:spPr>
            <a:xfrm>
              <a:off x="694487" y="1701024"/>
              <a:ext cx="2654507" cy="640715"/>
            </a:xfrm>
            <a:prstGeom prst="roundRect">
              <a:avLst/>
            </a:prstGeom>
            <a:solidFill>
              <a:srgbClr val="4C67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19"/>
            <p:cNvSpPr txBox="1"/>
            <p:nvPr/>
          </p:nvSpPr>
          <p:spPr>
            <a:xfrm>
              <a:off x="622487" y="1610967"/>
              <a:ext cx="4594666" cy="731439"/>
            </a:xfrm>
            <a:prstGeom prst="rect">
              <a:avLst/>
            </a:prstGeom>
            <a:noFill/>
          </p:spPr>
          <p:txBody>
            <a:bodyPr wrap="square" rtlCol="0">
              <a:spAutoFit/>
            </a:bodyPr>
            <a:lstStyle/>
            <a:p>
              <a:r>
                <a:rPr lang="zh-CN" altLang="en-US" sz="3200" b="1" smtClean="0">
                  <a:solidFill>
                    <a:srgbClr val="FF0000"/>
                  </a:solidFill>
                  <a:latin typeface="黑体" pitchFamily="49" charset="-122"/>
                  <a:ea typeface="黑体" pitchFamily="49" charset="-122"/>
                  <a:cs typeface="黑体" panose="02010609060101010101" pitchFamily="49" charset="-122"/>
                  <a:sym typeface="+mn-ea"/>
                </a:rPr>
                <a:t> 词语的选填及辨析（含关联词） </a:t>
              </a:r>
              <a:r>
                <a:rPr lang="zh-CN" altLang="en-US" sz="2400" b="1" smtClean="0">
                  <a:solidFill>
                    <a:srgbClr val="FF0000"/>
                  </a:solidFill>
                  <a:latin typeface="黑体" pitchFamily="49" charset="-122"/>
                  <a:ea typeface="黑体" pitchFamily="49" charset="-122"/>
                  <a:cs typeface="黑体" panose="02010609060101010101" pitchFamily="49" charset="-122"/>
                  <a:sym typeface="+mn-ea"/>
                </a:rPr>
                <a:t>（</a:t>
              </a:r>
              <a:r>
                <a:rPr lang="en-US" altLang="zh-CN" sz="2400" b="1" smtClean="0">
                  <a:solidFill>
                    <a:srgbClr val="FF0000"/>
                  </a:solidFill>
                </a:rPr>
                <a:t> </a:t>
              </a:r>
              <a:r>
                <a:rPr lang="en-US" altLang="zh-CN" sz="2400" smtClean="0">
                  <a:solidFill>
                    <a:srgbClr val="FF0000"/>
                  </a:solidFill>
                </a:rPr>
                <a:t>5</a:t>
              </a:r>
              <a:r>
                <a:rPr lang="zh-CN" altLang="zh-CN" sz="2400" smtClean="0">
                  <a:solidFill>
                    <a:srgbClr val="FF0000"/>
                  </a:solidFill>
                </a:rPr>
                <a:t>年省卷</a:t>
              </a:r>
              <a:r>
                <a:rPr lang="en-US" altLang="zh-CN" sz="2400" smtClean="0">
                  <a:solidFill>
                    <a:srgbClr val="FF0000"/>
                  </a:solidFill>
                </a:rPr>
                <a:t>1</a:t>
              </a:r>
              <a:r>
                <a:rPr lang="zh-CN" altLang="zh-CN" sz="2400" smtClean="0">
                  <a:solidFill>
                    <a:srgbClr val="FF0000"/>
                  </a:solidFill>
                </a:rPr>
                <a:t>考，兰州</a:t>
              </a:r>
              <a:r>
                <a:rPr lang="en-US" altLang="zh-CN" sz="2400" smtClean="0">
                  <a:solidFill>
                    <a:srgbClr val="FF0000"/>
                  </a:solidFill>
                </a:rPr>
                <a:t>3</a:t>
              </a:r>
              <a:r>
                <a:rPr lang="zh-CN" altLang="zh-CN" sz="2400" smtClean="0">
                  <a:solidFill>
                    <a:srgbClr val="FF0000"/>
                  </a:solidFill>
                </a:rPr>
                <a:t>考</a:t>
              </a:r>
              <a:r>
                <a:rPr lang="zh-CN" altLang="zh-CN" sz="2400" b="1" smtClean="0">
                  <a:solidFill>
                    <a:srgbClr val="FF0000"/>
                  </a:solidFill>
                </a:rPr>
                <a:t>）</a:t>
              </a:r>
              <a:r>
                <a:rPr lang="zh-CN" altLang="en-US" sz="3200" b="1" smtClean="0">
                  <a:solidFill>
                    <a:srgbClr val="FF0000"/>
                  </a:solidFill>
                  <a:latin typeface="黑体" pitchFamily="49" charset="-122"/>
                  <a:ea typeface="黑体" pitchFamily="49" charset="-122"/>
                  <a:cs typeface="黑体" panose="02010609060101010101" pitchFamily="49" charset="-122"/>
                  <a:sym typeface="+mn-ea"/>
                </a:rPr>
                <a:t>）   </a:t>
              </a:r>
              <a:endParaRPr lang="zh-CN" altLang="en-US" sz="3200" b="1">
                <a:solidFill>
                  <a:srgbClr val="FF0000"/>
                </a:solidFill>
                <a:latin typeface="黑体" pitchFamily="49" charset="-122"/>
                <a:ea typeface="黑体" pitchFamily="49" charset="-122"/>
                <a:cs typeface="黑体" panose="02010609060101010101" pitchFamily="49" charset="-122"/>
                <a:sym typeface="+mn-ea"/>
              </a:endParaRPr>
            </a:p>
          </p:txBody>
        </p:sp>
      </p:grpSp>
      <p:sp>
        <p:nvSpPr>
          <p:cNvPr id="10" name="TextBox 9"/>
          <p:cNvSpPr txBox="1"/>
          <p:nvPr/>
        </p:nvSpPr>
        <p:spPr>
          <a:xfrm>
            <a:off x="10774347" y="1773023"/>
            <a:ext cx="359995" cy="523220"/>
          </a:xfrm>
          <a:prstGeom prst="rect">
            <a:avLst/>
          </a:prstGeom>
          <a:noFill/>
        </p:spPr>
        <p:txBody>
          <a:bodyPr wrap="square">
            <a:spAutoFit/>
          </a:bodyPr>
          <a:lstStyle/>
          <a:p>
            <a:pPr>
              <a:defRPr/>
            </a:pPr>
            <a:r>
              <a:rPr lang="en-US" altLang="zh-CN" sz="2800" smtClean="0">
                <a:solidFill>
                  <a:srgbClr val="FF0000"/>
                </a:solidFill>
                <a:latin typeface="黑体" pitchFamily="49" charset="-122"/>
                <a:ea typeface="黑体" pitchFamily="49" charset="-122"/>
              </a:rPr>
              <a:t>D</a:t>
            </a:r>
            <a:endParaRPr lang="zh-CN" altLang="en-US" sz="2800">
              <a:solidFill>
                <a:srgbClr val="FF0000"/>
              </a:solidFill>
              <a:latin typeface="黑体" pitchFamily="49" charset="-122"/>
              <a:ea typeface="黑体" pitchFamily="49" charset="-122"/>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p:cNvSpPr/>
          <p:nvPr/>
        </p:nvSpPr>
        <p:spPr>
          <a:xfrm>
            <a:off x="694487" y="981034"/>
            <a:ext cx="10655852" cy="5329023"/>
          </a:xfrm>
          <a:prstGeom prst="rect">
            <a:avLst/>
          </a:prstGeom>
        </p:spPr>
        <p:txBody>
          <a:bodyPr wrap="square">
            <a:spAutoFit/>
          </a:bodyPr>
          <a:lstStyle/>
          <a:p>
            <a:pPr>
              <a:lnSpc>
                <a:spcPct val="130000"/>
              </a:lnSpc>
            </a:pPr>
            <a:r>
              <a:rPr lang="zh-CN" altLang="zh-CN" sz="2400" b="1" smtClean="0">
                <a:latin typeface="黑体" pitchFamily="49" charset="-122"/>
                <a:ea typeface="黑体" pitchFamily="49" charset="-122"/>
              </a:rPr>
              <a:t>【走向科学板块】</a:t>
            </a:r>
          </a:p>
          <a:p>
            <a:pPr>
              <a:lnSpc>
                <a:spcPct val="130000"/>
              </a:lnSpc>
            </a:pPr>
            <a:r>
              <a:rPr lang="en-US" altLang="zh-CN" sz="2400" b="1" smtClean="0">
                <a:latin typeface="楷体" pitchFamily="49" charset="-122"/>
                <a:ea typeface="楷体" pitchFamily="49" charset="-122"/>
              </a:rPr>
              <a:t>    </a:t>
            </a:r>
            <a:r>
              <a:rPr lang="zh-CN" altLang="zh-CN" sz="2400" b="1" smtClean="0">
                <a:latin typeface="楷体" pitchFamily="49" charset="-122"/>
                <a:ea typeface="楷体" pitchFamily="49" charset="-122"/>
              </a:rPr>
              <a:t>我们对世界进行的许多研究虽然都是真实的，却也是不全面的。科学发展到一定程度就应该停下来“流连”一下，回味一下，总结一下，看看是否漏过了什么重要的方向。科普在一定意义上就是我们“流连”一下，回头来看看：一个异想天开的念头，一个司空见惯的现象，一个看似幼稚的想法，也许都会开启科学上的一段新旅程。一部好的科普作品对社会的意义在于使科学家个人的内心体验成为社会思考，人们会从各个不同的角度理解它的价值，产生丰富的联想，使社会产生新的知识、能力，甚至开创新的视野。</a:t>
            </a:r>
          </a:p>
          <a:p>
            <a:pPr>
              <a:lnSpc>
                <a:spcPct val="130000"/>
              </a:lnSpc>
            </a:pPr>
            <a:r>
              <a:rPr lang="en-US" altLang="zh-CN" sz="2400" b="1" smtClean="0">
                <a:latin typeface="楷体" pitchFamily="49" charset="-122"/>
                <a:ea typeface="楷体" pitchFamily="49" charset="-122"/>
              </a:rPr>
              <a:t>    </a:t>
            </a:r>
            <a:r>
              <a:rPr lang="zh-CN" altLang="zh-CN" sz="2400" b="1" smtClean="0">
                <a:latin typeface="楷体" pitchFamily="49" charset="-122"/>
                <a:ea typeface="楷体" pitchFamily="49" charset="-122"/>
              </a:rPr>
              <a:t>在这里，我们阅读科普作品，探索奇妙的科学世界，一起科学之光。</a:t>
            </a:r>
          </a:p>
          <a:p>
            <a:pPr>
              <a:lnSpc>
                <a:spcPct val="130000"/>
              </a:lnSpc>
            </a:pPr>
            <a:r>
              <a:rPr lang="en-US" altLang="zh-CN" sz="2400" b="1" smtClean="0"/>
              <a:t>A.</a:t>
            </a:r>
            <a:r>
              <a:rPr lang="zh-CN" altLang="zh-CN" sz="2400" b="1" smtClean="0"/>
              <a:t>增长</a:t>
            </a:r>
            <a:r>
              <a:rPr lang="en-US" altLang="zh-CN" sz="2400" b="1" smtClean="0"/>
              <a:t>     </a:t>
            </a:r>
            <a:r>
              <a:rPr lang="zh-CN" altLang="zh-CN" sz="2400" b="1" smtClean="0"/>
              <a:t>一定</a:t>
            </a:r>
            <a:r>
              <a:rPr lang="en-US" altLang="zh-CN" sz="2400" b="1" smtClean="0"/>
              <a:t>       </a:t>
            </a:r>
            <a:r>
              <a:rPr lang="zh-CN" altLang="zh-CN" sz="2400" b="1" smtClean="0"/>
              <a:t>追求</a:t>
            </a:r>
            <a:r>
              <a:rPr lang="en-US" altLang="zh-CN" sz="2400" b="1" smtClean="0"/>
              <a:t>                      B.</a:t>
            </a:r>
            <a:r>
              <a:rPr lang="zh-CN" altLang="zh-CN" sz="2400" b="1" smtClean="0"/>
              <a:t>添加</a:t>
            </a:r>
            <a:r>
              <a:rPr lang="en-US" altLang="zh-CN" sz="2400" b="1" smtClean="0"/>
              <a:t>      </a:t>
            </a:r>
            <a:r>
              <a:rPr lang="zh-CN" altLang="zh-CN" sz="2400" b="1" smtClean="0"/>
              <a:t>一定</a:t>
            </a:r>
            <a:r>
              <a:rPr lang="en-US" altLang="zh-CN" sz="2400" b="1" smtClean="0"/>
              <a:t>      </a:t>
            </a:r>
            <a:r>
              <a:rPr lang="zh-CN" altLang="zh-CN" sz="2400" b="1" smtClean="0"/>
              <a:t>追求</a:t>
            </a:r>
          </a:p>
          <a:p>
            <a:pPr>
              <a:lnSpc>
                <a:spcPct val="130000"/>
              </a:lnSpc>
            </a:pPr>
            <a:r>
              <a:rPr lang="en-US" altLang="zh-CN" sz="2400" b="1" smtClean="0"/>
              <a:t>C.</a:t>
            </a:r>
            <a:r>
              <a:rPr lang="zh-CN" altLang="zh-CN" sz="2400" b="1" smtClean="0"/>
              <a:t>增长</a:t>
            </a:r>
            <a:r>
              <a:rPr lang="en-US" altLang="zh-CN" sz="2400" b="1" smtClean="0"/>
              <a:t>      </a:t>
            </a:r>
            <a:r>
              <a:rPr lang="zh-CN" altLang="zh-CN" sz="2400" b="1" smtClean="0"/>
              <a:t>特别</a:t>
            </a:r>
            <a:r>
              <a:rPr lang="en-US" altLang="zh-CN" sz="2400" b="1" smtClean="0"/>
              <a:t>      </a:t>
            </a:r>
            <a:r>
              <a:rPr lang="zh-CN" altLang="zh-CN" sz="2400" b="1" smtClean="0"/>
              <a:t>追逐</a:t>
            </a:r>
            <a:r>
              <a:rPr lang="en-US" altLang="zh-CN" sz="2400" b="1" smtClean="0"/>
              <a:t>                      D.</a:t>
            </a:r>
            <a:r>
              <a:rPr lang="zh-CN" altLang="zh-CN" sz="2400" b="1" smtClean="0"/>
              <a:t>添加</a:t>
            </a:r>
            <a:r>
              <a:rPr lang="en-US" altLang="zh-CN" sz="2400" b="1" smtClean="0"/>
              <a:t>      </a:t>
            </a:r>
            <a:r>
              <a:rPr lang="zh-CN" altLang="zh-CN" sz="2400" b="1" smtClean="0"/>
              <a:t>特别</a:t>
            </a:r>
            <a:r>
              <a:rPr lang="en-US" altLang="zh-CN" sz="2400" b="1" smtClean="0"/>
              <a:t>      </a:t>
            </a:r>
            <a:r>
              <a:rPr lang="zh-CN" altLang="zh-CN" sz="2400" b="1" smtClean="0"/>
              <a:t>追逐</a:t>
            </a:r>
            <a:endParaRPr lang="zh-CN" altLang="zh-CN" sz="2400" b="1"/>
          </a:p>
        </p:txBody>
      </p:sp>
    </p:spTree>
  </p:cSld>
  <p:clrMapOvr>
    <a:masterClrMapping/>
  </p:clrMapOvr>
  <p:transition>
    <p:split orient="vert"/>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p:cNvSpPr/>
          <p:nvPr/>
        </p:nvSpPr>
        <p:spPr>
          <a:xfrm>
            <a:off x="694487" y="837036"/>
            <a:ext cx="10655852" cy="5373779"/>
          </a:xfrm>
          <a:prstGeom prst="rect">
            <a:avLst/>
          </a:prstGeom>
        </p:spPr>
        <p:txBody>
          <a:bodyPr wrap="square">
            <a:spAutoFit/>
          </a:bodyPr>
          <a:lstStyle/>
          <a:p>
            <a:pPr>
              <a:lnSpc>
                <a:spcPct val="130000"/>
              </a:lnSpc>
            </a:pPr>
            <a:r>
              <a:rPr lang="en-US" altLang="zh-CN" sz="2400" b="1" smtClean="0"/>
              <a:t>4.</a:t>
            </a:r>
            <a:r>
              <a:rPr lang="zh-CN" altLang="zh-CN" sz="2400" b="1" smtClean="0"/>
              <a:t>［</a:t>
            </a:r>
            <a:r>
              <a:rPr lang="en-US" altLang="zh-CN" sz="2400" b="1" smtClean="0"/>
              <a:t>2021</a:t>
            </a:r>
            <a:r>
              <a:rPr lang="zh-CN" altLang="zh-CN" sz="2400" b="1" smtClean="0"/>
              <a:t>兰州</a:t>
            </a:r>
            <a:r>
              <a:rPr lang="en-US" altLang="zh-CN" sz="2400" b="1" smtClean="0"/>
              <a:t>3</a:t>
            </a:r>
            <a:r>
              <a:rPr lang="zh-CN" altLang="zh-CN" sz="2400" b="1" smtClean="0"/>
              <a:t>（</a:t>
            </a:r>
            <a:r>
              <a:rPr lang="en-US" altLang="zh-CN" sz="2400" b="1" smtClean="0"/>
              <a:t>2</a:t>
            </a:r>
            <a:r>
              <a:rPr lang="zh-CN" altLang="zh-CN" sz="2400" b="1" smtClean="0"/>
              <a:t>）题</a:t>
            </a:r>
            <a:r>
              <a:rPr lang="en-US" altLang="zh-CN" sz="2400" b="1" smtClean="0"/>
              <a:t>2</a:t>
            </a:r>
            <a:r>
              <a:rPr lang="zh-CN" altLang="zh-CN" sz="2400" b="1" smtClean="0"/>
              <a:t>分］依次填入文段①②处的关联词语，最恰当的一项是（</a:t>
            </a:r>
            <a:r>
              <a:rPr lang="en-US" altLang="zh-CN" sz="2400" b="1" smtClean="0"/>
              <a:t>         </a:t>
            </a:r>
            <a:r>
              <a:rPr lang="zh-CN" altLang="zh-CN" sz="2400" b="1" smtClean="0"/>
              <a:t>）</a:t>
            </a:r>
          </a:p>
          <a:p>
            <a:pPr>
              <a:lnSpc>
                <a:spcPct val="130000"/>
              </a:lnSpc>
            </a:pPr>
            <a:r>
              <a:rPr lang="en-US" altLang="zh-CN" sz="2400" b="1" smtClean="0"/>
              <a:t>         </a:t>
            </a:r>
            <a:r>
              <a:rPr lang="zh-CN" altLang="zh-CN" sz="2400" b="1" smtClean="0">
                <a:latin typeface="楷体" pitchFamily="49" charset="-122"/>
                <a:ea typeface="楷体" pitchFamily="49" charset="-122"/>
              </a:rPr>
              <a:t>人类社会是一个连续发展的过程，我们常将它比作历史长河，而每个人都是途中搭行一段的乘客。每当我们上船之时，前人就将他们的一切发现和创造，浓缩在书本中，作为欢迎我们的礼物，同时也当作交班的嘱托，传承人类文明。①</a:t>
            </a:r>
            <a:r>
              <a:rPr lang="en-US" altLang="zh-CN" sz="2400" b="1" smtClean="0">
                <a:latin typeface="楷体" pitchFamily="49" charset="-122"/>
                <a:ea typeface="楷体" pitchFamily="49" charset="-122"/>
              </a:rPr>
              <a:t>______</a:t>
            </a:r>
            <a:r>
              <a:rPr lang="zh-CN" altLang="zh-CN" sz="2400" b="1" smtClean="0">
                <a:latin typeface="楷体" pitchFamily="49" charset="-122"/>
                <a:ea typeface="楷体" pitchFamily="49" charset="-122"/>
              </a:rPr>
              <a:t>有了这根接力魔棒，②</a:t>
            </a:r>
            <a:r>
              <a:rPr lang="en-US" altLang="zh-CN" sz="2400" b="1" smtClean="0">
                <a:latin typeface="楷体" pitchFamily="49" charset="-122"/>
                <a:ea typeface="楷体" pitchFamily="49" charset="-122"/>
              </a:rPr>
              <a:t>______</a:t>
            </a:r>
            <a:r>
              <a:rPr lang="zh-CN" altLang="zh-CN" sz="2400" b="1" smtClean="0">
                <a:latin typeface="楷体" pitchFamily="49" charset="-122"/>
                <a:ea typeface="楷体" pitchFamily="49" charset="-122"/>
              </a:rPr>
              <a:t>人类几十万年的历史，某一学科积几千年而成的成果，我们便可以在短时间内将其掌握，而腾出足够的时间去进行新的创造。因此，在所有关于书的格言中，我最喜欢的是赫尔岑的这句话：书是行将就木的老人对刚刚开始生活的年轻人的忠告……种族、人群、国家消失了，但书却留存下去。</a:t>
            </a:r>
          </a:p>
          <a:p>
            <a:pPr>
              <a:lnSpc>
                <a:spcPct val="130000"/>
              </a:lnSpc>
            </a:pPr>
            <a:r>
              <a:rPr lang="en-US" altLang="zh-CN" sz="2400" b="1" smtClean="0"/>
              <a:t>A.</a:t>
            </a:r>
            <a:r>
              <a:rPr lang="zh-CN" altLang="zh-CN" sz="2400" b="1" smtClean="0"/>
              <a:t>①虽然</a:t>
            </a:r>
            <a:r>
              <a:rPr lang="en-US" altLang="zh-CN" sz="2400" b="1" smtClean="0"/>
              <a:t>   </a:t>
            </a:r>
            <a:r>
              <a:rPr lang="zh-CN" altLang="zh-CN" sz="2400" b="1" smtClean="0"/>
              <a:t>②但是</a:t>
            </a:r>
            <a:r>
              <a:rPr lang="en-US" altLang="zh-CN" sz="2400" b="1" smtClean="0"/>
              <a:t>    B.</a:t>
            </a:r>
            <a:r>
              <a:rPr lang="zh-CN" altLang="zh-CN" sz="2400" b="1" smtClean="0"/>
              <a:t>①如果</a:t>
            </a:r>
            <a:r>
              <a:rPr lang="en-US" altLang="zh-CN" sz="2400" b="1" smtClean="0"/>
              <a:t>   </a:t>
            </a:r>
            <a:r>
              <a:rPr lang="zh-CN" altLang="zh-CN" sz="2400" b="1" smtClean="0"/>
              <a:t>②那么</a:t>
            </a:r>
            <a:r>
              <a:rPr lang="en-US" altLang="zh-CN" sz="2400" b="1" smtClean="0"/>
              <a:t>   C.</a:t>
            </a:r>
            <a:r>
              <a:rPr lang="zh-CN" altLang="zh-CN" sz="2400" b="1" smtClean="0"/>
              <a:t>①由于</a:t>
            </a:r>
            <a:r>
              <a:rPr lang="en-US" altLang="zh-CN" sz="2400" b="1" smtClean="0"/>
              <a:t>   </a:t>
            </a:r>
            <a:r>
              <a:rPr lang="zh-CN" altLang="zh-CN" sz="2400" b="1" smtClean="0"/>
              <a:t>②所以</a:t>
            </a:r>
            <a:r>
              <a:rPr lang="en-US" altLang="zh-CN" sz="2400" b="1" smtClean="0"/>
              <a:t>   D.</a:t>
            </a:r>
            <a:r>
              <a:rPr lang="zh-CN" altLang="zh-CN" sz="2400" b="1" smtClean="0"/>
              <a:t>①不仅</a:t>
            </a:r>
            <a:r>
              <a:rPr lang="en-US" altLang="zh-CN" sz="2400" b="1" smtClean="0"/>
              <a:t>   </a:t>
            </a:r>
            <a:r>
              <a:rPr lang="zh-CN" altLang="zh-CN" sz="2400" b="1" smtClean="0"/>
              <a:t>②而且</a:t>
            </a:r>
            <a:endParaRPr lang="zh-CN" altLang="zh-CN" sz="2400" b="1"/>
          </a:p>
        </p:txBody>
      </p:sp>
      <p:sp>
        <p:nvSpPr>
          <p:cNvPr id="3" name="TextBox 2"/>
          <p:cNvSpPr txBox="1"/>
          <p:nvPr/>
        </p:nvSpPr>
        <p:spPr>
          <a:xfrm>
            <a:off x="1486476" y="1485027"/>
            <a:ext cx="359995" cy="523220"/>
          </a:xfrm>
          <a:prstGeom prst="rect">
            <a:avLst/>
          </a:prstGeom>
          <a:noFill/>
        </p:spPr>
        <p:txBody>
          <a:bodyPr wrap="square">
            <a:spAutoFit/>
          </a:bodyPr>
          <a:lstStyle/>
          <a:p>
            <a:pPr>
              <a:defRPr/>
            </a:pPr>
            <a:r>
              <a:rPr lang="en-US" altLang="zh-CN" sz="2800" smtClean="0">
                <a:solidFill>
                  <a:srgbClr val="FF0000"/>
                </a:solidFill>
                <a:latin typeface="黑体" pitchFamily="49" charset="-122"/>
                <a:ea typeface="黑体" pitchFamily="49" charset="-122"/>
              </a:rPr>
              <a:t>C</a:t>
            </a:r>
            <a:endParaRPr lang="zh-CN" altLang="en-US" sz="2800">
              <a:solidFill>
                <a:srgbClr val="FF0000"/>
              </a:solidFill>
              <a:latin typeface="黑体" pitchFamily="49" charset="-122"/>
              <a:ea typeface="黑体" pitchFamily="49" charset="-122"/>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p:cNvSpPr/>
          <p:nvPr/>
        </p:nvSpPr>
        <p:spPr>
          <a:xfrm>
            <a:off x="694487" y="981034"/>
            <a:ext cx="10655852" cy="4524315"/>
          </a:xfrm>
          <a:prstGeom prst="rect">
            <a:avLst/>
          </a:prstGeom>
        </p:spPr>
        <p:txBody>
          <a:bodyPr wrap="square">
            <a:spAutoFit/>
          </a:bodyPr>
          <a:lstStyle/>
          <a:p>
            <a:pPr>
              <a:lnSpc>
                <a:spcPct val="150000"/>
              </a:lnSpc>
            </a:pPr>
            <a:r>
              <a:rPr lang="en-US" altLang="zh-CN" sz="2400" b="1" smtClean="0"/>
              <a:t>5.</a:t>
            </a:r>
            <a:r>
              <a:rPr lang="zh-CN" altLang="zh-CN" sz="2400" b="1" smtClean="0"/>
              <a:t>［</a:t>
            </a:r>
            <a:r>
              <a:rPr lang="en-US" altLang="zh-CN" sz="2400" b="1" smtClean="0"/>
              <a:t>2020</a:t>
            </a:r>
            <a:r>
              <a:rPr lang="zh-CN" altLang="zh-CN" sz="2400" b="1" smtClean="0"/>
              <a:t>兰州</a:t>
            </a:r>
            <a:r>
              <a:rPr lang="en-US" altLang="zh-CN" sz="2400" b="1" smtClean="0"/>
              <a:t>1</a:t>
            </a:r>
            <a:r>
              <a:rPr lang="zh-CN" altLang="zh-CN" sz="2400" b="1" smtClean="0"/>
              <a:t>（</a:t>
            </a:r>
            <a:r>
              <a:rPr lang="en-US" altLang="zh-CN" sz="2400" b="1" smtClean="0"/>
              <a:t>2</a:t>
            </a:r>
            <a:r>
              <a:rPr lang="zh-CN" altLang="zh-CN" sz="2400" b="1" smtClean="0"/>
              <a:t>）题</a:t>
            </a:r>
            <a:r>
              <a:rPr lang="en-US" altLang="zh-CN" sz="2400" b="1" smtClean="0"/>
              <a:t>3</a:t>
            </a:r>
            <a:r>
              <a:rPr lang="zh-CN" altLang="zh-CN" sz="2400" b="1" smtClean="0"/>
              <a:t>分］详见</a:t>
            </a:r>
            <a:r>
              <a:rPr lang="en-US" altLang="zh-CN" sz="2400" b="1" smtClean="0"/>
              <a:t>P3</a:t>
            </a:r>
            <a:r>
              <a:rPr lang="zh-CN" altLang="zh-CN" sz="2400" b="1" smtClean="0"/>
              <a:t>专题一五年真题精选第</a:t>
            </a:r>
            <a:r>
              <a:rPr lang="en-US" altLang="zh-CN" sz="2400" b="1" smtClean="0"/>
              <a:t>10</a:t>
            </a:r>
            <a:r>
              <a:rPr lang="zh-CN" altLang="zh-CN" sz="2400" b="1" smtClean="0"/>
              <a:t>（</a:t>
            </a:r>
            <a:r>
              <a:rPr lang="en-US" altLang="zh-CN" sz="2400" b="1" smtClean="0"/>
              <a:t>2</a:t>
            </a:r>
            <a:r>
              <a:rPr lang="zh-CN" altLang="zh-CN" sz="2400" b="1" smtClean="0"/>
              <a:t>）题。</a:t>
            </a:r>
          </a:p>
          <a:p>
            <a:pPr>
              <a:lnSpc>
                <a:spcPct val="150000"/>
              </a:lnSpc>
            </a:pPr>
            <a:r>
              <a:rPr lang="en-US" altLang="zh-CN" sz="2400" b="1" smtClean="0"/>
              <a:t>6.</a:t>
            </a:r>
            <a:r>
              <a:rPr lang="zh-CN" altLang="zh-CN" sz="2400" b="1" smtClean="0"/>
              <a:t>［</a:t>
            </a:r>
            <a:r>
              <a:rPr lang="en-US" altLang="zh-CN" sz="2400" b="1" smtClean="0"/>
              <a:t>2017</a:t>
            </a:r>
            <a:r>
              <a:rPr lang="zh-CN" altLang="zh-CN" sz="2400" b="1" smtClean="0"/>
              <a:t>省卷</a:t>
            </a:r>
            <a:r>
              <a:rPr lang="en-US" altLang="zh-CN" sz="2400" b="1" smtClean="0"/>
              <a:t>2</a:t>
            </a:r>
            <a:r>
              <a:rPr lang="zh-CN" altLang="zh-CN" sz="2400" b="1" smtClean="0"/>
              <a:t>（</a:t>
            </a:r>
            <a:r>
              <a:rPr lang="en-US" altLang="zh-CN" sz="2400" b="1" smtClean="0"/>
              <a:t>3</a:t>
            </a:r>
            <a:r>
              <a:rPr lang="zh-CN" altLang="zh-CN" sz="2400" b="1" smtClean="0"/>
              <a:t>）题</a:t>
            </a:r>
            <a:r>
              <a:rPr lang="en-US" altLang="zh-CN" sz="2400" b="1" smtClean="0"/>
              <a:t>3</a:t>
            </a:r>
            <a:r>
              <a:rPr lang="zh-CN" altLang="zh-CN" sz="2400" b="1" smtClean="0"/>
              <a:t>分］在文中空白处依次填上正确的修饰语，最恰当的一项是（</a:t>
            </a:r>
            <a:r>
              <a:rPr lang="en-US" altLang="zh-CN" sz="2400" b="1" smtClean="0"/>
              <a:t>       </a:t>
            </a:r>
            <a:r>
              <a:rPr lang="zh-CN" altLang="zh-CN" sz="2400" b="1" smtClean="0"/>
              <a:t>）</a:t>
            </a:r>
          </a:p>
          <a:p>
            <a:pPr>
              <a:lnSpc>
                <a:spcPct val="150000"/>
              </a:lnSpc>
            </a:pPr>
            <a:r>
              <a:rPr lang="en-US" altLang="zh-CN" sz="2400" b="1" smtClean="0"/>
              <a:t>        </a:t>
            </a:r>
            <a:r>
              <a:rPr lang="zh-CN" altLang="zh-CN" sz="2400" b="1" smtClean="0">
                <a:latin typeface="楷体" pitchFamily="49" charset="-122"/>
                <a:ea typeface="楷体" pitchFamily="49" charset="-122"/>
              </a:rPr>
              <a:t>沧桑数千载，磨炼百代人。中国书法用它那的甲骨文、沉雄的篆书、典雅的隶书、的楷书、的行书、的草书，陶冶了东方，熏陶了世界，为人类文明作出贡献，为炎黄子孙赢得荣光，它是华夏文化的瑰宝，世界艺术的奇葩。</a:t>
            </a:r>
          </a:p>
          <a:p>
            <a:pPr>
              <a:lnSpc>
                <a:spcPct val="150000"/>
              </a:lnSpc>
            </a:pPr>
            <a:r>
              <a:rPr lang="en-US" altLang="zh-CN" sz="2400" b="1" smtClean="0"/>
              <a:t>A.</a:t>
            </a:r>
            <a:r>
              <a:rPr lang="zh-CN" altLang="zh-CN" sz="2400" b="1" smtClean="0"/>
              <a:t>潇洒</a:t>
            </a:r>
            <a:r>
              <a:rPr lang="en-US" altLang="zh-CN" sz="2400" b="1" smtClean="0"/>
              <a:t>    </a:t>
            </a:r>
            <a:r>
              <a:rPr lang="zh-CN" altLang="zh-CN" sz="2400" b="1" smtClean="0"/>
              <a:t>狂飞</a:t>
            </a:r>
            <a:r>
              <a:rPr lang="en-US" altLang="zh-CN" sz="2400" b="1" smtClean="0"/>
              <a:t>    </a:t>
            </a:r>
            <a:r>
              <a:rPr lang="zh-CN" altLang="zh-CN" sz="2400" b="1" smtClean="0"/>
              <a:t>古朴</a:t>
            </a:r>
            <a:r>
              <a:rPr lang="en-US" altLang="zh-CN" sz="2400" b="1" smtClean="0"/>
              <a:t>    </a:t>
            </a:r>
            <a:r>
              <a:rPr lang="zh-CN" altLang="zh-CN" sz="2400" b="1" smtClean="0"/>
              <a:t>端庄</a:t>
            </a:r>
            <a:r>
              <a:rPr lang="en-US" altLang="zh-CN" sz="2400" b="1" smtClean="0"/>
              <a:t>        B.</a:t>
            </a:r>
            <a:r>
              <a:rPr lang="zh-CN" altLang="zh-CN" sz="2400" b="1" smtClean="0"/>
              <a:t>古朴</a:t>
            </a:r>
            <a:r>
              <a:rPr lang="en-US" altLang="zh-CN" sz="2400" b="1" smtClean="0"/>
              <a:t>    </a:t>
            </a:r>
            <a:r>
              <a:rPr lang="zh-CN" altLang="zh-CN" sz="2400" b="1" smtClean="0"/>
              <a:t>狂飞</a:t>
            </a:r>
            <a:r>
              <a:rPr lang="en-US" altLang="zh-CN" sz="2400" b="1" smtClean="0"/>
              <a:t>    </a:t>
            </a:r>
            <a:r>
              <a:rPr lang="zh-CN" altLang="zh-CN" sz="2400" b="1" smtClean="0"/>
              <a:t>端庄</a:t>
            </a:r>
            <a:r>
              <a:rPr lang="en-US" altLang="zh-CN" sz="2400" b="1" smtClean="0"/>
              <a:t>    </a:t>
            </a:r>
            <a:r>
              <a:rPr lang="zh-CN" altLang="zh-CN" sz="2400" b="1" smtClean="0"/>
              <a:t>潇洒</a:t>
            </a:r>
          </a:p>
          <a:p>
            <a:pPr>
              <a:lnSpc>
                <a:spcPct val="150000"/>
              </a:lnSpc>
            </a:pPr>
            <a:r>
              <a:rPr lang="en-US" altLang="zh-CN" sz="2400" b="1" smtClean="0"/>
              <a:t>C.</a:t>
            </a:r>
            <a:r>
              <a:rPr lang="zh-CN" altLang="zh-CN" sz="2400" b="1" smtClean="0"/>
              <a:t>狂飞</a:t>
            </a:r>
            <a:r>
              <a:rPr lang="en-US" altLang="zh-CN" sz="2400" b="1" smtClean="0"/>
              <a:t>    </a:t>
            </a:r>
            <a:r>
              <a:rPr lang="zh-CN" altLang="zh-CN" sz="2400" b="1" smtClean="0"/>
              <a:t>潇洒</a:t>
            </a:r>
            <a:r>
              <a:rPr lang="en-US" altLang="zh-CN" sz="2400" b="1" smtClean="0"/>
              <a:t>    </a:t>
            </a:r>
            <a:r>
              <a:rPr lang="zh-CN" altLang="zh-CN" sz="2400" b="1" smtClean="0"/>
              <a:t>端庄</a:t>
            </a:r>
            <a:r>
              <a:rPr lang="en-US" altLang="zh-CN" sz="2400" b="1" smtClean="0"/>
              <a:t>   </a:t>
            </a:r>
            <a:r>
              <a:rPr lang="zh-CN" altLang="zh-CN" sz="2400" b="1" smtClean="0"/>
              <a:t>古朴</a:t>
            </a:r>
            <a:r>
              <a:rPr lang="en-US" altLang="zh-CN" sz="2400" b="1" smtClean="0"/>
              <a:t>          D.</a:t>
            </a:r>
            <a:r>
              <a:rPr lang="zh-CN" altLang="zh-CN" sz="2400" b="1" smtClean="0"/>
              <a:t>古朴</a:t>
            </a:r>
            <a:r>
              <a:rPr lang="en-US" altLang="zh-CN" sz="2400" b="1" smtClean="0"/>
              <a:t>   </a:t>
            </a:r>
            <a:r>
              <a:rPr lang="zh-CN" altLang="zh-CN" sz="2400" b="1" smtClean="0"/>
              <a:t>端庄</a:t>
            </a:r>
            <a:r>
              <a:rPr lang="en-US" altLang="zh-CN" sz="2400" b="1" smtClean="0"/>
              <a:t>    </a:t>
            </a:r>
            <a:r>
              <a:rPr lang="zh-CN" altLang="zh-CN" sz="2400" b="1" smtClean="0"/>
              <a:t>潇洒</a:t>
            </a:r>
            <a:r>
              <a:rPr lang="en-US" altLang="zh-CN" sz="2400" b="1" smtClean="0"/>
              <a:t>    </a:t>
            </a:r>
            <a:r>
              <a:rPr lang="zh-CN" altLang="zh-CN" sz="2400" b="1" smtClean="0"/>
              <a:t>狂飞</a:t>
            </a:r>
            <a:endParaRPr lang="zh-CN" altLang="zh-CN" sz="2400" b="1" smtClean="0">
              <a:latin typeface="楷体" pitchFamily="49" charset="-122"/>
              <a:ea typeface="楷体" pitchFamily="49" charset="-122"/>
            </a:endParaRPr>
          </a:p>
        </p:txBody>
      </p:sp>
      <p:sp>
        <p:nvSpPr>
          <p:cNvPr id="7" name="TextBox 6"/>
          <p:cNvSpPr txBox="1"/>
          <p:nvPr/>
        </p:nvSpPr>
        <p:spPr>
          <a:xfrm>
            <a:off x="2062468" y="2133018"/>
            <a:ext cx="359995" cy="523220"/>
          </a:xfrm>
          <a:prstGeom prst="rect">
            <a:avLst/>
          </a:prstGeom>
          <a:noFill/>
        </p:spPr>
        <p:txBody>
          <a:bodyPr wrap="square">
            <a:spAutoFit/>
          </a:bodyPr>
          <a:lstStyle/>
          <a:p>
            <a:pPr>
              <a:defRPr/>
            </a:pPr>
            <a:r>
              <a:rPr lang="en-US" altLang="zh-CN" sz="2800" smtClean="0">
                <a:solidFill>
                  <a:srgbClr val="FF0000"/>
                </a:solidFill>
                <a:latin typeface="黑体" pitchFamily="49" charset="-122"/>
                <a:ea typeface="黑体" pitchFamily="49" charset="-122"/>
              </a:rPr>
              <a:t>D</a:t>
            </a:r>
            <a:endParaRPr lang="zh-CN" altLang="en-US" sz="2800">
              <a:solidFill>
                <a:srgbClr val="FF0000"/>
              </a:solidFill>
              <a:latin typeface="黑体" pitchFamily="49" charset="-122"/>
              <a:ea typeface="黑体" pitchFamily="49" charset="-122"/>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ags/tag1.xml><?xml version="1.0" encoding="utf-8"?>
<p:tagLst xmlns:p="http://schemas.openxmlformats.org/presentationml/2006/main">
  <p:tag name="KSO_WM_BEAUTIFY_FLAG" val="#wm#"/>
  <p:tag name="KSO_WM_SLIDE_ID" val="150995208"/>
  <p:tag name="KSO_WM_SLIDE_INDEX" val="1"/>
  <p:tag name="KSO_WM_SLIDE_ITEM_CNT" val="3"/>
  <p:tag name="KSO_WM_SLIDE_LAYOUT" val="a_b_d"/>
  <p:tag name="KSO_WM_SLIDE_LAYOUT_CNT" val="1_1_1"/>
  <p:tag name="KSO_WM_SLIDE_MODEL_TYPE" val="cover"/>
  <p:tag name="KSO_WM_SLIDE_TYPE" val="title"/>
  <p:tag name="KSO_WM_TAG_VERSION" val="1.0"/>
  <p:tag name="KSO_WM_TEMPLATE_CATEGORY" val="preset"/>
  <p:tag name="KSO_WM_TEMPLATE_INDEX" val="1"/>
</p:tagLst>
</file>

<file path=ppt/tags/tag2.xml><?xml version="1.0" encoding="utf-8"?>
<p:tagLst xmlns:p="http://schemas.openxmlformats.org/presentationml/2006/main">
  <p:tag name="AS_OS" val="Unix 3.10 unknown"/>
  <p:tag name="AS_RELEASE_DATE" val="2020.11.30"/>
  <p:tag name="AS_TITLE" val="Aspose.Slides for Java"/>
  <p:tag name="AS_VERSION" val="20.11"/>
  <p:tag name="KSO_WM_DOC_GUID" val="{7c98234e-252d-4894-86df-c67ef64b4968}"/>
</p:tagLst>
</file>

<file path=ppt/theme/theme1.xml><?xml version="1.0" encoding="utf-8"?>
<a:theme xmlns:r="http://schemas.openxmlformats.org/officeDocument/2006/relationships" xmlns:a="http://schemas.openxmlformats.org/drawingml/2006/main" name="1_Office 主题">
  <a:themeElements>
    <a:clrScheme na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63500">
          <a:solidFill>
            <a:schemeClr val="accent2">
              <a:lumMod val="60000"/>
              <a:lumOff val="40000"/>
            </a:schemeClr>
          </a:solidFill>
          <a:prstDash val="lgDashDot"/>
          <a:tailEnd type="arrow"/>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lang="zh-CN" altLang="en-US"/>
        </a:defPPr>
      </a:lstStyle>
    </a:txDef>
  </a:objectDefaults>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218</Paragraphs>
  <Slides>27</Slides>
  <Notes>7</Notes>
  <TotalTime>0</TotalTime>
  <HiddenSlides>0</HiddenSlides>
  <MMClips>0</MMClips>
  <ScaleCrop>0</ScaleCrop>
  <HeadingPairs>
    <vt:vector baseType="variant" size="6">
      <vt:variant>
        <vt:lpstr>Fonts used</vt:lpstr>
      </vt:variant>
      <vt:variant>
        <vt:i4>7</vt:i4>
      </vt:variant>
      <vt:variant>
        <vt:lpstr>Theme</vt:lpstr>
      </vt:variant>
      <vt:variant>
        <vt:i4>1</vt:i4>
      </vt:variant>
      <vt:variant>
        <vt:lpstr>Slide Titles</vt:lpstr>
      </vt:variant>
      <vt:variant>
        <vt:i4>27</vt:i4>
      </vt:variant>
    </vt:vector>
  </HeadingPairs>
  <TitlesOfParts>
    <vt:vector baseType="lpstr" size="35">
      <vt:lpstr>Arial</vt:lpstr>
      <vt:lpstr>Calibri</vt:lpstr>
      <vt:lpstr>黑体</vt:lpstr>
      <vt:lpstr>宋体</vt:lpstr>
      <vt:lpstr>Times New Roman</vt:lpstr>
      <vt:lpstr>楷体</vt:lpstr>
      <vt:lpstr>仿宋</vt:lpstr>
      <vt:lpstr>1_Office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2022-01-14T15:48:31.240</cp:lastPrinted>
  <dcterms:created xsi:type="dcterms:W3CDTF">2022-01-14T15:48:31Z</dcterms:created>
  <dcterms:modified xsi:type="dcterms:W3CDTF">2022-01-14T07:48:31Z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